
<file path=[Content_Types].xml><?xml version="1.0" encoding="utf-8"?>
<Types xmlns="http://schemas.openxmlformats.org/package/2006/content-types">
  <Default Extension="png" ContentType="image/png"/>
  <Default Extension="svg" ContentType="image/svg+xml"/>
  <Default Extension="jpeg" ContentType="image/jpeg"/>
  <Default Extension="emf" ContentType="image/x-emf"/>
  <Default Extension="wmf" ContentType="image/x-wmf"/>
  <Default Extension="rels" ContentType="application/vnd.openxmlformats-package.relationships+xml"/>
  <Default Extension="xml" ContentType="application/xml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charts/chart1.xml" ContentType="application/vnd.openxmlformats-officedocument.drawingml.chart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6" r:id="rId2"/>
  </p:sldMasterIdLst>
  <p:notesMasterIdLst>
    <p:notesMasterId r:id="rId63"/>
  </p:notesMasterIdLst>
  <p:sldIdLst>
    <p:sldId id="256" r:id="rId3"/>
    <p:sldId id="257" r:id="rId4"/>
    <p:sldId id="258" r:id="rId5"/>
    <p:sldId id="272" r:id="rId6"/>
    <p:sldId id="260" r:id="rId7"/>
    <p:sldId id="261" r:id="rId8"/>
    <p:sldId id="262" r:id="rId9"/>
    <p:sldId id="276" r:id="rId10"/>
    <p:sldId id="263" r:id="rId11"/>
    <p:sldId id="274" r:id="rId12"/>
    <p:sldId id="275" r:id="rId13"/>
    <p:sldId id="265" r:id="rId14"/>
    <p:sldId id="266" r:id="rId15"/>
    <p:sldId id="267" r:id="rId16"/>
    <p:sldId id="268" r:id="rId17"/>
    <p:sldId id="278" r:id="rId18"/>
    <p:sldId id="279" r:id="rId19"/>
    <p:sldId id="280" r:id="rId20"/>
    <p:sldId id="281" r:id="rId21"/>
    <p:sldId id="282" r:id="rId22"/>
    <p:sldId id="283" r:id="rId23"/>
    <p:sldId id="284" r:id="rId24"/>
    <p:sldId id="285" r:id="rId25"/>
    <p:sldId id="286" r:id="rId26"/>
    <p:sldId id="287" r:id="rId27"/>
    <p:sldId id="288" r:id="rId28"/>
    <p:sldId id="289" r:id="rId29"/>
    <p:sldId id="290" r:id="rId30"/>
    <p:sldId id="291" r:id="rId31"/>
    <p:sldId id="292" r:id="rId32"/>
    <p:sldId id="294" r:id="rId33"/>
    <p:sldId id="295" r:id="rId34"/>
    <p:sldId id="296" r:id="rId35"/>
    <p:sldId id="297" r:id="rId36"/>
    <p:sldId id="298" r:id="rId37"/>
    <p:sldId id="299" r:id="rId38"/>
    <p:sldId id="300" r:id="rId39"/>
    <p:sldId id="301" r:id="rId40"/>
    <p:sldId id="302" r:id="rId41"/>
    <p:sldId id="303" r:id="rId42"/>
    <p:sldId id="304" r:id="rId43"/>
    <p:sldId id="305" r:id="rId44"/>
    <p:sldId id="306" r:id="rId45"/>
    <p:sldId id="307" r:id="rId46"/>
    <p:sldId id="308" r:id="rId47"/>
    <p:sldId id="310" r:id="rId48"/>
    <p:sldId id="311" r:id="rId49"/>
    <p:sldId id="312" r:id="rId50"/>
    <p:sldId id="313" r:id="rId51"/>
    <p:sldId id="314" r:id="rId52"/>
    <p:sldId id="315" r:id="rId53"/>
    <p:sldId id="316" r:id="rId54"/>
    <p:sldId id="317" r:id="rId55"/>
    <p:sldId id="318" r:id="rId56"/>
    <p:sldId id="319" r:id="rId57"/>
    <p:sldId id="320" r:id="rId58"/>
    <p:sldId id="321" r:id="rId59"/>
    <p:sldId id="322" r:id="rId60"/>
    <p:sldId id="323" r:id="rId61"/>
    <p:sldId id="324" r:id="rId62"/>
  </p:sldIdLst>
  <p:sldSz cx="12192000" cy="6858000"/>
  <p:notesSz cx="9928225" cy="6797675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C22544A-7EE6-4342-B048-85BDC9FD1C3A}" styleName="ลักษณะสีปานกลาง 2 - เน้น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F5AB1C69-6EDB-4FF4-983F-18BD219EF322}" styleName="ลักษณะสีปานกลาง 2 - เน้น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80" d="100"/>
          <a:sy n="80" d="100"/>
        </p:scale>
        <p:origin x="-906" y="-19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66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61" Type="http://schemas.openxmlformats.org/officeDocument/2006/relationships/slide" Target="slides/slide59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viewProps" Target="viewProp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presProps" Target="presProps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67" Type="http://schemas.openxmlformats.org/officeDocument/2006/relationships/tableStyles" Target="tableStyles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slide" Target="slides/slide60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__Microsoft_Excel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th-TH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title>
      <c:tx>
        <c:rich>
          <a:bodyPr rot="0" spcFirstLastPara="1" vertOverflow="ellipsis" vert="horz" wrap="square" anchor="ctr" anchorCtr="1"/>
          <a:lstStyle/>
          <a:p>
            <a:pPr>
              <a:defRPr sz="2400" b="1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r>
              <a:rPr lang="th-TH" sz="2400" dirty="0">
                <a:latin typeface="AngsanaUPC" pitchFamily="18" charset="-34"/>
                <a:cs typeface="AngsanaUPC" pitchFamily="18" charset="-34"/>
              </a:rPr>
              <a:t>จำนวนสุกร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ขุนรายอำเภอ</a:t>
            </a:r>
            <a:endParaRPr lang="th-TH" sz="2400" dirty="0">
              <a:latin typeface="AngsanaUPC" pitchFamily="18" charset="-34"/>
              <a:cs typeface="AngsanaUPC" pitchFamily="18" charset="-34"/>
            </a:endParaRPr>
          </a:p>
        </c:rich>
      </c:tx>
      <c:overlay val="0"/>
      <c:spPr>
        <a:noFill/>
        <a:ln>
          <a:noFill/>
        </a:ln>
        <a:effectLst/>
      </c:spPr>
    </c:title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สุกรขุน</c:v>
                </c:pt>
              </c:strCache>
            </c:strRef>
          </c:tx>
          <c:spPr>
            <a:solidFill>
              <a:schemeClr val="accent1"/>
            </a:solidFill>
            <a:ln>
              <a:noFill/>
            </a:ln>
            <a:effectLst/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rot="-5400000" spcFirstLastPara="1" vertOverflow="clip" horzOverflow="clip" vert="horz" wrap="square" lIns="38100" tIns="19050" rIns="38100" bIns="19050" anchor="ctr" anchorCtr="1">
                <a:spAutoFit/>
              </a:bodyPr>
              <a:lstStyle/>
              <a:p>
                <a:pPr>
                  <a:defRPr sz="2000" b="0" i="0" u="none" strike="noStrike" kern="1200" baseline="0">
                    <a:solidFill>
                      <a:schemeClr val="tx1">
                        <a:lumMod val="50000"/>
                        <a:lumOff val="50000"/>
                      </a:schemeClr>
                    </a:solidFill>
                    <a:latin typeface="AngsanaUPC" pitchFamily="18" charset="-34"/>
                    <a:ea typeface="+mn-ea"/>
                    <a:cs typeface="AngsanaUPC" pitchFamily="18" charset="-34"/>
                  </a:defRPr>
                </a:pPr>
                <a:endParaRPr lang="th-TH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howLeaderLines val="1"/>
                <c15:leaderLines>
                  <c:spPr>
                    <a:ln w="9525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เมือง</c:v>
                </c:pt>
                <c:pt idx="1">
                  <c:v>กงหรา</c:v>
                </c:pt>
                <c:pt idx="2">
                  <c:v>เขาชัยสน</c:v>
                </c:pt>
                <c:pt idx="3">
                  <c:v>ควนขนุน</c:v>
                </c:pt>
                <c:pt idx="4">
                  <c:v>ปากพะยูน</c:v>
                </c:pt>
                <c:pt idx="5">
                  <c:v>ศรีบรรพต</c:v>
                </c:pt>
                <c:pt idx="6">
                  <c:v>บางแก้ว</c:v>
                </c:pt>
                <c:pt idx="7">
                  <c:v>ป่าพะยอม</c:v>
                </c:pt>
              </c:strCache>
            </c:strRef>
          </c:cat>
          <c:val>
            <c:numRef>
              <c:f>Sheet1!$B$2:$B$9</c:f>
              <c:numCache>
                <c:formatCode>General</c:formatCode>
                <c:ptCount val="8"/>
                <c:pt idx="0">
                  <c:v>122</c:v>
                </c:pt>
                <c:pt idx="1">
                  <c:v>199</c:v>
                </c:pt>
                <c:pt idx="2">
                  <c:v>100</c:v>
                </c:pt>
                <c:pt idx="3">
                  <c:v>584</c:v>
                </c:pt>
                <c:pt idx="4">
                  <c:v>199</c:v>
                </c:pt>
                <c:pt idx="5">
                  <c:v>127</c:v>
                </c:pt>
                <c:pt idx="6">
                  <c:v>104</c:v>
                </c:pt>
                <c:pt idx="7">
                  <c:v>125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7C0C-40C9-8FB1-AD6568947D13}"/>
            </c:ext>
          </c:extLst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444"/>
        <c:overlap val="-90"/>
        <c:axId val="105356672"/>
        <c:axId val="107247872"/>
      </c:barChart>
      <c:catAx>
        <c:axId val="105356672"/>
        <c:scaling>
          <c:orientation val="minMax"/>
        </c:scaling>
        <c:delete val="0"/>
        <c:axPos val="b"/>
        <c:majorGridlines>
          <c:spPr>
            <a:ln w="9525" cap="flat" cmpd="sng" algn="ctr">
              <a:solidFill>
                <a:schemeClr val="tx1">
                  <a:lumMod val="15000"/>
                  <a:lumOff val="85000"/>
                </a:schemeClr>
              </a:solidFill>
              <a:round/>
            </a:ln>
            <a:effectLst/>
          </c:spPr>
        </c:majorGridlines>
        <c:numFmt formatCode="General" sourceLinked="1"/>
        <c:majorTickMark val="none"/>
        <c:minorTickMark val="none"/>
        <c:tickLblPos val="nextTo"/>
        <c:spPr>
          <a:noFill/>
          <a:ln w="9525" cap="flat" cmpd="sng" algn="ctr">
            <a:solidFill>
              <a:schemeClr val="tx1">
                <a:lumMod val="15000"/>
                <a:lumOff val="8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defRPr sz="1600" b="0" i="0" u="none" strike="noStrike" kern="1200" cap="all" spc="120" normalizeH="0" baseline="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pPr>
            <a:endParaRPr lang="th-TH"/>
          </a:p>
        </c:txPr>
        <c:crossAx val="107247872"/>
        <c:crosses val="autoZero"/>
        <c:auto val="1"/>
        <c:lblAlgn val="ctr"/>
        <c:lblOffset val="100"/>
        <c:noMultiLvlLbl val="0"/>
      </c:catAx>
      <c:valAx>
        <c:axId val="107247872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10535667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112228732053516"/>
          <c:y val="0.20272673925403858"/>
          <c:w val="0.25910440375352672"/>
          <c:h val="0.14562917501543066"/>
        </c:manualLayout>
      </c:layout>
      <c:overlay val="0"/>
      <c:spPr>
        <a:noFill/>
        <a:ln>
          <a:noFill/>
        </a:ln>
        <a:effectLst/>
      </c:spPr>
      <c:txPr>
        <a:bodyPr rot="0" spcFirstLastPara="1" vertOverflow="ellipsis" vert="horz" wrap="square" anchor="ctr" anchorCtr="1"/>
        <a:lstStyle/>
        <a:p>
          <a:pPr>
            <a:defRPr sz="1800" b="0" i="0" u="none" strike="noStrike" kern="1200" baseline="0">
              <a:solidFill>
                <a:schemeClr val="tx1">
                  <a:lumMod val="65000"/>
                  <a:lumOff val="35000"/>
                </a:schemeClr>
              </a:solidFill>
              <a:latin typeface="+mn-lt"/>
              <a:ea typeface="+mn-ea"/>
              <a:cs typeface="+mn-cs"/>
            </a:defRPr>
          </a:pPr>
          <a:endParaRPr lang="th-TH"/>
        </a:p>
      </c:txPr>
    </c:legend>
    <c:plotVisOnly val="1"/>
    <c:dispBlanksAs val="gap"/>
    <c:showDLblsOverMax val="0"/>
    <c:extLst xmlns:c16r2="http://schemas.microsoft.com/office/drawing/2015/06/chart">
      <c:ext xmlns:c16r3="http://schemas.microsoft.com/office/drawing/2017/03/chart" uri="{56B9EC1D-385E-4148-901F-78D8002777C0}">
        <c16r3:dataDisplayOptions16>
          <c16r3:dispNaAsBlank val="1"/>
        </c16r3:dataDisplayOptions16>
      </c:ext>
    </c:extLst>
  </c:chart>
  <c:spPr>
    <a:solidFill>
      <a:schemeClr val="accent5">
        <a:lumMod val="40000"/>
        <a:lumOff val="60000"/>
      </a:schemeClr>
    </a:solidFill>
    <a:ln>
      <a:noFill/>
    </a:ln>
    <a:effectLst/>
  </c:spPr>
  <c:txPr>
    <a:bodyPr/>
    <a:lstStyle/>
    <a:p>
      <a:pPr>
        <a:defRPr/>
      </a:pPr>
      <a:endParaRPr lang="th-TH"/>
    </a:p>
  </c:txPr>
  <c:externalData r:id="rId1">
    <c:autoUpdate val="0"/>
  </c:externalData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หัวกระดาษ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4302231" cy="339884"/>
          </a:xfrm>
          <a:prstGeom prst="rect">
            <a:avLst/>
          </a:prstGeom>
        </p:spPr>
        <p:txBody>
          <a:bodyPr vert="horz" lIns="80277" tIns="40138" rIns="80277" bIns="40138" rtlCol="0"/>
          <a:lstStyle>
            <a:lvl1pPr algn="l">
              <a:defRPr sz="1100"/>
            </a:lvl1pPr>
          </a:lstStyle>
          <a:p>
            <a:endParaRPr lang="th-TH"/>
          </a:p>
        </p:txBody>
      </p:sp>
      <p:sp>
        <p:nvSpPr>
          <p:cNvPr id="3" name="ตัวแทนวันที่ 2"/>
          <p:cNvSpPr>
            <a:spLocks noGrp="1"/>
          </p:cNvSpPr>
          <p:nvPr>
            <p:ph type="dt" idx="1"/>
          </p:nvPr>
        </p:nvSpPr>
        <p:spPr>
          <a:xfrm>
            <a:off x="5623410" y="1"/>
            <a:ext cx="4302231" cy="339884"/>
          </a:xfrm>
          <a:prstGeom prst="rect">
            <a:avLst/>
          </a:prstGeom>
        </p:spPr>
        <p:txBody>
          <a:bodyPr vert="horz" lIns="80277" tIns="40138" rIns="80277" bIns="40138" rtlCol="0"/>
          <a:lstStyle>
            <a:lvl1pPr algn="r">
              <a:defRPr sz="1100"/>
            </a:lvl1pPr>
          </a:lstStyle>
          <a:p>
            <a:fld id="{554A238E-2A1F-4A3D-9508-626DD5537509}" type="datetimeFigureOut">
              <a:rPr lang="th-TH" smtClean="0"/>
              <a:t>05/01/66</a:t>
            </a:fld>
            <a:endParaRPr lang="th-TH"/>
          </a:p>
        </p:txBody>
      </p:sp>
      <p:sp>
        <p:nvSpPr>
          <p:cNvPr id="4" name="ตัวแทนรูปบนภาพนิ่ง 3"/>
          <p:cNvSpPr>
            <a:spLocks noGrp="1" noRot="1" noChangeAspect="1"/>
          </p:cNvSpPr>
          <p:nvPr>
            <p:ph type="sldImg" idx="2"/>
          </p:nvPr>
        </p:nvSpPr>
        <p:spPr>
          <a:xfrm>
            <a:off x="2697163" y="509588"/>
            <a:ext cx="4533900" cy="25495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80277" tIns="40138" rIns="80277" bIns="40138" rtlCol="0" anchor="ctr"/>
          <a:lstStyle/>
          <a:p>
            <a:endParaRPr lang="th-TH"/>
          </a:p>
        </p:txBody>
      </p:sp>
      <p:sp>
        <p:nvSpPr>
          <p:cNvPr id="5" name="ตัวแทนบันทึกย่อ 4"/>
          <p:cNvSpPr>
            <a:spLocks noGrp="1"/>
          </p:cNvSpPr>
          <p:nvPr>
            <p:ph type="body" sz="quarter" idx="3"/>
          </p:nvPr>
        </p:nvSpPr>
        <p:spPr>
          <a:xfrm>
            <a:off x="992823" y="3228896"/>
            <a:ext cx="7942580" cy="3058954"/>
          </a:xfrm>
          <a:prstGeom prst="rect">
            <a:avLst/>
          </a:prstGeom>
        </p:spPr>
        <p:txBody>
          <a:bodyPr vert="horz" lIns="80277" tIns="40138" rIns="80277" bIns="40138" rtlCol="0"/>
          <a:lstStyle/>
          <a:p>
            <a:pPr lvl="0"/>
            <a:r>
              <a:rPr lang="th-TH"/>
              <a:t>คลิกเพื่อแก้ไขลักษณะของข้อความต้นแบบ</a:t>
            </a:r>
          </a:p>
          <a:p>
            <a:pPr lvl="1"/>
            <a:r>
              <a:rPr lang="th-TH"/>
              <a:t>ระดับที่สอง</a:t>
            </a:r>
          </a:p>
          <a:p>
            <a:pPr lvl="2"/>
            <a:r>
              <a:rPr lang="th-TH"/>
              <a:t>ระดับที่สาม</a:t>
            </a:r>
          </a:p>
          <a:p>
            <a:pPr lvl="3"/>
            <a:r>
              <a:rPr lang="th-TH"/>
              <a:t>ระดับที่สี่</a:t>
            </a:r>
          </a:p>
          <a:p>
            <a:pPr lvl="4"/>
            <a:r>
              <a:rPr lang="th-TH"/>
              <a:t>ระดับที่ห้า</a:t>
            </a:r>
          </a:p>
        </p:txBody>
      </p:sp>
      <p:sp>
        <p:nvSpPr>
          <p:cNvPr id="6" name="ตัวแทนท้ายกระดาษ 5"/>
          <p:cNvSpPr>
            <a:spLocks noGrp="1"/>
          </p:cNvSpPr>
          <p:nvPr>
            <p:ph type="ftr" sz="quarter" idx="4"/>
          </p:nvPr>
        </p:nvSpPr>
        <p:spPr>
          <a:xfrm>
            <a:off x="1" y="6456219"/>
            <a:ext cx="4302231" cy="339884"/>
          </a:xfrm>
          <a:prstGeom prst="rect">
            <a:avLst/>
          </a:prstGeom>
        </p:spPr>
        <p:txBody>
          <a:bodyPr vert="horz" lIns="80277" tIns="40138" rIns="80277" bIns="40138" rtlCol="0" anchor="b"/>
          <a:lstStyle>
            <a:lvl1pPr algn="l">
              <a:defRPr sz="1100"/>
            </a:lvl1pPr>
          </a:lstStyle>
          <a:p>
            <a:endParaRPr lang="th-TH"/>
          </a:p>
        </p:txBody>
      </p:sp>
      <p:sp>
        <p:nvSpPr>
          <p:cNvPr id="7" name="ตัวแทนหมายเลขภาพนิ่ง 6"/>
          <p:cNvSpPr>
            <a:spLocks noGrp="1"/>
          </p:cNvSpPr>
          <p:nvPr>
            <p:ph type="sldNum" sz="quarter" idx="5"/>
          </p:nvPr>
        </p:nvSpPr>
        <p:spPr>
          <a:xfrm>
            <a:off x="5623410" y="6456219"/>
            <a:ext cx="4302231" cy="339884"/>
          </a:xfrm>
          <a:prstGeom prst="rect">
            <a:avLst/>
          </a:prstGeom>
        </p:spPr>
        <p:txBody>
          <a:bodyPr vert="horz" lIns="80277" tIns="40138" rIns="80277" bIns="40138" rtlCol="0" anchor="b"/>
          <a:lstStyle>
            <a:lvl1pPr algn="r">
              <a:defRPr sz="1100"/>
            </a:lvl1pPr>
          </a:lstStyle>
          <a:p>
            <a:fld id="{B3C62C84-C7BE-4115-B268-7242A9EF9279}" type="slidenum">
              <a:rPr lang="th-TH" smtClean="0"/>
              <a:t>‹#›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38602463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FAB3E-9C17-42C8-A854-2B7750C4612D}" type="slidenum">
              <a:rPr lang="en-US" smtClean="0">
                <a:solidFill>
                  <a:prstClr val="black"/>
                </a:solidFill>
              </a:rPr>
              <a:pPr/>
              <a:t>4</a:t>
            </a:fld>
            <a:endParaRPr 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270814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3288725" y="849710"/>
            <a:ext cx="3353361" cy="2295789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FAB3E-9C17-42C8-A854-2B7750C4612D}" type="slidenum">
              <a:rPr lang="en-US" smtClean="0"/>
              <a:t>19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8513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ภาพนิ่ง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th-TH" dirty="0"/>
          </a:p>
        </p:txBody>
      </p:sp>
      <p:sp>
        <p:nvSpPr>
          <p:cNvPr id="4" name="ตัวแทนหมายเลขภาพนิ่ง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3C62C84-C7BE-4115-B268-7242A9EF9279}" type="slidenum">
              <a:rPr lang="th-TH" smtClean="0"/>
              <a:t>23</a:t>
            </a:fld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75273610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3288725" y="849710"/>
            <a:ext cx="3352069" cy="2295789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FAB3E-9C17-42C8-A854-2B7750C4612D}" type="slidenum">
              <a:rPr lang="en-US" smtClean="0"/>
              <a:t>34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8513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แทนรูปบนสไลด์ 1"/>
          <p:cNvSpPr>
            <a:spLocks noGrp="1" noRot="1" noChangeAspect="1"/>
          </p:cNvSpPr>
          <p:nvPr>
            <p:ph type="sldImg"/>
          </p:nvPr>
        </p:nvSpPr>
        <p:spPr>
          <a:xfrm>
            <a:off x="3288725" y="849710"/>
            <a:ext cx="3353361" cy="2295789"/>
          </a:xfrm>
        </p:spPr>
      </p:sp>
      <p:sp>
        <p:nvSpPr>
          <p:cNvPr id="3" name="ตัวแทนบันทึกย่อ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ตัวแทนหมายเลขสไลด์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5AFAB3E-9C17-42C8-A854-2B7750C4612D}" type="slidenum">
              <a:rPr lang="en-US" smtClean="0"/>
              <a:t>49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318513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62A437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4800" b="1" i="0">
                <a:solidFill>
                  <a:srgbClr val="404040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62A437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1/5/2023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itle Only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2982595" cy="120650"/>
          </a:xfrm>
          <a:custGeom>
            <a:avLst/>
            <a:gdLst/>
            <a:ahLst/>
            <a:cxnLst/>
            <a:rect l="l" t="t" r="r" b="b"/>
            <a:pathLst>
              <a:path w="2982595" h="120650">
                <a:moveTo>
                  <a:pt x="2982468" y="0"/>
                </a:moveTo>
                <a:lnTo>
                  <a:pt x="0" y="0"/>
                </a:lnTo>
                <a:lnTo>
                  <a:pt x="0" y="120396"/>
                </a:lnTo>
                <a:lnTo>
                  <a:pt x="2982468" y="120396"/>
                </a:lnTo>
                <a:lnTo>
                  <a:pt x="2982468" y="0"/>
                </a:lnTo>
                <a:close/>
              </a:path>
            </a:pathLst>
          </a:custGeom>
          <a:solidFill>
            <a:srgbClr val="C2DF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6737603"/>
            <a:ext cx="2982595" cy="120650"/>
          </a:xfrm>
          <a:custGeom>
            <a:avLst/>
            <a:gdLst/>
            <a:ahLst/>
            <a:cxnLst/>
            <a:rect l="l" t="t" r="r" b="b"/>
            <a:pathLst>
              <a:path w="2982595" h="120650">
                <a:moveTo>
                  <a:pt x="2982468" y="0"/>
                </a:moveTo>
                <a:lnTo>
                  <a:pt x="0" y="0"/>
                </a:lnTo>
                <a:lnTo>
                  <a:pt x="0" y="120395"/>
                </a:lnTo>
                <a:lnTo>
                  <a:pt x="2982468" y="120395"/>
                </a:lnTo>
                <a:lnTo>
                  <a:pt x="2982468" y="0"/>
                </a:lnTo>
                <a:close/>
              </a:path>
            </a:pathLst>
          </a:custGeom>
          <a:solidFill>
            <a:srgbClr val="C2DF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0" y="251459"/>
            <a:ext cx="2982595" cy="6355080"/>
          </a:xfrm>
          <a:custGeom>
            <a:avLst/>
            <a:gdLst/>
            <a:ahLst/>
            <a:cxnLst/>
            <a:rect l="l" t="t" r="r" b="b"/>
            <a:pathLst>
              <a:path w="2982595" h="6355080">
                <a:moveTo>
                  <a:pt x="2982468" y="0"/>
                </a:moveTo>
                <a:lnTo>
                  <a:pt x="0" y="0"/>
                </a:lnTo>
                <a:lnTo>
                  <a:pt x="0" y="6355079"/>
                </a:lnTo>
                <a:lnTo>
                  <a:pt x="2982468" y="6355079"/>
                </a:lnTo>
                <a:lnTo>
                  <a:pt x="2982468" y="0"/>
                </a:lnTo>
                <a:close/>
              </a:path>
            </a:pathLst>
          </a:custGeom>
          <a:solidFill>
            <a:srgbClr val="C2DF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3600" b="1" i="0">
                <a:solidFill>
                  <a:srgbClr val="62A437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1/5/2023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1/5/2023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196" indent="0" algn="ctr">
              <a:buNone/>
              <a:defRPr sz="2000"/>
            </a:lvl2pPr>
            <a:lvl3pPr marL="914392" indent="0" algn="ctr">
              <a:buNone/>
              <a:defRPr sz="1800"/>
            </a:lvl3pPr>
            <a:lvl4pPr marL="1371588" indent="0" algn="ctr">
              <a:buNone/>
              <a:defRPr sz="1600"/>
            </a:lvl4pPr>
            <a:lvl5pPr marL="1828784" indent="0" algn="ctr">
              <a:buNone/>
              <a:defRPr sz="1600"/>
            </a:lvl5pPr>
            <a:lvl6pPr marL="2285980" indent="0" algn="ctr">
              <a:buNone/>
              <a:defRPr sz="1600"/>
            </a:lvl6pPr>
            <a:lvl7pPr marL="2743176" indent="0" algn="ctr">
              <a:buNone/>
              <a:defRPr sz="1600"/>
            </a:lvl7pPr>
            <a:lvl8pPr marL="3200372" indent="0" algn="ctr">
              <a:buNone/>
              <a:defRPr sz="1600"/>
            </a:lvl8pPr>
            <a:lvl9pPr marL="3657568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0222617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769517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9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4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196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392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58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784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598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176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372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568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06796356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5409882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6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9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6" indent="0">
              <a:buNone/>
              <a:defRPr sz="2000" b="1"/>
            </a:lvl2pPr>
            <a:lvl3pPr marL="914392" indent="0">
              <a:buNone/>
              <a:defRPr sz="1800" b="1"/>
            </a:lvl3pPr>
            <a:lvl4pPr marL="1371588" indent="0">
              <a:buNone/>
              <a:defRPr sz="1600" b="1"/>
            </a:lvl4pPr>
            <a:lvl5pPr marL="1828784" indent="0">
              <a:buNone/>
              <a:defRPr sz="1600" b="1"/>
            </a:lvl5pPr>
            <a:lvl6pPr marL="2285980" indent="0">
              <a:buNone/>
              <a:defRPr sz="1600" b="1"/>
            </a:lvl6pPr>
            <a:lvl7pPr marL="2743176" indent="0">
              <a:buNone/>
              <a:defRPr sz="1600" b="1"/>
            </a:lvl7pPr>
            <a:lvl8pPr marL="3200372" indent="0">
              <a:buNone/>
              <a:defRPr sz="1600" b="1"/>
            </a:lvl8pPr>
            <a:lvl9pPr marL="365756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9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196" indent="0">
              <a:buNone/>
              <a:defRPr sz="2000" b="1"/>
            </a:lvl2pPr>
            <a:lvl3pPr marL="914392" indent="0">
              <a:buNone/>
              <a:defRPr sz="1800" b="1"/>
            </a:lvl3pPr>
            <a:lvl4pPr marL="1371588" indent="0">
              <a:buNone/>
              <a:defRPr sz="1600" b="1"/>
            </a:lvl4pPr>
            <a:lvl5pPr marL="1828784" indent="0">
              <a:buNone/>
              <a:defRPr sz="1600" b="1"/>
            </a:lvl5pPr>
            <a:lvl6pPr marL="2285980" indent="0">
              <a:buNone/>
              <a:defRPr sz="1600" b="1"/>
            </a:lvl6pPr>
            <a:lvl7pPr marL="2743176" indent="0">
              <a:buNone/>
              <a:defRPr sz="1600" b="1"/>
            </a:lvl7pPr>
            <a:lvl8pPr marL="3200372" indent="0">
              <a:buNone/>
              <a:defRPr sz="1600" b="1"/>
            </a:lvl8pPr>
            <a:lvl9pPr marL="3657568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3239955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495930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0250609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6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6" indent="0">
              <a:buNone/>
              <a:defRPr sz="1400"/>
            </a:lvl2pPr>
            <a:lvl3pPr marL="914392" indent="0">
              <a:buNone/>
              <a:defRPr sz="1200"/>
            </a:lvl3pPr>
            <a:lvl4pPr marL="1371588" indent="0">
              <a:buNone/>
              <a:defRPr sz="1000"/>
            </a:lvl4pPr>
            <a:lvl5pPr marL="1828784" indent="0">
              <a:buNone/>
              <a:defRPr sz="1000"/>
            </a:lvl5pPr>
            <a:lvl6pPr marL="2285980" indent="0">
              <a:buNone/>
              <a:defRPr sz="1000"/>
            </a:lvl6pPr>
            <a:lvl7pPr marL="2743176" indent="0">
              <a:buNone/>
              <a:defRPr sz="1000"/>
            </a:lvl7pPr>
            <a:lvl8pPr marL="3200372" indent="0">
              <a:buNone/>
              <a:defRPr sz="1000"/>
            </a:lvl8pPr>
            <a:lvl9pPr marL="365756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885541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6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196" indent="0">
              <a:buNone/>
              <a:defRPr sz="2800"/>
            </a:lvl2pPr>
            <a:lvl3pPr marL="914392" indent="0">
              <a:buNone/>
              <a:defRPr sz="2400"/>
            </a:lvl3pPr>
            <a:lvl4pPr marL="1371588" indent="0">
              <a:buNone/>
              <a:defRPr sz="2000"/>
            </a:lvl4pPr>
            <a:lvl5pPr marL="1828784" indent="0">
              <a:buNone/>
              <a:defRPr sz="2000"/>
            </a:lvl5pPr>
            <a:lvl6pPr marL="2285980" indent="0">
              <a:buNone/>
              <a:defRPr sz="2000"/>
            </a:lvl6pPr>
            <a:lvl7pPr marL="2743176" indent="0">
              <a:buNone/>
              <a:defRPr sz="2000"/>
            </a:lvl7pPr>
            <a:lvl8pPr marL="3200372" indent="0">
              <a:buNone/>
              <a:defRPr sz="2000"/>
            </a:lvl8pPr>
            <a:lvl9pPr marL="3657568" indent="0">
              <a:buNone/>
              <a:defRPr sz="20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196" indent="0">
              <a:buNone/>
              <a:defRPr sz="1400"/>
            </a:lvl2pPr>
            <a:lvl3pPr marL="914392" indent="0">
              <a:buNone/>
              <a:defRPr sz="1200"/>
            </a:lvl3pPr>
            <a:lvl4pPr marL="1371588" indent="0">
              <a:buNone/>
              <a:defRPr sz="1000"/>
            </a:lvl4pPr>
            <a:lvl5pPr marL="1828784" indent="0">
              <a:buNone/>
              <a:defRPr sz="1000"/>
            </a:lvl5pPr>
            <a:lvl6pPr marL="2285980" indent="0">
              <a:buNone/>
              <a:defRPr sz="1000"/>
            </a:lvl6pPr>
            <a:lvl7pPr marL="2743176" indent="0">
              <a:buNone/>
              <a:defRPr sz="1000"/>
            </a:lvl7pPr>
            <a:lvl8pPr marL="3200372" indent="0">
              <a:buNone/>
              <a:defRPr sz="1000"/>
            </a:lvl8pPr>
            <a:lvl9pPr marL="3657568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16435666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98264152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4668CEB-0B39-4A64-B9B6-43AB295C10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EF4CC9C-E328-4607-8904-724561E8277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2828849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3.xml"/><Relationship Id="rId3" Type="http://schemas.openxmlformats.org/officeDocument/2006/relationships/slideLayout" Target="../slideLayouts/slideLayout8.xml"/><Relationship Id="rId7" Type="http://schemas.openxmlformats.org/officeDocument/2006/relationships/slideLayout" Target="../slideLayouts/slideLayout12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7.xml"/><Relationship Id="rId1" Type="http://schemas.openxmlformats.org/officeDocument/2006/relationships/slideLayout" Target="../slideLayouts/slideLayout6.xml"/><Relationship Id="rId6" Type="http://schemas.openxmlformats.org/officeDocument/2006/relationships/slideLayout" Target="../slideLayouts/slideLayout11.xml"/><Relationship Id="rId11" Type="http://schemas.openxmlformats.org/officeDocument/2006/relationships/slideLayout" Target="../slideLayouts/slideLayout16.xml"/><Relationship Id="rId5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15.xml"/><Relationship Id="rId4" Type="http://schemas.openxmlformats.org/officeDocument/2006/relationships/slideLayout" Target="../slideLayouts/slideLayout9.xml"/><Relationship Id="rId9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11233515" y="5708913"/>
            <a:ext cx="478155" cy="772795"/>
          </a:xfrm>
          <a:custGeom>
            <a:avLst/>
            <a:gdLst/>
            <a:ahLst/>
            <a:cxnLst/>
            <a:rect l="l" t="t" r="r" b="b"/>
            <a:pathLst>
              <a:path w="478154" h="772795">
                <a:moveTo>
                  <a:pt x="236124" y="0"/>
                </a:moveTo>
                <a:lnTo>
                  <a:pt x="202961" y="34051"/>
                </a:lnTo>
                <a:lnTo>
                  <a:pt x="176751" y="77521"/>
                </a:lnTo>
                <a:lnTo>
                  <a:pt x="125131" y="164541"/>
                </a:lnTo>
                <a:lnTo>
                  <a:pt x="99726" y="208131"/>
                </a:lnTo>
                <a:lnTo>
                  <a:pt x="74595" y="251801"/>
                </a:lnTo>
                <a:lnTo>
                  <a:pt x="49739" y="295571"/>
                </a:lnTo>
                <a:lnTo>
                  <a:pt x="25161" y="339461"/>
                </a:lnTo>
                <a:lnTo>
                  <a:pt x="2514" y="383923"/>
                </a:lnTo>
                <a:lnTo>
                  <a:pt x="0" y="407979"/>
                </a:lnTo>
                <a:lnTo>
                  <a:pt x="21179" y="419426"/>
                </a:lnTo>
                <a:lnTo>
                  <a:pt x="69611" y="426062"/>
                </a:lnTo>
                <a:lnTo>
                  <a:pt x="70754" y="426062"/>
                </a:lnTo>
                <a:lnTo>
                  <a:pt x="71897" y="428348"/>
                </a:lnTo>
                <a:lnTo>
                  <a:pt x="74183" y="431765"/>
                </a:lnTo>
                <a:lnTo>
                  <a:pt x="67167" y="444121"/>
                </a:lnTo>
                <a:lnTo>
                  <a:pt x="52752" y="470548"/>
                </a:lnTo>
                <a:lnTo>
                  <a:pt x="45735" y="484190"/>
                </a:lnTo>
                <a:lnTo>
                  <a:pt x="30464" y="511676"/>
                </a:lnTo>
                <a:lnTo>
                  <a:pt x="23125" y="525688"/>
                </a:lnTo>
                <a:lnTo>
                  <a:pt x="16144" y="540019"/>
                </a:lnTo>
                <a:lnTo>
                  <a:pt x="1015" y="573854"/>
                </a:lnTo>
                <a:lnTo>
                  <a:pt x="555" y="593585"/>
                </a:lnTo>
                <a:lnTo>
                  <a:pt x="17859" y="604767"/>
                </a:lnTo>
                <a:lnTo>
                  <a:pt x="56022" y="612955"/>
                </a:lnTo>
                <a:lnTo>
                  <a:pt x="34035" y="653983"/>
                </a:lnTo>
                <a:lnTo>
                  <a:pt x="23608" y="674495"/>
                </a:lnTo>
                <a:lnTo>
                  <a:pt x="13858" y="695010"/>
                </a:lnTo>
                <a:lnTo>
                  <a:pt x="1123" y="727593"/>
                </a:lnTo>
                <a:lnTo>
                  <a:pt x="1984" y="747145"/>
                </a:lnTo>
                <a:lnTo>
                  <a:pt x="52593" y="759971"/>
                </a:lnTo>
                <a:lnTo>
                  <a:pt x="91680" y="760624"/>
                </a:lnTo>
                <a:lnTo>
                  <a:pt x="130587" y="760960"/>
                </a:lnTo>
                <a:lnTo>
                  <a:pt x="208676" y="761101"/>
                </a:lnTo>
                <a:lnTo>
                  <a:pt x="225782" y="769938"/>
                </a:lnTo>
                <a:lnTo>
                  <a:pt x="243125" y="772788"/>
                </a:lnTo>
                <a:lnTo>
                  <a:pt x="260897" y="770081"/>
                </a:lnTo>
                <a:lnTo>
                  <a:pt x="279288" y="762244"/>
                </a:lnTo>
                <a:lnTo>
                  <a:pt x="322214" y="761337"/>
                </a:lnTo>
                <a:lnTo>
                  <a:pt x="365331" y="761819"/>
                </a:lnTo>
                <a:lnTo>
                  <a:pt x="408447" y="760805"/>
                </a:lnTo>
                <a:lnTo>
                  <a:pt x="451373" y="755411"/>
                </a:lnTo>
                <a:lnTo>
                  <a:pt x="477287" y="729605"/>
                </a:lnTo>
                <a:lnTo>
                  <a:pt x="471820" y="714378"/>
                </a:lnTo>
                <a:lnTo>
                  <a:pt x="459019" y="688897"/>
                </a:lnTo>
                <a:lnTo>
                  <a:pt x="419496" y="611825"/>
                </a:lnTo>
                <a:lnTo>
                  <a:pt x="458214" y="604254"/>
                </a:lnTo>
                <a:lnTo>
                  <a:pt x="475583" y="593159"/>
                </a:lnTo>
                <a:lnTo>
                  <a:pt x="474593" y="572877"/>
                </a:lnTo>
                <a:lnTo>
                  <a:pt x="458231" y="537746"/>
                </a:lnTo>
                <a:lnTo>
                  <a:pt x="448750" y="518979"/>
                </a:lnTo>
                <a:lnTo>
                  <a:pt x="438959" y="500426"/>
                </a:lnTo>
                <a:lnTo>
                  <a:pt x="428549" y="482298"/>
                </a:lnTo>
                <a:lnTo>
                  <a:pt x="417210" y="464810"/>
                </a:lnTo>
                <a:lnTo>
                  <a:pt x="405636" y="445883"/>
                </a:lnTo>
                <a:lnTo>
                  <a:pt x="404336" y="433046"/>
                </a:lnTo>
                <a:lnTo>
                  <a:pt x="414585" y="425550"/>
                </a:lnTo>
                <a:lnTo>
                  <a:pt x="462980" y="419475"/>
                </a:lnTo>
                <a:lnTo>
                  <a:pt x="476123" y="410964"/>
                </a:lnTo>
                <a:lnTo>
                  <a:pt x="468391" y="373649"/>
                </a:lnTo>
                <a:lnTo>
                  <a:pt x="421253" y="286735"/>
                </a:lnTo>
                <a:lnTo>
                  <a:pt x="397371" y="243538"/>
                </a:lnTo>
                <a:lnTo>
                  <a:pt x="373125" y="200569"/>
                </a:lnTo>
                <a:lnTo>
                  <a:pt x="348397" y="157867"/>
                </a:lnTo>
                <a:lnTo>
                  <a:pt x="323070" y="115472"/>
                </a:lnTo>
                <a:lnTo>
                  <a:pt x="297024" y="73425"/>
                </a:lnTo>
                <a:lnTo>
                  <a:pt x="270144" y="31765"/>
                </a:lnTo>
                <a:lnTo>
                  <a:pt x="251807" y="7602"/>
                </a:lnTo>
                <a:lnTo>
                  <a:pt x="236124" y="0"/>
                </a:lnTo>
                <a:close/>
              </a:path>
            </a:pathLst>
          </a:custGeom>
          <a:solidFill>
            <a:srgbClr val="44A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7" name="bg object 17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1425808" y="6469380"/>
            <a:ext cx="101726" cy="201955"/>
          </a:xfrm>
          <a:prstGeom prst="rect">
            <a:avLst/>
          </a:prstGeom>
        </p:spPr>
      </p:pic>
      <p:sp>
        <p:nvSpPr>
          <p:cNvPr id="18" name="bg object 18"/>
          <p:cNvSpPr/>
          <p:nvPr/>
        </p:nvSpPr>
        <p:spPr>
          <a:xfrm>
            <a:off x="11795029" y="6217927"/>
            <a:ext cx="225425" cy="365760"/>
          </a:xfrm>
          <a:custGeom>
            <a:avLst/>
            <a:gdLst/>
            <a:ahLst/>
            <a:cxnLst/>
            <a:rect l="l" t="t" r="r" b="b"/>
            <a:pathLst>
              <a:path w="225425" h="365759">
                <a:moveTo>
                  <a:pt x="111283" y="0"/>
                </a:moveTo>
                <a:lnTo>
                  <a:pt x="74074" y="52095"/>
                </a:lnTo>
                <a:lnTo>
                  <a:pt x="52943" y="88136"/>
                </a:lnTo>
                <a:lnTo>
                  <a:pt x="32216" y="124282"/>
                </a:lnTo>
                <a:lnTo>
                  <a:pt x="11906" y="160583"/>
                </a:lnTo>
                <a:lnTo>
                  <a:pt x="0" y="192993"/>
                </a:lnTo>
                <a:lnTo>
                  <a:pt x="10013" y="198409"/>
                </a:lnTo>
                <a:lnTo>
                  <a:pt x="33369" y="201553"/>
                </a:lnTo>
                <a:lnTo>
                  <a:pt x="34893" y="204246"/>
                </a:lnTo>
                <a:lnTo>
                  <a:pt x="21558" y="229036"/>
                </a:lnTo>
                <a:lnTo>
                  <a:pt x="14382" y="242049"/>
                </a:lnTo>
                <a:lnTo>
                  <a:pt x="7588" y="255452"/>
                </a:lnTo>
                <a:lnTo>
                  <a:pt x="470" y="271461"/>
                </a:lnTo>
                <a:lnTo>
                  <a:pt x="269" y="280797"/>
                </a:lnTo>
                <a:lnTo>
                  <a:pt x="8427" y="286086"/>
                </a:lnTo>
                <a:lnTo>
                  <a:pt x="26384" y="289958"/>
                </a:lnTo>
                <a:lnTo>
                  <a:pt x="11096" y="319071"/>
                </a:lnTo>
                <a:lnTo>
                  <a:pt x="6445" y="328769"/>
                </a:lnTo>
                <a:lnTo>
                  <a:pt x="462" y="344183"/>
                </a:lnTo>
                <a:lnTo>
                  <a:pt x="873" y="353433"/>
                </a:lnTo>
                <a:lnTo>
                  <a:pt x="8641" y="358034"/>
                </a:lnTo>
                <a:lnTo>
                  <a:pt x="24733" y="359503"/>
                </a:lnTo>
                <a:lnTo>
                  <a:pt x="43205" y="359812"/>
                </a:lnTo>
                <a:lnTo>
                  <a:pt x="98266" y="360037"/>
                </a:lnTo>
                <a:lnTo>
                  <a:pt x="106378" y="364219"/>
                </a:lnTo>
                <a:lnTo>
                  <a:pt x="114585" y="365567"/>
                </a:lnTo>
                <a:lnTo>
                  <a:pt x="122983" y="364287"/>
                </a:lnTo>
                <a:lnTo>
                  <a:pt x="131667" y="360583"/>
                </a:lnTo>
                <a:lnTo>
                  <a:pt x="151864" y="360148"/>
                </a:lnTo>
                <a:lnTo>
                  <a:pt x="192496" y="359893"/>
                </a:lnTo>
                <a:lnTo>
                  <a:pt x="224962" y="345141"/>
                </a:lnTo>
                <a:lnTo>
                  <a:pt x="222345" y="337939"/>
                </a:lnTo>
                <a:lnTo>
                  <a:pt x="197707" y="289425"/>
                </a:lnTo>
                <a:lnTo>
                  <a:pt x="215941" y="285845"/>
                </a:lnTo>
                <a:lnTo>
                  <a:pt x="224139" y="280596"/>
                </a:lnTo>
                <a:lnTo>
                  <a:pt x="223692" y="271003"/>
                </a:lnTo>
                <a:lnTo>
                  <a:pt x="215995" y="254385"/>
                </a:lnTo>
                <a:lnTo>
                  <a:pt x="206851" y="236728"/>
                </a:lnTo>
                <a:lnTo>
                  <a:pt x="201922" y="228152"/>
                </a:lnTo>
                <a:lnTo>
                  <a:pt x="196564" y="219879"/>
                </a:lnTo>
                <a:lnTo>
                  <a:pt x="191142" y="210924"/>
                </a:lnTo>
                <a:lnTo>
                  <a:pt x="190531" y="204851"/>
                </a:lnTo>
                <a:lnTo>
                  <a:pt x="195349" y="201304"/>
                </a:lnTo>
                <a:lnTo>
                  <a:pt x="218178" y="198431"/>
                </a:lnTo>
                <a:lnTo>
                  <a:pt x="224377" y="194406"/>
                </a:lnTo>
                <a:lnTo>
                  <a:pt x="198554" y="135635"/>
                </a:lnTo>
                <a:lnTo>
                  <a:pt x="175847" y="94875"/>
                </a:lnTo>
                <a:lnTo>
                  <a:pt x="152259" y="54622"/>
                </a:lnTo>
                <a:lnTo>
                  <a:pt x="127349" y="15028"/>
                </a:lnTo>
                <a:lnTo>
                  <a:pt x="118673" y="3597"/>
                </a:lnTo>
                <a:lnTo>
                  <a:pt x="111283" y="0"/>
                </a:lnTo>
                <a:close/>
              </a:path>
            </a:pathLst>
          </a:custGeom>
          <a:solidFill>
            <a:srgbClr val="44A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11885803" y="6577583"/>
            <a:ext cx="47625" cy="95250"/>
          </a:xfrm>
          <a:custGeom>
            <a:avLst/>
            <a:gdLst/>
            <a:ahLst/>
            <a:cxnLst/>
            <a:rect l="l" t="t" r="r" b="b"/>
            <a:pathLst>
              <a:path w="47625" h="95250">
                <a:moveTo>
                  <a:pt x="40004" y="0"/>
                </a:moveTo>
                <a:lnTo>
                  <a:pt x="7493" y="0"/>
                </a:lnTo>
                <a:lnTo>
                  <a:pt x="3175" y="33277"/>
                </a:lnTo>
                <a:lnTo>
                  <a:pt x="1277" y="49841"/>
                </a:lnTo>
                <a:lnTo>
                  <a:pt x="0" y="66154"/>
                </a:lnTo>
                <a:lnTo>
                  <a:pt x="1025" y="78476"/>
                </a:lnTo>
                <a:lnTo>
                  <a:pt x="5921" y="87672"/>
                </a:lnTo>
                <a:lnTo>
                  <a:pt x="13983" y="93238"/>
                </a:lnTo>
                <a:lnTo>
                  <a:pt x="24511" y="94665"/>
                </a:lnTo>
                <a:lnTo>
                  <a:pt x="35353" y="92185"/>
                </a:lnTo>
                <a:lnTo>
                  <a:pt x="42862" y="86531"/>
                </a:lnTo>
                <a:lnTo>
                  <a:pt x="46942" y="77952"/>
                </a:lnTo>
                <a:lnTo>
                  <a:pt x="47498" y="66700"/>
                </a:lnTo>
                <a:lnTo>
                  <a:pt x="45791" y="50072"/>
                </a:lnTo>
                <a:lnTo>
                  <a:pt x="40004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10838212" y="6028947"/>
            <a:ext cx="320040" cy="518795"/>
          </a:xfrm>
          <a:custGeom>
            <a:avLst/>
            <a:gdLst/>
            <a:ahLst/>
            <a:cxnLst/>
            <a:rect l="l" t="t" r="r" b="b"/>
            <a:pathLst>
              <a:path w="320040" h="518795">
                <a:moveTo>
                  <a:pt x="157924" y="0"/>
                </a:moveTo>
                <a:lnTo>
                  <a:pt x="111225" y="63650"/>
                </a:lnTo>
                <a:lnTo>
                  <a:pt x="87085" y="104505"/>
                </a:lnTo>
                <a:lnTo>
                  <a:pt x="63310" y="145434"/>
                </a:lnTo>
                <a:lnTo>
                  <a:pt x="39902" y="186472"/>
                </a:lnTo>
                <a:lnTo>
                  <a:pt x="16859" y="227657"/>
                </a:lnTo>
                <a:lnTo>
                  <a:pt x="0" y="273618"/>
                </a:lnTo>
                <a:lnTo>
                  <a:pt x="14180" y="281295"/>
                </a:lnTo>
                <a:lnTo>
                  <a:pt x="47339" y="285746"/>
                </a:lnTo>
                <a:lnTo>
                  <a:pt x="48101" y="287270"/>
                </a:lnTo>
                <a:lnTo>
                  <a:pt x="49625" y="289569"/>
                </a:lnTo>
                <a:lnTo>
                  <a:pt x="40100" y="306570"/>
                </a:lnTo>
                <a:lnTo>
                  <a:pt x="30575" y="324723"/>
                </a:lnTo>
                <a:lnTo>
                  <a:pt x="10763" y="362175"/>
                </a:lnTo>
                <a:lnTo>
                  <a:pt x="380" y="398097"/>
                </a:lnTo>
                <a:lnTo>
                  <a:pt x="11941" y="405595"/>
                </a:lnTo>
                <a:lnTo>
                  <a:pt x="37433" y="411083"/>
                </a:lnTo>
                <a:lnTo>
                  <a:pt x="30027" y="424844"/>
                </a:lnTo>
                <a:lnTo>
                  <a:pt x="15787" y="452357"/>
                </a:lnTo>
                <a:lnTo>
                  <a:pt x="9239" y="466112"/>
                </a:lnTo>
                <a:lnTo>
                  <a:pt x="750" y="487968"/>
                </a:lnTo>
                <a:lnTo>
                  <a:pt x="1333" y="501081"/>
                </a:lnTo>
                <a:lnTo>
                  <a:pt x="12346" y="507603"/>
                </a:lnTo>
                <a:lnTo>
                  <a:pt x="35147" y="509685"/>
                </a:lnTo>
                <a:lnTo>
                  <a:pt x="61317" y="510126"/>
                </a:lnTo>
                <a:lnTo>
                  <a:pt x="139541" y="510447"/>
                </a:lnTo>
                <a:lnTo>
                  <a:pt x="150995" y="516367"/>
                </a:lnTo>
                <a:lnTo>
                  <a:pt x="162591" y="518277"/>
                </a:lnTo>
                <a:lnTo>
                  <a:pt x="174474" y="516462"/>
                </a:lnTo>
                <a:lnTo>
                  <a:pt x="186785" y="511209"/>
                </a:lnTo>
                <a:lnTo>
                  <a:pt x="215479" y="510598"/>
                </a:lnTo>
                <a:lnTo>
                  <a:pt x="273153" y="510243"/>
                </a:lnTo>
                <a:lnTo>
                  <a:pt x="312777" y="502862"/>
                </a:lnTo>
                <a:lnTo>
                  <a:pt x="319206" y="489317"/>
                </a:lnTo>
                <a:lnTo>
                  <a:pt x="315563" y="479104"/>
                </a:lnTo>
                <a:lnTo>
                  <a:pt x="280511" y="410321"/>
                </a:lnTo>
                <a:lnTo>
                  <a:pt x="306419" y="405249"/>
                </a:lnTo>
                <a:lnTo>
                  <a:pt x="318039" y="397811"/>
                </a:lnTo>
                <a:lnTo>
                  <a:pt x="317372" y="384210"/>
                </a:lnTo>
                <a:lnTo>
                  <a:pt x="306419" y="360651"/>
                </a:lnTo>
                <a:lnTo>
                  <a:pt x="300097" y="348064"/>
                </a:lnTo>
                <a:lnTo>
                  <a:pt x="293560" y="335619"/>
                </a:lnTo>
                <a:lnTo>
                  <a:pt x="286595" y="323461"/>
                </a:lnTo>
                <a:lnTo>
                  <a:pt x="278987" y="311731"/>
                </a:lnTo>
                <a:lnTo>
                  <a:pt x="271272" y="299041"/>
                </a:lnTo>
                <a:lnTo>
                  <a:pt x="270414" y="290433"/>
                </a:lnTo>
                <a:lnTo>
                  <a:pt x="277272" y="285406"/>
                </a:lnTo>
                <a:lnTo>
                  <a:pt x="309633" y="281329"/>
                </a:lnTo>
                <a:lnTo>
                  <a:pt x="318420" y="275618"/>
                </a:lnTo>
                <a:lnTo>
                  <a:pt x="288076" y="203930"/>
                </a:lnTo>
                <a:lnTo>
                  <a:pt x="262546" y="157558"/>
                </a:lnTo>
                <a:lnTo>
                  <a:pt x="236357" y="111589"/>
                </a:lnTo>
                <a:lnTo>
                  <a:pt x="209181" y="66135"/>
                </a:lnTo>
                <a:lnTo>
                  <a:pt x="180689" y="21307"/>
                </a:lnTo>
                <a:lnTo>
                  <a:pt x="168413" y="5100"/>
                </a:lnTo>
                <a:lnTo>
                  <a:pt x="157924" y="0"/>
                </a:lnTo>
                <a:close/>
              </a:path>
            </a:pathLst>
          </a:custGeom>
          <a:solidFill>
            <a:srgbClr val="44A900"/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1" name="bg object 21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0966957" y="6539483"/>
            <a:ext cx="67818" cy="134111"/>
          </a:xfrm>
          <a:prstGeom prst="rect">
            <a:avLst/>
          </a:prstGeom>
        </p:spPr>
      </p:pic>
      <p:sp>
        <p:nvSpPr>
          <p:cNvPr id="22" name="bg object 22"/>
          <p:cNvSpPr/>
          <p:nvPr/>
        </p:nvSpPr>
        <p:spPr>
          <a:xfrm>
            <a:off x="0" y="6623304"/>
            <a:ext cx="12192000" cy="91440"/>
          </a:xfrm>
          <a:custGeom>
            <a:avLst/>
            <a:gdLst/>
            <a:ahLst/>
            <a:cxnLst/>
            <a:rect l="l" t="t" r="r" b="b"/>
            <a:pathLst>
              <a:path w="12192000" h="91440">
                <a:moveTo>
                  <a:pt x="12192000" y="0"/>
                </a:moveTo>
                <a:lnTo>
                  <a:pt x="0" y="0"/>
                </a:lnTo>
                <a:lnTo>
                  <a:pt x="0" y="91440"/>
                </a:lnTo>
                <a:lnTo>
                  <a:pt x="12192000" y="91440"/>
                </a:lnTo>
                <a:lnTo>
                  <a:pt x="121920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0" y="6737603"/>
            <a:ext cx="2901950" cy="120650"/>
          </a:xfrm>
          <a:custGeom>
            <a:avLst/>
            <a:gdLst/>
            <a:ahLst/>
            <a:cxnLst/>
            <a:rect l="l" t="t" r="r" b="b"/>
            <a:pathLst>
              <a:path w="2901950" h="120650">
                <a:moveTo>
                  <a:pt x="2901696" y="0"/>
                </a:moveTo>
                <a:lnTo>
                  <a:pt x="0" y="0"/>
                </a:lnTo>
                <a:lnTo>
                  <a:pt x="0" y="120395"/>
                </a:lnTo>
                <a:lnTo>
                  <a:pt x="2901696" y="120395"/>
                </a:lnTo>
                <a:lnTo>
                  <a:pt x="2901696" y="0"/>
                </a:lnTo>
                <a:close/>
              </a:path>
            </a:pathLst>
          </a:custGeom>
          <a:solidFill>
            <a:srgbClr val="C2DF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2907792" y="347979"/>
            <a:ext cx="584835" cy="610870"/>
          </a:xfrm>
          <a:custGeom>
            <a:avLst/>
            <a:gdLst/>
            <a:ahLst/>
            <a:cxnLst/>
            <a:rect l="l" t="t" r="r" b="b"/>
            <a:pathLst>
              <a:path w="584835" h="610869">
                <a:moveTo>
                  <a:pt x="519557" y="415925"/>
                </a:moveTo>
                <a:lnTo>
                  <a:pt x="472744" y="437286"/>
                </a:lnTo>
                <a:lnTo>
                  <a:pt x="425488" y="453961"/>
                </a:lnTo>
                <a:lnTo>
                  <a:pt x="377774" y="466001"/>
                </a:lnTo>
                <a:lnTo>
                  <a:pt x="329603" y="473481"/>
                </a:lnTo>
                <a:lnTo>
                  <a:pt x="280974" y="476427"/>
                </a:lnTo>
                <a:lnTo>
                  <a:pt x="231889" y="474916"/>
                </a:lnTo>
                <a:lnTo>
                  <a:pt x="182333" y="468998"/>
                </a:lnTo>
                <a:lnTo>
                  <a:pt x="132334" y="458724"/>
                </a:lnTo>
                <a:lnTo>
                  <a:pt x="141351" y="459867"/>
                </a:lnTo>
                <a:lnTo>
                  <a:pt x="193230" y="464312"/>
                </a:lnTo>
                <a:lnTo>
                  <a:pt x="244792" y="464705"/>
                </a:lnTo>
                <a:lnTo>
                  <a:pt x="296075" y="461175"/>
                </a:lnTo>
                <a:lnTo>
                  <a:pt x="347103" y="453771"/>
                </a:lnTo>
                <a:lnTo>
                  <a:pt x="397891" y="442595"/>
                </a:lnTo>
                <a:lnTo>
                  <a:pt x="457352" y="425094"/>
                </a:lnTo>
                <a:lnTo>
                  <a:pt x="518541" y="402209"/>
                </a:lnTo>
                <a:lnTo>
                  <a:pt x="518922" y="401447"/>
                </a:lnTo>
                <a:lnTo>
                  <a:pt x="500126" y="378333"/>
                </a:lnTo>
                <a:lnTo>
                  <a:pt x="470801" y="345109"/>
                </a:lnTo>
                <a:lnTo>
                  <a:pt x="438912" y="314452"/>
                </a:lnTo>
                <a:lnTo>
                  <a:pt x="402082" y="286232"/>
                </a:lnTo>
                <a:lnTo>
                  <a:pt x="360680" y="265049"/>
                </a:lnTo>
                <a:lnTo>
                  <a:pt x="319062" y="256146"/>
                </a:lnTo>
                <a:lnTo>
                  <a:pt x="304800" y="256032"/>
                </a:lnTo>
                <a:lnTo>
                  <a:pt x="289636" y="257556"/>
                </a:lnTo>
                <a:lnTo>
                  <a:pt x="247015" y="271780"/>
                </a:lnTo>
                <a:lnTo>
                  <a:pt x="213779" y="291846"/>
                </a:lnTo>
                <a:lnTo>
                  <a:pt x="183515" y="316103"/>
                </a:lnTo>
                <a:lnTo>
                  <a:pt x="120192" y="374078"/>
                </a:lnTo>
                <a:lnTo>
                  <a:pt x="104432" y="387794"/>
                </a:lnTo>
                <a:lnTo>
                  <a:pt x="68160" y="413956"/>
                </a:lnTo>
                <a:lnTo>
                  <a:pt x="31978" y="428802"/>
                </a:lnTo>
                <a:lnTo>
                  <a:pt x="16433" y="431038"/>
                </a:lnTo>
                <a:lnTo>
                  <a:pt x="0" y="430530"/>
                </a:lnTo>
                <a:lnTo>
                  <a:pt x="9271" y="440944"/>
                </a:lnTo>
                <a:lnTo>
                  <a:pt x="41503" y="474776"/>
                </a:lnTo>
                <a:lnTo>
                  <a:pt x="75565" y="506984"/>
                </a:lnTo>
                <a:lnTo>
                  <a:pt x="118884" y="542391"/>
                </a:lnTo>
                <a:lnTo>
                  <a:pt x="165735" y="573024"/>
                </a:lnTo>
                <a:lnTo>
                  <a:pt x="215988" y="596607"/>
                </a:lnTo>
                <a:lnTo>
                  <a:pt x="269875" y="609600"/>
                </a:lnTo>
                <a:lnTo>
                  <a:pt x="284518" y="610730"/>
                </a:lnTo>
                <a:lnTo>
                  <a:pt x="299110" y="610679"/>
                </a:lnTo>
                <a:lnTo>
                  <a:pt x="347446" y="602107"/>
                </a:lnTo>
                <a:lnTo>
                  <a:pt x="383260" y="585978"/>
                </a:lnTo>
                <a:lnTo>
                  <a:pt x="420751" y="558901"/>
                </a:lnTo>
                <a:lnTo>
                  <a:pt x="455155" y="522681"/>
                </a:lnTo>
                <a:lnTo>
                  <a:pt x="482473" y="484403"/>
                </a:lnTo>
                <a:lnTo>
                  <a:pt x="507060" y="441426"/>
                </a:lnTo>
                <a:lnTo>
                  <a:pt x="518414" y="418084"/>
                </a:lnTo>
                <a:lnTo>
                  <a:pt x="518795" y="417957"/>
                </a:lnTo>
                <a:lnTo>
                  <a:pt x="519557" y="415925"/>
                </a:lnTo>
                <a:close/>
              </a:path>
              <a:path w="584835" h="610869">
                <a:moveTo>
                  <a:pt x="584288" y="191731"/>
                </a:moveTo>
                <a:lnTo>
                  <a:pt x="577723" y="152908"/>
                </a:lnTo>
                <a:lnTo>
                  <a:pt x="559498" y="115125"/>
                </a:lnTo>
                <a:lnTo>
                  <a:pt x="533120" y="82067"/>
                </a:lnTo>
                <a:lnTo>
                  <a:pt x="525995" y="74803"/>
                </a:lnTo>
                <a:lnTo>
                  <a:pt x="524370" y="73279"/>
                </a:lnTo>
                <a:lnTo>
                  <a:pt x="493268" y="46863"/>
                </a:lnTo>
                <a:lnTo>
                  <a:pt x="461454" y="25044"/>
                </a:lnTo>
                <a:lnTo>
                  <a:pt x="458216" y="23063"/>
                </a:lnTo>
                <a:lnTo>
                  <a:pt x="458216" y="73152"/>
                </a:lnTo>
                <a:lnTo>
                  <a:pt x="458089" y="73279"/>
                </a:lnTo>
                <a:lnTo>
                  <a:pt x="458089" y="73025"/>
                </a:lnTo>
                <a:lnTo>
                  <a:pt x="458216" y="73152"/>
                </a:lnTo>
                <a:lnTo>
                  <a:pt x="458216" y="23063"/>
                </a:lnTo>
                <a:lnTo>
                  <a:pt x="417195" y="0"/>
                </a:lnTo>
                <a:lnTo>
                  <a:pt x="416433" y="647"/>
                </a:lnTo>
                <a:lnTo>
                  <a:pt x="416941" y="1143"/>
                </a:lnTo>
                <a:lnTo>
                  <a:pt x="420141" y="15811"/>
                </a:lnTo>
                <a:lnTo>
                  <a:pt x="417436" y="57912"/>
                </a:lnTo>
                <a:lnTo>
                  <a:pt x="405269" y="95275"/>
                </a:lnTo>
                <a:lnTo>
                  <a:pt x="388620" y="130810"/>
                </a:lnTo>
                <a:lnTo>
                  <a:pt x="380682" y="149961"/>
                </a:lnTo>
                <a:lnTo>
                  <a:pt x="375818" y="169633"/>
                </a:lnTo>
                <a:lnTo>
                  <a:pt x="374142" y="189801"/>
                </a:lnTo>
                <a:lnTo>
                  <a:pt x="375793" y="210439"/>
                </a:lnTo>
                <a:lnTo>
                  <a:pt x="396392" y="261848"/>
                </a:lnTo>
                <a:lnTo>
                  <a:pt x="422414" y="291426"/>
                </a:lnTo>
                <a:lnTo>
                  <a:pt x="455447" y="315366"/>
                </a:lnTo>
                <a:lnTo>
                  <a:pt x="483235" y="329438"/>
                </a:lnTo>
                <a:lnTo>
                  <a:pt x="490093" y="332867"/>
                </a:lnTo>
                <a:lnTo>
                  <a:pt x="502627" y="290207"/>
                </a:lnTo>
                <a:lnTo>
                  <a:pt x="503021" y="271411"/>
                </a:lnTo>
                <a:lnTo>
                  <a:pt x="503174" y="264414"/>
                </a:lnTo>
                <a:lnTo>
                  <a:pt x="503174" y="260096"/>
                </a:lnTo>
                <a:lnTo>
                  <a:pt x="503682" y="255651"/>
                </a:lnTo>
                <a:lnTo>
                  <a:pt x="503047" y="251460"/>
                </a:lnTo>
                <a:lnTo>
                  <a:pt x="502399" y="244602"/>
                </a:lnTo>
                <a:lnTo>
                  <a:pt x="501383" y="230632"/>
                </a:lnTo>
                <a:lnTo>
                  <a:pt x="500761" y="223901"/>
                </a:lnTo>
                <a:lnTo>
                  <a:pt x="493928" y="178752"/>
                </a:lnTo>
                <a:lnTo>
                  <a:pt x="482346" y="134366"/>
                </a:lnTo>
                <a:lnTo>
                  <a:pt x="465823" y="90474"/>
                </a:lnTo>
                <a:lnTo>
                  <a:pt x="459359" y="76327"/>
                </a:lnTo>
                <a:lnTo>
                  <a:pt x="459232" y="75692"/>
                </a:lnTo>
                <a:lnTo>
                  <a:pt x="459105" y="75184"/>
                </a:lnTo>
                <a:lnTo>
                  <a:pt x="458978" y="74803"/>
                </a:lnTo>
                <a:lnTo>
                  <a:pt x="483616" y="121716"/>
                </a:lnTo>
                <a:lnTo>
                  <a:pt x="501103" y="170116"/>
                </a:lnTo>
                <a:lnTo>
                  <a:pt x="511352" y="220002"/>
                </a:lnTo>
                <a:lnTo>
                  <a:pt x="514261" y="271411"/>
                </a:lnTo>
                <a:lnTo>
                  <a:pt x="509778" y="324358"/>
                </a:lnTo>
                <a:lnTo>
                  <a:pt x="511048" y="324358"/>
                </a:lnTo>
                <a:lnTo>
                  <a:pt x="511556" y="323596"/>
                </a:lnTo>
                <a:lnTo>
                  <a:pt x="511937" y="323215"/>
                </a:lnTo>
                <a:lnTo>
                  <a:pt x="519036" y="317030"/>
                </a:lnTo>
                <a:lnTo>
                  <a:pt x="525868" y="310629"/>
                </a:lnTo>
                <a:lnTo>
                  <a:pt x="553199" y="279450"/>
                </a:lnTo>
                <a:lnTo>
                  <a:pt x="574497" y="241858"/>
                </a:lnTo>
                <a:lnTo>
                  <a:pt x="582968" y="211150"/>
                </a:lnTo>
                <a:lnTo>
                  <a:pt x="584288" y="19173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0" y="251459"/>
            <a:ext cx="2901950" cy="6355080"/>
          </a:xfrm>
          <a:custGeom>
            <a:avLst/>
            <a:gdLst/>
            <a:ahLst/>
            <a:cxnLst/>
            <a:rect l="l" t="t" r="r" b="b"/>
            <a:pathLst>
              <a:path w="2901950" h="6355080">
                <a:moveTo>
                  <a:pt x="2901696" y="0"/>
                </a:moveTo>
                <a:lnTo>
                  <a:pt x="0" y="0"/>
                </a:lnTo>
                <a:lnTo>
                  <a:pt x="0" y="6355079"/>
                </a:lnTo>
                <a:lnTo>
                  <a:pt x="2901696" y="6355079"/>
                </a:lnTo>
                <a:lnTo>
                  <a:pt x="2901696" y="0"/>
                </a:lnTo>
                <a:close/>
              </a:path>
            </a:pathLst>
          </a:custGeom>
          <a:solidFill>
            <a:srgbClr val="C2DF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bg object 26"/>
          <p:cNvSpPr/>
          <p:nvPr/>
        </p:nvSpPr>
        <p:spPr>
          <a:xfrm>
            <a:off x="8546516" y="20827"/>
            <a:ext cx="482600" cy="641985"/>
          </a:xfrm>
          <a:custGeom>
            <a:avLst/>
            <a:gdLst/>
            <a:ahLst/>
            <a:cxnLst/>
            <a:rect l="l" t="t" r="r" b="b"/>
            <a:pathLst>
              <a:path w="482600" h="641985">
                <a:moveTo>
                  <a:pt x="340067" y="274040"/>
                </a:moveTo>
                <a:lnTo>
                  <a:pt x="337413" y="235458"/>
                </a:lnTo>
                <a:lnTo>
                  <a:pt x="326212" y="172974"/>
                </a:lnTo>
                <a:lnTo>
                  <a:pt x="318109" y="132016"/>
                </a:lnTo>
                <a:lnTo>
                  <a:pt x="314629" y="111442"/>
                </a:lnTo>
                <a:lnTo>
                  <a:pt x="312115" y="90678"/>
                </a:lnTo>
                <a:lnTo>
                  <a:pt x="311238" y="74790"/>
                </a:lnTo>
                <a:lnTo>
                  <a:pt x="311238" y="66802"/>
                </a:lnTo>
                <a:lnTo>
                  <a:pt x="317525" y="28117"/>
                </a:lnTo>
                <a:lnTo>
                  <a:pt x="332689" y="0"/>
                </a:lnTo>
                <a:lnTo>
                  <a:pt x="318973" y="2413"/>
                </a:lnTo>
                <a:lnTo>
                  <a:pt x="273278" y="12280"/>
                </a:lnTo>
                <a:lnTo>
                  <a:pt x="228168" y="24511"/>
                </a:lnTo>
                <a:lnTo>
                  <a:pt x="175272" y="42964"/>
                </a:lnTo>
                <a:lnTo>
                  <a:pt x="124663" y="66929"/>
                </a:lnTo>
                <a:lnTo>
                  <a:pt x="78333" y="97510"/>
                </a:lnTo>
                <a:lnTo>
                  <a:pt x="39065" y="136652"/>
                </a:lnTo>
                <a:lnTo>
                  <a:pt x="16294" y="174091"/>
                </a:lnTo>
                <a:lnTo>
                  <a:pt x="1485" y="226060"/>
                </a:lnTo>
                <a:lnTo>
                  <a:pt x="0" y="245681"/>
                </a:lnTo>
                <a:lnTo>
                  <a:pt x="330" y="265557"/>
                </a:lnTo>
                <a:lnTo>
                  <a:pt x="6248" y="304711"/>
                </a:lnTo>
                <a:lnTo>
                  <a:pt x="25044" y="361975"/>
                </a:lnTo>
                <a:lnTo>
                  <a:pt x="45669" y="404241"/>
                </a:lnTo>
                <a:lnTo>
                  <a:pt x="65595" y="437730"/>
                </a:lnTo>
                <a:lnTo>
                  <a:pt x="72720" y="448564"/>
                </a:lnTo>
                <a:lnTo>
                  <a:pt x="72593" y="449072"/>
                </a:lnTo>
                <a:lnTo>
                  <a:pt x="73863" y="450723"/>
                </a:lnTo>
                <a:lnTo>
                  <a:pt x="80124" y="399669"/>
                </a:lnTo>
                <a:lnTo>
                  <a:pt x="90614" y="350659"/>
                </a:lnTo>
                <a:lnTo>
                  <a:pt x="105270" y="303669"/>
                </a:lnTo>
                <a:lnTo>
                  <a:pt x="124053" y="258686"/>
                </a:lnTo>
                <a:lnTo>
                  <a:pt x="146926" y="215671"/>
                </a:lnTo>
                <a:lnTo>
                  <a:pt x="173837" y="174599"/>
                </a:lnTo>
                <a:lnTo>
                  <a:pt x="204736" y="135445"/>
                </a:lnTo>
                <a:lnTo>
                  <a:pt x="239598" y="98171"/>
                </a:lnTo>
                <a:lnTo>
                  <a:pt x="233883" y="105156"/>
                </a:lnTo>
                <a:lnTo>
                  <a:pt x="203022" y="147091"/>
                </a:lnTo>
                <a:lnTo>
                  <a:pt x="175755" y="190881"/>
                </a:lnTo>
                <a:lnTo>
                  <a:pt x="151993" y="236486"/>
                </a:lnTo>
                <a:lnTo>
                  <a:pt x="131648" y="283870"/>
                </a:lnTo>
                <a:lnTo>
                  <a:pt x="114630" y="332994"/>
                </a:lnTo>
                <a:lnTo>
                  <a:pt x="98590" y="392912"/>
                </a:lnTo>
                <a:lnTo>
                  <a:pt x="86055" y="456946"/>
                </a:lnTo>
                <a:lnTo>
                  <a:pt x="86563" y="457708"/>
                </a:lnTo>
                <a:lnTo>
                  <a:pt x="138061" y="450354"/>
                </a:lnTo>
                <a:lnTo>
                  <a:pt x="181305" y="441045"/>
                </a:lnTo>
                <a:lnTo>
                  <a:pt x="224612" y="427380"/>
                </a:lnTo>
                <a:lnTo>
                  <a:pt x="266230" y="407263"/>
                </a:lnTo>
                <a:lnTo>
                  <a:pt x="306311" y="374370"/>
                </a:lnTo>
                <a:lnTo>
                  <a:pt x="329057" y="337324"/>
                </a:lnTo>
                <a:lnTo>
                  <a:pt x="339166" y="293497"/>
                </a:lnTo>
                <a:lnTo>
                  <a:pt x="340067" y="274040"/>
                </a:lnTo>
                <a:close/>
              </a:path>
              <a:path w="482600" h="641985">
                <a:moveTo>
                  <a:pt x="482041" y="579501"/>
                </a:moveTo>
                <a:lnTo>
                  <a:pt x="481279" y="579755"/>
                </a:lnTo>
                <a:lnTo>
                  <a:pt x="480644" y="579501"/>
                </a:lnTo>
                <a:lnTo>
                  <a:pt x="474357" y="577342"/>
                </a:lnTo>
                <a:lnTo>
                  <a:pt x="473989" y="577215"/>
                </a:lnTo>
                <a:lnTo>
                  <a:pt x="473621" y="577088"/>
                </a:lnTo>
                <a:lnTo>
                  <a:pt x="467042" y="574827"/>
                </a:lnTo>
                <a:lnTo>
                  <a:pt x="432511" y="550545"/>
                </a:lnTo>
                <a:lnTo>
                  <a:pt x="407047" y="520674"/>
                </a:lnTo>
                <a:lnTo>
                  <a:pt x="398475" y="508203"/>
                </a:lnTo>
                <a:lnTo>
                  <a:pt x="398475" y="577215"/>
                </a:lnTo>
                <a:lnTo>
                  <a:pt x="398221" y="577342"/>
                </a:lnTo>
                <a:lnTo>
                  <a:pt x="398348" y="577215"/>
                </a:lnTo>
                <a:lnTo>
                  <a:pt x="398475" y="577215"/>
                </a:lnTo>
                <a:lnTo>
                  <a:pt x="398475" y="508203"/>
                </a:lnTo>
                <a:lnTo>
                  <a:pt x="395935" y="504507"/>
                </a:lnTo>
                <a:lnTo>
                  <a:pt x="385394" y="487934"/>
                </a:lnTo>
                <a:lnTo>
                  <a:pt x="373227" y="471157"/>
                </a:lnTo>
                <a:lnTo>
                  <a:pt x="342684" y="444715"/>
                </a:lnTo>
                <a:lnTo>
                  <a:pt x="306298" y="429501"/>
                </a:lnTo>
                <a:lnTo>
                  <a:pt x="269633" y="426059"/>
                </a:lnTo>
                <a:lnTo>
                  <a:pt x="250901" y="428117"/>
                </a:lnTo>
                <a:lnTo>
                  <a:pt x="211594" y="439724"/>
                </a:lnTo>
                <a:lnTo>
                  <a:pt x="175336" y="458851"/>
                </a:lnTo>
                <a:lnTo>
                  <a:pt x="166573" y="464947"/>
                </a:lnTo>
                <a:lnTo>
                  <a:pt x="162128" y="467741"/>
                </a:lnTo>
                <a:lnTo>
                  <a:pt x="160096" y="468884"/>
                </a:lnTo>
                <a:lnTo>
                  <a:pt x="159969" y="470408"/>
                </a:lnTo>
                <a:lnTo>
                  <a:pt x="161239" y="475107"/>
                </a:lnTo>
                <a:lnTo>
                  <a:pt x="162636" y="477520"/>
                </a:lnTo>
                <a:lnTo>
                  <a:pt x="164414" y="479679"/>
                </a:lnTo>
                <a:lnTo>
                  <a:pt x="169621" y="486410"/>
                </a:lnTo>
                <a:lnTo>
                  <a:pt x="211658" y="515747"/>
                </a:lnTo>
                <a:lnTo>
                  <a:pt x="215341" y="518160"/>
                </a:lnTo>
                <a:lnTo>
                  <a:pt x="218897" y="520827"/>
                </a:lnTo>
                <a:lnTo>
                  <a:pt x="222834" y="522478"/>
                </a:lnTo>
                <a:lnTo>
                  <a:pt x="229031" y="525538"/>
                </a:lnTo>
                <a:lnTo>
                  <a:pt x="268325" y="544385"/>
                </a:lnTo>
                <a:lnTo>
                  <a:pt x="311289" y="559955"/>
                </a:lnTo>
                <a:lnTo>
                  <a:pt x="348729" y="569493"/>
                </a:lnTo>
                <a:lnTo>
                  <a:pt x="395046" y="576707"/>
                </a:lnTo>
                <a:lnTo>
                  <a:pt x="395554" y="576961"/>
                </a:lnTo>
                <a:lnTo>
                  <a:pt x="395871" y="577049"/>
                </a:lnTo>
                <a:lnTo>
                  <a:pt x="396570" y="577088"/>
                </a:lnTo>
                <a:lnTo>
                  <a:pt x="396062" y="577088"/>
                </a:lnTo>
                <a:lnTo>
                  <a:pt x="395871" y="577049"/>
                </a:lnTo>
                <a:lnTo>
                  <a:pt x="343623" y="573620"/>
                </a:lnTo>
                <a:lnTo>
                  <a:pt x="293192" y="563283"/>
                </a:lnTo>
                <a:lnTo>
                  <a:pt x="245275" y="545998"/>
                </a:lnTo>
                <a:lnTo>
                  <a:pt x="199923" y="521677"/>
                </a:lnTo>
                <a:lnTo>
                  <a:pt x="157175" y="490220"/>
                </a:lnTo>
                <a:lnTo>
                  <a:pt x="156540" y="491236"/>
                </a:lnTo>
                <a:lnTo>
                  <a:pt x="156921" y="491998"/>
                </a:lnTo>
                <a:lnTo>
                  <a:pt x="157048" y="492633"/>
                </a:lnTo>
                <a:lnTo>
                  <a:pt x="158623" y="501916"/>
                </a:lnTo>
                <a:lnTo>
                  <a:pt x="160515" y="511149"/>
                </a:lnTo>
                <a:lnTo>
                  <a:pt x="172808" y="550659"/>
                </a:lnTo>
                <a:lnTo>
                  <a:pt x="193675" y="588429"/>
                </a:lnTo>
                <a:lnTo>
                  <a:pt x="231355" y="623011"/>
                </a:lnTo>
                <a:lnTo>
                  <a:pt x="267792" y="637667"/>
                </a:lnTo>
                <a:lnTo>
                  <a:pt x="309600" y="641832"/>
                </a:lnTo>
                <a:lnTo>
                  <a:pt x="323672" y="640969"/>
                </a:lnTo>
                <a:lnTo>
                  <a:pt x="371271" y="631621"/>
                </a:lnTo>
                <a:lnTo>
                  <a:pt x="414312" y="616140"/>
                </a:lnTo>
                <a:lnTo>
                  <a:pt x="449148" y="599440"/>
                </a:lnTo>
                <a:lnTo>
                  <a:pt x="482041" y="580517"/>
                </a:lnTo>
                <a:lnTo>
                  <a:pt x="482041" y="579755"/>
                </a:lnTo>
                <a:lnTo>
                  <a:pt x="482041" y="57950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7" name="bg object 27"/>
          <p:cNvSpPr/>
          <p:nvPr/>
        </p:nvSpPr>
        <p:spPr>
          <a:xfrm>
            <a:off x="4724400" y="1088136"/>
            <a:ext cx="2743200" cy="91440"/>
          </a:xfrm>
          <a:custGeom>
            <a:avLst/>
            <a:gdLst/>
            <a:ahLst/>
            <a:cxnLst/>
            <a:rect l="l" t="t" r="r" b="b"/>
            <a:pathLst>
              <a:path w="2743200" h="91440">
                <a:moveTo>
                  <a:pt x="2743200" y="0"/>
                </a:moveTo>
                <a:lnTo>
                  <a:pt x="0" y="0"/>
                </a:lnTo>
                <a:lnTo>
                  <a:pt x="0" y="91439"/>
                </a:lnTo>
                <a:lnTo>
                  <a:pt x="2743200" y="91439"/>
                </a:lnTo>
                <a:lnTo>
                  <a:pt x="27432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8" name="bg object 28"/>
          <p:cNvSpPr/>
          <p:nvPr/>
        </p:nvSpPr>
        <p:spPr>
          <a:xfrm>
            <a:off x="0" y="0"/>
            <a:ext cx="2901950" cy="120650"/>
          </a:xfrm>
          <a:custGeom>
            <a:avLst/>
            <a:gdLst/>
            <a:ahLst/>
            <a:cxnLst/>
            <a:rect l="l" t="t" r="r" b="b"/>
            <a:pathLst>
              <a:path w="2901950" h="120650">
                <a:moveTo>
                  <a:pt x="2901696" y="0"/>
                </a:moveTo>
                <a:lnTo>
                  <a:pt x="0" y="0"/>
                </a:lnTo>
                <a:lnTo>
                  <a:pt x="0" y="120396"/>
                </a:lnTo>
                <a:lnTo>
                  <a:pt x="2901696" y="120396"/>
                </a:lnTo>
                <a:lnTo>
                  <a:pt x="2901696" y="0"/>
                </a:lnTo>
                <a:close/>
              </a:path>
            </a:pathLst>
          </a:custGeom>
          <a:solidFill>
            <a:srgbClr val="C2DF8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981701" y="495046"/>
            <a:ext cx="2228596" cy="57404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3600" b="1" i="0">
                <a:solidFill>
                  <a:srgbClr val="62A437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299210" y="3195066"/>
            <a:ext cx="8166100" cy="148907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1" i="0">
                <a:solidFill>
                  <a:srgbClr val="404040"/>
                </a:solidFill>
                <a:latin typeface="Tahoma"/>
                <a:cs typeface="Tahom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1/5/2023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6"/>
            <a:ext cx="10515600" cy="1325563"/>
          </a:xfrm>
          <a:prstGeom prst="rect">
            <a:avLst/>
          </a:prstGeom>
        </p:spPr>
        <p:txBody>
          <a:bodyPr vert="horz" lIns="48984" tIns="24492" rIns="48984" bIns="24492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48984" tIns="24492" rIns="48984" bIns="24492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1"/>
            <a:ext cx="2743200" cy="365125"/>
          </a:xfrm>
          <a:prstGeom prst="rect">
            <a:avLst/>
          </a:prstGeom>
        </p:spPr>
        <p:txBody>
          <a:bodyPr vert="horz" lIns="48984" tIns="24492" rIns="48984" bIns="24492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244922"/>
            <a:fld id="{F4668CEB-0B39-4A64-B9B6-43AB295C102B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244922"/>
              <a:t>1/5/2023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1"/>
            <a:ext cx="4114800" cy="365125"/>
          </a:xfrm>
          <a:prstGeom prst="rect">
            <a:avLst/>
          </a:prstGeom>
        </p:spPr>
        <p:txBody>
          <a:bodyPr vert="horz" lIns="48984" tIns="24492" rIns="48984" bIns="24492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244922"/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1"/>
            <a:ext cx="2743200" cy="365125"/>
          </a:xfrm>
          <a:prstGeom prst="rect">
            <a:avLst/>
          </a:prstGeom>
        </p:spPr>
        <p:txBody>
          <a:bodyPr vert="horz" lIns="48984" tIns="24492" rIns="48984" bIns="24492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defTabSz="244922"/>
            <a:fld id="{DEF4CC9C-E328-4607-8904-724561E82772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 defTabSz="244922"/>
              <a:t>‹#›</a:t>
            </a:fld>
            <a:endParaRPr lang="en-US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019621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7" r:id="rId1"/>
    <p:sldLayoutId id="2147483668" r:id="rId2"/>
    <p:sldLayoutId id="2147483669" r:id="rId3"/>
    <p:sldLayoutId id="2147483670" r:id="rId4"/>
    <p:sldLayoutId id="2147483671" r:id="rId5"/>
    <p:sldLayoutId id="2147483672" r:id="rId6"/>
    <p:sldLayoutId id="2147483673" r:id="rId7"/>
    <p:sldLayoutId id="2147483674" r:id="rId8"/>
    <p:sldLayoutId id="2147483675" r:id="rId9"/>
    <p:sldLayoutId id="2147483676" r:id="rId10"/>
    <p:sldLayoutId id="2147483677" r:id="rId11"/>
  </p:sldLayoutIdLst>
  <p:txStyles>
    <p:titleStyle>
      <a:lvl1pPr algn="l" defTabSz="914392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598" indent="-228598" algn="l" defTabSz="914392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794" indent="-228598" algn="l" defTabSz="91439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2990" indent="-228598" algn="l" defTabSz="91439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186" indent="-228598" algn="l" defTabSz="91439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382" indent="-228598" algn="l" defTabSz="91439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578" indent="-228598" algn="l" defTabSz="91439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774" indent="-228598" algn="l" defTabSz="91439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970" indent="-228598" algn="l" defTabSz="91439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166" indent="-228598" algn="l" defTabSz="914392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96" algn="l" defTabSz="9143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92" algn="l" defTabSz="9143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88" algn="l" defTabSz="9143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84" algn="l" defTabSz="9143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80" algn="l" defTabSz="9143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176" algn="l" defTabSz="9143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372" algn="l" defTabSz="9143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568" algn="l" defTabSz="914392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8.jpeg"/><Relationship Id="rId5" Type="http://schemas.openxmlformats.org/officeDocument/2006/relationships/image" Target="../media/image7.png"/><Relationship Id="rId4" Type="http://schemas.openxmlformats.org/officeDocument/2006/relationships/image" Target="../media/image6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3.png"/><Relationship Id="rId3" Type="http://schemas.openxmlformats.org/officeDocument/2006/relationships/image" Target="../media/image9.png"/><Relationship Id="rId7" Type="http://schemas.openxmlformats.org/officeDocument/2006/relationships/image" Target="../media/image12.png"/><Relationship Id="rId12" Type="http://schemas.openxmlformats.org/officeDocument/2006/relationships/image" Target="../media/image17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png"/><Relationship Id="rId11" Type="http://schemas.openxmlformats.org/officeDocument/2006/relationships/image" Target="../media/image16.png"/><Relationship Id="rId5" Type="http://schemas.openxmlformats.org/officeDocument/2006/relationships/image" Target="../media/image10.png"/><Relationship Id="rId10" Type="http://schemas.openxmlformats.org/officeDocument/2006/relationships/image" Target="../media/image15.png"/><Relationship Id="rId4" Type="http://schemas.microsoft.com/office/2007/relationships/hdphoto" Target="../media/hdphoto1.wdp"/><Relationship Id="rId9" Type="http://schemas.openxmlformats.org/officeDocument/2006/relationships/image" Target="../media/image14.pn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3.png"/><Relationship Id="rId7" Type="http://schemas.openxmlformats.org/officeDocument/2006/relationships/image" Target="../media/image27.jpeg"/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6.jpeg"/><Relationship Id="rId5" Type="http://schemas.openxmlformats.org/officeDocument/2006/relationships/image" Target="../media/image25.jpeg"/><Relationship Id="rId10" Type="http://schemas.openxmlformats.org/officeDocument/2006/relationships/image" Target="../media/image30.png"/><Relationship Id="rId4" Type="http://schemas.openxmlformats.org/officeDocument/2006/relationships/image" Target="../media/image24.png"/><Relationship Id="rId9" Type="http://schemas.openxmlformats.org/officeDocument/2006/relationships/image" Target="../media/image29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3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38.png"/><Relationship Id="rId3" Type="http://schemas.openxmlformats.org/officeDocument/2006/relationships/image" Target="../media/image33.png"/><Relationship Id="rId7" Type="http://schemas.openxmlformats.org/officeDocument/2006/relationships/image" Target="../media/image37.png"/><Relationship Id="rId12" Type="http://schemas.openxmlformats.org/officeDocument/2006/relationships/image" Target="../media/image4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6.png"/><Relationship Id="rId11" Type="http://schemas.openxmlformats.org/officeDocument/2006/relationships/image" Target="../media/image16.svg"/><Relationship Id="rId5" Type="http://schemas.openxmlformats.org/officeDocument/2006/relationships/image" Target="../media/image35.png"/><Relationship Id="rId10" Type="http://schemas.openxmlformats.org/officeDocument/2006/relationships/image" Target="../media/image40.png"/><Relationship Id="rId4" Type="http://schemas.openxmlformats.org/officeDocument/2006/relationships/image" Target="../media/image34.png"/><Relationship Id="rId9" Type="http://schemas.openxmlformats.org/officeDocument/2006/relationships/image" Target="../media/image39.png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7" Type="http://schemas.openxmlformats.org/officeDocument/2006/relationships/image" Target="../media/image46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5.jpeg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9.png"/><Relationship Id="rId4" Type="http://schemas.openxmlformats.org/officeDocument/2006/relationships/image" Target="../media/image48.png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jpeg"/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6.png"/><Relationship Id="rId4" Type="http://schemas.openxmlformats.org/officeDocument/2006/relationships/image" Target="../media/image52.jpe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54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3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jpeg"/><Relationship Id="rId3" Type="http://schemas.openxmlformats.org/officeDocument/2006/relationships/image" Target="../media/image33.png"/><Relationship Id="rId7" Type="http://schemas.openxmlformats.org/officeDocument/2006/relationships/image" Target="../media/image56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55.jpeg"/><Relationship Id="rId5" Type="http://schemas.openxmlformats.org/officeDocument/2006/relationships/image" Target="../media/image35.png"/><Relationship Id="rId10" Type="http://schemas.openxmlformats.org/officeDocument/2006/relationships/image" Target="../media/image59.jpeg"/><Relationship Id="rId4" Type="http://schemas.openxmlformats.org/officeDocument/2006/relationships/image" Target="../media/image34.png"/><Relationship Id="rId9" Type="http://schemas.openxmlformats.org/officeDocument/2006/relationships/image" Target="../media/image58.jpeg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0.png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4.jpeg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4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56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5.jpeg"/><Relationship Id="rId5" Type="http://schemas.openxmlformats.org/officeDocument/2006/relationships/image" Target="../media/image64.png"/><Relationship Id="rId4" Type="http://schemas.openxmlformats.org/officeDocument/2006/relationships/image" Target="../media/image63.png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6.jpe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67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/Relationships>
</file>

<file path=ppt/slides/_rels/slide4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0.jpg"/><Relationship Id="rId13" Type="http://schemas.openxmlformats.org/officeDocument/2006/relationships/image" Target="../media/image75.jpg"/><Relationship Id="rId18" Type="http://schemas.openxmlformats.org/officeDocument/2006/relationships/image" Target="../media/image80.jpg"/><Relationship Id="rId3" Type="http://schemas.openxmlformats.org/officeDocument/2006/relationships/image" Target="../media/image33.png"/><Relationship Id="rId21" Type="http://schemas.openxmlformats.org/officeDocument/2006/relationships/image" Target="../media/image83.jpg"/><Relationship Id="rId7" Type="http://schemas.openxmlformats.org/officeDocument/2006/relationships/image" Target="../media/image69.jpeg"/><Relationship Id="rId12" Type="http://schemas.openxmlformats.org/officeDocument/2006/relationships/image" Target="../media/image74.jpg"/><Relationship Id="rId17" Type="http://schemas.openxmlformats.org/officeDocument/2006/relationships/image" Target="../media/image79.jpg"/><Relationship Id="rId2" Type="http://schemas.openxmlformats.org/officeDocument/2006/relationships/notesSlide" Target="../notesSlides/notesSlide5.xml"/><Relationship Id="rId16" Type="http://schemas.openxmlformats.org/officeDocument/2006/relationships/image" Target="../media/image78.jpg"/><Relationship Id="rId20" Type="http://schemas.openxmlformats.org/officeDocument/2006/relationships/image" Target="../media/image82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8.jpg"/><Relationship Id="rId11" Type="http://schemas.openxmlformats.org/officeDocument/2006/relationships/image" Target="../media/image73.jpg"/><Relationship Id="rId24" Type="http://schemas.openxmlformats.org/officeDocument/2006/relationships/image" Target="../media/image67.jpeg"/><Relationship Id="rId5" Type="http://schemas.openxmlformats.org/officeDocument/2006/relationships/image" Target="../media/image35.png"/><Relationship Id="rId15" Type="http://schemas.openxmlformats.org/officeDocument/2006/relationships/image" Target="../media/image77.jpg"/><Relationship Id="rId23" Type="http://schemas.openxmlformats.org/officeDocument/2006/relationships/image" Target="../media/image85.jpg"/><Relationship Id="rId10" Type="http://schemas.openxmlformats.org/officeDocument/2006/relationships/image" Target="../media/image72.jpeg"/><Relationship Id="rId19" Type="http://schemas.openxmlformats.org/officeDocument/2006/relationships/image" Target="../media/image81.jpg"/><Relationship Id="rId4" Type="http://schemas.openxmlformats.org/officeDocument/2006/relationships/image" Target="../media/image34.png"/><Relationship Id="rId9" Type="http://schemas.openxmlformats.org/officeDocument/2006/relationships/image" Target="../media/image71.jpg"/><Relationship Id="rId14" Type="http://schemas.openxmlformats.org/officeDocument/2006/relationships/image" Target="../media/image76.jpg"/><Relationship Id="rId22" Type="http://schemas.openxmlformats.org/officeDocument/2006/relationships/image" Target="../media/image84.jpg"/></Relationships>
</file>

<file path=ppt/slides/_rels/slide5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7.jpeg"/><Relationship Id="rId2" Type="http://schemas.openxmlformats.org/officeDocument/2006/relationships/image" Target="../media/image86.wmf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png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png"/><Relationship Id="rId7" Type="http://schemas.openxmlformats.org/officeDocument/2006/relationships/image" Target="../media/image92.jpeg"/><Relationship Id="rId2" Type="http://schemas.openxmlformats.org/officeDocument/2006/relationships/image" Target="../media/image61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91.jpeg"/><Relationship Id="rId5" Type="http://schemas.openxmlformats.org/officeDocument/2006/relationships/image" Target="../media/image90.png"/><Relationship Id="rId4" Type="http://schemas.openxmlformats.org/officeDocument/2006/relationships/image" Target="../media/image8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11" y="1473580"/>
            <a:ext cx="10468610" cy="1896745"/>
          </a:xfrm>
          <a:custGeom>
            <a:avLst/>
            <a:gdLst/>
            <a:ahLst/>
            <a:cxnLst/>
            <a:rect l="l" t="t" r="r" b="b"/>
            <a:pathLst>
              <a:path w="10468610" h="1896745">
                <a:moveTo>
                  <a:pt x="10468115" y="1800479"/>
                </a:moveTo>
                <a:lnTo>
                  <a:pt x="8638426" y="0"/>
                </a:lnTo>
                <a:lnTo>
                  <a:pt x="8591245" y="47955"/>
                </a:lnTo>
                <a:lnTo>
                  <a:pt x="8590674" y="47371"/>
                </a:lnTo>
                <a:lnTo>
                  <a:pt x="6883997" y="1726819"/>
                </a:lnTo>
                <a:lnTo>
                  <a:pt x="0" y="1726819"/>
                </a:lnTo>
                <a:lnTo>
                  <a:pt x="0" y="1892935"/>
                </a:lnTo>
                <a:lnTo>
                  <a:pt x="6943788" y="1892935"/>
                </a:lnTo>
                <a:lnTo>
                  <a:pt x="6947294" y="1896491"/>
                </a:lnTo>
                <a:lnTo>
                  <a:pt x="8638616" y="232156"/>
                </a:lnTo>
                <a:lnTo>
                  <a:pt x="10238118" y="1806067"/>
                </a:lnTo>
                <a:lnTo>
                  <a:pt x="10462527" y="1806067"/>
                </a:lnTo>
                <a:lnTo>
                  <a:pt x="10468115" y="1800479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789801" y="3493007"/>
            <a:ext cx="5402580" cy="1896745"/>
          </a:xfrm>
          <a:custGeom>
            <a:avLst/>
            <a:gdLst/>
            <a:ahLst/>
            <a:cxnLst/>
            <a:rect l="l" t="t" r="r" b="b"/>
            <a:pathLst>
              <a:path w="5402580" h="1896745">
                <a:moveTo>
                  <a:pt x="5402199" y="0"/>
                </a:moveTo>
                <a:lnTo>
                  <a:pt x="3527679" y="0"/>
                </a:lnTo>
                <a:lnTo>
                  <a:pt x="3527679" y="7366"/>
                </a:lnTo>
                <a:lnTo>
                  <a:pt x="3520694" y="254"/>
                </a:lnTo>
                <a:lnTo>
                  <a:pt x="1829358" y="1664601"/>
                </a:lnTo>
                <a:lnTo>
                  <a:pt x="229870" y="90678"/>
                </a:lnTo>
                <a:lnTo>
                  <a:pt x="5461" y="90678"/>
                </a:lnTo>
                <a:lnTo>
                  <a:pt x="0" y="96266"/>
                </a:lnTo>
                <a:lnTo>
                  <a:pt x="1829562" y="1896745"/>
                </a:lnTo>
                <a:lnTo>
                  <a:pt x="1876729" y="1848802"/>
                </a:lnTo>
                <a:lnTo>
                  <a:pt x="1877314" y="1849374"/>
                </a:lnTo>
                <a:lnTo>
                  <a:pt x="3587851" y="166116"/>
                </a:lnTo>
                <a:lnTo>
                  <a:pt x="5402199" y="166116"/>
                </a:lnTo>
                <a:lnTo>
                  <a:pt x="5402199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72896" y="944879"/>
            <a:ext cx="9801225" cy="5426710"/>
          </a:xfrm>
          <a:custGeom>
            <a:avLst/>
            <a:gdLst/>
            <a:ahLst/>
            <a:cxnLst/>
            <a:rect l="l" t="t" r="r" b="b"/>
            <a:pathLst>
              <a:path w="9801225" h="5426710">
                <a:moveTo>
                  <a:pt x="9800844" y="0"/>
                </a:moveTo>
                <a:lnTo>
                  <a:pt x="0" y="0"/>
                </a:lnTo>
                <a:lnTo>
                  <a:pt x="0" y="58420"/>
                </a:lnTo>
                <a:lnTo>
                  <a:pt x="0" y="5368290"/>
                </a:lnTo>
                <a:lnTo>
                  <a:pt x="0" y="5426710"/>
                </a:lnTo>
                <a:lnTo>
                  <a:pt x="9800844" y="5426710"/>
                </a:lnTo>
                <a:lnTo>
                  <a:pt x="9800844" y="5368404"/>
                </a:lnTo>
                <a:lnTo>
                  <a:pt x="9800844" y="58547"/>
                </a:lnTo>
                <a:lnTo>
                  <a:pt x="9742297" y="58547"/>
                </a:lnTo>
                <a:lnTo>
                  <a:pt x="9742297" y="5368290"/>
                </a:lnTo>
                <a:lnTo>
                  <a:pt x="58559" y="5368290"/>
                </a:lnTo>
                <a:lnTo>
                  <a:pt x="58559" y="58420"/>
                </a:lnTo>
                <a:lnTo>
                  <a:pt x="9800844" y="58420"/>
                </a:lnTo>
                <a:lnTo>
                  <a:pt x="9800844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914400" y="1173213"/>
            <a:ext cx="73152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การประชุม</a:t>
            </a:r>
            <a:b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คณะอนุกรรมการขับเคลื่อนการพัฒนา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เศรษฐกิจ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</a:t>
            </a: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Model 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สาขา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เกษตร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ครั้งที่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2/2565</a:t>
            </a:r>
            <a:endParaRPr lang="th-TH" sz="4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th-TH" sz="4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วัน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พุธที่  </a:t>
            </a: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29 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มิถุนายน 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2565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เวลา 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13.30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น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</a:t>
            </a:r>
            <a:endParaRPr lang="th-TH" sz="40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40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/>
            </a:r>
            <a:b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สำนักงานเกษตรและสหกรณ์จังหวัดพัทลุง</a:t>
            </a:r>
            <a:endParaRPr lang="th-TH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" name="รูปภาพ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939" y="4191000"/>
            <a:ext cx="1600201" cy="1371600"/>
          </a:xfrm>
          <a:prstGeom prst="rect">
            <a:avLst/>
          </a:prstGeom>
          <a:noFill/>
        </p:spPr>
      </p:pic>
      <p:pic>
        <p:nvPicPr>
          <p:cNvPr id="1026" name="Picture 2" descr="C:\Users\User\Desktop\ดาวน์โหลด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2231021"/>
            <a:ext cx="3179461" cy="2471929"/>
          </a:xfrm>
          <a:prstGeom prst="ellipse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5708913"/>
            <a:ext cx="12192000" cy="1005840"/>
            <a:chOff x="0" y="5708913"/>
            <a:chExt cx="12192000" cy="1005840"/>
          </a:xfrm>
        </p:grpSpPr>
        <p:sp>
          <p:nvSpPr>
            <p:cNvPr id="3" name="object 3"/>
            <p:cNvSpPr/>
            <p:nvPr/>
          </p:nvSpPr>
          <p:spPr>
            <a:xfrm>
              <a:off x="11233515" y="5708913"/>
              <a:ext cx="478155" cy="772795"/>
            </a:xfrm>
            <a:custGeom>
              <a:avLst/>
              <a:gdLst/>
              <a:ahLst/>
              <a:cxnLst/>
              <a:rect l="l" t="t" r="r" b="b"/>
              <a:pathLst>
                <a:path w="478154" h="772795">
                  <a:moveTo>
                    <a:pt x="236124" y="0"/>
                  </a:moveTo>
                  <a:lnTo>
                    <a:pt x="202961" y="34051"/>
                  </a:lnTo>
                  <a:lnTo>
                    <a:pt x="176751" y="77521"/>
                  </a:lnTo>
                  <a:lnTo>
                    <a:pt x="125131" y="164541"/>
                  </a:lnTo>
                  <a:lnTo>
                    <a:pt x="99726" y="208131"/>
                  </a:lnTo>
                  <a:lnTo>
                    <a:pt x="74595" y="251801"/>
                  </a:lnTo>
                  <a:lnTo>
                    <a:pt x="49739" y="295571"/>
                  </a:lnTo>
                  <a:lnTo>
                    <a:pt x="25161" y="339461"/>
                  </a:lnTo>
                  <a:lnTo>
                    <a:pt x="2514" y="383923"/>
                  </a:lnTo>
                  <a:lnTo>
                    <a:pt x="0" y="407979"/>
                  </a:lnTo>
                  <a:lnTo>
                    <a:pt x="21179" y="419426"/>
                  </a:lnTo>
                  <a:lnTo>
                    <a:pt x="69611" y="426062"/>
                  </a:lnTo>
                  <a:lnTo>
                    <a:pt x="70754" y="426062"/>
                  </a:lnTo>
                  <a:lnTo>
                    <a:pt x="71897" y="428348"/>
                  </a:lnTo>
                  <a:lnTo>
                    <a:pt x="74183" y="431765"/>
                  </a:lnTo>
                  <a:lnTo>
                    <a:pt x="67167" y="444121"/>
                  </a:lnTo>
                  <a:lnTo>
                    <a:pt x="52752" y="470548"/>
                  </a:lnTo>
                  <a:lnTo>
                    <a:pt x="45735" y="484190"/>
                  </a:lnTo>
                  <a:lnTo>
                    <a:pt x="30464" y="511676"/>
                  </a:lnTo>
                  <a:lnTo>
                    <a:pt x="23125" y="525688"/>
                  </a:lnTo>
                  <a:lnTo>
                    <a:pt x="16144" y="540019"/>
                  </a:lnTo>
                  <a:lnTo>
                    <a:pt x="1015" y="573854"/>
                  </a:lnTo>
                  <a:lnTo>
                    <a:pt x="555" y="593585"/>
                  </a:lnTo>
                  <a:lnTo>
                    <a:pt x="17859" y="604767"/>
                  </a:lnTo>
                  <a:lnTo>
                    <a:pt x="56022" y="612955"/>
                  </a:lnTo>
                  <a:lnTo>
                    <a:pt x="34035" y="653983"/>
                  </a:lnTo>
                  <a:lnTo>
                    <a:pt x="23608" y="674495"/>
                  </a:lnTo>
                  <a:lnTo>
                    <a:pt x="13858" y="695010"/>
                  </a:lnTo>
                  <a:lnTo>
                    <a:pt x="1123" y="727593"/>
                  </a:lnTo>
                  <a:lnTo>
                    <a:pt x="1984" y="747145"/>
                  </a:lnTo>
                  <a:lnTo>
                    <a:pt x="52593" y="759971"/>
                  </a:lnTo>
                  <a:lnTo>
                    <a:pt x="91680" y="760624"/>
                  </a:lnTo>
                  <a:lnTo>
                    <a:pt x="130587" y="760960"/>
                  </a:lnTo>
                  <a:lnTo>
                    <a:pt x="208676" y="761101"/>
                  </a:lnTo>
                  <a:lnTo>
                    <a:pt x="225782" y="769938"/>
                  </a:lnTo>
                  <a:lnTo>
                    <a:pt x="243125" y="772788"/>
                  </a:lnTo>
                  <a:lnTo>
                    <a:pt x="260897" y="770081"/>
                  </a:lnTo>
                  <a:lnTo>
                    <a:pt x="279288" y="762244"/>
                  </a:lnTo>
                  <a:lnTo>
                    <a:pt x="322214" y="761337"/>
                  </a:lnTo>
                  <a:lnTo>
                    <a:pt x="365331" y="761819"/>
                  </a:lnTo>
                  <a:lnTo>
                    <a:pt x="408447" y="760805"/>
                  </a:lnTo>
                  <a:lnTo>
                    <a:pt x="451373" y="755411"/>
                  </a:lnTo>
                  <a:lnTo>
                    <a:pt x="477287" y="729605"/>
                  </a:lnTo>
                  <a:lnTo>
                    <a:pt x="471820" y="714378"/>
                  </a:lnTo>
                  <a:lnTo>
                    <a:pt x="459019" y="688897"/>
                  </a:lnTo>
                  <a:lnTo>
                    <a:pt x="419496" y="611825"/>
                  </a:lnTo>
                  <a:lnTo>
                    <a:pt x="458214" y="604254"/>
                  </a:lnTo>
                  <a:lnTo>
                    <a:pt x="475583" y="593159"/>
                  </a:lnTo>
                  <a:lnTo>
                    <a:pt x="474593" y="572877"/>
                  </a:lnTo>
                  <a:lnTo>
                    <a:pt x="458231" y="537746"/>
                  </a:lnTo>
                  <a:lnTo>
                    <a:pt x="448750" y="518979"/>
                  </a:lnTo>
                  <a:lnTo>
                    <a:pt x="438959" y="500426"/>
                  </a:lnTo>
                  <a:lnTo>
                    <a:pt x="428549" y="482298"/>
                  </a:lnTo>
                  <a:lnTo>
                    <a:pt x="417210" y="464810"/>
                  </a:lnTo>
                  <a:lnTo>
                    <a:pt x="405636" y="445883"/>
                  </a:lnTo>
                  <a:lnTo>
                    <a:pt x="404336" y="433046"/>
                  </a:lnTo>
                  <a:lnTo>
                    <a:pt x="414585" y="425550"/>
                  </a:lnTo>
                  <a:lnTo>
                    <a:pt x="462980" y="419475"/>
                  </a:lnTo>
                  <a:lnTo>
                    <a:pt x="476123" y="410964"/>
                  </a:lnTo>
                  <a:lnTo>
                    <a:pt x="468391" y="373649"/>
                  </a:lnTo>
                  <a:lnTo>
                    <a:pt x="421253" y="286735"/>
                  </a:lnTo>
                  <a:lnTo>
                    <a:pt x="397371" y="243538"/>
                  </a:lnTo>
                  <a:lnTo>
                    <a:pt x="373125" y="200569"/>
                  </a:lnTo>
                  <a:lnTo>
                    <a:pt x="348397" y="157867"/>
                  </a:lnTo>
                  <a:lnTo>
                    <a:pt x="323070" y="115472"/>
                  </a:lnTo>
                  <a:lnTo>
                    <a:pt x="297024" y="73425"/>
                  </a:lnTo>
                  <a:lnTo>
                    <a:pt x="270144" y="31765"/>
                  </a:lnTo>
                  <a:lnTo>
                    <a:pt x="251807" y="7602"/>
                  </a:lnTo>
                  <a:lnTo>
                    <a:pt x="2361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425808" y="6469380"/>
              <a:ext cx="101726" cy="20195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1795029" y="6217927"/>
              <a:ext cx="225425" cy="365760"/>
            </a:xfrm>
            <a:custGeom>
              <a:avLst/>
              <a:gdLst/>
              <a:ahLst/>
              <a:cxnLst/>
              <a:rect l="l" t="t" r="r" b="b"/>
              <a:pathLst>
                <a:path w="225425" h="365759">
                  <a:moveTo>
                    <a:pt x="111283" y="0"/>
                  </a:moveTo>
                  <a:lnTo>
                    <a:pt x="74074" y="52095"/>
                  </a:lnTo>
                  <a:lnTo>
                    <a:pt x="52943" y="88136"/>
                  </a:lnTo>
                  <a:lnTo>
                    <a:pt x="32216" y="124282"/>
                  </a:lnTo>
                  <a:lnTo>
                    <a:pt x="11906" y="160583"/>
                  </a:lnTo>
                  <a:lnTo>
                    <a:pt x="0" y="192993"/>
                  </a:lnTo>
                  <a:lnTo>
                    <a:pt x="10013" y="198409"/>
                  </a:lnTo>
                  <a:lnTo>
                    <a:pt x="33369" y="201553"/>
                  </a:lnTo>
                  <a:lnTo>
                    <a:pt x="34893" y="204246"/>
                  </a:lnTo>
                  <a:lnTo>
                    <a:pt x="21558" y="229036"/>
                  </a:lnTo>
                  <a:lnTo>
                    <a:pt x="14382" y="242049"/>
                  </a:lnTo>
                  <a:lnTo>
                    <a:pt x="7588" y="255452"/>
                  </a:lnTo>
                  <a:lnTo>
                    <a:pt x="470" y="271461"/>
                  </a:lnTo>
                  <a:lnTo>
                    <a:pt x="269" y="280797"/>
                  </a:lnTo>
                  <a:lnTo>
                    <a:pt x="8427" y="286086"/>
                  </a:lnTo>
                  <a:lnTo>
                    <a:pt x="26384" y="289958"/>
                  </a:lnTo>
                  <a:lnTo>
                    <a:pt x="11096" y="319071"/>
                  </a:lnTo>
                  <a:lnTo>
                    <a:pt x="6445" y="328769"/>
                  </a:lnTo>
                  <a:lnTo>
                    <a:pt x="462" y="344183"/>
                  </a:lnTo>
                  <a:lnTo>
                    <a:pt x="873" y="353433"/>
                  </a:lnTo>
                  <a:lnTo>
                    <a:pt x="8641" y="358034"/>
                  </a:lnTo>
                  <a:lnTo>
                    <a:pt x="24733" y="359503"/>
                  </a:lnTo>
                  <a:lnTo>
                    <a:pt x="43205" y="359812"/>
                  </a:lnTo>
                  <a:lnTo>
                    <a:pt x="98266" y="360037"/>
                  </a:lnTo>
                  <a:lnTo>
                    <a:pt x="106378" y="364219"/>
                  </a:lnTo>
                  <a:lnTo>
                    <a:pt x="114585" y="365567"/>
                  </a:lnTo>
                  <a:lnTo>
                    <a:pt x="122983" y="364287"/>
                  </a:lnTo>
                  <a:lnTo>
                    <a:pt x="131667" y="360583"/>
                  </a:lnTo>
                  <a:lnTo>
                    <a:pt x="151864" y="360148"/>
                  </a:lnTo>
                  <a:lnTo>
                    <a:pt x="192496" y="359893"/>
                  </a:lnTo>
                  <a:lnTo>
                    <a:pt x="224962" y="345141"/>
                  </a:lnTo>
                  <a:lnTo>
                    <a:pt x="222345" y="337939"/>
                  </a:lnTo>
                  <a:lnTo>
                    <a:pt x="197707" y="289425"/>
                  </a:lnTo>
                  <a:lnTo>
                    <a:pt x="215941" y="285845"/>
                  </a:lnTo>
                  <a:lnTo>
                    <a:pt x="224139" y="280596"/>
                  </a:lnTo>
                  <a:lnTo>
                    <a:pt x="223692" y="271003"/>
                  </a:lnTo>
                  <a:lnTo>
                    <a:pt x="215995" y="254385"/>
                  </a:lnTo>
                  <a:lnTo>
                    <a:pt x="206851" y="236728"/>
                  </a:lnTo>
                  <a:lnTo>
                    <a:pt x="201922" y="228152"/>
                  </a:lnTo>
                  <a:lnTo>
                    <a:pt x="196564" y="219879"/>
                  </a:lnTo>
                  <a:lnTo>
                    <a:pt x="191142" y="210924"/>
                  </a:lnTo>
                  <a:lnTo>
                    <a:pt x="190531" y="204851"/>
                  </a:lnTo>
                  <a:lnTo>
                    <a:pt x="195349" y="201304"/>
                  </a:lnTo>
                  <a:lnTo>
                    <a:pt x="218178" y="198431"/>
                  </a:lnTo>
                  <a:lnTo>
                    <a:pt x="224377" y="194406"/>
                  </a:lnTo>
                  <a:lnTo>
                    <a:pt x="198554" y="135635"/>
                  </a:lnTo>
                  <a:lnTo>
                    <a:pt x="175847" y="94875"/>
                  </a:lnTo>
                  <a:lnTo>
                    <a:pt x="152259" y="54622"/>
                  </a:lnTo>
                  <a:lnTo>
                    <a:pt x="127349" y="15028"/>
                  </a:lnTo>
                  <a:lnTo>
                    <a:pt x="118673" y="3597"/>
                  </a:lnTo>
                  <a:lnTo>
                    <a:pt x="111283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885803" y="6577583"/>
              <a:ext cx="47625" cy="95250"/>
            </a:xfrm>
            <a:custGeom>
              <a:avLst/>
              <a:gdLst/>
              <a:ahLst/>
              <a:cxnLst/>
              <a:rect l="l" t="t" r="r" b="b"/>
              <a:pathLst>
                <a:path w="47625" h="95250">
                  <a:moveTo>
                    <a:pt x="40004" y="0"/>
                  </a:moveTo>
                  <a:lnTo>
                    <a:pt x="7493" y="0"/>
                  </a:lnTo>
                  <a:lnTo>
                    <a:pt x="3175" y="33277"/>
                  </a:lnTo>
                  <a:lnTo>
                    <a:pt x="1277" y="49841"/>
                  </a:lnTo>
                  <a:lnTo>
                    <a:pt x="0" y="66154"/>
                  </a:lnTo>
                  <a:lnTo>
                    <a:pt x="1025" y="78476"/>
                  </a:lnTo>
                  <a:lnTo>
                    <a:pt x="5921" y="87672"/>
                  </a:lnTo>
                  <a:lnTo>
                    <a:pt x="13983" y="93238"/>
                  </a:lnTo>
                  <a:lnTo>
                    <a:pt x="24511" y="94665"/>
                  </a:lnTo>
                  <a:lnTo>
                    <a:pt x="35353" y="92185"/>
                  </a:lnTo>
                  <a:lnTo>
                    <a:pt x="42862" y="86531"/>
                  </a:lnTo>
                  <a:lnTo>
                    <a:pt x="46942" y="77952"/>
                  </a:lnTo>
                  <a:lnTo>
                    <a:pt x="47498" y="66700"/>
                  </a:lnTo>
                  <a:lnTo>
                    <a:pt x="45791" y="50072"/>
                  </a:lnTo>
                  <a:lnTo>
                    <a:pt x="40004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838212" y="6028947"/>
              <a:ext cx="320040" cy="518795"/>
            </a:xfrm>
            <a:custGeom>
              <a:avLst/>
              <a:gdLst/>
              <a:ahLst/>
              <a:cxnLst/>
              <a:rect l="l" t="t" r="r" b="b"/>
              <a:pathLst>
                <a:path w="320040" h="518795">
                  <a:moveTo>
                    <a:pt x="157924" y="0"/>
                  </a:moveTo>
                  <a:lnTo>
                    <a:pt x="111225" y="63650"/>
                  </a:lnTo>
                  <a:lnTo>
                    <a:pt x="87085" y="104505"/>
                  </a:lnTo>
                  <a:lnTo>
                    <a:pt x="63310" y="145434"/>
                  </a:lnTo>
                  <a:lnTo>
                    <a:pt x="39902" y="186472"/>
                  </a:lnTo>
                  <a:lnTo>
                    <a:pt x="16859" y="227657"/>
                  </a:lnTo>
                  <a:lnTo>
                    <a:pt x="0" y="273618"/>
                  </a:lnTo>
                  <a:lnTo>
                    <a:pt x="14180" y="281295"/>
                  </a:lnTo>
                  <a:lnTo>
                    <a:pt x="47339" y="285746"/>
                  </a:lnTo>
                  <a:lnTo>
                    <a:pt x="48101" y="287270"/>
                  </a:lnTo>
                  <a:lnTo>
                    <a:pt x="49625" y="289569"/>
                  </a:lnTo>
                  <a:lnTo>
                    <a:pt x="40100" y="306570"/>
                  </a:lnTo>
                  <a:lnTo>
                    <a:pt x="30575" y="324723"/>
                  </a:lnTo>
                  <a:lnTo>
                    <a:pt x="10763" y="362175"/>
                  </a:lnTo>
                  <a:lnTo>
                    <a:pt x="380" y="398097"/>
                  </a:lnTo>
                  <a:lnTo>
                    <a:pt x="11941" y="405595"/>
                  </a:lnTo>
                  <a:lnTo>
                    <a:pt x="37433" y="411083"/>
                  </a:lnTo>
                  <a:lnTo>
                    <a:pt x="30027" y="424844"/>
                  </a:lnTo>
                  <a:lnTo>
                    <a:pt x="15787" y="452357"/>
                  </a:lnTo>
                  <a:lnTo>
                    <a:pt x="9239" y="466112"/>
                  </a:lnTo>
                  <a:lnTo>
                    <a:pt x="750" y="487968"/>
                  </a:lnTo>
                  <a:lnTo>
                    <a:pt x="1333" y="501081"/>
                  </a:lnTo>
                  <a:lnTo>
                    <a:pt x="12346" y="507603"/>
                  </a:lnTo>
                  <a:lnTo>
                    <a:pt x="35147" y="509685"/>
                  </a:lnTo>
                  <a:lnTo>
                    <a:pt x="61317" y="510126"/>
                  </a:lnTo>
                  <a:lnTo>
                    <a:pt x="139541" y="510447"/>
                  </a:lnTo>
                  <a:lnTo>
                    <a:pt x="150995" y="516367"/>
                  </a:lnTo>
                  <a:lnTo>
                    <a:pt x="162591" y="518277"/>
                  </a:lnTo>
                  <a:lnTo>
                    <a:pt x="174474" y="516462"/>
                  </a:lnTo>
                  <a:lnTo>
                    <a:pt x="186785" y="511209"/>
                  </a:lnTo>
                  <a:lnTo>
                    <a:pt x="215479" y="510598"/>
                  </a:lnTo>
                  <a:lnTo>
                    <a:pt x="273153" y="510243"/>
                  </a:lnTo>
                  <a:lnTo>
                    <a:pt x="312777" y="502862"/>
                  </a:lnTo>
                  <a:lnTo>
                    <a:pt x="319206" y="489317"/>
                  </a:lnTo>
                  <a:lnTo>
                    <a:pt x="315563" y="479104"/>
                  </a:lnTo>
                  <a:lnTo>
                    <a:pt x="280511" y="410321"/>
                  </a:lnTo>
                  <a:lnTo>
                    <a:pt x="306419" y="405249"/>
                  </a:lnTo>
                  <a:lnTo>
                    <a:pt x="318039" y="397811"/>
                  </a:lnTo>
                  <a:lnTo>
                    <a:pt x="317372" y="384210"/>
                  </a:lnTo>
                  <a:lnTo>
                    <a:pt x="306419" y="360651"/>
                  </a:lnTo>
                  <a:lnTo>
                    <a:pt x="300097" y="348064"/>
                  </a:lnTo>
                  <a:lnTo>
                    <a:pt x="293560" y="335619"/>
                  </a:lnTo>
                  <a:lnTo>
                    <a:pt x="286595" y="323461"/>
                  </a:lnTo>
                  <a:lnTo>
                    <a:pt x="278987" y="311731"/>
                  </a:lnTo>
                  <a:lnTo>
                    <a:pt x="271272" y="299041"/>
                  </a:lnTo>
                  <a:lnTo>
                    <a:pt x="270414" y="290433"/>
                  </a:lnTo>
                  <a:lnTo>
                    <a:pt x="277272" y="285406"/>
                  </a:lnTo>
                  <a:lnTo>
                    <a:pt x="309633" y="281329"/>
                  </a:lnTo>
                  <a:lnTo>
                    <a:pt x="318420" y="275618"/>
                  </a:lnTo>
                  <a:lnTo>
                    <a:pt x="288076" y="203930"/>
                  </a:lnTo>
                  <a:lnTo>
                    <a:pt x="262546" y="157558"/>
                  </a:lnTo>
                  <a:lnTo>
                    <a:pt x="236357" y="111589"/>
                  </a:lnTo>
                  <a:lnTo>
                    <a:pt x="209181" y="66135"/>
                  </a:lnTo>
                  <a:lnTo>
                    <a:pt x="180689" y="21307"/>
                  </a:lnTo>
                  <a:lnTo>
                    <a:pt x="168413" y="5100"/>
                  </a:lnTo>
                  <a:lnTo>
                    <a:pt x="1579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66957" y="6539483"/>
              <a:ext cx="67818" cy="134111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0" y="6623304"/>
              <a:ext cx="12192000" cy="91440"/>
            </a:xfrm>
            <a:custGeom>
              <a:avLst/>
              <a:gdLst/>
              <a:ahLst/>
              <a:cxnLst/>
              <a:rect l="l" t="t" r="r" b="b"/>
              <a:pathLst>
                <a:path w="12192000" h="91440">
                  <a:moveTo>
                    <a:pt x="12192000" y="0"/>
                  </a:moveTo>
                  <a:lnTo>
                    <a:pt x="0" y="0"/>
                  </a:lnTo>
                  <a:lnTo>
                    <a:pt x="0" y="91440"/>
                  </a:lnTo>
                  <a:lnTo>
                    <a:pt x="12192000" y="91440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8546516" y="20827"/>
            <a:ext cx="482600" cy="641985"/>
          </a:xfrm>
          <a:custGeom>
            <a:avLst/>
            <a:gdLst/>
            <a:ahLst/>
            <a:cxnLst/>
            <a:rect l="l" t="t" r="r" b="b"/>
            <a:pathLst>
              <a:path w="482600" h="641985">
                <a:moveTo>
                  <a:pt x="340067" y="274040"/>
                </a:moveTo>
                <a:lnTo>
                  <a:pt x="337413" y="235458"/>
                </a:lnTo>
                <a:lnTo>
                  <a:pt x="326212" y="172974"/>
                </a:lnTo>
                <a:lnTo>
                  <a:pt x="318109" y="132016"/>
                </a:lnTo>
                <a:lnTo>
                  <a:pt x="314629" y="111442"/>
                </a:lnTo>
                <a:lnTo>
                  <a:pt x="312115" y="90678"/>
                </a:lnTo>
                <a:lnTo>
                  <a:pt x="311238" y="74790"/>
                </a:lnTo>
                <a:lnTo>
                  <a:pt x="311238" y="66802"/>
                </a:lnTo>
                <a:lnTo>
                  <a:pt x="317525" y="28117"/>
                </a:lnTo>
                <a:lnTo>
                  <a:pt x="332689" y="0"/>
                </a:lnTo>
                <a:lnTo>
                  <a:pt x="318973" y="2413"/>
                </a:lnTo>
                <a:lnTo>
                  <a:pt x="273278" y="12280"/>
                </a:lnTo>
                <a:lnTo>
                  <a:pt x="228168" y="24511"/>
                </a:lnTo>
                <a:lnTo>
                  <a:pt x="175272" y="42964"/>
                </a:lnTo>
                <a:lnTo>
                  <a:pt x="124663" y="66929"/>
                </a:lnTo>
                <a:lnTo>
                  <a:pt x="78333" y="97510"/>
                </a:lnTo>
                <a:lnTo>
                  <a:pt x="39065" y="136652"/>
                </a:lnTo>
                <a:lnTo>
                  <a:pt x="16294" y="174091"/>
                </a:lnTo>
                <a:lnTo>
                  <a:pt x="1485" y="226060"/>
                </a:lnTo>
                <a:lnTo>
                  <a:pt x="0" y="245681"/>
                </a:lnTo>
                <a:lnTo>
                  <a:pt x="330" y="265557"/>
                </a:lnTo>
                <a:lnTo>
                  <a:pt x="6248" y="304711"/>
                </a:lnTo>
                <a:lnTo>
                  <a:pt x="25044" y="361975"/>
                </a:lnTo>
                <a:lnTo>
                  <a:pt x="45669" y="404241"/>
                </a:lnTo>
                <a:lnTo>
                  <a:pt x="65595" y="437730"/>
                </a:lnTo>
                <a:lnTo>
                  <a:pt x="72720" y="448564"/>
                </a:lnTo>
                <a:lnTo>
                  <a:pt x="72593" y="449072"/>
                </a:lnTo>
                <a:lnTo>
                  <a:pt x="73863" y="450723"/>
                </a:lnTo>
                <a:lnTo>
                  <a:pt x="80124" y="399669"/>
                </a:lnTo>
                <a:lnTo>
                  <a:pt x="90614" y="350659"/>
                </a:lnTo>
                <a:lnTo>
                  <a:pt x="105270" y="303669"/>
                </a:lnTo>
                <a:lnTo>
                  <a:pt x="124053" y="258686"/>
                </a:lnTo>
                <a:lnTo>
                  <a:pt x="146926" y="215671"/>
                </a:lnTo>
                <a:lnTo>
                  <a:pt x="173837" y="174599"/>
                </a:lnTo>
                <a:lnTo>
                  <a:pt x="204736" y="135445"/>
                </a:lnTo>
                <a:lnTo>
                  <a:pt x="239598" y="98171"/>
                </a:lnTo>
                <a:lnTo>
                  <a:pt x="233883" y="105156"/>
                </a:lnTo>
                <a:lnTo>
                  <a:pt x="203022" y="147091"/>
                </a:lnTo>
                <a:lnTo>
                  <a:pt x="175755" y="190881"/>
                </a:lnTo>
                <a:lnTo>
                  <a:pt x="151993" y="236486"/>
                </a:lnTo>
                <a:lnTo>
                  <a:pt x="131648" y="283870"/>
                </a:lnTo>
                <a:lnTo>
                  <a:pt x="114630" y="332994"/>
                </a:lnTo>
                <a:lnTo>
                  <a:pt x="98590" y="392912"/>
                </a:lnTo>
                <a:lnTo>
                  <a:pt x="86055" y="456946"/>
                </a:lnTo>
                <a:lnTo>
                  <a:pt x="86563" y="457708"/>
                </a:lnTo>
                <a:lnTo>
                  <a:pt x="138061" y="450354"/>
                </a:lnTo>
                <a:lnTo>
                  <a:pt x="181305" y="441045"/>
                </a:lnTo>
                <a:lnTo>
                  <a:pt x="224612" y="427380"/>
                </a:lnTo>
                <a:lnTo>
                  <a:pt x="266230" y="407263"/>
                </a:lnTo>
                <a:lnTo>
                  <a:pt x="306311" y="374370"/>
                </a:lnTo>
                <a:lnTo>
                  <a:pt x="329057" y="337324"/>
                </a:lnTo>
                <a:lnTo>
                  <a:pt x="339166" y="293497"/>
                </a:lnTo>
                <a:lnTo>
                  <a:pt x="340067" y="274040"/>
                </a:lnTo>
                <a:close/>
              </a:path>
              <a:path w="482600" h="641985">
                <a:moveTo>
                  <a:pt x="482041" y="579501"/>
                </a:moveTo>
                <a:lnTo>
                  <a:pt x="481279" y="579755"/>
                </a:lnTo>
                <a:lnTo>
                  <a:pt x="480644" y="579501"/>
                </a:lnTo>
                <a:lnTo>
                  <a:pt x="474357" y="577342"/>
                </a:lnTo>
                <a:lnTo>
                  <a:pt x="473989" y="577215"/>
                </a:lnTo>
                <a:lnTo>
                  <a:pt x="473621" y="577088"/>
                </a:lnTo>
                <a:lnTo>
                  <a:pt x="467042" y="574827"/>
                </a:lnTo>
                <a:lnTo>
                  <a:pt x="432511" y="550545"/>
                </a:lnTo>
                <a:lnTo>
                  <a:pt x="407047" y="520674"/>
                </a:lnTo>
                <a:lnTo>
                  <a:pt x="398475" y="508203"/>
                </a:lnTo>
                <a:lnTo>
                  <a:pt x="398475" y="577215"/>
                </a:lnTo>
                <a:lnTo>
                  <a:pt x="398221" y="577342"/>
                </a:lnTo>
                <a:lnTo>
                  <a:pt x="398348" y="577215"/>
                </a:lnTo>
                <a:lnTo>
                  <a:pt x="398475" y="577215"/>
                </a:lnTo>
                <a:lnTo>
                  <a:pt x="398475" y="508203"/>
                </a:lnTo>
                <a:lnTo>
                  <a:pt x="395935" y="504507"/>
                </a:lnTo>
                <a:lnTo>
                  <a:pt x="385394" y="487934"/>
                </a:lnTo>
                <a:lnTo>
                  <a:pt x="373227" y="471157"/>
                </a:lnTo>
                <a:lnTo>
                  <a:pt x="342684" y="444715"/>
                </a:lnTo>
                <a:lnTo>
                  <a:pt x="306298" y="429501"/>
                </a:lnTo>
                <a:lnTo>
                  <a:pt x="269633" y="426059"/>
                </a:lnTo>
                <a:lnTo>
                  <a:pt x="250901" y="428117"/>
                </a:lnTo>
                <a:lnTo>
                  <a:pt x="211594" y="439724"/>
                </a:lnTo>
                <a:lnTo>
                  <a:pt x="175336" y="458851"/>
                </a:lnTo>
                <a:lnTo>
                  <a:pt x="166573" y="464947"/>
                </a:lnTo>
                <a:lnTo>
                  <a:pt x="162128" y="467741"/>
                </a:lnTo>
                <a:lnTo>
                  <a:pt x="160096" y="468884"/>
                </a:lnTo>
                <a:lnTo>
                  <a:pt x="159969" y="470408"/>
                </a:lnTo>
                <a:lnTo>
                  <a:pt x="161239" y="475107"/>
                </a:lnTo>
                <a:lnTo>
                  <a:pt x="162636" y="477520"/>
                </a:lnTo>
                <a:lnTo>
                  <a:pt x="164414" y="479679"/>
                </a:lnTo>
                <a:lnTo>
                  <a:pt x="169621" y="486410"/>
                </a:lnTo>
                <a:lnTo>
                  <a:pt x="211658" y="515747"/>
                </a:lnTo>
                <a:lnTo>
                  <a:pt x="215341" y="518160"/>
                </a:lnTo>
                <a:lnTo>
                  <a:pt x="218897" y="520827"/>
                </a:lnTo>
                <a:lnTo>
                  <a:pt x="222834" y="522478"/>
                </a:lnTo>
                <a:lnTo>
                  <a:pt x="229031" y="525538"/>
                </a:lnTo>
                <a:lnTo>
                  <a:pt x="268325" y="544385"/>
                </a:lnTo>
                <a:lnTo>
                  <a:pt x="311289" y="559955"/>
                </a:lnTo>
                <a:lnTo>
                  <a:pt x="348729" y="569493"/>
                </a:lnTo>
                <a:lnTo>
                  <a:pt x="395046" y="576707"/>
                </a:lnTo>
                <a:lnTo>
                  <a:pt x="395554" y="576961"/>
                </a:lnTo>
                <a:lnTo>
                  <a:pt x="395871" y="577049"/>
                </a:lnTo>
                <a:lnTo>
                  <a:pt x="396570" y="577088"/>
                </a:lnTo>
                <a:lnTo>
                  <a:pt x="396062" y="577088"/>
                </a:lnTo>
                <a:lnTo>
                  <a:pt x="395871" y="577049"/>
                </a:lnTo>
                <a:lnTo>
                  <a:pt x="343623" y="573620"/>
                </a:lnTo>
                <a:lnTo>
                  <a:pt x="293192" y="563283"/>
                </a:lnTo>
                <a:lnTo>
                  <a:pt x="245275" y="545998"/>
                </a:lnTo>
                <a:lnTo>
                  <a:pt x="199923" y="521677"/>
                </a:lnTo>
                <a:lnTo>
                  <a:pt x="157175" y="490220"/>
                </a:lnTo>
                <a:lnTo>
                  <a:pt x="156540" y="491236"/>
                </a:lnTo>
                <a:lnTo>
                  <a:pt x="156921" y="491998"/>
                </a:lnTo>
                <a:lnTo>
                  <a:pt x="157048" y="492633"/>
                </a:lnTo>
                <a:lnTo>
                  <a:pt x="158623" y="501916"/>
                </a:lnTo>
                <a:lnTo>
                  <a:pt x="160515" y="511149"/>
                </a:lnTo>
                <a:lnTo>
                  <a:pt x="172808" y="550659"/>
                </a:lnTo>
                <a:lnTo>
                  <a:pt x="193675" y="588429"/>
                </a:lnTo>
                <a:lnTo>
                  <a:pt x="231355" y="623011"/>
                </a:lnTo>
                <a:lnTo>
                  <a:pt x="267792" y="637667"/>
                </a:lnTo>
                <a:lnTo>
                  <a:pt x="309600" y="641832"/>
                </a:lnTo>
                <a:lnTo>
                  <a:pt x="323672" y="640969"/>
                </a:lnTo>
                <a:lnTo>
                  <a:pt x="371271" y="631621"/>
                </a:lnTo>
                <a:lnTo>
                  <a:pt x="414312" y="616140"/>
                </a:lnTo>
                <a:lnTo>
                  <a:pt x="449148" y="599440"/>
                </a:lnTo>
                <a:lnTo>
                  <a:pt x="482041" y="580517"/>
                </a:lnTo>
                <a:lnTo>
                  <a:pt x="482041" y="579755"/>
                </a:lnTo>
                <a:lnTo>
                  <a:pt x="482041" y="57950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907792" y="347979"/>
            <a:ext cx="584835" cy="610870"/>
          </a:xfrm>
          <a:custGeom>
            <a:avLst/>
            <a:gdLst/>
            <a:ahLst/>
            <a:cxnLst/>
            <a:rect l="l" t="t" r="r" b="b"/>
            <a:pathLst>
              <a:path w="584835" h="610869">
                <a:moveTo>
                  <a:pt x="519557" y="415925"/>
                </a:moveTo>
                <a:lnTo>
                  <a:pt x="472744" y="437286"/>
                </a:lnTo>
                <a:lnTo>
                  <a:pt x="425488" y="453961"/>
                </a:lnTo>
                <a:lnTo>
                  <a:pt x="377774" y="466001"/>
                </a:lnTo>
                <a:lnTo>
                  <a:pt x="329603" y="473481"/>
                </a:lnTo>
                <a:lnTo>
                  <a:pt x="280974" y="476427"/>
                </a:lnTo>
                <a:lnTo>
                  <a:pt x="231889" y="474916"/>
                </a:lnTo>
                <a:lnTo>
                  <a:pt x="182333" y="468998"/>
                </a:lnTo>
                <a:lnTo>
                  <a:pt x="132334" y="458724"/>
                </a:lnTo>
                <a:lnTo>
                  <a:pt x="141351" y="459867"/>
                </a:lnTo>
                <a:lnTo>
                  <a:pt x="193230" y="464312"/>
                </a:lnTo>
                <a:lnTo>
                  <a:pt x="244792" y="464705"/>
                </a:lnTo>
                <a:lnTo>
                  <a:pt x="296075" y="461175"/>
                </a:lnTo>
                <a:lnTo>
                  <a:pt x="347103" y="453771"/>
                </a:lnTo>
                <a:lnTo>
                  <a:pt x="397891" y="442595"/>
                </a:lnTo>
                <a:lnTo>
                  <a:pt x="457352" y="425094"/>
                </a:lnTo>
                <a:lnTo>
                  <a:pt x="518541" y="402209"/>
                </a:lnTo>
                <a:lnTo>
                  <a:pt x="518922" y="401447"/>
                </a:lnTo>
                <a:lnTo>
                  <a:pt x="500126" y="378333"/>
                </a:lnTo>
                <a:lnTo>
                  <a:pt x="470801" y="345109"/>
                </a:lnTo>
                <a:lnTo>
                  <a:pt x="438912" y="314452"/>
                </a:lnTo>
                <a:lnTo>
                  <a:pt x="402082" y="286232"/>
                </a:lnTo>
                <a:lnTo>
                  <a:pt x="360680" y="265049"/>
                </a:lnTo>
                <a:lnTo>
                  <a:pt x="319062" y="256146"/>
                </a:lnTo>
                <a:lnTo>
                  <a:pt x="304800" y="256032"/>
                </a:lnTo>
                <a:lnTo>
                  <a:pt x="289636" y="257556"/>
                </a:lnTo>
                <a:lnTo>
                  <a:pt x="247015" y="271780"/>
                </a:lnTo>
                <a:lnTo>
                  <a:pt x="213779" y="291846"/>
                </a:lnTo>
                <a:lnTo>
                  <a:pt x="183515" y="316103"/>
                </a:lnTo>
                <a:lnTo>
                  <a:pt x="120192" y="374078"/>
                </a:lnTo>
                <a:lnTo>
                  <a:pt x="104432" y="387794"/>
                </a:lnTo>
                <a:lnTo>
                  <a:pt x="68160" y="413956"/>
                </a:lnTo>
                <a:lnTo>
                  <a:pt x="31978" y="428802"/>
                </a:lnTo>
                <a:lnTo>
                  <a:pt x="16433" y="431038"/>
                </a:lnTo>
                <a:lnTo>
                  <a:pt x="0" y="430530"/>
                </a:lnTo>
                <a:lnTo>
                  <a:pt x="9271" y="440944"/>
                </a:lnTo>
                <a:lnTo>
                  <a:pt x="41503" y="474776"/>
                </a:lnTo>
                <a:lnTo>
                  <a:pt x="75565" y="506984"/>
                </a:lnTo>
                <a:lnTo>
                  <a:pt x="118884" y="542391"/>
                </a:lnTo>
                <a:lnTo>
                  <a:pt x="165735" y="573024"/>
                </a:lnTo>
                <a:lnTo>
                  <a:pt x="215988" y="596607"/>
                </a:lnTo>
                <a:lnTo>
                  <a:pt x="269875" y="609600"/>
                </a:lnTo>
                <a:lnTo>
                  <a:pt x="284518" y="610730"/>
                </a:lnTo>
                <a:lnTo>
                  <a:pt x="299110" y="610679"/>
                </a:lnTo>
                <a:lnTo>
                  <a:pt x="347446" y="602107"/>
                </a:lnTo>
                <a:lnTo>
                  <a:pt x="383260" y="585978"/>
                </a:lnTo>
                <a:lnTo>
                  <a:pt x="420751" y="558901"/>
                </a:lnTo>
                <a:lnTo>
                  <a:pt x="455155" y="522681"/>
                </a:lnTo>
                <a:lnTo>
                  <a:pt x="482473" y="484403"/>
                </a:lnTo>
                <a:lnTo>
                  <a:pt x="507060" y="441426"/>
                </a:lnTo>
                <a:lnTo>
                  <a:pt x="518414" y="418084"/>
                </a:lnTo>
                <a:lnTo>
                  <a:pt x="518795" y="417957"/>
                </a:lnTo>
                <a:lnTo>
                  <a:pt x="519557" y="415925"/>
                </a:lnTo>
                <a:close/>
              </a:path>
              <a:path w="584835" h="610869">
                <a:moveTo>
                  <a:pt x="584288" y="191731"/>
                </a:moveTo>
                <a:lnTo>
                  <a:pt x="577723" y="152908"/>
                </a:lnTo>
                <a:lnTo>
                  <a:pt x="559498" y="115125"/>
                </a:lnTo>
                <a:lnTo>
                  <a:pt x="533120" y="82067"/>
                </a:lnTo>
                <a:lnTo>
                  <a:pt x="525995" y="74803"/>
                </a:lnTo>
                <a:lnTo>
                  <a:pt x="524370" y="73279"/>
                </a:lnTo>
                <a:lnTo>
                  <a:pt x="493268" y="46863"/>
                </a:lnTo>
                <a:lnTo>
                  <a:pt x="461454" y="25044"/>
                </a:lnTo>
                <a:lnTo>
                  <a:pt x="458216" y="23063"/>
                </a:lnTo>
                <a:lnTo>
                  <a:pt x="458216" y="73152"/>
                </a:lnTo>
                <a:lnTo>
                  <a:pt x="458089" y="73279"/>
                </a:lnTo>
                <a:lnTo>
                  <a:pt x="458089" y="73025"/>
                </a:lnTo>
                <a:lnTo>
                  <a:pt x="458216" y="73152"/>
                </a:lnTo>
                <a:lnTo>
                  <a:pt x="458216" y="23063"/>
                </a:lnTo>
                <a:lnTo>
                  <a:pt x="417195" y="0"/>
                </a:lnTo>
                <a:lnTo>
                  <a:pt x="416433" y="647"/>
                </a:lnTo>
                <a:lnTo>
                  <a:pt x="416941" y="1143"/>
                </a:lnTo>
                <a:lnTo>
                  <a:pt x="420141" y="15811"/>
                </a:lnTo>
                <a:lnTo>
                  <a:pt x="417436" y="57912"/>
                </a:lnTo>
                <a:lnTo>
                  <a:pt x="405269" y="95275"/>
                </a:lnTo>
                <a:lnTo>
                  <a:pt x="388620" y="130810"/>
                </a:lnTo>
                <a:lnTo>
                  <a:pt x="380682" y="149961"/>
                </a:lnTo>
                <a:lnTo>
                  <a:pt x="375818" y="169633"/>
                </a:lnTo>
                <a:lnTo>
                  <a:pt x="374142" y="189801"/>
                </a:lnTo>
                <a:lnTo>
                  <a:pt x="375793" y="210439"/>
                </a:lnTo>
                <a:lnTo>
                  <a:pt x="396392" y="261848"/>
                </a:lnTo>
                <a:lnTo>
                  <a:pt x="422414" y="291426"/>
                </a:lnTo>
                <a:lnTo>
                  <a:pt x="455447" y="315366"/>
                </a:lnTo>
                <a:lnTo>
                  <a:pt x="483235" y="329438"/>
                </a:lnTo>
                <a:lnTo>
                  <a:pt x="490093" y="332867"/>
                </a:lnTo>
                <a:lnTo>
                  <a:pt x="502627" y="290207"/>
                </a:lnTo>
                <a:lnTo>
                  <a:pt x="503021" y="271411"/>
                </a:lnTo>
                <a:lnTo>
                  <a:pt x="503174" y="264414"/>
                </a:lnTo>
                <a:lnTo>
                  <a:pt x="503174" y="260096"/>
                </a:lnTo>
                <a:lnTo>
                  <a:pt x="503682" y="255651"/>
                </a:lnTo>
                <a:lnTo>
                  <a:pt x="503047" y="251460"/>
                </a:lnTo>
                <a:lnTo>
                  <a:pt x="502399" y="244602"/>
                </a:lnTo>
                <a:lnTo>
                  <a:pt x="501383" y="230632"/>
                </a:lnTo>
                <a:lnTo>
                  <a:pt x="500761" y="223901"/>
                </a:lnTo>
                <a:lnTo>
                  <a:pt x="493928" y="178752"/>
                </a:lnTo>
                <a:lnTo>
                  <a:pt x="482346" y="134366"/>
                </a:lnTo>
                <a:lnTo>
                  <a:pt x="465823" y="90474"/>
                </a:lnTo>
                <a:lnTo>
                  <a:pt x="459359" y="76327"/>
                </a:lnTo>
                <a:lnTo>
                  <a:pt x="459232" y="75692"/>
                </a:lnTo>
                <a:lnTo>
                  <a:pt x="459105" y="75184"/>
                </a:lnTo>
                <a:lnTo>
                  <a:pt x="458978" y="74803"/>
                </a:lnTo>
                <a:lnTo>
                  <a:pt x="483616" y="121716"/>
                </a:lnTo>
                <a:lnTo>
                  <a:pt x="501103" y="170116"/>
                </a:lnTo>
                <a:lnTo>
                  <a:pt x="511352" y="220002"/>
                </a:lnTo>
                <a:lnTo>
                  <a:pt x="514261" y="271411"/>
                </a:lnTo>
                <a:lnTo>
                  <a:pt x="509778" y="324358"/>
                </a:lnTo>
                <a:lnTo>
                  <a:pt x="511048" y="324358"/>
                </a:lnTo>
                <a:lnTo>
                  <a:pt x="511556" y="323596"/>
                </a:lnTo>
                <a:lnTo>
                  <a:pt x="511937" y="323215"/>
                </a:lnTo>
                <a:lnTo>
                  <a:pt x="519036" y="317030"/>
                </a:lnTo>
                <a:lnTo>
                  <a:pt x="525868" y="310629"/>
                </a:lnTo>
                <a:lnTo>
                  <a:pt x="553199" y="279450"/>
                </a:lnTo>
                <a:lnTo>
                  <a:pt x="574497" y="241858"/>
                </a:lnTo>
                <a:lnTo>
                  <a:pt x="582968" y="211150"/>
                </a:lnTo>
                <a:lnTo>
                  <a:pt x="584288" y="19173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24400" y="1088136"/>
            <a:ext cx="2743200" cy="91440"/>
          </a:xfrm>
          <a:custGeom>
            <a:avLst/>
            <a:gdLst/>
            <a:ahLst/>
            <a:cxnLst/>
            <a:rect l="l" t="t" r="r" b="b"/>
            <a:pathLst>
              <a:path w="2743200" h="91440">
                <a:moveTo>
                  <a:pt x="2743200" y="0"/>
                </a:moveTo>
                <a:lnTo>
                  <a:pt x="0" y="0"/>
                </a:lnTo>
                <a:lnTo>
                  <a:pt x="0" y="91439"/>
                </a:lnTo>
                <a:lnTo>
                  <a:pt x="2743200" y="91439"/>
                </a:lnTo>
                <a:lnTo>
                  <a:pt x="27432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386137" y="3061636"/>
            <a:ext cx="592963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655" dirty="0">
                <a:solidFill>
                  <a:srgbClr val="62A437"/>
                </a:solidFill>
                <a:latin typeface="Tahoma"/>
                <a:cs typeface="Tahoma"/>
              </a:rPr>
              <a:t>ข้อมูลความก้าวหน้า</a:t>
            </a:r>
            <a:r>
              <a:rPr sz="3600" b="1" spc="-240" dirty="0">
                <a:solidFill>
                  <a:srgbClr val="62A437"/>
                </a:solidFill>
                <a:latin typeface="Tahoma"/>
                <a:cs typeface="Tahoma"/>
              </a:rPr>
              <a:t> </a:t>
            </a:r>
            <a:r>
              <a:rPr sz="3600" b="1" spc="-980" dirty="0">
                <a:solidFill>
                  <a:srgbClr val="62A437"/>
                </a:solidFill>
                <a:latin typeface="Tahoma"/>
                <a:cs typeface="Tahoma"/>
              </a:rPr>
              <a:t>BCG</a:t>
            </a:r>
            <a:r>
              <a:rPr sz="3600" b="1" spc="-229" dirty="0">
                <a:solidFill>
                  <a:srgbClr val="62A437"/>
                </a:solidFill>
                <a:latin typeface="Tahoma"/>
                <a:cs typeface="Tahoma"/>
              </a:rPr>
              <a:t> </a:t>
            </a:r>
            <a:r>
              <a:rPr sz="3600" b="1" spc="-730" dirty="0">
                <a:solidFill>
                  <a:srgbClr val="62A437"/>
                </a:solidFill>
                <a:latin typeface="Tahoma"/>
                <a:cs typeface="Tahoma"/>
              </a:rPr>
              <a:t>Model</a:t>
            </a:r>
            <a:r>
              <a:rPr sz="3600" b="1" spc="-240" dirty="0">
                <a:solidFill>
                  <a:srgbClr val="62A437"/>
                </a:solidFill>
                <a:latin typeface="Tahoma"/>
                <a:cs typeface="Tahoma"/>
              </a:rPr>
              <a:t> </a:t>
            </a:r>
            <a:r>
              <a:rPr sz="3600" b="1" spc="-605" dirty="0" err="1">
                <a:solidFill>
                  <a:srgbClr val="62A437"/>
                </a:solidFill>
                <a:latin typeface="Tahoma"/>
                <a:cs typeface="Tahoma"/>
              </a:rPr>
              <a:t>ระดั</a:t>
            </a:r>
            <a:endParaRPr sz="3600" dirty="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996183" y="2104644"/>
            <a:ext cx="7274559" cy="483465"/>
          </a:xfrm>
          <a:prstGeom prst="rect">
            <a:avLst/>
          </a:prstGeom>
          <a:solidFill>
            <a:srgbClr val="D5EAAE"/>
          </a:solidFill>
        </p:spPr>
        <p:txBody>
          <a:bodyPr vert="horz" wrap="square" lIns="0" tIns="52069" rIns="0" bIns="0" rtlCol="0">
            <a:spAutoFit/>
          </a:bodyPr>
          <a:lstStyle/>
          <a:p>
            <a:pPr marL="159385">
              <a:lnSpc>
                <a:spcPct val="100000"/>
              </a:lnSpc>
              <a:spcBef>
                <a:spcPts val="409"/>
              </a:spcBef>
            </a:pPr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สรุปสาระสำคัญ 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Value Chain </a:t>
            </a:r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และเป้าหมายรายสินค้า 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</a:t>
            </a:r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ของจังหวัด</a:t>
            </a:r>
            <a:endParaRPr sz="28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743200" y="2098548"/>
            <a:ext cx="259079" cy="593090"/>
          </a:xfrm>
          <a:custGeom>
            <a:avLst/>
            <a:gdLst/>
            <a:ahLst/>
            <a:cxnLst/>
            <a:rect l="l" t="t" r="r" b="b"/>
            <a:pathLst>
              <a:path w="259080" h="593089">
                <a:moveTo>
                  <a:pt x="259080" y="0"/>
                </a:moveTo>
                <a:lnTo>
                  <a:pt x="167386" y="0"/>
                </a:lnTo>
                <a:lnTo>
                  <a:pt x="155664" y="26122"/>
                </a:lnTo>
                <a:lnTo>
                  <a:pt x="139906" y="50577"/>
                </a:lnTo>
                <a:lnTo>
                  <a:pt x="96138" y="94487"/>
                </a:lnTo>
                <a:lnTo>
                  <a:pt x="46164" y="128412"/>
                </a:lnTo>
                <a:lnTo>
                  <a:pt x="0" y="149478"/>
                </a:lnTo>
                <a:lnTo>
                  <a:pt x="0" y="252094"/>
                </a:lnTo>
                <a:lnTo>
                  <a:pt x="40643" y="236307"/>
                </a:lnTo>
                <a:lnTo>
                  <a:pt x="78549" y="216757"/>
                </a:lnTo>
                <a:lnTo>
                  <a:pt x="113692" y="193444"/>
                </a:lnTo>
                <a:lnTo>
                  <a:pt x="146050" y="166369"/>
                </a:lnTo>
                <a:lnTo>
                  <a:pt x="146050" y="592836"/>
                </a:lnTo>
                <a:lnTo>
                  <a:pt x="259080" y="592836"/>
                </a:lnTo>
                <a:lnTo>
                  <a:pt x="25908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019044" y="4037076"/>
            <a:ext cx="7251700" cy="584200"/>
          </a:xfrm>
          <a:custGeom>
            <a:avLst/>
            <a:gdLst/>
            <a:ahLst/>
            <a:cxnLst/>
            <a:rect l="l" t="t" r="r" b="b"/>
            <a:pathLst>
              <a:path w="7251700" h="584200">
                <a:moveTo>
                  <a:pt x="7251192" y="0"/>
                </a:moveTo>
                <a:lnTo>
                  <a:pt x="0" y="0"/>
                </a:lnTo>
                <a:lnTo>
                  <a:pt x="0" y="583692"/>
                </a:lnTo>
                <a:lnTo>
                  <a:pt x="7251192" y="583692"/>
                </a:lnTo>
                <a:lnTo>
                  <a:pt x="7251192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743200" y="4037076"/>
            <a:ext cx="391795" cy="601980"/>
          </a:xfrm>
          <a:custGeom>
            <a:avLst/>
            <a:gdLst/>
            <a:ahLst/>
            <a:cxnLst/>
            <a:rect l="l" t="t" r="r" b="b"/>
            <a:pathLst>
              <a:path w="391794" h="601979">
                <a:moveTo>
                  <a:pt x="190245" y="0"/>
                </a:moveTo>
                <a:lnTo>
                  <a:pt x="143922" y="4572"/>
                </a:lnTo>
                <a:lnTo>
                  <a:pt x="102362" y="18287"/>
                </a:lnTo>
                <a:lnTo>
                  <a:pt x="67484" y="40005"/>
                </a:lnTo>
                <a:lnTo>
                  <a:pt x="41275" y="68580"/>
                </a:lnTo>
                <a:lnTo>
                  <a:pt x="22066" y="105933"/>
                </a:lnTo>
                <a:lnTo>
                  <a:pt x="8381" y="154050"/>
                </a:lnTo>
                <a:lnTo>
                  <a:pt x="112649" y="171704"/>
                </a:lnTo>
                <a:lnTo>
                  <a:pt x="115841" y="153535"/>
                </a:lnTo>
                <a:lnTo>
                  <a:pt x="121046" y="137699"/>
                </a:lnTo>
                <a:lnTo>
                  <a:pt x="148332" y="104195"/>
                </a:lnTo>
                <a:lnTo>
                  <a:pt x="186944" y="92837"/>
                </a:lnTo>
                <a:lnTo>
                  <a:pt x="200896" y="93954"/>
                </a:lnTo>
                <a:lnTo>
                  <a:pt x="241802" y="120215"/>
                </a:lnTo>
                <a:lnTo>
                  <a:pt x="251713" y="157987"/>
                </a:lnTo>
                <a:lnTo>
                  <a:pt x="250211" y="174634"/>
                </a:lnTo>
                <a:lnTo>
                  <a:pt x="227583" y="214122"/>
                </a:lnTo>
                <a:lnTo>
                  <a:pt x="179185" y="233249"/>
                </a:lnTo>
                <a:lnTo>
                  <a:pt x="157606" y="234061"/>
                </a:lnTo>
                <a:lnTo>
                  <a:pt x="145161" y="326136"/>
                </a:lnTo>
                <a:lnTo>
                  <a:pt x="159704" y="322449"/>
                </a:lnTo>
                <a:lnTo>
                  <a:pt x="173212" y="319786"/>
                </a:lnTo>
                <a:lnTo>
                  <a:pt x="185648" y="318170"/>
                </a:lnTo>
                <a:lnTo>
                  <a:pt x="196976" y="317626"/>
                </a:lnTo>
                <a:lnTo>
                  <a:pt x="212889" y="319196"/>
                </a:lnTo>
                <a:lnTo>
                  <a:pt x="252983" y="342646"/>
                </a:lnTo>
                <a:lnTo>
                  <a:pt x="274415" y="389991"/>
                </a:lnTo>
                <a:lnTo>
                  <a:pt x="275844" y="410210"/>
                </a:lnTo>
                <a:lnTo>
                  <a:pt x="274345" y="431544"/>
                </a:lnTo>
                <a:lnTo>
                  <a:pt x="251968" y="481711"/>
                </a:lnTo>
                <a:lnTo>
                  <a:pt x="209802" y="506606"/>
                </a:lnTo>
                <a:lnTo>
                  <a:pt x="193039" y="508254"/>
                </a:lnTo>
                <a:lnTo>
                  <a:pt x="177349" y="506872"/>
                </a:lnTo>
                <a:lnTo>
                  <a:pt x="137541" y="486156"/>
                </a:lnTo>
                <a:lnTo>
                  <a:pt x="113109" y="441918"/>
                </a:lnTo>
                <a:lnTo>
                  <a:pt x="109347" y="422275"/>
                </a:lnTo>
                <a:lnTo>
                  <a:pt x="0" y="435482"/>
                </a:lnTo>
                <a:lnTo>
                  <a:pt x="19494" y="502824"/>
                </a:lnTo>
                <a:lnTo>
                  <a:pt x="61087" y="555879"/>
                </a:lnTo>
                <a:lnTo>
                  <a:pt x="120634" y="590454"/>
                </a:lnTo>
                <a:lnTo>
                  <a:pt x="193801" y="601980"/>
                </a:lnTo>
                <a:lnTo>
                  <a:pt x="234281" y="598552"/>
                </a:lnTo>
                <a:lnTo>
                  <a:pt x="271319" y="588279"/>
                </a:lnTo>
                <a:lnTo>
                  <a:pt x="335025" y="547243"/>
                </a:lnTo>
                <a:lnTo>
                  <a:pt x="377491" y="486854"/>
                </a:lnTo>
                <a:lnTo>
                  <a:pt x="391668" y="415036"/>
                </a:lnTo>
                <a:lnTo>
                  <a:pt x="389764" y="389249"/>
                </a:lnTo>
                <a:lnTo>
                  <a:pt x="374576" y="343580"/>
                </a:lnTo>
                <a:lnTo>
                  <a:pt x="344886" y="306478"/>
                </a:lnTo>
                <a:lnTo>
                  <a:pt x="304361" y="282182"/>
                </a:lnTo>
                <a:lnTo>
                  <a:pt x="280288" y="275081"/>
                </a:lnTo>
                <a:lnTo>
                  <a:pt x="317386" y="249983"/>
                </a:lnTo>
                <a:lnTo>
                  <a:pt x="343900" y="220980"/>
                </a:lnTo>
                <a:lnTo>
                  <a:pt x="359816" y="188071"/>
                </a:lnTo>
                <a:lnTo>
                  <a:pt x="365125" y="151256"/>
                </a:lnTo>
                <a:lnTo>
                  <a:pt x="362531" y="124559"/>
                </a:lnTo>
                <a:lnTo>
                  <a:pt x="341818" y="75497"/>
                </a:lnTo>
                <a:lnTo>
                  <a:pt x="296527" y="29843"/>
                </a:lnTo>
                <a:lnTo>
                  <a:pt x="229800" y="3311"/>
                </a:lnTo>
                <a:lnTo>
                  <a:pt x="190245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9" name="object 19"/>
          <p:cNvGrpSpPr/>
          <p:nvPr/>
        </p:nvGrpSpPr>
        <p:grpSpPr>
          <a:xfrm>
            <a:off x="2743200" y="5017008"/>
            <a:ext cx="7527290" cy="591820"/>
            <a:chOff x="2743200" y="5017008"/>
            <a:chExt cx="7527290" cy="591820"/>
          </a:xfrm>
        </p:grpSpPr>
        <p:sp>
          <p:nvSpPr>
            <p:cNvPr id="20" name="object 20"/>
            <p:cNvSpPr/>
            <p:nvPr/>
          </p:nvSpPr>
          <p:spPr>
            <a:xfrm>
              <a:off x="3060191" y="5024628"/>
              <a:ext cx="7210425" cy="584200"/>
            </a:xfrm>
            <a:custGeom>
              <a:avLst/>
              <a:gdLst/>
              <a:ahLst/>
              <a:cxnLst/>
              <a:rect l="l" t="t" r="r" b="b"/>
              <a:pathLst>
                <a:path w="7210425" h="584200">
                  <a:moveTo>
                    <a:pt x="7210044" y="0"/>
                  </a:moveTo>
                  <a:lnTo>
                    <a:pt x="0" y="0"/>
                  </a:lnTo>
                  <a:lnTo>
                    <a:pt x="0" y="583692"/>
                  </a:lnTo>
                  <a:lnTo>
                    <a:pt x="7210044" y="583692"/>
                  </a:lnTo>
                  <a:lnTo>
                    <a:pt x="7210044" y="0"/>
                  </a:lnTo>
                  <a:close/>
                </a:path>
              </a:pathLst>
            </a:custGeom>
            <a:solidFill>
              <a:srgbClr val="D5EA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743200" y="5017008"/>
              <a:ext cx="424180" cy="591820"/>
            </a:xfrm>
            <a:custGeom>
              <a:avLst/>
              <a:gdLst/>
              <a:ahLst/>
              <a:cxnLst/>
              <a:rect l="l" t="t" r="r" b="b"/>
              <a:pathLst>
                <a:path w="424180" h="591820">
                  <a:moveTo>
                    <a:pt x="350519" y="472821"/>
                  </a:moveTo>
                  <a:lnTo>
                    <a:pt x="241173" y="472821"/>
                  </a:lnTo>
                  <a:lnTo>
                    <a:pt x="241173" y="591312"/>
                  </a:lnTo>
                  <a:lnTo>
                    <a:pt x="350519" y="591312"/>
                  </a:lnTo>
                  <a:lnTo>
                    <a:pt x="350519" y="472821"/>
                  </a:lnTo>
                  <a:close/>
                </a:path>
                <a:path w="424180" h="591820">
                  <a:moveTo>
                    <a:pt x="350519" y="0"/>
                  </a:moveTo>
                  <a:lnTo>
                    <a:pt x="255650" y="0"/>
                  </a:lnTo>
                  <a:lnTo>
                    <a:pt x="0" y="374015"/>
                  </a:lnTo>
                  <a:lnTo>
                    <a:pt x="0" y="472821"/>
                  </a:lnTo>
                  <a:lnTo>
                    <a:pt x="423672" y="472821"/>
                  </a:lnTo>
                  <a:lnTo>
                    <a:pt x="423672" y="373634"/>
                  </a:lnTo>
                  <a:lnTo>
                    <a:pt x="105663" y="373634"/>
                  </a:lnTo>
                  <a:lnTo>
                    <a:pt x="241173" y="172339"/>
                  </a:lnTo>
                  <a:lnTo>
                    <a:pt x="350519" y="172339"/>
                  </a:lnTo>
                  <a:lnTo>
                    <a:pt x="350519" y="0"/>
                  </a:lnTo>
                  <a:close/>
                </a:path>
                <a:path w="424180" h="591820">
                  <a:moveTo>
                    <a:pt x="350519" y="172339"/>
                  </a:moveTo>
                  <a:lnTo>
                    <a:pt x="241173" y="172339"/>
                  </a:lnTo>
                  <a:lnTo>
                    <a:pt x="241173" y="373634"/>
                  </a:lnTo>
                  <a:lnTo>
                    <a:pt x="350519" y="373634"/>
                  </a:lnTo>
                  <a:lnTo>
                    <a:pt x="350519" y="172339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/>
          <p:nvPr/>
        </p:nvSpPr>
        <p:spPr>
          <a:xfrm>
            <a:off x="2753867" y="3073907"/>
            <a:ext cx="7516495" cy="584200"/>
          </a:xfrm>
          <a:custGeom>
            <a:avLst/>
            <a:gdLst/>
            <a:ahLst/>
            <a:cxnLst/>
            <a:rect l="l" t="t" r="r" b="b"/>
            <a:pathLst>
              <a:path w="7516495" h="584200">
                <a:moveTo>
                  <a:pt x="7516367" y="0"/>
                </a:moveTo>
                <a:lnTo>
                  <a:pt x="233552" y="0"/>
                </a:lnTo>
                <a:lnTo>
                  <a:pt x="238563" y="18883"/>
                </a:lnTo>
                <a:lnTo>
                  <a:pt x="252091" y="35923"/>
                </a:lnTo>
                <a:lnTo>
                  <a:pt x="271883" y="51755"/>
                </a:lnTo>
                <a:lnTo>
                  <a:pt x="295686" y="67018"/>
                </a:lnTo>
                <a:lnTo>
                  <a:pt x="321246" y="82346"/>
                </a:lnTo>
                <a:lnTo>
                  <a:pt x="346308" y="98377"/>
                </a:lnTo>
                <a:lnTo>
                  <a:pt x="368620" y="115746"/>
                </a:lnTo>
                <a:lnTo>
                  <a:pt x="385928" y="135091"/>
                </a:lnTo>
                <a:lnTo>
                  <a:pt x="395977" y="157047"/>
                </a:lnTo>
                <a:lnTo>
                  <a:pt x="396514" y="182251"/>
                </a:lnTo>
                <a:lnTo>
                  <a:pt x="385285" y="211340"/>
                </a:lnTo>
                <a:lnTo>
                  <a:pt x="360037" y="244950"/>
                </a:lnTo>
                <a:lnTo>
                  <a:pt x="318515" y="283717"/>
                </a:lnTo>
                <a:lnTo>
                  <a:pt x="257161" y="306176"/>
                </a:lnTo>
                <a:lnTo>
                  <a:pt x="208190" y="331801"/>
                </a:lnTo>
                <a:lnTo>
                  <a:pt x="169418" y="360033"/>
                </a:lnTo>
                <a:lnTo>
                  <a:pt x="138659" y="390314"/>
                </a:lnTo>
                <a:lnTo>
                  <a:pt x="113728" y="422084"/>
                </a:lnTo>
                <a:lnTo>
                  <a:pt x="92439" y="454783"/>
                </a:lnTo>
                <a:lnTo>
                  <a:pt x="72607" y="487853"/>
                </a:lnTo>
                <a:lnTo>
                  <a:pt x="52047" y="520734"/>
                </a:lnTo>
                <a:lnTo>
                  <a:pt x="28573" y="552867"/>
                </a:lnTo>
                <a:lnTo>
                  <a:pt x="0" y="583691"/>
                </a:lnTo>
                <a:lnTo>
                  <a:pt x="7516367" y="583691"/>
                </a:lnTo>
                <a:lnTo>
                  <a:pt x="7516367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43200" y="3067811"/>
            <a:ext cx="396240" cy="593090"/>
          </a:xfrm>
          <a:custGeom>
            <a:avLst/>
            <a:gdLst/>
            <a:ahLst/>
            <a:cxnLst/>
            <a:rect l="l" t="t" r="r" b="b"/>
            <a:pathLst>
              <a:path w="396239" h="593089">
                <a:moveTo>
                  <a:pt x="209169" y="0"/>
                </a:moveTo>
                <a:lnTo>
                  <a:pt x="171019" y="2545"/>
                </a:lnTo>
                <a:lnTo>
                  <a:pt x="104673" y="22877"/>
                </a:lnTo>
                <a:lnTo>
                  <a:pt x="52572" y="64309"/>
                </a:lnTo>
                <a:lnTo>
                  <a:pt x="21000" y="131365"/>
                </a:lnTo>
                <a:lnTo>
                  <a:pt x="13335" y="174751"/>
                </a:lnTo>
                <a:lnTo>
                  <a:pt x="125856" y="186054"/>
                </a:lnTo>
                <a:lnTo>
                  <a:pt x="128591" y="163052"/>
                </a:lnTo>
                <a:lnTo>
                  <a:pt x="133540" y="143573"/>
                </a:lnTo>
                <a:lnTo>
                  <a:pt x="161369" y="105854"/>
                </a:lnTo>
                <a:lnTo>
                  <a:pt x="206375" y="93852"/>
                </a:lnTo>
                <a:lnTo>
                  <a:pt x="223307" y="95117"/>
                </a:lnTo>
                <a:lnTo>
                  <a:pt x="262508" y="114173"/>
                </a:lnTo>
                <a:lnTo>
                  <a:pt x="281547" y="154553"/>
                </a:lnTo>
                <a:lnTo>
                  <a:pt x="282829" y="172338"/>
                </a:lnTo>
                <a:lnTo>
                  <a:pt x="281374" y="189531"/>
                </a:lnTo>
                <a:lnTo>
                  <a:pt x="259461" y="241680"/>
                </a:lnTo>
                <a:lnTo>
                  <a:pt x="227361" y="278526"/>
                </a:lnTo>
                <a:lnTo>
                  <a:pt x="200239" y="305563"/>
                </a:lnTo>
                <a:lnTo>
                  <a:pt x="165735" y="338327"/>
                </a:lnTo>
                <a:lnTo>
                  <a:pt x="122207" y="380239"/>
                </a:lnTo>
                <a:lnTo>
                  <a:pt x="86502" y="417782"/>
                </a:lnTo>
                <a:lnTo>
                  <a:pt x="58632" y="450967"/>
                </a:lnTo>
                <a:lnTo>
                  <a:pt x="24128" y="506932"/>
                </a:lnTo>
                <a:lnTo>
                  <a:pt x="4835" y="563423"/>
                </a:lnTo>
                <a:lnTo>
                  <a:pt x="0" y="592836"/>
                </a:lnTo>
                <a:lnTo>
                  <a:pt x="396239" y="592836"/>
                </a:lnTo>
                <a:lnTo>
                  <a:pt x="396239" y="487679"/>
                </a:lnTo>
                <a:lnTo>
                  <a:pt x="171831" y="487679"/>
                </a:lnTo>
                <a:lnTo>
                  <a:pt x="176567" y="480010"/>
                </a:lnTo>
                <a:lnTo>
                  <a:pt x="204539" y="446164"/>
                </a:lnTo>
                <a:lnTo>
                  <a:pt x="238396" y="413537"/>
                </a:lnTo>
                <a:lnTo>
                  <a:pt x="287349" y="367907"/>
                </a:lnTo>
                <a:lnTo>
                  <a:pt x="307943" y="347662"/>
                </a:lnTo>
                <a:lnTo>
                  <a:pt x="336676" y="315722"/>
                </a:lnTo>
                <a:lnTo>
                  <a:pt x="363537" y="277145"/>
                </a:lnTo>
                <a:lnTo>
                  <a:pt x="382016" y="240284"/>
                </a:lnTo>
                <a:lnTo>
                  <a:pt x="392699" y="203215"/>
                </a:lnTo>
                <a:lnTo>
                  <a:pt x="396239" y="164337"/>
                </a:lnTo>
                <a:lnTo>
                  <a:pt x="393120" y="130716"/>
                </a:lnTo>
                <a:lnTo>
                  <a:pt x="368165" y="72094"/>
                </a:lnTo>
                <a:lnTo>
                  <a:pt x="319039" y="26521"/>
                </a:lnTo>
                <a:lnTo>
                  <a:pt x="250459" y="2950"/>
                </a:lnTo>
                <a:lnTo>
                  <a:pt x="209169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3886200" y="407428"/>
            <a:ext cx="441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กรอบการนำเสนอ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941320" y="1203327"/>
            <a:ext cx="71094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ระดับจังหวัด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167380" y="3083437"/>
            <a:ext cx="655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289618" y="5085608"/>
            <a:ext cx="7001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ปัญหาในการขับเคลื่อนงาน และประเด็นที่ต้องการรับการสนับสนุน</a:t>
            </a:r>
          </a:p>
        </p:txBody>
      </p:sp>
      <p:grpSp>
        <p:nvGrpSpPr>
          <p:cNvPr id="30" name="object 19"/>
          <p:cNvGrpSpPr/>
          <p:nvPr/>
        </p:nvGrpSpPr>
        <p:grpSpPr>
          <a:xfrm>
            <a:off x="2842140" y="5940796"/>
            <a:ext cx="7527290" cy="591820"/>
            <a:chOff x="2743200" y="5017008"/>
            <a:chExt cx="7527416" cy="591820"/>
          </a:xfrm>
        </p:grpSpPr>
        <p:sp>
          <p:nvSpPr>
            <p:cNvPr id="32" name="object 20"/>
            <p:cNvSpPr/>
            <p:nvPr/>
          </p:nvSpPr>
          <p:spPr>
            <a:xfrm>
              <a:off x="3060191" y="5024628"/>
              <a:ext cx="7210425" cy="584200"/>
            </a:xfrm>
            <a:custGeom>
              <a:avLst/>
              <a:gdLst/>
              <a:ahLst/>
              <a:cxnLst/>
              <a:rect l="l" t="t" r="r" b="b"/>
              <a:pathLst>
                <a:path w="7210425" h="584200">
                  <a:moveTo>
                    <a:pt x="7210044" y="0"/>
                  </a:moveTo>
                  <a:lnTo>
                    <a:pt x="0" y="0"/>
                  </a:lnTo>
                  <a:lnTo>
                    <a:pt x="0" y="583692"/>
                  </a:lnTo>
                  <a:lnTo>
                    <a:pt x="7210044" y="583692"/>
                  </a:lnTo>
                  <a:lnTo>
                    <a:pt x="7210044" y="0"/>
                  </a:lnTo>
                  <a:close/>
                </a:path>
              </a:pathLst>
            </a:custGeom>
            <a:solidFill>
              <a:srgbClr val="D5EA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21"/>
            <p:cNvSpPr/>
            <p:nvPr/>
          </p:nvSpPr>
          <p:spPr>
            <a:xfrm>
              <a:off x="2743200" y="5017008"/>
              <a:ext cx="424180" cy="591820"/>
            </a:xfrm>
            <a:custGeom>
              <a:avLst/>
              <a:gdLst/>
              <a:ahLst/>
              <a:cxnLst/>
              <a:rect l="l" t="t" r="r" b="b"/>
              <a:pathLst>
                <a:path w="424180" h="591820">
                  <a:moveTo>
                    <a:pt x="350519" y="472821"/>
                  </a:moveTo>
                  <a:lnTo>
                    <a:pt x="241173" y="472821"/>
                  </a:lnTo>
                  <a:lnTo>
                    <a:pt x="241173" y="591312"/>
                  </a:lnTo>
                  <a:lnTo>
                    <a:pt x="350519" y="591312"/>
                  </a:lnTo>
                  <a:lnTo>
                    <a:pt x="350519" y="472821"/>
                  </a:lnTo>
                  <a:close/>
                </a:path>
                <a:path w="424180" h="591820">
                  <a:moveTo>
                    <a:pt x="350519" y="0"/>
                  </a:moveTo>
                  <a:lnTo>
                    <a:pt x="255650" y="0"/>
                  </a:lnTo>
                  <a:lnTo>
                    <a:pt x="0" y="374015"/>
                  </a:lnTo>
                  <a:lnTo>
                    <a:pt x="0" y="472821"/>
                  </a:lnTo>
                  <a:lnTo>
                    <a:pt x="423672" y="472821"/>
                  </a:lnTo>
                  <a:lnTo>
                    <a:pt x="423672" y="373634"/>
                  </a:lnTo>
                  <a:lnTo>
                    <a:pt x="105663" y="373634"/>
                  </a:lnTo>
                  <a:lnTo>
                    <a:pt x="241173" y="172339"/>
                  </a:lnTo>
                  <a:lnTo>
                    <a:pt x="350519" y="172339"/>
                  </a:lnTo>
                  <a:lnTo>
                    <a:pt x="350519" y="0"/>
                  </a:lnTo>
                  <a:close/>
                </a:path>
                <a:path w="424180" h="591820">
                  <a:moveTo>
                    <a:pt x="350519" y="172339"/>
                  </a:moveTo>
                  <a:lnTo>
                    <a:pt x="241173" y="172339"/>
                  </a:lnTo>
                  <a:lnTo>
                    <a:pt x="241173" y="373634"/>
                  </a:lnTo>
                  <a:lnTo>
                    <a:pt x="350519" y="373634"/>
                  </a:lnTo>
                  <a:lnTo>
                    <a:pt x="350519" y="172339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3" name="TextBox 22"/>
          <p:cNvSpPr txBox="1"/>
          <p:nvPr/>
        </p:nvSpPr>
        <p:spPr>
          <a:xfrm>
            <a:off x="2550345" y="5663929"/>
            <a:ext cx="739273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chemeClr val="accent3">
                    <a:lumMod val="75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endParaRPr lang="th-TH" sz="6600" b="1" dirty="0">
              <a:solidFill>
                <a:schemeClr val="accent3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5" name="สี่เหลี่ยมผืนผ้า 24"/>
          <p:cNvSpPr/>
          <p:nvPr/>
        </p:nvSpPr>
        <p:spPr>
          <a:xfrm>
            <a:off x="3386136" y="5996858"/>
            <a:ext cx="392906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</p:txBody>
      </p:sp>
      <p:sp>
        <p:nvSpPr>
          <p:cNvPr id="34" name="TextBox 33"/>
          <p:cNvSpPr txBox="1"/>
          <p:nvPr/>
        </p:nvSpPr>
        <p:spPr>
          <a:xfrm>
            <a:off x="3266312" y="4101739"/>
            <a:ext cx="6250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ผลการดำเนินงานภาพรวมสินค้าข้าวสังข์หยดเมืองพัทลุง</a:t>
            </a:r>
            <a:endParaRPr lang="th-TH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object 5"/>
          <p:cNvGrpSpPr/>
          <p:nvPr/>
        </p:nvGrpSpPr>
        <p:grpSpPr>
          <a:xfrm>
            <a:off x="11795029" y="6217927"/>
            <a:ext cx="225425" cy="454659"/>
            <a:chOff x="11795029" y="6217927"/>
            <a:chExt cx="225425" cy="454659"/>
          </a:xfrm>
        </p:grpSpPr>
        <p:sp>
          <p:nvSpPr>
            <p:cNvPr id="6" name="object 6"/>
            <p:cNvSpPr/>
            <p:nvPr/>
          </p:nvSpPr>
          <p:spPr>
            <a:xfrm>
              <a:off x="11795029" y="6217927"/>
              <a:ext cx="225425" cy="365760"/>
            </a:xfrm>
            <a:custGeom>
              <a:avLst/>
              <a:gdLst/>
              <a:ahLst/>
              <a:cxnLst/>
              <a:rect l="l" t="t" r="r" b="b"/>
              <a:pathLst>
                <a:path w="225425" h="365759">
                  <a:moveTo>
                    <a:pt x="111283" y="0"/>
                  </a:moveTo>
                  <a:lnTo>
                    <a:pt x="74074" y="52095"/>
                  </a:lnTo>
                  <a:lnTo>
                    <a:pt x="52943" y="88136"/>
                  </a:lnTo>
                  <a:lnTo>
                    <a:pt x="32216" y="124282"/>
                  </a:lnTo>
                  <a:lnTo>
                    <a:pt x="11906" y="160583"/>
                  </a:lnTo>
                  <a:lnTo>
                    <a:pt x="0" y="192993"/>
                  </a:lnTo>
                  <a:lnTo>
                    <a:pt x="10013" y="198409"/>
                  </a:lnTo>
                  <a:lnTo>
                    <a:pt x="33369" y="201553"/>
                  </a:lnTo>
                  <a:lnTo>
                    <a:pt x="34893" y="204246"/>
                  </a:lnTo>
                  <a:lnTo>
                    <a:pt x="21558" y="229036"/>
                  </a:lnTo>
                  <a:lnTo>
                    <a:pt x="14382" y="242049"/>
                  </a:lnTo>
                  <a:lnTo>
                    <a:pt x="7588" y="255452"/>
                  </a:lnTo>
                  <a:lnTo>
                    <a:pt x="470" y="271461"/>
                  </a:lnTo>
                  <a:lnTo>
                    <a:pt x="269" y="280797"/>
                  </a:lnTo>
                  <a:lnTo>
                    <a:pt x="8427" y="286086"/>
                  </a:lnTo>
                  <a:lnTo>
                    <a:pt x="26384" y="289958"/>
                  </a:lnTo>
                  <a:lnTo>
                    <a:pt x="11096" y="319071"/>
                  </a:lnTo>
                  <a:lnTo>
                    <a:pt x="6445" y="328769"/>
                  </a:lnTo>
                  <a:lnTo>
                    <a:pt x="462" y="344183"/>
                  </a:lnTo>
                  <a:lnTo>
                    <a:pt x="873" y="353433"/>
                  </a:lnTo>
                  <a:lnTo>
                    <a:pt x="8641" y="358034"/>
                  </a:lnTo>
                  <a:lnTo>
                    <a:pt x="24733" y="359503"/>
                  </a:lnTo>
                  <a:lnTo>
                    <a:pt x="43205" y="359812"/>
                  </a:lnTo>
                  <a:lnTo>
                    <a:pt x="98266" y="360037"/>
                  </a:lnTo>
                  <a:lnTo>
                    <a:pt x="106378" y="364219"/>
                  </a:lnTo>
                  <a:lnTo>
                    <a:pt x="114585" y="365567"/>
                  </a:lnTo>
                  <a:lnTo>
                    <a:pt x="122983" y="364287"/>
                  </a:lnTo>
                  <a:lnTo>
                    <a:pt x="131667" y="360583"/>
                  </a:lnTo>
                  <a:lnTo>
                    <a:pt x="151864" y="360148"/>
                  </a:lnTo>
                  <a:lnTo>
                    <a:pt x="192496" y="359893"/>
                  </a:lnTo>
                  <a:lnTo>
                    <a:pt x="224962" y="345141"/>
                  </a:lnTo>
                  <a:lnTo>
                    <a:pt x="222345" y="337939"/>
                  </a:lnTo>
                  <a:lnTo>
                    <a:pt x="197707" y="289425"/>
                  </a:lnTo>
                  <a:lnTo>
                    <a:pt x="215941" y="285845"/>
                  </a:lnTo>
                  <a:lnTo>
                    <a:pt x="224139" y="280596"/>
                  </a:lnTo>
                  <a:lnTo>
                    <a:pt x="223692" y="271003"/>
                  </a:lnTo>
                  <a:lnTo>
                    <a:pt x="215995" y="254385"/>
                  </a:lnTo>
                  <a:lnTo>
                    <a:pt x="206851" y="236728"/>
                  </a:lnTo>
                  <a:lnTo>
                    <a:pt x="201922" y="228152"/>
                  </a:lnTo>
                  <a:lnTo>
                    <a:pt x="196564" y="219879"/>
                  </a:lnTo>
                  <a:lnTo>
                    <a:pt x="191142" y="210924"/>
                  </a:lnTo>
                  <a:lnTo>
                    <a:pt x="190531" y="204851"/>
                  </a:lnTo>
                  <a:lnTo>
                    <a:pt x="195349" y="201304"/>
                  </a:lnTo>
                  <a:lnTo>
                    <a:pt x="218178" y="198431"/>
                  </a:lnTo>
                  <a:lnTo>
                    <a:pt x="224377" y="194406"/>
                  </a:lnTo>
                  <a:lnTo>
                    <a:pt x="198554" y="135635"/>
                  </a:lnTo>
                  <a:lnTo>
                    <a:pt x="175847" y="94875"/>
                  </a:lnTo>
                  <a:lnTo>
                    <a:pt x="152259" y="54622"/>
                  </a:lnTo>
                  <a:lnTo>
                    <a:pt x="127349" y="15028"/>
                  </a:lnTo>
                  <a:lnTo>
                    <a:pt x="118673" y="3597"/>
                  </a:lnTo>
                  <a:lnTo>
                    <a:pt x="111283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885802" y="6577583"/>
              <a:ext cx="47625" cy="95250"/>
            </a:xfrm>
            <a:custGeom>
              <a:avLst/>
              <a:gdLst/>
              <a:ahLst/>
              <a:cxnLst/>
              <a:rect l="l" t="t" r="r" b="b"/>
              <a:pathLst>
                <a:path w="47625" h="95250">
                  <a:moveTo>
                    <a:pt x="40004" y="0"/>
                  </a:moveTo>
                  <a:lnTo>
                    <a:pt x="7493" y="0"/>
                  </a:lnTo>
                  <a:lnTo>
                    <a:pt x="3175" y="33277"/>
                  </a:lnTo>
                  <a:lnTo>
                    <a:pt x="1277" y="49841"/>
                  </a:lnTo>
                  <a:lnTo>
                    <a:pt x="0" y="66154"/>
                  </a:lnTo>
                  <a:lnTo>
                    <a:pt x="1025" y="78476"/>
                  </a:lnTo>
                  <a:lnTo>
                    <a:pt x="5921" y="87672"/>
                  </a:lnTo>
                  <a:lnTo>
                    <a:pt x="13983" y="93238"/>
                  </a:lnTo>
                  <a:lnTo>
                    <a:pt x="24511" y="94665"/>
                  </a:lnTo>
                  <a:lnTo>
                    <a:pt x="35353" y="92185"/>
                  </a:lnTo>
                  <a:lnTo>
                    <a:pt x="42862" y="86531"/>
                  </a:lnTo>
                  <a:lnTo>
                    <a:pt x="46942" y="77952"/>
                  </a:lnTo>
                  <a:lnTo>
                    <a:pt x="47498" y="66700"/>
                  </a:lnTo>
                  <a:lnTo>
                    <a:pt x="45791" y="50072"/>
                  </a:lnTo>
                  <a:lnTo>
                    <a:pt x="40004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pic>
        <p:nvPicPr>
          <p:cNvPr id="10" name="object 10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966958" y="6539483"/>
            <a:ext cx="67818" cy="134111"/>
          </a:xfrm>
          <a:prstGeom prst="rect">
            <a:avLst/>
          </a:prstGeom>
        </p:spPr>
      </p:pic>
      <p:sp>
        <p:nvSpPr>
          <p:cNvPr id="11" name="object 11"/>
          <p:cNvSpPr/>
          <p:nvPr/>
        </p:nvSpPr>
        <p:spPr>
          <a:xfrm>
            <a:off x="8546516" y="20827"/>
            <a:ext cx="482600" cy="641985"/>
          </a:xfrm>
          <a:custGeom>
            <a:avLst/>
            <a:gdLst/>
            <a:ahLst/>
            <a:cxnLst/>
            <a:rect l="l" t="t" r="r" b="b"/>
            <a:pathLst>
              <a:path w="482600" h="641985">
                <a:moveTo>
                  <a:pt x="340067" y="274040"/>
                </a:moveTo>
                <a:lnTo>
                  <a:pt x="337413" y="235458"/>
                </a:lnTo>
                <a:lnTo>
                  <a:pt x="326212" y="172974"/>
                </a:lnTo>
                <a:lnTo>
                  <a:pt x="318109" y="132016"/>
                </a:lnTo>
                <a:lnTo>
                  <a:pt x="314629" y="111442"/>
                </a:lnTo>
                <a:lnTo>
                  <a:pt x="312115" y="90678"/>
                </a:lnTo>
                <a:lnTo>
                  <a:pt x="311238" y="74790"/>
                </a:lnTo>
                <a:lnTo>
                  <a:pt x="311238" y="66802"/>
                </a:lnTo>
                <a:lnTo>
                  <a:pt x="317525" y="28117"/>
                </a:lnTo>
                <a:lnTo>
                  <a:pt x="332689" y="0"/>
                </a:lnTo>
                <a:lnTo>
                  <a:pt x="318973" y="2413"/>
                </a:lnTo>
                <a:lnTo>
                  <a:pt x="273278" y="12280"/>
                </a:lnTo>
                <a:lnTo>
                  <a:pt x="228168" y="24511"/>
                </a:lnTo>
                <a:lnTo>
                  <a:pt x="175272" y="42964"/>
                </a:lnTo>
                <a:lnTo>
                  <a:pt x="124663" y="66929"/>
                </a:lnTo>
                <a:lnTo>
                  <a:pt x="78333" y="97510"/>
                </a:lnTo>
                <a:lnTo>
                  <a:pt x="39065" y="136652"/>
                </a:lnTo>
                <a:lnTo>
                  <a:pt x="16294" y="174091"/>
                </a:lnTo>
                <a:lnTo>
                  <a:pt x="1485" y="226060"/>
                </a:lnTo>
                <a:lnTo>
                  <a:pt x="0" y="245681"/>
                </a:lnTo>
                <a:lnTo>
                  <a:pt x="330" y="265557"/>
                </a:lnTo>
                <a:lnTo>
                  <a:pt x="6248" y="304711"/>
                </a:lnTo>
                <a:lnTo>
                  <a:pt x="25044" y="361975"/>
                </a:lnTo>
                <a:lnTo>
                  <a:pt x="45669" y="404241"/>
                </a:lnTo>
                <a:lnTo>
                  <a:pt x="65595" y="437730"/>
                </a:lnTo>
                <a:lnTo>
                  <a:pt x="72720" y="448564"/>
                </a:lnTo>
                <a:lnTo>
                  <a:pt x="72593" y="449072"/>
                </a:lnTo>
                <a:lnTo>
                  <a:pt x="73863" y="450723"/>
                </a:lnTo>
                <a:lnTo>
                  <a:pt x="80124" y="399669"/>
                </a:lnTo>
                <a:lnTo>
                  <a:pt x="90614" y="350659"/>
                </a:lnTo>
                <a:lnTo>
                  <a:pt x="105270" y="303669"/>
                </a:lnTo>
                <a:lnTo>
                  <a:pt x="124053" y="258686"/>
                </a:lnTo>
                <a:lnTo>
                  <a:pt x="146926" y="215671"/>
                </a:lnTo>
                <a:lnTo>
                  <a:pt x="173837" y="174599"/>
                </a:lnTo>
                <a:lnTo>
                  <a:pt x="204736" y="135445"/>
                </a:lnTo>
                <a:lnTo>
                  <a:pt x="239598" y="98171"/>
                </a:lnTo>
                <a:lnTo>
                  <a:pt x="233883" y="105156"/>
                </a:lnTo>
                <a:lnTo>
                  <a:pt x="203022" y="147091"/>
                </a:lnTo>
                <a:lnTo>
                  <a:pt x="175755" y="190881"/>
                </a:lnTo>
                <a:lnTo>
                  <a:pt x="151993" y="236486"/>
                </a:lnTo>
                <a:lnTo>
                  <a:pt x="131648" y="283870"/>
                </a:lnTo>
                <a:lnTo>
                  <a:pt x="114630" y="332994"/>
                </a:lnTo>
                <a:lnTo>
                  <a:pt x="98590" y="392912"/>
                </a:lnTo>
                <a:lnTo>
                  <a:pt x="86055" y="456946"/>
                </a:lnTo>
                <a:lnTo>
                  <a:pt x="86563" y="457708"/>
                </a:lnTo>
                <a:lnTo>
                  <a:pt x="138061" y="450354"/>
                </a:lnTo>
                <a:lnTo>
                  <a:pt x="181305" y="441045"/>
                </a:lnTo>
                <a:lnTo>
                  <a:pt x="224612" y="427380"/>
                </a:lnTo>
                <a:lnTo>
                  <a:pt x="266230" y="407263"/>
                </a:lnTo>
                <a:lnTo>
                  <a:pt x="306311" y="374370"/>
                </a:lnTo>
                <a:lnTo>
                  <a:pt x="329057" y="337324"/>
                </a:lnTo>
                <a:lnTo>
                  <a:pt x="339166" y="293497"/>
                </a:lnTo>
                <a:lnTo>
                  <a:pt x="340067" y="274040"/>
                </a:lnTo>
                <a:close/>
              </a:path>
              <a:path w="482600" h="641985">
                <a:moveTo>
                  <a:pt x="482041" y="579501"/>
                </a:moveTo>
                <a:lnTo>
                  <a:pt x="481279" y="579755"/>
                </a:lnTo>
                <a:lnTo>
                  <a:pt x="480644" y="579501"/>
                </a:lnTo>
                <a:lnTo>
                  <a:pt x="474357" y="577342"/>
                </a:lnTo>
                <a:lnTo>
                  <a:pt x="473989" y="577215"/>
                </a:lnTo>
                <a:lnTo>
                  <a:pt x="473621" y="577088"/>
                </a:lnTo>
                <a:lnTo>
                  <a:pt x="467042" y="574827"/>
                </a:lnTo>
                <a:lnTo>
                  <a:pt x="432511" y="550545"/>
                </a:lnTo>
                <a:lnTo>
                  <a:pt x="407047" y="520674"/>
                </a:lnTo>
                <a:lnTo>
                  <a:pt x="398475" y="508203"/>
                </a:lnTo>
                <a:lnTo>
                  <a:pt x="398475" y="577215"/>
                </a:lnTo>
                <a:lnTo>
                  <a:pt x="398221" y="577342"/>
                </a:lnTo>
                <a:lnTo>
                  <a:pt x="398348" y="577215"/>
                </a:lnTo>
                <a:lnTo>
                  <a:pt x="398475" y="577215"/>
                </a:lnTo>
                <a:lnTo>
                  <a:pt x="398475" y="508203"/>
                </a:lnTo>
                <a:lnTo>
                  <a:pt x="395935" y="504507"/>
                </a:lnTo>
                <a:lnTo>
                  <a:pt x="385394" y="487934"/>
                </a:lnTo>
                <a:lnTo>
                  <a:pt x="373227" y="471157"/>
                </a:lnTo>
                <a:lnTo>
                  <a:pt x="342684" y="444715"/>
                </a:lnTo>
                <a:lnTo>
                  <a:pt x="306298" y="429501"/>
                </a:lnTo>
                <a:lnTo>
                  <a:pt x="269633" y="426059"/>
                </a:lnTo>
                <a:lnTo>
                  <a:pt x="250901" y="428117"/>
                </a:lnTo>
                <a:lnTo>
                  <a:pt x="211594" y="439724"/>
                </a:lnTo>
                <a:lnTo>
                  <a:pt x="175336" y="458851"/>
                </a:lnTo>
                <a:lnTo>
                  <a:pt x="166573" y="464947"/>
                </a:lnTo>
                <a:lnTo>
                  <a:pt x="162128" y="467741"/>
                </a:lnTo>
                <a:lnTo>
                  <a:pt x="160096" y="468884"/>
                </a:lnTo>
                <a:lnTo>
                  <a:pt x="159969" y="470408"/>
                </a:lnTo>
                <a:lnTo>
                  <a:pt x="161239" y="475107"/>
                </a:lnTo>
                <a:lnTo>
                  <a:pt x="162636" y="477520"/>
                </a:lnTo>
                <a:lnTo>
                  <a:pt x="164414" y="479679"/>
                </a:lnTo>
                <a:lnTo>
                  <a:pt x="169621" y="486410"/>
                </a:lnTo>
                <a:lnTo>
                  <a:pt x="211658" y="515747"/>
                </a:lnTo>
                <a:lnTo>
                  <a:pt x="215341" y="518160"/>
                </a:lnTo>
                <a:lnTo>
                  <a:pt x="218897" y="520827"/>
                </a:lnTo>
                <a:lnTo>
                  <a:pt x="222834" y="522478"/>
                </a:lnTo>
                <a:lnTo>
                  <a:pt x="229031" y="525538"/>
                </a:lnTo>
                <a:lnTo>
                  <a:pt x="268325" y="544385"/>
                </a:lnTo>
                <a:lnTo>
                  <a:pt x="311289" y="559955"/>
                </a:lnTo>
                <a:lnTo>
                  <a:pt x="348729" y="569493"/>
                </a:lnTo>
                <a:lnTo>
                  <a:pt x="395046" y="576707"/>
                </a:lnTo>
                <a:lnTo>
                  <a:pt x="395554" y="576961"/>
                </a:lnTo>
                <a:lnTo>
                  <a:pt x="395871" y="577049"/>
                </a:lnTo>
                <a:lnTo>
                  <a:pt x="396570" y="577088"/>
                </a:lnTo>
                <a:lnTo>
                  <a:pt x="396062" y="577088"/>
                </a:lnTo>
                <a:lnTo>
                  <a:pt x="395871" y="577049"/>
                </a:lnTo>
                <a:lnTo>
                  <a:pt x="343623" y="573620"/>
                </a:lnTo>
                <a:lnTo>
                  <a:pt x="293192" y="563283"/>
                </a:lnTo>
                <a:lnTo>
                  <a:pt x="245275" y="545998"/>
                </a:lnTo>
                <a:lnTo>
                  <a:pt x="199923" y="521677"/>
                </a:lnTo>
                <a:lnTo>
                  <a:pt x="157175" y="490220"/>
                </a:lnTo>
                <a:lnTo>
                  <a:pt x="156540" y="491236"/>
                </a:lnTo>
                <a:lnTo>
                  <a:pt x="156921" y="491998"/>
                </a:lnTo>
                <a:lnTo>
                  <a:pt x="157048" y="492633"/>
                </a:lnTo>
                <a:lnTo>
                  <a:pt x="158623" y="501916"/>
                </a:lnTo>
                <a:lnTo>
                  <a:pt x="160515" y="511149"/>
                </a:lnTo>
                <a:lnTo>
                  <a:pt x="172808" y="550659"/>
                </a:lnTo>
                <a:lnTo>
                  <a:pt x="193675" y="588429"/>
                </a:lnTo>
                <a:lnTo>
                  <a:pt x="231355" y="623011"/>
                </a:lnTo>
                <a:lnTo>
                  <a:pt x="267792" y="637667"/>
                </a:lnTo>
                <a:lnTo>
                  <a:pt x="309600" y="641832"/>
                </a:lnTo>
                <a:lnTo>
                  <a:pt x="323672" y="640969"/>
                </a:lnTo>
                <a:lnTo>
                  <a:pt x="371271" y="631621"/>
                </a:lnTo>
                <a:lnTo>
                  <a:pt x="414312" y="616140"/>
                </a:lnTo>
                <a:lnTo>
                  <a:pt x="449148" y="599440"/>
                </a:lnTo>
                <a:lnTo>
                  <a:pt x="482041" y="580517"/>
                </a:lnTo>
                <a:lnTo>
                  <a:pt x="482041" y="579755"/>
                </a:lnTo>
                <a:lnTo>
                  <a:pt x="482041" y="57950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907792" y="347979"/>
            <a:ext cx="584835" cy="610870"/>
          </a:xfrm>
          <a:custGeom>
            <a:avLst/>
            <a:gdLst/>
            <a:ahLst/>
            <a:cxnLst/>
            <a:rect l="l" t="t" r="r" b="b"/>
            <a:pathLst>
              <a:path w="584835" h="610869">
                <a:moveTo>
                  <a:pt x="519557" y="415925"/>
                </a:moveTo>
                <a:lnTo>
                  <a:pt x="472744" y="437286"/>
                </a:lnTo>
                <a:lnTo>
                  <a:pt x="425488" y="453961"/>
                </a:lnTo>
                <a:lnTo>
                  <a:pt x="377774" y="466001"/>
                </a:lnTo>
                <a:lnTo>
                  <a:pt x="329603" y="473481"/>
                </a:lnTo>
                <a:lnTo>
                  <a:pt x="280974" y="476427"/>
                </a:lnTo>
                <a:lnTo>
                  <a:pt x="231889" y="474916"/>
                </a:lnTo>
                <a:lnTo>
                  <a:pt x="182333" y="468998"/>
                </a:lnTo>
                <a:lnTo>
                  <a:pt x="132334" y="458724"/>
                </a:lnTo>
                <a:lnTo>
                  <a:pt x="141351" y="459867"/>
                </a:lnTo>
                <a:lnTo>
                  <a:pt x="193230" y="464312"/>
                </a:lnTo>
                <a:lnTo>
                  <a:pt x="244792" y="464705"/>
                </a:lnTo>
                <a:lnTo>
                  <a:pt x="296075" y="461175"/>
                </a:lnTo>
                <a:lnTo>
                  <a:pt x="347103" y="453771"/>
                </a:lnTo>
                <a:lnTo>
                  <a:pt x="397891" y="442595"/>
                </a:lnTo>
                <a:lnTo>
                  <a:pt x="457352" y="425094"/>
                </a:lnTo>
                <a:lnTo>
                  <a:pt x="518541" y="402209"/>
                </a:lnTo>
                <a:lnTo>
                  <a:pt x="518922" y="401447"/>
                </a:lnTo>
                <a:lnTo>
                  <a:pt x="500126" y="378333"/>
                </a:lnTo>
                <a:lnTo>
                  <a:pt x="470801" y="345109"/>
                </a:lnTo>
                <a:lnTo>
                  <a:pt x="438912" y="314452"/>
                </a:lnTo>
                <a:lnTo>
                  <a:pt x="402082" y="286232"/>
                </a:lnTo>
                <a:lnTo>
                  <a:pt x="360680" y="265049"/>
                </a:lnTo>
                <a:lnTo>
                  <a:pt x="319062" y="256146"/>
                </a:lnTo>
                <a:lnTo>
                  <a:pt x="304800" y="256032"/>
                </a:lnTo>
                <a:lnTo>
                  <a:pt x="289636" y="257556"/>
                </a:lnTo>
                <a:lnTo>
                  <a:pt x="247015" y="271780"/>
                </a:lnTo>
                <a:lnTo>
                  <a:pt x="213779" y="291846"/>
                </a:lnTo>
                <a:lnTo>
                  <a:pt x="183515" y="316103"/>
                </a:lnTo>
                <a:lnTo>
                  <a:pt x="120192" y="374078"/>
                </a:lnTo>
                <a:lnTo>
                  <a:pt x="104432" y="387794"/>
                </a:lnTo>
                <a:lnTo>
                  <a:pt x="68160" y="413956"/>
                </a:lnTo>
                <a:lnTo>
                  <a:pt x="31978" y="428802"/>
                </a:lnTo>
                <a:lnTo>
                  <a:pt x="16433" y="431038"/>
                </a:lnTo>
                <a:lnTo>
                  <a:pt x="0" y="430530"/>
                </a:lnTo>
                <a:lnTo>
                  <a:pt x="9271" y="440944"/>
                </a:lnTo>
                <a:lnTo>
                  <a:pt x="41503" y="474776"/>
                </a:lnTo>
                <a:lnTo>
                  <a:pt x="75565" y="506984"/>
                </a:lnTo>
                <a:lnTo>
                  <a:pt x="118884" y="542391"/>
                </a:lnTo>
                <a:lnTo>
                  <a:pt x="165735" y="573024"/>
                </a:lnTo>
                <a:lnTo>
                  <a:pt x="215988" y="596607"/>
                </a:lnTo>
                <a:lnTo>
                  <a:pt x="269875" y="609600"/>
                </a:lnTo>
                <a:lnTo>
                  <a:pt x="284518" y="610730"/>
                </a:lnTo>
                <a:lnTo>
                  <a:pt x="299110" y="610679"/>
                </a:lnTo>
                <a:lnTo>
                  <a:pt x="347446" y="602107"/>
                </a:lnTo>
                <a:lnTo>
                  <a:pt x="383260" y="585978"/>
                </a:lnTo>
                <a:lnTo>
                  <a:pt x="420751" y="558901"/>
                </a:lnTo>
                <a:lnTo>
                  <a:pt x="455155" y="522681"/>
                </a:lnTo>
                <a:lnTo>
                  <a:pt x="482473" y="484403"/>
                </a:lnTo>
                <a:lnTo>
                  <a:pt x="507060" y="441426"/>
                </a:lnTo>
                <a:lnTo>
                  <a:pt x="518414" y="418084"/>
                </a:lnTo>
                <a:lnTo>
                  <a:pt x="518795" y="417957"/>
                </a:lnTo>
                <a:lnTo>
                  <a:pt x="519557" y="415925"/>
                </a:lnTo>
                <a:close/>
              </a:path>
              <a:path w="584835" h="610869">
                <a:moveTo>
                  <a:pt x="584288" y="191731"/>
                </a:moveTo>
                <a:lnTo>
                  <a:pt x="577723" y="152908"/>
                </a:lnTo>
                <a:lnTo>
                  <a:pt x="559498" y="115125"/>
                </a:lnTo>
                <a:lnTo>
                  <a:pt x="533120" y="82067"/>
                </a:lnTo>
                <a:lnTo>
                  <a:pt x="525995" y="74803"/>
                </a:lnTo>
                <a:lnTo>
                  <a:pt x="524370" y="73279"/>
                </a:lnTo>
                <a:lnTo>
                  <a:pt x="493268" y="46863"/>
                </a:lnTo>
                <a:lnTo>
                  <a:pt x="461454" y="25044"/>
                </a:lnTo>
                <a:lnTo>
                  <a:pt x="458216" y="23063"/>
                </a:lnTo>
                <a:lnTo>
                  <a:pt x="458216" y="73152"/>
                </a:lnTo>
                <a:lnTo>
                  <a:pt x="458089" y="73279"/>
                </a:lnTo>
                <a:lnTo>
                  <a:pt x="458089" y="73025"/>
                </a:lnTo>
                <a:lnTo>
                  <a:pt x="458216" y="73152"/>
                </a:lnTo>
                <a:lnTo>
                  <a:pt x="458216" y="23063"/>
                </a:lnTo>
                <a:lnTo>
                  <a:pt x="417195" y="0"/>
                </a:lnTo>
                <a:lnTo>
                  <a:pt x="416433" y="647"/>
                </a:lnTo>
                <a:lnTo>
                  <a:pt x="416941" y="1143"/>
                </a:lnTo>
                <a:lnTo>
                  <a:pt x="420141" y="15811"/>
                </a:lnTo>
                <a:lnTo>
                  <a:pt x="417436" y="57912"/>
                </a:lnTo>
                <a:lnTo>
                  <a:pt x="405269" y="95275"/>
                </a:lnTo>
                <a:lnTo>
                  <a:pt x="388620" y="130810"/>
                </a:lnTo>
                <a:lnTo>
                  <a:pt x="380682" y="149961"/>
                </a:lnTo>
                <a:lnTo>
                  <a:pt x="375818" y="169633"/>
                </a:lnTo>
                <a:lnTo>
                  <a:pt x="374142" y="189801"/>
                </a:lnTo>
                <a:lnTo>
                  <a:pt x="375793" y="210439"/>
                </a:lnTo>
                <a:lnTo>
                  <a:pt x="396392" y="261848"/>
                </a:lnTo>
                <a:lnTo>
                  <a:pt x="422414" y="291426"/>
                </a:lnTo>
                <a:lnTo>
                  <a:pt x="455447" y="315366"/>
                </a:lnTo>
                <a:lnTo>
                  <a:pt x="483235" y="329438"/>
                </a:lnTo>
                <a:lnTo>
                  <a:pt x="490093" y="332867"/>
                </a:lnTo>
                <a:lnTo>
                  <a:pt x="502627" y="290207"/>
                </a:lnTo>
                <a:lnTo>
                  <a:pt x="503021" y="271411"/>
                </a:lnTo>
                <a:lnTo>
                  <a:pt x="503174" y="264414"/>
                </a:lnTo>
                <a:lnTo>
                  <a:pt x="503174" y="260096"/>
                </a:lnTo>
                <a:lnTo>
                  <a:pt x="503682" y="255651"/>
                </a:lnTo>
                <a:lnTo>
                  <a:pt x="503047" y="251460"/>
                </a:lnTo>
                <a:lnTo>
                  <a:pt x="502399" y="244602"/>
                </a:lnTo>
                <a:lnTo>
                  <a:pt x="501383" y="230632"/>
                </a:lnTo>
                <a:lnTo>
                  <a:pt x="500761" y="223901"/>
                </a:lnTo>
                <a:lnTo>
                  <a:pt x="493928" y="178752"/>
                </a:lnTo>
                <a:lnTo>
                  <a:pt x="482346" y="134366"/>
                </a:lnTo>
                <a:lnTo>
                  <a:pt x="465823" y="90474"/>
                </a:lnTo>
                <a:lnTo>
                  <a:pt x="459359" y="76327"/>
                </a:lnTo>
                <a:lnTo>
                  <a:pt x="459232" y="75692"/>
                </a:lnTo>
                <a:lnTo>
                  <a:pt x="459105" y="75184"/>
                </a:lnTo>
                <a:lnTo>
                  <a:pt x="458978" y="74803"/>
                </a:lnTo>
                <a:lnTo>
                  <a:pt x="483616" y="121716"/>
                </a:lnTo>
                <a:lnTo>
                  <a:pt x="501103" y="170116"/>
                </a:lnTo>
                <a:lnTo>
                  <a:pt x="511352" y="220002"/>
                </a:lnTo>
                <a:lnTo>
                  <a:pt x="514261" y="271411"/>
                </a:lnTo>
                <a:lnTo>
                  <a:pt x="509778" y="324358"/>
                </a:lnTo>
                <a:lnTo>
                  <a:pt x="511048" y="324358"/>
                </a:lnTo>
                <a:lnTo>
                  <a:pt x="511556" y="323596"/>
                </a:lnTo>
                <a:lnTo>
                  <a:pt x="511937" y="323215"/>
                </a:lnTo>
                <a:lnTo>
                  <a:pt x="519036" y="317030"/>
                </a:lnTo>
                <a:lnTo>
                  <a:pt x="525868" y="310629"/>
                </a:lnTo>
                <a:lnTo>
                  <a:pt x="553199" y="279450"/>
                </a:lnTo>
                <a:lnTo>
                  <a:pt x="574497" y="241858"/>
                </a:lnTo>
                <a:lnTo>
                  <a:pt x="582968" y="211150"/>
                </a:lnTo>
                <a:lnTo>
                  <a:pt x="584288" y="19173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24400" y="1088136"/>
            <a:ext cx="2743200" cy="91440"/>
          </a:xfrm>
          <a:custGeom>
            <a:avLst/>
            <a:gdLst/>
            <a:ahLst/>
            <a:cxnLst/>
            <a:rect l="l" t="t" r="r" b="b"/>
            <a:pathLst>
              <a:path w="2743200" h="91440">
                <a:moveTo>
                  <a:pt x="2743200" y="0"/>
                </a:moveTo>
                <a:lnTo>
                  <a:pt x="0" y="0"/>
                </a:lnTo>
                <a:lnTo>
                  <a:pt x="0" y="91439"/>
                </a:lnTo>
                <a:lnTo>
                  <a:pt x="2743200" y="91439"/>
                </a:lnTo>
                <a:lnTo>
                  <a:pt x="27432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6623304"/>
            <a:ext cx="12192000" cy="91440"/>
          </a:xfrm>
          <a:custGeom>
            <a:avLst/>
            <a:gdLst/>
            <a:ahLst/>
            <a:cxnLst/>
            <a:rect l="l" t="t" r="r" b="b"/>
            <a:pathLst>
              <a:path w="12192000" h="91440">
                <a:moveTo>
                  <a:pt x="12192000" y="0"/>
                </a:moveTo>
                <a:lnTo>
                  <a:pt x="0" y="0"/>
                </a:lnTo>
                <a:lnTo>
                  <a:pt x="0" y="91440"/>
                </a:lnTo>
                <a:lnTo>
                  <a:pt x="12192000" y="91440"/>
                </a:lnTo>
                <a:lnTo>
                  <a:pt x="121920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6" name="object 26"/>
          <p:cNvGrpSpPr/>
          <p:nvPr/>
        </p:nvGrpSpPr>
        <p:grpSpPr>
          <a:xfrm>
            <a:off x="77723" y="2252472"/>
            <a:ext cx="2379345" cy="4242435"/>
            <a:chOff x="77723" y="2252472"/>
            <a:chExt cx="2379345" cy="4242435"/>
          </a:xfrm>
        </p:grpSpPr>
        <p:sp>
          <p:nvSpPr>
            <p:cNvPr id="27" name="object 27"/>
            <p:cNvSpPr/>
            <p:nvPr/>
          </p:nvSpPr>
          <p:spPr>
            <a:xfrm>
              <a:off x="876935" y="2252471"/>
              <a:ext cx="1579880" cy="4242435"/>
            </a:xfrm>
            <a:custGeom>
              <a:avLst/>
              <a:gdLst/>
              <a:ahLst/>
              <a:cxnLst/>
              <a:rect l="l" t="t" r="r" b="b"/>
              <a:pathLst>
                <a:path w="1579880" h="4242435">
                  <a:moveTo>
                    <a:pt x="1579753" y="0"/>
                  </a:moveTo>
                  <a:lnTo>
                    <a:pt x="790321" y="0"/>
                  </a:lnTo>
                  <a:lnTo>
                    <a:pt x="743115" y="1536"/>
                  </a:lnTo>
                  <a:lnTo>
                    <a:pt x="696722" y="6045"/>
                  </a:lnTo>
                  <a:lnTo>
                    <a:pt x="651256" y="13462"/>
                  </a:lnTo>
                  <a:lnTo>
                    <a:pt x="606780" y="23672"/>
                  </a:lnTo>
                  <a:lnTo>
                    <a:pt x="563410" y="36588"/>
                  </a:lnTo>
                  <a:lnTo>
                    <a:pt x="521233" y="52120"/>
                  </a:lnTo>
                  <a:lnTo>
                    <a:pt x="480352" y="70180"/>
                  </a:lnTo>
                  <a:lnTo>
                    <a:pt x="440842" y="90652"/>
                  </a:lnTo>
                  <a:lnTo>
                    <a:pt x="402818" y="113449"/>
                  </a:lnTo>
                  <a:lnTo>
                    <a:pt x="366356" y="138480"/>
                  </a:lnTo>
                  <a:lnTo>
                    <a:pt x="331571" y="165658"/>
                  </a:lnTo>
                  <a:lnTo>
                    <a:pt x="298551" y="194881"/>
                  </a:lnTo>
                  <a:lnTo>
                    <a:pt x="267385" y="226047"/>
                  </a:lnTo>
                  <a:lnTo>
                    <a:pt x="238163" y="259067"/>
                  </a:lnTo>
                  <a:lnTo>
                    <a:pt x="210985" y="293852"/>
                  </a:lnTo>
                  <a:lnTo>
                    <a:pt x="185953" y="330314"/>
                  </a:lnTo>
                  <a:lnTo>
                    <a:pt x="163156" y="368338"/>
                  </a:lnTo>
                  <a:lnTo>
                    <a:pt x="142684" y="407847"/>
                  </a:lnTo>
                  <a:lnTo>
                    <a:pt x="124625" y="448729"/>
                  </a:lnTo>
                  <a:lnTo>
                    <a:pt x="109093" y="490905"/>
                  </a:lnTo>
                  <a:lnTo>
                    <a:pt x="96177" y="534276"/>
                  </a:lnTo>
                  <a:lnTo>
                    <a:pt x="85966" y="578751"/>
                  </a:lnTo>
                  <a:lnTo>
                    <a:pt x="78549" y="624217"/>
                  </a:lnTo>
                  <a:lnTo>
                    <a:pt x="74041" y="670610"/>
                  </a:lnTo>
                  <a:lnTo>
                    <a:pt x="72517" y="717804"/>
                  </a:lnTo>
                  <a:lnTo>
                    <a:pt x="72517" y="1427226"/>
                  </a:lnTo>
                  <a:lnTo>
                    <a:pt x="63500" y="1427226"/>
                  </a:lnTo>
                  <a:lnTo>
                    <a:pt x="63500" y="4086885"/>
                  </a:lnTo>
                  <a:lnTo>
                    <a:pt x="48475" y="4089920"/>
                  </a:lnTo>
                  <a:lnTo>
                    <a:pt x="23241" y="4106926"/>
                  </a:lnTo>
                  <a:lnTo>
                    <a:pt x="6235" y="4132161"/>
                  </a:lnTo>
                  <a:lnTo>
                    <a:pt x="0" y="4163047"/>
                  </a:lnTo>
                  <a:lnTo>
                    <a:pt x="6235" y="4193946"/>
                  </a:lnTo>
                  <a:lnTo>
                    <a:pt x="23241" y="4219181"/>
                  </a:lnTo>
                  <a:lnTo>
                    <a:pt x="48475" y="4236186"/>
                  </a:lnTo>
                  <a:lnTo>
                    <a:pt x="79375" y="4242422"/>
                  </a:lnTo>
                  <a:lnTo>
                    <a:pt x="110261" y="4236186"/>
                  </a:lnTo>
                  <a:lnTo>
                    <a:pt x="135496" y="4219181"/>
                  </a:lnTo>
                  <a:lnTo>
                    <a:pt x="152501" y="4193946"/>
                  </a:lnTo>
                  <a:lnTo>
                    <a:pt x="158750" y="4163047"/>
                  </a:lnTo>
                  <a:lnTo>
                    <a:pt x="152501" y="4132161"/>
                  </a:lnTo>
                  <a:lnTo>
                    <a:pt x="135496" y="4106926"/>
                  </a:lnTo>
                  <a:lnTo>
                    <a:pt x="110261" y="4089920"/>
                  </a:lnTo>
                  <a:lnTo>
                    <a:pt x="95250" y="4086885"/>
                  </a:lnTo>
                  <a:lnTo>
                    <a:pt x="95250" y="4083672"/>
                  </a:lnTo>
                  <a:lnTo>
                    <a:pt x="95250" y="1435608"/>
                  </a:lnTo>
                  <a:lnTo>
                    <a:pt x="861949" y="1435608"/>
                  </a:lnTo>
                  <a:lnTo>
                    <a:pt x="909142" y="1434084"/>
                  </a:lnTo>
                  <a:lnTo>
                    <a:pt x="955535" y="1429575"/>
                  </a:lnTo>
                  <a:lnTo>
                    <a:pt x="1001001" y="1422158"/>
                  </a:lnTo>
                  <a:lnTo>
                    <a:pt x="1045476" y="1411947"/>
                  </a:lnTo>
                  <a:lnTo>
                    <a:pt x="1088847" y="1399032"/>
                  </a:lnTo>
                  <a:lnTo>
                    <a:pt x="1131023" y="1383499"/>
                  </a:lnTo>
                  <a:lnTo>
                    <a:pt x="1171905" y="1365440"/>
                  </a:lnTo>
                  <a:lnTo>
                    <a:pt x="1211414" y="1344968"/>
                  </a:lnTo>
                  <a:lnTo>
                    <a:pt x="1249438" y="1322171"/>
                  </a:lnTo>
                  <a:lnTo>
                    <a:pt x="1285900" y="1297139"/>
                  </a:lnTo>
                  <a:lnTo>
                    <a:pt x="1320685" y="1269961"/>
                  </a:lnTo>
                  <a:lnTo>
                    <a:pt x="1353705" y="1240739"/>
                  </a:lnTo>
                  <a:lnTo>
                    <a:pt x="1384871" y="1209573"/>
                  </a:lnTo>
                  <a:lnTo>
                    <a:pt x="1414094" y="1176553"/>
                  </a:lnTo>
                  <a:lnTo>
                    <a:pt x="1441272" y="1141768"/>
                  </a:lnTo>
                  <a:lnTo>
                    <a:pt x="1466303" y="1105306"/>
                  </a:lnTo>
                  <a:lnTo>
                    <a:pt x="1489100" y="1067282"/>
                  </a:lnTo>
                  <a:lnTo>
                    <a:pt x="1509572" y="1027772"/>
                  </a:lnTo>
                  <a:lnTo>
                    <a:pt x="1527632" y="986891"/>
                  </a:lnTo>
                  <a:lnTo>
                    <a:pt x="1543164" y="944714"/>
                  </a:lnTo>
                  <a:lnTo>
                    <a:pt x="1556080" y="901344"/>
                  </a:lnTo>
                  <a:lnTo>
                    <a:pt x="1566291" y="856869"/>
                  </a:lnTo>
                  <a:lnTo>
                    <a:pt x="1573707" y="811403"/>
                  </a:lnTo>
                  <a:lnTo>
                    <a:pt x="1578216" y="765009"/>
                  </a:lnTo>
                  <a:lnTo>
                    <a:pt x="1579753" y="717804"/>
                  </a:lnTo>
                  <a:lnTo>
                    <a:pt x="1579753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31647" y="3061716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40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9" y="372591"/>
                  </a:lnTo>
                  <a:lnTo>
                    <a:pt x="13744" y="418380"/>
                  </a:lnTo>
                  <a:lnTo>
                    <a:pt x="30171" y="461480"/>
                  </a:lnTo>
                  <a:lnTo>
                    <a:pt x="52298" y="501386"/>
                  </a:lnTo>
                  <a:lnTo>
                    <a:pt x="79623" y="537599"/>
                  </a:lnTo>
                  <a:lnTo>
                    <a:pt x="111644" y="569617"/>
                  </a:lnTo>
                  <a:lnTo>
                    <a:pt x="147859" y="596938"/>
                  </a:lnTo>
                  <a:lnTo>
                    <a:pt x="187765" y="619061"/>
                  </a:lnTo>
                  <a:lnTo>
                    <a:pt x="230861" y="635483"/>
                  </a:lnTo>
                  <a:lnTo>
                    <a:pt x="276644" y="645705"/>
                  </a:lnTo>
                  <a:lnTo>
                    <a:pt x="324612" y="649224"/>
                  </a:lnTo>
                  <a:lnTo>
                    <a:pt x="682752" y="649224"/>
                  </a:lnTo>
                  <a:lnTo>
                    <a:pt x="682752" y="324612"/>
                  </a:lnTo>
                  <a:lnTo>
                    <a:pt x="679232" y="276632"/>
                  </a:lnTo>
                  <a:lnTo>
                    <a:pt x="669007" y="230843"/>
                  </a:lnTo>
                  <a:lnTo>
                    <a:pt x="652580" y="187743"/>
                  </a:lnTo>
                  <a:lnTo>
                    <a:pt x="630453" y="147837"/>
                  </a:lnTo>
                  <a:lnTo>
                    <a:pt x="603128" y="111624"/>
                  </a:lnTo>
                  <a:lnTo>
                    <a:pt x="571107" y="79606"/>
                  </a:lnTo>
                  <a:lnTo>
                    <a:pt x="534892" y="52285"/>
                  </a:lnTo>
                  <a:lnTo>
                    <a:pt x="494986" y="30162"/>
                  </a:lnTo>
                  <a:lnTo>
                    <a:pt x="451890" y="13740"/>
                  </a:lnTo>
                  <a:lnTo>
                    <a:pt x="406107" y="3518"/>
                  </a:lnTo>
                  <a:lnTo>
                    <a:pt x="358140" y="0"/>
                  </a:lnTo>
                  <a:close/>
                </a:path>
              </a:pathLst>
            </a:custGeom>
            <a:solidFill>
              <a:srgbClr val="99CA3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7723" y="2828544"/>
              <a:ext cx="1027938" cy="1335785"/>
            </a:xfrm>
            <a:prstGeom prst="rect">
              <a:avLst/>
            </a:prstGeom>
          </p:spPr>
        </p:pic>
      </p:grpSp>
      <p:sp>
        <p:nvSpPr>
          <p:cNvPr id="30" name="object 30"/>
          <p:cNvSpPr txBox="1"/>
          <p:nvPr/>
        </p:nvSpPr>
        <p:spPr>
          <a:xfrm>
            <a:off x="439927" y="2964560"/>
            <a:ext cx="2673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1395" dirty="0">
                <a:solidFill>
                  <a:srgbClr val="FFFFFF"/>
                </a:solidFill>
                <a:latin typeface="Tahoma"/>
                <a:cs typeface="Tahoma"/>
              </a:rPr>
              <a:t>B</a:t>
            </a:r>
            <a:endParaRPr sz="4800">
              <a:latin typeface="Tahoma"/>
              <a:cs typeface="Tahoma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3976115" y="2252472"/>
            <a:ext cx="2392680" cy="4242435"/>
            <a:chOff x="3976115" y="2252472"/>
            <a:chExt cx="2392680" cy="4242435"/>
          </a:xfrm>
        </p:grpSpPr>
        <p:sp>
          <p:nvSpPr>
            <p:cNvPr id="32" name="object 32"/>
            <p:cNvSpPr/>
            <p:nvPr/>
          </p:nvSpPr>
          <p:spPr>
            <a:xfrm>
              <a:off x="4740275" y="2252471"/>
              <a:ext cx="1628775" cy="4242435"/>
            </a:xfrm>
            <a:custGeom>
              <a:avLst/>
              <a:gdLst/>
              <a:ahLst/>
              <a:cxnLst/>
              <a:rect l="l" t="t" r="r" b="b"/>
              <a:pathLst>
                <a:path w="1628775" h="4242435">
                  <a:moveTo>
                    <a:pt x="1628521" y="0"/>
                  </a:moveTo>
                  <a:lnTo>
                    <a:pt x="839089" y="0"/>
                  </a:lnTo>
                  <a:lnTo>
                    <a:pt x="791883" y="1536"/>
                  </a:lnTo>
                  <a:lnTo>
                    <a:pt x="745490" y="6045"/>
                  </a:lnTo>
                  <a:lnTo>
                    <a:pt x="700024" y="13462"/>
                  </a:lnTo>
                  <a:lnTo>
                    <a:pt x="655548" y="23672"/>
                  </a:lnTo>
                  <a:lnTo>
                    <a:pt x="612178" y="36588"/>
                  </a:lnTo>
                  <a:lnTo>
                    <a:pt x="570001" y="52120"/>
                  </a:lnTo>
                  <a:lnTo>
                    <a:pt x="529120" y="70180"/>
                  </a:lnTo>
                  <a:lnTo>
                    <a:pt x="489610" y="90652"/>
                  </a:lnTo>
                  <a:lnTo>
                    <a:pt x="451586" y="113449"/>
                  </a:lnTo>
                  <a:lnTo>
                    <a:pt x="415124" y="138480"/>
                  </a:lnTo>
                  <a:lnTo>
                    <a:pt x="380339" y="165658"/>
                  </a:lnTo>
                  <a:lnTo>
                    <a:pt x="347319" y="194881"/>
                  </a:lnTo>
                  <a:lnTo>
                    <a:pt x="316153" y="226047"/>
                  </a:lnTo>
                  <a:lnTo>
                    <a:pt x="286931" y="259067"/>
                  </a:lnTo>
                  <a:lnTo>
                    <a:pt x="259753" y="293852"/>
                  </a:lnTo>
                  <a:lnTo>
                    <a:pt x="234721" y="330314"/>
                  </a:lnTo>
                  <a:lnTo>
                    <a:pt x="211924" y="368338"/>
                  </a:lnTo>
                  <a:lnTo>
                    <a:pt x="191452" y="407847"/>
                  </a:lnTo>
                  <a:lnTo>
                    <a:pt x="173393" y="448729"/>
                  </a:lnTo>
                  <a:lnTo>
                    <a:pt x="157861" y="490905"/>
                  </a:lnTo>
                  <a:lnTo>
                    <a:pt x="144945" y="534276"/>
                  </a:lnTo>
                  <a:lnTo>
                    <a:pt x="134734" y="578751"/>
                  </a:lnTo>
                  <a:lnTo>
                    <a:pt x="127317" y="624217"/>
                  </a:lnTo>
                  <a:lnTo>
                    <a:pt x="122809" y="670610"/>
                  </a:lnTo>
                  <a:lnTo>
                    <a:pt x="121285" y="717804"/>
                  </a:lnTo>
                  <a:lnTo>
                    <a:pt x="121285" y="1427149"/>
                  </a:lnTo>
                  <a:lnTo>
                    <a:pt x="110617" y="1426972"/>
                  </a:lnTo>
                  <a:lnTo>
                    <a:pt x="64808" y="4086631"/>
                  </a:lnTo>
                  <a:lnTo>
                    <a:pt x="49771" y="4089387"/>
                  </a:lnTo>
                  <a:lnTo>
                    <a:pt x="24231" y="4105960"/>
                  </a:lnTo>
                  <a:lnTo>
                    <a:pt x="6769" y="4130903"/>
                  </a:lnTo>
                  <a:lnTo>
                    <a:pt x="0" y="4161675"/>
                  </a:lnTo>
                  <a:lnTo>
                    <a:pt x="5689" y="4192689"/>
                  </a:lnTo>
                  <a:lnTo>
                    <a:pt x="22263" y="4218203"/>
                  </a:lnTo>
                  <a:lnTo>
                    <a:pt x="47193" y="4235653"/>
                  </a:lnTo>
                  <a:lnTo>
                    <a:pt x="77978" y="4242409"/>
                  </a:lnTo>
                  <a:lnTo>
                    <a:pt x="108966" y="4236707"/>
                  </a:lnTo>
                  <a:lnTo>
                    <a:pt x="134505" y="4220134"/>
                  </a:lnTo>
                  <a:lnTo>
                    <a:pt x="151968" y="4195203"/>
                  </a:lnTo>
                  <a:lnTo>
                    <a:pt x="158750" y="4164419"/>
                  </a:lnTo>
                  <a:lnTo>
                    <a:pt x="158546" y="4163314"/>
                  </a:lnTo>
                  <a:lnTo>
                    <a:pt x="153047" y="4133418"/>
                  </a:lnTo>
                  <a:lnTo>
                    <a:pt x="136474" y="4107904"/>
                  </a:lnTo>
                  <a:lnTo>
                    <a:pt x="111544" y="4090454"/>
                  </a:lnTo>
                  <a:lnTo>
                    <a:pt x="96558" y="4087164"/>
                  </a:lnTo>
                  <a:lnTo>
                    <a:pt x="96608" y="4083685"/>
                  </a:lnTo>
                  <a:lnTo>
                    <a:pt x="142214" y="1435608"/>
                  </a:lnTo>
                  <a:lnTo>
                    <a:pt x="910717" y="1435608"/>
                  </a:lnTo>
                  <a:lnTo>
                    <a:pt x="957910" y="1434084"/>
                  </a:lnTo>
                  <a:lnTo>
                    <a:pt x="1004303" y="1429575"/>
                  </a:lnTo>
                  <a:lnTo>
                    <a:pt x="1049769" y="1422158"/>
                  </a:lnTo>
                  <a:lnTo>
                    <a:pt x="1094244" y="1411947"/>
                  </a:lnTo>
                  <a:lnTo>
                    <a:pt x="1137615" y="1399032"/>
                  </a:lnTo>
                  <a:lnTo>
                    <a:pt x="1179791" y="1383499"/>
                  </a:lnTo>
                  <a:lnTo>
                    <a:pt x="1220673" y="1365440"/>
                  </a:lnTo>
                  <a:lnTo>
                    <a:pt x="1260182" y="1344968"/>
                  </a:lnTo>
                  <a:lnTo>
                    <a:pt x="1298206" y="1322171"/>
                  </a:lnTo>
                  <a:lnTo>
                    <a:pt x="1334668" y="1297139"/>
                  </a:lnTo>
                  <a:lnTo>
                    <a:pt x="1369453" y="1269961"/>
                  </a:lnTo>
                  <a:lnTo>
                    <a:pt x="1402473" y="1240739"/>
                  </a:lnTo>
                  <a:lnTo>
                    <a:pt x="1433639" y="1209573"/>
                  </a:lnTo>
                  <a:lnTo>
                    <a:pt x="1462862" y="1176553"/>
                  </a:lnTo>
                  <a:lnTo>
                    <a:pt x="1490040" y="1141768"/>
                  </a:lnTo>
                  <a:lnTo>
                    <a:pt x="1515071" y="1105306"/>
                  </a:lnTo>
                  <a:lnTo>
                    <a:pt x="1537868" y="1067282"/>
                  </a:lnTo>
                  <a:lnTo>
                    <a:pt x="1558340" y="1027772"/>
                  </a:lnTo>
                  <a:lnTo>
                    <a:pt x="1576400" y="986891"/>
                  </a:lnTo>
                  <a:lnTo>
                    <a:pt x="1591932" y="944714"/>
                  </a:lnTo>
                  <a:lnTo>
                    <a:pt x="1604848" y="901344"/>
                  </a:lnTo>
                  <a:lnTo>
                    <a:pt x="1615059" y="856869"/>
                  </a:lnTo>
                  <a:lnTo>
                    <a:pt x="1622475" y="811403"/>
                  </a:lnTo>
                  <a:lnTo>
                    <a:pt x="1626984" y="765009"/>
                  </a:lnTo>
                  <a:lnTo>
                    <a:pt x="1628521" y="717804"/>
                  </a:lnTo>
                  <a:lnTo>
                    <a:pt x="1628521" y="0"/>
                  </a:lnTo>
                  <a:close/>
                </a:path>
              </a:pathLst>
            </a:custGeom>
            <a:solidFill>
              <a:srgbClr val="62A4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142231" y="3061716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62A437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976115" y="2828544"/>
              <a:ext cx="1050798" cy="1335785"/>
            </a:xfrm>
            <a:prstGeom prst="rect">
              <a:avLst/>
            </a:prstGeom>
          </p:spPr>
        </p:pic>
      </p:grpSp>
      <p:sp>
        <p:nvSpPr>
          <p:cNvPr id="35" name="object 35"/>
          <p:cNvSpPr txBox="1"/>
          <p:nvPr/>
        </p:nvSpPr>
        <p:spPr>
          <a:xfrm>
            <a:off x="4339209" y="2964560"/>
            <a:ext cx="28892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1135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endParaRPr sz="4800">
              <a:latin typeface="Tahoma"/>
              <a:cs typeface="Tahoma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7694676" y="2252472"/>
            <a:ext cx="2399030" cy="4242435"/>
            <a:chOff x="7694676" y="2252472"/>
            <a:chExt cx="2399030" cy="4242435"/>
          </a:xfrm>
        </p:grpSpPr>
        <p:sp>
          <p:nvSpPr>
            <p:cNvPr id="37" name="object 37"/>
            <p:cNvSpPr/>
            <p:nvPr/>
          </p:nvSpPr>
          <p:spPr>
            <a:xfrm>
              <a:off x="8548116" y="2252471"/>
              <a:ext cx="1545590" cy="4242435"/>
            </a:xfrm>
            <a:custGeom>
              <a:avLst/>
              <a:gdLst/>
              <a:ahLst/>
              <a:cxnLst/>
              <a:rect l="l" t="t" r="r" b="b"/>
              <a:pathLst>
                <a:path w="1545590" h="4242435">
                  <a:moveTo>
                    <a:pt x="1545336" y="0"/>
                  </a:moveTo>
                  <a:lnTo>
                    <a:pt x="755904" y="0"/>
                  </a:lnTo>
                  <a:lnTo>
                    <a:pt x="708698" y="1536"/>
                  </a:lnTo>
                  <a:lnTo>
                    <a:pt x="662305" y="6045"/>
                  </a:lnTo>
                  <a:lnTo>
                    <a:pt x="616839" y="13462"/>
                  </a:lnTo>
                  <a:lnTo>
                    <a:pt x="572363" y="23672"/>
                  </a:lnTo>
                  <a:lnTo>
                    <a:pt x="528993" y="36588"/>
                  </a:lnTo>
                  <a:lnTo>
                    <a:pt x="486816" y="52120"/>
                  </a:lnTo>
                  <a:lnTo>
                    <a:pt x="445935" y="70180"/>
                  </a:lnTo>
                  <a:lnTo>
                    <a:pt x="406425" y="90652"/>
                  </a:lnTo>
                  <a:lnTo>
                    <a:pt x="368401" y="113449"/>
                  </a:lnTo>
                  <a:lnTo>
                    <a:pt x="331939" y="138480"/>
                  </a:lnTo>
                  <a:lnTo>
                    <a:pt x="297154" y="165658"/>
                  </a:lnTo>
                  <a:lnTo>
                    <a:pt x="264134" y="194881"/>
                  </a:lnTo>
                  <a:lnTo>
                    <a:pt x="232968" y="226047"/>
                  </a:lnTo>
                  <a:lnTo>
                    <a:pt x="203746" y="259067"/>
                  </a:lnTo>
                  <a:lnTo>
                    <a:pt x="176568" y="293852"/>
                  </a:lnTo>
                  <a:lnTo>
                    <a:pt x="151536" y="330314"/>
                  </a:lnTo>
                  <a:lnTo>
                    <a:pt x="128739" y="368338"/>
                  </a:lnTo>
                  <a:lnTo>
                    <a:pt x="108267" y="407847"/>
                  </a:lnTo>
                  <a:lnTo>
                    <a:pt x="90208" y="448729"/>
                  </a:lnTo>
                  <a:lnTo>
                    <a:pt x="74676" y="490905"/>
                  </a:lnTo>
                  <a:lnTo>
                    <a:pt x="61760" y="534276"/>
                  </a:lnTo>
                  <a:lnTo>
                    <a:pt x="51549" y="578751"/>
                  </a:lnTo>
                  <a:lnTo>
                    <a:pt x="44132" y="624217"/>
                  </a:lnTo>
                  <a:lnTo>
                    <a:pt x="39624" y="670610"/>
                  </a:lnTo>
                  <a:lnTo>
                    <a:pt x="38100" y="717804"/>
                  </a:lnTo>
                  <a:lnTo>
                    <a:pt x="38100" y="1427314"/>
                  </a:lnTo>
                  <a:lnTo>
                    <a:pt x="27559" y="1427480"/>
                  </a:lnTo>
                  <a:lnTo>
                    <a:pt x="62496" y="4087076"/>
                  </a:lnTo>
                  <a:lnTo>
                    <a:pt x="47421" y="4090327"/>
                  </a:lnTo>
                  <a:lnTo>
                    <a:pt x="22440" y="4107662"/>
                  </a:lnTo>
                  <a:lnTo>
                    <a:pt x="5791" y="4133113"/>
                  </a:lnTo>
                  <a:lnTo>
                    <a:pt x="0" y="4164088"/>
                  </a:lnTo>
                  <a:lnTo>
                    <a:pt x="6604" y="4194899"/>
                  </a:lnTo>
                  <a:lnTo>
                    <a:pt x="23952" y="4219905"/>
                  </a:lnTo>
                  <a:lnTo>
                    <a:pt x="49415" y="4236593"/>
                  </a:lnTo>
                  <a:lnTo>
                    <a:pt x="80391" y="4242409"/>
                  </a:lnTo>
                  <a:lnTo>
                    <a:pt x="111188" y="4235780"/>
                  </a:lnTo>
                  <a:lnTo>
                    <a:pt x="136182" y="4218432"/>
                  </a:lnTo>
                  <a:lnTo>
                    <a:pt x="152869" y="4192981"/>
                  </a:lnTo>
                  <a:lnTo>
                    <a:pt x="158508" y="4163250"/>
                  </a:lnTo>
                  <a:lnTo>
                    <a:pt x="158750" y="4162006"/>
                  </a:lnTo>
                  <a:lnTo>
                    <a:pt x="152069" y="4131195"/>
                  </a:lnTo>
                  <a:lnTo>
                    <a:pt x="134721" y="4106189"/>
                  </a:lnTo>
                  <a:lnTo>
                    <a:pt x="109258" y="4089514"/>
                  </a:lnTo>
                  <a:lnTo>
                    <a:pt x="94246" y="4086695"/>
                  </a:lnTo>
                  <a:lnTo>
                    <a:pt x="94208" y="4083672"/>
                  </a:lnTo>
                  <a:lnTo>
                    <a:pt x="59410" y="1435608"/>
                  </a:lnTo>
                  <a:lnTo>
                    <a:pt x="827532" y="1435608"/>
                  </a:lnTo>
                  <a:lnTo>
                    <a:pt x="874725" y="1434084"/>
                  </a:lnTo>
                  <a:lnTo>
                    <a:pt x="921118" y="1429575"/>
                  </a:lnTo>
                  <a:lnTo>
                    <a:pt x="966584" y="1422158"/>
                  </a:lnTo>
                  <a:lnTo>
                    <a:pt x="1011059" y="1411947"/>
                  </a:lnTo>
                  <a:lnTo>
                    <a:pt x="1054430" y="1399032"/>
                  </a:lnTo>
                  <a:lnTo>
                    <a:pt x="1096606" y="1383499"/>
                  </a:lnTo>
                  <a:lnTo>
                    <a:pt x="1137488" y="1365440"/>
                  </a:lnTo>
                  <a:lnTo>
                    <a:pt x="1176997" y="1344968"/>
                  </a:lnTo>
                  <a:lnTo>
                    <a:pt x="1215021" y="1322171"/>
                  </a:lnTo>
                  <a:lnTo>
                    <a:pt x="1251483" y="1297139"/>
                  </a:lnTo>
                  <a:lnTo>
                    <a:pt x="1286268" y="1269961"/>
                  </a:lnTo>
                  <a:lnTo>
                    <a:pt x="1319288" y="1240739"/>
                  </a:lnTo>
                  <a:lnTo>
                    <a:pt x="1350454" y="1209573"/>
                  </a:lnTo>
                  <a:lnTo>
                    <a:pt x="1379677" y="1176553"/>
                  </a:lnTo>
                  <a:lnTo>
                    <a:pt x="1406855" y="1141768"/>
                  </a:lnTo>
                  <a:lnTo>
                    <a:pt x="1431886" y="1105306"/>
                  </a:lnTo>
                  <a:lnTo>
                    <a:pt x="1454683" y="1067282"/>
                  </a:lnTo>
                  <a:lnTo>
                    <a:pt x="1475155" y="1027772"/>
                  </a:lnTo>
                  <a:lnTo>
                    <a:pt x="1493215" y="986891"/>
                  </a:lnTo>
                  <a:lnTo>
                    <a:pt x="1508747" y="944714"/>
                  </a:lnTo>
                  <a:lnTo>
                    <a:pt x="1521663" y="901344"/>
                  </a:lnTo>
                  <a:lnTo>
                    <a:pt x="1531874" y="856869"/>
                  </a:lnTo>
                  <a:lnTo>
                    <a:pt x="1539290" y="811403"/>
                  </a:lnTo>
                  <a:lnTo>
                    <a:pt x="1543799" y="765009"/>
                  </a:lnTo>
                  <a:lnTo>
                    <a:pt x="1545336" y="717804"/>
                  </a:lnTo>
                  <a:lnTo>
                    <a:pt x="1545336" y="0"/>
                  </a:lnTo>
                  <a:close/>
                </a:path>
              </a:pathLst>
            </a:custGeom>
            <a:solidFill>
              <a:srgbClr val="37A76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7868412" y="3061716"/>
              <a:ext cx="681355" cy="649605"/>
            </a:xfrm>
            <a:custGeom>
              <a:avLst/>
              <a:gdLst/>
              <a:ahLst/>
              <a:cxnLst/>
              <a:rect l="l" t="t" r="r" b="b"/>
              <a:pathLst>
                <a:path w="681354" h="649604">
                  <a:moveTo>
                    <a:pt x="356616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1228" y="649224"/>
                  </a:lnTo>
                  <a:lnTo>
                    <a:pt x="681228" y="324612"/>
                  </a:lnTo>
                  <a:lnTo>
                    <a:pt x="677709" y="276632"/>
                  </a:lnTo>
                  <a:lnTo>
                    <a:pt x="667487" y="230843"/>
                  </a:lnTo>
                  <a:lnTo>
                    <a:pt x="651065" y="187743"/>
                  </a:lnTo>
                  <a:lnTo>
                    <a:pt x="628942" y="147837"/>
                  </a:lnTo>
                  <a:lnTo>
                    <a:pt x="601621" y="111624"/>
                  </a:lnTo>
                  <a:lnTo>
                    <a:pt x="569603" y="79606"/>
                  </a:lnTo>
                  <a:lnTo>
                    <a:pt x="533390" y="52285"/>
                  </a:lnTo>
                  <a:lnTo>
                    <a:pt x="493484" y="30162"/>
                  </a:lnTo>
                  <a:lnTo>
                    <a:pt x="450384" y="13740"/>
                  </a:lnTo>
                  <a:lnTo>
                    <a:pt x="404595" y="3518"/>
                  </a:lnTo>
                  <a:lnTo>
                    <a:pt x="356616" y="0"/>
                  </a:lnTo>
                  <a:close/>
                </a:path>
              </a:pathLst>
            </a:custGeom>
            <a:solidFill>
              <a:srgbClr val="37A76E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7694676" y="2828544"/>
              <a:ext cx="1064514" cy="1335785"/>
            </a:xfrm>
            <a:prstGeom prst="rect">
              <a:avLst/>
            </a:prstGeom>
          </p:spPr>
        </p:pic>
      </p:grpSp>
      <p:sp>
        <p:nvSpPr>
          <p:cNvPr id="40" name="object 40"/>
          <p:cNvSpPr txBox="1"/>
          <p:nvPr/>
        </p:nvSpPr>
        <p:spPr>
          <a:xfrm>
            <a:off x="8058404" y="2964560"/>
            <a:ext cx="30226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1400" dirty="0">
                <a:solidFill>
                  <a:srgbClr val="FFFFFF"/>
                </a:solidFill>
                <a:latin typeface="Tahoma"/>
                <a:cs typeface="Tahoma"/>
              </a:rPr>
              <a:t>G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378901" y="439244"/>
            <a:ext cx="5800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1105661" y="1611356"/>
            <a:ext cx="106893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สรุปสาระสำคัญ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Value Chain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และเป้าหมายรายสินค้า ชนิดสินค้า (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ข้าวสังข์หยดเมืองพัทลุง) 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105660" y="2610617"/>
            <a:ext cx="1252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เศรษฐกิจ</a:t>
            </a:r>
            <a:b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ชีวภาพ</a:t>
            </a:r>
          </a:p>
        </p:txBody>
      </p:sp>
      <p:sp>
        <p:nvSpPr>
          <p:cNvPr id="57" name="TextBox 56"/>
          <p:cNvSpPr txBox="1"/>
          <p:nvPr/>
        </p:nvSpPr>
        <p:spPr>
          <a:xfrm>
            <a:off x="1047877" y="3709645"/>
            <a:ext cx="371982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thaiDist"/>
            <a:r>
              <a:rPr lang="th-TH" sz="1600" b="1" u="sng" dirty="0">
                <a:latin typeface="AngsanaUPC" pitchFamily="18" charset="-34"/>
                <a:cs typeface="AngsanaUPC" pitchFamily="18" charset="-34"/>
              </a:rPr>
              <a:t>ต้นทาง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ขยายพันธุ์ข้าวสังข์หยดเพื่อใช้เป็นพันธุ์หลัก                                     การจัดการระบบน้ำเพื่อแก้ไขปัญหาฝนแล้ง น้ำท่วม การส่งเสริมการผลิตปุ๋ยอินทรีย์คุณภาพสูง การจัดทำมาตรฐานสินค้า ยกระดับมาตรฐานสินค้า และการใช้พลังงานทดแทน</a:t>
            </a:r>
          </a:p>
          <a:p>
            <a:pPr lvl="0"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กลาง</a:t>
            </a:r>
            <a:r>
              <a:rPr lang="th-TH" sz="1600" b="1" u="sng" dirty="0">
                <a:latin typeface="AngsanaUPC" pitchFamily="18" charset="-34"/>
                <a:cs typeface="AngsanaUPC" pitchFamily="18" charset="-34"/>
              </a:rPr>
              <a:t>ทาง</a:t>
            </a:r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การพัฒนารูปแบบผลิตภัณฑ์จากข้าว การยกระดับมาตรฐานสินค้า และการใช้พลังงานทดแทนในการแปรรูป                      การขับเคลื่อนงานร่วมกับภาคเอกชน และภาคส่วนอื่น</a:t>
            </a:r>
            <a:endParaRPr lang="th-TH" sz="1600" b="1" dirty="0" smtClean="0">
              <a:latin typeface="AngsanaUPC" pitchFamily="18" charset="-34"/>
              <a:cs typeface="AngsanaUPC" pitchFamily="18" charset="-34"/>
            </a:endParaRPr>
          </a:p>
          <a:p>
            <a:pPr lvl="0"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ปลายทาง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เน้นการส่งเสริมการบริโภค การเชื่อมโยงสู่                 การ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ท่องเที่ยว เชื่อมโยงตลาด (การเจรจาธุรกิจการค้า และประชาสัมพันธ์ให้เข้าถึงทุกกลุ่ม ทุกแหล่งช่องทาง</a:t>
            </a:r>
            <a:endParaRPr lang="th-TH" sz="16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026913" y="2635134"/>
            <a:ext cx="1252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เศรษฐกิจ</a:t>
            </a:r>
            <a:b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หมุนเวียน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759190" y="2649226"/>
            <a:ext cx="1252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เศรษฐกิจ</a:t>
            </a:r>
            <a:b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สีเขียว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4876800" y="3795211"/>
            <a:ext cx="3669716" cy="28315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thaiDist" defTabSz="244907"/>
            <a:r>
              <a:rPr lang="th-TH" sz="1600" b="1" u="sng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ต้นทาง</a:t>
            </a:r>
            <a:r>
              <a:rPr 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การนำฟางข้าววัสดุเหลือใช้ทางการเกษตรมาใช้ประโยชน์ในการผลิตปุ๋ย ใช้เป็นอาหารเลี้ยง</a:t>
            </a:r>
            <a:r>
              <a:rPr lang="th-TH" sz="1600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สัตว์ และพัฒนาผลิตภัณฑ์</a:t>
            </a:r>
            <a:endParaRPr lang="th-TH" sz="1600" dirty="0">
              <a:solidFill>
                <a:schemeClr val="accent6">
                  <a:lumMod val="50000"/>
                </a:schemeClr>
              </a:solidFill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lvl="0" algn="thaiDist" defTabSz="244907"/>
            <a:r>
              <a:rPr lang="th-TH" sz="1600" b="1" u="sng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กลางทาง</a:t>
            </a:r>
            <a:r>
              <a:rPr lang="th-TH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</a:t>
            </a:r>
            <a:r>
              <a:rPr lang="th-TH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การสร้างมูลค่าเพิ่มจากวัสดุเหลือใช้จากรำข้าว                               เป็นรำข้าวอาหารสัตว์ และน้ำมันรำข้าว</a:t>
            </a:r>
          </a:p>
          <a:p>
            <a:pPr algn="thaiDist" defTabSz="244907"/>
            <a:r>
              <a:rPr lang="th-TH" sz="1600" b="1" u="sng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ปลายทาง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 </a:t>
            </a:r>
            <a:r>
              <a:rPr lang="th-TH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โดยนำผลการวิจัยมาปรับใช้เพื่อพัฒนาด้าน</a:t>
            </a:r>
            <a:r>
              <a:rPr lang="th-TH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อุตสาหกรรมพลังงาน </a:t>
            </a:r>
            <a:r>
              <a:rPr lang="th-TH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การใช้ระบบโซลาเซลล์หรือพลังงานสะอาดในกระบวนการจัดการวัสดุเหลือใช้เพื่อสร้างมูลค่าเพิ่ม</a:t>
            </a:r>
          </a:p>
          <a:p>
            <a:pPr algn="thaiDist" defTabSz="244907"/>
            <a:endParaRPr lang="th-TH" sz="1800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defTabSz="244907"/>
            <a:endParaRPr lang="th-TH" sz="1400" u="sng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 algn="thaiDist" defTabSz="244907"/>
            <a:endParaRPr lang="th-TH" sz="1800" dirty="0">
              <a:solidFill>
                <a:prstClr val="black"/>
              </a:solidFill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549767" y="3795211"/>
            <a:ext cx="3621082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thaiDist" defTabSz="244907"/>
            <a:r>
              <a:rPr lang="th-TH" sz="1600" b="1" u="sng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ต้น</a:t>
            </a:r>
            <a:r>
              <a:rPr lang="th-TH" sz="1600" b="1" u="sng" dirty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ทาง</a:t>
            </a:r>
            <a:r>
              <a:rPr lang="th-TH" sz="1600" b="1" dirty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</a:t>
            </a:r>
            <a:r>
              <a:rPr lang="th-TH" sz="1600" dirty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	การสร้างมูลค่าเพิ่ม (แปรรูปขั้นสูง/เชิงพาณิชย์</a:t>
            </a:r>
            <a:r>
              <a:rPr lang="th-TH" sz="1600" dirty="0" smtClean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)  อุตสาหกรรม</a:t>
            </a:r>
            <a:r>
              <a:rPr lang="th-TH" sz="1600" dirty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อาหาร และสุขภาพ อาทิ  </a:t>
            </a:r>
            <a:r>
              <a:rPr lang="th-TH" sz="1600" dirty="0" smtClean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แผ่น</a:t>
            </a:r>
            <a:r>
              <a:rPr lang="th-TH" sz="1600" dirty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มาร์คหน้า    </a:t>
            </a:r>
            <a:r>
              <a:rPr lang="th-TH" sz="1600" dirty="0" smtClean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                         แผ่น</a:t>
            </a:r>
            <a:r>
              <a:rPr lang="th-TH" sz="1600" dirty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ปิดแผล </a:t>
            </a:r>
            <a:r>
              <a:rPr lang="th-TH" sz="1600" dirty="0" err="1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เซรั่ม</a:t>
            </a:r>
            <a:r>
              <a:rPr lang="th-TH" sz="1600" dirty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น้ำมันรำข้าวแคบ</a:t>
            </a:r>
            <a:r>
              <a:rPr lang="th-TH" sz="1600" dirty="0" err="1" smtClean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ซูล</a:t>
            </a:r>
            <a:r>
              <a:rPr lang="th-TH" sz="1600" dirty="0" smtClean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</a:t>
            </a:r>
            <a:r>
              <a:rPr lang="th-TH" sz="1600" dirty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</a:t>
            </a:r>
            <a:r>
              <a:rPr lang="th-TH" sz="1600" dirty="0" smtClean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กาแฟผสมข้าวสังข์หยด ไอศกริมข้าวสังข์หยด </a:t>
            </a:r>
            <a:r>
              <a:rPr lang="th-TH" sz="1600" dirty="0"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</a:t>
            </a:r>
            <a:endParaRPr lang="th-TH" sz="1600" dirty="0" smtClean="0"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lvl="0" algn="thaiDist" defTabSz="244907"/>
            <a:r>
              <a:rPr lang="th-TH" sz="1600" b="1" u="sng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กลาง</a:t>
            </a:r>
            <a:r>
              <a:rPr lang="th-TH" sz="1600" b="1" u="sng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ทาง</a:t>
            </a:r>
            <a:r>
              <a:rPr 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 </a:t>
            </a:r>
            <a:r>
              <a:rPr lang="th-TH" sz="1600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นำ</a:t>
            </a:r>
            <a:r>
              <a:rPr lang="th-TH" sz="1600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ผลการวิจัยและการ</a:t>
            </a:r>
            <a:r>
              <a:rPr lang="th-TH" sz="1600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ใช้ประโยชน์มาปรับใช้ </a:t>
            </a:r>
            <a:r>
              <a:rPr lang="th-TH" sz="1600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เพื่อ     การ</a:t>
            </a:r>
            <a:r>
              <a:rPr lang="th-TH" sz="1600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พัฒนาด้านอุตสาหกรรมพลังงาน </a:t>
            </a:r>
            <a:endParaRPr lang="th-TH" sz="1600" dirty="0" smtClean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lvl="0" algn="thaiDist" defTabSz="244907"/>
            <a:r>
              <a:rPr lang="th-TH" sz="1600" b="1" u="sng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ปลายทาง </a:t>
            </a:r>
            <a:r>
              <a:rPr lang="th-TH" sz="1600" b="1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</a:t>
            </a:r>
            <a:r>
              <a:rPr lang="th-TH" sz="1600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การผลิตที่เป็นมิตรต่อ</a:t>
            </a:r>
            <a:r>
              <a:rPr lang="th-TH" sz="1600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สิ่งแวดล้อมที่มาจากกระบวนการผลิตภายใต้แนวคิด </a:t>
            </a:r>
            <a:r>
              <a:rPr lang="en-US" sz="1600" dirty="0" smtClean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BCG</a:t>
            </a:r>
            <a:endParaRPr lang="th-TH" sz="16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pic>
        <p:nvPicPr>
          <p:cNvPr id="2050" name="Picture 2" descr="C:\Users\User\Desktop\ดาวน์โหลด (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0826"/>
            <a:ext cx="2921373" cy="159052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สี่เหลี่ยมผืนผ้า 3">
            <a:extLst>
              <a:ext uri="{FF2B5EF4-FFF2-40B4-BE49-F238E27FC236}">
                <a16:creationId xmlns="" xmlns:a16="http://schemas.microsoft.com/office/drawing/2014/main" id="{199CA055-31C3-4290-A328-A32D5630033F}"/>
              </a:ext>
            </a:extLst>
          </p:cNvPr>
          <p:cNvSpPr/>
          <p:nvPr/>
        </p:nvSpPr>
        <p:spPr>
          <a:xfrm>
            <a:off x="-7938" y="30847"/>
            <a:ext cx="12192000" cy="326799"/>
          </a:xfrm>
          <a:prstGeom prst="rect">
            <a:avLst/>
          </a:prstGeom>
          <a:gradFill flip="none" rotWithShape="1">
            <a:gsLst>
              <a:gs pos="0">
                <a:srgbClr val="00B050"/>
              </a:gs>
              <a:gs pos="25000">
                <a:srgbClr val="92D050"/>
              </a:gs>
              <a:gs pos="78000">
                <a:schemeClr val="accent4">
                  <a:lumMod val="60000"/>
                  <a:lumOff val="40000"/>
                </a:schemeClr>
              </a:gs>
              <a:gs pos="100000">
                <a:srgbClr val="C00000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ctr"/>
          <a:lstStyle/>
          <a:p>
            <a:pPr algn="ctr" defTabSz="244907">
              <a:spcBef>
                <a:spcPts val="321"/>
              </a:spcBef>
            </a:pPr>
            <a:r>
              <a:rPr lang="th-TH" sz="1800" b="1" dirty="0">
                <a:solidFill>
                  <a:srgbClr val="70AD47">
                    <a:lumMod val="50000"/>
                  </a:srgbClr>
                </a:solidFill>
                <a:latin typeface="AngsanaUPC" pitchFamily="18" charset="-34"/>
                <a:cs typeface="AngsanaUPC" pitchFamily="18" charset="-34"/>
              </a:rPr>
              <a:t>การจัดทำ </a:t>
            </a:r>
            <a:r>
              <a:rPr lang="en-US" sz="1800" b="1" dirty="0">
                <a:solidFill>
                  <a:srgbClr val="70AD47">
                    <a:lumMod val="50000"/>
                  </a:srgbClr>
                </a:solidFill>
                <a:latin typeface="AngsanaUPC" pitchFamily="18" charset="-34"/>
                <a:cs typeface="AngsanaUPC" pitchFamily="18" charset="-34"/>
              </a:rPr>
              <a:t>Value Chain </a:t>
            </a:r>
            <a:r>
              <a:rPr lang="th-TH" sz="1800" b="1" dirty="0">
                <a:solidFill>
                  <a:srgbClr val="70AD47">
                    <a:lumMod val="50000"/>
                  </a:srgbClr>
                </a:solidFill>
                <a:latin typeface="AngsanaUPC" pitchFamily="18" charset="-34"/>
                <a:cs typeface="AngsanaUPC" pitchFamily="18" charset="-34"/>
              </a:rPr>
              <a:t>และเป้าหมายสินค้า</a:t>
            </a:r>
            <a:r>
              <a:rPr lang="th-TH" sz="1800" b="1" dirty="0" smtClean="0">
                <a:solidFill>
                  <a:srgbClr val="70AD47">
                    <a:lumMod val="50000"/>
                  </a:srgbClr>
                </a:solidFill>
                <a:latin typeface="AngsanaUPC" pitchFamily="18" charset="-34"/>
                <a:cs typeface="AngsanaUPC" pitchFamily="18" charset="-34"/>
              </a:rPr>
              <a:t>ข้าวสังข์หยดเมืองพัทลุง</a:t>
            </a:r>
            <a:endParaRPr lang="en-US" sz="1800" b="1" dirty="0">
              <a:solidFill>
                <a:srgbClr val="70AD47">
                  <a:lumMod val="50000"/>
                </a:srgb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" name="สี่เหลี่ยมผืนผ้า 1">
            <a:extLst>
              <a:ext uri="{FF2B5EF4-FFF2-40B4-BE49-F238E27FC236}">
                <a16:creationId xmlns="" xmlns:a16="http://schemas.microsoft.com/office/drawing/2014/main" id="{2A5C9B93-4CA8-41A1-8C3D-756264FAB5BA}"/>
              </a:ext>
            </a:extLst>
          </p:cNvPr>
          <p:cNvSpPr/>
          <p:nvPr/>
        </p:nvSpPr>
        <p:spPr>
          <a:xfrm>
            <a:off x="444503" y="382473"/>
            <a:ext cx="3347356" cy="422617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ctr"/>
          <a:lstStyle/>
          <a:p>
            <a:pPr algn="ctr" defTabSz="244907"/>
            <a:r>
              <a:rPr lang="th-TH" sz="200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ต้นทาง </a:t>
            </a:r>
          </a:p>
          <a:p>
            <a:pPr algn="ctr" defTabSz="244907"/>
            <a:r>
              <a:rPr lang="th-TH" sz="130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(เกษตรกร)</a:t>
            </a:r>
            <a:endParaRPr lang="en-US" sz="1300" b="1" dirty="0">
              <a:solidFill>
                <a:prstClr val="white"/>
              </a:solidFill>
              <a:latin typeface="TH SarabunPSK" panose="020B0500040200020003" pitchFamily="34" charset="-34"/>
            </a:endParaRPr>
          </a:p>
        </p:txBody>
      </p:sp>
      <p:sp>
        <p:nvSpPr>
          <p:cNvPr id="8" name="สี่เหลี่ยมผืนผ้า 7">
            <a:extLst>
              <a:ext uri="{FF2B5EF4-FFF2-40B4-BE49-F238E27FC236}">
                <a16:creationId xmlns="" xmlns:a16="http://schemas.microsoft.com/office/drawing/2014/main" id="{29040E28-F844-4CE9-90C5-D538144FEF7F}"/>
              </a:ext>
            </a:extLst>
          </p:cNvPr>
          <p:cNvSpPr/>
          <p:nvPr/>
        </p:nvSpPr>
        <p:spPr>
          <a:xfrm>
            <a:off x="438003" y="824154"/>
            <a:ext cx="3347357" cy="3525934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t"/>
          <a:lstStyle/>
          <a:p>
            <a:pPr algn="ctr" defTabSz="244907"/>
            <a:r>
              <a:rPr lang="th-TH" sz="1300" b="1" u="sng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บุคลากร</a:t>
            </a:r>
            <a:r>
              <a:rPr lang="en-US" sz="1300" b="1" dirty="0">
                <a:solidFill>
                  <a:prstClr val="black"/>
                </a:solidFill>
                <a:latin typeface="TH SarabunPSK" panose="020B0500040200020003" pitchFamily="34" charset="-34"/>
              </a:rPr>
              <a:t>      </a:t>
            </a:r>
            <a:r>
              <a:rPr lang="th-TH" sz="13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          </a:t>
            </a:r>
            <a:r>
              <a:rPr lang="en-US" sz="1300" b="1" dirty="0">
                <a:solidFill>
                  <a:prstClr val="black"/>
                </a:solidFill>
                <a:latin typeface="TH SarabunPSK" panose="020B0500040200020003" pitchFamily="34" charset="-34"/>
              </a:rPr>
              <a:t>     </a:t>
            </a:r>
            <a:r>
              <a:rPr lang="th-TH" sz="13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     </a:t>
            </a:r>
            <a:r>
              <a:rPr lang="th-TH" sz="1300" b="1" u="sng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การเพิ่มประสิทธิภาพการผลิต</a:t>
            </a: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defTabSz="244907"/>
            <a:r>
              <a:rPr lang="th-TH" sz="13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    </a:t>
            </a:r>
            <a:endParaRPr lang="th-TH" sz="1300" b="1" dirty="0">
              <a:solidFill>
                <a:prstClr val="white"/>
              </a:solidFill>
              <a:latin typeface="TH SarabunPSK" panose="020B0500040200020003" pitchFamily="34" charset="-34"/>
              <a:cs typeface="Angsana New"/>
            </a:endParaRPr>
          </a:p>
        </p:txBody>
      </p:sp>
      <p:sp>
        <p:nvSpPr>
          <p:cNvPr id="9" name="สี่เหลี่ยมผืนผ้า 8">
            <a:extLst>
              <a:ext uri="{FF2B5EF4-FFF2-40B4-BE49-F238E27FC236}">
                <a16:creationId xmlns="" xmlns:a16="http://schemas.microsoft.com/office/drawing/2014/main" id="{889881E9-40D7-49A0-8487-A21B32E0525E}"/>
              </a:ext>
            </a:extLst>
          </p:cNvPr>
          <p:cNvSpPr/>
          <p:nvPr/>
        </p:nvSpPr>
        <p:spPr>
          <a:xfrm>
            <a:off x="3895055" y="348234"/>
            <a:ext cx="2301774" cy="48406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ctr"/>
          <a:lstStyle/>
          <a:p>
            <a:pPr algn="ctr" defTabSz="244907"/>
            <a:r>
              <a:rPr lang="th-TH" sz="200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กลางทาง </a:t>
            </a:r>
          </a:p>
          <a:p>
            <a:pPr algn="ctr" defTabSz="244907"/>
            <a:r>
              <a:rPr lang="th-TH" sz="130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(สถาบันเกษตรกร,ผู้ประกอบการ)</a:t>
            </a:r>
            <a:endParaRPr lang="en-US" sz="1300" b="1" dirty="0">
              <a:solidFill>
                <a:prstClr val="white"/>
              </a:solidFill>
              <a:latin typeface="TH SarabunPSK" panose="020B0500040200020003" pitchFamily="34" charset="-34"/>
            </a:endParaRPr>
          </a:p>
        </p:txBody>
      </p:sp>
      <p:sp>
        <p:nvSpPr>
          <p:cNvPr id="10" name="สี่เหลี่ยมผืนผ้า 9">
            <a:extLst>
              <a:ext uri="{FF2B5EF4-FFF2-40B4-BE49-F238E27FC236}">
                <a16:creationId xmlns="" xmlns:a16="http://schemas.microsoft.com/office/drawing/2014/main" id="{CDB3A250-AF00-48D7-9408-8B248A7A84A6}"/>
              </a:ext>
            </a:extLst>
          </p:cNvPr>
          <p:cNvSpPr/>
          <p:nvPr/>
        </p:nvSpPr>
        <p:spPr>
          <a:xfrm>
            <a:off x="3895055" y="825857"/>
            <a:ext cx="2301774" cy="3521540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t"/>
          <a:lstStyle/>
          <a:p>
            <a:pPr algn="ctr" defTabSz="244907"/>
            <a:r>
              <a:rPr lang="th-TH" sz="1300" b="1" u="sng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กระบวนการสร้างมูลค่าเพิ่ม</a:t>
            </a: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th-TH" sz="1300" b="1" u="sng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</p:txBody>
      </p:sp>
      <p:sp>
        <p:nvSpPr>
          <p:cNvPr id="11" name="สี่เหลี่ยมผืนผ้า 10">
            <a:extLst>
              <a:ext uri="{FF2B5EF4-FFF2-40B4-BE49-F238E27FC236}">
                <a16:creationId xmlns="" xmlns:a16="http://schemas.microsoft.com/office/drawing/2014/main" id="{386A2166-AD25-44DA-96D0-D1A635394006}"/>
              </a:ext>
            </a:extLst>
          </p:cNvPr>
          <p:cNvSpPr/>
          <p:nvPr/>
        </p:nvSpPr>
        <p:spPr>
          <a:xfrm>
            <a:off x="6308054" y="382473"/>
            <a:ext cx="4050484" cy="449829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ctr"/>
          <a:lstStyle/>
          <a:p>
            <a:pPr algn="ctr" defTabSz="244907"/>
            <a:r>
              <a:rPr lang="th-TH" sz="200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ปลายทาง</a:t>
            </a:r>
          </a:p>
          <a:p>
            <a:pPr algn="ctr" defTabSz="244907"/>
            <a:r>
              <a:rPr lang="th-TH" sz="130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 (อุตสาหกรรม) </a:t>
            </a:r>
            <a:endParaRPr lang="en-US" sz="1300" b="1" dirty="0">
              <a:solidFill>
                <a:prstClr val="white"/>
              </a:solidFill>
              <a:latin typeface="TH SarabunPSK" panose="020B0500040200020003" pitchFamily="34" charset="-34"/>
            </a:endParaRPr>
          </a:p>
        </p:txBody>
      </p:sp>
      <p:sp>
        <p:nvSpPr>
          <p:cNvPr id="12" name="สี่เหลี่ยมผืนผ้า 11">
            <a:extLst>
              <a:ext uri="{FF2B5EF4-FFF2-40B4-BE49-F238E27FC236}">
                <a16:creationId xmlns="" xmlns:a16="http://schemas.microsoft.com/office/drawing/2014/main" id="{9E139960-E1EB-4436-8B3A-67EC02F567DE}"/>
              </a:ext>
            </a:extLst>
          </p:cNvPr>
          <p:cNvSpPr/>
          <p:nvPr/>
        </p:nvSpPr>
        <p:spPr>
          <a:xfrm>
            <a:off x="6308052" y="832302"/>
            <a:ext cx="4050484" cy="1608058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t"/>
          <a:lstStyle/>
          <a:p>
            <a:pPr algn="ctr" defTabSz="244907"/>
            <a:r>
              <a:rPr lang="th-TH" sz="1300" b="1" u="sng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การตลาด</a:t>
            </a:r>
          </a:p>
          <a:p>
            <a:pPr marL="95241" indent="-95241" defTabSz="244907">
              <a:buFontTx/>
              <a:buChar char="-"/>
            </a:pPr>
            <a:r>
              <a:rPr lang="th-TH" sz="10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ตลาดค้าปลีก ค้าส่ง และ </a:t>
            </a:r>
            <a:r>
              <a:rPr lang="en-US" sz="1000" b="1" dirty="0">
                <a:solidFill>
                  <a:prstClr val="black"/>
                </a:solidFill>
                <a:latin typeface="TH SarabunPSK" panose="020B0500040200020003" pitchFamily="34" charset="-34"/>
              </a:rPr>
              <a:t>Online</a:t>
            </a:r>
          </a:p>
          <a:p>
            <a:pPr marL="95241" indent="-95241" defTabSz="244907">
              <a:buFontTx/>
              <a:buChar char="-"/>
            </a:pPr>
            <a:r>
              <a:rPr lang="th-TH" sz="10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ตลาดโดยการสนับสนุนของหน่วยงานภาครัฐ เช่น </a:t>
            </a:r>
          </a:p>
          <a:p>
            <a:pPr indent="96942" defTabSz="244907"/>
            <a:r>
              <a:rPr lang="th-TH" sz="10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ตลาดเกษตรกร ตลาดสวนไผ่ และตลาดใต้</a:t>
            </a:r>
            <a:r>
              <a:rPr lang="th-TH" sz="1000" b="1" dirty="0" err="1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โหนด</a:t>
            </a:r>
            <a:r>
              <a:rPr lang="th-TH" sz="10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 เป็นต้น</a:t>
            </a:r>
          </a:p>
          <a:p>
            <a:pPr marL="95241" indent="-95241" defTabSz="244907">
              <a:buFontTx/>
              <a:buChar char="-"/>
            </a:pPr>
            <a:r>
              <a:rPr lang="th-TH" sz="10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ศูนย์ผลิตภัณฑ์สินค้า </a:t>
            </a:r>
            <a:r>
              <a:rPr lang="en-US" sz="10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OTOP </a:t>
            </a:r>
            <a:r>
              <a:rPr lang="th-TH" sz="10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อบจ.พัทลุง</a:t>
            </a:r>
          </a:p>
          <a:p>
            <a:pPr marL="95241" indent="-95241" defTabSz="244907">
              <a:buFontTx/>
              <a:buChar char="-"/>
            </a:pPr>
            <a:r>
              <a:rPr lang="th-TH" sz="10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ร้านสะดวกซื้อ โมเดิร์น</a:t>
            </a:r>
            <a:r>
              <a:rPr lang="th-TH" sz="1000" b="1" dirty="0" err="1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เทรด</a:t>
            </a:r>
            <a:endParaRPr lang="th-TH" sz="1000" b="1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marL="95241" indent="-95241" defTabSz="244907">
              <a:buFontTx/>
              <a:buChar char="-"/>
            </a:pPr>
            <a:r>
              <a:rPr lang="th-TH" sz="10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สหกรณ์การเกษตร เช่น สหกรรณ์การเกษตรพนมวังก์</a:t>
            </a:r>
            <a:br>
              <a:rPr lang="th-TH" sz="10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</a:br>
            <a:r>
              <a:rPr lang="th-TH" sz="10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และสหกรณ์การเกษตรตะโหมด เป็นต้น</a:t>
            </a:r>
          </a:p>
          <a:p>
            <a:pPr marL="95241" indent="-95241" defTabSz="244907">
              <a:buFontTx/>
              <a:buChar char="-"/>
            </a:pPr>
            <a:r>
              <a:rPr lang="th-TH" sz="10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กลุ่มเกษตรกร/กลุ่มวิสาหกิจชุมชน</a:t>
            </a:r>
          </a:p>
          <a:p>
            <a:pPr marL="95241" indent="-95241" defTabSz="244907">
              <a:buFontTx/>
              <a:buChar char="-"/>
            </a:pPr>
            <a:r>
              <a:rPr lang="th-TH" sz="10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เข้าร่วมงานแสดงและจำหน่ายสินค้า (ข้าวและผลิตภัณฑ์แปรรูปข้าว)</a:t>
            </a:r>
          </a:p>
          <a:p>
            <a:pPr marL="183680" indent="-183680" defTabSz="244907">
              <a:buFontTx/>
              <a:buChar char="-"/>
            </a:pPr>
            <a:endParaRPr lang="en-US" sz="1300" b="1" dirty="0">
              <a:solidFill>
                <a:prstClr val="black"/>
              </a:solidFill>
              <a:latin typeface="TH SarabunPSK" panose="020B0500040200020003" pitchFamily="34" charset="-34"/>
            </a:endParaRPr>
          </a:p>
          <a:p>
            <a:pPr marL="183680" indent="-183680" defTabSz="244907">
              <a:buFontTx/>
              <a:buChar char="-"/>
            </a:pPr>
            <a:endParaRPr lang="th-TH" sz="1300" b="1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en-US" sz="1300" b="1" u="sng" dirty="0">
              <a:solidFill>
                <a:prstClr val="black"/>
              </a:solidFill>
              <a:latin typeface="TH SarabunPSK" panose="020B0500040200020003" pitchFamily="34" charset="-34"/>
            </a:endParaRPr>
          </a:p>
        </p:txBody>
      </p:sp>
      <p:sp>
        <p:nvSpPr>
          <p:cNvPr id="15" name="สี่เหลี่ยมผืนผ้า 14">
            <a:extLst>
              <a:ext uri="{FF2B5EF4-FFF2-40B4-BE49-F238E27FC236}">
                <a16:creationId xmlns="" xmlns:a16="http://schemas.microsoft.com/office/drawing/2014/main" id="{9C80E41D-8154-4852-B3B1-962571641F8F}"/>
              </a:ext>
            </a:extLst>
          </p:cNvPr>
          <p:cNvSpPr/>
          <p:nvPr/>
        </p:nvSpPr>
        <p:spPr>
          <a:xfrm>
            <a:off x="6302471" y="2440360"/>
            <a:ext cx="4050484" cy="1987216"/>
          </a:xfrm>
          <a:prstGeom prst="rect">
            <a:avLst/>
          </a:prstGeom>
          <a:solidFill>
            <a:schemeClr val="accent4">
              <a:lumMod val="75000"/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t"/>
          <a:lstStyle/>
          <a:p>
            <a:pPr defTabSz="244907"/>
            <a:r>
              <a:rPr lang="th-TH" sz="12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		</a:t>
            </a:r>
            <a:r>
              <a:rPr lang="th-TH" sz="1050" b="1" u="sng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การสร้างมูลค่าเพิ่ม (แปรรูปขั้นสูง/เชิงพาณิชย์)</a:t>
            </a:r>
          </a:p>
          <a:p>
            <a:pPr defTabSz="244907"/>
            <a:r>
              <a:rPr lang="th-TH" sz="11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- อุตสาหกรรมอาหาร และสุขภาพ </a:t>
            </a:r>
            <a:r>
              <a:rPr lang="en-US" sz="1100" b="1" dirty="0">
                <a:solidFill>
                  <a:prstClr val="black"/>
                </a:solidFill>
                <a:latin typeface="TH SarabunPSK" panose="020B0500040200020003" pitchFamily="34" charset="-34"/>
              </a:rPr>
              <a:t>:</a:t>
            </a:r>
            <a:r>
              <a:rPr lang="th-TH" sz="1100" b="1" dirty="0">
                <a:solidFill>
                  <a:prstClr val="black"/>
                </a:solidFill>
                <a:latin typeface="TH SarabunPSK" panose="020B0500040200020003" pitchFamily="34" charset="-34"/>
              </a:rPr>
              <a:t> แผ่นมาร์คหน้า แผ่นปิดแผล เซ</a:t>
            </a:r>
            <a:r>
              <a:rPr lang="th-TH" sz="1100" b="1" dirty="0" err="1">
                <a:solidFill>
                  <a:prstClr val="black"/>
                </a:solidFill>
                <a:latin typeface="TH SarabunPSK" panose="020B0500040200020003" pitchFamily="34" charset="-34"/>
              </a:rPr>
              <a:t>่รั่ม</a:t>
            </a:r>
            <a:r>
              <a:rPr lang="th-TH" sz="1100" b="1" dirty="0">
                <a:solidFill>
                  <a:prstClr val="black"/>
                </a:solidFill>
                <a:latin typeface="TH SarabunPSK" panose="020B0500040200020003" pitchFamily="34" charset="-34"/>
              </a:rPr>
              <a:t> น้ำมันรำข้าวแคบซูล ส่วนผสมของเครื่องสำอาง </a:t>
            </a:r>
            <a:r>
              <a:rPr lang="th-TH" sz="1100" b="1" dirty="0" err="1">
                <a:solidFill>
                  <a:prstClr val="black"/>
                </a:solidFill>
                <a:latin typeface="TH SarabunPSK" panose="020B0500040200020003" pitchFamily="34" charset="-34"/>
              </a:rPr>
              <a:t>ลิป</a:t>
            </a:r>
            <a:r>
              <a:rPr lang="th-TH" sz="1100" b="1" dirty="0">
                <a:solidFill>
                  <a:prstClr val="black"/>
                </a:solidFill>
                <a:latin typeface="TH SarabunPSK" panose="020B0500040200020003" pitchFamily="34" charset="-34"/>
              </a:rPr>
              <a:t>ติก</a:t>
            </a:r>
            <a:endParaRPr lang="en-US" sz="1100" dirty="0">
              <a:solidFill>
                <a:prstClr val="black"/>
              </a:solidFill>
              <a:latin typeface="TH SarabunPSK" panose="020B0500040200020003" pitchFamily="34" charset="-34"/>
            </a:endParaRPr>
          </a:p>
          <a:p>
            <a:pPr marL="183680" indent="-183680" defTabSz="244907">
              <a:buFontTx/>
              <a:buChar char="-"/>
            </a:pPr>
            <a:endParaRPr lang="th-TH" sz="1100" b="1" dirty="0">
              <a:solidFill>
                <a:prstClr val="black"/>
              </a:solidFill>
              <a:latin typeface="TH SarabunPSK" panose="020B0500040200020003" pitchFamily="34" charset="-34"/>
              <a:cs typeface="Angsana New"/>
            </a:endParaRPr>
          </a:p>
          <a:p>
            <a:pPr algn="ctr" defTabSz="244907"/>
            <a:endParaRPr lang="en-US" sz="1100" b="1" u="sng" dirty="0">
              <a:solidFill>
                <a:prstClr val="black"/>
              </a:solidFill>
              <a:latin typeface="TH SarabunPSK" panose="020B0500040200020003" pitchFamily="34" charset="-34"/>
            </a:endParaRP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="" xmlns:a16="http://schemas.microsoft.com/office/drawing/2014/main" id="{4980CBCE-5BFC-479A-94C5-C4886576234A}"/>
              </a:ext>
            </a:extLst>
          </p:cNvPr>
          <p:cNvSpPr txBox="1"/>
          <p:nvPr/>
        </p:nvSpPr>
        <p:spPr>
          <a:xfrm>
            <a:off x="1644795" y="1020726"/>
            <a:ext cx="2116717" cy="2050008"/>
          </a:xfrm>
          <a:prstGeom prst="rect">
            <a:avLst/>
          </a:prstGeom>
          <a:solidFill>
            <a:schemeClr val="bg1"/>
          </a:solidFill>
          <a:ln w="22225">
            <a:solidFill>
              <a:srgbClr val="C00000"/>
            </a:solidFill>
          </a:ln>
        </p:spPr>
        <p:txBody>
          <a:bodyPr wrap="square" lIns="48981" tIns="24491" rIns="48981" bIns="24491" rtlCol="0">
            <a:spAutoFit/>
          </a:bodyPr>
          <a:lstStyle/>
          <a:p>
            <a:pPr marL="45920" indent="-4592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ขับเคลื่อนการวิเคราะห์สภาพพื้นที่ (</a:t>
            </a:r>
            <a:r>
              <a:rPr lang="en-US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Agri</a:t>
            </a: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-</a:t>
            </a:r>
            <a:r>
              <a:rPr lang="en-US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map,</a:t>
            </a: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 วิเคราะห์ดิน</a:t>
            </a:r>
            <a:r>
              <a:rPr lang="en-US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, test kit</a:t>
            </a: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) การลดต้นทุนการผลิต (ใช้ปุ๋ยตามค่าวิเคราะห์) สนับสนุน</a:t>
            </a:r>
            <a:r>
              <a:rPr lang="th-TH" sz="1000" dirty="0" err="1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การทำ</a:t>
            </a: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เกษตรกรรมยั่งยืน การคัดครองเมล็ดพันธุ์ </a:t>
            </a:r>
          </a:p>
          <a:p>
            <a:pPr marL="45920" indent="-4592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การเพิ่มประสิทธิภาพการติดผล และเทคโนโลยีเกี่ยวกับการลดการสูญเสียของผลผลิต </a:t>
            </a:r>
          </a:p>
          <a:p>
            <a:pPr marL="45920" indent="-4592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นำเทคโนโลยีมาใช้เพื่อการผลิต การจัดการผลผลิต </a:t>
            </a:r>
          </a:p>
          <a:p>
            <a:pPr marL="45920" indent="-4592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ยกระดับมาตรฐานการผลิตข้าวให้ได้การรับรองมาตรฐานอินทรีย์ หรือ มาตรฐานในการส่งออก ตามความต้องการของคู่ค้า</a:t>
            </a:r>
          </a:p>
          <a:p>
            <a:pPr marL="45920" indent="-4592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กำหนดวิธีการเพื่อการจัดการผลผลิตไปสู่ </a:t>
            </a:r>
            <a:r>
              <a:rPr lang="en-US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Zero waste</a:t>
            </a:r>
            <a:endParaRPr lang="th-TH" sz="10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marL="45920" indent="-4592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การบริหารจัดการน้ำให้เพียงพอทั้งปริมาณและคุณภาพ</a:t>
            </a:r>
          </a:p>
          <a:p>
            <a:pPr marL="45920" indent="-4592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การพัฒนาและยกระดับการแปรรูปข้าว</a:t>
            </a:r>
          </a:p>
          <a:p>
            <a:pPr marL="45920" indent="-4592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ส่งเสริมการใช้พลังงานทดแทน</a:t>
            </a:r>
            <a:endParaRPr lang="en-US" sz="1000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="" xmlns:a16="http://schemas.microsoft.com/office/drawing/2014/main" id="{F892C162-2DCC-43FC-A7B6-B6B22E527437}"/>
              </a:ext>
            </a:extLst>
          </p:cNvPr>
          <p:cNvSpPr txBox="1"/>
          <p:nvPr/>
        </p:nvSpPr>
        <p:spPr>
          <a:xfrm>
            <a:off x="8458199" y="1038324"/>
            <a:ext cx="1870777" cy="1126678"/>
          </a:xfrm>
          <a:prstGeom prst="rect">
            <a:avLst/>
          </a:prstGeom>
          <a:solidFill>
            <a:schemeClr val="bg1"/>
          </a:solidFill>
          <a:ln w="22225">
            <a:solidFill>
              <a:srgbClr val="C00000"/>
            </a:solidFill>
          </a:ln>
        </p:spPr>
        <p:txBody>
          <a:bodyPr wrap="square" lIns="48981" tIns="24491" rIns="48981" bIns="24491" rtlCol="0">
            <a:spAutoFit/>
          </a:bodyPr>
          <a:lstStyle/>
          <a:p>
            <a:pPr marL="51022" indent="-51022" algn="thaiDist" defTabSz="244907">
              <a:buFontTx/>
              <a:buChar char="-"/>
            </a:pPr>
            <a:r>
              <a:rPr lang="th-TH" sz="1000" spc="-5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การแสดงงานวิจัยเกี่ยวกับข้าว</a:t>
            </a:r>
          </a:p>
          <a:p>
            <a:pPr marL="51022" indent="-51022" algn="thaiDist" defTabSz="244907">
              <a:buFontTx/>
              <a:buChar char="-"/>
            </a:pPr>
            <a:r>
              <a:rPr lang="th-TH" sz="1000" spc="-5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การประชาสัมพันธ์ และส่งเสริมการตลาดและการบริโภค</a:t>
            </a:r>
            <a:endParaRPr lang="th-TH" sz="1000" spc="-5" dirty="0">
              <a:solidFill>
                <a:prstClr val="white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marL="51022" indent="-51022" algn="thaiDist" defTabSz="244907">
              <a:buFontTx/>
              <a:buChar char="-"/>
            </a:pPr>
            <a:r>
              <a:rPr lang="th-TH" sz="1000" spc="-37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การเชื่อมโยงและขับเคลื่อนด้านการท่องเที่ยวสู่การพัฒนาที่ยั่งยืน</a:t>
            </a:r>
            <a:r>
              <a:rPr lang="th-TH" sz="1000" spc="-5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ด้าน </a:t>
            </a:r>
            <a:r>
              <a:rPr lang="en-US" sz="1000" spc="-5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BCG Model</a:t>
            </a:r>
            <a:endParaRPr lang="th-TH" sz="1000" spc="-5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marL="51022" indent="-51022" algn="thaiDist" defTabSz="244907">
              <a:buFontTx/>
              <a:buChar char="-"/>
            </a:pPr>
            <a:r>
              <a:rPr lang="th-TH" sz="1000" spc="-5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เชื่อมโยงตลาดข้าว/ผลิตภัณฑ์แปรรูปข้าวและเจรจาธุรกิจการค้า</a:t>
            </a: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="" xmlns:a16="http://schemas.microsoft.com/office/drawing/2014/main" id="{7C082170-5B6D-4136-877A-8BB92D297D1B}"/>
              </a:ext>
            </a:extLst>
          </p:cNvPr>
          <p:cNvSpPr txBox="1"/>
          <p:nvPr/>
        </p:nvSpPr>
        <p:spPr>
          <a:xfrm>
            <a:off x="3897369" y="1007156"/>
            <a:ext cx="2252716" cy="2511673"/>
          </a:xfrm>
          <a:prstGeom prst="rect">
            <a:avLst/>
          </a:prstGeom>
          <a:solidFill>
            <a:schemeClr val="bg1"/>
          </a:solidFill>
          <a:ln w="22225">
            <a:solidFill>
              <a:srgbClr val="C00000"/>
            </a:solidFill>
          </a:ln>
        </p:spPr>
        <p:txBody>
          <a:bodyPr wrap="square" lIns="48981" tIns="24491" rIns="48981" bIns="24491" rtlCol="0">
            <a:spAutoFit/>
          </a:bodyPr>
          <a:lstStyle/>
          <a:p>
            <a:pPr defTabSz="244907"/>
            <a:r>
              <a:rPr lang="th-TH" sz="10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การพัฒนารูปแบบของผลิตภัณฑ์ เพื่อสร้างความหลากหลายและทางเลือกให้กับผู้บริโภค</a:t>
            </a:r>
          </a:p>
          <a:p>
            <a:pPr marL="45070" indent="-4507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ผลิตภัณฑ์จากข้าว ได้แก่ ข้าวสาร ขนม น้ำมันรำข้าว และกาแฟ</a:t>
            </a:r>
          </a:p>
          <a:p>
            <a:pPr marL="45070" indent="-4507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อาหารเพื่อสุขภาพมีวิตามินบีสูง วิตามินบี1 ช่วยป้องกันโรคเหน็บชาและโรคอัมพฤกษ์ได้ วิตามินบี 2 ช่วยในการป้องกันโรคปากนกกระจอก</a:t>
            </a:r>
          </a:p>
          <a:p>
            <a:pPr marL="45070" indent="-45070" defTabSz="244907">
              <a:buFontTx/>
              <a:buChar char="-"/>
            </a:pPr>
            <a:r>
              <a:rPr lang="th-TH" sz="1000" spc="-1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เพิ่มมูลค่าผลผลิต ผลิตภัณฑ์ และวัสดุเหลือใช้จากกระบวนการผลิต</a:t>
            </a: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ครบวงจร</a:t>
            </a:r>
          </a:p>
          <a:p>
            <a:pPr marL="45070" indent="-4507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การวิจัยเกี่ยวกับการแปรรูปข้าวเพื่อสุขภาพสำหรับผู้สูงอายุ</a:t>
            </a:r>
          </a:p>
          <a:p>
            <a:pPr marL="45070" indent="-4507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พัฒนาเกษตรเป็นผู้ประกอบการมืออาชีพ</a:t>
            </a:r>
          </a:p>
          <a:p>
            <a:pPr marL="45070" indent="-4507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ส่งเสริมการใช้พลังงานแสงอาทิตย์ในการแปรรูป</a:t>
            </a:r>
          </a:p>
          <a:p>
            <a:pPr defTabSz="244907"/>
            <a:r>
              <a:rPr lang="th-TH" sz="10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อื่น ๆ</a:t>
            </a:r>
          </a:p>
          <a:p>
            <a:pPr marL="45070" indent="-4507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ส่งเสริมการสร้างอ</a:t>
            </a:r>
            <a:r>
              <a:rPr lang="th-TH" sz="1000" dirty="0" err="1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ัต</a:t>
            </a: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ลักษณ์สินค้า </a:t>
            </a:r>
            <a:r>
              <a:rPr lang="en-US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(GI) </a:t>
            </a: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ของจังหวัด</a:t>
            </a:r>
            <a:endParaRPr lang="th-TH" sz="1000" b="1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marL="45070" indent="-4507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ส่งเสริมและพัฒนาบรรจุภัณฑ์ (อย./ม</a:t>
            </a:r>
            <a:r>
              <a:rPr lang="th-TH" sz="1000" dirty="0" err="1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ผช</a:t>
            </a: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.)</a:t>
            </a:r>
            <a:endParaRPr lang="th-TH" sz="1000" b="1" dirty="0">
              <a:solidFill>
                <a:prstClr val="black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 panose="02020603050405020304" pitchFamily="18" charset="-34"/>
            </a:endParaRPr>
          </a:p>
          <a:p>
            <a:pPr marL="45070" indent="-45070" defTabSz="244907">
              <a:buFontTx/>
              <a:buChar char="-"/>
            </a:pPr>
            <a:r>
              <a:rPr lang="th-TH" sz="1000" spc="-5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ยกระดับมาตรฐานของผู้รวบรวมผลผลิต ในระบบ </a:t>
            </a:r>
            <a:r>
              <a:rPr lang="en-US" sz="1000" spc="-5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GMP, HACCP</a:t>
            </a:r>
          </a:p>
        </p:txBody>
      </p:sp>
      <p:sp>
        <p:nvSpPr>
          <p:cNvPr id="20" name="สี่เหลี่ยมผืนผ้า 19">
            <a:extLst>
              <a:ext uri="{FF2B5EF4-FFF2-40B4-BE49-F238E27FC236}">
                <a16:creationId xmlns="" xmlns:a16="http://schemas.microsoft.com/office/drawing/2014/main" id="{066F2973-0863-43CE-9B74-59B2EFC548C7}"/>
              </a:ext>
            </a:extLst>
          </p:cNvPr>
          <p:cNvSpPr/>
          <p:nvPr/>
        </p:nvSpPr>
        <p:spPr>
          <a:xfrm>
            <a:off x="444503" y="4520309"/>
            <a:ext cx="3347356" cy="1105655"/>
          </a:xfrm>
          <a:prstGeom prst="rect">
            <a:avLst/>
          </a:prstGeom>
          <a:solidFill>
            <a:srgbClr val="00B05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t"/>
          <a:lstStyle/>
          <a:p>
            <a:pPr defTabSz="244907"/>
            <a:r>
              <a:rPr lang="th-TH" sz="11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         </a:t>
            </a:r>
            <a:r>
              <a:rPr lang="th-TH" sz="1100" b="1" u="sng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การจัดการวัสดุเหลือใช้จากการผลิต</a:t>
            </a:r>
          </a:p>
          <a:p>
            <a:pPr marL="51022" indent="-51022" defTabSz="244907">
              <a:buFontTx/>
              <a:buChar char="-"/>
            </a:pPr>
            <a:r>
              <a:rPr lang="th-TH" sz="100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ฟางข้าว </a:t>
            </a:r>
            <a:r>
              <a:rPr lang="en-US" sz="100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&gt; </a:t>
            </a:r>
            <a:r>
              <a:rPr lang="th-TH" sz="100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องค์ประกอบในการผลิตปุ๋ย/ใช้เป็นอาหารเลี้ยงสัตว์/ผลิตภัณฑ์จากฟางข้าว</a:t>
            </a:r>
          </a:p>
        </p:txBody>
      </p:sp>
      <p:sp>
        <p:nvSpPr>
          <p:cNvPr id="21" name="กล่องข้อความ 20">
            <a:extLst>
              <a:ext uri="{FF2B5EF4-FFF2-40B4-BE49-F238E27FC236}">
                <a16:creationId xmlns="" xmlns:a16="http://schemas.microsoft.com/office/drawing/2014/main" id="{866C1C4F-A939-46E2-B49C-78E6A5989208}"/>
              </a:ext>
            </a:extLst>
          </p:cNvPr>
          <p:cNvSpPr txBox="1"/>
          <p:nvPr/>
        </p:nvSpPr>
        <p:spPr>
          <a:xfrm>
            <a:off x="45358" y="1269999"/>
            <a:ext cx="535215" cy="649627"/>
          </a:xfrm>
          <a:prstGeom prst="rect">
            <a:avLst/>
          </a:prstGeom>
          <a:noFill/>
        </p:spPr>
        <p:txBody>
          <a:bodyPr wrap="square" lIns="48981" tIns="24491" rIns="48981" bIns="24491" rtlCol="0">
            <a:spAutoFit/>
          </a:bodyPr>
          <a:lstStyle/>
          <a:p>
            <a:pPr defTabSz="244907"/>
            <a:r>
              <a:rPr lang="en-US" sz="3900" dirty="0">
                <a:solidFill>
                  <a:srgbClr val="ED7D31">
                    <a:lumMod val="75000"/>
                  </a:srgbClr>
                </a:solidFill>
                <a:latin typeface="Bahnschrift" panose="020B0502040204020203" pitchFamily="34" charset="0"/>
              </a:rPr>
              <a:t>B</a:t>
            </a:r>
          </a:p>
        </p:txBody>
      </p:sp>
      <p:sp>
        <p:nvSpPr>
          <p:cNvPr id="22" name="กล่องข้อความ 21">
            <a:extLst>
              <a:ext uri="{FF2B5EF4-FFF2-40B4-BE49-F238E27FC236}">
                <a16:creationId xmlns="" xmlns:a16="http://schemas.microsoft.com/office/drawing/2014/main" id="{EE99E6D5-FA35-4845-9EF1-3DF3C468078E}"/>
              </a:ext>
            </a:extLst>
          </p:cNvPr>
          <p:cNvSpPr txBox="1"/>
          <p:nvPr/>
        </p:nvSpPr>
        <p:spPr>
          <a:xfrm>
            <a:off x="55617" y="4487588"/>
            <a:ext cx="535215" cy="649627"/>
          </a:xfrm>
          <a:prstGeom prst="rect">
            <a:avLst/>
          </a:prstGeom>
          <a:noFill/>
        </p:spPr>
        <p:txBody>
          <a:bodyPr wrap="square" lIns="48981" tIns="24491" rIns="48981" bIns="24491" rtlCol="0">
            <a:spAutoFit/>
          </a:bodyPr>
          <a:lstStyle/>
          <a:p>
            <a:pPr defTabSz="244907"/>
            <a:r>
              <a:rPr lang="en-US" sz="3900" dirty="0">
                <a:solidFill>
                  <a:srgbClr val="4472C4">
                    <a:lumMod val="75000"/>
                  </a:srgbClr>
                </a:solidFill>
                <a:latin typeface="Bahnschrift" panose="020B0502040204020203" pitchFamily="34" charset="0"/>
              </a:rPr>
              <a:t>C</a:t>
            </a: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="" xmlns:a16="http://schemas.microsoft.com/office/drawing/2014/main" id="{232F1BD9-8AC4-4728-BE95-B09F94C69061}"/>
              </a:ext>
            </a:extLst>
          </p:cNvPr>
          <p:cNvSpPr txBox="1"/>
          <p:nvPr/>
        </p:nvSpPr>
        <p:spPr>
          <a:xfrm>
            <a:off x="484023" y="1057282"/>
            <a:ext cx="1124226" cy="1615824"/>
          </a:xfrm>
          <a:prstGeom prst="rect">
            <a:avLst/>
          </a:prstGeom>
          <a:solidFill>
            <a:schemeClr val="bg1"/>
          </a:solidFill>
          <a:ln w="22225">
            <a:solidFill>
              <a:srgbClr val="C00000"/>
            </a:solidFill>
          </a:ln>
        </p:spPr>
        <p:txBody>
          <a:bodyPr wrap="square" lIns="48981" tIns="24491" rIns="48981" bIns="24491" rtlCol="0">
            <a:spAutoFit/>
          </a:bodyPr>
          <a:lstStyle/>
          <a:p>
            <a:pPr marL="45920" indent="-45920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การรวมกลุ่มเพื่อการผลิต แลกเปลี่ยนองค์ความรู้ กระบวนการจัดการรูปแบบแปลงใหญ่ สหกรณ์ หรือวิสาหกิจชุมชน เพื่อความสามารถในการต่อรอง</a:t>
            </a:r>
          </a:p>
          <a:p>
            <a:pPr marL="45920" indent="-45920" defTabSz="244907">
              <a:buFontTx/>
              <a:buChar char="-"/>
            </a:pPr>
            <a:r>
              <a:rPr lang="th-TH" sz="1000" spc="-16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พัฒนาบุคลากรต้นแบบในพื้นที่</a:t>
            </a: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ทั้งในการผลิต การแปรรูป </a:t>
            </a:r>
            <a:r>
              <a:rPr lang="th-TH" sz="1000" spc="-16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และการตลาด (</a:t>
            </a:r>
            <a:r>
              <a:rPr lang="en-US" sz="1000" spc="-16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YSF, SF, </a:t>
            </a:r>
            <a:r>
              <a:rPr lang="th-TH" sz="1000" spc="-16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อกม.,ทายาทเกษตรกร)</a:t>
            </a:r>
          </a:p>
        </p:txBody>
      </p:sp>
      <p:sp>
        <p:nvSpPr>
          <p:cNvPr id="24" name="สี่เหลี่ยมผืนผ้า 23">
            <a:extLst>
              <a:ext uri="{FF2B5EF4-FFF2-40B4-BE49-F238E27FC236}">
                <a16:creationId xmlns="" xmlns:a16="http://schemas.microsoft.com/office/drawing/2014/main" id="{BAE5A972-9BA3-47CF-B1FD-4A796360E486}"/>
              </a:ext>
            </a:extLst>
          </p:cNvPr>
          <p:cNvSpPr/>
          <p:nvPr/>
        </p:nvSpPr>
        <p:spPr>
          <a:xfrm>
            <a:off x="3896292" y="4427905"/>
            <a:ext cx="2301774" cy="1117632"/>
          </a:xfrm>
          <a:prstGeom prst="rect">
            <a:avLst/>
          </a:prstGeom>
          <a:solidFill>
            <a:schemeClr val="accent2">
              <a:alpha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t"/>
          <a:lstStyle/>
          <a:p>
            <a:pPr defTabSz="244907"/>
            <a:r>
              <a:rPr lang="th-TH" sz="11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</a:t>
            </a:r>
            <a:r>
              <a:rPr lang="th-TH" sz="1100" b="1" u="sng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การสร้างมูลค่าเพิ่มจากวัสดุเหลือใช้</a:t>
            </a:r>
          </a:p>
          <a:p>
            <a:pPr marL="51022" indent="-51022" defTabSz="244907">
              <a:buFontTx/>
              <a:buChar char="-"/>
            </a:pPr>
            <a:r>
              <a:rPr lang="th-TH" sz="100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รำข้าว </a:t>
            </a:r>
            <a:r>
              <a:rPr lang="en-US" sz="100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&gt; </a:t>
            </a:r>
            <a:r>
              <a:rPr lang="th-TH" sz="100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รำข้าวอาหารสัตว์ และน้ำมันรำข้าว</a:t>
            </a:r>
          </a:p>
          <a:p>
            <a:pPr marL="51022" indent="-51022" defTabSz="244907">
              <a:buFontTx/>
              <a:buChar char="-"/>
            </a:pPr>
            <a:r>
              <a:rPr lang="th-TH" sz="100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ผู้รวบรวมผลผลิตสามารถจัดการวัสดุเหลือใช้จากการเกษตรนำไปใช้ให้เกิดประโยชน์สูงสุด</a:t>
            </a:r>
          </a:p>
        </p:txBody>
      </p:sp>
      <p:sp>
        <p:nvSpPr>
          <p:cNvPr id="29" name="สี่เหลี่ยมผืนผ้า 28">
            <a:extLst>
              <a:ext uri="{FF2B5EF4-FFF2-40B4-BE49-F238E27FC236}">
                <a16:creationId xmlns="" xmlns:a16="http://schemas.microsoft.com/office/drawing/2014/main" id="{BE0FE068-1C43-4C8C-BAF5-2B3D689701EF}"/>
              </a:ext>
            </a:extLst>
          </p:cNvPr>
          <p:cNvSpPr/>
          <p:nvPr/>
        </p:nvSpPr>
        <p:spPr>
          <a:xfrm>
            <a:off x="438002" y="6444651"/>
            <a:ext cx="9879350" cy="192676"/>
          </a:xfrm>
          <a:prstGeom prst="rect">
            <a:avLst/>
          </a:prstGeom>
          <a:solidFill>
            <a:srgbClr val="C00000">
              <a:alpha val="8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ctr"/>
          <a:lstStyle/>
          <a:p>
            <a:pPr algn="ctr" defTabSz="244907"/>
            <a:r>
              <a:rPr lang="th-TH" sz="1200" b="1" dirty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ปัจจัยสนับสนุน </a:t>
            </a:r>
            <a:r>
              <a:rPr lang="en-US" sz="1200" b="1" dirty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: </a:t>
            </a:r>
            <a:r>
              <a:rPr lang="th-TH" sz="1200" b="1" dirty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วิจัยและพัฒนา / เทคโนโลยี / มาตรฐานรับรอง / กฎระเบียบมาตรการต่างๆ / โครงสร้างพื้นฐานและโลจิสติก</a:t>
            </a:r>
            <a:r>
              <a:rPr lang="th-TH" sz="1200" b="1" dirty="0" err="1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ส์</a:t>
            </a:r>
            <a:r>
              <a:rPr lang="th-TH" sz="1200" b="1" dirty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/ </a:t>
            </a:r>
            <a:r>
              <a:rPr lang="en-US" sz="1200" b="1" dirty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Big Data / </a:t>
            </a:r>
            <a:r>
              <a:rPr lang="th-TH" sz="1200" b="1" dirty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แหล่งทุน</a:t>
            </a:r>
            <a:endParaRPr lang="en-US" sz="1200" b="1" dirty="0">
              <a:solidFill>
                <a:prstClr val="white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grpSp>
        <p:nvGrpSpPr>
          <p:cNvPr id="70" name="กลุ่ม 69">
            <a:extLst>
              <a:ext uri="{FF2B5EF4-FFF2-40B4-BE49-F238E27FC236}">
                <a16:creationId xmlns="" xmlns:a16="http://schemas.microsoft.com/office/drawing/2014/main" id="{25A381F4-98CE-4BCF-93ED-C74A421F7D01}"/>
              </a:ext>
            </a:extLst>
          </p:cNvPr>
          <p:cNvGrpSpPr/>
          <p:nvPr/>
        </p:nvGrpSpPr>
        <p:grpSpPr>
          <a:xfrm>
            <a:off x="10416385" y="382474"/>
            <a:ext cx="1767677" cy="6387659"/>
            <a:chOff x="20099651" y="1117600"/>
            <a:chExt cx="3621209" cy="7435685"/>
          </a:xfrm>
        </p:grpSpPr>
        <p:sp>
          <p:nvSpPr>
            <p:cNvPr id="52" name="Pentagon 3">
              <a:extLst>
                <a:ext uri="{FF2B5EF4-FFF2-40B4-BE49-F238E27FC236}">
                  <a16:creationId xmlns="" xmlns:a16="http://schemas.microsoft.com/office/drawing/2014/main" id="{3BAFE514-5ACC-4A19-A61E-EF23D62070E2}"/>
                </a:ext>
              </a:extLst>
            </p:cNvPr>
            <p:cNvSpPr/>
            <p:nvPr/>
          </p:nvSpPr>
          <p:spPr>
            <a:xfrm>
              <a:off x="20099651" y="1117600"/>
              <a:ext cx="3579243" cy="7435685"/>
            </a:xfrm>
            <a:prstGeom prst="homePlate">
              <a:avLst/>
            </a:prstGeom>
            <a:solidFill>
              <a:srgbClr val="92D05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 defTabSz="244907"/>
              <a:endParaRPr lang="en-US">
                <a:solidFill>
                  <a:prstClr val="white"/>
                </a:solidFill>
              </a:endParaRPr>
            </a:p>
          </p:txBody>
        </p:sp>
        <p:sp>
          <p:nvSpPr>
            <p:cNvPr id="54" name="TextBox 3">
              <a:extLst>
                <a:ext uri="{FF2B5EF4-FFF2-40B4-BE49-F238E27FC236}">
                  <a16:creationId xmlns="" xmlns:a16="http://schemas.microsoft.com/office/drawing/2014/main" id="{2069AE45-3419-4890-9A88-E3DF34BD91F4}"/>
                </a:ext>
              </a:extLst>
            </p:cNvPr>
            <p:cNvSpPr txBox="1"/>
            <p:nvPr/>
          </p:nvSpPr>
          <p:spPr>
            <a:xfrm>
              <a:off x="20141618" y="2966531"/>
              <a:ext cx="3579242" cy="3869635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 rtlCol="0" anchor="t">
              <a:no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defTabSz="244907"/>
              <a:r>
                <a:rPr lang="th-TH" sz="1300" b="1" dirty="0">
                  <a:solidFill>
                    <a:prstClr val="black"/>
                  </a:solidFill>
                  <a:latin typeface="TH SarabunPSK" panose="020B0500040200020003" pitchFamily="34" charset="-34"/>
                  <a:cs typeface="Angsana New"/>
                </a:rPr>
                <a:t>         </a:t>
              </a:r>
              <a:r>
                <a:rPr lang="th-TH" sz="1300" b="1" u="sng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Angsana New"/>
                </a:rPr>
                <a:t>เป้าหมาย</a:t>
              </a:r>
            </a:p>
            <a:p>
              <a:pPr defTabSz="244907"/>
              <a:endParaRPr lang="th-TH" sz="1300" b="1" u="sng" dirty="0" smtClean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endParaRPr>
            </a:p>
            <a:p>
              <a:pPr defTabSz="244907"/>
              <a:r>
                <a:rPr lang="en-US" sz="1300" dirty="0" smtClean="0">
                  <a:solidFill>
                    <a:prstClr val="black"/>
                  </a:solidFill>
                  <a:latin typeface="TH SarabunPSK" panose="020B0500040200020003" pitchFamily="34" charset="-34"/>
                  <a:cs typeface="Angsana New"/>
                </a:rPr>
                <a:t>- </a:t>
              </a:r>
              <a:r>
                <a:rPr lang="th-TH" sz="1300" b="1" dirty="0" smtClean="0">
                  <a:solidFill>
                    <a:prstClr val="black"/>
                  </a:solidFill>
                  <a:latin typeface="AngsanaUPC" pitchFamily="18" charset="-34"/>
                  <a:cs typeface="AngsanaUPC" pitchFamily="18" charset="-34"/>
                </a:rPr>
                <a:t>มูลค่าสินค้าข้าวเพิ่มขึ้น ร้อยละ </a:t>
              </a:r>
              <a:r>
                <a:rPr lang="en-US" sz="1300" b="1" dirty="0" smtClean="0">
                  <a:solidFill>
                    <a:prstClr val="black"/>
                  </a:solidFill>
                  <a:latin typeface="AngsanaUPC" pitchFamily="18" charset="-34"/>
                  <a:cs typeface="AngsanaUPC" pitchFamily="18" charset="-34"/>
                </a:rPr>
                <a:t>10</a:t>
              </a:r>
            </a:p>
            <a:p>
              <a:pPr defTabSz="244907"/>
              <a:r>
                <a:rPr lang="en-US" sz="1300" b="1" dirty="0" smtClean="0">
                  <a:solidFill>
                    <a:prstClr val="black"/>
                  </a:solidFill>
                  <a:latin typeface="AngsanaUPC" pitchFamily="18" charset="-34"/>
                  <a:cs typeface="AngsanaUPC" pitchFamily="18" charset="-34"/>
                </a:rPr>
                <a:t>- </a:t>
              </a:r>
              <a:r>
                <a:rPr lang="th-TH" sz="1300" b="1" dirty="0" smtClean="0">
                  <a:solidFill>
                    <a:prstClr val="black"/>
                  </a:solidFill>
                  <a:latin typeface="AngsanaUPC" pitchFamily="18" charset="-34"/>
                  <a:cs typeface="AngsanaUPC" pitchFamily="18" charset="-34"/>
                </a:rPr>
                <a:t>การใช้ประโยชน์จากวัสดุเหลือใช้</a:t>
              </a:r>
            </a:p>
            <a:p>
              <a:pPr defTabSz="244907"/>
              <a:r>
                <a:rPr lang="th-TH" sz="1300" b="1" dirty="0" smtClean="0">
                  <a:solidFill>
                    <a:prstClr val="black"/>
                  </a:solidFill>
                  <a:latin typeface="AngsanaUPC" pitchFamily="18" charset="-34"/>
                  <a:cs typeface="AngsanaUPC" pitchFamily="18" charset="-34"/>
                </a:rPr>
                <a:t>ร้อยละ </a:t>
              </a:r>
              <a:r>
                <a:rPr lang="en-US" sz="1300" b="1" dirty="0" smtClean="0">
                  <a:solidFill>
                    <a:prstClr val="black"/>
                  </a:solidFill>
                  <a:latin typeface="AngsanaUPC" pitchFamily="18" charset="-34"/>
                  <a:cs typeface="AngsanaUPC" pitchFamily="18" charset="-34"/>
                </a:rPr>
                <a:t>100</a:t>
              </a:r>
              <a:endParaRPr lang="en-US" sz="13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endParaRPr>
            </a:p>
            <a:p>
              <a:pPr defTabSz="244907"/>
              <a:r>
                <a:rPr lang="en-US" sz="1300" b="1" dirty="0" smtClean="0">
                  <a:solidFill>
                    <a:prstClr val="black"/>
                  </a:solidFill>
                  <a:latin typeface="AngsanaUPC" pitchFamily="18" charset="-34"/>
                  <a:cs typeface="AngsanaUPC" pitchFamily="18" charset="-34"/>
                </a:rPr>
                <a:t>- </a:t>
              </a:r>
              <a:r>
                <a:rPr lang="th-TH" sz="1300" b="1" dirty="0" smtClean="0">
                  <a:solidFill>
                    <a:prstClr val="black"/>
                  </a:solidFill>
                  <a:latin typeface="AngsanaUPC" pitchFamily="18" charset="-34"/>
                  <a:cs typeface="AngsanaUPC" pitchFamily="18" charset="-34"/>
                </a:rPr>
                <a:t>การทำการเกษตรที่เป็นมิตร</a:t>
              </a:r>
            </a:p>
            <a:p>
              <a:pPr defTabSz="244907"/>
              <a:r>
                <a:rPr lang="th-TH" sz="1300" b="1" dirty="0" smtClean="0">
                  <a:solidFill>
                    <a:prstClr val="black"/>
                  </a:solidFill>
                  <a:latin typeface="AngsanaUPC" pitchFamily="18" charset="-34"/>
                  <a:cs typeface="AngsanaUPC" pitchFamily="18" charset="-34"/>
                </a:rPr>
                <a:t>กับสิ่งแวดล้อมอย่างยั่งยืน</a:t>
              </a:r>
            </a:p>
            <a:p>
              <a:pPr defTabSz="244907"/>
              <a:endParaRPr lang="th-TH" sz="13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endParaRPr>
            </a:p>
            <a:p>
              <a:pPr defTabSz="244907"/>
              <a:endParaRPr lang="en-US" sz="1300" b="1" dirty="0">
                <a:solidFill>
                  <a:prstClr val="black"/>
                </a:solidFill>
                <a:latin typeface="TH SarabunPSK" panose="020B0500040200020003" pitchFamily="34" charset="-34"/>
              </a:endParaRPr>
            </a:p>
          </p:txBody>
        </p:sp>
      </p:grpSp>
      <p:sp>
        <p:nvSpPr>
          <p:cNvPr id="68" name="กล่องข้อความ 67">
            <a:extLst>
              <a:ext uri="{FF2B5EF4-FFF2-40B4-BE49-F238E27FC236}">
                <a16:creationId xmlns="" xmlns:a16="http://schemas.microsoft.com/office/drawing/2014/main" id="{E062AB09-C9F9-475E-A57F-CD97C40E7EED}"/>
              </a:ext>
            </a:extLst>
          </p:cNvPr>
          <p:cNvSpPr txBox="1"/>
          <p:nvPr/>
        </p:nvSpPr>
        <p:spPr>
          <a:xfrm>
            <a:off x="6349293" y="3757800"/>
            <a:ext cx="3940313" cy="568834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  <a:prstDash val="dash"/>
          </a:ln>
        </p:spPr>
        <p:txBody>
          <a:bodyPr wrap="square" lIns="48981" tIns="24491" rIns="48981" bIns="24491" rtlCol="0">
            <a:spAutoFit/>
          </a:bodyPr>
          <a:lstStyle/>
          <a:p>
            <a:pPr marL="51022" indent="-51022" defTabSz="244907">
              <a:buFontTx/>
              <a:buChar char="-"/>
            </a:pPr>
            <a:r>
              <a:rPr lang="th-TH" sz="11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การแปรรูปโดยการใช้เทคโนโลยีและนวัตกรรมขั้นสูง		</a:t>
            </a:r>
          </a:p>
          <a:p>
            <a:pPr marL="51022" indent="-51022" defTabSz="244907">
              <a:buFontTx/>
              <a:buChar char="-"/>
            </a:pPr>
            <a:r>
              <a:rPr lang="th-TH" sz="11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อุตสาหกรรมอาหารและสุขภาพ </a:t>
            </a:r>
          </a:p>
          <a:p>
            <a:pPr marL="51022" indent="-51022" defTabSz="244907">
              <a:buFontTx/>
              <a:buChar char="-"/>
            </a:pPr>
            <a:r>
              <a:rPr lang="th-TH" sz="11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อุตสาหกรรมพลังงาน</a:t>
            </a:r>
          </a:p>
        </p:txBody>
      </p:sp>
      <p:sp>
        <p:nvSpPr>
          <p:cNvPr id="73" name="กล่องข้อความ 72">
            <a:extLst>
              <a:ext uri="{FF2B5EF4-FFF2-40B4-BE49-F238E27FC236}">
                <a16:creationId xmlns="" xmlns:a16="http://schemas.microsoft.com/office/drawing/2014/main" id="{0DCDCA1D-2770-4903-8A31-F1ED41BC9DBA}"/>
              </a:ext>
            </a:extLst>
          </p:cNvPr>
          <p:cNvSpPr txBox="1"/>
          <p:nvPr/>
        </p:nvSpPr>
        <p:spPr>
          <a:xfrm>
            <a:off x="19872" y="5499330"/>
            <a:ext cx="456597" cy="708985"/>
          </a:xfrm>
          <a:prstGeom prst="rect">
            <a:avLst/>
          </a:prstGeom>
          <a:noFill/>
        </p:spPr>
        <p:txBody>
          <a:bodyPr wrap="square" lIns="48981" tIns="24491" rIns="48981" bIns="24491" rtlCol="0">
            <a:spAutoFit/>
          </a:bodyPr>
          <a:lstStyle/>
          <a:p>
            <a:pPr defTabSz="244907"/>
            <a:r>
              <a:rPr lang="en-US" sz="4300" dirty="0">
                <a:solidFill>
                  <a:srgbClr val="008000"/>
                </a:solidFill>
                <a:latin typeface="Bahnschrift" panose="020B0502040204020203" pitchFamily="34" charset="0"/>
              </a:rPr>
              <a:t>G</a:t>
            </a:r>
          </a:p>
        </p:txBody>
      </p:sp>
      <p:pic>
        <p:nvPicPr>
          <p:cNvPr id="1032" name="Picture 8" descr="พัฒนา อย่าง ยั่งยืน, เป็นธรรมชาติสภาพแวดล้อม, อาศัยอยู่ได้พัฒนาการ png -  png พัฒนา อย่าง ยั่งยืน, เป็นธรรมชาติสภาพแวดล้อม, อาศัยอยู่ได้พัฒนาการ icon  vector">
            <a:extLst>
              <a:ext uri="{FF2B5EF4-FFF2-40B4-BE49-F238E27FC236}">
                <a16:creationId xmlns="" xmlns:a16="http://schemas.microsoft.com/office/drawing/2014/main" id="{68B048D2-5A34-4410-A069-2C854BBFD38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962741" y="629672"/>
            <a:ext cx="2492161" cy="12503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8" name="สี่เหลี่ยมผืนผ้า 87">
            <a:extLst>
              <a:ext uri="{FF2B5EF4-FFF2-40B4-BE49-F238E27FC236}">
                <a16:creationId xmlns="" xmlns:a16="http://schemas.microsoft.com/office/drawing/2014/main" id="{76F06ADD-DFC4-4417-8D68-796B7E235888}"/>
              </a:ext>
            </a:extLst>
          </p:cNvPr>
          <p:cNvSpPr/>
          <p:nvPr/>
        </p:nvSpPr>
        <p:spPr>
          <a:xfrm>
            <a:off x="498553" y="3650236"/>
            <a:ext cx="3197750" cy="649499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ctr"/>
          <a:lstStyle/>
          <a:p>
            <a:pPr defTabSz="244907"/>
            <a:r>
              <a:rPr lang="th-TH" sz="130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  ผลผลิต </a:t>
            </a:r>
            <a:r>
              <a:rPr lang="en-US" sz="1300" b="1" dirty="0">
                <a:solidFill>
                  <a:prstClr val="white"/>
                </a:solidFill>
                <a:latin typeface="TH SarabunPSK" panose="020B0500040200020003" pitchFamily="34" charset="-34"/>
              </a:rPr>
              <a:t>: </a:t>
            </a:r>
            <a:r>
              <a:rPr lang="th-TH" sz="1300" b="1" dirty="0">
                <a:solidFill>
                  <a:prstClr val="white"/>
                </a:solidFill>
                <a:latin typeface="TH SarabunPSK" panose="020B0500040200020003" pitchFamily="34" charset="-34"/>
              </a:rPr>
              <a:t>ข้าวสังข์หยด</a:t>
            </a:r>
            <a:endParaRPr lang="en-US" sz="1300" b="1" dirty="0">
              <a:solidFill>
                <a:prstClr val="white"/>
              </a:solidFill>
              <a:latin typeface="TH SarabunPSK" panose="020B0500040200020003" pitchFamily="34" charset="-34"/>
            </a:endParaRPr>
          </a:p>
        </p:txBody>
      </p:sp>
      <p:sp>
        <p:nvSpPr>
          <p:cNvPr id="90" name="สี่เหลี่ยมผืนผ้า 89">
            <a:extLst>
              <a:ext uri="{FF2B5EF4-FFF2-40B4-BE49-F238E27FC236}">
                <a16:creationId xmlns="" xmlns:a16="http://schemas.microsoft.com/office/drawing/2014/main" id="{906D9D27-D1B3-4ABD-9332-51220C3E488C}"/>
              </a:ext>
            </a:extLst>
          </p:cNvPr>
          <p:cNvSpPr/>
          <p:nvPr/>
        </p:nvSpPr>
        <p:spPr>
          <a:xfrm>
            <a:off x="3917856" y="3365502"/>
            <a:ext cx="2252716" cy="91229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t" anchorCtr="0"/>
          <a:lstStyle/>
          <a:p>
            <a:pPr defTabSz="244907"/>
            <a:r>
              <a:rPr lang="th-TH" sz="130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ผลผลิต </a:t>
            </a:r>
            <a:r>
              <a:rPr lang="en-US" sz="1300" b="1" dirty="0">
                <a:solidFill>
                  <a:prstClr val="white"/>
                </a:solidFill>
                <a:latin typeface="TH SarabunPSK" panose="020B0500040200020003" pitchFamily="34" charset="-34"/>
              </a:rPr>
              <a:t>: </a:t>
            </a:r>
            <a:r>
              <a:rPr lang="th-TH" sz="110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แปรรูปขั้นต้น กลาง และสูง </a:t>
            </a:r>
          </a:p>
          <a:p>
            <a:pPr defTabSz="244907"/>
            <a:r>
              <a:rPr lang="th-TH" sz="1000" b="1" dirty="0">
                <a:solidFill>
                  <a:srgbClr val="FFFF00"/>
                </a:solidFill>
                <a:latin typeface="TH SarabunPSK" panose="020B0500040200020003" pitchFamily="34" charset="-34"/>
              </a:rPr>
              <a:t>ข้าวสาร เบเกอรี่ ขนม น้ำมันรำข้าว</a:t>
            </a:r>
          </a:p>
          <a:p>
            <a:pPr defTabSz="244907"/>
            <a:r>
              <a:rPr lang="th-TH" sz="1000" b="1" dirty="0">
                <a:solidFill>
                  <a:srgbClr val="FFFF00"/>
                </a:solidFill>
                <a:latin typeface="TH SarabunPSK" panose="020B0500040200020003" pitchFamily="34" charset="-34"/>
              </a:rPr>
              <a:t>และกาแฟ</a:t>
            </a:r>
            <a:endParaRPr lang="en-US" sz="1000" b="1" dirty="0">
              <a:solidFill>
                <a:srgbClr val="FFFF00"/>
              </a:solidFill>
              <a:latin typeface="TH SarabunPSK" panose="020B0500040200020003" pitchFamily="34" charset="-34"/>
            </a:endParaRPr>
          </a:p>
        </p:txBody>
      </p:sp>
      <p:sp>
        <p:nvSpPr>
          <p:cNvPr id="79" name="สี่เหลี่ยมผืนผ้า 78">
            <a:extLst>
              <a:ext uri="{FF2B5EF4-FFF2-40B4-BE49-F238E27FC236}">
                <a16:creationId xmlns="" xmlns:a16="http://schemas.microsoft.com/office/drawing/2014/main" id="{5E5CD42F-55B4-46F5-95D3-1059F61E66AC}"/>
              </a:ext>
            </a:extLst>
          </p:cNvPr>
          <p:cNvSpPr/>
          <p:nvPr/>
        </p:nvSpPr>
        <p:spPr>
          <a:xfrm>
            <a:off x="3861930" y="5216068"/>
            <a:ext cx="6663184" cy="1759857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ctr"/>
          <a:lstStyle/>
          <a:p>
            <a:pPr algn="ctr" defTabSz="244907"/>
            <a:endParaRPr lang="en-US" sz="1000">
              <a:solidFill>
                <a:prstClr val="white"/>
              </a:solidFill>
            </a:endParaRPr>
          </a:p>
        </p:txBody>
      </p:sp>
      <p:sp>
        <p:nvSpPr>
          <p:cNvPr id="53" name="สี่เหลี่ยมผืนผ้า 52">
            <a:extLst>
              <a:ext uri="{FF2B5EF4-FFF2-40B4-BE49-F238E27FC236}">
                <a16:creationId xmlns="" xmlns:a16="http://schemas.microsoft.com/office/drawing/2014/main" id="{219405C0-68C0-4791-9035-70C3F0BAAEF6}"/>
              </a:ext>
            </a:extLst>
          </p:cNvPr>
          <p:cNvSpPr/>
          <p:nvPr/>
        </p:nvSpPr>
        <p:spPr>
          <a:xfrm>
            <a:off x="6356693" y="2967325"/>
            <a:ext cx="3940313" cy="761925"/>
          </a:xfrm>
          <a:prstGeom prst="rect">
            <a:avLst/>
          </a:prstGeom>
          <a:solidFill>
            <a:schemeClr val="accent4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ctr"/>
          <a:lstStyle/>
          <a:p>
            <a:pPr defTabSz="244907"/>
            <a:r>
              <a:rPr lang="th-TH" sz="130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ผลผลิต</a:t>
            </a:r>
            <a:endParaRPr lang="en-US" sz="1300" b="1" dirty="0">
              <a:solidFill>
                <a:prstClr val="white"/>
              </a:solidFill>
              <a:latin typeface="TH SarabunPSK" panose="020B0500040200020003" pitchFamily="34" charset="-34"/>
            </a:endParaRPr>
          </a:p>
        </p:txBody>
      </p:sp>
      <p:sp>
        <p:nvSpPr>
          <p:cNvPr id="35" name="ลูกศร: ลง 34">
            <a:extLst>
              <a:ext uri="{FF2B5EF4-FFF2-40B4-BE49-F238E27FC236}">
                <a16:creationId xmlns="" xmlns:a16="http://schemas.microsoft.com/office/drawing/2014/main" id="{0780A359-3FDE-44D9-AC49-5A97CAD0AE08}"/>
              </a:ext>
            </a:extLst>
          </p:cNvPr>
          <p:cNvSpPr/>
          <p:nvPr/>
        </p:nvSpPr>
        <p:spPr>
          <a:xfrm>
            <a:off x="1341882" y="4352108"/>
            <a:ext cx="324603" cy="168739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ctr"/>
          <a:lstStyle/>
          <a:p>
            <a:pPr algn="ctr" defTabSz="244907"/>
            <a:endParaRPr lang="en-US" sz="1000">
              <a:solidFill>
                <a:prstClr val="white"/>
              </a:solidFill>
            </a:endParaRPr>
          </a:p>
        </p:txBody>
      </p:sp>
      <p:sp>
        <p:nvSpPr>
          <p:cNvPr id="85" name="ลูกศร: ลง 84">
            <a:extLst>
              <a:ext uri="{FF2B5EF4-FFF2-40B4-BE49-F238E27FC236}">
                <a16:creationId xmlns="" xmlns:a16="http://schemas.microsoft.com/office/drawing/2014/main" id="{ACC7AF0C-B330-4B1D-BAD2-FEF6FB0D03EF}"/>
              </a:ext>
            </a:extLst>
          </p:cNvPr>
          <p:cNvSpPr/>
          <p:nvPr/>
        </p:nvSpPr>
        <p:spPr>
          <a:xfrm rot="10800000">
            <a:off x="2306111" y="4343207"/>
            <a:ext cx="324603" cy="168739"/>
          </a:xfrm>
          <a:prstGeom prst="downArrow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ctr"/>
          <a:lstStyle/>
          <a:p>
            <a:pPr algn="ctr" defTabSz="244907"/>
            <a:endParaRPr lang="en-US" sz="1000">
              <a:solidFill>
                <a:prstClr val="white"/>
              </a:solidFill>
            </a:endParaRPr>
          </a:p>
        </p:txBody>
      </p:sp>
      <p:sp>
        <p:nvSpPr>
          <p:cNvPr id="86" name="ลูกศร: ลง 85">
            <a:extLst>
              <a:ext uri="{FF2B5EF4-FFF2-40B4-BE49-F238E27FC236}">
                <a16:creationId xmlns="" xmlns:a16="http://schemas.microsoft.com/office/drawing/2014/main" id="{2B3DE3AD-A717-4307-A9FE-29004D38425A}"/>
              </a:ext>
            </a:extLst>
          </p:cNvPr>
          <p:cNvSpPr/>
          <p:nvPr/>
        </p:nvSpPr>
        <p:spPr>
          <a:xfrm>
            <a:off x="4876035" y="4270596"/>
            <a:ext cx="324603" cy="177566"/>
          </a:xfrm>
          <a:prstGeom prst="downArrow">
            <a:avLst/>
          </a:prstGeom>
          <a:solidFill>
            <a:schemeClr val="accent2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ctr"/>
          <a:lstStyle/>
          <a:p>
            <a:pPr algn="ctr" defTabSz="244907"/>
            <a:endParaRPr lang="en-US" sz="1000" dirty="0">
              <a:solidFill>
                <a:prstClr val="white"/>
              </a:solidFill>
            </a:endParaRPr>
          </a:p>
        </p:txBody>
      </p:sp>
      <p:sp>
        <p:nvSpPr>
          <p:cNvPr id="93" name="กล่องข้อความ 92">
            <a:extLst>
              <a:ext uri="{FF2B5EF4-FFF2-40B4-BE49-F238E27FC236}">
                <a16:creationId xmlns="" xmlns:a16="http://schemas.microsoft.com/office/drawing/2014/main" id="{8E72180C-458D-40DD-B875-8FDBF9C368DD}"/>
              </a:ext>
            </a:extLst>
          </p:cNvPr>
          <p:cNvSpPr txBox="1"/>
          <p:nvPr/>
        </p:nvSpPr>
        <p:spPr>
          <a:xfrm>
            <a:off x="497695" y="3087663"/>
            <a:ext cx="3269853" cy="741958"/>
          </a:xfrm>
          <a:prstGeom prst="rect">
            <a:avLst/>
          </a:prstGeom>
          <a:solidFill>
            <a:schemeClr val="bg1"/>
          </a:solidFill>
        </p:spPr>
        <p:txBody>
          <a:bodyPr wrap="square" lIns="48981" tIns="24491" rIns="48981" bIns="24491" rtlCol="0">
            <a:spAutoFit/>
          </a:bodyPr>
          <a:lstStyle/>
          <a:p>
            <a:pPr defTabSz="244907"/>
            <a:r>
              <a:rPr lang="th-TH" sz="1100" b="1" u="sng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กลุ่มเกษตรกรที่ควรเป็นกลุ่มนำร่องใน จ.พัทลุง</a:t>
            </a:r>
            <a:endParaRPr lang="en-US" sz="1100" b="1" u="sng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  <a:p>
            <a:pPr marL="244907" indent="-244907" defTabSz="244907">
              <a:buFontTx/>
              <a:buAutoNum type="arabicPeriod"/>
            </a:pPr>
            <a:r>
              <a:rPr lang="th-TH" sz="11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กลุ่มร่วมใจพัฒนาปลูกข้าวสังข์หยด เมืองพัทลุง ต.ควนมะพร้าว อ.เมืองพัทลุง</a:t>
            </a:r>
          </a:p>
          <a:p>
            <a:pPr marL="244907" indent="-244907" defTabSz="244907">
              <a:buFontTx/>
              <a:buAutoNum type="arabicPeriod"/>
            </a:pPr>
            <a:r>
              <a:rPr lang="th-TH" sz="1100" spc="-16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กลุ่มทำนาอินทรีย์สภาชุมชนบ้านตะโหมด ต.ตะโหมด อ.ตะโหมด</a:t>
            </a:r>
          </a:p>
          <a:p>
            <a:pPr marL="244907" indent="-244907" defTabSz="244907">
              <a:buFontTx/>
              <a:buAutoNum type="arabicPeriod"/>
            </a:pPr>
            <a:r>
              <a:rPr lang="th-TH" sz="1100" spc="-16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กลุ่มผลิตข้าวอินทรีย์บ้านโคกทราย ต.โคกทราย อ.ป่าบอน</a:t>
            </a:r>
          </a:p>
        </p:txBody>
      </p:sp>
      <p:sp>
        <p:nvSpPr>
          <p:cNvPr id="69" name="สี่เหลี่ยมผืนผ้า 68">
            <a:extLst>
              <a:ext uri="{FF2B5EF4-FFF2-40B4-BE49-F238E27FC236}">
                <a16:creationId xmlns="" xmlns:a16="http://schemas.microsoft.com/office/drawing/2014/main" id="{1A3A7856-3937-448D-A846-8A5E17A15860}"/>
              </a:ext>
            </a:extLst>
          </p:cNvPr>
          <p:cNvSpPr/>
          <p:nvPr/>
        </p:nvSpPr>
        <p:spPr>
          <a:xfrm>
            <a:off x="438002" y="6656732"/>
            <a:ext cx="9879350" cy="169717"/>
          </a:xfrm>
          <a:prstGeom prst="rect">
            <a:avLst/>
          </a:prstGeom>
          <a:solidFill>
            <a:srgbClr val="843C0C">
              <a:alpha val="89804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ctr"/>
          <a:lstStyle/>
          <a:p>
            <a:pPr algn="ctr" defTabSz="244907"/>
            <a:r>
              <a:rPr lang="th-TH" sz="105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หน่วยงานสนับสนุน </a:t>
            </a:r>
            <a:r>
              <a:rPr lang="en-US" sz="1050" b="1" dirty="0">
                <a:solidFill>
                  <a:prstClr val="white"/>
                </a:solidFill>
                <a:latin typeface="TH SarabunPSK" panose="020B0500040200020003" pitchFamily="34" charset="-34"/>
              </a:rPr>
              <a:t>: </a:t>
            </a:r>
            <a:r>
              <a:rPr lang="th-TH" sz="105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สนง.เกษตรจังหวัด/อำเภอ / สถานีพัฒนาที่ดิน / ศวพ./ </a:t>
            </a:r>
            <a:r>
              <a:rPr lang="th-TH" sz="1050" b="1" dirty="0" err="1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สศ</a:t>
            </a:r>
            <a:r>
              <a:rPr lang="th-TH" sz="105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ก. / สนง.พาณิชย์ / สนง.อุตสาหกรรม / สนง.พลังงาน / สนง.พัฒนาชุมชน / สนง. ท่องเที่ยวและกีฬา / อปท. / </a:t>
            </a:r>
            <a:r>
              <a:rPr lang="th-TH" sz="1050" b="1" dirty="0" err="1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ธ.ก.ส</a:t>
            </a:r>
            <a:r>
              <a:rPr lang="th-TH" sz="1050" b="1" dirty="0">
                <a:solidFill>
                  <a:prstClr val="white"/>
                </a:solidFill>
                <a:latin typeface="TH SarabunPSK" panose="020B0500040200020003" pitchFamily="34" charset="-34"/>
                <a:cs typeface="Angsana New"/>
              </a:rPr>
              <a:t>. / สถาบันการศึกษา / องค์กรเกษตรกร / ผู้ประกอบการ / กลุ่มเกษตรกร </a:t>
            </a:r>
            <a:endParaRPr lang="en-US" sz="1050" b="1" dirty="0">
              <a:solidFill>
                <a:prstClr val="white"/>
              </a:solidFill>
              <a:latin typeface="TH SarabunPSK" panose="020B0500040200020003" pitchFamily="34" charset="-34"/>
            </a:endParaRPr>
          </a:p>
        </p:txBody>
      </p:sp>
      <p:sp>
        <p:nvSpPr>
          <p:cNvPr id="95" name="กล่องข้อความ 94">
            <a:extLst>
              <a:ext uri="{FF2B5EF4-FFF2-40B4-BE49-F238E27FC236}">
                <a16:creationId xmlns="" xmlns:a16="http://schemas.microsoft.com/office/drawing/2014/main" id="{C7C2374F-0542-441F-BA1E-01DA6ACB3955}"/>
              </a:ext>
            </a:extLst>
          </p:cNvPr>
          <p:cNvSpPr txBox="1"/>
          <p:nvPr/>
        </p:nvSpPr>
        <p:spPr>
          <a:xfrm>
            <a:off x="10465587" y="5894717"/>
            <a:ext cx="1576157" cy="313272"/>
          </a:xfrm>
          <a:prstGeom prst="rect">
            <a:avLst/>
          </a:prstGeom>
          <a:solidFill>
            <a:schemeClr val="bg1"/>
          </a:solidFill>
          <a:ln>
            <a:solidFill>
              <a:srgbClr val="C00000"/>
            </a:solidFill>
          </a:ln>
        </p:spPr>
        <p:txBody>
          <a:bodyPr wrap="square" lIns="48981" tIns="24491" rIns="48981" bIns="24491" rtlCol="0">
            <a:spAutoFit/>
          </a:bodyPr>
          <a:lstStyle/>
          <a:p>
            <a:pPr algn="ctr" defTabSz="244907"/>
            <a:r>
              <a:rPr lang="th-TH" sz="17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สิ่งที่ต้องการพัฒนา</a:t>
            </a:r>
          </a:p>
        </p:txBody>
      </p:sp>
      <p:sp>
        <p:nvSpPr>
          <p:cNvPr id="97" name="กล่องข้อความ 96">
            <a:extLst>
              <a:ext uri="{FF2B5EF4-FFF2-40B4-BE49-F238E27FC236}">
                <a16:creationId xmlns="" xmlns:a16="http://schemas.microsoft.com/office/drawing/2014/main" id="{7DD4CD42-5A9E-4543-B199-6ACB355C6496}"/>
              </a:ext>
            </a:extLst>
          </p:cNvPr>
          <p:cNvSpPr txBox="1"/>
          <p:nvPr/>
        </p:nvSpPr>
        <p:spPr>
          <a:xfrm>
            <a:off x="10476421" y="6306623"/>
            <a:ext cx="1576157" cy="313272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  <a:prstDash val="dash"/>
          </a:ln>
        </p:spPr>
        <p:txBody>
          <a:bodyPr wrap="square" lIns="48981" tIns="24491" rIns="48981" bIns="24491" rtlCol="0">
            <a:spAutoFit/>
          </a:bodyPr>
          <a:lstStyle/>
          <a:p>
            <a:pPr algn="ctr" defTabSz="244907"/>
            <a:r>
              <a:rPr lang="th-TH" sz="1700" b="1" dirty="0">
                <a:solidFill>
                  <a:prstClr val="black"/>
                </a:solidFill>
                <a:latin typeface="TH SarabunPSK" panose="020B0500040200020003" pitchFamily="34" charset="-34"/>
                <a:cs typeface="Angsana New"/>
              </a:rPr>
              <a:t>สิ่งที่ต้องพัฒนาต่อไป</a:t>
            </a:r>
          </a:p>
        </p:txBody>
      </p:sp>
      <p:sp>
        <p:nvSpPr>
          <p:cNvPr id="107" name="กล่องข้อความ 106">
            <a:extLst>
              <a:ext uri="{FF2B5EF4-FFF2-40B4-BE49-F238E27FC236}">
                <a16:creationId xmlns="" xmlns:a16="http://schemas.microsoft.com/office/drawing/2014/main" id="{50515004-C003-4838-B1AF-387FE642C321}"/>
              </a:ext>
            </a:extLst>
          </p:cNvPr>
          <p:cNvSpPr txBox="1"/>
          <p:nvPr/>
        </p:nvSpPr>
        <p:spPr>
          <a:xfrm>
            <a:off x="3919289" y="5110743"/>
            <a:ext cx="2258594" cy="329757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  <a:prstDash val="dash"/>
          </a:ln>
        </p:spPr>
        <p:txBody>
          <a:bodyPr wrap="square" lIns="48981" tIns="24491" rIns="48981" bIns="24491" rtlCol="0">
            <a:spAutoFit/>
          </a:bodyPr>
          <a:lstStyle/>
          <a:p>
            <a:pPr marL="51022" indent="-51022" defTabSz="244907">
              <a:buFontTx/>
              <a:buChar char="-"/>
            </a:pPr>
            <a:r>
              <a:rPr lang="th-TH" sz="900" b="1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การวิจัยเพื่อการนำวัสดุเหลือใช้จากกระบวนการผลิตไปใช้ประโยชน์ และสร้างรายได้เพิ่ม</a:t>
            </a:r>
          </a:p>
        </p:txBody>
      </p:sp>
      <p:sp>
        <p:nvSpPr>
          <p:cNvPr id="109" name="กล่องข้อความ 108">
            <a:extLst>
              <a:ext uri="{FF2B5EF4-FFF2-40B4-BE49-F238E27FC236}">
                <a16:creationId xmlns="" xmlns:a16="http://schemas.microsoft.com/office/drawing/2014/main" id="{1AC9247B-2E27-4489-B4CD-D00793E4D716}"/>
              </a:ext>
            </a:extLst>
          </p:cNvPr>
          <p:cNvSpPr txBox="1"/>
          <p:nvPr/>
        </p:nvSpPr>
        <p:spPr>
          <a:xfrm>
            <a:off x="444503" y="5646696"/>
            <a:ext cx="3347356" cy="718874"/>
          </a:xfrm>
          <a:prstGeom prst="rect">
            <a:avLst/>
          </a:prstGeom>
          <a:solidFill>
            <a:srgbClr val="008000"/>
          </a:solidFill>
          <a:ln w="22225">
            <a:noFill/>
          </a:ln>
        </p:spPr>
        <p:txBody>
          <a:bodyPr wrap="square" lIns="48981" tIns="24491" rIns="48981" bIns="24491" rtlCol="0">
            <a:spAutoFit/>
          </a:bodyPr>
          <a:lstStyle/>
          <a:p>
            <a:pPr defTabSz="244907"/>
            <a:r>
              <a:rPr lang="en-US" sz="1100" b="1" dirty="0">
                <a:solidFill>
                  <a:prstClr val="white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en-US" sz="11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sz="1200" b="1" u="sng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การผลิตที่เป็นมิตรต่อสิ่งแวดล้อม (</a:t>
            </a:r>
            <a:r>
              <a:rPr lang="en-US" sz="1200" b="1" u="sng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Zero Waste</a:t>
            </a:r>
            <a:r>
              <a:rPr lang="th-TH" sz="1200" b="1" u="sng" dirty="0">
                <a:solidFill>
                  <a:schemeClr val="bg1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</a:p>
          <a:p>
            <a:pPr marL="51022" indent="-51022" defTabSz="244907">
              <a:buFontTx/>
              <a:buChar char="-"/>
            </a:pPr>
            <a:r>
              <a:rPr lang="th-TH" sz="1050" b="1" dirty="0">
                <a:solidFill>
                  <a:schemeClr val="bg1"/>
                </a:solidFill>
                <a:ea typeface="Calibri" panose="020F0502020204030204" pitchFamily="34" charset="0"/>
                <a:cs typeface="Angsana New"/>
              </a:rPr>
              <a:t>ลดการใช้สารเคมี และใช้วิธีการจัดการแบบผสมผสาน  - การอนุรักษ์ ภูมิปัญญาท้องถิ่น</a:t>
            </a:r>
            <a:endParaRPr lang="th-TH" sz="1050" b="1" dirty="0">
              <a:solidFill>
                <a:schemeClr val="bg1"/>
              </a:solidFill>
              <a:latin typeface="Angsana New" panose="02020603050405020304" pitchFamily="18" charset="-34"/>
              <a:ea typeface="Calibri" panose="020F0502020204030204" pitchFamily="34" charset="0"/>
              <a:cs typeface="Angsana New"/>
            </a:endParaRPr>
          </a:p>
          <a:p>
            <a:pPr marL="51022" indent="-51022" defTabSz="244907">
              <a:buFontTx/>
              <a:buChar char="-"/>
            </a:pPr>
            <a:r>
              <a:rPr lang="th-TH" sz="1050" b="1" dirty="0">
                <a:solidFill>
                  <a:schemeClr val="bg1"/>
                </a:solidFill>
                <a:latin typeface="Angsana New" panose="02020603050405020304" pitchFamily="18" charset="-34"/>
                <a:cs typeface="Angsana New"/>
              </a:rPr>
              <a:t>การกำจัดศัตรูพืช โดยวิธีธรรมชาติบำบัดธรรมชาติ       - เกษตรกรรมยั่งยืน	                                                           	</a:t>
            </a:r>
          </a:p>
        </p:txBody>
      </p:sp>
      <p:sp>
        <p:nvSpPr>
          <p:cNvPr id="114" name="กล่องข้อความ 113">
            <a:extLst>
              <a:ext uri="{FF2B5EF4-FFF2-40B4-BE49-F238E27FC236}">
                <a16:creationId xmlns="" xmlns:a16="http://schemas.microsoft.com/office/drawing/2014/main" id="{301003DC-1784-4D12-9276-78CEAC042C02}"/>
              </a:ext>
            </a:extLst>
          </p:cNvPr>
          <p:cNvSpPr txBox="1"/>
          <p:nvPr/>
        </p:nvSpPr>
        <p:spPr>
          <a:xfrm>
            <a:off x="10532830" y="606616"/>
            <a:ext cx="1298309" cy="400540"/>
          </a:xfrm>
          <a:prstGeom prst="rect">
            <a:avLst/>
          </a:prstGeom>
          <a:noFill/>
        </p:spPr>
        <p:txBody>
          <a:bodyPr wrap="square" lIns="48981" tIns="24491" rIns="48981" bIns="24491" rtlCol="0">
            <a:prstTxWarp prst="textChevron">
              <a:avLst/>
            </a:prstTxWarp>
            <a:spAutoFit/>
          </a:bodyPr>
          <a:lstStyle/>
          <a:p>
            <a:pPr defTabSz="244907"/>
            <a:r>
              <a:rPr lang="en-US" sz="2900" dirty="0">
                <a:solidFill>
                  <a:srgbClr val="ED7D31">
                    <a:lumMod val="75000"/>
                  </a:srgbClr>
                </a:solidFill>
                <a:latin typeface="Bahnschrift" panose="020B0502040204020203" pitchFamily="34" charset="0"/>
              </a:rPr>
              <a:t>B</a:t>
            </a:r>
            <a:r>
              <a:rPr lang="en-US" sz="2900" dirty="0">
                <a:solidFill>
                  <a:srgbClr val="4472C4">
                    <a:lumMod val="75000"/>
                  </a:srgbClr>
                </a:solidFill>
                <a:latin typeface="Bahnschrift" panose="020B0502040204020203" pitchFamily="34" charset="0"/>
              </a:rPr>
              <a:t>C</a:t>
            </a:r>
            <a:r>
              <a:rPr lang="en-US" sz="2900" dirty="0">
                <a:solidFill>
                  <a:srgbClr val="008000"/>
                </a:solidFill>
                <a:latin typeface="Bahnschrift" panose="020B0502040204020203" pitchFamily="34" charset="0"/>
              </a:rPr>
              <a:t>G</a:t>
            </a:r>
            <a:endParaRPr lang="en-US" sz="2900" dirty="0">
              <a:solidFill>
                <a:srgbClr val="ED7D31">
                  <a:lumMod val="75000"/>
                </a:srgbClr>
              </a:solidFill>
              <a:latin typeface="Bahnschrift" panose="020B0502040204020203" pitchFamily="34" charset="0"/>
            </a:endParaRPr>
          </a:p>
        </p:txBody>
      </p:sp>
      <p:sp>
        <p:nvSpPr>
          <p:cNvPr id="94" name="ลูกศร: ลง 93">
            <a:extLst>
              <a:ext uri="{FF2B5EF4-FFF2-40B4-BE49-F238E27FC236}">
                <a16:creationId xmlns="" xmlns:a16="http://schemas.microsoft.com/office/drawing/2014/main" id="{D236B62E-E4BB-4883-880B-D253B6CD25E1}"/>
              </a:ext>
            </a:extLst>
          </p:cNvPr>
          <p:cNvSpPr/>
          <p:nvPr/>
        </p:nvSpPr>
        <p:spPr>
          <a:xfrm rot="16200000">
            <a:off x="3664464" y="3846430"/>
            <a:ext cx="324603" cy="240122"/>
          </a:xfrm>
          <a:prstGeom prst="downArrow">
            <a:avLst/>
          </a:prstGeom>
          <a:solidFill>
            <a:srgbClr val="00206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ctr"/>
          <a:lstStyle/>
          <a:p>
            <a:pPr algn="ctr" defTabSz="244907"/>
            <a:endParaRPr lang="en-US" sz="1000">
              <a:solidFill>
                <a:prstClr val="white"/>
              </a:solidFill>
            </a:endParaRPr>
          </a:p>
        </p:txBody>
      </p:sp>
      <p:sp>
        <p:nvSpPr>
          <p:cNvPr id="98" name="สี่เหลี่ยมผืนผ้า 97">
            <a:extLst>
              <a:ext uri="{FF2B5EF4-FFF2-40B4-BE49-F238E27FC236}">
                <a16:creationId xmlns="" xmlns:a16="http://schemas.microsoft.com/office/drawing/2014/main" id="{4F952F00-D129-4DD2-A8FF-9DEED52E1584}"/>
              </a:ext>
            </a:extLst>
          </p:cNvPr>
          <p:cNvSpPr/>
          <p:nvPr/>
        </p:nvSpPr>
        <p:spPr>
          <a:xfrm>
            <a:off x="6302089" y="4441099"/>
            <a:ext cx="4056448" cy="1104438"/>
          </a:xfrm>
          <a:prstGeom prst="rect">
            <a:avLst/>
          </a:prstGeom>
          <a:solidFill>
            <a:srgbClr val="FFFF00">
              <a:alpha val="5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8981" tIns="24491" rIns="48981" bIns="24491" rtlCol="0" anchor="t"/>
          <a:lstStyle/>
          <a:p>
            <a:pPr defTabSz="244907"/>
            <a:r>
              <a:rPr lang="th-TH" sz="11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                   </a:t>
            </a:r>
            <a:r>
              <a:rPr lang="th-TH" sz="1100" b="1" u="sng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การใช้ประโยชน์เต็มประสิทธิภาพ</a:t>
            </a:r>
          </a:p>
          <a:p>
            <a:pPr defTabSz="244907"/>
            <a:endParaRPr lang="th-TH" sz="1000" b="1" u="sng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00" name="กล่องข้อความ 99">
            <a:extLst>
              <a:ext uri="{FF2B5EF4-FFF2-40B4-BE49-F238E27FC236}">
                <a16:creationId xmlns="" xmlns:a16="http://schemas.microsoft.com/office/drawing/2014/main" id="{657FDD8C-B337-408C-99C2-69423EBC4DD5}"/>
              </a:ext>
            </a:extLst>
          </p:cNvPr>
          <p:cNvSpPr txBox="1"/>
          <p:nvPr/>
        </p:nvSpPr>
        <p:spPr>
          <a:xfrm>
            <a:off x="6356693" y="4765120"/>
            <a:ext cx="3940313" cy="519370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  <a:prstDash val="dash"/>
          </a:ln>
        </p:spPr>
        <p:txBody>
          <a:bodyPr wrap="square" lIns="48981" tIns="24491" rIns="48981" bIns="24491" rtlCol="0">
            <a:spAutoFit/>
          </a:bodyPr>
          <a:lstStyle/>
          <a:p>
            <a:pPr marL="51022" indent="-51022" defTabSz="244907">
              <a:buFontTx/>
              <a:buChar char="-"/>
            </a:pPr>
            <a:r>
              <a:rPr lang="th-TH" sz="10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นำผลการวิจัยการลดการสูญเสียในภาคเกษตรและการใช้ประโยชน์มาปรับใช้ เพื่อการพัฒนาด้านอุตสาหกรรมพลังงาน ส่งเสริมและประชาสัมพันธ์ให้ผู้บริโภคเลือกใช้วัสดุที่ทำจากธรรมชาติ</a:t>
            </a:r>
          </a:p>
          <a:p>
            <a:pPr marL="51022" indent="-51022" defTabSz="244907">
              <a:buFontTx/>
              <a:buChar char="-"/>
            </a:pPr>
            <a:endParaRPr lang="th-TH" sz="1000" b="1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04" name="กล่องข้อความ 103">
            <a:extLst>
              <a:ext uri="{FF2B5EF4-FFF2-40B4-BE49-F238E27FC236}">
                <a16:creationId xmlns="" xmlns:a16="http://schemas.microsoft.com/office/drawing/2014/main" id="{C787CE1F-0EEE-4A5A-9332-2B6F7A48AB52}"/>
              </a:ext>
            </a:extLst>
          </p:cNvPr>
          <p:cNvSpPr txBox="1"/>
          <p:nvPr/>
        </p:nvSpPr>
        <p:spPr>
          <a:xfrm>
            <a:off x="474753" y="5102694"/>
            <a:ext cx="3286758" cy="362733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  <a:prstDash val="dash"/>
          </a:ln>
        </p:spPr>
        <p:txBody>
          <a:bodyPr wrap="square" lIns="48981" tIns="24491" rIns="48981" bIns="24491" rtlCol="0">
            <a:spAutoFit/>
          </a:bodyPr>
          <a:lstStyle/>
          <a:p>
            <a:pPr marL="51022" indent="-51022" defTabSz="244907">
              <a:buFontTx/>
              <a:buChar char="-"/>
            </a:pPr>
            <a:r>
              <a:rPr lang="th-TH" sz="10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ส่งเสริมและสนับสนุนการนำงานวิจัย เทคโนโลยี และนวัตกรรมที่เกี่ยวกับการจัดการวัสดุเหลือใช้ มาใช้ประโยชน์ด้านการเกษตร</a:t>
            </a:r>
          </a:p>
        </p:txBody>
      </p:sp>
      <p:sp>
        <p:nvSpPr>
          <p:cNvPr id="108" name="กล่องข้อความ 107">
            <a:extLst>
              <a:ext uri="{FF2B5EF4-FFF2-40B4-BE49-F238E27FC236}">
                <a16:creationId xmlns="" xmlns:a16="http://schemas.microsoft.com/office/drawing/2014/main" id="{F59A6F31-A6E2-4B98-BBF6-46201CDAD320}"/>
              </a:ext>
            </a:extLst>
          </p:cNvPr>
          <p:cNvSpPr txBox="1"/>
          <p:nvPr/>
        </p:nvSpPr>
        <p:spPr>
          <a:xfrm>
            <a:off x="3903976" y="5614129"/>
            <a:ext cx="2292853" cy="849130"/>
          </a:xfrm>
          <a:prstGeom prst="rect">
            <a:avLst/>
          </a:prstGeom>
          <a:solidFill>
            <a:srgbClr val="92D050"/>
          </a:solidFill>
          <a:ln w="22225">
            <a:noFill/>
          </a:ln>
        </p:spPr>
        <p:txBody>
          <a:bodyPr wrap="square" lIns="48981" tIns="24491" rIns="48981" bIns="24491" rtlCol="0">
            <a:spAutoFit/>
          </a:bodyPr>
          <a:lstStyle/>
          <a:p>
            <a:pPr defTabSz="244907"/>
            <a:r>
              <a:rPr lang="en-US" sz="11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sz="1100" b="1" u="sng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การผลิตที่เป็นมิตรต่อสิ่งแวดล้อม (</a:t>
            </a:r>
            <a:r>
              <a:rPr lang="en-US" sz="1100" b="1" u="sng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Zero Waste</a:t>
            </a:r>
            <a:r>
              <a:rPr lang="th-TH" sz="1100" b="1" u="sng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</a:p>
          <a:p>
            <a:pPr marL="51022" indent="-51022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การใช้พลังงานสะอาดในกระบวนการผลิต</a:t>
            </a:r>
          </a:p>
          <a:p>
            <a:pPr marL="51022" indent="-51022" defTabSz="244907">
              <a:buFontTx/>
              <a:buChar char="-"/>
            </a:pPr>
            <a:r>
              <a:rPr lang="th-TH" sz="1000" spc="-16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การจัดการวัสดุเหลือใช้ จากแหล่งรวบรวมผลผลิต มาสร้างมูลค่าเพิ่ม</a:t>
            </a: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และลดการสะสมและแพร่กระจายของศัตรูพืช</a:t>
            </a:r>
          </a:p>
          <a:p>
            <a:pPr marL="51022" indent="-51022" defTabSz="244907">
              <a:buFontTx/>
              <a:buChar char="-"/>
            </a:pPr>
            <a:endParaRPr lang="th-TH" sz="1000" b="1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10" name="กล่องข้อความ 109">
            <a:extLst>
              <a:ext uri="{FF2B5EF4-FFF2-40B4-BE49-F238E27FC236}">
                <a16:creationId xmlns="" xmlns:a16="http://schemas.microsoft.com/office/drawing/2014/main" id="{5E275BF0-1FE6-449B-AD36-83B28D7705B6}"/>
              </a:ext>
            </a:extLst>
          </p:cNvPr>
          <p:cNvSpPr txBox="1"/>
          <p:nvPr/>
        </p:nvSpPr>
        <p:spPr>
          <a:xfrm>
            <a:off x="3861930" y="6279772"/>
            <a:ext cx="2357576" cy="187960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  <a:prstDash val="dash"/>
          </a:ln>
        </p:spPr>
        <p:txBody>
          <a:bodyPr wrap="square" lIns="48981" tIns="24491" rIns="48981" bIns="24491" rtlCol="0">
            <a:spAutoFit/>
          </a:bodyPr>
          <a:lstStyle/>
          <a:p>
            <a:pPr marL="51022" indent="-51022" defTabSz="244907">
              <a:buFontTx/>
              <a:buChar char="-"/>
            </a:pPr>
            <a:r>
              <a:rPr lang="th-TH" sz="9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ควบคุมผู้ประกอบการรายย่อยให้ปฏิบัติตามมาตรฐาน </a:t>
            </a:r>
            <a:r>
              <a:rPr lang="en-US" sz="9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GMP, HACCP</a:t>
            </a:r>
            <a:endParaRPr lang="th-TH" sz="900" b="1" dirty="0">
              <a:solidFill>
                <a:prstClr val="black"/>
              </a:solidFill>
              <a:latin typeface="Angsana New" panose="02020603050405020304" pitchFamily="18" charset="-34"/>
              <a:cs typeface="Angsana New" panose="02020603050405020304" pitchFamily="18" charset="-34"/>
            </a:endParaRPr>
          </a:p>
        </p:txBody>
      </p:sp>
      <p:sp>
        <p:nvSpPr>
          <p:cNvPr id="111" name="กล่องข้อความ 110">
            <a:extLst>
              <a:ext uri="{FF2B5EF4-FFF2-40B4-BE49-F238E27FC236}">
                <a16:creationId xmlns="" xmlns:a16="http://schemas.microsoft.com/office/drawing/2014/main" id="{FBB4D0B9-619E-4FBF-997F-323582CFCE11}"/>
              </a:ext>
            </a:extLst>
          </p:cNvPr>
          <p:cNvSpPr txBox="1"/>
          <p:nvPr/>
        </p:nvSpPr>
        <p:spPr>
          <a:xfrm>
            <a:off x="6310617" y="5656442"/>
            <a:ext cx="4039885" cy="692494"/>
          </a:xfrm>
          <a:prstGeom prst="rect">
            <a:avLst/>
          </a:prstGeom>
          <a:solidFill>
            <a:srgbClr val="B8E08C"/>
          </a:solidFill>
          <a:ln w="22225">
            <a:noFill/>
          </a:ln>
        </p:spPr>
        <p:txBody>
          <a:bodyPr wrap="square" lIns="48981" tIns="24491" rIns="48981" bIns="24491" rtlCol="0">
            <a:spAutoFit/>
          </a:bodyPr>
          <a:lstStyle/>
          <a:p>
            <a:pPr defTabSz="244907"/>
            <a:r>
              <a:rPr lang="en-US" sz="11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	</a:t>
            </a:r>
            <a:r>
              <a:rPr lang="th-TH" sz="1100" b="1" u="sng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การผลิตที่เป็นมิตรต่อสิ่งแวดล้อม (</a:t>
            </a:r>
            <a:r>
              <a:rPr lang="en-US" sz="1100" b="1" u="sng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Zero Waste</a:t>
            </a:r>
            <a:r>
              <a:rPr lang="th-TH" sz="1100" b="1" u="sng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)</a:t>
            </a:r>
          </a:p>
          <a:p>
            <a:pPr marL="51022" indent="-51022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ประชาสัมพันธ์ส่งเสริมการบริโภคสินค้าเกษตรปลอดภัย และเกษตรอินทรีย์</a:t>
            </a:r>
          </a:p>
          <a:p>
            <a:pPr marL="51022" indent="-51022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ประชาสัมพันธ์การผลิตที่เป็นมิตรกับสิ่งแวดล้อม</a:t>
            </a:r>
          </a:p>
          <a:p>
            <a:pPr marL="51022" indent="-51022" defTabSz="244907">
              <a:buFontTx/>
              <a:buChar char="-"/>
            </a:pPr>
            <a:r>
              <a:rPr lang="th-TH" sz="1000" dirty="0">
                <a:solidFill>
                  <a:prstClr val="black"/>
                </a:solidFill>
                <a:latin typeface="Angsana New" panose="02020603050405020304" pitchFamily="18" charset="-34"/>
                <a:ea typeface="Calibri" panose="020F0502020204030204" pitchFamily="34" charset="0"/>
                <a:cs typeface="Angsana New" panose="02020603050405020304" pitchFamily="18" charset="-34"/>
              </a:rPr>
              <a:t>เชื่อมโยงแหล่งท่องเที่ยวเชิงเกษตร</a:t>
            </a:r>
          </a:p>
        </p:txBody>
      </p:sp>
      <p:sp>
        <p:nvSpPr>
          <p:cNvPr id="112" name="กล่องข้อความ 111">
            <a:extLst>
              <a:ext uri="{FF2B5EF4-FFF2-40B4-BE49-F238E27FC236}">
                <a16:creationId xmlns="" xmlns:a16="http://schemas.microsoft.com/office/drawing/2014/main" id="{542632E8-68F9-4EBE-A052-120333BB1CD8}"/>
              </a:ext>
            </a:extLst>
          </p:cNvPr>
          <p:cNvSpPr txBox="1"/>
          <p:nvPr/>
        </p:nvSpPr>
        <p:spPr>
          <a:xfrm>
            <a:off x="486446" y="2639022"/>
            <a:ext cx="1134501" cy="206097"/>
          </a:xfrm>
          <a:prstGeom prst="rect">
            <a:avLst/>
          </a:prstGeom>
          <a:solidFill>
            <a:schemeClr val="bg1"/>
          </a:solidFill>
          <a:ln w="19050">
            <a:solidFill>
              <a:srgbClr val="C00000"/>
            </a:solidFill>
            <a:prstDash val="dash"/>
          </a:ln>
        </p:spPr>
        <p:txBody>
          <a:bodyPr wrap="square" lIns="48981" tIns="24491" rIns="48981" bIns="24491" rtlCol="0">
            <a:spAutoFit/>
          </a:bodyPr>
          <a:lstStyle/>
          <a:p>
            <a:pPr marL="51022" indent="-51022" defTabSz="244907">
              <a:buFontTx/>
              <a:buChar char="-"/>
            </a:pPr>
            <a:r>
              <a:rPr lang="th-TH" sz="1000" b="1" dirty="0">
                <a:solidFill>
                  <a:prstClr val="black"/>
                </a:solidFill>
                <a:latin typeface="Angsana New" panose="02020603050405020304" pitchFamily="18" charset="-34"/>
                <a:cs typeface="Angsana New" panose="02020603050405020304" pitchFamily="18" charset="-34"/>
              </a:rPr>
              <a:t>สมาคมผู้ผลิตและค้าข้าว</a:t>
            </a:r>
          </a:p>
        </p:txBody>
      </p:sp>
      <p:pic>
        <p:nvPicPr>
          <p:cNvPr id="3" name="รูปภาพ 2">
            <a:extLst>
              <a:ext uri="{FF2B5EF4-FFF2-40B4-BE49-F238E27FC236}">
                <a16:creationId xmlns="" xmlns:a16="http://schemas.microsoft.com/office/drawing/2014/main" id="{07A1C2E2-1753-4937-9D12-E2CD6047AF8B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33705" y="3807682"/>
            <a:ext cx="744813" cy="482783"/>
          </a:xfrm>
          <a:prstGeom prst="rect">
            <a:avLst/>
          </a:prstGeom>
        </p:spPr>
      </p:pic>
      <p:pic>
        <p:nvPicPr>
          <p:cNvPr id="7" name="รูปภาพ 6">
            <a:extLst>
              <a:ext uri="{FF2B5EF4-FFF2-40B4-BE49-F238E27FC236}">
                <a16:creationId xmlns="" xmlns:a16="http://schemas.microsoft.com/office/drawing/2014/main" id="{B3450DA2-2E7F-4A19-9425-759AA4BF9D4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700767" y="3729250"/>
            <a:ext cx="457217" cy="524467"/>
          </a:xfrm>
          <a:prstGeom prst="rect">
            <a:avLst/>
          </a:prstGeom>
        </p:spPr>
      </p:pic>
      <p:pic>
        <p:nvPicPr>
          <p:cNvPr id="14" name="รูปภาพ 13">
            <a:extLst>
              <a:ext uri="{FF2B5EF4-FFF2-40B4-BE49-F238E27FC236}">
                <a16:creationId xmlns="" xmlns:a16="http://schemas.microsoft.com/office/drawing/2014/main" id="{F209ABC7-C2EC-4982-9EA4-3748F36C5EF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254810" y="3693663"/>
            <a:ext cx="445957" cy="563309"/>
          </a:xfrm>
          <a:prstGeom prst="rect">
            <a:avLst/>
          </a:prstGeom>
        </p:spPr>
      </p:pic>
      <p:pic>
        <p:nvPicPr>
          <p:cNvPr id="25" name="รูปภาพ 24">
            <a:extLst>
              <a:ext uri="{FF2B5EF4-FFF2-40B4-BE49-F238E27FC236}">
                <a16:creationId xmlns="" xmlns:a16="http://schemas.microsoft.com/office/drawing/2014/main" id="{E84B3081-FED1-4869-8CBE-96B9E5107460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4482086" y="3773472"/>
            <a:ext cx="772724" cy="409752"/>
          </a:xfrm>
          <a:prstGeom prst="rect">
            <a:avLst/>
          </a:prstGeom>
        </p:spPr>
      </p:pic>
      <p:pic>
        <p:nvPicPr>
          <p:cNvPr id="27" name="รูปภาพ 26">
            <a:extLst>
              <a:ext uri="{FF2B5EF4-FFF2-40B4-BE49-F238E27FC236}">
                <a16:creationId xmlns="" xmlns:a16="http://schemas.microsoft.com/office/drawing/2014/main" id="{365EE95E-11E3-4D4D-B924-2382EA4A3024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7605" t="5541" r="9157" b="20721"/>
          <a:stretch/>
        </p:blipFill>
        <p:spPr>
          <a:xfrm>
            <a:off x="6938810" y="2967325"/>
            <a:ext cx="706814" cy="726339"/>
          </a:xfrm>
          <a:prstGeom prst="rect">
            <a:avLst/>
          </a:prstGeom>
        </p:spPr>
      </p:pic>
      <p:pic>
        <p:nvPicPr>
          <p:cNvPr id="30" name="รูปภาพ 29">
            <a:extLst>
              <a:ext uri="{FF2B5EF4-FFF2-40B4-BE49-F238E27FC236}">
                <a16:creationId xmlns="" xmlns:a16="http://schemas.microsoft.com/office/drawing/2014/main" id="{46FE805B-5705-4F5D-BFFF-71461CAF3E85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7644613" y="2965751"/>
            <a:ext cx="1404554" cy="726550"/>
          </a:xfrm>
          <a:prstGeom prst="rect">
            <a:avLst/>
          </a:prstGeom>
        </p:spPr>
      </p:pic>
      <p:pic>
        <p:nvPicPr>
          <p:cNvPr id="31" name="รูปภาพ 30">
            <a:extLst>
              <a:ext uri="{FF2B5EF4-FFF2-40B4-BE49-F238E27FC236}">
                <a16:creationId xmlns="" xmlns:a16="http://schemas.microsoft.com/office/drawing/2014/main" id="{B9285B16-AF9D-4963-A16F-A074E888BC3B}"/>
              </a:ext>
            </a:extLst>
          </p:cNvPr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8977256" y="2967325"/>
            <a:ext cx="1269470" cy="724975"/>
          </a:xfrm>
          <a:prstGeom prst="rect">
            <a:avLst/>
          </a:prstGeom>
        </p:spPr>
      </p:pic>
      <p:pic>
        <p:nvPicPr>
          <p:cNvPr id="1026" name="Picture 2" descr="C:\Users\User\Desktop\messageImage_1655085975231.jpg"/>
          <p:cNvPicPr>
            <a:picLocks noChangeAspect="1" noChangeArrowheads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703153" y="3829621"/>
            <a:ext cx="878247" cy="4608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255419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5273190" y="2263965"/>
            <a:ext cx="2207491" cy="4177667"/>
            <a:chOff x="5273190" y="2263965"/>
            <a:chExt cx="2207491" cy="4177667"/>
          </a:xfrm>
        </p:grpSpPr>
        <p:sp>
          <p:nvSpPr>
            <p:cNvPr id="4" name="object 4"/>
            <p:cNvSpPr/>
            <p:nvPr/>
          </p:nvSpPr>
          <p:spPr>
            <a:xfrm>
              <a:off x="5273190" y="2601615"/>
              <a:ext cx="1079500" cy="1079500"/>
            </a:xfrm>
            <a:custGeom>
              <a:avLst/>
              <a:gdLst/>
              <a:ahLst/>
              <a:cxnLst/>
              <a:rect l="l" t="t" r="r" b="b"/>
              <a:pathLst>
                <a:path w="1079500" h="1079500">
                  <a:moveTo>
                    <a:pt x="327636" y="43159"/>
                  </a:moveTo>
                  <a:lnTo>
                    <a:pt x="373692" y="25870"/>
                  </a:lnTo>
                  <a:lnTo>
                    <a:pt x="420295" y="13010"/>
                  </a:lnTo>
                  <a:lnTo>
                    <a:pt x="467195" y="4479"/>
                  </a:lnTo>
                  <a:lnTo>
                    <a:pt x="514142" y="176"/>
                  </a:lnTo>
                  <a:lnTo>
                    <a:pt x="560886" y="0"/>
                  </a:lnTo>
                  <a:lnTo>
                    <a:pt x="607177" y="3850"/>
                  </a:lnTo>
                  <a:lnTo>
                    <a:pt x="652765" y="11626"/>
                  </a:lnTo>
                  <a:lnTo>
                    <a:pt x="697399" y="23228"/>
                  </a:lnTo>
                  <a:lnTo>
                    <a:pt x="740831" y="38555"/>
                  </a:lnTo>
                  <a:lnTo>
                    <a:pt x="782808" y="57506"/>
                  </a:lnTo>
                  <a:lnTo>
                    <a:pt x="823082" y="79980"/>
                  </a:lnTo>
                  <a:lnTo>
                    <a:pt x="861403" y="105878"/>
                  </a:lnTo>
                  <a:lnTo>
                    <a:pt x="897520" y="135098"/>
                  </a:lnTo>
                  <a:lnTo>
                    <a:pt x="931183" y="167540"/>
                  </a:lnTo>
                  <a:lnTo>
                    <a:pt x="962142" y="203102"/>
                  </a:lnTo>
                  <a:lnTo>
                    <a:pt x="990148" y="241686"/>
                  </a:lnTo>
                  <a:lnTo>
                    <a:pt x="1014949" y="283189"/>
                  </a:lnTo>
                  <a:lnTo>
                    <a:pt x="1036296" y="327512"/>
                  </a:lnTo>
                  <a:lnTo>
                    <a:pt x="1053585" y="373588"/>
                  </a:lnTo>
                  <a:lnTo>
                    <a:pt x="1066445" y="420208"/>
                  </a:lnTo>
                  <a:lnTo>
                    <a:pt x="1074976" y="467124"/>
                  </a:lnTo>
                  <a:lnTo>
                    <a:pt x="1079279" y="514085"/>
                  </a:lnTo>
                  <a:lnTo>
                    <a:pt x="1079455" y="560841"/>
                  </a:lnTo>
                  <a:lnTo>
                    <a:pt x="1075605" y="607142"/>
                  </a:lnTo>
                  <a:lnTo>
                    <a:pt x="1067828" y="652739"/>
                  </a:lnTo>
                  <a:lnTo>
                    <a:pt x="1056227" y="697380"/>
                  </a:lnTo>
                  <a:lnTo>
                    <a:pt x="1040900" y="740817"/>
                  </a:lnTo>
                  <a:lnTo>
                    <a:pt x="1021949" y="782800"/>
                  </a:lnTo>
                  <a:lnTo>
                    <a:pt x="999474" y="823078"/>
                  </a:lnTo>
                  <a:lnTo>
                    <a:pt x="973577" y="861401"/>
                  </a:lnTo>
                  <a:lnTo>
                    <a:pt x="944357" y="897520"/>
                  </a:lnTo>
                  <a:lnTo>
                    <a:pt x="911915" y="931184"/>
                  </a:lnTo>
                  <a:lnTo>
                    <a:pt x="876353" y="962144"/>
                  </a:lnTo>
                  <a:lnTo>
                    <a:pt x="837769" y="990150"/>
                  </a:lnTo>
                  <a:lnTo>
                    <a:pt x="796266" y="1014952"/>
                  </a:lnTo>
                  <a:lnTo>
                    <a:pt x="751943" y="1036299"/>
                  </a:lnTo>
                  <a:lnTo>
                    <a:pt x="705867" y="1053588"/>
                  </a:lnTo>
                  <a:lnTo>
                    <a:pt x="659247" y="1066447"/>
                  </a:lnTo>
                  <a:lnTo>
                    <a:pt x="612331" y="1074978"/>
                  </a:lnTo>
                  <a:lnTo>
                    <a:pt x="565370" y="1079281"/>
                  </a:lnTo>
                  <a:lnTo>
                    <a:pt x="518614" y="1079455"/>
                  </a:lnTo>
                  <a:lnTo>
                    <a:pt x="472313" y="1075603"/>
                  </a:lnTo>
                  <a:lnTo>
                    <a:pt x="426716" y="1067824"/>
                  </a:lnTo>
                  <a:lnTo>
                    <a:pt x="382074" y="1056218"/>
                  </a:lnTo>
                  <a:lnTo>
                    <a:pt x="338637" y="1040887"/>
                  </a:lnTo>
                  <a:lnTo>
                    <a:pt x="296655" y="1021930"/>
                  </a:lnTo>
                  <a:lnTo>
                    <a:pt x="256377" y="999448"/>
                  </a:lnTo>
                  <a:lnTo>
                    <a:pt x="218054" y="973542"/>
                  </a:lnTo>
                  <a:lnTo>
                    <a:pt x="181935" y="944312"/>
                  </a:lnTo>
                  <a:lnTo>
                    <a:pt x="148271" y="911858"/>
                  </a:lnTo>
                  <a:lnTo>
                    <a:pt x="117311" y="876282"/>
                  </a:lnTo>
                  <a:lnTo>
                    <a:pt x="89305" y="837683"/>
                  </a:lnTo>
                  <a:lnTo>
                    <a:pt x="64503" y="796162"/>
                  </a:lnTo>
                  <a:lnTo>
                    <a:pt x="43156" y="751819"/>
                  </a:lnTo>
                  <a:lnTo>
                    <a:pt x="25867" y="705762"/>
                  </a:lnTo>
                  <a:lnTo>
                    <a:pt x="13008" y="659156"/>
                  </a:lnTo>
                  <a:lnTo>
                    <a:pt x="4477" y="612251"/>
                  </a:lnTo>
                  <a:lnTo>
                    <a:pt x="174" y="565298"/>
                  </a:lnTo>
                  <a:lnTo>
                    <a:pt x="0" y="518547"/>
                  </a:lnTo>
                  <a:lnTo>
                    <a:pt x="3852" y="472249"/>
                  </a:lnTo>
                  <a:lnTo>
                    <a:pt x="11631" y="426655"/>
                  </a:lnTo>
                  <a:lnTo>
                    <a:pt x="23237" y="382014"/>
                  </a:lnTo>
                  <a:lnTo>
                    <a:pt x="38568" y="338577"/>
                  </a:lnTo>
                  <a:lnTo>
                    <a:pt x="57525" y="296594"/>
                  </a:lnTo>
                  <a:lnTo>
                    <a:pt x="80007" y="256317"/>
                  </a:lnTo>
                  <a:lnTo>
                    <a:pt x="105913" y="217995"/>
                  </a:lnTo>
                  <a:lnTo>
                    <a:pt x="135143" y="181880"/>
                  </a:lnTo>
                  <a:lnTo>
                    <a:pt x="167597" y="148221"/>
                  </a:lnTo>
                  <a:lnTo>
                    <a:pt x="203173" y="117269"/>
                  </a:lnTo>
                  <a:lnTo>
                    <a:pt x="241772" y="89274"/>
                  </a:lnTo>
                  <a:lnTo>
                    <a:pt x="283293" y="64487"/>
                  </a:lnTo>
                  <a:lnTo>
                    <a:pt x="327636" y="43159"/>
                  </a:lnTo>
                  <a:close/>
                </a:path>
              </a:pathLst>
            </a:custGeom>
            <a:ln w="127000">
              <a:solidFill>
                <a:srgbClr val="62A4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295009" y="2263965"/>
              <a:ext cx="1089025" cy="735330"/>
            </a:xfrm>
            <a:custGeom>
              <a:avLst/>
              <a:gdLst/>
              <a:ahLst/>
              <a:cxnLst/>
              <a:rect l="l" t="t" r="r" b="b"/>
              <a:pathLst>
                <a:path w="1089025" h="735330">
                  <a:moveTo>
                    <a:pt x="1088580" y="358698"/>
                  </a:moveTo>
                  <a:lnTo>
                    <a:pt x="1085316" y="311797"/>
                  </a:lnTo>
                  <a:lnTo>
                    <a:pt x="1075715" y="264960"/>
                  </a:lnTo>
                  <a:lnTo>
                    <a:pt x="1059561" y="218757"/>
                  </a:lnTo>
                  <a:lnTo>
                    <a:pt x="1037336" y="175120"/>
                  </a:lnTo>
                  <a:lnTo>
                    <a:pt x="1010132" y="135788"/>
                  </a:lnTo>
                  <a:lnTo>
                    <a:pt x="978484" y="100977"/>
                  </a:lnTo>
                  <a:lnTo>
                    <a:pt x="942962" y="70929"/>
                  </a:lnTo>
                  <a:lnTo>
                    <a:pt x="904138" y="45872"/>
                  </a:lnTo>
                  <a:lnTo>
                    <a:pt x="862558" y="26022"/>
                  </a:lnTo>
                  <a:lnTo>
                    <a:pt x="818807" y="11607"/>
                  </a:lnTo>
                  <a:lnTo>
                    <a:pt x="773430" y="2857"/>
                  </a:lnTo>
                  <a:lnTo>
                    <a:pt x="726998" y="0"/>
                  </a:lnTo>
                  <a:lnTo>
                    <a:pt x="680072" y="3263"/>
                  </a:lnTo>
                  <a:lnTo>
                    <a:pt x="633209" y="12865"/>
                  </a:lnTo>
                  <a:lnTo>
                    <a:pt x="586994" y="29019"/>
                  </a:lnTo>
                  <a:lnTo>
                    <a:pt x="543344" y="51269"/>
                  </a:lnTo>
                  <a:lnTo>
                    <a:pt x="504012" y="78498"/>
                  </a:lnTo>
                  <a:lnTo>
                    <a:pt x="469226" y="110147"/>
                  </a:lnTo>
                  <a:lnTo>
                    <a:pt x="439191" y="145669"/>
                  </a:lnTo>
                  <a:lnTo>
                    <a:pt x="414147" y="184492"/>
                  </a:lnTo>
                  <a:lnTo>
                    <a:pt x="394309" y="226060"/>
                  </a:lnTo>
                  <a:lnTo>
                    <a:pt x="379920" y="269811"/>
                  </a:lnTo>
                  <a:lnTo>
                    <a:pt x="371182" y="315175"/>
                  </a:lnTo>
                  <a:lnTo>
                    <a:pt x="368338" y="361607"/>
                  </a:lnTo>
                  <a:lnTo>
                    <a:pt x="371602" y="408520"/>
                  </a:lnTo>
                  <a:lnTo>
                    <a:pt x="373913" y="419811"/>
                  </a:lnTo>
                  <a:lnTo>
                    <a:pt x="0" y="579564"/>
                  </a:lnTo>
                  <a:lnTo>
                    <a:pt x="66421" y="734885"/>
                  </a:lnTo>
                  <a:lnTo>
                    <a:pt x="440270" y="575157"/>
                  </a:lnTo>
                  <a:lnTo>
                    <a:pt x="446798" y="584568"/>
                  </a:lnTo>
                  <a:lnTo>
                    <a:pt x="478447" y="619379"/>
                  </a:lnTo>
                  <a:lnTo>
                    <a:pt x="513969" y="649414"/>
                  </a:lnTo>
                  <a:lnTo>
                    <a:pt x="552792" y="674471"/>
                  </a:lnTo>
                  <a:lnTo>
                    <a:pt x="594372" y="694321"/>
                  </a:lnTo>
                  <a:lnTo>
                    <a:pt x="638124" y="708723"/>
                  </a:lnTo>
                  <a:lnTo>
                    <a:pt x="683501" y="717461"/>
                  </a:lnTo>
                  <a:lnTo>
                    <a:pt x="729932" y="720293"/>
                  </a:lnTo>
                  <a:lnTo>
                    <a:pt x="776859" y="717016"/>
                  </a:lnTo>
                  <a:lnTo>
                    <a:pt x="823722" y="707402"/>
                  </a:lnTo>
                  <a:lnTo>
                    <a:pt x="869950" y="691197"/>
                  </a:lnTo>
                  <a:lnTo>
                    <a:pt x="913561" y="668985"/>
                  </a:lnTo>
                  <a:lnTo>
                    <a:pt x="952868" y="641781"/>
                  </a:lnTo>
                  <a:lnTo>
                    <a:pt x="987653" y="610133"/>
                  </a:lnTo>
                  <a:lnTo>
                    <a:pt x="1017676" y="574624"/>
                  </a:lnTo>
                  <a:lnTo>
                    <a:pt x="1042733" y="535800"/>
                  </a:lnTo>
                  <a:lnTo>
                    <a:pt x="1062570" y="494233"/>
                  </a:lnTo>
                  <a:lnTo>
                    <a:pt x="1076972" y="450481"/>
                  </a:lnTo>
                  <a:lnTo>
                    <a:pt x="1085723" y="405117"/>
                  </a:lnTo>
                  <a:lnTo>
                    <a:pt x="1088580" y="358698"/>
                  </a:lnTo>
                  <a:close/>
                </a:path>
              </a:pathLst>
            </a:custGeom>
            <a:solidFill>
              <a:srgbClr val="62A4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317555" y="5361497"/>
              <a:ext cx="1080135" cy="1080135"/>
            </a:xfrm>
            <a:custGeom>
              <a:avLst/>
              <a:gdLst/>
              <a:ahLst/>
              <a:cxnLst/>
              <a:rect l="l" t="t" r="r" b="b"/>
              <a:pathLst>
                <a:path w="1080135" h="1080135">
                  <a:moveTo>
                    <a:pt x="387538" y="22032"/>
                  </a:moveTo>
                  <a:lnTo>
                    <a:pt x="435317" y="10271"/>
                  </a:lnTo>
                  <a:lnTo>
                    <a:pt x="483121" y="2970"/>
                  </a:lnTo>
                  <a:lnTo>
                    <a:pt x="530713" y="0"/>
                  </a:lnTo>
                  <a:lnTo>
                    <a:pt x="577855" y="1231"/>
                  </a:lnTo>
                  <a:lnTo>
                    <a:pt x="624311" y="6536"/>
                  </a:lnTo>
                  <a:lnTo>
                    <a:pt x="669845" y="15784"/>
                  </a:lnTo>
                  <a:lnTo>
                    <a:pt x="714219" y="28848"/>
                  </a:lnTo>
                  <a:lnTo>
                    <a:pt x="757196" y="45599"/>
                  </a:lnTo>
                  <a:lnTo>
                    <a:pt x="798541" y="65907"/>
                  </a:lnTo>
                  <a:lnTo>
                    <a:pt x="838017" y="89644"/>
                  </a:lnTo>
                  <a:lnTo>
                    <a:pt x="875385" y="116681"/>
                  </a:lnTo>
                  <a:lnTo>
                    <a:pt x="910411" y="146889"/>
                  </a:lnTo>
                  <a:lnTo>
                    <a:pt x="942856" y="180139"/>
                  </a:lnTo>
                  <a:lnTo>
                    <a:pt x="972485" y="216302"/>
                  </a:lnTo>
                  <a:lnTo>
                    <a:pt x="999060" y="255250"/>
                  </a:lnTo>
                  <a:lnTo>
                    <a:pt x="1022345" y="296854"/>
                  </a:lnTo>
                  <a:lnTo>
                    <a:pt x="1042103" y="340984"/>
                  </a:lnTo>
                  <a:lnTo>
                    <a:pt x="1058098" y="387512"/>
                  </a:lnTo>
                  <a:lnTo>
                    <a:pt x="1069857" y="435286"/>
                  </a:lnTo>
                  <a:lnTo>
                    <a:pt x="1077155" y="483084"/>
                  </a:lnTo>
                  <a:lnTo>
                    <a:pt x="1080121" y="530669"/>
                  </a:lnTo>
                  <a:lnTo>
                    <a:pt x="1078883" y="577806"/>
                  </a:lnTo>
                  <a:lnTo>
                    <a:pt x="1073572" y="624258"/>
                  </a:lnTo>
                  <a:lnTo>
                    <a:pt x="1064316" y="669787"/>
                  </a:lnTo>
                  <a:lnTo>
                    <a:pt x="1051244" y="714157"/>
                  </a:lnTo>
                  <a:lnTo>
                    <a:pt x="1034486" y="757131"/>
                  </a:lnTo>
                  <a:lnTo>
                    <a:pt x="1014172" y="798473"/>
                  </a:lnTo>
                  <a:lnTo>
                    <a:pt x="990429" y="837946"/>
                  </a:lnTo>
                  <a:lnTo>
                    <a:pt x="963387" y="875313"/>
                  </a:lnTo>
                  <a:lnTo>
                    <a:pt x="933177" y="910337"/>
                  </a:lnTo>
                  <a:lnTo>
                    <a:pt x="899926" y="942783"/>
                  </a:lnTo>
                  <a:lnTo>
                    <a:pt x="863764" y="972412"/>
                  </a:lnTo>
                  <a:lnTo>
                    <a:pt x="824820" y="998988"/>
                  </a:lnTo>
                  <a:lnTo>
                    <a:pt x="783224" y="1022275"/>
                  </a:lnTo>
                  <a:lnTo>
                    <a:pt x="739105" y="1042036"/>
                  </a:lnTo>
                  <a:lnTo>
                    <a:pt x="692592" y="1058034"/>
                  </a:lnTo>
                  <a:lnTo>
                    <a:pt x="644812" y="1069796"/>
                  </a:lnTo>
                  <a:lnTo>
                    <a:pt x="597008" y="1077097"/>
                  </a:lnTo>
                  <a:lnTo>
                    <a:pt x="549417" y="1080066"/>
                  </a:lnTo>
                  <a:lnTo>
                    <a:pt x="502275" y="1078832"/>
                  </a:lnTo>
                  <a:lnTo>
                    <a:pt x="455818" y="1073524"/>
                  </a:lnTo>
                  <a:lnTo>
                    <a:pt x="410285" y="1064271"/>
                  </a:lnTo>
                  <a:lnTo>
                    <a:pt x="365911" y="1051203"/>
                  </a:lnTo>
                  <a:lnTo>
                    <a:pt x="322933" y="1034447"/>
                  </a:lnTo>
                  <a:lnTo>
                    <a:pt x="281588" y="1014134"/>
                  </a:lnTo>
                  <a:lnTo>
                    <a:pt x="242113" y="990391"/>
                  </a:lnTo>
                  <a:lnTo>
                    <a:pt x="204744" y="963349"/>
                  </a:lnTo>
                  <a:lnTo>
                    <a:pt x="169719" y="933137"/>
                  </a:lnTo>
                  <a:lnTo>
                    <a:pt x="137273" y="899883"/>
                  </a:lnTo>
                  <a:lnTo>
                    <a:pt x="107644" y="863716"/>
                  </a:lnTo>
                  <a:lnTo>
                    <a:pt x="81069" y="824765"/>
                  </a:lnTo>
                  <a:lnTo>
                    <a:pt x="57784" y="783160"/>
                  </a:lnTo>
                  <a:lnTo>
                    <a:pt x="38026" y="739030"/>
                  </a:lnTo>
                  <a:lnTo>
                    <a:pt x="22032" y="692503"/>
                  </a:lnTo>
                  <a:lnTo>
                    <a:pt x="10271" y="644730"/>
                  </a:lnTo>
                  <a:lnTo>
                    <a:pt x="2970" y="596933"/>
                  </a:lnTo>
                  <a:lnTo>
                    <a:pt x="0" y="549348"/>
                  </a:lnTo>
                  <a:lnTo>
                    <a:pt x="1231" y="502212"/>
                  </a:lnTo>
                  <a:lnTo>
                    <a:pt x="6536" y="455763"/>
                  </a:lnTo>
                  <a:lnTo>
                    <a:pt x="15785" y="410236"/>
                  </a:lnTo>
                  <a:lnTo>
                    <a:pt x="28850" y="365868"/>
                  </a:lnTo>
                  <a:lnTo>
                    <a:pt x="45601" y="322897"/>
                  </a:lnTo>
                  <a:lnTo>
                    <a:pt x="65910" y="281558"/>
                  </a:lnTo>
                  <a:lnTo>
                    <a:pt x="89648" y="242088"/>
                  </a:lnTo>
                  <a:lnTo>
                    <a:pt x="116687" y="204725"/>
                  </a:lnTo>
                  <a:lnTo>
                    <a:pt x="146896" y="169704"/>
                  </a:lnTo>
                  <a:lnTo>
                    <a:pt x="180148" y="137263"/>
                  </a:lnTo>
                  <a:lnTo>
                    <a:pt x="216314" y="107638"/>
                  </a:lnTo>
                  <a:lnTo>
                    <a:pt x="255265" y="81065"/>
                  </a:lnTo>
                  <a:lnTo>
                    <a:pt x="296871" y="57782"/>
                  </a:lnTo>
                  <a:lnTo>
                    <a:pt x="341005" y="38026"/>
                  </a:lnTo>
                  <a:lnTo>
                    <a:pt x="387538" y="22032"/>
                  </a:lnTo>
                  <a:close/>
                </a:path>
              </a:pathLst>
            </a:custGeom>
            <a:ln w="127000">
              <a:solidFill>
                <a:srgbClr val="44C1A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371336" y="5169712"/>
              <a:ext cx="1109345" cy="720725"/>
            </a:xfrm>
            <a:custGeom>
              <a:avLst/>
              <a:gdLst/>
              <a:ahLst/>
              <a:cxnLst/>
              <a:rect l="l" t="t" r="r" b="b"/>
              <a:pathLst>
                <a:path w="1109345" h="720725">
                  <a:moveTo>
                    <a:pt x="1109167" y="353834"/>
                  </a:moveTo>
                  <a:lnTo>
                    <a:pt x="1105115" y="306184"/>
                  </a:lnTo>
                  <a:lnTo>
                    <a:pt x="1094486" y="258394"/>
                  </a:lnTo>
                  <a:lnTo>
                    <a:pt x="1077531" y="212458"/>
                  </a:lnTo>
                  <a:lnTo>
                    <a:pt x="1055116" y="170218"/>
                  </a:lnTo>
                  <a:lnTo>
                    <a:pt x="1027772" y="131953"/>
                  </a:lnTo>
                  <a:lnTo>
                    <a:pt x="996022" y="97967"/>
                  </a:lnTo>
                  <a:lnTo>
                    <a:pt x="960399" y="68529"/>
                  </a:lnTo>
                  <a:lnTo>
                    <a:pt x="921448" y="43954"/>
                  </a:lnTo>
                  <a:lnTo>
                    <a:pt x="879678" y="24536"/>
                  </a:lnTo>
                  <a:lnTo>
                    <a:pt x="835647" y="10528"/>
                  </a:lnTo>
                  <a:lnTo>
                    <a:pt x="789876" y="2260"/>
                  </a:lnTo>
                  <a:lnTo>
                    <a:pt x="742886" y="0"/>
                  </a:lnTo>
                  <a:lnTo>
                    <a:pt x="695236" y="4051"/>
                  </a:lnTo>
                  <a:lnTo>
                    <a:pt x="647446" y="14681"/>
                  </a:lnTo>
                  <a:lnTo>
                    <a:pt x="601497" y="31635"/>
                  </a:lnTo>
                  <a:lnTo>
                    <a:pt x="559257" y="54051"/>
                  </a:lnTo>
                  <a:lnTo>
                    <a:pt x="520992" y="81394"/>
                  </a:lnTo>
                  <a:lnTo>
                    <a:pt x="487006" y="113144"/>
                  </a:lnTo>
                  <a:lnTo>
                    <a:pt x="457568" y="148767"/>
                  </a:lnTo>
                  <a:lnTo>
                    <a:pt x="433006" y="187718"/>
                  </a:lnTo>
                  <a:lnTo>
                    <a:pt x="413575" y="229489"/>
                  </a:lnTo>
                  <a:lnTo>
                    <a:pt x="399567" y="273519"/>
                  </a:lnTo>
                  <a:lnTo>
                    <a:pt x="391299" y="319290"/>
                  </a:lnTo>
                  <a:lnTo>
                    <a:pt x="389039" y="366280"/>
                  </a:lnTo>
                  <a:lnTo>
                    <a:pt x="390004" y="377685"/>
                  </a:lnTo>
                  <a:lnTo>
                    <a:pt x="0" y="492518"/>
                  </a:lnTo>
                  <a:lnTo>
                    <a:pt x="47752" y="654570"/>
                  </a:lnTo>
                  <a:lnTo>
                    <a:pt x="437705" y="539788"/>
                  </a:lnTo>
                  <a:lnTo>
                    <a:pt x="443090" y="549910"/>
                  </a:lnTo>
                  <a:lnTo>
                    <a:pt x="470433" y="588175"/>
                  </a:lnTo>
                  <a:lnTo>
                    <a:pt x="502183" y="622173"/>
                  </a:lnTo>
                  <a:lnTo>
                    <a:pt x="537806" y="651598"/>
                  </a:lnTo>
                  <a:lnTo>
                    <a:pt x="576757" y="676173"/>
                  </a:lnTo>
                  <a:lnTo>
                    <a:pt x="618528" y="695604"/>
                  </a:lnTo>
                  <a:lnTo>
                    <a:pt x="662559" y="709599"/>
                  </a:lnTo>
                  <a:lnTo>
                    <a:pt x="708329" y="717867"/>
                  </a:lnTo>
                  <a:lnTo>
                    <a:pt x="755319" y="720128"/>
                  </a:lnTo>
                  <a:lnTo>
                    <a:pt x="802970" y="716076"/>
                  </a:lnTo>
                  <a:lnTo>
                    <a:pt x="850773" y="705434"/>
                  </a:lnTo>
                  <a:lnTo>
                    <a:pt x="896708" y="688492"/>
                  </a:lnTo>
                  <a:lnTo>
                    <a:pt x="938949" y="666076"/>
                  </a:lnTo>
                  <a:lnTo>
                    <a:pt x="977214" y="638721"/>
                  </a:lnTo>
                  <a:lnTo>
                    <a:pt x="1011199" y="606971"/>
                  </a:lnTo>
                  <a:lnTo>
                    <a:pt x="1040638" y="571347"/>
                  </a:lnTo>
                  <a:lnTo>
                    <a:pt x="1065212" y="532384"/>
                  </a:lnTo>
                  <a:lnTo>
                    <a:pt x="1084630" y="490626"/>
                  </a:lnTo>
                  <a:lnTo>
                    <a:pt x="1098638" y="446582"/>
                  </a:lnTo>
                  <a:lnTo>
                    <a:pt x="1106906" y="400812"/>
                  </a:lnTo>
                  <a:lnTo>
                    <a:pt x="1109167" y="353834"/>
                  </a:lnTo>
                  <a:close/>
                </a:path>
              </a:pathLst>
            </a:custGeom>
            <a:solidFill>
              <a:srgbClr val="44C1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315902" y="3982553"/>
              <a:ext cx="1080770" cy="1080770"/>
            </a:xfrm>
            <a:custGeom>
              <a:avLst/>
              <a:gdLst/>
              <a:ahLst/>
              <a:cxnLst/>
              <a:rect l="l" t="t" r="r" b="b"/>
              <a:pathLst>
                <a:path w="1080770" h="1080770">
                  <a:moveTo>
                    <a:pt x="312609" y="50331"/>
                  </a:moveTo>
                  <a:lnTo>
                    <a:pt x="358120" y="31632"/>
                  </a:lnTo>
                  <a:lnTo>
                    <a:pt x="404314" y="17342"/>
                  </a:lnTo>
                  <a:lnTo>
                    <a:pt x="450938" y="7369"/>
                  </a:lnTo>
                  <a:lnTo>
                    <a:pt x="497738" y="1619"/>
                  </a:lnTo>
                  <a:lnTo>
                    <a:pt x="544462" y="0"/>
                  </a:lnTo>
                  <a:lnTo>
                    <a:pt x="590857" y="2419"/>
                  </a:lnTo>
                  <a:lnTo>
                    <a:pt x="636669" y="8783"/>
                  </a:lnTo>
                  <a:lnTo>
                    <a:pt x="681646" y="19001"/>
                  </a:lnTo>
                  <a:lnTo>
                    <a:pt x="725534" y="32979"/>
                  </a:lnTo>
                  <a:lnTo>
                    <a:pt x="768080" y="50625"/>
                  </a:lnTo>
                  <a:lnTo>
                    <a:pt x="809032" y="71846"/>
                  </a:lnTo>
                  <a:lnTo>
                    <a:pt x="848136" y="96549"/>
                  </a:lnTo>
                  <a:lnTo>
                    <a:pt x="885138" y="124642"/>
                  </a:lnTo>
                  <a:lnTo>
                    <a:pt x="919787" y="156033"/>
                  </a:lnTo>
                  <a:lnTo>
                    <a:pt x="951828" y="190627"/>
                  </a:lnTo>
                  <a:lnTo>
                    <a:pt x="981009" y="228334"/>
                  </a:lnTo>
                  <a:lnTo>
                    <a:pt x="1007077" y="269060"/>
                  </a:lnTo>
                  <a:lnTo>
                    <a:pt x="1029778" y="312713"/>
                  </a:lnTo>
                  <a:lnTo>
                    <a:pt x="1048497" y="358205"/>
                  </a:lnTo>
                  <a:lnTo>
                    <a:pt x="1062805" y="404384"/>
                  </a:lnTo>
                  <a:lnTo>
                    <a:pt x="1072794" y="450997"/>
                  </a:lnTo>
                  <a:lnTo>
                    <a:pt x="1078558" y="497790"/>
                  </a:lnTo>
                  <a:lnTo>
                    <a:pt x="1080189" y="544510"/>
                  </a:lnTo>
                  <a:lnTo>
                    <a:pt x="1077780" y="590904"/>
                  </a:lnTo>
                  <a:lnTo>
                    <a:pt x="1071424" y="636717"/>
                  </a:lnTo>
                  <a:lnTo>
                    <a:pt x="1061213" y="681697"/>
                  </a:lnTo>
                  <a:lnTo>
                    <a:pt x="1047241" y="725590"/>
                  </a:lnTo>
                  <a:lnTo>
                    <a:pt x="1029600" y="768142"/>
                  </a:lnTo>
                  <a:lnTo>
                    <a:pt x="1008383" y="809100"/>
                  </a:lnTo>
                  <a:lnTo>
                    <a:pt x="983682" y="848210"/>
                  </a:lnTo>
                  <a:lnTo>
                    <a:pt x="955591" y="885220"/>
                  </a:lnTo>
                  <a:lnTo>
                    <a:pt x="924202" y="919875"/>
                  </a:lnTo>
                  <a:lnTo>
                    <a:pt x="889608" y="951922"/>
                  </a:lnTo>
                  <a:lnTo>
                    <a:pt x="851902" y="981108"/>
                  </a:lnTo>
                  <a:lnTo>
                    <a:pt x="811176" y="1007179"/>
                  </a:lnTo>
                  <a:lnTo>
                    <a:pt x="767523" y="1029882"/>
                  </a:lnTo>
                  <a:lnTo>
                    <a:pt x="722013" y="1048580"/>
                  </a:lnTo>
                  <a:lnTo>
                    <a:pt x="675819" y="1062870"/>
                  </a:lnTo>
                  <a:lnTo>
                    <a:pt x="629195" y="1072843"/>
                  </a:lnTo>
                  <a:lnTo>
                    <a:pt x="582395" y="1078593"/>
                  </a:lnTo>
                  <a:lnTo>
                    <a:pt x="535671" y="1080213"/>
                  </a:lnTo>
                  <a:lnTo>
                    <a:pt x="489276" y="1077793"/>
                  </a:lnTo>
                  <a:lnTo>
                    <a:pt x="443464" y="1071429"/>
                  </a:lnTo>
                  <a:lnTo>
                    <a:pt x="398487" y="1061211"/>
                  </a:lnTo>
                  <a:lnTo>
                    <a:pt x="354599" y="1047233"/>
                  </a:lnTo>
                  <a:lnTo>
                    <a:pt x="312053" y="1029587"/>
                  </a:lnTo>
                  <a:lnTo>
                    <a:pt x="271101" y="1008366"/>
                  </a:lnTo>
                  <a:lnTo>
                    <a:pt x="231997" y="983663"/>
                  </a:lnTo>
                  <a:lnTo>
                    <a:pt x="194995" y="955570"/>
                  </a:lnTo>
                  <a:lnTo>
                    <a:pt x="160346" y="924180"/>
                  </a:lnTo>
                  <a:lnTo>
                    <a:pt x="128305" y="889585"/>
                  </a:lnTo>
                  <a:lnTo>
                    <a:pt x="99124" y="851878"/>
                  </a:lnTo>
                  <a:lnTo>
                    <a:pt x="73056" y="811152"/>
                  </a:lnTo>
                  <a:lnTo>
                    <a:pt x="50354" y="767500"/>
                  </a:lnTo>
                  <a:lnTo>
                    <a:pt x="31655" y="722008"/>
                  </a:lnTo>
                  <a:lnTo>
                    <a:pt x="17362" y="675828"/>
                  </a:lnTo>
                  <a:lnTo>
                    <a:pt x="7383" y="629215"/>
                  </a:lnTo>
                  <a:lnTo>
                    <a:pt x="1627" y="582422"/>
                  </a:lnTo>
                  <a:lnTo>
                    <a:pt x="0" y="535702"/>
                  </a:lnTo>
                  <a:lnTo>
                    <a:pt x="2410" y="489308"/>
                  </a:lnTo>
                  <a:lnTo>
                    <a:pt x="8765" y="443495"/>
                  </a:lnTo>
                  <a:lnTo>
                    <a:pt x="18972" y="398515"/>
                  </a:lnTo>
                  <a:lnTo>
                    <a:pt x="32940" y="354623"/>
                  </a:lnTo>
                  <a:lnTo>
                    <a:pt x="50575" y="312070"/>
                  </a:lnTo>
                  <a:lnTo>
                    <a:pt x="71785" y="271112"/>
                  </a:lnTo>
                  <a:lnTo>
                    <a:pt x="96479" y="232002"/>
                  </a:lnTo>
                  <a:lnTo>
                    <a:pt x="124563" y="194992"/>
                  </a:lnTo>
                  <a:lnTo>
                    <a:pt x="155946" y="160337"/>
                  </a:lnTo>
                  <a:lnTo>
                    <a:pt x="190534" y="128290"/>
                  </a:lnTo>
                  <a:lnTo>
                    <a:pt x="228235" y="99104"/>
                  </a:lnTo>
                  <a:lnTo>
                    <a:pt x="268958" y="73033"/>
                  </a:lnTo>
                  <a:lnTo>
                    <a:pt x="312609" y="50331"/>
                  </a:lnTo>
                  <a:close/>
                </a:path>
              </a:pathLst>
            </a:custGeom>
            <a:ln w="127000">
              <a:solidFill>
                <a:srgbClr val="37A76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28664" y="3608336"/>
              <a:ext cx="1081405" cy="755015"/>
            </a:xfrm>
            <a:custGeom>
              <a:avLst/>
              <a:gdLst/>
              <a:ahLst/>
              <a:cxnLst/>
              <a:rect l="l" t="t" r="r" b="b"/>
              <a:pathLst>
                <a:path w="1081404" h="755014">
                  <a:moveTo>
                    <a:pt x="1081138" y="347294"/>
                  </a:moveTo>
                  <a:lnTo>
                    <a:pt x="1076413" y="300494"/>
                  </a:lnTo>
                  <a:lnTo>
                    <a:pt x="1065352" y="253961"/>
                  </a:lnTo>
                  <a:lnTo>
                    <a:pt x="1047750" y="208267"/>
                  </a:lnTo>
                  <a:lnTo>
                    <a:pt x="1024204" y="165354"/>
                  </a:lnTo>
                  <a:lnTo>
                    <a:pt x="995794" y="126885"/>
                  </a:lnTo>
                  <a:lnTo>
                    <a:pt x="963079" y="93078"/>
                  </a:lnTo>
                  <a:lnTo>
                    <a:pt x="926655" y="64160"/>
                  </a:lnTo>
                  <a:lnTo>
                    <a:pt x="887069" y="40322"/>
                  </a:lnTo>
                  <a:lnTo>
                    <a:pt x="844905" y="21767"/>
                  </a:lnTo>
                  <a:lnTo>
                    <a:pt x="800735" y="8737"/>
                  </a:lnTo>
                  <a:lnTo>
                    <a:pt x="755103" y="1409"/>
                  </a:lnTo>
                  <a:lnTo>
                    <a:pt x="708609" y="0"/>
                  </a:lnTo>
                  <a:lnTo>
                    <a:pt x="661809" y="4724"/>
                  </a:lnTo>
                  <a:lnTo>
                    <a:pt x="615276" y="15786"/>
                  </a:lnTo>
                  <a:lnTo>
                    <a:pt x="569595" y="33388"/>
                  </a:lnTo>
                  <a:lnTo>
                    <a:pt x="526669" y="56934"/>
                  </a:lnTo>
                  <a:lnTo>
                    <a:pt x="488200" y="85344"/>
                  </a:lnTo>
                  <a:lnTo>
                    <a:pt x="454393" y="118059"/>
                  </a:lnTo>
                  <a:lnTo>
                    <a:pt x="425475" y="154482"/>
                  </a:lnTo>
                  <a:lnTo>
                    <a:pt x="401637" y="194068"/>
                  </a:lnTo>
                  <a:lnTo>
                    <a:pt x="383082" y="236232"/>
                  </a:lnTo>
                  <a:lnTo>
                    <a:pt x="370052" y="280403"/>
                  </a:lnTo>
                  <a:lnTo>
                    <a:pt x="362724" y="326034"/>
                  </a:lnTo>
                  <a:lnTo>
                    <a:pt x="361315" y="372529"/>
                  </a:lnTo>
                  <a:lnTo>
                    <a:pt x="366039" y="419328"/>
                  </a:lnTo>
                  <a:lnTo>
                    <a:pt x="368693" y="430517"/>
                  </a:lnTo>
                  <a:lnTo>
                    <a:pt x="0" y="601713"/>
                  </a:lnTo>
                  <a:lnTo>
                    <a:pt x="71120" y="754875"/>
                  </a:lnTo>
                  <a:lnTo>
                    <a:pt x="439813" y="583679"/>
                  </a:lnTo>
                  <a:lnTo>
                    <a:pt x="446659" y="592937"/>
                  </a:lnTo>
                  <a:lnTo>
                    <a:pt x="479374" y="626719"/>
                  </a:lnTo>
                  <a:lnTo>
                    <a:pt x="515797" y="655637"/>
                  </a:lnTo>
                  <a:lnTo>
                    <a:pt x="555383" y="679462"/>
                  </a:lnTo>
                  <a:lnTo>
                    <a:pt x="597547" y="698004"/>
                  </a:lnTo>
                  <a:lnTo>
                    <a:pt x="641718" y="711034"/>
                  </a:lnTo>
                  <a:lnTo>
                    <a:pt x="687349" y="718362"/>
                  </a:lnTo>
                  <a:lnTo>
                    <a:pt x="733844" y="719772"/>
                  </a:lnTo>
                  <a:lnTo>
                    <a:pt x="780643" y="715060"/>
                  </a:lnTo>
                  <a:lnTo>
                    <a:pt x="827176" y="704011"/>
                  </a:lnTo>
                  <a:lnTo>
                    <a:pt x="872871" y="686422"/>
                  </a:lnTo>
                  <a:lnTo>
                    <a:pt x="915784" y="662889"/>
                  </a:lnTo>
                  <a:lnTo>
                    <a:pt x="954252" y="634479"/>
                  </a:lnTo>
                  <a:lnTo>
                    <a:pt x="988060" y="601764"/>
                  </a:lnTo>
                  <a:lnTo>
                    <a:pt x="1016977" y="565340"/>
                  </a:lnTo>
                  <a:lnTo>
                    <a:pt x="1040815" y="525754"/>
                  </a:lnTo>
                  <a:lnTo>
                    <a:pt x="1059370" y="483590"/>
                  </a:lnTo>
                  <a:lnTo>
                    <a:pt x="1072400" y="439420"/>
                  </a:lnTo>
                  <a:lnTo>
                    <a:pt x="1079728" y="393788"/>
                  </a:lnTo>
                  <a:lnTo>
                    <a:pt x="1081138" y="347294"/>
                  </a:lnTo>
                  <a:close/>
                </a:path>
              </a:pathLst>
            </a:custGeom>
            <a:solidFill>
              <a:srgbClr val="37A76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048000" y="457200"/>
            <a:ext cx="61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75419" y="1524000"/>
            <a:ext cx="960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ความก้าวหน้าการขับเคลื่อน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509034" y="2168298"/>
            <a:ext cx="419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กิจกรรมที่ได้ดำเนินงาน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ของสินค้าภายใต้งบปกติ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509034" y="3567054"/>
            <a:ext cx="44543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การเสนอของบประมาณ เช่น งบจังหวัด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กลุ่มจังหวัด งบสนับสนุนทุนวิจัยจาก สวก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เป็นต้น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26755" y="5059440"/>
            <a:ext cx="4454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การสร้างความร่วมมือกับหน่วยงานอื่น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581400" y="0"/>
            <a:ext cx="60198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685014" y="381000"/>
            <a:ext cx="11125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เกษตร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endParaRPr lang="th-TH" sz="24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กิจกรรม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ทีได้ดำเนินงาน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 ภายใต้งบ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ปกติ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18201999"/>
              </p:ext>
            </p:extLst>
          </p:nvPr>
        </p:nvGraphicFramePr>
        <p:xfrm>
          <a:off x="138507" y="1295400"/>
          <a:ext cx="12053493" cy="51206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526379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587021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631897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4308196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256456">
                <a:tc gridSpan="4"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โครงการ</a:t>
                      </a:r>
                      <a:r>
                        <a:rPr lang="en-US" sz="18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18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แผนงาน</a:t>
                      </a:r>
                      <a:r>
                        <a:rPr lang="th-TH" sz="1800" b="1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ปีงบประมาณ </a:t>
                      </a:r>
                      <a:r>
                        <a:rPr lang="en-US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2564 - 2566 </a:t>
                      </a:r>
                      <a:endParaRPr lang="th-TH" sz="18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9603"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ต้นน้ำ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กลางน้ำ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ปลายน้ำ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002280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u="sng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</a:t>
                      </a:r>
                      <a:r>
                        <a:rPr lang="th-TH" sz="1400" b="1" u="sng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b="1" u="sng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2564</a:t>
                      </a:r>
                      <a:endParaRPr lang="en-US" sz="1400" b="1" u="sng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สนับสนุนเครื่องทำความสะอาดเมล็ดพันธุ์  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490,000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(ศูนย์วิจัยข้าว)</a:t>
                      </a:r>
                      <a:endParaRPr lang="th-TH" sz="1400" b="1" baseline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2. </a:t>
                      </a:r>
                      <a:r>
                        <a:rPr lang="th-TH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วิจัยและพัฒนาข้าว</a:t>
                      </a:r>
                      <a:r>
                        <a:rPr lang="th-TH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3,065,805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(ศูนย์วิจัยข้าว)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u="sng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</a:t>
                      </a:r>
                      <a:r>
                        <a:rPr lang="en-US" sz="1400" b="1" u="sng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2565</a:t>
                      </a:r>
                      <a:endParaRPr lang="th-TH" sz="1400" b="1" u="sng" baseline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เฝ้าระวังเพื่อเตือนภัยและป้องกันกำจัดศัตรูข้าว  </a:t>
                      </a:r>
                      <a:r>
                        <a:rPr lang="th-TH" sz="14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4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9,000 </a:t>
                      </a:r>
                      <a:r>
                        <a:rPr lang="th-TH" sz="14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(ศูนย์วิจัยข้าว)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2. </a:t>
                      </a:r>
                      <a:r>
                        <a:rPr lang="th-TH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เสริมสร้างการผลิตเมล็ดพันธุ์ </a:t>
                      </a: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152,200 บาท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(ศูนย์วิจัยข้าว)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3. </a:t>
                      </a:r>
                      <a:r>
                        <a:rPr lang="th-TH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วิจัยและพัฒนาข้าว </a:t>
                      </a: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="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2,422,190 บาท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(ศูนย์วิจัยข้าว)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4. </a:t>
                      </a:r>
                      <a:r>
                        <a:rPr lang="th-TH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ผลิต</a:t>
                      </a: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คัด เมล็ดพันธุ์หลัก </a:t>
                      </a: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1,466,125</a:t>
                      </a:r>
                      <a:r>
                        <a:rPr lang="en-US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(ศูนย์วิจัยข้าว)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5. </a:t>
                      </a:r>
                      <a:r>
                        <a:rPr lang="th-TH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ระบบส่งเสริมการเกษตรแบบแปลงใหญ่ 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en-US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93,000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(ศูนย์วิจัยข้าวพัทลุง)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6. </a:t>
                      </a:r>
                      <a:r>
                        <a:rPr lang="th-TH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พัฒนาเกษตรกรปราดเปรื่อง 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en-US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2,500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(ศูนย์วิจัยข้าว)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7. </a:t>
                      </a:r>
                      <a:r>
                        <a:rPr lang="th-TH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พัฒนาผลิตภัณฑ์และบรรจุภัณฑ์ต้นแบบให้กับกลุ่มเกษตรกร จำนวน 4 กลุ่ม เป็นผลิตภัณฑ์จากข้าวสังข์หยด 1 กลุ่ม  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222,400 บาท </a:t>
                      </a:r>
                      <a:r>
                        <a:rPr lang="th-TH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</a:t>
                      </a:r>
                      <a:r>
                        <a:rPr lang="th-TH" sz="1400" b="0" baseline="0" dirty="0" err="1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อุตสาหกรรมจังหวัด)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8</a:t>
                      </a:r>
                      <a:r>
                        <a:rPr lang="th-TH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 จัดทำแปลงเรียนรู้ด้านการจัดการดินและปุ๋ย  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40,000 บาท  (</a:t>
                      </a:r>
                      <a:r>
                        <a:rPr lang="th-TH" sz="1400" baseline="0" dirty="0" err="1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.เกษตรจังหวัดพัทลุง) 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u="sng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</a:t>
                      </a:r>
                      <a:r>
                        <a:rPr lang="en-US" sz="1400" b="1" u="sng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2565</a:t>
                      </a:r>
                      <a:endParaRPr lang="th-TH" sz="1400" b="1" u="sng" baseline="0" dirty="0" smtClean="0">
                        <a:solidFill>
                          <a:schemeClr val="accent2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ระบบส่งเสริมการเกษตรแบบแปลงใหญ่  </a:t>
                      </a:r>
                      <a:endParaRPr lang="en-US" sz="1400" b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en-US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93,000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(ศูนย์วิจัยข้าวพัทลุง)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aseline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/>
                      <a:endParaRPr lang="th-TH" sz="1400" b="1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u="sng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</a:t>
                      </a:r>
                      <a:r>
                        <a:rPr lang="th-TH" sz="1400" b="1" u="sng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b="1" u="sng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2564</a:t>
                      </a:r>
                      <a:endParaRPr lang="en-US" sz="1400" b="1" u="sng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รับรองสถานที่จำหน่ายสินค้า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Q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ประเภทแผง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ร้านค้าหน้าฟาร์ม </a:t>
                      </a:r>
                      <a:endParaRPr lang="en-US" sz="1400" b="1" baseline="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28,000 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(</a:t>
                      </a:r>
                      <a:r>
                        <a:rPr lang="th-TH" sz="1400" b="0" baseline="0" dirty="0" err="1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เกษตรและสหกรณ์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)</a:t>
                      </a:r>
                      <a:endParaRPr lang="th-TH" sz="1400" b="1" baseline="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u="sng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</a:t>
                      </a:r>
                      <a:r>
                        <a:rPr lang="th-TH" sz="1400" b="1" u="sng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b="1" u="sng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2565</a:t>
                      </a:r>
                      <a:endParaRPr lang="th-TH" sz="1400" b="1" baseline="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ส่งเสริมพัฒนาระบบตลาดภายในสำหรับสินค้าเกษตร (ข้าว)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7,000 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(ศูนย์วิจัยข้าว)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2. </a:t>
                      </a:r>
                      <a:r>
                        <a:rPr lang="en-US" sz="1400" b="1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="1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ระบบส่งเสริมการเกษตรแบบแปลงใหญ่  </a:t>
                      </a:r>
                      <a:endParaRPr lang="en-US" sz="1400" b="1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en-US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93,000 </a:t>
                      </a:r>
                      <a:r>
                        <a:rPr lang="th-TH" sz="140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(ศูนย์วิจัยข้าวพัทลุง)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3. </a:t>
                      </a:r>
                      <a:r>
                        <a:rPr lang="th-TH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พัฒนาผลิตภัณฑ์และบรรจุภัณฑ์ต้นแบบให้กับกลุ่มเกษตรกร จำนวน 4 กลุ่ม เป็นผลิตภัณฑ์จากข้าวสังข์หยด 1 กลุ่ม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222,400 บาท </a:t>
                      </a:r>
                      <a:r>
                        <a:rPr lang="th-TH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</a:t>
                      </a:r>
                      <a:r>
                        <a:rPr lang="th-TH" sz="1400" b="0" baseline="0" dirty="0" err="1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อุตสาหกรรมจังหวัด) </a:t>
                      </a:r>
                      <a:endParaRPr lang="en-US" sz="1400" b="1" baseline="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aseline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aseline="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aseline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/>
                      <a:endParaRPr lang="th-TH" sz="1400" dirty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239123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C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35726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G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u="sng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</a:t>
                      </a:r>
                      <a:r>
                        <a:rPr lang="en-US" sz="1400" b="1" u="sng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2565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พัฒนาเกษตรกรรมยั่งยืน ปี  </a:t>
                      </a:r>
                      <a:r>
                        <a:rPr lang="en-US" sz="1400" b="1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2565 </a:t>
                      </a:r>
                      <a:endParaRPr lang="th-TH" sz="1400" b="1" baseline="0" dirty="0" smtClean="0">
                        <a:solidFill>
                          <a:schemeClr val="tx1">
                            <a:lumMod val="95000"/>
                            <a:lumOff val="5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115,000 </a:t>
                      </a:r>
                      <a:r>
                        <a:rPr lang="th-TH" sz="1400" baseline="0" dirty="0" smtClean="0">
                          <a:solidFill>
                            <a:schemeClr val="tx1">
                              <a:lumMod val="95000"/>
                              <a:lumOff val="5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(ศูนย์วิจัยข้าว)</a:t>
                      </a: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228600" y="1828800"/>
            <a:ext cx="2667000" cy="144655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2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  <a:p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8600" y="2767517"/>
            <a:ext cx="25908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</a:t>
            </a:r>
            <a:r>
              <a:rPr lang="th-TH" sz="2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เสนอของบประมาณ เช่น </a:t>
            </a:r>
            <a:r>
              <a:rPr lang="th-TH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งบจังหวัด</a:t>
            </a:r>
            <a:r>
              <a:rPr lang="en-US" sz="2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กลุ่มจังหวัด                        งบสนับสนุนทุนวิจัยจาก สวก</a:t>
            </a:r>
            <a:r>
              <a:rPr lang="en-US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           เป็นต้น</a:t>
            </a:r>
            <a:r>
              <a:rPr lang="en-US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endParaRPr lang="th-TH" sz="2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378901" y="439244"/>
            <a:ext cx="5800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graphicFrame>
        <p:nvGraphicFramePr>
          <p:cNvPr id="7" name="ตาราง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3640812"/>
              </p:ext>
            </p:extLst>
          </p:nvPr>
        </p:nvGraphicFramePr>
        <p:xfrm>
          <a:off x="2819400" y="1243148"/>
          <a:ext cx="9296400" cy="476141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810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1242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798618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992582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57200">
                <a:tc gridSpan="4">
                  <a:txBody>
                    <a:bodyPr/>
                    <a:lstStyle/>
                    <a:p>
                      <a:pPr algn="ctr"/>
                      <a:r>
                        <a:rPr lang="th-TH" sz="20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โครงการ</a:t>
                      </a:r>
                      <a:r>
                        <a:rPr lang="en-US" sz="20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20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แผนงาน</a:t>
                      </a:r>
                      <a:r>
                        <a:rPr lang="th-TH" sz="2000" b="1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ปีงบประมาณ </a:t>
                      </a:r>
                      <a:r>
                        <a:rPr lang="en-US" sz="20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2564 - 2566 </a:t>
                      </a:r>
                      <a:endParaRPr lang="th-TH" sz="2000" b="1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ต้นน้ำ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กลางน้ำ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600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ปลายน้ำ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490652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th-TH" sz="1400" b="1" u="sng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</a:t>
                      </a:r>
                      <a:r>
                        <a:rPr lang="en-US" sz="1400" b="1" u="sng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2564</a:t>
                      </a:r>
                    </a:p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ยกระดับแปลงใหญ่ด้วยเกษตรสมัยใหม่และเชื่อมโยงตลาด จำนวน 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7 </a:t>
                      </a:r>
                      <a:r>
                        <a:rPr lang="th-TH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แปลง                                                                                                 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งบกระตุ้นเศรษฐกิจฯ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23,574,326 บาท</a:t>
                      </a:r>
                      <a:r>
                        <a:rPr lang="th-TH" sz="14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</a:t>
                      </a:r>
                      <a:r>
                        <a:rPr lang="th-TH" sz="1400" b="0" baseline="0" dirty="0" err="1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เกษตรจังหวัด)</a:t>
                      </a:r>
                    </a:p>
                    <a:p>
                      <a:pPr lvl="0" algn="l"/>
                      <a:r>
                        <a:rPr lang="th-TH" sz="1400" b="1" u="sng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</a:t>
                      </a:r>
                      <a:r>
                        <a:rPr lang="th-TH" sz="1400" b="1" u="sng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b="1" u="sng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2565</a:t>
                      </a:r>
                      <a:endParaRPr lang="en-US" sz="1400" b="1" u="sng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lvl="0" algn="l"/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ส่งเสริมพัฒนาวิสาหกิจชุมชน กลุ่ม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องค์กรเกษตรกรในการผลิต การแปรรูป</a:t>
                      </a:r>
                      <a:r>
                        <a:rPr lang="th-TH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การทำผลิตภัณฑ์ และท่องเที่ยวเชิงเกษตร      </a:t>
                      </a:r>
                      <a:r>
                        <a:rPr lang="th-TH" sz="1400" b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งบเงินกู้ 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</a:t>
                      </a:r>
                      <a:r>
                        <a:rPr lang="th-TH" sz="1400" b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190,650 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</a:t>
                      </a:r>
                      <a:r>
                        <a:rPr lang="th-TH" sz="1400" b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 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</a:t>
                      </a:r>
                      <a:r>
                        <a:rPr lang="th-TH" sz="1400" b="0" baseline="0" dirty="0" err="1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เกษตรจังหวัด)</a:t>
                      </a:r>
                    </a:p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u="none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2. </a:t>
                      </a:r>
                      <a:r>
                        <a:rPr lang="th-TH" sz="14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พัฒนาเศรษฐกิจการเกษตรและอุตสาหกรรมการเกษตรครบวงจร </a:t>
                      </a:r>
                    </a:p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งบจังหวัด </a:t>
                      </a:r>
                      <a:r>
                        <a:rPr lang="en-US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th-TH" sz="14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1,013,200 บาท</a:t>
                      </a:r>
                      <a:r>
                        <a:rPr lang="th-TH" sz="14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</a:t>
                      </a:r>
                      <a:r>
                        <a:rPr lang="th-TH" sz="1400" b="0" baseline="0" dirty="0" err="1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เกษตรจังหวัด)</a:t>
                      </a:r>
                    </a:p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1" i="0" u="none" strike="noStrike" baseline="0" dirty="0" smtClean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u="sng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</a:t>
                      </a:r>
                      <a:r>
                        <a:rPr lang="th-TH" sz="1400" b="1" u="sng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ี </a:t>
                      </a:r>
                      <a:r>
                        <a:rPr lang="en-US" sz="1400" b="1" u="sng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2566</a:t>
                      </a:r>
                      <a:endParaRPr lang="en-US" sz="1400" b="1" u="sng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เพิ่มมูลค่าข้าวสังข์หยดด้วยการแปรรูปข้าวสังข์หยดโดยใช้นวัตกรรม 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งบจังหวัด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: </a:t>
                      </a:r>
                      <a:r>
                        <a:rPr lang="en-US" sz="1400" b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99,200 </a:t>
                      </a:r>
                      <a:r>
                        <a:rPr lang="th-TH" sz="1400" b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 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</a:t>
                      </a:r>
                      <a:r>
                        <a:rPr lang="th-TH" sz="1400" b="0" baseline="0" dirty="0" err="1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อุตสาหกรรมจังหวัด) </a:t>
                      </a:r>
                      <a:endParaRPr lang="en-US" sz="1400" b="0" baseline="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2. 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การให้คำปรึกษาแนะนำการพัฒนาผลิตภัณฑ์จากข้าวการวิเคราะห์อาหาร  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งบจังหวัด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: 650,000 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 (</a:t>
                      </a:r>
                      <a:r>
                        <a:rPr lang="th-TH" sz="1400" b="0" baseline="0" dirty="0" err="1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อุตสาหกรรมจังหวัด)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b="0" baseline="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th-TH" sz="1400" b="1" u="sng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</a:t>
                      </a:r>
                      <a:r>
                        <a:rPr lang="en-US" sz="1400" b="1" u="sng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2566</a:t>
                      </a:r>
                      <a:endParaRPr lang="th-TH" sz="1400" b="1" u="sng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การทดสอบตลาด และการเชื่อมโยงธุรกิจข้าวสังข์หยด         </a:t>
                      </a:r>
                      <a:r>
                        <a:rPr lang="th-TH" sz="1400" b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งบจังหวัด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: 100,000 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 บาท (</a:t>
                      </a:r>
                      <a:r>
                        <a:rPr lang="th-TH" sz="1400" b="0" baseline="0" dirty="0" err="1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อุตสาหกรรมจังหวัด)</a:t>
                      </a:r>
                      <a:endParaRPr lang="th-TH" sz="1400" b="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endParaRPr lang="th-TH" sz="140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endParaRPr lang="th-TH" sz="1400" dirty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635726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C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35726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G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0" y="770284"/>
            <a:ext cx="2895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  <a:p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" y="1694651"/>
            <a:ext cx="2514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สร้างความร่วมมือกับหน่วยงานอื่น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581400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08366" y="1219200"/>
            <a:ext cx="8550234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การบูร</a:t>
            </a:r>
            <a:r>
              <a:rPr lang="th-TH" sz="2400" b="1" dirty="0" err="1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ณา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การขับเคลื่อนโครงการ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 (สินค้าข้าวสังข์หยดเมืองพัทลุง)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2514601" y="1582033"/>
            <a:ext cx="3657600" cy="1569660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r>
              <a:rPr lang="th-TH" sz="16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sz="1600" b="1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สำนักงานเกษตรและสหกรณ์จังหวัดพัทลุงร่วมกับสำนักงานพาณิชย์จังหวัดพัทลุง                                                                      </a:t>
            </a:r>
            <a:r>
              <a:rPr lang="th-TH" sz="160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ลง</a:t>
            </a:r>
            <a:r>
              <a:rPr lang="th-TH" sz="1600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ประกาศขายสินค้าข้าวสังข์หยดเมืองพัทลุงในระบบกระดานซื้อขายเซลล์แมน จำนวน 2 กลุ่ม คือ</a:t>
            </a:r>
            <a:endParaRPr lang="en-US" sz="1600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- กลุ่มวิสาหกิจชุมชนเกษตรอินทรีย์ บ้านโคกทรายผ่อง</a:t>
            </a:r>
            <a:endParaRPr lang="en-US" sz="1600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th-TH" sz="1600" dirty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- กลุ่มวิสาหกิจชุมชนชาวนา</a:t>
            </a:r>
            <a:r>
              <a:rPr lang="th-TH" sz="160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พัทลุง</a:t>
            </a:r>
            <a:endParaRPr lang="en-US" sz="1600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172201" y="2971800"/>
            <a:ext cx="6030688" cy="110799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1600" b="1" dirty="0" smtClean="0"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สำนักงาน</a:t>
            </a:r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เกษตรและสหกรณ์จังหวัดพัทลุงร่วมกับสำนักงานพาณิชย์จังหวัด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พัทลุง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                           </a:t>
            </a:r>
          </a:p>
          <a:p>
            <a:pPr algn="thaiDist"/>
            <a:endParaRPr lang="th-TH" sz="200" dirty="0"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เชื่อมโยง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การจำหน่ายข้าวสังข์หยดเมืองพัทลุง กับบริษัทสุนทรธัญทรัพย์ จำกัด (ข้าวตราไก่แจ้) ผู้ผลิตและจำหน่ายข้าวสารบรรจุถุงจังหวัดชลบุรี รับซื้อผลผลิตข้าวสังข์หยด </a:t>
            </a:r>
            <a:r>
              <a:rPr lang="en-US" sz="1600" dirty="0">
                <a:latin typeface="AngsanaUPC" pitchFamily="18" charset="-34"/>
                <a:cs typeface="AngsanaUPC" pitchFamily="18" charset="-34"/>
              </a:rPr>
              <a:t>GI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จากวิสาหกิจ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ชุมชนท้อง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นาเกษตรอินทรีย์บ้านโคกทรายผ่อง จำนวน 2,000 กิโลกรัม มูลค่า 120,000 บาท</a:t>
            </a:r>
            <a:endParaRPr lang="en-US" sz="16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2485901" y="4716000"/>
            <a:ext cx="3686300" cy="2062103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1600" b="1" dirty="0" smtClean="0"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สำนักงาน</a:t>
            </a:r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เกษตรและสหกรณ์จังหวัดพัทลุงร่วมกับสำนักงานพาณิชย์จังหวัดพัทลุง</a:t>
            </a:r>
            <a:endParaRPr lang="th-TH" sz="1600" dirty="0"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ส่ง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รายชื่อผู้ประกอบการวิสาหกิจชุมชนสหกรณ์และชุมนุมสหกรณ์ในจังหวัด ที่มีความพร้อมให้ขยายโอกาสไปยังตลาดอินเดียได้ในอนาคต เข้าร่วมโครงการ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ภายใต้การ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สนับสนุนของธนาคาร </a:t>
            </a:r>
            <a:r>
              <a:rPr lang="en-US" sz="1600" dirty="0">
                <a:latin typeface="AngsanaUPC" pitchFamily="18" charset="-34"/>
                <a:cs typeface="AngsanaUPC" pitchFamily="18" charset="-34"/>
              </a:rPr>
              <a:t>ADB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ให้ </a:t>
            </a:r>
            <a:r>
              <a:rPr lang="th-TH" sz="1600" dirty="0" err="1">
                <a:latin typeface="AngsanaUPC" pitchFamily="18" charset="-34"/>
                <a:cs typeface="AngsanaUPC" pitchFamily="18" charset="-34"/>
              </a:rPr>
              <a:t>สคต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มุม</a:t>
            </a:r>
            <a:r>
              <a:rPr lang="th-TH" sz="1600" dirty="0" err="1" smtClean="0">
                <a:latin typeface="AngsanaUPC" pitchFamily="18" charset="-34"/>
                <a:cs typeface="AngsanaUPC" pitchFamily="18" charset="-34"/>
              </a:rPr>
              <a:t>ไบ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 เป็นกลุ่ม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ผู้ปลูกข้าว 2 ราย คือสมาคมผู้ผลิตและค้าข้าวสังข์หยดเมืองพัทลุง และวิสาหกิจชุมชนชาวนาพัทลุง </a:t>
            </a:r>
            <a:endParaRPr lang="en-US" sz="16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172198" y="1705689"/>
            <a:ext cx="6019802" cy="1077218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1600" b="1" dirty="0"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สำนักงานเกษตรและสหกรณ์จังหวัดพัทลุงร่วมกับสำนักงานพาณิชย์จังหวัดพัทลุง</a:t>
            </a:r>
            <a:endParaRPr lang="th-TH" sz="1600" dirty="0" smtClean="0"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ประชาสัมพันธ์และคัดเลือกผู้ประกอบการส่งรายละเอียดสินค้าให้ </a:t>
            </a:r>
            <a:r>
              <a:rPr lang="th-TH" sz="1600" dirty="0" err="1" smtClean="0">
                <a:latin typeface="AngsanaUPC" pitchFamily="18" charset="-34"/>
                <a:cs typeface="AngsanaUPC" pitchFamily="18" charset="-34"/>
              </a:rPr>
              <a:t>สคต.ณ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 กรุงมะนิลา (ส่วนที่ 2) เพื่อเจรจาการค้ากับ บ.</a:t>
            </a:r>
            <a:r>
              <a:rPr lang="en-US" sz="1600" dirty="0" smtClean="0">
                <a:latin typeface="AngsanaUPC" pitchFamily="18" charset="-34"/>
                <a:cs typeface="AngsanaUPC" pitchFamily="18" charset="-34"/>
              </a:rPr>
              <a:t>Granola House Corp.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ส่งออกไปยังไต้หวัน จำนวน 1 ราย คือ บริษัท</a:t>
            </a:r>
            <a:r>
              <a:rPr lang="th-TH" sz="1600" dirty="0" err="1" smtClean="0">
                <a:latin typeface="AngsanaUPC" pitchFamily="18" charset="-34"/>
                <a:cs typeface="AngsanaUPC" pitchFamily="18" charset="-34"/>
              </a:rPr>
              <a:t>ริช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ชี่</a:t>
            </a:r>
            <a:r>
              <a:rPr lang="th-TH" sz="1600" dirty="0" err="1" smtClean="0">
                <a:latin typeface="AngsanaUPC" pitchFamily="18" charset="-34"/>
                <a:cs typeface="AngsanaUPC" pitchFamily="18" charset="-34"/>
              </a:rPr>
              <a:t>ไรส์โปรดักส์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            (ผลิตภัณฑ์แครก</a:t>
            </a:r>
            <a:r>
              <a:rPr lang="th-TH" sz="1600" dirty="0" err="1" smtClean="0">
                <a:latin typeface="AngsanaUPC" pitchFamily="18" charset="-34"/>
                <a:cs typeface="AngsanaUPC" pitchFamily="18" charset="-34"/>
              </a:rPr>
              <a:t>เกอร์</a:t>
            </a:r>
            <a:r>
              <a:rPr lang="th-TH" sz="1600" dirty="0" smtClean="0"/>
              <a:t>ข้าวสังข์หยด)</a:t>
            </a:r>
            <a:endParaRPr lang="en-US" sz="1600" dirty="0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200900" y="5410200"/>
            <a:ext cx="5991100" cy="1077218"/>
          </a:xfrm>
          <a:prstGeom prst="rect">
            <a:avLst/>
          </a:prstGeom>
          <a:solidFill>
            <a:schemeClr val="bg2">
              <a:lumMod val="90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1600" b="1" dirty="0" smtClean="0"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สำนักงาน</a:t>
            </a:r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เกษตรและสหกรณ์จังหวัด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พัทลุง สำนักงาน</a:t>
            </a:r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พาณิชย์จังหวัด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พัทลุง ร่วมกับ</a:t>
            </a:r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มหาวิทยาลัย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ทักษิณ วิทยา</a:t>
            </a:r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เขตพัทลุง และสมาคมผู้ปลูกและค้าข้าวสังข์หยดเมืองพัทลุง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 ส่งเสริมเกษตรกรผู้ปลูก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ข้าว                    สังข์หยดเมือง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พัทลุง ให้ได้รับการรับรองมาตรฐานสินค้าอินทรีย์สหรัฐอเมริกา  (</a:t>
            </a:r>
            <a:r>
              <a:rPr lang="en-US" sz="1600" dirty="0">
                <a:latin typeface="AngsanaUPC" pitchFamily="18" charset="-34"/>
                <a:cs typeface="AngsanaUPC" pitchFamily="18" charset="-34"/>
              </a:rPr>
              <a:t>USDA/NOP)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เพื่อยกระดับ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คุณภาพข้าว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สังข์หยดเมืองพัทลุง จำหน่ายเป็นสินค้า</a:t>
            </a:r>
            <a:r>
              <a:rPr lang="th-TH" sz="1600" dirty="0" err="1">
                <a:latin typeface="AngsanaUPC" pitchFamily="18" charset="-34"/>
                <a:cs typeface="AngsanaUPC" pitchFamily="18" charset="-34"/>
              </a:rPr>
              <a:t>เกรดพรีเมี่ยม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 ในราคาที่สูงกว่าท้องตลาด</a:t>
            </a:r>
            <a:endParaRPr lang="en-US" sz="16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5" name="สี่เหลี่ยมผืนผ้า 14"/>
          <p:cNvSpPr/>
          <p:nvPr/>
        </p:nvSpPr>
        <p:spPr>
          <a:xfrm>
            <a:off x="6172201" y="4191000"/>
            <a:ext cx="6019800" cy="1077218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algn="thaiDist"/>
            <a:r>
              <a:rPr lang="th-TH" sz="1600" b="1" dirty="0" smtClean="0">
                <a:latin typeface="AngsanaUPC" pitchFamily="18" charset="-34"/>
                <a:cs typeface="AngsanaUPC" pitchFamily="18" charset="-34"/>
                <a:sym typeface="Wingdings 2"/>
              </a:rPr>
              <a:t>สำนักงานเกษตรและสหกรณ์จังหวัดพัทลุงร่วมกับสำนักงานพาณิชย์จังหวัดพัทลุง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  <a:sym typeface="Wingdings 2"/>
              </a:rPr>
              <a:t>                                          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เชื่อมโยง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การจำหน่ายข้าวสังข์หยดเมืองพัทลุง กับ</a:t>
            </a:r>
            <a:r>
              <a:rPr lang="th-TH" sz="1600" dirty="0" err="1">
                <a:latin typeface="AngsanaUPC" pitchFamily="18" charset="-34"/>
                <a:cs typeface="AngsanaUPC" pitchFamily="18" charset="-34"/>
              </a:rPr>
              <a:t>บริษัทเวิร์ลไวด์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 err="1">
                <a:latin typeface="AngsanaUPC" pitchFamily="18" charset="-34"/>
                <a:cs typeface="AngsanaUPC" pitchFamily="18" charset="-34"/>
              </a:rPr>
              <a:t>ไฮเรท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 จำกัด เพื่อ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ส่งออก                             ข้าว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สังข์หยดเมืองพัทลุง มาตรฐานอินทรีย์และ </a:t>
            </a:r>
            <a:r>
              <a:rPr lang="en-US" sz="1600" dirty="0">
                <a:latin typeface="AngsanaUPC" pitchFamily="18" charset="-34"/>
                <a:cs typeface="AngsanaUPC" pitchFamily="18" charset="-34"/>
              </a:rPr>
              <a:t>GI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ไปยังประเทศเนเธอร์แลนด์ และประเทศในกลุ่มสหภาพยุโรป ซึ่งมีความต้องการ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ซื้อ ข้าว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สังข์หยด ปีละ 200 ตัน อยู่ในขั้นตอนการเจรจาด้านราคา</a:t>
            </a:r>
            <a:endParaRPr lang="en-US" sz="16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2528949" y="3159949"/>
            <a:ext cx="3657601" cy="1569660"/>
          </a:xfrm>
          <a:prstGeom prst="rect">
            <a:avLst/>
          </a:prstGeom>
          <a:solidFill>
            <a:srgbClr val="FFFF99"/>
          </a:solidFill>
        </p:spPr>
        <p:txBody>
          <a:bodyPr wrap="square">
            <a:spAutoFit/>
          </a:bodyPr>
          <a:lstStyle/>
          <a:p>
            <a:pPr lvl="0"/>
            <a:r>
              <a:rPr lang="th-TH" sz="1600" b="1" dirty="0"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สำนักงานเกษตรและสหกรณ์จังหวัดพัทลุงร่วมกับสำนักงานพาณิชย์จังหวัดพัทลุง 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และ</a:t>
            </a:r>
            <a:r>
              <a:rPr lang="th-TH" sz="16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สำนักงาน</a:t>
            </a:r>
            <a:r>
              <a:rPr lang="th-TH" sz="16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ส่งเสริมการค้าในต่างประเทศ ณ กรุงมะนิลา</a:t>
            </a:r>
            <a:r>
              <a:rPr lang="th-TH" sz="16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                                                                   (</a:t>
            </a:r>
            <a:r>
              <a:rPr lang="th-TH" sz="16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ส่วนที่ 2) จัดกิจกรรมจับคู่เจรจาการค้ากับ ผู้นำเข้าใต้</a:t>
            </a:r>
            <a:r>
              <a:rPr lang="th-TH" sz="1600" dirty="0" err="1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หวัน</a:t>
            </a:r>
            <a:r>
              <a:rPr lang="th-TH" sz="16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สินค้าข้าวสังข์หยดเมืองพัทลุง ผ่านบริษัทแมคคันนา </a:t>
            </a:r>
            <a:r>
              <a:rPr lang="th-TH" sz="1600" dirty="0" err="1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พลัส</a:t>
            </a:r>
            <a:r>
              <a:rPr lang="th-TH" sz="16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ยอดซื้อครั้งแรก 20,000</a:t>
            </a:r>
            <a:r>
              <a:rPr lang="en-US" sz="16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US$ </a:t>
            </a:r>
            <a:r>
              <a:rPr lang="th-TH" sz="16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ยอดสั่งซื้อภายใน 1 ปี 200,000</a:t>
            </a:r>
            <a:r>
              <a:rPr lang="en-US" sz="16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US$</a:t>
            </a:r>
          </a:p>
        </p:txBody>
      </p:sp>
    </p:spTree>
    <p:extLst>
      <p:ext uri="{BB962C8B-B14F-4D97-AF65-F5344CB8AC3E}">
        <p14:creationId xmlns:p14="http://schemas.microsoft.com/office/powerpoint/2010/main" val="3121787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212766" y="1828800"/>
            <a:ext cx="2895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  <a:p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93914" y="2819400"/>
            <a:ext cx="2514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สร้างความร่วมมือกับหน่วยงาน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อื่น (ต่อ)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81400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2955966" y="1361308"/>
            <a:ext cx="923603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การบูร</a:t>
            </a:r>
            <a:r>
              <a:rPr lang="th-TH" b="1" dirty="0" err="1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ณา</a:t>
            </a:r>
            <a:r>
              <a:rPr lang="th-TH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การขับเคลื่อนโครงการ </a:t>
            </a:r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 (สินค้าข้าวสังข์หยดเมืองพัทลุง)</a:t>
            </a:r>
            <a:endParaRPr lang="th-TH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108366" y="4729792"/>
            <a:ext cx="8093034" cy="646331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800" dirty="0" smtClean="0">
                <a:latin typeface="AngsanaUPC" pitchFamily="18" charset="-34"/>
                <a:cs typeface="AngsanaUPC" pitchFamily="18" charset="-34"/>
                <a:sym typeface="Wingdings 2"/>
              </a:rPr>
              <a:t>บริษัท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ผู้ผลิตและจำหน่ายสินค้ากาแฟ</a:t>
            </a:r>
            <a:r>
              <a:rPr lang="th-TH" sz="1800" dirty="0" err="1" smtClean="0">
                <a:latin typeface="AngsanaUPC" pitchFamily="18" charset="-34"/>
                <a:cs typeface="AngsanaUPC" pitchFamily="18" charset="-34"/>
              </a:rPr>
              <a:t>เดอ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ลองนำข้าวสังข์หยดมาเป็นส่วนประกอบของการผลิตกาแฟ ซึ่งเป็นกาแฟเจ้าแรกของโลกที่มีเนื้อข้าวผสมในกาแฟ</a:t>
            </a:r>
            <a:endParaRPr lang="th-TH" sz="18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74246" y="5638800"/>
            <a:ext cx="8127154" cy="646331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800" dirty="0" smtClean="0">
                <a:latin typeface="AngsanaUPC" pitchFamily="18" charset="-34"/>
                <a:cs typeface="AngsanaUPC" pitchFamily="18" charset="-34"/>
                <a:sym typeface="Wingdings 2"/>
              </a:rPr>
              <a:t>สำนักงานเกษตรจังหวัดพัทลุง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ร่วมกับมหาวิทยาลัยทักษิณจัดทำโครงการการยกระดับและการเพิ่มมูลค่าข้าวสังข์หยดพัทลุงด้วยนวัตกรรม</a:t>
            </a:r>
            <a:endParaRPr lang="th-TH" sz="18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074246" y="1884528"/>
            <a:ext cx="8127154" cy="64633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sz="1800" dirty="0" smtClean="0">
                <a:latin typeface="AngsanaUPC" pitchFamily="18" charset="-34"/>
                <a:cs typeface="AngsanaUPC" pitchFamily="18" charset="-34"/>
                <a:sym typeface="Wingdings 2"/>
              </a:rPr>
              <a:t>สำนักงานเกษตรและสหกรณ์จังหวัดพัทลุงร่วมกับสำนักงานสาธารณสุขจังหวัดพัทลุงดำเนินโครงการอาหารปลอดภัยเพื่อเชื่อมโยงตลาดกับโรงพยาบาลในจังหวัดพัทลุง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108366" y="2998350"/>
            <a:ext cx="8093034" cy="369332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th-TH" sz="1800" dirty="0" smtClean="0">
                <a:latin typeface="AngsanaUPC" pitchFamily="18" charset="-34"/>
                <a:cs typeface="AngsanaUPC" pitchFamily="18" charset="-34"/>
                <a:sym typeface="Wingdings 2"/>
              </a:rPr>
              <a:t>องค์การบริหารส่วนจังหวัดพัทลุงจัดตั้งศูนย์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จำหน่าย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สินค้า </a:t>
            </a:r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OTOP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โดยจำหน่ายผลิตภัณฑ์จากข้าว</a:t>
            </a:r>
            <a:endParaRPr lang="th-TH" sz="18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153394" y="3705539"/>
            <a:ext cx="8093034" cy="646331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/>
            <a:r>
              <a:rPr lang="th-TH" sz="18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สำนักงานเกษตรและสหกรณ์จังหวัดพัทลุงร่วมกับภาคเอกชน กระจายผลิตภัณฑ์สินค้าข้าวสังข์หยดลงสู่ตลาด</a:t>
            </a:r>
            <a:r>
              <a:rPr lang="th-TH" sz="18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แหล่งท่องเที่ยว                   เช่น ตลาด</a:t>
            </a:r>
            <a:r>
              <a:rPr lang="th-TH" sz="18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สวนไผ่  </a:t>
            </a:r>
            <a:r>
              <a:rPr lang="th-TH" sz="1800" dirty="0" err="1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หลาด</a:t>
            </a:r>
            <a:r>
              <a:rPr lang="th-TH" sz="18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ใต้</a:t>
            </a:r>
            <a:r>
              <a:rPr lang="th-TH" sz="1800" dirty="0" err="1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โหนด</a:t>
            </a:r>
            <a:r>
              <a:rPr lang="th-TH" sz="18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 นาโป</a:t>
            </a:r>
            <a:r>
              <a:rPr lang="th-TH" sz="18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แก ตลาดนัดต้นไม้ชายคลอง เป็นต้น</a:t>
            </a:r>
            <a:endParaRPr lang="th-TH" sz="1800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151016" y="1047792"/>
            <a:ext cx="678318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3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ผลการดำเนินงานภาพรวมสินค้าข้าวสังข์หยดเมืองพัทลุง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004798" y="5473875"/>
            <a:ext cx="3674083" cy="1231106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000" b="1" dirty="0" smtClean="0">
                <a:latin typeface="AngsanaUPC" pitchFamily="18" charset="-34"/>
                <a:cs typeface="AngsanaUPC" pitchFamily="18" charset="-34"/>
              </a:rPr>
              <a:t>Training hub </a:t>
            </a:r>
            <a:r>
              <a:rPr lang="en-US" sz="2000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 ณ ศูนย์เรียนรู้การเพิ่มประสิทธิภาพ                      การผลิตด้านการเกษตร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อำเภอควนขนุน   </a:t>
            </a:r>
          </a:p>
          <a:p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(วิทยากรนายนัด  อ่อนแก้ว ที่ตั้ง</a:t>
            </a:r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หมู่ที่ </a:t>
            </a:r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13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ต</a:t>
            </a:r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.</a:t>
            </a:r>
            <a:r>
              <a:rPr lang="th-TH" sz="1800" dirty="0" err="1" smtClean="0">
                <a:latin typeface="AngsanaUPC" pitchFamily="18" charset="-34"/>
                <a:cs typeface="AngsanaUPC" pitchFamily="18" charset="-34"/>
              </a:rPr>
              <a:t>ปันแต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                       อ</a:t>
            </a:r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.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ควนขนุน)</a:t>
            </a:r>
            <a:endParaRPr lang="th-TH" sz="18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581400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36" name="TextBox 35"/>
          <p:cNvSpPr txBox="1"/>
          <p:nvPr/>
        </p:nvSpPr>
        <p:spPr>
          <a:xfrm>
            <a:off x="2997251" y="2463142"/>
            <a:ext cx="3222275" cy="40011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cs typeface="AngsanaUPC" pitchFamily="18" charset="-34"/>
              </a:rPr>
              <a:t>วิสาหกิจ</a:t>
            </a:r>
            <a:r>
              <a:rPr lang="th-TH" sz="2000" b="1" dirty="0" smtClean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cs typeface="AngsanaUPC" pitchFamily="18" charset="-34"/>
              </a:rPr>
              <a:t>ชุมชน จำนวน  </a:t>
            </a:r>
            <a:r>
              <a:rPr lang="en-US" sz="2000" b="1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cs typeface="AngsanaUPC" pitchFamily="18" charset="-34"/>
              </a:rPr>
              <a:t>74 </a:t>
            </a: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</a:t>
            </a:r>
          </a:p>
        </p:txBody>
      </p:sp>
      <p:sp>
        <p:nvSpPr>
          <p:cNvPr id="37" name="สี่เหลี่ยมผืนผ้า 36"/>
          <p:cNvSpPr/>
          <p:nvPr/>
        </p:nvSpPr>
        <p:spPr>
          <a:xfrm>
            <a:off x="6431235" y="3458676"/>
            <a:ext cx="3532412" cy="2400657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5"/>
          </a:lnRef>
          <a:fillRef idx="3">
            <a:schemeClr val="accent5"/>
          </a:fillRef>
          <a:effectRef idx="2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ผู้ประกอบการ กลุ่มแปรรูปข้าวสังข์</a:t>
            </a:r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หยดพัทลุง </a:t>
            </a:r>
            <a:r>
              <a:rPr lang="th-TH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(</a:t>
            </a: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GI</a:t>
            </a:r>
            <a:r>
              <a:rPr lang="th-TH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)   </a:t>
            </a:r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จำนวน </a:t>
            </a:r>
            <a:r>
              <a:rPr lang="en-US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6</a:t>
            </a:r>
            <a:r>
              <a:rPr lang="th-TH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</a:t>
            </a:r>
          </a:p>
          <a:p>
            <a:r>
              <a:rPr 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สหกรณ์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การเกษตรพนมวังก์ </a:t>
            </a:r>
            <a:r>
              <a:rPr lang="th-TH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จำกัด</a:t>
            </a:r>
          </a:p>
          <a:p>
            <a:r>
              <a:rPr 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ห้างหุ้นส่วนจำกัด </a:t>
            </a:r>
            <a:r>
              <a:rPr lang="th-TH" sz="1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สมบูรณ์เนเจอร์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กรุ๊ป </a:t>
            </a:r>
            <a:endParaRPr lang="th-TH" sz="1800" dirty="0" smtClean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3. 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บริษัท </a:t>
            </a:r>
            <a:r>
              <a:rPr lang="th-TH" sz="1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แม็ก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คันนา </a:t>
            </a:r>
            <a:r>
              <a:rPr lang="th-TH" sz="1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พลัส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จำกัด </a:t>
            </a:r>
            <a:endParaRPr lang="th-TH" sz="1800" dirty="0" smtClean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4. 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บริษัท </a:t>
            </a:r>
            <a:r>
              <a:rPr lang="th-TH" sz="1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ริช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ชี่</a:t>
            </a:r>
            <a:r>
              <a:rPr lang="th-TH" sz="1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ไรซ์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8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โปรดักส์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จำกัด </a:t>
            </a:r>
            <a:endParaRPr lang="th-TH" sz="1800" dirty="0" smtClean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5. 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วิสาหกิจชุมชนชาวนาพัทลุง </a:t>
            </a:r>
            <a:endParaRPr lang="th-TH" sz="1800" dirty="0" smtClean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6. 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วิสาหกิจชุมชนบ้านเขา</a:t>
            </a:r>
            <a:r>
              <a:rPr lang="th-TH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กลาง                     </a:t>
            </a:r>
            <a:r>
              <a:rPr lang="th-TH" sz="20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	</a:t>
            </a:r>
            <a:endParaRPr lang="th-TH" sz="2000" dirty="0">
              <a:solidFill>
                <a:schemeClr val="tx1">
                  <a:lumMod val="95000"/>
                  <a:lumOff val="5000"/>
                </a:schemeClr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6400799" y="1570590"/>
            <a:ext cx="3562847" cy="1785104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atin typeface="AngsanaUPC" pitchFamily="18" charset="-34"/>
                <a:cs typeface="AngsanaUPC" pitchFamily="18" charset="-34"/>
              </a:rPr>
              <a:t>          </a:t>
            </a:r>
            <a:r>
              <a:rPr lang="th-TH" sz="1800" b="1" dirty="0" smtClean="0">
                <a:latin typeface="AngsanaUPC" pitchFamily="18" charset="-34"/>
                <a:cs typeface="AngsanaUPC" pitchFamily="18" charset="-34"/>
              </a:rPr>
              <a:t>กลุ่มผู้ผลิตข้าว (</a:t>
            </a:r>
            <a:r>
              <a:rPr lang="en-US" sz="1800" b="1" dirty="0" smtClean="0">
                <a:latin typeface="AngsanaUPC" pitchFamily="18" charset="-34"/>
                <a:cs typeface="AngsanaUPC" pitchFamily="18" charset="-34"/>
              </a:rPr>
              <a:t>GI</a:t>
            </a:r>
            <a:r>
              <a:rPr lang="th-TH" sz="1800" b="1" dirty="0" smtClean="0">
                <a:latin typeface="AngsanaUPC" pitchFamily="18" charset="-34"/>
                <a:cs typeface="AngsanaUPC" pitchFamily="18" charset="-34"/>
              </a:rPr>
              <a:t>) จำนวน </a:t>
            </a:r>
            <a:r>
              <a:rPr lang="en-US" sz="1800" b="1" dirty="0" smtClean="0">
                <a:latin typeface="AngsanaUPC" pitchFamily="18" charset="-34"/>
                <a:cs typeface="AngsanaUPC" pitchFamily="18" charset="-34"/>
              </a:rPr>
              <a:t>6 </a:t>
            </a:r>
            <a:r>
              <a:rPr lang="th-TH" sz="1800" b="1" dirty="0" smtClean="0">
                <a:latin typeface="AngsanaUPC" pitchFamily="18" charset="-34"/>
                <a:cs typeface="AngsanaUPC" pitchFamily="18" charset="-34"/>
              </a:rPr>
              <a:t>กลุ่ม</a:t>
            </a:r>
          </a:p>
          <a:p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วิสาหกิจ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ชุมชนข้าวซ้อมมือบ้านอ้ายใหญ่   </a:t>
            </a:r>
            <a:endParaRPr lang="th-TH" sz="1800" dirty="0" smtClean="0">
              <a:latin typeface="AngsanaUPC" pitchFamily="18" charset="-34"/>
              <a:cs typeface="AngsanaUPC" pitchFamily="18" charset="-34"/>
            </a:endParaRPr>
          </a:p>
          <a:p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2</a:t>
            </a:r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วิสาหกิจ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ชุมชนเกษตรอินทรีย์บ้านโคกทรายผ่อง </a:t>
            </a:r>
          </a:p>
          <a:p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3</a:t>
            </a:r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กลุ่ม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ข้าวสังข์หยดอินทรีย์บ้านพังดาน </a:t>
            </a:r>
            <a:endParaRPr lang="th-TH" sz="1800" dirty="0" smtClean="0">
              <a:latin typeface="AngsanaUPC" pitchFamily="18" charset="-34"/>
              <a:cs typeface="AngsanaUPC" pitchFamily="18" charset="-34"/>
            </a:endParaRPr>
          </a:p>
          <a:p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4</a:t>
            </a:r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วิสาหกิจ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ชุมชนกลุ่มผลิตข้าวอินทรีย์บ้าน</a:t>
            </a:r>
            <a:r>
              <a:rPr lang="th-TH" sz="1800" dirty="0" err="1">
                <a:latin typeface="AngsanaUPC" pitchFamily="18" charset="-34"/>
                <a:cs typeface="AngsanaUPC" pitchFamily="18" charset="-34"/>
              </a:rPr>
              <a:t>โตร๊ะ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 </a:t>
            </a:r>
            <a:endParaRPr lang="th-TH" sz="1800" dirty="0" smtClean="0">
              <a:latin typeface="AngsanaUPC" pitchFamily="18" charset="-34"/>
              <a:cs typeface="AngsanaUPC" pitchFamily="18" charset="-34"/>
            </a:endParaRPr>
          </a:p>
          <a:p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กลุ่ม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ผลิตข้าวอินทรีย์ ม.7 บ้านโคก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โพธิ์</a:t>
            </a:r>
            <a:endParaRPr lang="th-TH" sz="18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3031517" y="3555343"/>
            <a:ext cx="3237664" cy="1754326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latin typeface="AngsanaUPC" pitchFamily="18" charset="-34"/>
                <a:cs typeface="AngsanaUPC" pitchFamily="18" charset="-34"/>
              </a:rPr>
              <a:t>มาตรฐานสินค้า</a:t>
            </a:r>
            <a:endParaRPr lang="en-US" sz="1800" b="1" dirty="0" smtClean="0">
              <a:latin typeface="AngsanaUPC" pitchFamily="18" charset="-34"/>
              <a:cs typeface="AngsanaUPC" pitchFamily="18" charset="-34"/>
            </a:endParaRPr>
          </a:p>
          <a:p>
            <a:r>
              <a:rPr lang="en-US" sz="1800" b="1" dirty="0" smtClean="0">
                <a:latin typeface="AngsanaUPC" pitchFamily="18" charset="-34"/>
                <a:cs typeface="AngsanaUPC" pitchFamily="18" charset="-34"/>
              </a:rPr>
              <a:t>1</a:t>
            </a:r>
            <a:r>
              <a:rPr lang="en-US" sz="1800" b="1" dirty="0"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1800" b="1" dirty="0">
                <a:latin typeface="AngsanaUPC" pitchFamily="18" charset="-34"/>
                <a:cs typeface="AngsanaUPC" pitchFamily="18" charset="-34"/>
              </a:rPr>
              <a:t>อินทรีย์ </a:t>
            </a:r>
            <a:r>
              <a:rPr lang="en-US" sz="1800" dirty="0">
                <a:latin typeface="AngsanaUPC" pitchFamily="18" charset="-34"/>
                <a:cs typeface="AngsanaUPC" pitchFamily="18" charset="-34"/>
              </a:rPr>
              <a:t>: 415 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ราย </a:t>
            </a:r>
            <a:r>
              <a:rPr lang="en-US" sz="1800" dirty="0"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จำนวน </a:t>
            </a:r>
            <a:r>
              <a:rPr lang="en-US" sz="1800" dirty="0">
                <a:latin typeface="AngsanaUPC" pitchFamily="18" charset="-34"/>
                <a:cs typeface="AngsanaUPC" pitchFamily="18" charset="-34"/>
              </a:rPr>
              <a:t>1,615.25 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ไร่</a:t>
            </a:r>
          </a:p>
          <a:p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ปี 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256</a:t>
            </a:r>
            <a:r>
              <a:rPr lang="en-US" sz="1800" dirty="0">
                <a:latin typeface="AngsanaUPC" pitchFamily="18" charset="-34"/>
                <a:cs typeface="AngsanaUPC" pitchFamily="18" charset="-34"/>
              </a:rPr>
              <a:t>5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 ตรวจรับรองมาตรฐานอินทรีย์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                                    จำนวน 11 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กลุ่ม 116 ราย 520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ไร่</a:t>
            </a:r>
          </a:p>
          <a:p>
            <a:r>
              <a:rPr lang="en-US" sz="1800" b="1" dirty="0" smtClean="0">
                <a:latin typeface="AngsanaUPC" pitchFamily="18" charset="-34"/>
                <a:cs typeface="AngsanaUPC" pitchFamily="18" charset="-34"/>
              </a:rPr>
              <a:t>2. GAP </a:t>
            </a:r>
            <a:r>
              <a:rPr lang="th-TH" sz="1800" b="1" dirty="0" smtClean="0">
                <a:latin typeface="AngsanaUPC" pitchFamily="18" charset="-34"/>
                <a:cs typeface="AngsanaUPC" pitchFamily="18" charset="-34"/>
              </a:rPr>
              <a:t>ข้าว </a:t>
            </a:r>
            <a:r>
              <a:rPr lang="en-US" sz="18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ปี </a:t>
            </a:r>
            <a:r>
              <a:rPr lang="en-US" sz="18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2565 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ตรวจรับรองมาตรฐาน </a:t>
            </a:r>
            <a:r>
              <a:rPr 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GAP 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จำนวน </a:t>
            </a:r>
            <a:r>
              <a:rPr 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25 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 </a:t>
            </a:r>
            <a:r>
              <a:rPr lang="en-US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353 </a:t>
            </a:r>
            <a:r>
              <a:rPr lang="th-TH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ราย </a:t>
            </a:r>
            <a:r>
              <a:rPr lang="en-US" sz="18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2,146 </a:t>
            </a:r>
            <a:r>
              <a:rPr lang="th-TH" sz="18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ไร่</a:t>
            </a:r>
            <a:endParaRPr lang="th-TH" sz="1800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0048505" y="1602589"/>
            <a:ext cx="2133599" cy="2585323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latin typeface="AngsanaUPC" pitchFamily="18" charset="-34"/>
                <a:cs typeface="AngsanaUPC" pitchFamily="18" charset="-34"/>
              </a:rPr>
              <a:t>แหล่งจำหน่ายสินค้า </a:t>
            </a:r>
            <a:r>
              <a:rPr lang="en-US" sz="1800" b="1" dirty="0" smtClean="0">
                <a:latin typeface="AngsanaUPC" pitchFamily="18" charset="-34"/>
                <a:cs typeface="AngsanaUPC" pitchFamily="18" charset="-34"/>
              </a:rPr>
              <a:t>:</a:t>
            </a:r>
            <a:r>
              <a:rPr lang="th-TH" sz="1800" b="1" dirty="0">
                <a:latin typeface="AngsanaUPC" pitchFamily="18" charset="-34"/>
                <a:cs typeface="AngsanaUPC" pitchFamily="18" charset="-34"/>
                <a:sym typeface="Wingdings 2"/>
              </a:rPr>
              <a:t> </a:t>
            </a:r>
            <a:endParaRPr lang="th-TH" sz="1800" b="1" dirty="0" smtClean="0">
              <a:latin typeface="AngsanaUPC" pitchFamily="18" charset="-34"/>
              <a:cs typeface="AngsanaUPC" pitchFamily="18" charset="-34"/>
              <a:sym typeface="Wingdings 2"/>
            </a:endParaRPr>
          </a:p>
          <a:p>
            <a:r>
              <a:rPr lang="en-US" sz="1800" dirty="0" smtClean="0">
                <a:latin typeface="AngsanaUPC" pitchFamily="18" charset="-34"/>
                <a:cs typeface="AngsanaUPC" pitchFamily="18" charset="-34"/>
                <a:sym typeface="Wingdings 2"/>
              </a:rPr>
              <a:t>-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ศูนย์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ผลิตภัณฑ์จำหน่ายสินค้า </a:t>
            </a:r>
            <a:r>
              <a:rPr lang="en-US" sz="1800" dirty="0">
                <a:latin typeface="AngsanaUPC" pitchFamily="18" charset="-34"/>
                <a:cs typeface="AngsanaUPC" pitchFamily="18" charset="-34"/>
              </a:rPr>
              <a:t>OTOP </a:t>
            </a:r>
            <a:r>
              <a:rPr lang="th-TH" sz="1800" dirty="0" err="1">
                <a:latin typeface="AngsanaUPC" pitchFamily="18" charset="-34"/>
                <a:cs typeface="AngsanaUPC" pitchFamily="18" charset="-34"/>
              </a:rPr>
              <a:t>อบจ</a:t>
            </a:r>
            <a:r>
              <a:rPr lang="en-US" sz="1800" dirty="0">
                <a:latin typeface="AngsanaUPC" pitchFamily="18" charset="-34"/>
                <a:cs typeface="AngsanaUPC" pitchFamily="18" charset="-34"/>
              </a:rPr>
              <a:t>.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พัทลุง</a:t>
            </a:r>
            <a:endParaRPr lang="en-US" sz="1800" dirty="0" smtClean="0">
              <a:latin typeface="AngsanaUPC" pitchFamily="18" charset="-34"/>
              <a:cs typeface="AngsanaUPC" pitchFamily="18" charset="-34"/>
            </a:endParaRPr>
          </a:p>
          <a:p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โรงพยาบาลในจังหวัดพัทลุง</a:t>
            </a:r>
          </a:p>
          <a:p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แหล่งท่องเที่ยวในจังหวัดพัทลุง</a:t>
            </a:r>
          </a:p>
          <a:p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กลุ่มวิสาหกิจชุมชน</a:t>
            </a:r>
          </a:p>
          <a:p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ตลาดในชุมชน</a:t>
            </a:r>
          </a:p>
          <a:p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- Modern trade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10048505" y="4294006"/>
            <a:ext cx="2133598" cy="203132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800" b="1" dirty="0" smtClean="0">
                <a:latin typeface="AngsanaUPC" pitchFamily="18" charset="-34"/>
                <a:cs typeface="AngsanaUPC" pitchFamily="18" charset="-34"/>
              </a:rPr>
              <a:t>การแปรรูปสินค้าจาก</a:t>
            </a:r>
          </a:p>
          <a:p>
            <a:pPr algn="ctr"/>
            <a:r>
              <a:rPr lang="th-TH" sz="1800" b="1" dirty="0" smtClean="0">
                <a:latin typeface="AngsanaUPC" pitchFamily="18" charset="-34"/>
                <a:cs typeface="AngsanaUPC" pitchFamily="18" charset="-34"/>
              </a:rPr>
              <a:t>ข้าวสังข์หยด </a:t>
            </a:r>
            <a:endParaRPr lang="th-TH" sz="1800" b="1" dirty="0">
              <a:latin typeface="AngsanaUPC" pitchFamily="18" charset="-34"/>
              <a:cs typeface="AngsanaUPC" pitchFamily="18" charset="-34"/>
            </a:endParaRPr>
          </a:p>
          <a:p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1800" dirty="0" err="1" smtClean="0">
                <a:latin typeface="AngsanaUPC" pitchFamily="18" charset="-34"/>
                <a:cs typeface="AngsanaUPC" pitchFamily="18" charset="-34"/>
              </a:rPr>
              <a:t>เซรั่ม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            </a:t>
            </a:r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1800" dirty="0" err="1" smtClean="0">
                <a:latin typeface="AngsanaUPC" pitchFamily="18" charset="-34"/>
                <a:cs typeface="AngsanaUPC" pitchFamily="18" charset="-34"/>
              </a:rPr>
              <a:t>พลา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สเตอร์</a:t>
            </a:r>
          </a:p>
          <a:p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กาแฟ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      </a:t>
            </a:r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    -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 แผ่น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มาร์คหน้า </a:t>
            </a:r>
            <a:endParaRPr lang="th-TH" sz="1800" dirty="0" smtClean="0">
              <a:latin typeface="AngsanaUPC" pitchFamily="18" charset="-34"/>
              <a:cs typeface="AngsanaUPC" pitchFamily="18" charset="-34"/>
            </a:endParaRPr>
          </a:p>
          <a:p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เส้นขนมจีน </a:t>
            </a:r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 - 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ขนม </a:t>
            </a:r>
          </a:p>
          <a:p>
            <a:r>
              <a:rPr lang="en-US" sz="18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1800" dirty="0" smtClean="0">
                <a:latin typeface="AngsanaUPC" pitchFamily="18" charset="-34"/>
                <a:cs typeface="AngsanaUPC" pitchFamily="18" charset="-34"/>
              </a:rPr>
              <a:t>แป้งสำเร็จรูป </a:t>
            </a:r>
            <a:r>
              <a:rPr lang="en-US" sz="1800" dirty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1800" dirty="0">
                <a:latin typeface="AngsanaUPC" pitchFamily="18" charset="-34"/>
                <a:cs typeface="AngsanaUPC" pitchFamily="18" charset="-34"/>
              </a:rPr>
              <a:t>ผงชงสำเร็จรูป</a:t>
            </a:r>
          </a:p>
          <a:p>
            <a:endParaRPr lang="th-TH" sz="1800" dirty="0" smtClean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8" name="กล่องข้อความ 7">
            <a:extLst>
              <a:ext uri="{FF2B5EF4-FFF2-40B4-BE49-F238E27FC236}">
                <a16:creationId xmlns="" xmlns:a16="http://schemas.microsoft.com/office/drawing/2014/main" id="{7B092C4E-173F-498F-AB08-0A24F5132C9E}"/>
              </a:ext>
            </a:extLst>
          </p:cNvPr>
          <p:cNvSpPr txBox="1"/>
          <p:nvPr/>
        </p:nvSpPr>
        <p:spPr>
          <a:xfrm>
            <a:off x="0" y="1632567"/>
            <a:ext cx="2895600" cy="3139321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1800" b="1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สายพันธุ์ข้าวจังหวัดพัทลุง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th-TH" sz="1800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ข้าว </a:t>
            </a:r>
            <a:r>
              <a:rPr lang="th-TH" sz="1800" dirty="0" err="1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กข</a:t>
            </a:r>
            <a:r>
              <a:rPr lang="th-TH" sz="1800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 55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th-TH" sz="1800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ข้าวชัยนาท 1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th-TH" sz="1800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ข้าวปทุมธานี 1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th-TH" sz="1800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ข้าวสังข์หยด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th-TH" sz="1800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ข้าวสังข์หยดเมืองพัทลุง (</a:t>
            </a:r>
            <a:r>
              <a:rPr lang="en-US" sz="1800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GI)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th-TH" sz="1800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ข้าว</a:t>
            </a:r>
            <a:r>
              <a:rPr lang="th-TH" sz="1800" dirty="0" err="1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เฉี้ยง</a:t>
            </a:r>
            <a:r>
              <a:rPr lang="th-TH" sz="1800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พัทลุง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th-TH" sz="1800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ข้าวเล็บนกปัตตานี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th-TH" sz="1800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ข้าวดอกพะยอม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th-TH" sz="1800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ข้าวเหนียวดำหมอ 37</a:t>
            </a:r>
          </a:p>
          <a:p>
            <a:pPr marL="285750" indent="-285750">
              <a:buClr>
                <a:srgbClr val="FF0000"/>
              </a:buClr>
              <a:buFont typeface="Wingdings" panose="05000000000000000000" pitchFamily="2" charset="2"/>
              <a:buChar char="v"/>
            </a:pPr>
            <a:r>
              <a:rPr lang="th-TH" sz="1800" dirty="0" err="1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ข้าวอัลฮัม</a:t>
            </a:r>
            <a:r>
              <a:rPr lang="th-TH" sz="1800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ดุลิ</a:t>
            </a:r>
            <a:r>
              <a:rPr lang="th-TH" sz="1800" dirty="0" err="1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ละห์</a:t>
            </a:r>
            <a:endParaRPr lang="en-US" sz="1800" dirty="0">
              <a:solidFill>
                <a:schemeClr val="bg2">
                  <a:lumMod val="10000"/>
                </a:schemeClr>
              </a:solidFill>
              <a:latin typeface="AngsanaUPC" pitchFamily="18" charset="-34"/>
              <a:ea typeface="Tahoma" panose="020B0604030504040204" pitchFamily="34" charset="0"/>
              <a:cs typeface="AngsanaUPC" pitchFamily="18" charset="-34"/>
            </a:endParaRPr>
          </a:p>
        </p:txBody>
      </p:sp>
      <p:sp>
        <p:nvSpPr>
          <p:cNvPr id="19" name="กล่องข้อความ 100">
            <a:extLst>
              <a:ext uri="{FF2B5EF4-FFF2-40B4-BE49-F238E27FC236}">
                <a16:creationId xmlns="" xmlns:a16="http://schemas.microsoft.com/office/drawing/2014/main" id="{DD1204FE-EB03-4B99-8BE7-0E1B44144706}"/>
              </a:ext>
            </a:extLst>
          </p:cNvPr>
          <p:cNvSpPr txBox="1"/>
          <p:nvPr/>
        </p:nvSpPr>
        <p:spPr>
          <a:xfrm>
            <a:off x="2949576" y="3002172"/>
            <a:ext cx="3317626" cy="400110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แปลงใหญ่ข้าว จำนวน 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18 </a:t>
            </a:r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แปลง 1,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083</a:t>
            </a:r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 ราย</a:t>
            </a:r>
            <a:endParaRPr lang="en-US" sz="20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ea typeface="Tahoma" panose="020B0604030504040204" pitchFamily="34" charset="0"/>
              <a:cs typeface="AngsanaUPC" pitchFamily="18" charset="-34"/>
            </a:endParaRPr>
          </a:p>
        </p:txBody>
      </p:sp>
      <p:sp>
        <p:nvSpPr>
          <p:cNvPr id="20" name="กล่องข้อความ 52">
            <a:extLst>
              <a:ext uri="{FF2B5EF4-FFF2-40B4-BE49-F238E27FC236}">
                <a16:creationId xmlns="" xmlns:a16="http://schemas.microsoft.com/office/drawing/2014/main" id="{6A5A30F0-1B36-4055-ABD0-A92C58813B45}"/>
              </a:ext>
            </a:extLst>
          </p:cNvPr>
          <p:cNvSpPr txBox="1"/>
          <p:nvPr/>
        </p:nvSpPr>
        <p:spPr>
          <a:xfrm>
            <a:off x="1" y="4909559"/>
            <a:ext cx="2895599" cy="400110"/>
          </a:xfrm>
          <a:prstGeom prst="rect">
            <a:avLst/>
          </a:prstGeom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rgbClr val="C00000"/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   </a:t>
            </a:r>
            <a:r>
              <a:rPr lang="th-TH" sz="2000" b="1" dirty="0">
                <a:solidFill>
                  <a:schemeClr val="bg1"/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พื้นที่</a:t>
            </a:r>
            <a:r>
              <a:rPr lang="th-TH" sz="2000" b="1" dirty="0" smtClean="0">
                <a:solidFill>
                  <a:schemeClr val="bg1"/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ปลูกข้าวรวม </a:t>
            </a:r>
            <a:r>
              <a:rPr lang="en-US" sz="2000" b="1" dirty="0" smtClean="0">
                <a:solidFill>
                  <a:schemeClr val="bg1"/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194,603.34 </a:t>
            </a:r>
            <a:r>
              <a:rPr lang="th-TH" sz="2000" b="1" dirty="0" smtClean="0">
                <a:solidFill>
                  <a:schemeClr val="bg1"/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ไร่</a:t>
            </a:r>
            <a:endParaRPr lang="en-US" sz="2000" b="1" dirty="0">
              <a:solidFill>
                <a:schemeClr val="bg1"/>
              </a:solidFill>
              <a:latin typeface="AngsanaUPC" pitchFamily="18" charset="-34"/>
              <a:ea typeface="Tahoma" panose="020B0604030504040204" pitchFamily="34" charset="0"/>
              <a:cs typeface="AngsanaUPC" pitchFamily="18" charset="-34"/>
            </a:endParaRPr>
          </a:p>
        </p:txBody>
      </p:sp>
      <p:sp>
        <p:nvSpPr>
          <p:cNvPr id="17" name="กล่องข้อความ 149">
            <a:extLst>
              <a:ext uri="{FF2B5EF4-FFF2-40B4-BE49-F238E27FC236}">
                <a16:creationId xmlns="" xmlns:a16="http://schemas.microsoft.com/office/drawing/2014/main" id="{996F43D9-F5D9-4586-9D59-124EC3D545ED}"/>
              </a:ext>
            </a:extLst>
          </p:cNvPr>
          <p:cNvSpPr txBox="1"/>
          <p:nvPr/>
        </p:nvSpPr>
        <p:spPr>
          <a:xfrm>
            <a:off x="3013879" y="1596143"/>
            <a:ext cx="3158321" cy="707886"/>
          </a:xfrm>
          <a:prstGeom prst="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มูลค่าผลผลิตข้าวนาปี </a:t>
            </a:r>
            <a:r>
              <a:rPr lang="en-US" sz="2000" b="1" dirty="0" smtClean="0">
                <a:solidFill>
                  <a:schemeClr val="tx1"/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2564</a:t>
            </a:r>
            <a:endParaRPr lang="th-TH" sz="2000" b="1" dirty="0" smtClean="0">
              <a:solidFill>
                <a:schemeClr val="tx1"/>
              </a:solidFill>
              <a:latin typeface="AngsanaUPC" pitchFamily="18" charset="-34"/>
              <a:ea typeface="Tahoma" panose="020B0604030504040204" pitchFamily="34" charset="0"/>
              <a:cs typeface="AngsanaUPC" pitchFamily="18" charset="-34"/>
            </a:endParaRPr>
          </a:p>
          <a:p>
            <a:pPr algn="ctr"/>
            <a:r>
              <a:rPr lang="th-TH" sz="2000" b="1" dirty="0" smtClean="0">
                <a:solidFill>
                  <a:schemeClr val="tx1"/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จำนวน </a:t>
            </a:r>
            <a:r>
              <a:rPr lang="en-US" sz="2000" b="1" dirty="0" smtClean="0">
                <a:solidFill>
                  <a:schemeClr val="tx1"/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660.91 </a:t>
            </a:r>
            <a:r>
              <a:rPr lang="th-TH" sz="2000" b="1" dirty="0" smtClean="0">
                <a:solidFill>
                  <a:schemeClr val="tx1"/>
                </a:solidFill>
                <a:latin typeface="AngsanaUPC" pitchFamily="18" charset="-34"/>
                <a:ea typeface="Tahoma" panose="020B0604030504040204" pitchFamily="34" charset="0"/>
                <a:cs typeface="AngsanaUPC" pitchFamily="18" charset="-34"/>
              </a:rPr>
              <a:t>ล้านบาท</a:t>
            </a:r>
            <a:endParaRPr lang="en-US" sz="2000" b="1" dirty="0">
              <a:solidFill>
                <a:schemeClr val="tx1"/>
              </a:solidFill>
              <a:latin typeface="AngsanaUPC" pitchFamily="18" charset="-34"/>
              <a:ea typeface="Tahoma" panose="020B0604030504040204" pitchFamily="34" charset="0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4772387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81400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81000" y="1219200"/>
            <a:ext cx="7001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4. </a:t>
            </a:r>
            <a:r>
              <a:rPr lang="th-TH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ปัญหา</a:t>
            </a:r>
            <a:r>
              <a:rPr lang="th-TH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ในการขับเคลื่อนงาน และประเด็นที่ต้องการรับการสนับสนุน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76200" y="3276600"/>
            <a:ext cx="3962400" cy="1569660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ราคาสินค้าข้าวเปลือกของจังหวัดเฉลี่ย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               8.80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บาท/กก. เมื่อเทียบกับระดับประเทศ ราคาเฉลี่ย 9.40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บาท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กก. ขณะเดียวกัน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ต้นทุน              การ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การผลิตข้าวเฉลี่ย 8.86 บาท</a:t>
            </a:r>
            <a:r>
              <a:rPr lang="th-TH" sz="2400" dirty="0"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กก. </a:t>
            </a:r>
          </a:p>
        </p:txBody>
      </p:sp>
      <p:sp>
        <p:nvSpPr>
          <p:cNvPr id="9" name="TextBox 8"/>
          <p:cNvSpPr txBox="1"/>
          <p:nvPr/>
        </p:nvSpPr>
        <p:spPr>
          <a:xfrm>
            <a:off x="4180114" y="2383542"/>
            <a:ext cx="7848600" cy="4154984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ส่งเสริมและพัฒนากระบวนการผลิตข้าวให้มีคุณภาพ และได้รับมาตรฐานเป็นที่ยอมรับ</a:t>
            </a:r>
          </a:p>
          <a:p>
            <a:pPr algn="thaiDist"/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วางระบบน้ำให้มีประสิทธิภาพในพื้นที่ใกล้เคียง เพื่อแก้ไขปัญหาฝนแล้ง</a:t>
            </a:r>
          </a:p>
          <a:p>
            <a:pPr algn="thaiDist"/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เชื่อมโยง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การผลิตร่วมกับภาคเอกชน และหน่วยงาน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อื่น เพื่อ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ลดต้นทุนการผลิตของ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เกษตรกร</a:t>
            </a:r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เพิ่ม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ศักยภาพเกษตรกรให้เป็นผู้ผลิตและผู้ประกอบการมืออาชีพ </a:t>
            </a:r>
          </a:p>
          <a:p>
            <a:pPr marL="92075" indent="-92075" algn="thaiDist">
              <a:buFontTx/>
              <a:buChar char="-"/>
            </a:pP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การรวมกลุ่มการผลิตในรูปแบบข้าวแปลงใหญ่ สนับสนุนปลูกข้าวรูปแบบเกษตรกรรมยั่งยืน การใช้พลังงานแสงอาทิตย์ อาทิ ระบบสูบน้ำเข้านา</a:t>
            </a:r>
          </a:p>
          <a:p>
            <a:pPr marL="92075" indent="-92075" algn="thaiDist">
              <a:buFontTx/>
              <a:buChar char="-"/>
            </a:pP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การแปรรูปสร้างความหลากหลายและเพิ่มทางเลือกให้กับ</a:t>
            </a:r>
            <a:r>
              <a:rPr lang="th-TH" sz="2400" spc="-2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ผู้บริโภค เช่น ขนม กาแฟ เครื่องสำอาง และน้ำมันรำข้าว เป็น</a:t>
            </a:r>
            <a:r>
              <a:rPr lang="th-TH" sz="2400" spc="-2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ต้น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แปรรูปข้าวสังข์หยดเป็นอาหารเพื่อสุขภาพ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               การ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แปรรูปข้าวที่มีน้ำตาลต่ำเป็นผลิตภัณฑ์อาหารเสริมสำหรับผู้สูงอายุ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อาทิ ข้าว</a:t>
            </a:r>
            <a:r>
              <a:rPr lang="th-TH" sz="2400" dirty="0" err="1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เฉี้ยง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พัทลุง</a:t>
            </a:r>
          </a:p>
          <a:p>
            <a:pPr marL="92075" indent="-92075" algn="thaiDist">
              <a:buFontTx/>
              <a:buChar char="-"/>
            </a:pP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ประชาสัมพันธ์ส่งเสริมการบริโภคสินค้าเกษตรปลอดภัยและสินค้าที่ผลิตใน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จังหวัดให้เข้าถึงทุกกลุ่ม และทุกแหล่งช่องทาง</a:t>
            </a:r>
          </a:p>
        </p:txBody>
      </p:sp>
      <p:sp>
        <p:nvSpPr>
          <p:cNvPr id="2" name="สี่เหลี่ยมผืนผ้ามุมมน 1"/>
          <p:cNvSpPr/>
          <p:nvPr/>
        </p:nvSpPr>
        <p:spPr>
          <a:xfrm>
            <a:off x="762000" y="2100085"/>
            <a:ext cx="2819400" cy="566915"/>
          </a:xfrm>
          <a:prstGeom prst="roundRect">
            <a:avLst/>
          </a:prstGeom>
          <a:solidFill>
            <a:schemeClr val="accent4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ปัญหา</a:t>
            </a:r>
            <a:r>
              <a:rPr lang="en-US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ข้อค้นพบ</a:t>
            </a:r>
          </a:p>
        </p:txBody>
      </p:sp>
      <p:sp>
        <p:nvSpPr>
          <p:cNvPr id="3" name="ลูกศรลง 2"/>
          <p:cNvSpPr/>
          <p:nvPr/>
        </p:nvSpPr>
        <p:spPr>
          <a:xfrm>
            <a:off x="1932214" y="2819400"/>
            <a:ext cx="533400" cy="304800"/>
          </a:xfrm>
          <a:prstGeom prst="downArrow">
            <a:avLst/>
          </a:prstGeom>
          <a:solidFill>
            <a:schemeClr val="accent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สี่เหลี่ยมผืนผ้ามุมมน 9"/>
          <p:cNvSpPr/>
          <p:nvPr/>
        </p:nvSpPr>
        <p:spPr>
          <a:xfrm>
            <a:off x="7086600" y="1480810"/>
            <a:ext cx="3733800" cy="488722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dirty="0" smtClean="0">
                <a:latin typeface="AngsanaUPC" pitchFamily="18" charset="-34"/>
                <a:cs typeface="AngsanaUPC" pitchFamily="18" charset="-34"/>
              </a:rPr>
              <a:t>แนวทางแก้ไข</a:t>
            </a:r>
            <a:endParaRPr lang="th-TH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1" name="ลูกศรลง 10"/>
          <p:cNvSpPr/>
          <p:nvPr/>
        </p:nvSpPr>
        <p:spPr>
          <a:xfrm>
            <a:off x="8686800" y="2053705"/>
            <a:ext cx="533400" cy="304800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518206632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3730752" y="5215128"/>
            <a:ext cx="6847840" cy="1233170"/>
          </a:xfrm>
          <a:custGeom>
            <a:avLst/>
            <a:gdLst/>
            <a:ahLst/>
            <a:cxnLst/>
            <a:rect l="l" t="t" r="r" b="b"/>
            <a:pathLst>
              <a:path w="6847840" h="1233170">
                <a:moveTo>
                  <a:pt x="6847332" y="0"/>
                </a:moveTo>
                <a:lnTo>
                  <a:pt x="0" y="0"/>
                </a:lnTo>
                <a:lnTo>
                  <a:pt x="0" y="1232916"/>
                </a:lnTo>
                <a:lnTo>
                  <a:pt x="6847332" y="1232916"/>
                </a:lnTo>
                <a:lnTo>
                  <a:pt x="6847332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730752" y="5215128"/>
            <a:ext cx="6847840" cy="970137"/>
          </a:xfrm>
          <a:prstGeom prst="rect">
            <a:avLst/>
          </a:prstGeom>
        </p:spPr>
        <p:txBody>
          <a:bodyPr vert="horz" wrap="square" lIns="0" tIns="229235" rIns="0" bIns="0" rtlCol="0">
            <a:spAutoFit/>
          </a:bodyPr>
          <a:lstStyle/>
          <a:p>
            <a:pPr marL="90805" marR="103505">
              <a:lnSpc>
                <a:spcPct val="100000"/>
              </a:lnSpc>
              <a:spcBef>
                <a:spcPts val="1805"/>
              </a:spcBef>
            </a:pP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การสร้างความร่วมมือกับหน่วยงานอื่น เพื่อพัฒนาสินค้าให้มีนวัตกรรมที่ครบวงจรโดยเฉพาะ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Circular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และ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G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Green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</a:t>
            </a:r>
            <a:endParaRPr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019044" y="2366772"/>
            <a:ext cx="764540" cy="1003935"/>
            <a:chOff x="3019044" y="2366772"/>
            <a:chExt cx="764540" cy="1003935"/>
          </a:xfrm>
        </p:grpSpPr>
        <p:sp>
          <p:nvSpPr>
            <p:cNvPr id="13" name="object 13"/>
            <p:cNvSpPr/>
            <p:nvPr/>
          </p:nvSpPr>
          <p:spPr>
            <a:xfrm>
              <a:off x="3048000" y="2462784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5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99CA3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19044" y="2366772"/>
              <a:ext cx="764285" cy="1003553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3289808" y="2399741"/>
            <a:ext cx="19875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935" dirty="0">
                <a:solidFill>
                  <a:srgbClr val="FFFFFF"/>
                </a:solidFill>
                <a:latin typeface="Tahoma"/>
                <a:cs typeface="Tahoma"/>
              </a:rPr>
              <a:t>1</a:t>
            </a:r>
            <a:endParaRPr sz="3600" dirty="0">
              <a:latin typeface="Tahoma"/>
              <a:cs typeface="Tahom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3048000" y="3835908"/>
            <a:ext cx="683260" cy="784225"/>
            <a:chOff x="3048000" y="3835908"/>
            <a:chExt cx="683260" cy="784225"/>
          </a:xfrm>
        </p:grpSpPr>
        <p:sp>
          <p:nvSpPr>
            <p:cNvPr id="17" name="object 17"/>
            <p:cNvSpPr/>
            <p:nvPr/>
          </p:nvSpPr>
          <p:spPr>
            <a:xfrm>
              <a:off x="3048000" y="3838956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62A437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01339" y="3835908"/>
              <a:ext cx="598170" cy="784098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3309620" y="3860368"/>
            <a:ext cx="16002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725" dirty="0">
                <a:solidFill>
                  <a:srgbClr val="FFFFFF"/>
                </a:solidFill>
                <a:latin typeface="Tahoma"/>
                <a:cs typeface="Tahoma"/>
              </a:rPr>
              <a:t>2</a:t>
            </a:r>
            <a:endParaRPr sz="2800" dirty="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730752" y="3741413"/>
            <a:ext cx="6847840" cy="973087"/>
          </a:xfrm>
          <a:prstGeom prst="rect">
            <a:avLst/>
          </a:prstGeom>
          <a:solidFill>
            <a:srgbClr val="D5EAAE"/>
          </a:solidFill>
        </p:spPr>
        <p:txBody>
          <a:bodyPr vert="horz" wrap="square" lIns="0" tIns="224790" rIns="0" bIns="0" rtlCol="0">
            <a:spAutoFit/>
          </a:bodyPr>
          <a:lstStyle/>
          <a:p>
            <a:pPr marL="90805" marR="190500">
              <a:lnSpc>
                <a:spcPct val="100800"/>
              </a:lnSpc>
              <a:spcBef>
                <a:spcPts val="1770"/>
              </a:spcBef>
            </a:pP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การเสนอโครงการ เช่น บรรจุลงในแผนพัฒนาการเกษตรและสหกรณ์ของจังหวัดเสนอของบกลุ่มจังหวัด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งบจังหวัด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งบอื่นๆ</a:t>
            </a:r>
            <a:endParaRPr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30752" y="2259765"/>
            <a:ext cx="6847840" cy="1110560"/>
          </a:xfrm>
          <a:prstGeom prst="rect">
            <a:avLst/>
          </a:prstGeom>
          <a:solidFill>
            <a:srgbClr val="D5EAAE"/>
          </a:solidFill>
        </p:spPr>
        <p:txBody>
          <a:bodyPr vert="horz" wrap="square" lIns="0" tIns="2540" rIns="0" bIns="0" rtlCol="0">
            <a:spAutoFit/>
          </a:bodyPr>
          <a:lstStyle/>
          <a:p>
            <a:pPr marL="90805" marR="281305" algn="just">
              <a:lnSpc>
                <a:spcPct val="100000"/>
              </a:lnSpc>
              <a:spcBef>
                <a:spcPts val="20"/>
              </a:spcBef>
            </a:pP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การขับเคลื่อนโครงการ เช่น การใช้กลไกคณะกรรมการขับเคลื่อนจังหวัด 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SCP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คณะทำงานขับเคลื่อนอำเภอ 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SCD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หรือกลไกคณะกรรมการ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คณะทำงานอื่นๆ ของจังหวัด</a:t>
            </a:r>
          </a:p>
        </p:txBody>
      </p:sp>
      <p:grpSp>
        <p:nvGrpSpPr>
          <p:cNvPr id="22" name="object 22"/>
          <p:cNvGrpSpPr/>
          <p:nvPr/>
        </p:nvGrpSpPr>
        <p:grpSpPr>
          <a:xfrm>
            <a:off x="3019044" y="5116067"/>
            <a:ext cx="764540" cy="1003935"/>
            <a:chOff x="3019044" y="5116067"/>
            <a:chExt cx="764540" cy="1003935"/>
          </a:xfrm>
        </p:grpSpPr>
        <p:sp>
          <p:nvSpPr>
            <p:cNvPr id="23" name="object 23"/>
            <p:cNvSpPr/>
            <p:nvPr/>
          </p:nvSpPr>
          <p:spPr>
            <a:xfrm>
              <a:off x="3048000" y="5212079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79"/>
                  </a:lnTo>
                  <a:lnTo>
                    <a:pt x="13740" y="418362"/>
                  </a:lnTo>
                  <a:lnTo>
                    <a:pt x="30162" y="461458"/>
                  </a:lnTo>
                  <a:lnTo>
                    <a:pt x="52285" y="501364"/>
                  </a:lnTo>
                  <a:lnTo>
                    <a:pt x="79606" y="537579"/>
                  </a:lnTo>
                  <a:lnTo>
                    <a:pt x="111624" y="569600"/>
                  </a:lnTo>
                  <a:lnTo>
                    <a:pt x="147837" y="596925"/>
                  </a:lnTo>
                  <a:lnTo>
                    <a:pt x="187743" y="619052"/>
                  </a:lnTo>
                  <a:lnTo>
                    <a:pt x="230843" y="635479"/>
                  </a:lnTo>
                  <a:lnTo>
                    <a:pt x="276632" y="645704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37A76E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19044" y="5116067"/>
              <a:ext cx="764285" cy="1003554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3289808" y="5150611"/>
            <a:ext cx="1987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935" dirty="0">
                <a:solidFill>
                  <a:srgbClr val="FFFFFF"/>
                </a:solidFill>
                <a:latin typeface="Tahoma"/>
                <a:cs typeface="Tahoma"/>
              </a:rPr>
              <a:t>3</a:t>
            </a:r>
            <a:endParaRPr sz="3600">
              <a:latin typeface="Tahoma"/>
              <a:cs typeface="Tahoma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430018" y="1364776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700" y="1524000"/>
            <a:ext cx="28895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  <a:p>
            <a:endParaRPr lang="en-US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การขับเคลื่อนโครงการ เช่น     การใช้กลไกคณะกรรมการขับเคลื่อนจังหวัด 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SCP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คณะทำงานขับเคลื่อนอำเภอ 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SCD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หรือกลไกคณะกรรมการ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คณะทำงานอื่นๆ ของจังหวัด</a:t>
            </a: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36074" y="1280048"/>
            <a:ext cx="8903525" cy="46166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กลไกการขับเคลื่อน </a:t>
            </a:r>
            <a:r>
              <a:rPr lang="en-US" sz="24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ด้านการเกษตร จังหวัดพัทลุง</a:t>
            </a:r>
            <a:endParaRPr lang="th-TH" sz="2400" b="1" dirty="0">
              <a:solidFill>
                <a:schemeClr val="bg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" name="สี่เหลี่ยมผืนผ้ามุมมน 2"/>
          <p:cNvSpPr/>
          <p:nvPr/>
        </p:nvSpPr>
        <p:spPr>
          <a:xfrm>
            <a:off x="3136625" y="1828800"/>
            <a:ext cx="8903524" cy="84053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แต่งตั้งคณะกรรมการขับเคลื่อนการพัฒนาเกษตรตามรูปแบบ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  และคณะทำงานขับเคลื่อนการพัฒนาการเกษตร       ตามรูปแบบ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 (ด้านพืช ด้านประมง และด้านปศุสัตว์)</a:t>
            </a:r>
            <a:endParaRPr lang="th-TH" sz="18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41583" y="3014690"/>
            <a:ext cx="3918396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โดยมีรองผู้ว่าราชการจังหวัดพัทลุง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เป็นประธานกรรมการ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เกษตรและสหกรณ์จังหวัดพัทลุง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    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เป็นกรรมการและเลขานุการ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136075" y="2895600"/>
            <a:ext cx="4950032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2918382" y="2515443"/>
            <a:ext cx="5031177" cy="33855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4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คณะกรรมการ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ขับเคลื่อนการพัฒนาการเกษตรตามรูปแบบ </a:t>
            </a:r>
            <a:r>
              <a:rPr lang="en-US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BCG Model 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จังหวัดพัทลุง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184425" y="3514322"/>
            <a:ext cx="4432711" cy="116955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lvl="0"/>
            <a:r>
              <a:rPr lang="th-TH" sz="1400" b="1" u="sng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อำนาจหน้าที่ 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 </a:t>
            </a:r>
            <a:endParaRPr lang="th-TH" sz="1400" dirty="0" smtClean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  <a:p>
            <a:pPr lvl="0"/>
            <a:r>
              <a:rPr lang="en-US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กำกับ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ดูแล และติดตามความก้าวหน้า การดำเนินการตามนโยบายการพัฒนาเศรษฐกิจชีวภาพ เศรษฐกิจหมุนเวียน และเศรษฐกิจสีเขียว </a:t>
            </a:r>
          </a:p>
          <a:p>
            <a:pPr lvl="0"/>
            <a:r>
              <a:rPr lang="en-US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ส่งเสริม 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และเสริมสร้างการรับรู้ที่เกี่ยวข้องการพัฒนาเกษตรตามรูปแบบ </a:t>
            </a:r>
            <a:r>
              <a:rPr lang="en-US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จังหวัด</a:t>
            </a:r>
            <a:r>
              <a:rPr lang="th-TH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พัทลุง</a:t>
            </a:r>
            <a:endParaRPr lang="th-TH" sz="1400" b="1" u="sng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2918383" y="4822447"/>
            <a:ext cx="4698754" cy="30777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th-TH" sz="14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   คณะทำงานขับเคลื่อน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การพัฒนาการเกษตรตามรูปแบบ </a:t>
            </a:r>
            <a:r>
              <a:rPr lang="en-US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BCG Model 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จังหวัด</a:t>
            </a:r>
            <a:r>
              <a:rPr lang="th-TH" sz="14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พัทลุง</a:t>
            </a:r>
            <a:endParaRPr lang="th-TH" sz="1400" b="1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47211" y="5642252"/>
            <a:ext cx="4267200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โดยมีเกษตรจังหวัดพัทลุง	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ผู้อำนวยการศูนย์วิจัยข้าวพัทลุง	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เป็นรองประธานคณะทำงาน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หัวหน้ากลุ่มส่งเสริมและพัฒนาการผลิต  สำนักงานเกษตรจังหวัดพัทลุง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                    		 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  เป็นคณะทำงานและเลขานุการ</a:t>
            </a:r>
            <a:endParaRPr lang="th-TH" sz="14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94122" y="5327535"/>
            <a:ext cx="1447803" cy="30777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  2.1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ด้านพืช</a:t>
            </a:r>
            <a:endParaRPr lang="th-TH" sz="14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9067800" y="2669332"/>
            <a:ext cx="2286000" cy="43769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2.2 </a:t>
            </a:r>
            <a:r>
              <a:rPr lang="th-TH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ด้านประมง</a:t>
            </a:r>
            <a:endParaRPr lang="th-TH" sz="14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086107" y="3036876"/>
            <a:ext cx="3985390" cy="738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โดยมีประมงจังหวัดพัทลุง 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หัวหน้ากลุ่มพัฒนาและส่งเสริมอาชีพการประมง สำนักงานประมงจังหวัดพัทลุง 	            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เป็นคณะทำงานและเลขานุการ</a:t>
            </a: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9067800" y="3815177"/>
            <a:ext cx="2286000" cy="43769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2.3 </a:t>
            </a:r>
            <a:r>
              <a:rPr lang="th-TH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ด้านปศุสัตว์</a:t>
            </a:r>
            <a:endParaRPr lang="th-TH" sz="14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72400" y="4160653"/>
            <a:ext cx="4327450" cy="738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โดยมีปศุสัตว์จังหวัดพัทลุง 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หัวหน้ากลุ่มยุทธศาสตร์และสารสนเทศการปศุสัตว์ สำนักงานปศุสัตว์จังหวัดพัทลุง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	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เป็นคณะทำงานและเลขานุการ</a:t>
            </a:r>
            <a:r>
              <a:rPr lang="en-US" sz="1400" b="1" dirty="0">
                <a:latin typeface="AngsanaUPC" pitchFamily="18" charset="-34"/>
                <a:cs typeface="AngsanaUPC" pitchFamily="18" charset="-34"/>
              </a:rPr>
              <a:t> </a:t>
            </a:r>
            <a:endParaRPr lang="th-TH" sz="1400" b="1" dirty="0" smtClean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0" name="ลูกศรลง 19"/>
          <p:cNvSpPr/>
          <p:nvPr/>
        </p:nvSpPr>
        <p:spPr>
          <a:xfrm>
            <a:off x="5105399" y="2823220"/>
            <a:ext cx="295379" cy="191470"/>
          </a:xfrm>
          <a:prstGeom prst="downArrow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ลูกศรลง 20"/>
          <p:cNvSpPr/>
          <p:nvPr/>
        </p:nvSpPr>
        <p:spPr>
          <a:xfrm>
            <a:off x="5122668" y="5134229"/>
            <a:ext cx="295379" cy="193306"/>
          </a:xfrm>
          <a:prstGeom prst="downArrow">
            <a:avLst/>
          </a:prstGeom>
          <a:solidFill>
            <a:schemeClr val="accent1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1"/>
          <p:cNvSpPr txBox="1"/>
          <p:nvPr/>
        </p:nvSpPr>
        <p:spPr>
          <a:xfrm>
            <a:off x="7772400" y="4976336"/>
            <a:ext cx="4299097" cy="16004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u="sng" dirty="0" smtClean="0">
                <a:latin typeface="AngsanaUPC" pitchFamily="18" charset="-34"/>
                <a:cs typeface="AngsanaUPC" pitchFamily="18" charset="-34"/>
              </a:rPr>
              <a:t>อำนาจหน้าที่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จัดทำแผนงานการขับเคลื่อนตามนโยบายการพัฒนาเศรษฐกิจชีวภาพ เศรษฐกิจหมุนเวียน และเศรษฐกิจสีเขียว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ส่งเสริม และพัฒนาสินค้าเกษตรตามรูปแบบ </a:t>
            </a:r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 BCG Model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ของจังหวัดพัทลุง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3.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รายงานผลการดำเนินงานต่อคณะกรรมการขับเคลื่อนการพัฒนาการเกษตรตามรูปแบบ </a:t>
            </a:r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BCG Model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 </a:t>
            </a:r>
            <a:endParaRPr lang="th-TH" sz="14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028661" y="2376944"/>
            <a:ext cx="4181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AngsanaUPC" pitchFamily="18" charset="-34"/>
                <a:cs typeface="AngsanaUPC" pitchFamily="18" charset="-34"/>
              </a:rPr>
              <a:t>1. </a:t>
            </a:r>
            <a:endParaRPr lang="th-TH" sz="32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68231" y="4646107"/>
            <a:ext cx="4181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ngsanaUPC" pitchFamily="18" charset="-34"/>
                <a:cs typeface="AngsanaUPC" pitchFamily="18" charset="-34"/>
              </a:rPr>
              <a:t>2</a:t>
            </a:r>
            <a:r>
              <a:rPr lang="en-US" sz="3200" b="1" dirty="0" smtClean="0">
                <a:latin typeface="AngsanaUPC" pitchFamily="18" charset="-34"/>
                <a:cs typeface="AngsanaUPC" pitchFamily="18" charset="-34"/>
              </a:rPr>
              <a:t>.   </a:t>
            </a:r>
            <a:endParaRPr lang="th-TH" sz="3200" b="1" dirty="0"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1026" name="Picture 2" descr="C:\Users\User\Desktop\ดาวน์โหลด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9108" y="0"/>
            <a:ext cx="2300491" cy="12882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6200" y="1524000"/>
            <a:ext cx="28895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  <a:p>
            <a:endParaRPr lang="en-US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การเสนอโครงการ เช่น บรรจุลงในแผนพัฒนาการเกษตรและสหกรณ์ของจังหวัดเสนอ</a:t>
            </a:r>
            <a:r>
              <a:rPr lang="th-TH" sz="2400" dirty="0" err="1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ของบ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กลุ่ม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จังหวัด/งบจังหวัด/งบอื่นๆ</a:t>
            </a:r>
          </a:p>
          <a:p>
            <a:pPr algn="thaiDist"/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aphicFrame>
        <p:nvGraphicFramePr>
          <p:cNvPr id="12" name="ตาราง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98815505"/>
              </p:ext>
            </p:extLst>
          </p:nvPr>
        </p:nvGraphicFramePr>
        <p:xfrm>
          <a:off x="3200400" y="1542752"/>
          <a:ext cx="8610600" cy="3105851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8434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820954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15265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215265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08255">
                <a:tc gridSpan="4"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โครงการ</a:t>
                      </a:r>
                      <a:r>
                        <a:rPr lang="en-US" sz="24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24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แผนงาน</a:t>
                      </a:r>
                      <a:r>
                        <a:rPr lang="th-TH" sz="24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ปีงบประมาณ </a:t>
                      </a:r>
                      <a:r>
                        <a:rPr lang="en-US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2567</a:t>
                      </a:r>
                      <a:endParaRPr lang="th-TH" sz="2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31141"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ต้นน้ำ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กลางน้ำ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ปลายน้ำ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331141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endParaRPr lang="th-TH" sz="18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331141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C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551371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G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th-TH" sz="18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</a:t>
                      </a:r>
                      <a:r>
                        <a:rPr lang="en-US" sz="18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2567</a:t>
                      </a:r>
                    </a:p>
                    <a:p>
                      <a:pPr lvl="0" algn="l"/>
                      <a:r>
                        <a:rPr lang="th-TH" sz="1800" b="0" baseline="0" dirty="0" smtClean="0">
                          <a:solidFill>
                            <a:srgbClr val="FF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(เสนอความต้องการ)</a:t>
                      </a:r>
                      <a:r>
                        <a:rPr lang="en-US" sz="1800" b="0" baseline="0" dirty="0" smtClean="0">
                          <a:solidFill>
                            <a:srgbClr val="FF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ยกระดับสินค้าเกษตรเพื่อสร้างมูลค่าเพิ่มด้วยรูปแบบ </a:t>
                      </a:r>
                      <a:r>
                        <a:rPr lang="en-US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BCG Model (</a:t>
                      </a:r>
                      <a:r>
                        <a:rPr lang="th-TH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ข้าว)  </a:t>
                      </a:r>
                    </a:p>
                    <a:p>
                      <a:pPr lvl="0" algn="l"/>
                      <a:r>
                        <a:rPr lang="th-TH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</a:t>
                      </a:r>
                      <a:r>
                        <a:rPr lang="en-US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5,000,000 </a:t>
                      </a:r>
                      <a:r>
                        <a:rPr lang="th-TH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8689" y="1524000"/>
            <a:ext cx="28895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  <a:p>
            <a:endParaRPr lang="en-US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การสร้างความร่วมมือกับหน่วยงานอื่น เพื่อพัฒนาสินค้าให้มีนวัตกรรมที่ครบวงจรโดยเฉพาะ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 (Circular)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            G (Green)</a:t>
            </a:r>
          </a:p>
          <a:p>
            <a:pPr algn="thaiDist"/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4" name="รูปภาพ 3">
            <a:extLst>
              <a:ext uri="{FF2B5EF4-FFF2-40B4-BE49-F238E27FC236}">
                <a16:creationId xmlns="" xmlns:a16="http://schemas.microsoft.com/office/drawing/2014/main" id="{028DCD7A-F72C-F5D8-E2B5-D1E5F54283B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58888" y="1091939"/>
            <a:ext cx="1545423" cy="1375352"/>
          </a:xfrm>
          <a:prstGeom prst="rect">
            <a:avLst/>
          </a:prstGeom>
        </p:spPr>
      </p:pic>
      <p:pic>
        <p:nvPicPr>
          <p:cNvPr id="5" name="รูปภาพ 4">
            <a:extLst>
              <a:ext uri="{FF2B5EF4-FFF2-40B4-BE49-F238E27FC236}">
                <a16:creationId xmlns="" xmlns:a16="http://schemas.microsoft.com/office/drawing/2014/main" id="{8855AE2F-7230-A550-BBD9-3B33E65F3A6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411718" y="1165375"/>
            <a:ext cx="1290172" cy="1209289"/>
          </a:xfrm>
          <a:prstGeom prst="rect">
            <a:avLst/>
          </a:prstGeom>
        </p:spPr>
      </p:pic>
      <p:sp>
        <p:nvSpPr>
          <p:cNvPr id="6" name="สี่เหลี่ยมผืนผ้า 5">
            <a:extLst>
              <a:ext uri="{FF2B5EF4-FFF2-40B4-BE49-F238E27FC236}">
                <a16:creationId xmlns="" xmlns:a16="http://schemas.microsoft.com/office/drawing/2014/main" id="{A6351032-8873-28AA-55C3-BB3F6EB6C3CC}"/>
              </a:ext>
            </a:extLst>
          </p:cNvPr>
          <p:cNvSpPr/>
          <p:nvPr/>
        </p:nvSpPr>
        <p:spPr>
          <a:xfrm>
            <a:off x="10146590" y="2313777"/>
            <a:ext cx="2045410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ครีมนวดผมข้าวสังข์หยด</a:t>
            </a:r>
          </a:p>
        </p:txBody>
      </p:sp>
      <p:sp>
        <p:nvSpPr>
          <p:cNvPr id="7" name="สี่เหลี่ยมผืนผ้า 6">
            <a:extLst>
              <a:ext uri="{FF2B5EF4-FFF2-40B4-BE49-F238E27FC236}">
                <a16:creationId xmlns="" xmlns:a16="http://schemas.microsoft.com/office/drawing/2014/main" id="{26BE59CE-5F21-7950-8D31-329811306A79}"/>
              </a:ext>
            </a:extLst>
          </p:cNvPr>
          <p:cNvSpPr/>
          <p:nvPr/>
        </p:nvSpPr>
        <p:spPr>
          <a:xfrm>
            <a:off x="7985034" y="2374664"/>
            <a:ext cx="2450985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เซ</a:t>
            </a:r>
            <a:r>
              <a:rPr lang="th-TH" sz="2000" b="1" dirty="0" err="1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รั่ม</a:t>
            </a:r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ข้าวสังข์หยด</a:t>
            </a:r>
          </a:p>
        </p:txBody>
      </p:sp>
      <p:sp>
        <p:nvSpPr>
          <p:cNvPr id="13" name="สี่เหลี่ยมผืนผ้า 12">
            <a:extLst>
              <a:ext uri="{FF2B5EF4-FFF2-40B4-BE49-F238E27FC236}">
                <a16:creationId xmlns="" xmlns:a16="http://schemas.microsoft.com/office/drawing/2014/main" id="{C8F1DA53-CD84-E066-6122-32297E481598}"/>
              </a:ext>
            </a:extLst>
          </p:cNvPr>
          <p:cNvSpPr/>
          <p:nvPr/>
        </p:nvSpPr>
        <p:spPr>
          <a:xfrm>
            <a:off x="3054295" y="6096002"/>
            <a:ext cx="2018501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ข้าวสังข์หยดอินทรีย์</a:t>
            </a:r>
            <a:endParaRPr lang="th-TH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4" name="สี่เหลี่ยมผืนผ้า 13">
            <a:extLst>
              <a:ext uri="{FF2B5EF4-FFF2-40B4-BE49-F238E27FC236}">
                <a16:creationId xmlns="" xmlns:a16="http://schemas.microsoft.com/office/drawing/2014/main" id="{F6A86E34-056A-87B5-307F-D9317E0F064D}"/>
              </a:ext>
            </a:extLst>
          </p:cNvPr>
          <p:cNvSpPr/>
          <p:nvPr/>
        </p:nvSpPr>
        <p:spPr>
          <a:xfrm>
            <a:off x="3414817" y="1369473"/>
            <a:ext cx="2378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Circular</a:t>
            </a:r>
            <a:endParaRPr lang="th-TH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sp>
        <p:nvSpPr>
          <p:cNvPr id="15" name="กล่องข้อความ 24">
            <a:extLst>
              <a:ext uri="{FF2B5EF4-FFF2-40B4-BE49-F238E27FC236}">
                <a16:creationId xmlns="" xmlns:a16="http://schemas.microsoft.com/office/drawing/2014/main" id="{B83D058D-FFCD-1816-EC03-94D590B6A3D1}"/>
              </a:ext>
            </a:extLst>
          </p:cNvPr>
          <p:cNvSpPr txBox="1"/>
          <p:nvPr/>
        </p:nvSpPr>
        <p:spPr>
          <a:xfrm>
            <a:off x="10058400" y="4953002"/>
            <a:ext cx="20454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Green</a:t>
            </a:r>
            <a:endParaRPr lang="th-TH" sz="5400" dirty="0"/>
          </a:p>
        </p:txBody>
      </p:sp>
      <p:pic>
        <p:nvPicPr>
          <p:cNvPr id="16" name="รูปภาพ 15">
            <a:extLst>
              <a:ext uri="{FF2B5EF4-FFF2-40B4-BE49-F238E27FC236}">
                <a16:creationId xmlns="" xmlns:a16="http://schemas.microsoft.com/office/drawing/2014/main" id="{6D9EA7C0-4385-4A1B-D123-200770599F2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24600" y="1172964"/>
            <a:ext cx="1316348" cy="1316348"/>
          </a:xfrm>
          <a:prstGeom prst="rect">
            <a:avLst/>
          </a:prstGeom>
        </p:spPr>
      </p:pic>
      <p:sp>
        <p:nvSpPr>
          <p:cNvPr id="17" name="สี่เหลี่ยมผืนผ้า 16">
            <a:extLst>
              <a:ext uri="{FF2B5EF4-FFF2-40B4-BE49-F238E27FC236}">
                <a16:creationId xmlns="" xmlns:a16="http://schemas.microsoft.com/office/drawing/2014/main" id="{872F7153-C0D7-13D5-F6D7-0ACB12744565}"/>
              </a:ext>
            </a:extLst>
          </p:cNvPr>
          <p:cNvSpPr/>
          <p:nvPr/>
        </p:nvSpPr>
        <p:spPr>
          <a:xfrm>
            <a:off x="6345611" y="2374664"/>
            <a:ext cx="1447832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กาแฟข้าวสังข์หยด</a:t>
            </a:r>
          </a:p>
        </p:txBody>
      </p:sp>
      <p:sp>
        <p:nvSpPr>
          <p:cNvPr id="19" name="สี่เหลี่ยมผืนผ้า 18">
            <a:extLst>
              <a:ext uri="{FF2B5EF4-FFF2-40B4-BE49-F238E27FC236}">
                <a16:creationId xmlns="" xmlns:a16="http://schemas.microsoft.com/office/drawing/2014/main" id="{67B337C0-F25B-5AB1-FAEA-DFD0FEC1B57D}"/>
              </a:ext>
            </a:extLst>
          </p:cNvPr>
          <p:cNvSpPr/>
          <p:nvPr/>
        </p:nvSpPr>
        <p:spPr>
          <a:xfrm>
            <a:off x="5182845" y="6097650"/>
            <a:ext cx="2685352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ข้าวที่ได้รับมาตรฐาน </a:t>
            </a:r>
            <a:r>
              <a:rPr lang="en-US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GAP</a:t>
            </a:r>
            <a:endParaRPr lang="th-TH" sz="2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1026" name="Picture 2" descr="C:\Users\User\Desktop\ดาวน์โหลด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20584" y="4724400"/>
            <a:ext cx="1685925" cy="127562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User\Desktop\ดาวน์โหลด (1)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52343" y="4724401"/>
            <a:ext cx="1850602" cy="13247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8" name="Picture 4" descr="C:\Users\User\Desktop\ดาวน์โหลด (2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58576" y="4724402"/>
            <a:ext cx="1804701" cy="13063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สี่เหลี่ยมผืนผ้า 21">
            <a:extLst>
              <a:ext uri="{FF2B5EF4-FFF2-40B4-BE49-F238E27FC236}">
                <a16:creationId xmlns="" xmlns:a16="http://schemas.microsoft.com/office/drawing/2014/main" id="{67B337C0-F25B-5AB1-FAEA-DFD0FEC1B57D}"/>
              </a:ext>
            </a:extLst>
          </p:cNvPr>
          <p:cNvSpPr/>
          <p:nvPr/>
        </p:nvSpPr>
        <p:spPr>
          <a:xfrm>
            <a:off x="7926923" y="6096001"/>
            <a:ext cx="2597186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การใช้ปุ๋ยอินทรีย์ในนาข้าว</a:t>
            </a:r>
            <a:endParaRPr lang="th-TH" sz="2400" b="1" cap="none" spc="0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23" name="รูปภาพ 22">
            <a:extLst>
              <a:ext uri="{FF2B5EF4-FFF2-40B4-BE49-F238E27FC236}">
                <a16:creationId xmlns="" xmlns:a16="http://schemas.microsoft.com/office/drawing/2014/main" id="{923A9807-D33D-4C36-4D78-87B5C9E7736E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t="22301" r="16336"/>
          <a:stretch/>
        </p:blipFill>
        <p:spPr>
          <a:xfrm>
            <a:off x="6387429" y="2753123"/>
            <a:ext cx="1414402" cy="1169706"/>
          </a:xfrm>
          <a:prstGeom prst="rect">
            <a:avLst/>
          </a:prstGeom>
        </p:spPr>
      </p:pic>
      <p:pic>
        <p:nvPicPr>
          <p:cNvPr id="25" name="รูปภาพ 24">
            <a:extLst>
              <a:ext uri="{FF2B5EF4-FFF2-40B4-BE49-F238E27FC236}">
                <a16:creationId xmlns="" xmlns:a16="http://schemas.microsoft.com/office/drawing/2014/main" id="{F97B6667-4184-4EB6-8EF3-74E0B3A124A8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8305190" y="2780632"/>
            <a:ext cx="1599121" cy="1169706"/>
          </a:xfrm>
          <a:prstGeom prst="rect">
            <a:avLst/>
          </a:prstGeom>
        </p:spPr>
      </p:pic>
      <p:pic>
        <p:nvPicPr>
          <p:cNvPr id="27" name="รูปภาพ 26">
            <a:extLst>
              <a:ext uri="{FF2B5EF4-FFF2-40B4-BE49-F238E27FC236}">
                <a16:creationId xmlns="" xmlns:a16="http://schemas.microsoft.com/office/drawing/2014/main" id="{55612613-883B-E990-0734-F5C8BE3792DA}"/>
              </a:ext>
            </a:extLst>
          </p:cNvPr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10411718" y="2806141"/>
            <a:ext cx="1560198" cy="1178833"/>
          </a:xfrm>
          <a:prstGeom prst="rect">
            <a:avLst/>
          </a:prstGeom>
        </p:spPr>
      </p:pic>
      <p:sp>
        <p:nvSpPr>
          <p:cNvPr id="29" name="สี่เหลี่ยมผืนผ้า 28">
            <a:extLst>
              <a:ext uri="{FF2B5EF4-FFF2-40B4-BE49-F238E27FC236}">
                <a16:creationId xmlns="" xmlns:a16="http://schemas.microsoft.com/office/drawing/2014/main" id="{872F7153-C0D7-13D5-F6D7-0ACB12744565}"/>
              </a:ext>
            </a:extLst>
          </p:cNvPr>
          <p:cNvSpPr/>
          <p:nvPr/>
        </p:nvSpPr>
        <p:spPr>
          <a:xfrm>
            <a:off x="6528021" y="3934174"/>
            <a:ext cx="106952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หลอดซังข้าว</a:t>
            </a:r>
          </a:p>
        </p:txBody>
      </p:sp>
      <p:sp>
        <p:nvSpPr>
          <p:cNvPr id="30" name="สี่เหลี่ยมผืนผ้า 29">
            <a:extLst>
              <a:ext uri="{FF2B5EF4-FFF2-40B4-BE49-F238E27FC236}">
                <a16:creationId xmlns="" xmlns:a16="http://schemas.microsoft.com/office/drawing/2014/main" id="{872F7153-C0D7-13D5-F6D7-0ACB12744565}"/>
              </a:ext>
            </a:extLst>
          </p:cNvPr>
          <p:cNvSpPr/>
          <p:nvPr/>
        </p:nvSpPr>
        <p:spPr>
          <a:xfrm>
            <a:off x="8635689" y="3961748"/>
            <a:ext cx="1149674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ปิ่นโตฟางข้าว</a:t>
            </a:r>
          </a:p>
        </p:txBody>
      </p:sp>
      <p:sp>
        <p:nvSpPr>
          <p:cNvPr id="31" name="สี่เหลี่ยมผืนผ้า 30">
            <a:extLst>
              <a:ext uri="{FF2B5EF4-FFF2-40B4-BE49-F238E27FC236}">
                <a16:creationId xmlns="" xmlns:a16="http://schemas.microsoft.com/office/drawing/2014/main" id="{872F7153-C0D7-13D5-F6D7-0ACB12744565}"/>
              </a:ext>
            </a:extLst>
          </p:cNvPr>
          <p:cNvSpPr/>
          <p:nvPr/>
        </p:nvSpPr>
        <p:spPr>
          <a:xfrm>
            <a:off x="10322520" y="3992439"/>
            <a:ext cx="1738594" cy="40011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2000" b="1" dirty="0">
                <a:solidFill>
                  <a:schemeClr val="accent6">
                    <a:lumMod val="75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ngsanaUPC" pitchFamily="18" charset="-34"/>
                <a:cs typeface="AngsanaUPC" pitchFamily="18" charset="-34"/>
              </a:rPr>
              <a:t> กระบอกน้ำฟางข้าว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11" y="1473580"/>
            <a:ext cx="10468610" cy="1896745"/>
          </a:xfrm>
          <a:custGeom>
            <a:avLst/>
            <a:gdLst/>
            <a:ahLst/>
            <a:cxnLst/>
            <a:rect l="l" t="t" r="r" b="b"/>
            <a:pathLst>
              <a:path w="10468610" h="1896745">
                <a:moveTo>
                  <a:pt x="10468115" y="1800479"/>
                </a:moveTo>
                <a:lnTo>
                  <a:pt x="8638426" y="0"/>
                </a:lnTo>
                <a:lnTo>
                  <a:pt x="8591245" y="47955"/>
                </a:lnTo>
                <a:lnTo>
                  <a:pt x="8590674" y="47371"/>
                </a:lnTo>
                <a:lnTo>
                  <a:pt x="6883997" y="1726819"/>
                </a:lnTo>
                <a:lnTo>
                  <a:pt x="0" y="1726819"/>
                </a:lnTo>
                <a:lnTo>
                  <a:pt x="0" y="1892935"/>
                </a:lnTo>
                <a:lnTo>
                  <a:pt x="6943788" y="1892935"/>
                </a:lnTo>
                <a:lnTo>
                  <a:pt x="6947294" y="1896491"/>
                </a:lnTo>
                <a:lnTo>
                  <a:pt x="8638616" y="232156"/>
                </a:lnTo>
                <a:lnTo>
                  <a:pt x="10238118" y="1806067"/>
                </a:lnTo>
                <a:lnTo>
                  <a:pt x="10462527" y="1806067"/>
                </a:lnTo>
                <a:lnTo>
                  <a:pt x="10468115" y="1800479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789801" y="3493007"/>
            <a:ext cx="5402580" cy="1896745"/>
          </a:xfrm>
          <a:custGeom>
            <a:avLst/>
            <a:gdLst/>
            <a:ahLst/>
            <a:cxnLst/>
            <a:rect l="l" t="t" r="r" b="b"/>
            <a:pathLst>
              <a:path w="5402580" h="1896745">
                <a:moveTo>
                  <a:pt x="5402199" y="0"/>
                </a:moveTo>
                <a:lnTo>
                  <a:pt x="3527679" y="0"/>
                </a:lnTo>
                <a:lnTo>
                  <a:pt x="3527679" y="7366"/>
                </a:lnTo>
                <a:lnTo>
                  <a:pt x="3520694" y="254"/>
                </a:lnTo>
                <a:lnTo>
                  <a:pt x="1829358" y="1664601"/>
                </a:lnTo>
                <a:lnTo>
                  <a:pt x="229870" y="90678"/>
                </a:lnTo>
                <a:lnTo>
                  <a:pt x="5461" y="90678"/>
                </a:lnTo>
                <a:lnTo>
                  <a:pt x="0" y="96266"/>
                </a:lnTo>
                <a:lnTo>
                  <a:pt x="1829562" y="1896745"/>
                </a:lnTo>
                <a:lnTo>
                  <a:pt x="1876729" y="1848802"/>
                </a:lnTo>
                <a:lnTo>
                  <a:pt x="1877314" y="1849374"/>
                </a:lnTo>
                <a:lnTo>
                  <a:pt x="3587851" y="166116"/>
                </a:lnTo>
                <a:lnTo>
                  <a:pt x="5402199" y="166116"/>
                </a:lnTo>
                <a:lnTo>
                  <a:pt x="5402199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72896" y="944879"/>
            <a:ext cx="9801225" cy="5426710"/>
          </a:xfrm>
          <a:custGeom>
            <a:avLst/>
            <a:gdLst/>
            <a:ahLst/>
            <a:cxnLst/>
            <a:rect l="l" t="t" r="r" b="b"/>
            <a:pathLst>
              <a:path w="9801225" h="5426710">
                <a:moveTo>
                  <a:pt x="9800844" y="0"/>
                </a:moveTo>
                <a:lnTo>
                  <a:pt x="0" y="0"/>
                </a:lnTo>
                <a:lnTo>
                  <a:pt x="0" y="58420"/>
                </a:lnTo>
                <a:lnTo>
                  <a:pt x="0" y="5368290"/>
                </a:lnTo>
                <a:lnTo>
                  <a:pt x="0" y="5426710"/>
                </a:lnTo>
                <a:lnTo>
                  <a:pt x="9800844" y="5426710"/>
                </a:lnTo>
                <a:lnTo>
                  <a:pt x="9800844" y="5368404"/>
                </a:lnTo>
                <a:lnTo>
                  <a:pt x="9800844" y="58547"/>
                </a:lnTo>
                <a:lnTo>
                  <a:pt x="9742297" y="58547"/>
                </a:lnTo>
                <a:lnTo>
                  <a:pt x="9742297" y="5368290"/>
                </a:lnTo>
                <a:lnTo>
                  <a:pt x="58559" y="5368290"/>
                </a:lnTo>
                <a:lnTo>
                  <a:pt x="58559" y="58420"/>
                </a:lnTo>
                <a:lnTo>
                  <a:pt x="9800844" y="58420"/>
                </a:lnTo>
                <a:lnTo>
                  <a:pt x="9800844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914400" y="1173213"/>
            <a:ext cx="73152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การประชุม</a:t>
            </a:r>
            <a:b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คณะอนุกรรมการขับเคลื่อนการพัฒนา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เศรษฐกิจ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</a:t>
            </a: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Model 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สาขา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เกษตร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ครั้งที่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2/2565</a:t>
            </a:r>
            <a:endParaRPr lang="th-TH" sz="4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th-TH" sz="4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วัน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พุธที่  </a:t>
            </a: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29 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มิถุนายน 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2565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เวลา 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13.30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น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</a:t>
            </a:r>
            <a:endParaRPr lang="th-TH" sz="40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40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/>
            </a:r>
            <a:b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สำนักงานเกษตรและสหกรณ์จังหวัดพัทลุง</a:t>
            </a:r>
            <a:endParaRPr lang="th-TH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" name="รูปภาพ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939" y="4191000"/>
            <a:ext cx="1600201" cy="1371600"/>
          </a:xfrm>
          <a:prstGeom prst="rect">
            <a:avLst/>
          </a:prstGeom>
          <a:noFill/>
        </p:spPr>
      </p:pic>
      <p:pic>
        <p:nvPicPr>
          <p:cNvPr id="1026" name="Picture 2" descr="C:\Users\User\Desktop\images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10845"/>
          <a:stretch/>
        </p:blipFill>
        <p:spPr bwMode="auto">
          <a:xfrm>
            <a:off x="7315200" y="2385256"/>
            <a:ext cx="2743200" cy="1970137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847862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5708913"/>
            <a:ext cx="12192000" cy="1005840"/>
            <a:chOff x="0" y="5708913"/>
            <a:chExt cx="12192000" cy="1005840"/>
          </a:xfrm>
        </p:grpSpPr>
        <p:sp>
          <p:nvSpPr>
            <p:cNvPr id="3" name="object 3"/>
            <p:cNvSpPr/>
            <p:nvPr/>
          </p:nvSpPr>
          <p:spPr>
            <a:xfrm>
              <a:off x="11233515" y="5708913"/>
              <a:ext cx="478155" cy="772795"/>
            </a:xfrm>
            <a:custGeom>
              <a:avLst/>
              <a:gdLst/>
              <a:ahLst/>
              <a:cxnLst/>
              <a:rect l="l" t="t" r="r" b="b"/>
              <a:pathLst>
                <a:path w="478154" h="772795">
                  <a:moveTo>
                    <a:pt x="236124" y="0"/>
                  </a:moveTo>
                  <a:lnTo>
                    <a:pt x="202961" y="34051"/>
                  </a:lnTo>
                  <a:lnTo>
                    <a:pt x="176751" y="77521"/>
                  </a:lnTo>
                  <a:lnTo>
                    <a:pt x="125131" y="164541"/>
                  </a:lnTo>
                  <a:lnTo>
                    <a:pt x="99726" y="208131"/>
                  </a:lnTo>
                  <a:lnTo>
                    <a:pt x="74595" y="251801"/>
                  </a:lnTo>
                  <a:lnTo>
                    <a:pt x="49739" y="295571"/>
                  </a:lnTo>
                  <a:lnTo>
                    <a:pt x="25161" y="339461"/>
                  </a:lnTo>
                  <a:lnTo>
                    <a:pt x="2514" y="383923"/>
                  </a:lnTo>
                  <a:lnTo>
                    <a:pt x="0" y="407979"/>
                  </a:lnTo>
                  <a:lnTo>
                    <a:pt x="21179" y="419426"/>
                  </a:lnTo>
                  <a:lnTo>
                    <a:pt x="69611" y="426062"/>
                  </a:lnTo>
                  <a:lnTo>
                    <a:pt x="70754" y="426062"/>
                  </a:lnTo>
                  <a:lnTo>
                    <a:pt x="71897" y="428348"/>
                  </a:lnTo>
                  <a:lnTo>
                    <a:pt x="74183" y="431765"/>
                  </a:lnTo>
                  <a:lnTo>
                    <a:pt x="67167" y="444121"/>
                  </a:lnTo>
                  <a:lnTo>
                    <a:pt x="52752" y="470548"/>
                  </a:lnTo>
                  <a:lnTo>
                    <a:pt x="45735" y="484190"/>
                  </a:lnTo>
                  <a:lnTo>
                    <a:pt x="30464" y="511676"/>
                  </a:lnTo>
                  <a:lnTo>
                    <a:pt x="23125" y="525688"/>
                  </a:lnTo>
                  <a:lnTo>
                    <a:pt x="16144" y="540019"/>
                  </a:lnTo>
                  <a:lnTo>
                    <a:pt x="1015" y="573854"/>
                  </a:lnTo>
                  <a:lnTo>
                    <a:pt x="555" y="593585"/>
                  </a:lnTo>
                  <a:lnTo>
                    <a:pt x="17859" y="604767"/>
                  </a:lnTo>
                  <a:lnTo>
                    <a:pt x="56022" y="612955"/>
                  </a:lnTo>
                  <a:lnTo>
                    <a:pt x="34035" y="653983"/>
                  </a:lnTo>
                  <a:lnTo>
                    <a:pt x="23608" y="674495"/>
                  </a:lnTo>
                  <a:lnTo>
                    <a:pt x="13858" y="695010"/>
                  </a:lnTo>
                  <a:lnTo>
                    <a:pt x="1123" y="727593"/>
                  </a:lnTo>
                  <a:lnTo>
                    <a:pt x="1984" y="747145"/>
                  </a:lnTo>
                  <a:lnTo>
                    <a:pt x="52593" y="759971"/>
                  </a:lnTo>
                  <a:lnTo>
                    <a:pt x="91680" y="760624"/>
                  </a:lnTo>
                  <a:lnTo>
                    <a:pt x="130587" y="760960"/>
                  </a:lnTo>
                  <a:lnTo>
                    <a:pt x="208676" y="761101"/>
                  </a:lnTo>
                  <a:lnTo>
                    <a:pt x="225782" y="769938"/>
                  </a:lnTo>
                  <a:lnTo>
                    <a:pt x="243125" y="772788"/>
                  </a:lnTo>
                  <a:lnTo>
                    <a:pt x="260897" y="770081"/>
                  </a:lnTo>
                  <a:lnTo>
                    <a:pt x="279288" y="762244"/>
                  </a:lnTo>
                  <a:lnTo>
                    <a:pt x="322214" y="761337"/>
                  </a:lnTo>
                  <a:lnTo>
                    <a:pt x="365331" y="761819"/>
                  </a:lnTo>
                  <a:lnTo>
                    <a:pt x="408447" y="760805"/>
                  </a:lnTo>
                  <a:lnTo>
                    <a:pt x="451373" y="755411"/>
                  </a:lnTo>
                  <a:lnTo>
                    <a:pt x="477287" y="729605"/>
                  </a:lnTo>
                  <a:lnTo>
                    <a:pt x="471820" y="714378"/>
                  </a:lnTo>
                  <a:lnTo>
                    <a:pt x="459019" y="688897"/>
                  </a:lnTo>
                  <a:lnTo>
                    <a:pt x="419496" y="611825"/>
                  </a:lnTo>
                  <a:lnTo>
                    <a:pt x="458214" y="604254"/>
                  </a:lnTo>
                  <a:lnTo>
                    <a:pt x="475583" y="593159"/>
                  </a:lnTo>
                  <a:lnTo>
                    <a:pt x="474593" y="572877"/>
                  </a:lnTo>
                  <a:lnTo>
                    <a:pt x="458231" y="537746"/>
                  </a:lnTo>
                  <a:lnTo>
                    <a:pt x="448750" y="518979"/>
                  </a:lnTo>
                  <a:lnTo>
                    <a:pt x="438959" y="500426"/>
                  </a:lnTo>
                  <a:lnTo>
                    <a:pt x="428549" y="482298"/>
                  </a:lnTo>
                  <a:lnTo>
                    <a:pt x="417210" y="464810"/>
                  </a:lnTo>
                  <a:lnTo>
                    <a:pt x="405636" y="445883"/>
                  </a:lnTo>
                  <a:lnTo>
                    <a:pt x="404336" y="433046"/>
                  </a:lnTo>
                  <a:lnTo>
                    <a:pt x="414585" y="425550"/>
                  </a:lnTo>
                  <a:lnTo>
                    <a:pt x="462980" y="419475"/>
                  </a:lnTo>
                  <a:lnTo>
                    <a:pt x="476123" y="410964"/>
                  </a:lnTo>
                  <a:lnTo>
                    <a:pt x="468391" y="373649"/>
                  </a:lnTo>
                  <a:lnTo>
                    <a:pt x="421253" y="286735"/>
                  </a:lnTo>
                  <a:lnTo>
                    <a:pt x="397371" y="243538"/>
                  </a:lnTo>
                  <a:lnTo>
                    <a:pt x="373125" y="200569"/>
                  </a:lnTo>
                  <a:lnTo>
                    <a:pt x="348397" y="157867"/>
                  </a:lnTo>
                  <a:lnTo>
                    <a:pt x="323070" y="115472"/>
                  </a:lnTo>
                  <a:lnTo>
                    <a:pt x="297024" y="73425"/>
                  </a:lnTo>
                  <a:lnTo>
                    <a:pt x="270144" y="31765"/>
                  </a:lnTo>
                  <a:lnTo>
                    <a:pt x="251807" y="7602"/>
                  </a:lnTo>
                  <a:lnTo>
                    <a:pt x="2361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425808" y="6469380"/>
              <a:ext cx="101726" cy="20195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1795029" y="6217927"/>
              <a:ext cx="225425" cy="365760"/>
            </a:xfrm>
            <a:custGeom>
              <a:avLst/>
              <a:gdLst/>
              <a:ahLst/>
              <a:cxnLst/>
              <a:rect l="l" t="t" r="r" b="b"/>
              <a:pathLst>
                <a:path w="225425" h="365759">
                  <a:moveTo>
                    <a:pt x="111283" y="0"/>
                  </a:moveTo>
                  <a:lnTo>
                    <a:pt x="74074" y="52095"/>
                  </a:lnTo>
                  <a:lnTo>
                    <a:pt x="52943" y="88136"/>
                  </a:lnTo>
                  <a:lnTo>
                    <a:pt x="32216" y="124282"/>
                  </a:lnTo>
                  <a:lnTo>
                    <a:pt x="11906" y="160583"/>
                  </a:lnTo>
                  <a:lnTo>
                    <a:pt x="0" y="192993"/>
                  </a:lnTo>
                  <a:lnTo>
                    <a:pt x="10013" y="198409"/>
                  </a:lnTo>
                  <a:lnTo>
                    <a:pt x="33369" y="201553"/>
                  </a:lnTo>
                  <a:lnTo>
                    <a:pt x="34893" y="204246"/>
                  </a:lnTo>
                  <a:lnTo>
                    <a:pt x="21558" y="229036"/>
                  </a:lnTo>
                  <a:lnTo>
                    <a:pt x="14382" y="242049"/>
                  </a:lnTo>
                  <a:lnTo>
                    <a:pt x="7588" y="255452"/>
                  </a:lnTo>
                  <a:lnTo>
                    <a:pt x="470" y="271461"/>
                  </a:lnTo>
                  <a:lnTo>
                    <a:pt x="269" y="280797"/>
                  </a:lnTo>
                  <a:lnTo>
                    <a:pt x="8427" y="286086"/>
                  </a:lnTo>
                  <a:lnTo>
                    <a:pt x="26384" y="289958"/>
                  </a:lnTo>
                  <a:lnTo>
                    <a:pt x="11096" y="319071"/>
                  </a:lnTo>
                  <a:lnTo>
                    <a:pt x="6445" y="328769"/>
                  </a:lnTo>
                  <a:lnTo>
                    <a:pt x="462" y="344183"/>
                  </a:lnTo>
                  <a:lnTo>
                    <a:pt x="873" y="353433"/>
                  </a:lnTo>
                  <a:lnTo>
                    <a:pt x="8641" y="358034"/>
                  </a:lnTo>
                  <a:lnTo>
                    <a:pt x="24733" y="359503"/>
                  </a:lnTo>
                  <a:lnTo>
                    <a:pt x="43205" y="359812"/>
                  </a:lnTo>
                  <a:lnTo>
                    <a:pt x="98266" y="360037"/>
                  </a:lnTo>
                  <a:lnTo>
                    <a:pt x="106378" y="364219"/>
                  </a:lnTo>
                  <a:lnTo>
                    <a:pt x="114585" y="365567"/>
                  </a:lnTo>
                  <a:lnTo>
                    <a:pt x="122983" y="364287"/>
                  </a:lnTo>
                  <a:lnTo>
                    <a:pt x="131667" y="360583"/>
                  </a:lnTo>
                  <a:lnTo>
                    <a:pt x="151864" y="360148"/>
                  </a:lnTo>
                  <a:lnTo>
                    <a:pt x="192496" y="359893"/>
                  </a:lnTo>
                  <a:lnTo>
                    <a:pt x="224962" y="345141"/>
                  </a:lnTo>
                  <a:lnTo>
                    <a:pt x="222345" y="337939"/>
                  </a:lnTo>
                  <a:lnTo>
                    <a:pt x="197707" y="289425"/>
                  </a:lnTo>
                  <a:lnTo>
                    <a:pt x="215941" y="285845"/>
                  </a:lnTo>
                  <a:lnTo>
                    <a:pt x="224139" y="280596"/>
                  </a:lnTo>
                  <a:lnTo>
                    <a:pt x="223692" y="271003"/>
                  </a:lnTo>
                  <a:lnTo>
                    <a:pt x="215995" y="254385"/>
                  </a:lnTo>
                  <a:lnTo>
                    <a:pt x="206851" y="236728"/>
                  </a:lnTo>
                  <a:lnTo>
                    <a:pt x="201922" y="228152"/>
                  </a:lnTo>
                  <a:lnTo>
                    <a:pt x="196564" y="219879"/>
                  </a:lnTo>
                  <a:lnTo>
                    <a:pt x="191142" y="210924"/>
                  </a:lnTo>
                  <a:lnTo>
                    <a:pt x="190531" y="204851"/>
                  </a:lnTo>
                  <a:lnTo>
                    <a:pt x="195349" y="201304"/>
                  </a:lnTo>
                  <a:lnTo>
                    <a:pt x="218178" y="198431"/>
                  </a:lnTo>
                  <a:lnTo>
                    <a:pt x="224377" y="194406"/>
                  </a:lnTo>
                  <a:lnTo>
                    <a:pt x="198554" y="135635"/>
                  </a:lnTo>
                  <a:lnTo>
                    <a:pt x="175847" y="94875"/>
                  </a:lnTo>
                  <a:lnTo>
                    <a:pt x="152259" y="54622"/>
                  </a:lnTo>
                  <a:lnTo>
                    <a:pt x="127349" y="15028"/>
                  </a:lnTo>
                  <a:lnTo>
                    <a:pt x="118673" y="3597"/>
                  </a:lnTo>
                  <a:lnTo>
                    <a:pt x="111283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885803" y="6577583"/>
              <a:ext cx="47625" cy="95250"/>
            </a:xfrm>
            <a:custGeom>
              <a:avLst/>
              <a:gdLst/>
              <a:ahLst/>
              <a:cxnLst/>
              <a:rect l="l" t="t" r="r" b="b"/>
              <a:pathLst>
                <a:path w="47625" h="95250">
                  <a:moveTo>
                    <a:pt x="40004" y="0"/>
                  </a:moveTo>
                  <a:lnTo>
                    <a:pt x="7493" y="0"/>
                  </a:lnTo>
                  <a:lnTo>
                    <a:pt x="3175" y="33277"/>
                  </a:lnTo>
                  <a:lnTo>
                    <a:pt x="1277" y="49841"/>
                  </a:lnTo>
                  <a:lnTo>
                    <a:pt x="0" y="66154"/>
                  </a:lnTo>
                  <a:lnTo>
                    <a:pt x="1025" y="78476"/>
                  </a:lnTo>
                  <a:lnTo>
                    <a:pt x="5921" y="87672"/>
                  </a:lnTo>
                  <a:lnTo>
                    <a:pt x="13983" y="93238"/>
                  </a:lnTo>
                  <a:lnTo>
                    <a:pt x="24511" y="94665"/>
                  </a:lnTo>
                  <a:lnTo>
                    <a:pt x="35353" y="92185"/>
                  </a:lnTo>
                  <a:lnTo>
                    <a:pt x="42862" y="86531"/>
                  </a:lnTo>
                  <a:lnTo>
                    <a:pt x="46942" y="77952"/>
                  </a:lnTo>
                  <a:lnTo>
                    <a:pt x="47498" y="66700"/>
                  </a:lnTo>
                  <a:lnTo>
                    <a:pt x="45791" y="50072"/>
                  </a:lnTo>
                  <a:lnTo>
                    <a:pt x="40004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838212" y="6028947"/>
              <a:ext cx="320040" cy="518795"/>
            </a:xfrm>
            <a:custGeom>
              <a:avLst/>
              <a:gdLst/>
              <a:ahLst/>
              <a:cxnLst/>
              <a:rect l="l" t="t" r="r" b="b"/>
              <a:pathLst>
                <a:path w="320040" h="518795">
                  <a:moveTo>
                    <a:pt x="157924" y="0"/>
                  </a:moveTo>
                  <a:lnTo>
                    <a:pt x="111225" y="63650"/>
                  </a:lnTo>
                  <a:lnTo>
                    <a:pt x="87085" y="104505"/>
                  </a:lnTo>
                  <a:lnTo>
                    <a:pt x="63310" y="145434"/>
                  </a:lnTo>
                  <a:lnTo>
                    <a:pt x="39902" y="186472"/>
                  </a:lnTo>
                  <a:lnTo>
                    <a:pt x="16859" y="227657"/>
                  </a:lnTo>
                  <a:lnTo>
                    <a:pt x="0" y="273618"/>
                  </a:lnTo>
                  <a:lnTo>
                    <a:pt x="14180" y="281295"/>
                  </a:lnTo>
                  <a:lnTo>
                    <a:pt x="47339" y="285746"/>
                  </a:lnTo>
                  <a:lnTo>
                    <a:pt x="48101" y="287270"/>
                  </a:lnTo>
                  <a:lnTo>
                    <a:pt x="49625" y="289569"/>
                  </a:lnTo>
                  <a:lnTo>
                    <a:pt x="40100" y="306570"/>
                  </a:lnTo>
                  <a:lnTo>
                    <a:pt x="30575" y="324723"/>
                  </a:lnTo>
                  <a:lnTo>
                    <a:pt x="10763" y="362175"/>
                  </a:lnTo>
                  <a:lnTo>
                    <a:pt x="380" y="398097"/>
                  </a:lnTo>
                  <a:lnTo>
                    <a:pt x="11941" y="405595"/>
                  </a:lnTo>
                  <a:lnTo>
                    <a:pt x="37433" y="411083"/>
                  </a:lnTo>
                  <a:lnTo>
                    <a:pt x="30027" y="424844"/>
                  </a:lnTo>
                  <a:lnTo>
                    <a:pt x="15787" y="452357"/>
                  </a:lnTo>
                  <a:lnTo>
                    <a:pt x="9239" y="466112"/>
                  </a:lnTo>
                  <a:lnTo>
                    <a:pt x="750" y="487968"/>
                  </a:lnTo>
                  <a:lnTo>
                    <a:pt x="1333" y="501081"/>
                  </a:lnTo>
                  <a:lnTo>
                    <a:pt x="12346" y="507603"/>
                  </a:lnTo>
                  <a:lnTo>
                    <a:pt x="35147" y="509685"/>
                  </a:lnTo>
                  <a:lnTo>
                    <a:pt x="61317" y="510126"/>
                  </a:lnTo>
                  <a:lnTo>
                    <a:pt x="139541" y="510447"/>
                  </a:lnTo>
                  <a:lnTo>
                    <a:pt x="150995" y="516367"/>
                  </a:lnTo>
                  <a:lnTo>
                    <a:pt x="162591" y="518277"/>
                  </a:lnTo>
                  <a:lnTo>
                    <a:pt x="174474" y="516462"/>
                  </a:lnTo>
                  <a:lnTo>
                    <a:pt x="186785" y="511209"/>
                  </a:lnTo>
                  <a:lnTo>
                    <a:pt x="215479" y="510598"/>
                  </a:lnTo>
                  <a:lnTo>
                    <a:pt x="273153" y="510243"/>
                  </a:lnTo>
                  <a:lnTo>
                    <a:pt x="312777" y="502862"/>
                  </a:lnTo>
                  <a:lnTo>
                    <a:pt x="319206" y="489317"/>
                  </a:lnTo>
                  <a:lnTo>
                    <a:pt x="315563" y="479104"/>
                  </a:lnTo>
                  <a:lnTo>
                    <a:pt x="280511" y="410321"/>
                  </a:lnTo>
                  <a:lnTo>
                    <a:pt x="306419" y="405249"/>
                  </a:lnTo>
                  <a:lnTo>
                    <a:pt x="318039" y="397811"/>
                  </a:lnTo>
                  <a:lnTo>
                    <a:pt x="317372" y="384210"/>
                  </a:lnTo>
                  <a:lnTo>
                    <a:pt x="306419" y="360651"/>
                  </a:lnTo>
                  <a:lnTo>
                    <a:pt x="300097" y="348064"/>
                  </a:lnTo>
                  <a:lnTo>
                    <a:pt x="293560" y="335619"/>
                  </a:lnTo>
                  <a:lnTo>
                    <a:pt x="286595" y="323461"/>
                  </a:lnTo>
                  <a:lnTo>
                    <a:pt x="278987" y="311731"/>
                  </a:lnTo>
                  <a:lnTo>
                    <a:pt x="271272" y="299041"/>
                  </a:lnTo>
                  <a:lnTo>
                    <a:pt x="270414" y="290433"/>
                  </a:lnTo>
                  <a:lnTo>
                    <a:pt x="277272" y="285406"/>
                  </a:lnTo>
                  <a:lnTo>
                    <a:pt x="309633" y="281329"/>
                  </a:lnTo>
                  <a:lnTo>
                    <a:pt x="318420" y="275618"/>
                  </a:lnTo>
                  <a:lnTo>
                    <a:pt x="288076" y="203930"/>
                  </a:lnTo>
                  <a:lnTo>
                    <a:pt x="262546" y="157558"/>
                  </a:lnTo>
                  <a:lnTo>
                    <a:pt x="236357" y="111589"/>
                  </a:lnTo>
                  <a:lnTo>
                    <a:pt x="209181" y="66135"/>
                  </a:lnTo>
                  <a:lnTo>
                    <a:pt x="180689" y="21307"/>
                  </a:lnTo>
                  <a:lnTo>
                    <a:pt x="168413" y="5100"/>
                  </a:lnTo>
                  <a:lnTo>
                    <a:pt x="1579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66957" y="6539483"/>
              <a:ext cx="67818" cy="134111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0" y="6623304"/>
              <a:ext cx="12192000" cy="91440"/>
            </a:xfrm>
            <a:custGeom>
              <a:avLst/>
              <a:gdLst/>
              <a:ahLst/>
              <a:cxnLst/>
              <a:rect l="l" t="t" r="r" b="b"/>
              <a:pathLst>
                <a:path w="12192000" h="91440">
                  <a:moveTo>
                    <a:pt x="12192000" y="0"/>
                  </a:moveTo>
                  <a:lnTo>
                    <a:pt x="0" y="0"/>
                  </a:lnTo>
                  <a:lnTo>
                    <a:pt x="0" y="91440"/>
                  </a:lnTo>
                  <a:lnTo>
                    <a:pt x="12192000" y="91440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8546516" y="20827"/>
            <a:ext cx="482600" cy="641985"/>
          </a:xfrm>
          <a:custGeom>
            <a:avLst/>
            <a:gdLst/>
            <a:ahLst/>
            <a:cxnLst/>
            <a:rect l="l" t="t" r="r" b="b"/>
            <a:pathLst>
              <a:path w="482600" h="641985">
                <a:moveTo>
                  <a:pt x="340067" y="274040"/>
                </a:moveTo>
                <a:lnTo>
                  <a:pt x="337413" y="235458"/>
                </a:lnTo>
                <a:lnTo>
                  <a:pt x="326212" y="172974"/>
                </a:lnTo>
                <a:lnTo>
                  <a:pt x="318109" y="132016"/>
                </a:lnTo>
                <a:lnTo>
                  <a:pt x="314629" y="111442"/>
                </a:lnTo>
                <a:lnTo>
                  <a:pt x="312115" y="90678"/>
                </a:lnTo>
                <a:lnTo>
                  <a:pt x="311238" y="74790"/>
                </a:lnTo>
                <a:lnTo>
                  <a:pt x="311238" y="66802"/>
                </a:lnTo>
                <a:lnTo>
                  <a:pt x="317525" y="28117"/>
                </a:lnTo>
                <a:lnTo>
                  <a:pt x="332689" y="0"/>
                </a:lnTo>
                <a:lnTo>
                  <a:pt x="318973" y="2413"/>
                </a:lnTo>
                <a:lnTo>
                  <a:pt x="273278" y="12280"/>
                </a:lnTo>
                <a:lnTo>
                  <a:pt x="228168" y="24511"/>
                </a:lnTo>
                <a:lnTo>
                  <a:pt x="175272" y="42964"/>
                </a:lnTo>
                <a:lnTo>
                  <a:pt x="124663" y="66929"/>
                </a:lnTo>
                <a:lnTo>
                  <a:pt x="78333" y="97510"/>
                </a:lnTo>
                <a:lnTo>
                  <a:pt x="39065" y="136652"/>
                </a:lnTo>
                <a:lnTo>
                  <a:pt x="16294" y="174091"/>
                </a:lnTo>
                <a:lnTo>
                  <a:pt x="1485" y="226060"/>
                </a:lnTo>
                <a:lnTo>
                  <a:pt x="0" y="245681"/>
                </a:lnTo>
                <a:lnTo>
                  <a:pt x="330" y="265557"/>
                </a:lnTo>
                <a:lnTo>
                  <a:pt x="6248" y="304711"/>
                </a:lnTo>
                <a:lnTo>
                  <a:pt x="25044" y="361975"/>
                </a:lnTo>
                <a:lnTo>
                  <a:pt x="45669" y="404241"/>
                </a:lnTo>
                <a:lnTo>
                  <a:pt x="65595" y="437730"/>
                </a:lnTo>
                <a:lnTo>
                  <a:pt x="72720" y="448564"/>
                </a:lnTo>
                <a:lnTo>
                  <a:pt x="72593" y="449072"/>
                </a:lnTo>
                <a:lnTo>
                  <a:pt x="73863" y="450723"/>
                </a:lnTo>
                <a:lnTo>
                  <a:pt x="80124" y="399669"/>
                </a:lnTo>
                <a:lnTo>
                  <a:pt x="90614" y="350659"/>
                </a:lnTo>
                <a:lnTo>
                  <a:pt x="105270" y="303669"/>
                </a:lnTo>
                <a:lnTo>
                  <a:pt x="124053" y="258686"/>
                </a:lnTo>
                <a:lnTo>
                  <a:pt x="146926" y="215671"/>
                </a:lnTo>
                <a:lnTo>
                  <a:pt x="173837" y="174599"/>
                </a:lnTo>
                <a:lnTo>
                  <a:pt x="204736" y="135445"/>
                </a:lnTo>
                <a:lnTo>
                  <a:pt x="239598" y="98171"/>
                </a:lnTo>
                <a:lnTo>
                  <a:pt x="233883" y="105156"/>
                </a:lnTo>
                <a:lnTo>
                  <a:pt x="203022" y="147091"/>
                </a:lnTo>
                <a:lnTo>
                  <a:pt x="175755" y="190881"/>
                </a:lnTo>
                <a:lnTo>
                  <a:pt x="151993" y="236486"/>
                </a:lnTo>
                <a:lnTo>
                  <a:pt x="131648" y="283870"/>
                </a:lnTo>
                <a:lnTo>
                  <a:pt x="114630" y="332994"/>
                </a:lnTo>
                <a:lnTo>
                  <a:pt x="98590" y="392912"/>
                </a:lnTo>
                <a:lnTo>
                  <a:pt x="86055" y="456946"/>
                </a:lnTo>
                <a:lnTo>
                  <a:pt x="86563" y="457708"/>
                </a:lnTo>
                <a:lnTo>
                  <a:pt x="138061" y="450354"/>
                </a:lnTo>
                <a:lnTo>
                  <a:pt x="181305" y="441045"/>
                </a:lnTo>
                <a:lnTo>
                  <a:pt x="224612" y="427380"/>
                </a:lnTo>
                <a:lnTo>
                  <a:pt x="266230" y="407263"/>
                </a:lnTo>
                <a:lnTo>
                  <a:pt x="306311" y="374370"/>
                </a:lnTo>
                <a:lnTo>
                  <a:pt x="329057" y="337324"/>
                </a:lnTo>
                <a:lnTo>
                  <a:pt x="339166" y="293497"/>
                </a:lnTo>
                <a:lnTo>
                  <a:pt x="340067" y="274040"/>
                </a:lnTo>
                <a:close/>
              </a:path>
              <a:path w="482600" h="641985">
                <a:moveTo>
                  <a:pt x="482041" y="579501"/>
                </a:moveTo>
                <a:lnTo>
                  <a:pt x="481279" y="579755"/>
                </a:lnTo>
                <a:lnTo>
                  <a:pt x="480644" y="579501"/>
                </a:lnTo>
                <a:lnTo>
                  <a:pt x="474357" y="577342"/>
                </a:lnTo>
                <a:lnTo>
                  <a:pt x="473989" y="577215"/>
                </a:lnTo>
                <a:lnTo>
                  <a:pt x="473621" y="577088"/>
                </a:lnTo>
                <a:lnTo>
                  <a:pt x="467042" y="574827"/>
                </a:lnTo>
                <a:lnTo>
                  <a:pt x="432511" y="550545"/>
                </a:lnTo>
                <a:lnTo>
                  <a:pt x="407047" y="520674"/>
                </a:lnTo>
                <a:lnTo>
                  <a:pt x="398475" y="508203"/>
                </a:lnTo>
                <a:lnTo>
                  <a:pt x="398475" y="577215"/>
                </a:lnTo>
                <a:lnTo>
                  <a:pt x="398221" y="577342"/>
                </a:lnTo>
                <a:lnTo>
                  <a:pt x="398348" y="577215"/>
                </a:lnTo>
                <a:lnTo>
                  <a:pt x="398475" y="577215"/>
                </a:lnTo>
                <a:lnTo>
                  <a:pt x="398475" y="508203"/>
                </a:lnTo>
                <a:lnTo>
                  <a:pt x="395935" y="504507"/>
                </a:lnTo>
                <a:lnTo>
                  <a:pt x="385394" y="487934"/>
                </a:lnTo>
                <a:lnTo>
                  <a:pt x="373227" y="471157"/>
                </a:lnTo>
                <a:lnTo>
                  <a:pt x="342684" y="444715"/>
                </a:lnTo>
                <a:lnTo>
                  <a:pt x="306298" y="429501"/>
                </a:lnTo>
                <a:lnTo>
                  <a:pt x="269633" y="426059"/>
                </a:lnTo>
                <a:lnTo>
                  <a:pt x="250901" y="428117"/>
                </a:lnTo>
                <a:lnTo>
                  <a:pt x="211594" y="439724"/>
                </a:lnTo>
                <a:lnTo>
                  <a:pt x="175336" y="458851"/>
                </a:lnTo>
                <a:lnTo>
                  <a:pt x="166573" y="464947"/>
                </a:lnTo>
                <a:lnTo>
                  <a:pt x="162128" y="467741"/>
                </a:lnTo>
                <a:lnTo>
                  <a:pt x="160096" y="468884"/>
                </a:lnTo>
                <a:lnTo>
                  <a:pt x="159969" y="470408"/>
                </a:lnTo>
                <a:lnTo>
                  <a:pt x="161239" y="475107"/>
                </a:lnTo>
                <a:lnTo>
                  <a:pt x="162636" y="477520"/>
                </a:lnTo>
                <a:lnTo>
                  <a:pt x="164414" y="479679"/>
                </a:lnTo>
                <a:lnTo>
                  <a:pt x="169621" y="486410"/>
                </a:lnTo>
                <a:lnTo>
                  <a:pt x="211658" y="515747"/>
                </a:lnTo>
                <a:lnTo>
                  <a:pt x="215341" y="518160"/>
                </a:lnTo>
                <a:lnTo>
                  <a:pt x="218897" y="520827"/>
                </a:lnTo>
                <a:lnTo>
                  <a:pt x="222834" y="522478"/>
                </a:lnTo>
                <a:lnTo>
                  <a:pt x="229031" y="525538"/>
                </a:lnTo>
                <a:lnTo>
                  <a:pt x="268325" y="544385"/>
                </a:lnTo>
                <a:lnTo>
                  <a:pt x="311289" y="559955"/>
                </a:lnTo>
                <a:lnTo>
                  <a:pt x="348729" y="569493"/>
                </a:lnTo>
                <a:lnTo>
                  <a:pt x="395046" y="576707"/>
                </a:lnTo>
                <a:lnTo>
                  <a:pt x="395554" y="576961"/>
                </a:lnTo>
                <a:lnTo>
                  <a:pt x="395871" y="577049"/>
                </a:lnTo>
                <a:lnTo>
                  <a:pt x="396570" y="577088"/>
                </a:lnTo>
                <a:lnTo>
                  <a:pt x="396062" y="577088"/>
                </a:lnTo>
                <a:lnTo>
                  <a:pt x="395871" y="577049"/>
                </a:lnTo>
                <a:lnTo>
                  <a:pt x="343623" y="573620"/>
                </a:lnTo>
                <a:lnTo>
                  <a:pt x="293192" y="563283"/>
                </a:lnTo>
                <a:lnTo>
                  <a:pt x="245275" y="545998"/>
                </a:lnTo>
                <a:lnTo>
                  <a:pt x="199923" y="521677"/>
                </a:lnTo>
                <a:lnTo>
                  <a:pt x="157175" y="490220"/>
                </a:lnTo>
                <a:lnTo>
                  <a:pt x="156540" y="491236"/>
                </a:lnTo>
                <a:lnTo>
                  <a:pt x="156921" y="491998"/>
                </a:lnTo>
                <a:lnTo>
                  <a:pt x="157048" y="492633"/>
                </a:lnTo>
                <a:lnTo>
                  <a:pt x="158623" y="501916"/>
                </a:lnTo>
                <a:lnTo>
                  <a:pt x="160515" y="511149"/>
                </a:lnTo>
                <a:lnTo>
                  <a:pt x="172808" y="550659"/>
                </a:lnTo>
                <a:lnTo>
                  <a:pt x="193675" y="588429"/>
                </a:lnTo>
                <a:lnTo>
                  <a:pt x="231355" y="623011"/>
                </a:lnTo>
                <a:lnTo>
                  <a:pt x="267792" y="637667"/>
                </a:lnTo>
                <a:lnTo>
                  <a:pt x="309600" y="641832"/>
                </a:lnTo>
                <a:lnTo>
                  <a:pt x="323672" y="640969"/>
                </a:lnTo>
                <a:lnTo>
                  <a:pt x="371271" y="631621"/>
                </a:lnTo>
                <a:lnTo>
                  <a:pt x="414312" y="616140"/>
                </a:lnTo>
                <a:lnTo>
                  <a:pt x="449148" y="599440"/>
                </a:lnTo>
                <a:lnTo>
                  <a:pt x="482041" y="580517"/>
                </a:lnTo>
                <a:lnTo>
                  <a:pt x="482041" y="579755"/>
                </a:lnTo>
                <a:lnTo>
                  <a:pt x="482041" y="57950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907792" y="347979"/>
            <a:ext cx="584835" cy="610870"/>
          </a:xfrm>
          <a:custGeom>
            <a:avLst/>
            <a:gdLst/>
            <a:ahLst/>
            <a:cxnLst/>
            <a:rect l="l" t="t" r="r" b="b"/>
            <a:pathLst>
              <a:path w="584835" h="610869">
                <a:moveTo>
                  <a:pt x="519557" y="415925"/>
                </a:moveTo>
                <a:lnTo>
                  <a:pt x="472744" y="437286"/>
                </a:lnTo>
                <a:lnTo>
                  <a:pt x="425488" y="453961"/>
                </a:lnTo>
                <a:lnTo>
                  <a:pt x="377774" y="466001"/>
                </a:lnTo>
                <a:lnTo>
                  <a:pt x="329603" y="473481"/>
                </a:lnTo>
                <a:lnTo>
                  <a:pt x="280974" y="476427"/>
                </a:lnTo>
                <a:lnTo>
                  <a:pt x="231889" y="474916"/>
                </a:lnTo>
                <a:lnTo>
                  <a:pt x="182333" y="468998"/>
                </a:lnTo>
                <a:lnTo>
                  <a:pt x="132334" y="458724"/>
                </a:lnTo>
                <a:lnTo>
                  <a:pt x="141351" y="459867"/>
                </a:lnTo>
                <a:lnTo>
                  <a:pt x="193230" y="464312"/>
                </a:lnTo>
                <a:lnTo>
                  <a:pt x="244792" y="464705"/>
                </a:lnTo>
                <a:lnTo>
                  <a:pt x="296075" y="461175"/>
                </a:lnTo>
                <a:lnTo>
                  <a:pt x="347103" y="453771"/>
                </a:lnTo>
                <a:lnTo>
                  <a:pt x="397891" y="442595"/>
                </a:lnTo>
                <a:lnTo>
                  <a:pt x="457352" y="425094"/>
                </a:lnTo>
                <a:lnTo>
                  <a:pt x="518541" y="402209"/>
                </a:lnTo>
                <a:lnTo>
                  <a:pt x="518922" y="401447"/>
                </a:lnTo>
                <a:lnTo>
                  <a:pt x="500126" y="378333"/>
                </a:lnTo>
                <a:lnTo>
                  <a:pt x="470801" y="345109"/>
                </a:lnTo>
                <a:lnTo>
                  <a:pt x="438912" y="314452"/>
                </a:lnTo>
                <a:lnTo>
                  <a:pt x="402082" y="286232"/>
                </a:lnTo>
                <a:lnTo>
                  <a:pt x="360680" y="265049"/>
                </a:lnTo>
                <a:lnTo>
                  <a:pt x="319062" y="256146"/>
                </a:lnTo>
                <a:lnTo>
                  <a:pt x="304800" y="256032"/>
                </a:lnTo>
                <a:lnTo>
                  <a:pt x="289636" y="257556"/>
                </a:lnTo>
                <a:lnTo>
                  <a:pt x="247015" y="271780"/>
                </a:lnTo>
                <a:lnTo>
                  <a:pt x="213779" y="291846"/>
                </a:lnTo>
                <a:lnTo>
                  <a:pt x="183515" y="316103"/>
                </a:lnTo>
                <a:lnTo>
                  <a:pt x="120192" y="374078"/>
                </a:lnTo>
                <a:lnTo>
                  <a:pt x="104432" y="387794"/>
                </a:lnTo>
                <a:lnTo>
                  <a:pt x="68160" y="413956"/>
                </a:lnTo>
                <a:lnTo>
                  <a:pt x="31978" y="428802"/>
                </a:lnTo>
                <a:lnTo>
                  <a:pt x="16433" y="431038"/>
                </a:lnTo>
                <a:lnTo>
                  <a:pt x="0" y="430530"/>
                </a:lnTo>
                <a:lnTo>
                  <a:pt x="9271" y="440944"/>
                </a:lnTo>
                <a:lnTo>
                  <a:pt x="41503" y="474776"/>
                </a:lnTo>
                <a:lnTo>
                  <a:pt x="75565" y="506984"/>
                </a:lnTo>
                <a:lnTo>
                  <a:pt x="118884" y="542391"/>
                </a:lnTo>
                <a:lnTo>
                  <a:pt x="165735" y="573024"/>
                </a:lnTo>
                <a:lnTo>
                  <a:pt x="215988" y="596607"/>
                </a:lnTo>
                <a:lnTo>
                  <a:pt x="269875" y="609600"/>
                </a:lnTo>
                <a:lnTo>
                  <a:pt x="284518" y="610730"/>
                </a:lnTo>
                <a:lnTo>
                  <a:pt x="299110" y="610679"/>
                </a:lnTo>
                <a:lnTo>
                  <a:pt x="347446" y="602107"/>
                </a:lnTo>
                <a:lnTo>
                  <a:pt x="383260" y="585978"/>
                </a:lnTo>
                <a:lnTo>
                  <a:pt x="420751" y="558901"/>
                </a:lnTo>
                <a:lnTo>
                  <a:pt x="455155" y="522681"/>
                </a:lnTo>
                <a:lnTo>
                  <a:pt x="482473" y="484403"/>
                </a:lnTo>
                <a:lnTo>
                  <a:pt x="507060" y="441426"/>
                </a:lnTo>
                <a:lnTo>
                  <a:pt x="518414" y="418084"/>
                </a:lnTo>
                <a:lnTo>
                  <a:pt x="518795" y="417957"/>
                </a:lnTo>
                <a:lnTo>
                  <a:pt x="519557" y="415925"/>
                </a:lnTo>
                <a:close/>
              </a:path>
              <a:path w="584835" h="610869">
                <a:moveTo>
                  <a:pt x="584288" y="191731"/>
                </a:moveTo>
                <a:lnTo>
                  <a:pt x="577723" y="152908"/>
                </a:lnTo>
                <a:lnTo>
                  <a:pt x="559498" y="115125"/>
                </a:lnTo>
                <a:lnTo>
                  <a:pt x="533120" y="82067"/>
                </a:lnTo>
                <a:lnTo>
                  <a:pt x="525995" y="74803"/>
                </a:lnTo>
                <a:lnTo>
                  <a:pt x="524370" y="73279"/>
                </a:lnTo>
                <a:lnTo>
                  <a:pt x="493268" y="46863"/>
                </a:lnTo>
                <a:lnTo>
                  <a:pt x="461454" y="25044"/>
                </a:lnTo>
                <a:lnTo>
                  <a:pt x="458216" y="23063"/>
                </a:lnTo>
                <a:lnTo>
                  <a:pt x="458216" y="73152"/>
                </a:lnTo>
                <a:lnTo>
                  <a:pt x="458089" y="73279"/>
                </a:lnTo>
                <a:lnTo>
                  <a:pt x="458089" y="73025"/>
                </a:lnTo>
                <a:lnTo>
                  <a:pt x="458216" y="73152"/>
                </a:lnTo>
                <a:lnTo>
                  <a:pt x="458216" y="23063"/>
                </a:lnTo>
                <a:lnTo>
                  <a:pt x="417195" y="0"/>
                </a:lnTo>
                <a:lnTo>
                  <a:pt x="416433" y="647"/>
                </a:lnTo>
                <a:lnTo>
                  <a:pt x="416941" y="1143"/>
                </a:lnTo>
                <a:lnTo>
                  <a:pt x="420141" y="15811"/>
                </a:lnTo>
                <a:lnTo>
                  <a:pt x="417436" y="57912"/>
                </a:lnTo>
                <a:lnTo>
                  <a:pt x="405269" y="95275"/>
                </a:lnTo>
                <a:lnTo>
                  <a:pt x="388620" y="130810"/>
                </a:lnTo>
                <a:lnTo>
                  <a:pt x="380682" y="149961"/>
                </a:lnTo>
                <a:lnTo>
                  <a:pt x="375818" y="169633"/>
                </a:lnTo>
                <a:lnTo>
                  <a:pt x="374142" y="189801"/>
                </a:lnTo>
                <a:lnTo>
                  <a:pt x="375793" y="210439"/>
                </a:lnTo>
                <a:lnTo>
                  <a:pt x="396392" y="261848"/>
                </a:lnTo>
                <a:lnTo>
                  <a:pt x="422414" y="291426"/>
                </a:lnTo>
                <a:lnTo>
                  <a:pt x="455447" y="315366"/>
                </a:lnTo>
                <a:lnTo>
                  <a:pt x="483235" y="329438"/>
                </a:lnTo>
                <a:lnTo>
                  <a:pt x="490093" y="332867"/>
                </a:lnTo>
                <a:lnTo>
                  <a:pt x="502627" y="290207"/>
                </a:lnTo>
                <a:lnTo>
                  <a:pt x="503021" y="271411"/>
                </a:lnTo>
                <a:lnTo>
                  <a:pt x="503174" y="264414"/>
                </a:lnTo>
                <a:lnTo>
                  <a:pt x="503174" y="260096"/>
                </a:lnTo>
                <a:lnTo>
                  <a:pt x="503682" y="255651"/>
                </a:lnTo>
                <a:lnTo>
                  <a:pt x="503047" y="251460"/>
                </a:lnTo>
                <a:lnTo>
                  <a:pt x="502399" y="244602"/>
                </a:lnTo>
                <a:lnTo>
                  <a:pt x="501383" y="230632"/>
                </a:lnTo>
                <a:lnTo>
                  <a:pt x="500761" y="223901"/>
                </a:lnTo>
                <a:lnTo>
                  <a:pt x="493928" y="178752"/>
                </a:lnTo>
                <a:lnTo>
                  <a:pt x="482346" y="134366"/>
                </a:lnTo>
                <a:lnTo>
                  <a:pt x="465823" y="90474"/>
                </a:lnTo>
                <a:lnTo>
                  <a:pt x="459359" y="76327"/>
                </a:lnTo>
                <a:lnTo>
                  <a:pt x="459232" y="75692"/>
                </a:lnTo>
                <a:lnTo>
                  <a:pt x="459105" y="75184"/>
                </a:lnTo>
                <a:lnTo>
                  <a:pt x="458978" y="74803"/>
                </a:lnTo>
                <a:lnTo>
                  <a:pt x="483616" y="121716"/>
                </a:lnTo>
                <a:lnTo>
                  <a:pt x="501103" y="170116"/>
                </a:lnTo>
                <a:lnTo>
                  <a:pt x="511352" y="220002"/>
                </a:lnTo>
                <a:lnTo>
                  <a:pt x="514261" y="271411"/>
                </a:lnTo>
                <a:lnTo>
                  <a:pt x="509778" y="324358"/>
                </a:lnTo>
                <a:lnTo>
                  <a:pt x="511048" y="324358"/>
                </a:lnTo>
                <a:lnTo>
                  <a:pt x="511556" y="323596"/>
                </a:lnTo>
                <a:lnTo>
                  <a:pt x="511937" y="323215"/>
                </a:lnTo>
                <a:lnTo>
                  <a:pt x="519036" y="317030"/>
                </a:lnTo>
                <a:lnTo>
                  <a:pt x="525868" y="310629"/>
                </a:lnTo>
                <a:lnTo>
                  <a:pt x="553199" y="279450"/>
                </a:lnTo>
                <a:lnTo>
                  <a:pt x="574497" y="241858"/>
                </a:lnTo>
                <a:lnTo>
                  <a:pt x="582968" y="211150"/>
                </a:lnTo>
                <a:lnTo>
                  <a:pt x="584288" y="19173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24400" y="1088136"/>
            <a:ext cx="2743200" cy="91440"/>
          </a:xfrm>
          <a:custGeom>
            <a:avLst/>
            <a:gdLst/>
            <a:ahLst/>
            <a:cxnLst/>
            <a:rect l="l" t="t" r="r" b="b"/>
            <a:pathLst>
              <a:path w="2743200" h="91440">
                <a:moveTo>
                  <a:pt x="2743200" y="0"/>
                </a:moveTo>
                <a:lnTo>
                  <a:pt x="0" y="0"/>
                </a:lnTo>
                <a:lnTo>
                  <a:pt x="0" y="91439"/>
                </a:lnTo>
                <a:lnTo>
                  <a:pt x="2743200" y="91439"/>
                </a:lnTo>
                <a:lnTo>
                  <a:pt x="27432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386137" y="3061636"/>
            <a:ext cx="592963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655" dirty="0">
                <a:solidFill>
                  <a:srgbClr val="62A437"/>
                </a:solidFill>
                <a:latin typeface="Tahoma"/>
                <a:cs typeface="Tahoma"/>
              </a:rPr>
              <a:t>ข้อมูลความก้าวหน้า</a:t>
            </a:r>
            <a:r>
              <a:rPr sz="3600" b="1" spc="-240" dirty="0">
                <a:solidFill>
                  <a:srgbClr val="62A437"/>
                </a:solidFill>
                <a:latin typeface="Tahoma"/>
                <a:cs typeface="Tahoma"/>
              </a:rPr>
              <a:t> </a:t>
            </a:r>
            <a:r>
              <a:rPr sz="3600" b="1" spc="-980" dirty="0">
                <a:solidFill>
                  <a:srgbClr val="62A437"/>
                </a:solidFill>
                <a:latin typeface="Tahoma"/>
                <a:cs typeface="Tahoma"/>
              </a:rPr>
              <a:t>BCG</a:t>
            </a:r>
            <a:r>
              <a:rPr sz="3600" b="1" spc="-229" dirty="0">
                <a:solidFill>
                  <a:srgbClr val="62A437"/>
                </a:solidFill>
                <a:latin typeface="Tahoma"/>
                <a:cs typeface="Tahoma"/>
              </a:rPr>
              <a:t> </a:t>
            </a:r>
            <a:r>
              <a:rPr sz="3600" b="1" spc="-730" dirty="0">
                <a:solidFill>
                  <a:srgbClr val="62A437"/>
                </a:solidFill>
                <a:latin typeface="Tahoma"/>
                <a:cs typeface="Tahoma"/>
              </a:rPr>
              <a:t>Model</a:t>
            </a:r>
            <a:r>
              <a:rPr sz="3600" b="1" spc="-240" dirty="0">
                <a:solidFill>
                  <a:srgbClr val="62A437"/>
                </a:solidFill>
                <a:latin typeface="Tahoma"/>
                <a:cs typeface="Tahoma"/>
              </a:rPr>
              <a:t> </a:t>
            </a:r>
            <a:r>
              <a:rPr sz="3600" b="1" spc="-605" dirty="0" err="1">
                <a:solidFill>
                  <a:srgbClr val="62A437"/>
                </a:solidFill>
                <a:latin typeface="Tahoma"/>
                <a:cs typeface="Tahoma"/>
              </a:rPr>
              <a:t>ระดั</a:t>
            </a:r>
            <a:endParaRPr sz="3600" dirty="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996183" y="2104644"/>
            <a:ext cx="7274559" cy="483465"/>
          </a:xfrm>
          <a:prstGeom prst="rect">
            <a:avLst/>
          </a:prstGeom>
          <a:solidFill>
            <a:srgbClr val="D5EAAE"/>
          </a:solidFill>
        </p:spPr>
        <p:txBody>
          <a:bodyPr vert="horz" wrap="square" lIns="0" tIns="52069" rIns="0" bIns="0" rtlCol="0">
            <a:spAutoFit/>
          </a:bodyPr>
          <a:lstStyle/>
          <a:p>
            <a:pPr marL="159385">
              <a:lnSpc>
                <a:spcPct val="100000"/>
              </a:lnSpc>
              <a:spcBef>
                <a:spcPts val="409"/>
              </a:spcBef>
            </a:pPr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สรุปสาระสำคัญ 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Value Chain </a:t>
            </a:r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และเป้าหมายรายสินค้า 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</a:t>
            </a:r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ของจังหวัด</a:t>
            </a:r>
            <a:endParaRPr sz="28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743200" y="2098548"/>
            <a:ext cx="259079" cy="593090"/>
          </a:xfrm>
          <a:custGeom>
            <a:avLst/>
            <a:gdLst/>
            <a:ahLst/>
            <a:cxnLst/>
            <a:rect l="l" t="t" r="r" b="b"/>
            <a:pathLst>
              <a:path w="259080" h="593089">
                <a:moveTo>
                  <a:pt x="259080" y="0"/>
                </a:moveTo>
                <a:lnTo>
                  <a:pt x="167386" y="0"/>
                </a:lnTo>
                <a:lnTo>
                  <a:pt x="155664" y="26122"/>
                </a:lnTo>
                <a:lnTo>
                  <a:pt x="139906" y="50577"/>
                </a:lnTo>
                <a:lnTo>
                  <a:pt x="96138" y="94487"/>
                </a:lnTo>
                <a:lnTo>
                  <a:pt x="46164" y="128412"/>
                </a:lnTo>
                <a:lnTo>
                  <a:pt x="0" y="149478"/>
                </a:lnTo>
                <a:lnTo>
                  <a:pt x="0" y="252094"/>
                </a:lnTo>
                <a:lnTo>
                  <a:pt x="40643" y="236307"/>
                </a:lnTo>
                <a:lnTo>
                  <a:pt x="78549" y="216757"/>
                </a:lnTo>
                <a:lnTo>
                  <a:pt x="113692" y="193444"/>
                </a:lnTo>
                <a:lnTo>
                  <a:pt x="146050" y="166369"/>
                </a:lnTo>
                <a:lnTo>
                  <a:pt x="146050" y="592836"/>
                </a:lnTo>
                <a:lnTo>
                  <a:pt x="259080" y="592836"/>
                </a:lnTo>
                <a:lnTo>
                  <a:pt x="25908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019044" y="4037076"/>
            <a:ext cx="7251700" cy="584200"/>
          </a:xfrm>
          <a:custGeom>
            <a:avLst/>
            <a:gdLst/>
            <a:ahLst/>
            <a:cxnLst/>
            <a:rect l="l" t="t" r="r" b="b"/>
            <a:pathLst>
              <a:path w="7251700" h="584200">
                <a:moveTo>
                  <a:pt x="7251192" y="0"/>
                </a:moveTo>
                <a:lnTo>
                  <a:pt x="0" y="0"/>
                </a:lnTo>
                <a:lnTo>
                  <a:pt x="0" y="583692"/>
                </a:lnTo>
                <a:lnTo>
                  <a:pt x="7251192" y="583692"/>
                </a:lnTo>
                <a:lnTo>
                  <a:pt x="7251192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743200" y="4037076"/>
            <a:ext cx="391795" cy="601980"/>
          </a:xfrm>
          <a:custGeom>
            <a:avLst/>
            <a:gdLst/>
            <a:ahLst/>
            <a:cxnLst/>
            <a:rect l="l" t="t" r="r" b="b"/>
            <a:pathLst>
              <a:path w="391794" h="601979">
                <a:moveTo>
                  <a:pt x="190245" y="0"/>
                </a:moveTo>
                <a:lnTo>
                  <a:pt x="143922" y="4572"/>
                </a:lnTo>
                <a:lnTo>
                  <a:pt x="102362" y="18287"/>
                </a:lnTo>
                <a:lnTo>
                  <a:pt x="67484" y="40005"/>
                </a:lnTo>
                <a:lnTo>
                  <a:pt x="41275" y="68580"/>
                </a:lnTo>
                <a:lnTo>
                  <a:pt x="22066" y="105933"/>
                </a:lnTo>
                <a:lnTo>
                  <a:pt x="8381" y="154050"/>
                </a:lnTo>
                <a:lnTo>
                  <a:pt x="112649" y="171704"/>
                </a:lnTo>
                <a:lnTo>
                  <a:pt x="115841" y="153535"/>
                </a:lnTo>
                <a:lnTo>
                  <a:pt x="121046" y="137699"/>
                </a:lnTo>
                <a:lnTo>
                  <a:pt x="148332" y="104195"/>
                </a:lnTo>
                <a:lnTo>
                  <a:pt x="186944" y="92837"/>
                </a:lnTo>
                <a:lnTo>
                  <a:pt x="200896" y="93954"/>
                </a:lnTo>
                <a:lnTo>
                  <a:pt x="241802" y="120215"/>
                </a:lnTo>
                <a:lnTo>
                  <a:pt x="251713" y="157987"/>
                </a:lnTo>
                <a:lnTo>
                  <a:pt x="250211" y="174634"/>
                </a:lnTo>
                <a:lnTo>
                  <a:pt x="227583" y="214122"/>
                </a:lnTo>
                <a:lnTo>
                  <a:pt x="179185" y="233249"/>
                </a:lnTo>
                <a:lnTo>
                  <a:pt x="157606" y="234061"/>
                </a:lnTo>
                <a:lnTo>
                  <a:pt x="145161" y="326136"/>
                </a:lnTo>
                <a:lnTo>
                  <a:pt x="159704" y="322449"/>
                </a:lnTo>
                <a:lnTo>
                  <a:pt x="173212" y="319786"/>
                </a:lnTo>
                <a:lnTo>
                  <a:pt x="185648" y="318170"/>
                </a:lnTo>
                <a:lnTo>
                  <a:pt x="196976" y="317626"/>
                </a:lnTo>
                <a:lnTo>
                  <a:pt x="212889" y="319196"/>
                </a:lnTo>
                <a:lnTo>
                  <a:pt x="252983" y="342646"/>
                </a:lnTo>
                <a:lnTo>
                  <a:pt x="274415" y="389991"/>
                </a:lnTo>
                <a:lnTo>
                  <a:pt x="275844" y="410210"/>
                </a:lnTo>
                <a:lnTo>
                  <a:pt x="274345" y="431544"/>
                </a:lnTo>
                <a:lnTo>
                  <a:pt x="251968" y="481711"/>
                </a:lnTo>
                <a:lnTo>
                  <a:pt x="209802" y="506606"/>
                </a:lnTo>
                <a:lnTo>
                  <a:pt x="193039" y="508254"/>
                </a:lnTo>
                <a:lnTo>
                  <a:pt x="177349" y="506872"/>
                </a:lnTo>
                <a:lnTo>
                  <a:pt x="137541" y="486156"/>
                </a:lnTo>
                <a:lnTo>
                  <a:pt x="113109" y="441918"/>
                </a:lnTo>
                <a:lnTo>
                  <a:pt x="109347" y="422275"/>
                </a:lnTo>
                <a:lnTo>
                  <a:pt x="0" y="435482"/>
                </a:lnTo>
                <a:lnTo>
                  <a:pt x="19494" y="502824"/>
                </a:lnTo>
                <a:lnTo>
                  <a:pt x="61087" y="555879"/>
                </a:lnTo>
                <a:lnTo>
                  <a:pt x="120634" y="590454"/>
                </a:lnTo>
                <a:lnTo>
                  <a:pt x="193801" y="601980"/>
                </a:lnTo>
                <a:lnTo>
                  <a:pt x="234281" y="598552"/>
                </a:lnTo>
                <a:lnTo>
                  <a:pt x="271319" y="588279"/>
                </a:lnTo>
                <a:lnTo>
                  <a:pt x="335025" y="547243"/>
                </a:lnTo>
                <a:lnTo>
                  <a:pt x="377491" y="486854"/>
                </a:lnTo>
                <a:lnTo>
                  <a:pt x="391668" y="415036"/>
                </a:lnTo>
                <a:lnTo>
                  <a:pt x="389764" y="389249"/>
                </a:lnTo>
                <a:lnTo>
                  <a:pt x="374576" y="343580"/>
                </a:lnTo>
                <a:lnTo>
                  <a:pt x="344886" y="306478"/>
                </a:lnTo>
                <a:lnTo>
                  <a:pt x="304361" y="282182"/>
                </a:lnTo>
                <a:lnTo>
                  <a:pt x="280288" y="275081"/>
                </a:lnTo>
                <a:lnTo>
                  <a:pt x="317386" y="249983"/>
                </a:lnTo>
                <a:lnTo>
                  <a:pt x="343900" y="220980"/>
                </a:lnTo>
                <a:lnTo>
                  <a:pt x="359816" y="188071"/>
                </a:lnTo>
                <a:lnTo>
                  <a:pt x="365125" y="151256"/>
                </a:lnTo>
                <a:lnTo>
                  <a:pt x="362531" y="124559"/>
                </a:lnTo>
                <a:lnTo>
                  <a:pt x="341818" y="75497"/>
                </a:lnTo>
                <a:lnTo>
                  <a:pt x="296527" y="29843"/>
                </a:lnTo>
                <a:lnTo>
                  <a:pt x="229800" y="3311"/>
                </a:lnTo>
                <a:lnTo>
                  <a:pt x="190245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9" name="object 19"/>
          <p:cNvGrpSpPr/>
          <p:nvPr/>
        </p:nvGrpSpPr>
        <p:grpSpPr>
          <a:xfrm>
            <a:off x="2743200" y="5017008"/>
            <a:ext cx="7527290" cy="591820"/>
            <a:chOff x="2743200" y="5017008"/>
            <a:chExt cx="7527290" cy="591820"/>
          </a:xfrm>
        </p:grpSpPr>
        <p:sp>
          <p:nvSpPr>
            <p:cNvPr id="20" name="object 20"/>
            <p:cNvSpPr/>
            <p:nvPr/>
          </p:nvSpPr>
          <p:spPr>
            <a:xfrm>
              <a:off x="3060191" y="5024628"/>
              <a:ext cx="7210425" cy="584200"/>
            </a:xfrm>
            <a:custGeom>
              <a:avLst/>
              <a:gdLst/>
              <a:ahLst/>
              <a:cxnLst/>
              <a:rect l="l" t="t" r="r" b="b"/>
              <a:pathLst>
                <a:path w="7210425" h="584200">
                  <a:moveTo>
                    <a:pt x="7210044" y="0"/>
                  </a:moveTo>
                  <a:lnTo>
                    <a:pt x="0" y="0"/>
                  </a:lnTo>
                  <a:lnTo>
                    <a:pt x="0" y="583692"/>
                  </a:lnTo>
                  <a:lnTo>
                    <a:pt x="7210044" y="583692"/>
                  </a:lnTo>
                  <a:lnTo>
                    <a:pt x="7210044" y="0"/>
                  </a:lnTo>
                  <a:close/>
                </a:path>
              </a:pathLst>
            </a:custGeom>
            <a:solidFill>
              <a:srgbClr val="D5EA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743200" y="5017008"/>
              <a:ext cx="424180" cy="591820"/>
            </a:xfrm>
            <a:custGeom>
              <a:avLst/>
              <a:gdLst/>
              <a:ahLst/>
              <a:cxnLst/>
              <a:rect l="l" t="t" r="r" b="b"/>
              <a:pathLst>
                <a:path w="424180" h="591820">
                  <a:moveTo>
                    <a:pt x="350519" y="472821"/>
                  </a:moveTo>
                  <a:lnTo>
                    <a:pt x="241173" y="472821"/>
                  </a:lnTo>
                  <a:lnTo>
                    <a:pt x="241173" y="591312"/>
                  </a:lnTo>
                  <a:lnTo>
                    <a:pt x="350519" y="591312"/>
                  </a:lnTo>
                  <a:lnTo>
                    <a:pt x="350519" y="472821"/>
                  </a:lnTo>
                  <a:close/>
                </a:path>
                <a:path w="424180" h="591820">
                  <a:moveTo>
                    <a:pt x="350519" y="0"/>
                  </a:moveTo>
                  <a:lnTo>
                    <a:pt x="255650" y="0"/>
                  </a:lnTo>
                  <a:lnTo>
                    <a:pt x="0" y="374015"/>
                  </a:lnTo>
                  <a:lnTo>
                    <a:pt x="0" y="472821"/>
                  </a:lnTo>
                  <a:lnTo>
                    <a:pt x="423672" y="472821"/>
                  </a:lnTo>
                  <a:lnTo>
                    <a:pt x="423672" y="373634"/>
                  </a:lnTo>
                  <a:lnTo>
                    <a:pt x="105663" y="373634"/>
                  </a:lnTo>
                  <a:lnTo>
                    <a:pt x="241173" y="172339"/>
                  </a:lnTo>
                  <a:lnTo>
                    <a:pt x="350519" y="172339"/>
                  </a:lnTo>
                  <a:lnTo>
                    <a:pt x="350519" y="0"/>
                  </a:lnTo>
                  <a:close/>
                </a:path>
                <a:path w="424180" h="591820">
                  <a:moveTo>
                    <a:pt x="350519" y="172339"/>
                  </a:moveTo>
                  <a:lnTo>
                    <a:pt x="241173" y="172339"/>
                  </a:lnTo>
                  <a:lnTo>
                    <a:pt x="241173" y="373634"/>
                  </a:lnTo>
                  <a:lnTo>
                    <a:pt x="350519" y="373634"/>
                  </a:lnTo>
                  <a:lnTo>
                    <a:pt x="350519" y="172339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/>
          <p:nvPr/>
        </p:nvSpPr>
        <p:spPr>
          <a:xfrm>
            <a:off x="2753867" y="3073907"/>
            <a:ext cx="7516495" cy="584200"/>
          </a:xfrm>
          <a:custGeom>
            <a:avLst/>
            <a:gdLst/>
            <a:ahLst/>
            <a:cxnLst/>
            <a:rect l="l" t="t" r="r" b="b"/>
            <a:pathLst>
              <a:path w="7516495" h="584200">
                <a:moveTo>
                  <a:pt x="7516367" y="0"/>
                </a:moveTo>
                <a:lnTo>
                  <a:pt x="233552" y="0"/>
                </a:lnTo>
                <a:lnTo>
                  <a:pt x="238563" y="18883"/>
                </a:lnTo>
                <a:lnTo>
                  <a:pt x="252091" y="35923"/>
                </a:lnTo>
                <a:lnTo>
                  <a:pt x="271883" y="51755"/>
                </a:lnTo>
                <a:lnTo>
                  <a:pt x="295686" y="67018"/>
                </a:lnTo>
                <a:lnTo>
                  <a:pt x="321246" y="82346"/>
                </a:lnTo>
                <a:lnTo>
                  <a:pt x="346308" y="98377"/>
                </a:lnTo>
                <a:lnTo>
                  <a:pt x="368620" y="115746"/>
                </a:lnTo>
                <a:lnTo>
                  <a:pt x="385928" y="135091"/>
                </a:lnTo>
                <a:lnTo>
                  <a:pt x="395977" y="157047"/>
                </a:lnTo>
                <a:lnTo>
                  <a:pt x="396514" y="182251"/>
                </a:lnTo>
                <a:lnTo>
                  <a:pt x="385285" y="211340"/>
                </a:lnTo>
                <a:lnTo>
                  <a:pt x="360037" y="244950"/>
                </a:lnTo>
                <a:lnTo>
                  <a:pt x="318515" y="283717"/>
                </a:lnTo>
                <a:lnTo>
                  <a:pt x="257161" y="306176"/>
                </a:lnTo>
                <a:lnTo>
                  <a:pt x="208190" y="331801"/>
                </a:lnTo>
                <a:lnTo>
                  <a:pt x="169418" y="360033"/>
                </a:lnTo>
                <a:lnTo>
                  <a:pt x="138659" y="390314"/>
                </a:lnTo>
                <a:lnTo>
                  <a:pt x="113728" y="422084"/>
                </a:lnTo>
                <a:lnTo>
                  <a:pt x="92439" y="454783"/>
                </a:lnTo>
                <a:lnTo>
                  <a:pt x="72607" y="487853"/>
                </a:lnTo>
                <a:lnTo>
                  <a:pt x="52047" y="520734"/>
                </a:lnTo>
                <a:lnTo>
                  <a:pt x="28573" y="552867"/>
                </a:lnTo>
                <a:lnTo>
                  <a:pt x="0" y="583691"/>
                </a:lnTo>
                <a:lnTo>
                  <a:pt x="7516367" y="583691"/>
                </a:lnTo>
                <a:lnTo>
                  <a:pt x="7516367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43200" y="3067811"/>
            <a:ext cx="396240" cy="593090"/>
          </a:xfrm>
          <a:custGeom>
            <a:avLst/>
            <a:gdLst/>
            <a:ahLst/>
            <a:cxnLst/>
            <a:rect l="l" t="t" r="r" b="b"/>
            <a:pathLst>
              <a:path w="396239" h="593089">
                <a:moveTo>
                  <a:pt x="209169" y="0"/>
                </a:moveTo>
                <a:lnTo>
                  <a:pt x="171019" y="2545"/>
                </a:lnTo>
                <a:lnTo>
                  <a:pt x="104673" y="22877"/>
                </a:lnTo>
                <a:lnTo>
                  <a:pt x="52572" y="64309"/>
                </a:lnTo>
                <a:lnTo>
                  <a:pt x="21000" y="131365"/>
                </a:lnTo>
                <a:lnTo>
                  <a:pt x="13335" y="174751"/>
                </a:lnTo>
                <a:lnTo>
                  <a:pt x="125856" y="186054"/>
                </a:lnTo>
                <a:lnTo>
                  <a:pt x="128591" y="163052"/>
                </a:lnTo>
                <a:lnTo>
                  <a:pt x="133540" y="143573"/>
                </a:lnTo>
                <a:lnTo>
                  <a:pt x="161369" y="105854"/>
                </a:lnTo>
                <a:lnTo>
                  <a:pt x="206375" y="93852"/>
                </a:lnTo>
                <a:lnTo>
                  <a:pt x="223307" y="95117"/>
                </a:lnTo>
                <a:lnTo>
                  <a:pt x="262508" y="114173"/>
                </a:lnTo>
                <a:lnTo>
                  <a:pt x="281547" y="154553"/>
                </a:lnTo>
                <a:lnTo>
                  <a:pt x="282829" y="172338"/>
                </a:lnTo>
                <a:lnTo>
                  <a:pt x="281374" y="189531"/>
                </a:lnTo>
                <a:lnTo>
                  <a:pt x="259461" y="241680"/>
                </a:lnTo>
                <a:lnTo>
                  <a:pt x="227361" y="278526"/>
                </a:lnTo>
                <a:lnTo>
                  <a:pt x="200239" y="305563"/>
                </a:lnTo>
                <a:lnTo>
                  <a:pt x="165735" y="338327"/>
                </a:lnTo>
                <a:lnTo>
                  <a:pt x="122207" y="380239"/>
                </a:lnTo>
                <a:lnTo>
                  <a:pt x="86502" y="417782"/>
                </a:lnTo>
                <a:lnTo>
                  <a:pt x="58632" y="450967"/>
                </a:lnTo>
                <a:lnTo>
                  <a:pt x="24128" y="506932"/>
                </a:lnTo>
                <a:lnTo>
                  <a:pt x="4835" y="563423"/>
                </a:lnTo>
                <a:lnTo>
                  <a:pt x="0" y="592836"/>
                </a:lnTo>
                <a:lnTo>
                  <a:pt x="396239" y="592836"/>
                </a:lnTo>
                <a:lnTo>
                  <a:pt x="396239" y="487679"/>
                </a:lnTo>
                <a:lnTo>
                  <a:pt x="171831" y="487679"/>
                </a:lnTo>
                <a:lnTo>
                  <a:pt x="176567" y="480010"/>
                </a:lnTo>
                <a:lnTo>
                  <a:pt x="204539" y="446164"/>
                </a:lnTo>
                <a:lnTo>
                  <a:pt x="238396" y="413537"/>
                </a:lnTo>
                <a:lnTo>
                  <a:pt x="287349" y="367907"/>
                </a:lnTo>
                <a:lnTo>
                  <a:pt x="307943" y="347662"/>
                </a:lnTo>
                <a:lnTo>
                  <a:pt x="336676" y="315722"/>
                </a:lnTo>
                <a:lnTo>
                  <a:pt x="363537" y="277145"/>
                </a:lnTo>
                <a:lnTo>
                  <a:pt x="382016" y="240284"/>
                </a:lnTo>
                <a:lnTo>
                  <a:pt x="392699" y="203215"/>
                </a:lnTo>
                <a:lnTo>
                  <a:pt x="396239" y="164337"/>
                </a:lnTo>
                <a:lnTo>
                  <a:pt x="393120" y="130716"/>
                </a:lnTo>
                <a:lnTo>
                  <a:pt x="368165" y="72094"/>
                </a:lnTo>
                <a:lnTo>
                  <a:pt x="319039" y="26521"/>
                </a:lnTo>
                <a:lnTo>
                  <a:pt x="250459" y="2950"/>
                </a:lnTo>
                <a:lnTo>
                  <a:pt x="209169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3886200" y="407428"/>
            <a:ext cx="441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กรอบการนำเสนอ</a:t>
            </a:r>
          </a:p>
        </p:txBody>
      </p:sp>
      <p:sp>
        <p:nvSpPr>
          <p:cNvPr id="27" name="TextBox 26"/>
          <p:cNvSpPr txBox="1"/>
          <p:nvPr/>
        </p:nvSpPr>
        <p:spPr>
          <a:xfrm>
            <a:off x="2941320" y="1203327"/>
            <a:ext cx="71094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ระดับจังหวัด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3167380" y="3083437"/>
            <a:ext cx="655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</p:txBody>
      </p:sp>
      <p:sp>
        <p:nvSpPr>
          <p:cNvPr id="29" name="TextBox 28"/>
          <p:cNvSpPr txBox="1"/>
          <p:nvPr/>
        </p:nvSpPr>
        <p:spPr>
          <a:xfrm>
            <a:off x="3236653" y="5055118"/>
            <a:ext cx="7001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ปัญหาในการขับเคลื่อนงาน และประเด็นที่ต้องการรับการสนับสนุน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200209" y="4098056"/>
            <a:ext cx="6250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ผลการดำเนินงานภาพรวมสินค้าปลาดุก</a:t>
            </a:r>
            <a:endParaRPr lang="th-TH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2550345" y="5663929"/>
            <a:ext cx="739273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chemeClr val="accent3">
                    <a:lumMod val="75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endParaRPr lang="th-TH" sz="6600" b="1" dirty="0">
              <a:solidFill>
                <a:schemeClr val="accent3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3" name="object 20"/>
          <p:cNvSpPr/>
          <p:nvPr/>
        </p:nvSpPr>
        <p:spPr>
          <a:xfrm>
            <a:off x="3196251" y="5975316"/>
            <a:ext cx="7210425" cy="584200"/>
          </a:xfrm>
          <a:custGeom>
            <a:avLst/>
            <a:gdLst/>
            <a:ahLst/>
            <a:cxnLst/>
            <a:rect l="l" t="t" r="r" b="b"/>
            <a:pathLst>
              <a:path w="7210425" h="584200">
                <a:moveTo>
                  <a:pt x="7210044" y="0"/>
                </a:moveTo>
                <a:lnTo>
                  <a:pt x="0" y="0"/>
                </a:lnTo>
                <a:lnTo>
                  <a:pt x="0" y="583692"/>
                </a:lnTo>
                <a:lnTo>
                  <a:pt x="7210044" y="583692"/>
                </a:lnTo>
                <a:lnTo>
                  <a:pt x="7210044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แนว</a:t>
            </a:r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ทางการขับเคลื่อนในระยะถัดไป</a:t>
            </a:r>
          </a:p>
        </p:txBody>
      </p:sp>
    </p:spTree>
    <p:extLst>
      <p:ext uri="{BB962C8B-B14F-4D97-AF65-F5344CB8AC3E}">
        <p14:creationId xmlns:p14="http://schemas.microsoft.com/office/powerpoint/2010/main" val="202683326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233515" y="5708913"/>
            <a:ext cx="478155" cy="962660"/>
            <a:chOff x="11233515" y="5708913"/>
            <a:chExt cx="478155" cy="962660"/>
          </a:xfrm>
        </p:grpSpPr>
        <p:sp>
          <p:nvSpPr>
            <p:cNvPr id="3" name="object 3"/>
            <p:cNvSpPr/>
            <p:nvPr/>
          </p:nvSpPr>
          <p:spPr>
            <a:xfrm>
              <a:off x="11233515" y="5708913"/>
              <a:ext cx="478155" cy="772795"/>
            </a:xfrm>
            <a:custGeom>
              <a:avLst/>
              <a:gdLst/>
              <a:ahLst/>
              <a:cxnLst/>
              <a:rect l="l" t="t" r="r" b="b"/>
              <a:pathLst>
                <a:path w="478154" h="772795">
                  <a:moveTo>
                    <a:pt x="236124" y="0"/>
                  </a:moveTo>
                  <a:lnTo>
                    <a:pt x="202961" y="34051"/>
                  </a:lnTo>
                  <a:lnTo>
                    <a:pt x="176751" y="77521"/>
                  </a:lnTo>
                  <a:lnTo>
                    <a:pt x="125131" y="164541"/>
                  </a:lnTo>
                  <a:lnTo>
                    <a:pt x="99726" y="208131"/>
                  </a:lnTo>
                  <a:lnTo>
                    <a:pt x="74595" y="251801"/>
                  </a:lnTo>
                  <a:lnTo>
                    <a:pt x="49739" y="295571"/>
                  </a:lnTo>
                  <a:lnTo>
                    <a:pt x="25161" y="339461"/>
                  </a:lnTo>
                  <a:lnTo>
                    <a:pt x="2514" y="383923"/>
                  </a:lnTo>
                  <a:lnTo>
                    <a:pt x="0" y="407979"/>
                  </a:lnTo>
                  <a:lnTo>
                    <a:pt x="21179" y="419426"/>
                  </a:lnTo>
                  <a:lnTo>
                    <a:pt x="69611" y="426062"/>
                  </a:lnTo>
                  <a:lnTo>
                    <a:pt x="70754" y="426062"/>
                  </a:lnTo>
                  <a:lnTo>
                    <a:pt x="71897" y="428348"/>
                  </a:lnTo>
                  <a:lnTo>
                    <a:pt x="74183" y="431765"/>
                  </a:lnTo>
                  <a:lnTo>
                    <a:pt x="67167" y="444121"/>
                  </a:lnTo>
                  <a:lnTo>
                    <a:pt x="52752" y="470548"/>
                  </a:lnTo>
                  <a:lnTo>
                    <a:pt x="45735" y="484190"/>
                  </a:lnTo>
                  <a:lnTo>
                    <a:pt x="30464" y="511676"/>
                  </a:lnTo>
                  <a:lnTo>
                    <a:pt x="23125" y="525688"/>
                  </a:lnTo>
                  <a:lnTo>
                    <a:pt x="16144" y="540019"/>
                  </a:lnTo>
                  <a:lnTo>
                    <a:pt x="1015" y="573854"/>
                  </a:lnTo>
                  <a:lnTo>
                    <a:pt x="555" y="593585"/>
                  </a:lnTo>
                  <a:lnTo>
                    <a:pt x="17859" y="604767"/>
                  </a:lnTo>
                  <a:lnTo>
                    <a:pt x="56022" y="612955"/>
                  </a:lnTo>
                  <a:lnTo>
                    <a:pt x="34035" y="653983"/>
                  </a:lnTo>
                  <a:lnTo>
                    <a:pt x="23608" y="674495"/>
                  </a:lnTo>
                  <a:lnTo>
                    <a:pt x="13858" y="695010"/>
                  </a:lnTo>
                  <a:lnTo>
                    <a:pt x="1123" y="727593"/>
                  </a:lnTo>
                  <a:lnTo>
                    <a:pt x="1984" y="747145"/>
                  </a:lnTo>
                  <a:lnTo>
                    <a:pt x="52593" y="759971"/>
                  </a:lnTo>
                  <a:lnTo>
                    <a:pt x="91680" y="760624"/>
                  </a:lnTo>
                  <a:lnTo>
                    <a:pt x="130587" y="760960"/>
                  </a:lnTo>
                  <a:lnTo>
                    <a:pt x="208676" y="761101"/>
                  </a:lnTo>
                  <a:lnTo>
                    <a:pt x="225782" y="769938"/>
                  </a:lnTo>
                  <a:lnTo>
                    <a:pt x="243125" y="772788"/>
                  </a:lnTo>
                  <a:lnTo>
                    <a:pt x="260897" y="770081"/>
                  </a:lnTo>
                  <a:lnTo>
                    <a:pt x="279288" y="762244"/>
                  </a:lnTo>
                  <a:lnTo>
                    <a:pt x="322214" y="761337"/>
                  </a:lnTo>
                  <a:lnTo>
                    <a:pt x="365331" y="761819"/>
                  </a:lnTo>
                  <a:lnTo>
                    <a:pt x="408447" y="760805"/>
                  </a:lnTo>
                  <a:lnTo>
                    <a:pt x="451373" y="755411"/>
                  </a:lnTo>
                  <a:lnTo>
                    <a:pt x="477287" y="729605"/>
                  </a:lnTo>
                  <a:lnTo>
                    <a:pt x="471820" y="714378"/>
                  </a:lnTo>
                  <a:lnTo>
                    <a:pt x="459019" y="688897"/>
                  </a:lnTo>
                  <a:lnTo>
                    <a:pt x="419496" y="611825"/>
                  </a:lnTo>
                  <a:lnTo>
                    <a:pt x="458214" y="604254"/>
                  </a:lnTo>
                  <a:lnTo>
                    <a:pt x="475583" y="593159"/>
                  </a:lnTo>
                  <a:lnTo>
                    <a:pt x="474593" y="572877"/>
                  </a:lnTo>
                  <a:lnTo>
                    <a:pt x="458231" y="537746"/>
                  </a:lnTo>
                  <a:lnTo>
                    <a:pt x="448750" y="518979"/>
                  </a:lnTo>
                  <a:lnTo>
                    <a:pt x="438959" y="500426"/>
                  </a:lnTo>
                  <a:lnTo>
                    <a:pt x="428549" y="482298"/>
                  </a:lnTo>
                  <a:lnTo>
                    <a:pt x="417210" y="464810"/>
                  </a:lnTo>
                  <a:lnTo>
                    <a:pt x="405636" y="445883"/>
                  </a:lnTo>
                  <a:lnTo>
                    <a:pt x="404336" y="433046"/>
                  </a:lnTo>
                  <a:lnTo>
                    <a:pt x="414585" y="425550"/>
                  </a:lnTo>
                  <a:lnTo>
                    <a:pt x="462980" y="419475"/>
                  </a:lnTo>
                  <a:lnTo>
                    <a:pt x="476123" y="410964"/>
                  </a:lnTo>
                  <a:lnTo>
                    <a:pt x="468391" y="373649"/>
                  </a:lnTo>
                  <a:lnTo>
                    <a:pt x="421253" y="286735"/>
                  </a:lnTo>
                  <a:lnTo>
                    <a:pt x="397371" y="243538"/>
                  </a:lnTo>
                  <a:lnTo>
                    <a:pt x="373125" y="200569"/>
                  </a:lnTo>
                  <a:lnTo>
                    <a:pt x="348397" y="157867"/>
                  </a:lnTo>
                  <a:lnTo>
                    <a:pt x="323070" y="115472"/>
                  </a:lnTo>
                  <a:lnTo>
                    <a:pt x="297024" y="73425"/>
                  </a:lnTo>
                  <a:lnTo>
                    <a:pt x="270144" y="31765"/>
                  </a:lnTo>
                  <a:lnTo>
                    <a:pt x="251807" y="7602"/>
                  </a:lnTo>
                  <a:lnTo>
                    <a:pt x="2361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425808" y="6469380"/>
              <a:ext cx="101726" cy="201955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11795029" y="6217927"/>
            <a:ext cx="225425" cy="454659"/>
            <a:chOff x="11795029" y="6217927"/>
            <a:chExt cx="225425" cy="454659"/>
          </a:xfrm>
        </p:grpSpPr>
        <p:sp>
          <p:nvSpPr>
            <p:cNvPr id="6" name="object 6"/>
            <p:cNvSpPr/>
            <p:nvPr/>
          </p:nvSpPr>
          <p:spPr>
            <a:xfrm>
              <a:off x="11795029" y="6217927"/>
              <a:ext cx="225425" cy="365760"/>
            </a:xfrm>
            <a:custGeom>
              <a:avLst/>
              <a:gdLst/>
              <a:ahLst/>
              <a:cxnLst/>
              <a:rect l="l" t="t" r="r" b="b"/>
              <a:pathLst>
                <a:path w="225425" h="365759">
                  <a:moveTo>
                    <a:pt x="111283" y="0"/>
                  </a:moveTo>
                  <a:lnTo>
                    <a:pt x="74074" y="52095"/>
                  </a:lnTo>
                  <a:lnTo>
                    <a:pt x="52943" y="88136"/>
                  </a:lnTo>
                  <a:lnTo>
                    <a:pt x="32216" y="124282"/>
                  </a:lnTo>
                  <a:lnTo>
                    <a:pt x="11906" y="160583"/>
                  </a:lnTo>
                  <a:lnTo>
                    <a:pt x="0" y="192993"/>
                  </a:lnTo>
                  <a:lnTo>
                    <a:pt x="10013" y="198409"/>
                  </a:lnTo>
                  <a:lnTo>
                    <a:pt x="33369" y="201553"/>
                  </a:lnTo>
                  <a:lnTo>
                    <a:pt x="34893" y="204246"/>
                  </a:lnTo>
                  <a:lnTo>
                    <a:pt x="21558" y="229036"/>
                  </a:lnTo>
                  <a:lnTo>
                    <a:pt x="14382" y="242049"/>
                  </a:lnTo>
                  <a:lnTo>
                    <a:pt x="7588" y="255452"/>
                  </a:lnTo>
                  <a:lnTo>
                    <a:pt x="470" y="271461"/>
                  </a:lnTo>
                  <a:lnTo>
                    <a:pt x="269" y="280797"/>
                  </a:lnTo>
                  <a:lnTo>
                    <a:pt x="8427" y="286086"/>
                  </a:lnTo>
                  <a:lnTo>
                    <a:pt x="26384" y="289958"/>
                  </a:lnTo>
                  <a:lnTo>
                    <a:pt x="11096" y="319071"/>
                  </a:lnTo>
                  <a:lnTo>
                    <a:pt x="6445" y="328769"/>
                  </a:lnTo>
                  <a:lnTo>
                    <a:pt x="462" y="344183"/>
                  </a:lnTo>
                  <a:lnTo>
                    <a:pt x="873" y="353433"/>
                  </a:lnTo>
                  <a:lnTo>
                    <a:pt x="8641" y="358034"/>
                  </a:lnTo>
                  <a:lnTo>
                    <a:pt x="24733" y="359503"/>
                  </a:lnTo>
                  <a:lnTo>
                    <a:pt x="43205" y="359812"/>
                  </a:lnTo>
                  <a:lnTo>
                    <a:pt x="98266" y="360037"/>
                  </a:lnTo>
                  <a:lnTo>
                    <a:pt x="106378" y="364219"/>
                  </a:lnTo>
                  <a:lnTo>
                    <a:pt x="114585" y="365567"/>
                  </a:lnTo>
                  <a:lnTo>
                    <a:pt x="122983" y="364287"/>
                  </a:lnTo>
                  <a:lnTo>
                    <a:pt x="131667" y="360583"/>
                  </a:lnTo>
                  <a:lnTo>
                    <a:pt x="151864" y="360148"/>
                  </a:lnTo>
                  <a:lnTo>
                    <a:pt x="192496" y="359893"/>
                  </a:lnTo>
                  <a:lnTo>
                    <a:pt x="224962" y="345141"/>
                  </a:lnTo>
                  <a:lnTo>
                    <a:pt x="222345" y="337939"/>
                  </a:lnTo>
                  <a:lnTo>
                    <a:pt x="197707" y="289425"/>
                  </a:lnTo>
                  <a:lnTo>
                    <a:pt x="215941" y="285845"/>
                  </a:lnTo>
                  <a:lnTo>
                    <a:pt x="224139" y="280596"/>
                  </a:lnTo>
                  <a:lnTo>
                    <a:pt x="223692" y="271003"/>
                  </a:lnTo>
                  <a:lnTo>
                    <a:pt x="215995" y="254385"/>
                  </a:lnTo>
                  <a:lnTo>
                    <a:pt x="206851" y="236728"/>
                  </a:lnTo>
                  <a:lnTo>
                    <a:pt x="201922" y="228152"/>
                  </a:lnTo>
                  <a:lnTo>
                    <a:pt x="196564" y="219879"/>
                  </a:lnTo>
                  <a:lnTo>
                    <a:pt x="191142" y="210924"/>
                  </a:lnTo>
                  <a:lnTo>
                    <a:pt x="190531" y="204851"/>
                  </a:lnTo>
                  <a:lnTo>
                    <a:pt x="195349" y="201304"/>
                  </a:lnTo>
                  <a:lnTo>
                    <a:pt x="218178" y="198431"/>
                  </a:lnTo>
                  <a:lnTo>
                    <a:pt x="224377" y="194406"/>
                  </a:lnTo>
                  <a:lnTo>
                    <a:pt x="198554" y="135635"/>
                  </a:lnTo>
                  <a:lnTo>
                    <a:pt x="175847" y="94875"/>
                  </a:lnTo>
                  <a:lnTo>
                    <a:pt x="152259" y="54622"/>
                  </a:lnTo>
                  <a:lnTo>
                    <a:pt x="127349" y="15028"/>
                  </a:lnTo>
                  <a:lnTo>
                    <a:pt x="118673" y="3597"/>
                  </a:lnTo>
                  <a:lnTo>
                    <a:pt x="111283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885802" y="6577583"/>
              <a:ext cx="47625" cy="95250"/>
            </a:xfrm>
            <a:custGeom>
              <a:avLst/>
              <a:gdLst/>
              <a:ahLst/>
              <a:cxnLst/>
              <a:rect l="l" t="t" r="r" b="b"/>
              <a:pathLst>
                <a:path w="47625" h="95250">
                  <a:moveTo>
                    <a:pt x="40004" y="0"/>
                  </a:moveTo>
                  <a:lnTo>
                    <a:pt x="7493" y="0"/>
                  </a:lnTo>
                  <a:lnTo>
                    <a:pt x="3175" y="33277"/>
                  </a:lnTo>
                  <a:lnTo>
                    <a:pt x="1277" y="49841"/>
                  </a:lnTo>
                  <a:lnTo>
                    <a:pt x="0" y="66154"/>
                  </a:lnTo>
                  <a:lnTo>
                    <a:pt x="1025" y="78476"/>
                  </a:lnTo>
                  <a:lnTo>
                    <a:pt x="5921" y="87672"/>
                  </a:lnTo>
                  <a:lnTo>
                    <a:pt x="13983" y="93238"/>
                  </a:lnTo>
                  <a:lnTo>
                    <a:pt x="24511" y="94665"/>
                  </a:lnTo>
                  <a:lnTo>
                    <a:pt x="35353" y="92185"/>
                  </a:lnTo>
                  <a:lnTo>
                    <a:pt x="42862" y="86531"/>
                  </a:lnTo>
                  <a:lnTo>
                    <a:pt x="46942" y="77952"/>
                  </a:lnTo>
                  <a:lnTo>
                    <a:pt x="47498" y="66700"/>
                  </a:lnTo>
                  <a:lnTo>
                    <a:pt x="45791" y="50072"/>
                  </a:lnTo>
                  <a:lnTo>
                    <a:pt x="40004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0838212" y="6028947"/>
            <a:ext cx="320040" cy="645160"/>
            <a:chOff x="10838212" y="6028947"/>
            <a:chExt cx="320040" cy="645160"/>
          </a:xfrm>
        </p:grpSpPr>
        <p:sp>
          <p:nvSpPr>
            <p:cNvPr id="9" name="object 9"/>
            <p:cNvSpPr/>
            <p:nvPr/>
          </p:nvSpPr>
          <p:spPr>
            <a:xfrm>
              <a:off x="10838212" y="6028947"/>
              <a:ext cx="320040" cy="518795"/>
            </a:xfrm>
            <a:custGeom>
              <a:avLst/>
              <a:gdLst/>
              <a:ahLst/>
              <a:cxnLst/>
              <a:rect l="l" t="t" r="r" b="b"/>
              <a:pathLst>
                <a:path w="320040" h="518795">
                  <a:moveTo>
                    <a:pt x="157924" y="0"/>
                  </a:moveTo>
                  <a:lnTo>
                    <a:pt x="111225" y="63650"/>
                  </a:lnTo>
                  <a:lnTo>
                    <a:pt x="87085" y="104505"/>
                  </a:lnTo>
                  <a:lnTo>
                    <a:pt x="63310" y="145434"/>
                  </a:lnTo>
                  <a:lnTo>
                    <a:pt x="39902" y="186472"/>
                  </a:lnTo>
                  <a:lnTo>
                    <a:pt x="16859" y="227657"/>
                  </a:lnTo>
                  <a:lnTo>
                    <a:pt x="0" y="273618"/>
                  </a:lnTo>
                  <a:lnTo>
                    <a:pt x="14180" y="281295"/>
                  </a:lnTo>
                  <a:lnTo>
                    <a:pt x="47339" y="285746"/>
                  </a:lnTo>
                  <a:lnTo>
                    <a:pt x="48101" y="287270"/>
                  </a:lnTo>
                  <a:lnTo>
                    <a:pt x="49625" y="289569"/>
                  </a:lnTo>
                  <a:lnTo>
                    <a:pt x="40100" y="306570"/>
                  </a:lnTo>
                  <a:lnTo>
                    <a:pt x="30575" y="324723"/>
                  </a:lnTo>
                  <a:lnTo>
                    <a:pt x="10763" y="362175"/>
                  </a:lnTo>
                  <a:lnTo>
                    <a:pt x="380" y="398097"/>
                  </a:lnTo>
                  <a:lnTo>
                    <a:pt x="11941" y="405595"/>
                  </a:lnTo>
                  <a:lnTo>
                    <a:pt x="37433" y="411083"/>
                  </a:lnTo>
                  <a:lnTo>
                    <a:pt x="30027" y="424844"/>
                  </a:lnTo>
                  <a:lnTo>
                    <a:pt x="15787" y="452357"/>
                  </a:lnTo>
                  <a:lnTo>
                    <a:pt x="9239" y="466112"/>
                  </a:lnTo>
                  <a:lnTo>
                    <a:pt x="750" y="487968"/>
                  </a:lnTo>
                  <a:lnTo>
                    <a:pt x="1333" y="501081"/>
                  </a:lnTo>
                  <a:lnTo>
                    <a:pt x="12346" y="507603"/>
                  </a:lnTo>
                  <a:lnTo>
                    <a:pt x="35147" y="509685"/>
                  </a:lnTo>
                  <a:lnTo>
                    <a:pt x="61317" y="510126"/>
                  </a:lnTo>
                  <a:lnTo>
                    <a:pt x="139541" y="510447"/>
                  </a:lnTo>
                  <a:lnTo>
                    <a:pt x="150995" y="516367"/>
                  </a:lnTo>
                  <a:lnTo>
                    <a:pt x="162591" y="518277"/>
                  </a:lnTo>
                  <a:lnTo>
                    <a:pt x="174474" y="516462"/>
                  </a:lnTo>
                  <a:lnTo>
                    <a:pt x="186785" y="511209"/>
                  </a:lnTo>
                  <a:lnTo>
                    <a:pt x="215479" y="510598"/>
                  </a:lnTo>
                  <a:lnTo>
                    <a:pt x="273153" y="510243"/>
                  </a:lnTo>
                  <a:lnTo>
                    <a:pt x="312777" y="502862"/>
                  </a:lnTo>
                  <a:lnTo>
                    <a:pt x="319206" y="489317"/>
                  </a:lnTo>
                  <a:lnTo>
                    <a:pt x="315563" y="479104"/>
                  </a:lnTo>
                  <a:lnTo>
                    <a:pt x="280511" y="410321"/>
                  </a:lnTo>
                  <a:lnTo>
                    <a:pt x="306419" y="405249"/>
                  </a:lnTo>
                  <a:lnTo>
                    <a:pt x="318039" y="397811"/>
                  </a:lnTo>
                  <a:lnTo>
                    <a:pt x="317372" y="384210"/>
                  </a:lnTo>
                  <a:lnTo>
                    <a:pt x="306419" y="360651"/>
                  </a:lnTo>
                  <a:lnTo>
                    <a:pt x="300097" y="348064"/>
                  </a:lnTo>
                  <a:lnTo>
                    <a:pt x="293560" y="335619"/>
                  </a:lnTo>
                  <a:lnTo>
                    <a:pt x="286595" y="323461"/>
                  </a:lnTo>
                  <a:lnTo>
                    <a:pt x="278987" y="311731"/>
                  </a:lnTo>
                  <a:lnTo>
                    <a:pt x="271272" y="299041"/>
                  </a:lnTo>
                  <a:lnTo>
                    <a:pt x="270414" y="290433"/>
                  </a:lnTo>
                  <a:lnTo>
                    <a:pt x="277272" y="285406"/>
                  </a:lnTo>
                  <a:lnTo>
                    <a:pt x="309633" y="281329"/>
                  </a:lnTo>
                  <a:lnTo>
                    <a:pt x="318420" y="275618"/>
                  </a:lnTo>
                  <a:lnTo>
                    <a:pt x="288076" y="203930"/>
                  </a:lnTo>
                  <a:lnTo>
                    <a:pt x="262546" y="157558"/>
                  </a:lnTo>
                  <a:lnTo>
                    <a:pt x="236357" y="111589"/>
                  </a:lnTo>
                  <a:lnTo>
                    <a:pt x="209181" y="66135"/>
                  </a:lnTo>
                  <a:lnTo>
                    <a:pt x="180689" y="21307"/>
                  </a:lnTo>
                  <a:lnTo>
                    <a:pt x="168413" y="5100"/>
                  </a:lnTo>
                  <a:lnTo>
                    <a:pt x="1579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66958" y="6539483"/>
              <a:ext cx="67818" cy="134111"/>
            </a:xfrm>
            <a:prstGeom prst="rect">
              <a:avLst/>
            </a:prstGeom>
          </p:spPr>
        </p:pic>
      </p:grpSp>
      <p:sp>
        <p:nvSpPr>
          <p:cNvPr id="11" name="object 11"/>
          <p:cNvSpPr/>
          <p:nvPr/>
        </p:nvSpPr>
        <p:spPr>
          <a:xfrm>
            <a:off x="8360664" y="0"/>
            <a:ext cx="482600" cy="641985"/>
          </a:xfrm>
          <a:custGeom>
            <a:avLst/>
            <a:gdLst/>
            <a:ahLst/>
            <a:cxnLst/>
            <a:rect l="l" t="t" r="r" b="b"/>
            <a:pathLst>
              <a:path w="482600" h="641985">
                <a:moveTo>
                  <a:pt x="340067" y="274040"/>
                </a:moveTo>
                <a:lnTo>
                  <a:pt x="337413" y="235458"/>
                </a:lnTo>
                <a:lnTo>
                  <a:pt x="326212" y="172974"/>
                </a:lnTo>
                <a:lnTo>
                  <a:pt x="318109" y="132016"/>
                </a:lnTo>
                <a:lnTo>
                  <a:pt x="314629" y="111442"/>
                </a:lnTo>
                <a:lnTo>
                  <a:pt x="312115" y="90678"/>
                </a:lnTo>
                <a:lnTo>
                  <a:pt x="311238" y="74790"/>
                </a:lnTo>
                <a:lnTo>
                  <a:pt x="311238" y="66802"/>
                </a:lnTo>
                <a:lnTo>
                  <a:pt x="317525" y="28117"/>
                </a:lnTo>
                <a:lnTo>
                  <a:pt x="332689" y="0"/>
                </a:lnTo>
                <a:lnTo>
                  <a:pt x="318973" y="2413"/>
                </a:lnTo>
                <a:lnTo>
                  <a:pt x="273278" y="12280"/>
                </a:lnTo>
                <a:lnTo>
                  <a:pt x="228168" y="24511"/>
                </a:lnTo>
                <a:lnTo>
                  <a:pt x="175272" y="42964"/>
                </a:lnTo>
                <a:lnTo>
                  <a:pt x="124663" y="66929"/>
                </a:lnTo>
                <a:lnTo>
                  <a:pt x="78333" y="97510"/>
                </a:lnTo>
                <a:lnTo>
                  <a:pt x="39065" y="136652"/>
                </a:lnTo>
                <a:lnTo>
                  <a:pt x="16294" y="174091"/>
                </a:lnTo>
                <a:lnTo>
                  <a:pt x="1485" y="226060"/>
                </a:lnTo>
                <a:lnTo>
                  <a:pt x="0" y="245681"/>
                </a:lnTo>
                <a:lnTo>
                  <a:pt x="330" y="265557"/>
                </a:lnTo>
                <a:lnTo>
                  <a:pt x="6248" y="304711"/>
                </a:lnTo>
                <a:lnTo>
                  <a:pt x="25044" y="361975"/>
                </a:lnTo>
                <a:lnTo>
                  <a:pt x="45669" y="404241"/>
                </a:lnTo>
                <a:lnTo>
                  <a:pt x="65595" y="437730"/>
                </a:lnTo>
                <a:lnTo>
                  <a:pt x="72720" y="448564"/>
                </a:lnTo>
                <a:lnTo>
                  <a:pt x="72593" y="449072"/>
                </a:lnTo>
                <a:lnTo>
                  <a:pt x="73863" y="450723"/>
                </a:lnTo>
                <a:lnTo>
                  <a:pt x="80124" y="399669"/>
                </a:lnTo>
                <a:lnTo>
                  <a:pt x="90614" y="350659"/>
                </a:lnTo>
                <a:lnTo>
                  <a:pt x="105270" y="303669"/>
                </a:lnTo>
                <a:lnTo>
                  <a:pt x="124053" y="258686"/>
                </a:lnTo>
                <a:lnTo>
                  <a:pt x="146926" y="215671"/>
                </a:lnTo>
                <a:lnTo>
                  <a:pt x="173837" y="174599"/>
                </a:lnTo>
                <a:lnTo>
                  <a:pt x="204736" y="135445"/>
                </a:lnTo>
                <a:lnTo>
                  <a:pt x="239598" y="98171"/>
                </a:lnTo>
                <a:lnTo>
                  <a:pt x="233883" y="105156"/>
                </a:lnTo>
                <a:lnTo>
                  <a:pt x="203022" y="147091"/>
                </a:lnTo>
                <a:lnTo>
                  <a:pt x="175755" y="190881"/>
                </a:lnTo>
                <a:lnTo>
                  <a:pt x="151993" y="236486"/>
                </a:lnTo>
                <a:lnTo>
                  <a:pt x="131648" y="283870"/>
                </a:lnTo>
                <a:lnTo>
                  <a:pt x="114630" y="332994"/>
                </a:lnTo>
                <a:lnTo>
                  <a:pt x="98590" y="392912"/>
                </a:lnTo>
                <a:lnTo>
                  <a:pt x="86055" y="456946"/>
                </a:lnTo>
                <a:lnTo>
                  <a:pt x="86563" y="457708"/>
                </a:lnTo>
                <a:lnTo>
                  <a:pt x="138061" y="450354"/>
                </a:lnTo>
                <a:lnTo>
                  <a:pt x="181305" y="441045"/>
                </a:lnTo>
                <a:lnTo>
                  <a:pt x="224612" y="427380"/>
                </a:lnTo>
                <a:lnTo>
                  <a:pt x="266230" y="407263"/>
                </a:lnTo>
                <a:lnTo>
                  <a:pt x="306311" y="374370"/>
                </a:lnTo>
                <a:lnTo>
                  <a:pt x="329057" y="337324"/>
                </a:lnTo>
                <a:lnTo>
                  <a:pt x="339166" y="293497"/>
                </a:lnTo>
                <a:lnTo>
                  <a:pt x="340067" y="274040"/>
                </a:lnTo>
                <a:close/>
              </a:path>
              <a:path w="482600" h="641985">
                <a:moveTo>
                  <a:pt x="482041" y="579501"/>
                </a:moveTo>
                <a:lnTo>
                  <a:pt x="481279" y="579755"/>
                </a:lnTo>
                <a:lnTo>
                  <a:pt x="480644" y="579501"/>
                </a:lnTo>
                <a:lnTo>
                  <a:pt x="474357" y="577342"/>
                </a:lnTo>
                <a:lnTo>
                  <a:pt x="473989" y="577215"/>
                </a:lnTo>
                <a:lnTo>
                  <a:pt x="473621" y="577088"/>
                </a:lnTo>
                <a:lnTo>
                  <a:pt x="467042" y="574827"/>
                </a:lnTo>
                <a:lnTo>
                  <a:pt x="432511" y="550545"/>
                </a:lnTo>
                <a:lnTo>
                  <a:pt x="407047" y="520674"/>
                </a:lnTo>
                <a:lnTo>
                  <a:pt x="398475" y="508203"/>
                </a:lnTo>
                <a:lnTo>
                  <a:pt x="398475" y="577215"/>
                </a:lnTo>
                <a:lnTo>
                  <a:pt x="398221" y="577342"/>
                </a:lnTo>
                <a:lnTo>
                  <a:pt x="398348" y="577215"/>
                </a:lnTo>
                <a:lnTo>
                  <a:pt x="398475" y="577215"/>
                </a:lnTo>
                <a:lnTo>
                  <a:pt x="398475" y="508203"/>
                </a:lnTo>
                <a:lnTo>
                  <a:pt x="395935" y="504507"/>
                </a:lnTo>
                <a:lnTo>
                  <a:pt x="385394" y="487934"/>
                </a:lnTo>
                <a:lnTo>
                  <a:pt x="373227" y="471157"/>
                </a:lnTo>
                <a:lnTo>
                  <a:pt x="342684" y="444715"/>
                </a:lnTo>
                <a:lnTo>
                  <a:pt x="306298" y="429501"/>
                </a:lnTo>
                <a:lnTo>
                  <a:pt x="269633" y="426059"/>
                </a:lnTo>
                <a:lnTo>
                  <a:pt x="250901" y="428117"/>
                </a:lnTo>
                <a:lnTo>
                  <a:pt x="211594" y="439724"/>
                </a:lnTo>
                <a:lnTo>
                  <a:pt x="175336" y="458851"/>
                </a:lnTo>
                <a:lnTo>
                  <a:pt x="166573" y="464947"/>
                </a:lnTo>
                <a:lnTo>
                  <a:pt x="162128" y="467741"/>
                </a:lnTo>
                <a:lnTo>
                  <a:pt x="160096" y="468884"/>
                </a:lnTo>
                <a:lnTo>
                  <a:pt x="159969" y="470408"/>
                </a:lnTo>
                <a:lnTo>
                  <a:pt x="161239" y="475107"/>
                </a:lnTo>
                <a:lnTo>
                  <a:pt x="162636" y="477520"/>
                </a:lnTo>
                <a:lnTo>
                  <a:pt x="164414" y="479679"/>
                </a:lnTo>
                <a:lnTo>
                  <a:pt x="169621" y="486410"/>
                </a:lnTo>
                <a:lnTo>
                  <a:pt x="211658" y="515747"/>
                </a:lnTo>
                <a:lnTo>
                  <a:pt x="215341" y="518160"/>
                </a:lnTo>
                <a:lnTo>
                  <a:pt x="218897" y="520827"/>
                </a:lnTo>
                <a:lnTo>
                  <a:pt x="222834" y="522478"/>
                </a:lnTo>
                <a:lnTo>
                  <a:pt x="229031" y="525538"/>
                </a:lnTo>
                <a:lnTo>
                  <a:pt x="268325" y="544385"/>
                </a:lnTo>
                <a:lnTo>
                  <a:pt x="311289" y="559955"/>
                </a:lnTo>
                <a:lnTo>
                  <a:pt x="348729" y="569493"/>
                </a:lnTo>
                <a:lnTo>
                  <a:pt x="395046" y="576707"/>
                </a:lnTo>
                <a:lnTo>
                  <a:pt x="395554" y="576961"/>
                </a:lnTo>
                <a:lnTo>
                  <a:pt x="395871" y="577049"/>
                </a:lnTo>
                <a:lnTo>
                  <a:pt x="396570" y="577088"/>
                </a:lnTo>
                <a:lnTo>
                  <a:pt x="396062" y="577088"/>
                </a:lnTo>
                <a:lnTo>
                  <a:pt x="395871" y="577049"/>
                </a:lnTo>
                <a:lnTo>
                  <a:pt x="343623" y="573620"/>
                </a:lnTo>
                <a:lnTo>
                  <a:pt x="293192" y="563283"/>
                </a:lnTo>
                <a:lnTo>
                  <a:pt x="245275" y="545998"/>
                </a:lnTo>
                <a:lnTo>
                  <a:pt x="199923" y="521677"/>
                </a:lnTo>
                <a:lnTo>
                  <a:pt x="157175" y="490220"/>
                </a:lnTo>
                <a:lnTo>
                  <a:pt x="156540" y="491236"/>
                </a:lnTo>
                <a:lnTo>
                  <a:pt x="156921" y="491998"/>
                </a:lnTo>
                <a:lnTo>
                  <a:pt x="157048" y="492633"/>
                </a:lnTo>
                <a:lnTo>
                  <a:pt x="158623" y="501916"/>
                </a:lnTo>
                <a:lnTo>
                  <a:pt x="160515" y="511149"/>
                </a:lnTo>
                <a:lnTo>
                  <a:pt x="172808" y="550659"/>
                </a:lnTo>
                <a:lnTo>
                  <a:pt x="193675" y="588429"/>
                </a:lnTo>
                <a:lnTo>
                  <a:pt x="231355" y="623011"/>
                </a:lnTo>
                <a:lnTo>
                  <a:pt x="267792" y="637667"/>
                </a:lnTo>
                <a:lnTo>
                  <a:pt x="309600" y="641832"/>
                </a:lnTo>
                <a:lnTo>
                  <a:pt x="323672" y="640969"/>
                </a:lnTo>
                <a:lnTo>
                  <a:pt x="371271" y="631621"/>
                </a:lnTo>
                <a:lnTo>
                  <a:pt x="414312" y="616140"/>
                </a:lnTo>
                <a:lnTo>
                  <a:pt x="449148" y="599440"/>
                </a:lnTo>
                <a:lnTo>
                  <a:pt x="482041" y="580517"/>
                </a:lnTo>
                <a:lnTo>
                  <a:pt x="482041" y="579755"/>
                </a:lnTo>
                <a:lnTo>
                  <a:pt x="482041" y="57950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907792" y="347979"/>
            <a:ext cx="584835" cy="610870"/>
          </a:xfrm>
          <a:custGeom>
            <a:avLst/>
            <a:gdLst/>
            <a:ahLst/>
            <a:cxnLst/>
            <a:rect l="l" t="t" r="r" b="b"/>
            <a:pathLst>
              <a:path w="584835" h="610869">
                <a:moveTo>
                  <a:pt x="519557" y="415925"/>
                </a:moveTo>
                <a:lnTo>
                  <a:pt x="472744" y="437286"/>
                </a:lnTo>
                <a:lnTo>
                  <a:pt x="425488" y="453961"/>
                </a:lnTo>
                <a:lnTo>
                  <a:pt x="377774" y="466001"/>
                </a:lnTo>
                <a:lnTo>
                  <a:pt x="329603" y="473481"/>
                </a:lnTo>
                <a:lnTo>
                  <a:pt x="280974" y="476427"/>
                </a:lnTo>
                <a:lnTo>
                  <a:pt x="231889" y="474916"/>
                </a:lnTo>
                <a:lnTo>
                  <a:pt x="182333" y="468998"/>
                </a:lnTo>
                <a:lnTo>
                  <a:pt x="132334" y="458724"/>
                </a:lnTo>
                <a:lnTo>
                  <a:pt x="141351" y="459867"/>
                </a:lnTo>
                <a:lnTo>
                  <a:pt x="193230" y="464312"/>
                </a:lnTo>
                <a:lnTo>
                  <a:pt x="244792" y="464705"/>
                </a:lnTo>
                <a:lnTo>
                  <a:pt x="296075" y="461175"/>
                </a:lnTo>
                <a:lnTo>
                  <a:pt x="347103" y="453771"/>
                </a:lnTo>
                <a:lnTo>
                  <a:pt x="397891" y="442595"/>
                </a:lnTo>
                <a:lnTo>
                  <a:pt x="457352" y="425094"/>
                </a:lnTo>
                <a:lnTo>
                  <a:pt x="518541" y="402209"/>
                </a:lnTo>
                <a:lnTo>
                  <a:pt x="518922" y="401447"/>
                </a:lnTo>
                <a:lnTo>
                  <a:pt x="500126" y="378333"/>
                </a:lnTo>
                <a:lnTo>
                  <a:pt x="470801" y="345109"/>
                </a:lnTo>
                <a:lnTo>
                  <a:pt x="438912" y="314452"/>
                </a:lnTo>
                <a:lnTo>
                  <a:pt x="402082" y="286232"/>
                </a:lnTo>
                <a:lnTo>
                  <a:pt x="360680" y="265049"/>
                </a:lnTo>
                <a:lnTo>
                  <a:pt x="319062" y="256146"/>
                </a:lnTo>
                <a:lnTo>
                  <a:pt x="304800" y="256032"/>
                </a:lnTo>
                <a:lnTo>
                  <a:pt x="289636" y="257556"/>
                </a:lnTo>
                <a:lnTo>
                  <a:pt x="247015" y="271780"/>
                </a:lnTo>
                <a:lnTo>
                  <a:pt x="213779" y="291846"/>
                </a:lnTo>
                <a:lnTo>
                  <a:pt x="183515" y="316103"/>
                </a:lnTo>
                <a:lnTo>
                  <a:pt x="120192" y="374078"/>
                </a:lnTo>
                <a:lnTo>
                  <a:pt x="104432" y="387794"/>
                </a:lnTo>
                <a:lnTo>
                  <a:pt x="68160" y="413956"/>
                </a:lnTo>
                <a:lnTo>
                  <a:pt x="31978" y="428802"/>
                </a:lnTo>
                <a:lnTo>
                  <a:pt x="16433" y="431038"/>
                </a:lnTo>
                <a:lnTo>
                  <a:pt x="0" y="430530"/>
                </a:lnTo>
                <a:lnTo>
                  <a:pt x="9271" y="440944"/>
                </a:lnTo>
                <a:lnTo>
                  <a:pt x="41503" y="474776"/>
                </a:lnTo>
                <a:lnTo>
                  <a:pt x="75565" y="506984"/>
                </a:lnTo>
                <a:lnTo>
                  <a:pt x="118884" y="542391"/>
                </a:lnTo>
                <a:lnTo>
                  <a:pt x="165735" y="573024"/>
                </a:lnTo>
                <a:lnTo>
                  <a:pt x="215988" y="596607"/>
                </a:lnTo>
                <a:lnTo>
                  <a:pt x="269875" y="609600"/>
                </a:lnTo>
                <a:lnTo>
                  <a:pt x="284518" y="610730"/>
                </a:lnTo>
                <a:lnTo>
                  <a:pt x="299110" y="610679"/>
                </a:lnTo>
                <a:lnTo>
                  <a:pt x="347446" y="602107"/>
                </a:lnTo>
                <a:lnTo>
                  <a:pt x="383260" y="585978"/>
                </a:lnTo>
                <a:lnTo>
                  <a:pt x="420751" y="558901"/>
                </a:lnTo>
                <a:lnTo>
                  <a:pt x="455155" y="522681"/>
                </a:lnTo>
                <a:lnTo>
                  <a:pt x="482473" y="484403"/>
                </a:lnTo>
                <a:lnTo>
                  <a:pt x="507060" y="441426"/>
                </a:lnTo>
                <a:lnTo>
                  <a:pt x="518414" y="418084"/>
                </a:lnTo>
                <a:lnTo>
                  <a:pt x="518795" y="417957"/>
                </a:lnTo>
                <a:lnTo>
                  <a:pt x="519557" y="415925"/>
                </a:lnTo>
                <a:close/>
              </a:path>
              <a:path w="584835" h="610869">
                <a:moveTo>
                  <a:pt x="584288" y="191731"/>
                </a:moveTo>
                <a:lnTo>
                  <a:pt x="577723" y="152908"/>
                </a:lnTo>
                <a:lnTo>
                  <a:pt x="559498" y="115125"/>
                </a:lnTo>
                <a:lnTo>
                  <a:pt x="533120" y="82067"/>
                </a:lnTo>
                <a:lnTo>
                  <a:pt x="525995" y="74803"/>
                </a:lnTo>
                <a:lnTo>
                  <a:pt x="524370" y="73279"/>
                </a:lnTo>
                <a:lnTo>
                  <a:pt x="493268" y="46863"/>
                </a:lnTo>
                <a:lnTo>
                  <a:pt x="461454" y="25044"/>
                </a:lnTo>
                <a:lnTo>
                  <a:pt x="458216" y="23063"/>
                </a:lnTo>
                <a:lnTo>
                  <a:pt x="458216" y="73152"/>
                </a:lnTo>
                <a:lnTo>
                  <a:pt x="458089" y="73279"/>
                </a:lnTo>
                <a:lnTo>
                  <a:pt x="458089" y="73025"/>
                </a:lnTo>
                <a:lnTo>
                  <a:pt x="458216" y="73152"/>
                </a:lnTo>
                <a:lnTo>
                  <a:pt x="458216" y="23063"/>
                </a:lnTo>
                <a:lnTo>
                  <a:pt x="417195" y="0"/>
                </a:lnTo>
                <a:lnTo>
                  <a:pt x="416433" y="647"/>
                </a:lnTo>
                <a:lnTo>
                  <a:pt x="416941" y="1143"/>
                </a:lnTo>
                <a:lnTo>
                  <a:pt x="420141" y="15811"/>
                </a:lnTo>
                <a:lnTo>
                  <a:pt x="417436" y="57912"/>
                </a:lnTo>
                <a:lnTo>
                  <a:pt x="405269" y="95275"/>
                </a:lnTo>
                <a:lnTo>
                  <a:pt x="388620" y="130810"/>
                </a:lnTo>
                <a:lnTo>
                  <a:pt x="380682" y="149961"/>
                </a:lnTo>
                <a:lnTo>
                  <a:pt x="375818" y="169633"/>
                </a:lnTo>
                <a:lnTo>
                  <a:pt x="374142" y="189801"/>
                </a:lnTo>
                <a:lnTo>
                  <a:pt x="375793" y="210439"/>
                </a:lnTo>
                <a:lnTo>
                  <a:pt x="396392" y="261848"/>
                </a:lnTo>
                <a:lnTo>
                  <a:pt x="422414" y="291426"/>
                </a:lnTo>
                <a:lnTo>
                  <a:pt x="455447" y="315366"/>
                </a:lnTo>
                <a:lnTo>
                  <a:pt x="483235" y="329438"/>
                </a:lnTo>
                <a:lnTo>
                  <a:pt x="490093" y="332867"/>
                </a:lnTo>
                <a:lnTo>
                  <a:pt x="502627" y="290207"/>
                </a:lnTo>
                <a:lnTo>
                  <a:pt x="503021" y="271411"/>
                </a:lnTo>
                <a:lnTo>
                  <a:pt x="503174" y="264414"/>
                </a:lnTo>
                <a:lnTo>
                  <a:pt x="503174" y="260096"/>
                </a:lnTo>
                <a:lnTo>
                  <a:pt x="503682" y="255651"/>
                </a:lnTo>
                <a:lnTo>
                  <a:pt x="503047" y="251460"/>
                </a:lnTo>
                <a:lnTo>
                  <a:pt x="502399" y="244602"/>
                </a:lnTo>
                <a:lnTo>
                  <a:pt x="501383" y="230632"/>
                </a:lnTo>
                <a:lnTo>
                  <a:pt x="500761" y="223901"/>
                </a:lnTo>
                <a:lnTo>
                  <a:pt x="493928" y="178752"/>
                </a:lnTo>
                <a:lnTo>
                  <a:pt x="482346" y="134366"/>
                </a:lnTo>
                <a:lnTo>
                  <a:pt x="465823" y="90474"/>
                </a:lnTo>
                <a:lnTo>
                  <a:pt x="459359" y="76327"/>
                </a:lnTo>
                <a:lnTo>
                  <a:pt x="459232" y="75692"/>
                </a:lnTo>
                <a:lnTo>
                  <a:pt x="459105" y="75184"/>
                </a:lnTo>
                <a:lnTo>
                  <a:pt x="458978" y="74803"/>
                </a:lnTo>
                <a:lnTo>
                  <a:pt x="483616" y="121716"/>
                </a:lnTo>
                <a:lnTo>
                  <a:pt x="501103" y="170116"/>
                </a:lnTo>
                <a:lnTo>
                  <a:pt x="511352" y="220002"/>
                </a:lnTo>
                <a:lnTo>
                  <a:pt x="514261" y="271411"/>
                </a:lnTo>
                <a:lnTo>
                  <a:pt x="509778" y="324358"/>
                </a:lnTo>
                <a:lnTo>
                  <a:pt x="511048" y="324358"/>
                </a:lnTo>
                <a:lnTo>
                  <a:pt x="511556" y="323596"/>
                </a:lnTo>
                <a:lnTo>
                  <a:pt x="511937" y="323215"/>
                </a:lnTo>
                <a:lnTo>
                  <a:pt x="519036" y="317030"/>
                </a:lnTo>
                <a:lnTo>
                  <a:pt x="525868" y="310629"/>
                </a:lnTo>
                <a:lnTo>
                  <a:pt x="553199" y="279450"/>
                </a:lnTo>
                <a:lnTo>
                  <a:pt x="574497" y="241858"/>
                </a:lnTo>
                <a:lnTo>
                  <a:pt x="582968" y="211150"/>
                </a:lnTo>
                <a:lnTo>
                  <a:pt x="584288" y="19173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24400" y="1088136"/>
            <a:ext cx="2743200" cy="91440"/>
          </a:xfrm>
          <a:custGeom>
            <a:avLst/>
            <a:gdLst/>
            <a:ahLst/>
            <a:cxnLst/>
            <a:rect l="l" t="t" r="r" b="b"/>
            <a:pathLst>
              <a:path w="2743200" h="91440">
                <a:moveTo>
                  <a:pt x="2743200" y="0"/>
                </a:moveTo>
                <a:lnTo>
                  <a:pt x="0" y="0"/>
                </a:lnTo>
                <a:lnTo>
                  <a:pt x="0" y="91439"/>
                </a:lnTo>
                <a:lnTo>
                  <a:pt x="2743200" y="91439"/>
                </a:lnTo>
                <a:lnTo>
                  <a:pt x="27432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6623304"/>
            <a:ext cx="12192000" cy="91440"/>
          </a:xfrm>
          <a:custGeom>
            <a:avLst/>
            <a:gdLst/>
            <a:ahLst/>
            <a:cxnLst/>
            <a:rect l="l" t="t" r="r" b="b"/>
            <a:pathLst>
              <a:path w="12192000" h="91440">
                <a:moveTo>
                  <a:pt x="12192000" y="0"/>
                </a:moveTo>
                <a:lnTo>
                  <a:pt x="0" y="0"/>
                </a:lnTo>
                <a:lnTo>
                  <a:pt x="0" y="91440"/>
                </a:lnTo>
                <a:lnTo>
                  <a:pt x="12192000" y="91440"/>
                </a:lnTo>
                <a:lnTo>
                  <a:pt x="121920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6" name="object 26"/>
          <p:cNvGrpSpPr/>
          <p:nvPr/>
        </p:nvGrpSpPr>
        <p:grpSpPr>
          <a:xfrm>
            <a:off x="77723" y="2252472"/>
            <a:ext cx="2379345" cy="4242435"/>
            <a:chOff x="77723" y="2252472"/>
            <a:chExt cx="2379345" cy="4242435"/>
          </a:xfrm>
        </p:grpSpPr>
        <p:sp>
          <p:nvSpPr>
            <p:cNvPr id="27" name="object 27"/>
            <p:cNvSpPr/>
            <p:nvPr/>
          </p:nvSpPr>
          <p:spPr>
            <a:xfrm>
              <a:off x="876935" y="2252471"/>
              <a:ext cx="1579880" cy="4242435"/>
            </a:xfrm>
            <a:custGeom>
              <a:avLst/>
              <a:gdLst/>
              <a:ahLst/>
              <a:cxnLst/>
              <a:rect l="l" t="t" r="r" b="b"/>
              <a:pathLst>
                <a:path w="1579880" h="4242435">
                  <a:moveTo>
                    <a:pt x="1579753" y="0"/>
                  </a:moveTo>
                  <a:lnTo>
                    <a:pt x="790321" y="0"/>
                  </a:lnTo>
                  <a:lnTo>
                    <a:pt x="743115" y="1536"/>
                  </a:lnTo>
                  <a:lnTo>
                    <a:pt x="696722" y="6045"/>
                  </a:lnTo>
                  <a:lnTo>
                    <a:pt x="651256" y="13462"/>
                  </a:lnTo>
                  <a:lnTo>
                    <a:pt x="606780" y="23672"/>
                  </a:lnTo>
                  <a:lnTo>
                    <a:pt x="563410" y="36588"/>
                  </a:lnTo>
                  <a:lnTo>
                    <a:pt x="521233" y="52120"/>
                  </a:lnTo>
                  <a:lnTo>
                    <a:pt x="480352" y="70180"/>
                  </a:lnTo>
                  <a:lnTo>
                    <a:pt x="440842" y="90652"/>
                  </a:lnTo>
                  <a:lnTo>
                    <a:pt x="402818" y="113449"/>
                  </a:lnTo>
                  <a:lnTo>
                    <a:pt x="366356" y="138480"/>
                  </a:lnTo>
                  <a:lnTo>
                    <a:pt x="331571" y="165658"/>
                  </a:lnTo>
                  <a:lnTo>
                    <a:pt x="298551" y="194881"/>
                  </a:lnTo>
                  <a:lnTo>
                    <a:pt x="267385" y="226047"/>
                  </a:lnTo>
                  <a:lnTo>
                    <a:pt x="238163" y="259067"/>
                  </a:lnTo>
                  <a:lnTo>
                    <a:pt x="210985" y="293852"/>
                  </a:lnTo>
                  <a:lnTo>
                    <a:pt x="185953" y="330314"/>
                  </a:lnTo>
                  <a:lnTo>
                    <a:pt x="163156" y="368338"/>
                  </a:lnTo>
                  <a:lnTo>
                    <a:pt x="142684" y="407847"/>
                  </a:lnTo>
                  <a:lnTo>
                    <a:pt x="124625" y="448729"/>
                  </a:lnTo>
                  <a:lnTo>
                    <a:pt x="109093" y="490905"/>
                  </a:lnTo>
                  <a:lnTo>
                    <a:pt x="96177" y="534276"/>
                  </a:lnTo>
                  <a:lnTo>
                    <a:pt x="85966" y="578751"/>
                  </a:lnTo>
                  <a:lnTo>
                    <a:pt x="78549" y="624217"/>
                  </a:lnTo>
                  <a:lnTo>
                    <a:pt x="74041" y="670610"/>
                  </a:lnTo>
                  <a:lnTo>
                    <a:pt x="72517" y="717804"/>
                  </a:lnTo>
                  <a:lnTo>
                    <a:pt x="72517" y="1427226"/>
                  </a:lnTo>
                  <a:lnTo>
                    <a:pt x="63500" y="1427226"/>
                  </a:lnTo>
                  <a:lnTo>
                    <a:pt x="63500" y="4086885"/>
                  </a:lnTo>
                  <a:lnTo>
                    <a:pt x="48475" y="4089920"/>
                  </a:lnTo>
                  <a:lnTo>
                    <a:pt x="23241" y="4106926"/>
                  </a:lnTo>
                  <a:lnTo>
                    <a:pt x="6235" y="4132161"/>
                  </a:lnTo>
                  <a:lnTo>
                    <a:pt x="0" y="4163047"/>
                  </a:lnTo>
                  <a:lnTo>
                    <a:pt x="6235" y="4193946"/>
                  </a:lnTo>
                  <a:lnTo>
                    <a:pt x="23241" y="4219181"/>
                  </a:lnTo>
                  <a:lnTo>
                    <a:pt x="48475" y="4236186"/>
                  </a:lnTo>
                  <a:lnTo>
                    <a:pt x="79375" y="4242422"/>
                  </a:lnTo>
                  <a:lnTo>
                    <a:pt x="110261" y="4236186"/>
                  </a:lnTo>
                  <a:lnTo>
                    <a:pt x="135496" y="4219181"/>
                  </a:lnTo>
                  <a:lnTo>
                    <a:pt x="152501" y="4193946"/>
                  </a:lnTo>
                  <a:lnTo>
                    <a:pt x="158750" y="4163047"/>
                  </a:lnTo>
                  <a:lnTo>
                    <a:pt x="152501" y="4132161"/>
                  </a:lnTo>
                  <a:lnTo>
                    <a:pt x="135496" y="4106926"/>
                  </a:lnTo>
                  <a:lnTo>
                    <a:pt x="110261" y="4089920"/>
                  </a:lnTo>
                  <a:lnTo>
                    <a:pt x="95250" y="4086885"/>
                  </a:lnTo>
                  <a:lnTo>
                    <a:pt x="95250" y="4083672"/>
                  </a:lnTo>
                  <a:lnTo>
                    <a:pt x="95250" y="1435608"/>
                  </a:lnTo>
                  <a:lnTo>
                    <a:pt x="861949" y="1435608"/>
                  </a:lnTo>
                  <a:lnTo>
                    <a:pt x="909142" y="1434084"/>
                  </a:lnTo>
                  <a:lnTo>
                    <a:pt x="955535" y="1429575"/>
                  </a:lnTo>
                  <a:lnTo>
                    <a:pt x="1001001" y="1422158"/>
                  </a:lnTo>
                  <a:lnTo>
                    <a:pt x="1045476" y="1411947"/>
                  </a:lnTo>
                  <a:lnTo>
                    <a:pt x="1088847" y="1399032"/>
                  </a:lnTo>
                  <a:lnTo>
                    <a:pt x="1131023" y="1383499"/>
                  </a:lnTo>
                  <a:lnTo>
                    <a:pt x="1171905" y="1365440"/>
                  </a:lnTo>
                  <a:lnTo>
                    <a:pt x="1211414" y="1344968"/>
                  </a:lnTo>
                  <a:lnTo>
                    <a:pt x="1249438" y="1322171"/>
                  </a:lnTo>
                  <a:lnTo>
                    <a:pt x="1285900" y="1297139"/>
                  </a:lnTo>
                  <a:lnTo>
                    <a:pt x="1320685" y="1269961"/>
                  </a:lnTo>
                  <a:lnTo>
                    <a:pt x="1353705" y="1240739"/>
                  </a:lnTo>
                  <a:lnTo>
                    <a:pt x="1384871" y="1209573"/>
                  </a:lnTo>
                  <a:lnTo>
                    <a:pt x="1414094" y="1176553"/>
                  </a:lnTo>
                  <a:lnTo>
                    <a:pt x="1441272" y="1141768"/>
                  </a:lnTo>
                  <a:lnTo>
                    <a:pt x="1466303" y="1105306"/>
                  </a:lnTo>
                  <a:lnTo>
                    <a:pt x="1489100" y="1067282"/>
                  </a:lnTo>
                  <a:lnTo>
                    <a:pt x="1509572" y="1027772"/>
                  </a:lnTo>
                  <a:lnTo>
                    <a:pt x="1527632" y="986891"/>
                  </a:lnTo>
                  <a:lnTo>
                    <a:pt x="1543164" y="944714"/>
                  </a:lnTo>
                  <a:lnTo>
                    <a:pt x="1556080" y="901344"/>
                  </a:lnTo>
                  <a:lnTo>
                    <a:pt x="1566291" y="856869"/>
                  </a:lnTo>
                  <a:lnTo>
                    <a:pt x="1573707" y="811403"/>
                  </a:lnTo>
                  <a:lnTo>
                    <a:pt x="1578216" y="765009"/>
                  </a:lnTo>
                  <a:lnTo>
                    <a:pt x="1579753" y="717804"/>
                  </a:lnTo>
                  <a:lnTo>
                    <a:pt x="1579753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31647" y="3061716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40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9" y="372591"/>
                  </a:lnTo>
                  <a:lnTo>
                    <a:pt x="13744" y="418380"/>
                  </a:lnTo>
                  <a:lnTo>
                    <a:pt x="30171" y="461480"/>
                  </a:lnTo>
                  <a:lnTo>
                    <a:pt x="52298" y="501386"/>
                  </a:lnTo>
                  <a:lnTo>
                    <a:pt x="79623" y="537599"/>
                  </a:lnTo>
                  <a:lnTo>
                    <a:pt x="111644" y="569617"/>
                  </a:lnTo>
                  <a:lnTo>
                    <a:pt x="147859" y="596938"/>
                  </a:lnTo>
                  <a:lnTo>
                    <a:pt x="187765" y="619061"/>
                  </a:lnTo>
                  <a:lnTo>
                    <a:pt x="230861" y="635483"/>
                  </a:lnTo>
                  <a:lnTo>
                    <a:pt x="276644" y="645705"/>
                  </a:lnTo>
                  <a:lnTo>
                    <a:pt x="324612" y="649224"/>
                  </a:lnTo>
                  <a:lnTo>
                    <a:pt x="682752" y="649224"/>
                  </a:lnTo>
                  <a:lnTo>
                    <a:pt x="682752" y="324612"/>
                  </a:lnTo>
                  <a:lnTo>
                    <a:pt x="679232" y="276632"/>
                  </a:lnTo>
                  <a:lnTo>
                    <a:pt x="669007" y="230843"/>
                  </a:lnTo>
                  <a:lnTo>
                    <a:pt x="652580" y="187743"/>
                  </a:lnTo>
                  <a:lnTo>
                    <a:pt x="630453" y="147837"/>
                  </a:lnTo>
                  <a:lnTo>
                    <a:pt x="603128" y="111624"/>
                  </a:lnTo>
                  <a:lnTo>
                    <a:pt x="571107" y="79606"/>
                  </a:lnTo>
                  <a:lnTo>
                    <a:pt x="534892" y="52285"/>
                  </a:lnTo>
                  <a:lnTo>
                    <a:pt x="494986" y="30162"/>
                  </a:lnTo>
                  <a:lnTo>
                    <a:pt x="451890" y="13740"/>
                  </a:lnTo>
                  <a:lnTo>
                    <a:pt x="406107" y="3518"/>
                  </a:lnTo>
                  <a:lnTo>
                    <a:pt x="358140" y="0"/>
                  </a:lnTo>
                  <a:close/>
                </a:path>
              </a:pathLst>
            </a:custGeom>
            <a:solidFill>
              <a:srgbClr val="99CA3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723" y="2828544"/>
              <a:ext cx="1027938" cy="1335785"/>
            </a:xfrm>
            <a:prstGeom prst="rect">
              <a:avLst/>
            </a:prstGeom>
          </p:spPr>
        </p:pic>
      </p:grpSp>
      <p:sp>
        <p:nvSpPr>
          <p:cNvPr id="30" name="object 30"/>
          <p:cNvSpPr txBox="1"/>
          <p:nvPr/>
        </p:nvSpPr>
        <p:spPr>
          <a:xfrm>
            <a:off x="439927" y="2964560"/>
            <a:ext cx="2673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1395" dirty="0">
                <a:solidFill>
                  <a:srgbClr val="FFFFFF"/>
                </a:solidFill>
                <a:latin typeface="Tahoma"/>
                <a:cs typeface="Tahoma"/>
              </a:rPr>
              <a:t>B</a:t>
            </a:r>
            <a:endParaRPr sz="4800">
              <a:latin typeface="Tahoma"/>
              <a:cs typeface="Tahoma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3976115" y="2252472"/>
            <a:ext cx="2392680" cy="4242435"/>
            <a:chOff x="3976115" y="2252472"/>
            <a:chExt cx="2392680" cy="4242435"/>
          </a:xfrm>
        </p:grpSpPr>
        <p:sp>
          <p:nvSpPr>
            <p:cNvPr id="32" name="object 32"/>
            <p:cNvSpPr/>
            <p:nvPr/>
          </p:nvSpPr>
          <p:spPr>
            <a:xfrm>
              <a:off x="4740275" y="2252471"/>
              <a:ext cx="1628775" cy="4242435"/>
            </a:xfrm>
            <a:custGeom>
              <a:avLst/>
              <a:gdLst/>
              <a:ahLst/>
              <a:cxnLst/>
              <a:rect l="l" t="t" r="r" b="b"/>
              <a:pathLst>
                <a:path w="1628775" h="4242435">
                  <a:moveTo>
                    <a:pt x="1628521" y="0"/>
                  </a:moveTo>
                  <a:lnTo>
                    <a:pt x="839089" y="0"/>
                  </a:lnTo>
                  <a:lnTo>
                    <a:pt x="791883" y="1536"/>
                  </a:lnTo>
                  <a:lnTo>
                    <a:pt x="745490" y="6045"/>
                  </a:lnTo>
                  <a:lnTo>
                    <a:pt x="700024" y="13462"/>
                  </a:lnTo>
                  <a:lnTo>
                    <a:pt x="655548" y="23672"/>
                  </a:lnTo>
                  <a:lnTo>
                    <a:pt x="612178" y="36588"/>
                  </a:lnTo>
                  <a:lnTo>
                    <a:pt x="570001" y="52120"/>
                  </a:lnTo>
                  <a:lnTo>
                    <a:pt x="529120" y="70180"/>
                  </a:lnTo>
                  <a:lnTo>
                    <a:pt x="489610" y="90652"/>
                  </a:lnTo>
                  <a:lnTo>
                    <a:pt x="451586" y="113449"/>
                  </a:lnTo>
                  <a:lnTo>
                    <a:pt x="415124" y="138480"/>
                  </a:lnTo>
                  <a:lnTo>
                    <a:pt x="380339" y="165658"/>
                  </a:lnTo>
                  <a:lnTo>
                    <a:pt x="347319" y="194881"/>
                  </a:lnTo>
                  <a:lnTo>
                    <a:pt x="316153" y="226047"/>
                  </a:lnTo>
                  <a:lnTo>
                    <a:pt x="286931" y="259067"/>
                  </a:lnTo>
                  <a:lnTo>
                    <a:pt x="259753" y="293852"/>
                  </a:lnTo>
                  <a:lnTo>
                    <a:pt x="234721" y="330314"/>
                  </a:lnTo>
                  <a:lnTo>
                    <a:pt x="211924" y="368338"/>
                  </a:lnTo>
                  <a:lnTo>
                    <a:pt x="191452" y="407847"/>
                  </a:lnTo>
                  <a:lnTo>
                    <a:pt x="173393" y="448729"/>
                  </a:lnTo>
                  <a:lnTo>
                    <a:pt x="157861" y="490905"/>
                  </a:lnTo>
                  <a:lnTo>
                    <a:pt x="144945" y="534276"/>
                  </a:lnTo>
                  <a:lnTo>
                    <a:pt x="134734" y="578751"/>
                  </a:lnTo>
                  <a:lnTo>
                    <a:pt x="127317" y="624217"/>
                  </a:lnTo>
                  <a:lnTo>
                    <a:pt x="122809" y="670610"/>
                  </a:lnTo>
                  <a:lnTo>
                    <a:pt x="121285" y="717804"/>
                  </a:lnTo>
                  <a:lnTo>
                    <a:pt x="121285" y="1427149"/>
                  </a:lnTo>
                  <a:lnTo>
                    <a:pt x="110617" y="1426972"/>
                  </a:lnTo>
                  <a:lnTo>
                    <a:pt x="64808" y="4086631"/>
                  </a:lnTo>
                  <a:lnTo>
                    <a:pt x="49771" y="4089387"/>
                  </a:lnTo>
                  <a:lnTo>
                    <a:pt x="24231" y="4105960"/>
                  </a:lnTo>
                  <a:lnTo>
                    <a:pt x="6769" y="4130903"/>
                  </a:lnTo>
                  <a:lnTo>
                    <a:pt x="0" y="4161675"/>
                  </a:lnTo>
                  <a:lnTo>
                    <a:pt x="5689" y="4192689"/>
                  </a:lnTo>
                  <a:lnTo>
                    <a:pt x="22263" y="4218203"/>
                  </a:lnTo>
                  <a:lnTo>
                    <a:pt x="47193" y="4235653"/>
                  </a:lnTo>
                  <a:lnTo>
                    <a:pt x="77978" y="4242409"/>
                  </a:lnTo>
                  <a:lnTo>
                    <a:pt x="108966" y="4236707"/>
                  </a:lnTo>
                  <a:lnTo>
                    <a:pt x="134505" y="4220134"/>
                  </a:lnTo>
                  <a:lnTo>
                    <a:pt x="151968" y="4195203"/>
                  </a:lnTo>
                  <a:lnTo>
                    <a:pt x="158750" y="4164419"/>
                  </a:lnTo>
                  <a:lnTo>
                    <a:pt x="158546" y="4163314"/>
                  </a:lnTo>
                  <a:lnTo>
                    <a:pt x="153047" y="4133418"/>
                  </a:lnTo>
                  <a:lnTo>
                    <a:pt x="136474" y="4107904"/>
                  </a:lnTo>
                  <a:lnTo>
                    <a:pt x="111544" y="4090454"/>
                  </a:lnTo>
                  <a:lnTo>
                    <a:pt x="96558" y="4087164"/>
                  </a:lnTo>
                  <a:lnTo>
                    <a:pt x="96608" y="4083685"/>
                  </a:lnTo>
                  <a:lnTo>
                    <a:pt x="142214" y="1435608"/>
                  </a:lnTo>
                  <a:lnTo>
                    <a:pt x="910717" y="1435608"/>
                  </a:lnTo>
                  <a:lnTo>
                    <a:pt x="957910" y="1434084"/>
                  </a:lnTo>
                  <a:lnTo>
                    <a:pt x="1004303" y="1429575"/>
                  </a:lnTo>
                  <a:lnTo>
                    <a:pt x="1049769" y="1422158"/>
                  </a:lnTo>
                  <a:lnTo>
                    <a:pt x="1094244" y="1411947"/>
                  </a:lnTo>
                  <a:lnTo>
                    <a:pt x="1137615" y="1399032"/>
                  </a:lnTo>
                  <a:lnTo>
                    <a:pt x="1179791" y="1383499"/>
                  </a:lnTo>
                  <a:lnTo>
                    <a:pt x="1220673" y="1365440"/>
                  </a:lnTo>
                  <a:lnTo>
                    <a:pt x="1260182" y="1344968"/>
                  </a:lnTo>
                  <a:lnTo>
                    <a:pt x="1298206" y="1322171"/>
                  </a:lnTo>
                  <a:lnTo>
                    <a:pt x="1334668" y="1297139"/>
                  </a:lnTo>
                  <a:lnTo>
                    <a:pt x="1369453" y="1269961"/>
                  </a:lnTo>
                  <a:lnTo>
                    <a:pt x="1402473" y="1240739"/>
                  </a:lnTo>
                  <a:lnTo>
                    <a:pt x="1433639" y="1209573"/>
                  </a:lnTo>
                  <a:lnTo>
                    <a:pt x="1462862" y="1176553"/>
                  </a:lnTo>
                  <a:lnTo>
                    <a:pt x="1490040" y="1141768"/>
                  </a:lnTo>
                  <a:lnTo>
                    <a:pt x="1515071" y="1105306"/>
                  </a:lnTo>
                  <a:lnTo>
                    <a:pt x="1537868" y="1067282"/>
                  </a:lnTo>
                  <a:lnTo>
                    <a:pt x="1558340" y="1027772"/>
                  </a:lnTo>
                  <a:lnTo>
                    <a:pt x="1576400" y="986891"/>
                  </a:lnTo>
                  <a:lnTo>
                    <a:pt x="1591932" y="944714"/>
                  </a:lnTo>
                  <a:lnTo>
                    <a:pt x="1604848" y="901344"/>
                  </a:lnTo>
                  <a:lnTo>
                    <a:pt x="1615059" y="856869"/>
                  </a:lnTo>
                  <a:lnTo>
                    <a:pt x="1622475" y="811403"/>
                  </a:lnTo>
                  <a:lnTo>
                    <a:pt x="1626984" y="765009"/>
                  </a:lnTo>
                  <a:lnTo>
                    <a:pt x="1628521" y="717804"/>
                  </a:lnTo>
                  <a:lnTo>
                    <a:pt x="1628521" y="0"/>
                  </a:lnTo>
                  <a:close/>
                </a:path>
              </a:pathLst>
            </a:custGeom>
            <a:solidFill>
              <a:srgbClr val="62A4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142231" y="3061716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62A437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15" y="2828544"/>
              <a:ext cx="1050798" cy="1335785"/>
            </a:xfrm>
            <a:prstGeom prst="rect">
              <a:avLst/>
            </a:prstGeom>
          </p:spPr>
        </p:pic>
      </p:grpSp>
      <p:sp>
        <p:nvSpPr>
          <p:cNvPr id="35" name="object 35"/>
          <p:cNvSpPr txBox="1"/>
          <p:nvPr/>
        </p:nvSpPr>
        <p:spPr>
          <a:xfrm>
            <a:off x="4339209" y="2964560"/>
            <a:ext cx="28892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1135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endParaRPr sz="4800" dirty="0">
              <a:latin typeface="Tahoma"/>
              <a:cs typeface="Tahoma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7694676" y="2252472"/>
            <a:ext cx="2399030" cy="4242435"/>
            <a:chOff x="7694676" y="2252472"/>
            <a:chExt cx="2399030" cy="4242435"/>
          </a:xfrm>
        </p:grpSpPr>
        <p:sp>
          <p:nvSpPr>
            <p:cNvPr id="37" name="object 37"/>
            <p:cNvSpPr/>
            <p:nvPr/>
          </p:nvSpPr>
          <p:spPr>
            <a:xfrm>
              <a:off x="8548116" y="2252471"/>
              <a:ext cx="1545590" cy="4242435"/>
            </a:xfrm>
            <a:custGeom>
              <a:avLst/>
              <a:gdLst/>
              <a:ahLst/>
              <a:cxnLst/>
              <a:rect l="l" t="t" r="r" b="b"/>
              <a:pathLst>
                <a:path w="1545590" h="4242435">
                  <a:moveTo>
                    <a:pt x="1545336" y="0"/>
                  </a:moveTo>
                  <a:lnTo>
                    <a:pt x="755904" y="0"/>
                  </a:lnTo>
                  <a:lnTo>
                    <a:pt x="708698" y="1536"/>
                  </a:lnTo>
                  <a:lnTo>
                    <a:pt x="662305" y="6045"/>
                  </a:lnTo>
                  <a:lnTo>
                    <a:pt x="616839" y="13462"/>
                  </a:lnTo>
                  <a:lnTo>
                    <a:pt x="572363" y="23672"/>
                  </a:lnTo>
                  <a:lnTo>
                    <a:pt x="528993" y="36588"/>
                  </a:lnTo>
                  <a:lnTo>
                    <a:pt x="486816" y="52120"/>
                  </a:lnTo>
                  <a:lnTo>
                    <a:pt x="445935" y="70180"/>
                  </a:lnTo>
                  <a:lnTo>
                    <a:pt x="406425" y="90652"/>
                  </a:lnTo>
                  <a:lnTo>
                    <a:pt x="368401" y="113449"/>
                  </a:lnTo>
                  <a:lnTo>
                    <a:pt x="331939" y="138480"/>
                  </a:lnTo>
                  <a:lnTo>
                    <a:pt x="297154" y="165658"/>
                  </a:lnTo>
                  <a:lnTo>
                    <a:pt x="264134" y="194881"/>
                  </a:lnTo>
                  <a:lnTo>
                    <a:pt x="232968" y="226047"/>
                  </a:lnTo>
                  <a:lnTo>
                    <a:pt x="203746" y="259067"/>
                  </a:lnTo>
                  <a:lnTo>
                    <a:pt x="176568" y="293852"/>
                  </a:lnTo>
                  <a:lnTo>
                    <a:pt x="151536" y="330314"/>
                  </a:lnTo>
                  <a:lnTo>
                    <a:pt x="128739" y="368338"/>
                  </a:lnTo>
                  <a:lnTo>
                    <a:pt x="108267" y="407847"/>
                  </a:lnTo>
                  <a:lnTo>
                    <a:pt x="90208" y="448729"/>
                  </a:lnTo>
                  <a:lnTo>
                    <a:pt x="74676" y="490905"/>
                  </a:lnTo>
                  <a:lnTo>
                    <a:pt x="61760" y="534276"/>
                  </a:lnTo>
                  <a:lnTo>
                    <a:pt x="51549" y="578751"/>
                  </a:lnTo>
                  <a:lnTo>
                    <a:pt x="44132" y="624217"/>
                  </a:lnTo>
                  <a:lnTo>
                    <a:pt x="39624" y="670610"/>
                  </a:lnTo>
                  <a:lnTo>
                    <a:pt x="38100" y="717804"/>
                  </a:lnTo>
                  <a:lnTo>
                    <a:pt x="38100" y="1427314"/>
                  </a:lnTo>
                  <a:lnTo>
                    <a:pt x="27559" y="1427480"/>
                  </a:lnTo>
                  <a:lnTo>
                    <a:pt x="62496" y="4087076"/>
                  </a:lnTo>
                  <a:lnTo>
                    <a:pt x="47421" y="4090327"/>
                  </a:lnTo>
                  <a:lnTo>
                    <a:pt x="22440" y="4107662"/>
                  </a:lnTo>
                  <a:lnTo>
                    <a:pt x="5791" y="4133113"/>
                  </a:lnTo>
                  <a:lnTo>
                    <a:pt x="0" y="4164088"/>
                  </a:lnTo>
                  <a:lnTo>
                    <a:pt x="6604" y="4194899"/>
                  </a:lnTo>
                  <a:lnTo>
                    <a:pt x="23952" y="4219905"/>
                  </a:lnTo>
                  <a:lnTo>
                    <a:pt x="49415" y="4236593"/>
                  </a:lnTo>
                  <a:lnTo>
                    <a:pt x="80391" y="4242409"/>
                  </a:lnTo>
                  <a:lnTo>
                    <a:pt x="111188" y="4235780"/>
                  </a:lnTo>
                  <a:lnTo>
                    <a:pt x="136182" y="4218432"/>
                  </a:lnTo>
                  <a:lnTo>
                    <a:pt x="152869" y="4192981"/>
                  </a:lnTo>
                  <a:lnTo>
                    <a:pt x="158508" y="4163250"/>
                  </a:lnTo>
                  <a:lnTo>
                    <a:pt x="158750" y="4162006"/>
                  </a:lnTo>
                  <a:lnTo>
                    <a:pt x="152069" y="4131195"/>
                  </a:lnTo>
                  <a:lnTo>
                    <a:pt x="134721" y="4106189"/>
                  </a:lnTo>
                  <a:lnTo>
                    <a:pt x="109258" y="4089514"/>
                  </a:lnTo>
                  <a:lnTo>
                    <a:pt x="94246" y="4086695"/>
                  </a:lnTo>
                  <a:lnTo>
                    <a:pt x="94208" y="4083672"/>
                  </a:lnTo>
                  <a:lnTo>
                    <a:pt x="59410" y="1435608"/>
                  </a:lnTo>
                  <a:lnTo>
                    <a:pt x="827532" y="1435608"/>
                  </a:lnTo>
                  <a:lnTo>
                    <a:pt x="874725" y="1434084"/>
                  </a:lnTo>
                  <a:lnTo>
                    <a:pt x="921118" y="1429575"/>
                  </a:lnTo>
                  <a:lnTo>
                    <a:pt x="966584" y="1422158"/>
                  </a:lnTo>
                  <a:lnTo>
                    <a:pt x="1011059" y="1411947"/>
                  </a:lnTo>
                  <a:lnTo>
                    <a:pt x="1054430" y="1399032"/>
                  </a:lnTo>
                  <a:lnTo>
                    <a:pt x="1096606" y="1383499"/>
                  </a:lnTo>
                  <a:lnTo>
                    <a:pt x="1137488" y="1365440"/>
                  </a:lnTo>
                  <a:lnTo>
                    <a:pt x="1176997" y="1344968"/>
                  </a:lnTo>
                  <a:lnTo>
                    <a:pt x="1215021" y="1322171"/>
                  </a:lnTo>
                  <a:lnTo>
                    <a:pt x="1251483" y="1297139"/>
                  </a:lnTo>
                  <a:lnTo>
                    <a:pt x="1286268" y="1269961"/>
                  </a:lnTo>
                  <a:lnTo>
                    <a:pt x="1319288" y="1240739"/>
                  </a:lnTo>
                  <a:lnTo>
                    <a:pt x="1350454" y="1209573"/>
                  </a:lnTo>
                  <a:lnTo>
                    <a:pt x="1379677" y="1176553"/>
                  </a:lnTo>
                  <a:lnTo>
                    <a:pt x="1406855" y="1141768"/>
                  </a:lnTo>
                  <a:lnTo>
                    <a:pt x="1431886" y="1105306"/>
                  </a:lnTo>
                  <a:lnTo>
                    <a:pt x="1454683" y="1067282"/>
                  </a:lnTo>
                  <a:lnTo>
                    <a:pt x="1475155" y="1027772"/>
                  </a:lnTo>
                  <a:lnTo>
                    <a:pt x="1493215" y="986891"/>
                  </a:lnTo>
                  <a:lnTo>
                    <a:pt x="1508747" y="944714"/>
                  </a:lnTo>
                  <a:lnTo>
                    <a:pt x="1521663" y="901344"/>
                  </a:lnTo>
                  <a:lnTo>
                    <a:pt x="1531874" y="856869"/>
                  </a:lnTo>
                  <a:lnTo>
                    <a:pt x="1539290" y="811403"/>
                  </a:lnTo>
                  <a:lnTo>
                    <a:pt x="1543799" y="765009"/>
                  </a:lnTo>
                  <a:lnTo>
                    <a:pt x="1545336" y="717804"/>
                  </a:lnTo>
                  <a:lnTo>
                    <a:pt x="1545336" y="0"/>
                  </a:lnTo>
                  <a:close/>
                </a:path>
              </a:pathLst>
            </a:custGeom>
            <a:solidFill>
              <a:srgbClr val="37A76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7868412" y="3061716"/>
              <a:ext cx="681355" cy="649605"/>
            </a:xfrm>
            <a:custGeom>
              <a:avLst/>
              <a:gdLst/>
              <a:ahLst/>
              <a:cxnLst/>
              <a:rect l="l" t="t" r="r" b="b"/>
              <a:pathLst>
                <a:path w="681354" h="649604">
                  <a:moveTo>
                    <a:pt x="356616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1228" y="649224"/>
                  </a:lnTo>
                  <a:lnTo>
                    <a:pt x="681228" y="324612"/>
                  </a:lnTo>
                  <a:lnTo>
                    <a:pt x="677709" y="276632"/>
                  </a:lnTo>
                  <a:lnTo>
                    <a:pt x="667487" y="230843"/>
                  </a:lnTo>
                  <a:lnTo>
                    <a:pt x="651065" y="187743"/>
                  </a:lnTo>
                  <a:lnTo>
                    <a:pt x="628942" y="147837"/>
                  </a:lnTo>
                  <a:lnTo>
                    <a:pt x="601621" y="111624"/>
                  </a:lnTo>
                  <a:lnTo>
                    <a:pt x="569603" y="79606"/>
                  </a:lnTo>
                  <a:lnTo>
                    <a:pt x="533390" y="52285"/>
                  </a:lnTo>
                  <a:lnTo>
                    <a:pt x="493484" y="30162"/>
                  </a:lnTo>
                  <a:lnTo>
                    <a:pt x="450384" y="13740"/>
                  </a:lnTo>
                  <a:lnTo>
                    <a:pt x="404595" y="3518"/>
                  </a:lnTo>
                  <a:lnTo>
                    <a:pt x="356616" y="0"/>
                  </a:lnTo>
                  <a:close/>
                </a:path>
              </a:pathLst>
            </a:custGeom>
            <a:solidFill>
              <a:srgbClr val="37A76E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94676" y="2828544"/>
              <a:ext cx="1064514" cy="1335785"/>
            </a:xfrm>
            <a:prstGeom prst="rect">
              <a:avLst/>
            </a:prstGeom>
          </p:spPr>
        </p:pic>
      </p:grpSp>
      <p:sp>
        <p:nvSpPr>
          <p:cNvPr id="40" name="object 40"/>
          <p:cNvSpPr txBox="1"/>
          <p:nvPr/>
        </p:nvSpPr>
        <p:spPr>
          <a:xfrm>
            <a:off x="8058404" y="2964560"/>
            <a:ext cx="30226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1400" dirty="0">
                <a:solidFill>
                  <a:srgbClr val="FFFFFF"/>
                </a:solidFill>
                <a:latin typeface="Tahoma"/>
                <a:cs typeface="Tahoma"/>
              </a:rPr>
              <a:t>G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378901" y="439244"/>
            <a:ext cx="5800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55" name="TextBox 54"/>
          <p:cNvSpPr txBox="1"/>
          <p:nvPr/>
        </p:nvSpPr>
        <p:spPr>
          <a:xfrm>
            <a:off x="480658" y="1371600"/>
            <a:ext cx="860634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สรุปสาระสำคัญ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Value Chain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และเป้าหมายรายสินค้า ชนิดสินค้า (ปลาดุก) </a:t>
            </a:r>
          </a:p>
        </p:txBody>
      </p:sp>
      <p:sp>
        <p:nvSpPr>
          <p:cNvPr id="56" name="TextBox 55"/>
          <p:cNvSpPr txBox="1"/>
          <p:nvPr/>
        </p:nvSpPr>
        <p:spPr>
          <a:xfrm>
            <a:off x="1105660" y="2610617"/>
            <a:ext cx="1252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เศรษฐกิจ</a:t>
            </a:r>
            <a:b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ชีวภาพ</a:t>
            </a:r>
          </a:p>
        </p:txBody>
      </p:sp>
      <p:sp>
        <p:nvSpPr>
          <p:cNvPr id="58" name="TextBox 57"/>
          <p:cNvSpPr txBox="1"/>
          <p:nvPr/>
        </p:nvSpPr>
        <p:spPr>
          <a:xfrm>
            <a:off x="5026913" y="2635134"/>
            <a:ext cx="1252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เศรษฐกิจ</a:t>
            </a:r>
            <a:b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หมุนเวียน</a:t>
            </a:r>
          </a:p>
        </p:txBody>
      </p:sp>
      <p:sp>
        <p:nvSpPr>
          <p:cNvPr id="59" name="TextBox 58"/>
          <p:cNvSpPr txBox="1"/>
          <p:nvPr/>
        </p:nvSpPr>
        <p:spPr>
          <a:xfrm>
            <a:off x="8759190" y="2649226"/>
            <a:ext cx="1252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เศรษฐกิจ</a:t>
            </a:r>
            <a:b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20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สีเขียว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040892" y="3721480"/>
            <a:ext cx="3733800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u="sng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ต้นทาง</a:t>
            </a:r>
            <a:r>
              <a:rPr lang="th-TH" sz="16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พัฒนาองค์ความรู้และเทคโนโลยีด้านการผลิตให้แก่เกษตรกร </a:t>
            </a:r>
            <a:r>
              <a:rPr lang="th-TH" sz="16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โดยใช้จุลินท</a:t>
            </a:r>
            <a:r>
              <a:rPr lang="th-TH" sz="1600" dirty="0" err="1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รีย์</a:t>
            </a:r>
            <a:r>
              <a:rPr lang="th-TH" sz="16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ในการผลิตอาหารสัตว์น้ำ รวมถึง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ส่งเสริมการรวมกลุ่ม ยกระดับการทำเกษตรแปลงใหญ่ และ</a:t>
            </a:r>
            <a:r>
              <a:rPr lang="th-TH" sz="1600" dirty="0" err="1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สร้างอัต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ลักษณ์ให้กับสินค้าอีกด้วย</a:t>
            </a:r>
          </a:p>
          <a:p>
            <a:pPr algn="thaiDist"/>
            <a:r>
              <a:rPr lang="th-TH" sz="1600" b="1" u="sng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กลางทาง</a:t>
            </a:r>
            <a:r>
              <a:rPr lang="th-TH" sz="16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ส่งเสริมการแปรรูปผลิตภัณฑ์ให้มีความหลากหลาย เช่น ปลาสวรรค์ ปลาดุกร้า ลูกชิ้นปลา</a:t>
            </a:r>
            <a:r>
              <a:rPr lang="th-TH" sz="16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ดุก โดยมีส่วนผสมของสุมนไพรท้องถิ่น 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และพัฒนา</a:t>
            </a:r>
            <a:r>
              <a:rPr lang="th-TH" sz="16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เทคโนโลยี การ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แปรรูป รวมถึงส่งเสริมและพัฒนาตราสินค้าให้เป็นที่รู้จักของบุคคลทั่วไป</a:t>
            </a:r>
          </a:p>
          <a:p>
            <a:pPr algn="thaiDist"/>
            <a:r>
              <a:rPr lang="th-TH" sz="1600" b="1" u="sng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ปลายทาง</a:t>
            </a:r>
            <a:r>
              <a:rPr lang="th-TH" sz="16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ประชาสัมพันธ์ผลิตภัณฑ์แปรรูปผ่านช่องทางต่างๆ  รวมถึงเพิ่มช่องทางตลาดค้าปลีก / ค้าส่ง / ตลาดออนไลน์ เพื่อกระจายสินค้าให้ทั่วถึงผู้โบริโภค</a:t>
            </a:r>
          </a:p>
          <a:p>
            <a:pPr algn="thaiDist"/>
            <a:endParaRPr lang="th-TH" sz="1600" b="1" u="sng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8915400" y="10471"/>
            <a:ext cx="3276600" cy="2246769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000" b="1" dirty="0">
                <a:latin typeface="AngsanaUPC" pitchFamily="18" charset="-34"/>
                <a:cs typeface="AngsanaUPC" pitchFamily="18" charset="-34"/>
              </a:rPr>
              <a:t>        </a:t>
            </a:r>
            <a:r>
              <a:rPr lang="th-TH" sz="2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เป้าหมายหลักในการเลือกสินค้าปลาดุก</a:t>
            </a:r>
          </a:p>
          <a:p>
            <a:r>
              <a:rPr lang="th-TH" sz="2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สินค้ามีแนวโน้มในการขยายตัวเพิ่มขึ้น</a:t>
            </a:r>
            <a:endParaRPr lang="th-TH" sz="2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เป็นสินค้า 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GI</a:t>
            </a:r>
          </a:p>
          <a:p>
            <a:r>
              <a:rPr lang="en-US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ความต้องการของตลาดมีแนวโน้มสูงขึ้น</a:t>
            </a:r>
          </a:p>
          <a:p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ก้างปลาดุกสามารถนำไปต่อยอดเป็น             แคปซูลแคลเซียมได้ ซึ่งเป็นอีกช่องทางหนึ่งในการสร้างรายได้</a:t>
            </a:r>
            <a:endParaRPr lang="th-TH" sz="20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42" name="Picture 3" descr="ขายปลาดุกปลีก-ส่ง - Posts | Facebook">
            <a:extLst>
              <a:ext uri="{FF2B5EF4-FFF2-40B4-BE49-F238E27FC236}">
                <a16:creationId xmlns="" xmlns:a16="http://schemas.microsoft.com/office/drawing/2014/main" id="{10EA0E82-A59C-4CEF-9379-D2DDA63EA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3935">
            <a:off x="1789449" y="124373"/>
            <a:ext cx="1252050" cy="12520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TextBox 16"/>
          <p:cNvSpPr txBox="1"/>
          <p:nvPr/>
        </p:nvSpPr>
        <p:spPr>
          <a:xfrm>
            <a:off x="4950713" y="3711321"/>
            <a:ext cx="3407664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u="sng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ต้นทาง</a:t>
            </a:r>
            <a:r>
              <a:rPr lang="th-TH" sz="16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นำน้ำทิ้งจากบ่อปรับสภาพ และนำกลับมาหมุนเวียนใช้ภายในฟาร์ม (เป็นปุ๋ยในสวนยาง สวนปาล์ม)ส่วนเศษอาหารสะสมก้นบ่อ นำมาทำปุ๋ย</a:t>
            </a:r>
            <a:r>
              <a:rPr lang="th-TH" sz="16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ชีวภาพ และใช้จุลินท</a:t>
            </a:r>
            <a:r>
              <a:rPr lang="th-TH" sz="1600" dirty="0" err="1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รีย์</a:t>
            </a:r>
            <a:r>
              <a:rPr lang="th-TH" sz="16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ในการบำบัดน้ำ</a:t>
            </a:r>
            <a:endParaRPr lang="th-TH" sz="16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th-TH" sz="1600" b="1" u="sng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กลางทาง </a:t>
            </a:r>
            <a:r>
              <a:rPr lang="th-TH" sz="16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การผลิตปุ๋ยจากดินเลนก้นบ่อ /การวิเคราะห์ธาตุอาหาร และกระดูกปลาซึ่งเป็นเศษเหลือหรือผลพลอยได้จากกระบวนการแปรรูป มาผลิต</a:t>
            </a:r>
            <a:r>
              <a:rPr lang="th-TH" sz="1600" dirty="0" err="1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เป็นไบ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โอแคลเซียม</a:t>
            </a:r>
          </a:p>
          <a:p>
            <a:pPr algn="thaiDist"/>
            <a:r>
              <a:rPr lang="th-TH" sz="1600" b="1" u="sng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ปลายทาง </a:t>
            </a:r>
            <a:r>
              <a:rPr lang="th-TH" sz="16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การใช้ระบบ</a:t>
            </a:r>
            <a:r>
              <a:rPr lang="th-TH" sz="1600" dirty="0" err="1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โซลาร์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เซลล์หรือพลังงานสะอาดในกระบวนการผลิต และจัดการวัสดุเหลือใช้จากระบบการผลิตเพื่อสร้างมูลค่าเพิ่ม รวมทั้งมีการควบคุมเกษตรกร/กลุ่มเกษตรกร/ผู้ประกอบการให้ปฏิบัติตามมาตรฐานโรงงาน </a:t>
            </a:r>
            <a:r>
              <a:rPr lang="en-US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GMP/HACCP/GI 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อีกด้วย</a:t>
            </a:r>
            <a:endParaRPr lang="en-US" sz="16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16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1600" b="1" u="sng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1600" b="1" u="sng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9" name="กล่องข้อความ 15">
            <a:extLst>
              <a:ext uri="{FF2B5EF4-FFF2-40B4-BE49-F238E27FC236}">
                <a16:creationId xmlns="" xmlns:a16="http://schemas.microsoft.com/office/drawing/2014/main" id="{EA0CB727-0BCE-4A79-B613-5E6E95D28FBE}"/>
              </a:ext>
            </a:extLst>
          </p:cNvPr>
          <p:cNvSpPr txBox="1"/>
          <p:nvPr/>
        </p:nvSpPr>
        <p:spPr>
          <a:xfrm>
            <a:off x="8673118" y="3721480"/>
            <a:ext cx="3210181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u="sng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ต้นทาง</a:t>
            </a:r>
            <a:r>
              <a:rPr lang="th-TH" sz="16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ลดกิจกรรมในกระบวนการผลิตที่</a:t>
            </a:r>
            <a:r>
              <a:rPr lang="th-TH" sz="16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ปล่อย                            ก๊าซ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เรือนกระจก และส่งเสริมการทำเกษตรกรรมยั่งยืน โดยมีการควบคุมให้เกษตรปฏิบัติตามมาตรฐานฟาร์ม </a:t>
            </a:r>
            <a:r>
              <a:rPr lang="en-US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GAP/</a:t>
            </a:r>
            <a:r>
              <a:rPr lang="th-TH" sz="1600" dirty="0" err="1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มกษ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./ </a:t>
            </a:r>
            <a:r>
              <a:rPr lang="en-US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Safety Level</a:t>
            </a:r>
          </a:p>
          <a:p>
            <a:pPr algn="thaiDist"/>
            <a:r>
              <a:rPr lang="th-TH" sz="1600" b="1" u="sng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กลางทาง </a:t>
            </a:r>
            <a:r>
              <a:rPr lang="th-TH" sz="16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การใช้ระบบ</a:t>
            </a:r>
            <a:r>
              <a:rPr lang="th-TH" sz="1600" dirty="0" err="1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โซลาร์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เซลล์หรือพลังงานสะอาดในกระบวนการผลิต และจัดการวัสดุเหลือใช้จากระบบการผลิตเพื่อสร้างมูลค่าเพิ่ม</a:t>
            </a:r>
          </a:p>
          <a:p>
            <a:pPr algn="thaiDist"/>
            <a:r>
              <a:rPr lang="th-TH" sz="1600" b="1" u="sng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ปลายทาง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การประชาสัมพันธ์การบริโภคสินค้าปลอดภัย</a:t>
            </a:r>
          </a:p>
          <a:p>
            <a:pPr algn="thaiDist"/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และเป็นแหล่งเรียนรู้ปลาดุกปลอดภัยเชื่อมโยง              การท่องเที่ยวเชิงเกษตร</a:t>
            </a:r>
          </a:p>
          <a:p>
            <a:endParaRPr lang="th-TH" sz="16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16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en-US" sz="1600" b="1" u="sng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16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8726523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="" xmlns:a16="http://schemas.microsoft.com/office/drawing/2014/main" id="{99BC4010-B21F-4DE9-AA21-CED3E482FA44}"/>
              </a:ext>
            </a:extLst>
          </p:cNvPr>
          <p:cNvGrpSpPr/>
          <p:nvPr/>
        </p:nvGrpSpPr>
        <p:grpSpPr>
          <a:xfrm>
            <a:off x="10882190" y="642795"/>
            <a:ext cx="1309811" cy="5009975"/>
            <a:chOff x="20729279" y="1970650"/>
            <a:chExt cx="2126954" cy="7495087"/>
          </a:xfrm>
        </p:grpSpPr>
        <p:sp>
          <p:nvSpPr>
            <p:cNvPr id="10" name="Pentagon 3">
              <a:extLst>
                <a:ext uri="{FF2B5EF4-FFF2-40B4-BE49-F238E27FC236}">
                  <a16:creationId xmlns="" xmlns:a16="http://schemas.microsoft.com/office/drawing/2014/main" id="{DEB0D70A-0AD5-4527-8576-AC2A0AD169E2}"/>
                </a:ext>
              </a:extLst>
            </p:cNvPr>
            <p:cNvSpPr/>
            <p:nvPr/>
          </p:nvSpPr>
          <p:spPr>
            <a:xfrm>
              <a:off x="20729279" y="1970650"/>
              <a:ext cx="2029121" cy="7495087"/>
            </a:xfrm>
            <a:prstGeom prst="homePlat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478">
                <a:cs typeface="+mj-cs"/>
              </a:endParaRPr>
            </a:p>
          </p:txBody>
        </p:sp>
        <p:sp>
          <p:nvSpPr>
            <p:cNvPr id="11" name="TextBox 3">
              <a:extLst>
                <a:ext uri="{FF2B5EF4-FFF2-40B4-BE49-F238E27FC236}">
                  <a16:creationId xmlns="" xmlns:a16="http://schemas.microsoft.com/office/drawing/2014/main" id="{75E9E922-02A8-498C-9E9E-0502A760E65F}"/>
                </a:ext>
              </a:extLst>
            </p:cNvPr>
            <p:cNvSpPr txBox="1"/>
            <p:nvPr/>
          </p:nvSpPr>
          <p:spPr>
            <a:xfrm>
              <a:off x="20738480" y="3376731"/>
              <a:ext cx="2117753" cy="3716904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 rtlCol="0" anchor="t">
              <a:no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1050" u="sng" dirty="0">
                  <a:solidFill>
                    <a:schemeClr val="accent2">
                      <a:lumMod val="75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เป้าหมาย</a:t>
              </a:r>
              <a:endParaRPr lang="en-US" sz="1050" u="sng" dirty="0">
                <a:solidFill>
                  <a:schemeClr val="accent2">
                    <a:lumMod val="75000"/>
                  </a:schemeClr>
                </a:solidFill>
                <a:latin typeface="AngsanaUPC" pitchFamily="18" charset="-34"/>
                <a:cs typeface="AngsanaUPC" pitchFamily="18" charset="-34"/>
              </a:endParaRPr>
            </a:p>
            <a:p>
              <a:endParaRPr lang="th-TH" dirty="0" smtClean="0">
                <a:latin typeface="AngsanaUPC" pitchFamily="18" charset="-34"/>
                <a:cs typeface="AngsanaUPC" pitchFamily="18" charset="-34"/>
              </a:endParaRPr>
            </a:p>
            <a:p>
              <a:r>
                <a:rPr lang="en-US" dirty="0" smtClean="0">
                  <a:latin typeface="AngsanaUPC" pitchFamily="18" charset="-34"/>
                  <a:cs typeface="AngsanaUPC" pitchFamily="18" charset="-34"/>
                </a:rPr>
                <a:t>- </a:t>
              </a:r>
              <a:r>
                <a:rPr lang="th-TH" dirty="0" smtClean="0">
                  <a:latin typeface="AngsanaUPC" pitchFamily="18" charset="-34"/>
                  <a:cs typeface="AngsanaUPC" pitchFamily="18" charset="-34"/>
                </a:rPr>
                <a:t>มูลค่าสินค้าปลาดุกเพิ่มขึ้น</a:t>
              </a:r>
            </a:p>
            <a:p>
              <a:r>
                <a:rPr lang="th-TH" dirty="0" smtClean="0">
                  <a:latin typeface="AngsanaUPC" pitchFamily="18" charset="-34"/>
                  <a:cs typeface="AngsanaUPC" pitchFamily="18" charset="-34"/>
                </a:rPr>
                <a:t>ร้อยละ </a:t>
              </a:r>
              <a:r>
                <a:rPr lang="en-US" dirty="0" smtClean="0">
                  <a:latin typeface="AngsanaUPC" pitchFamily="18" charset="-34"/>
                  <a:cs typeface="AngsanaUPC" pitchFamily="18" charset="-34"/>
                </a:rPr>
                <a:t>10</a:t>
              </a:r>
            </a:p>
            <a:p>
              <a:r>
                <a:rPr lang="en-US" dirty="0" smtClean="0">
                  <a:latin typeface="AngsanaUPC" pitchFamily="18" charset="-34"/>
                  <a:cs typeface="AngsanaUPC" pitchFamily="18" charset="-34"/>
                </a:rPr>
                <a:t>- </a:t>
              </a:r>
              <a:r>
                <a:rPr lang="th-TH" dirty="0" smtClean="0">
                  <a:latin typeface="AngsanaUPC" pitchFamily="18" charset="-34"/>
                  <a:cs typeface="AngsanaUPC" pitchFamily="18" charset="-34"/>
                </a:rPr>
                <a:t>ได้รับมาตรฐานสินค้าเพิ่มขึ้น</a:t>
              </a:r>
            </a:p>
            <a:p>
              <a:r>
                <a:rPr lang="th-TH" dirty="0" smtClean="0">
                  <a:latin typeface="AngsanaUPC" pitchFamily="18" charset="-34"/>
                  <a:cs typeface="AngsanaUPC" pitchFamily="18" charset="-34"/>
                </a:rPr>
                <a:t>ปี</a:t>
              </a:r>
              <a:r>
                <a:rPr lang="th-TH" dirty="0">
                  <a:latin typeface="AngsanaUPC" pitchFamily="18" charset="-34"/>
                  <a:cs typeface="AngsanaUPC" pitchFamily="18" charset="-34"/>
                </a:rPr>
                <a:t>ละ 10 ราย</a:t>
              </a:r>
            </a:p>
            <a:p>
              <a:r>
                <a:rPr lang="en-US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- </a:t>
              </a:r>
              <a:r>
                <a:rPr lang="th-TH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การ</a:t>
              </a:r>
              <a:r>
                <a:rPr lang="th-TH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ผลิตจากเศษเหลือ</a:t>
              </a:r>
              <a:r>
                <a:rPr lang="th-TH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ใช้</a:t>
              </a:r>
            </a:p>
            <a:p>
              <a:r>
                <a:rPr lang="th-TH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ให้</a:t>
              </a:r>
              <a:r>
                <a:rPr lang="th-TH" dirty="0">
                  <a:solidFill>
                    <a:schemeClr val="tx1">
                      <a:lumMod val="95000"/>
                      <a:lumOff val="5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เกิดประโยชน์ ร้อยละ  </a:t>
              </a:r>
              <a:r>
                <a:rPr lang="en-US" dirty="0" smtClean="0">
                  <a:solidFill>
                    <a:schemeClr val="tx1">
                      <a:lumMod val="95000"/>
                      <a:lumOff val="5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10</a:t>
              </a:r>
              <a:endParaRPr lang="th-TH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endParaRPr>
            </a:p>
            <a:p>
              <a:endParaRPr lang="th-TH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endParaRPr>
            </a:p>
            <a:p>
              <a:endParaRPr lang="th-TH" dirty="0">
                <a:latin typeface="AngsanaUPC" pitchFamily="18" charset="-34"/>
                <a:cs typeface="AngsanaUPC" pitchFamily="18" charset="-34"/>
              </a:endParaRPr>
            </a:p>
            <a:p>
              <a:endParaRPr lang="th-TH" dirty="0">
                <a:latin typeface="AngsanaUPC" pitchFamily="18" charset="-34"/>
                <a:cs typeface="AngsanaUPC" pitchFamily="18" charset="-34"/>
              </a:endParaRPr>
            </a:p>
            <a:p>
              <a:endParaRPr lang="en-US" sz="783" b="1" dirty="0">
                <a:latin typeface="TH SarabunPSK" panose="020B0500040200020003" pitchFamily="34" charset="-34"/>
                <a:cs typeface="TH SarabunPSK" panose="020B0500040200020003" pitchFamily="34" charset="-34"/>
              </a:endParaRPr>
            </a:p>
          </p:txBody>
        </p:sp>
      </p:grpSp>
      <p:sp>
        <p:nvSpPr>
          <p:cNvPr id="12" name="Rectangle 4">
            <a:extLst>
              <a:ext uri="{FF2B5EF4-FFF2-40B4-BE49-F238E27FC236}">
                <a16:creationId xmlns="" xmlns:a16="http://schemas.microsoft.com/office/drawing/2014/main" id="{84802C13-AC9C-4CFB-993D-13C64E9CA3BE}"/>
              </a:ext>
            </a:extLst>
          </p:cNvPr>
          <p:cNvSpPr/>
          <p:nvPr/>
        </p:nvSpPr>
        <p:spPr>
          <a:xfrm>
            <a:off x="0" y="3710"/>
            <a:ext cx="12192000" cy="5598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latin typeface="AngsanaUPC" pitchFamily="18" charset="-34"/>
                <a:cs typeface="AngsanaUPC" pitchFamily="18" charset="-34"/>
              </a:rPr>
              <a:t>การจัดทำ </a:t>
            </a:r>
            <a:r>
              <a:rPr lang="en-US" sz="2000" b="1" dirty="0">
                <a:latin typeface="AngsanaUPC" pitchFamily="18" charset="-34"/>
                <a:cs typeface="AngsanaUPC" pitchFamily="18" charset="-34"/>
              </a:rPr>
              <a:t>Value Chain </a:t>
            </a:r>
            <a:r>
              <a:rPr lang="th-TH" sz="2000" b="1" dirty="0">
                <a:latin typeface="AngsanaUPC" pitchFamily="18" charset="-34"/>
                <a:cs typeface="AngsanaUPC" pitchFamily="18" charset="-34"/>
              </a:rPr>
              <a:t>และเป้าหมายสินค้าปลาดุก  จังหวัดพัทลุง</a:t>
            </a:r>
            <a:endParaRPr lang="en-US" sz="2000" b="1" dirty="0">
              <a:latin typeface="AngsanaUPC" pitchFamily="18" charset="-34"/>
              <a:cs typeface="AngsanaUPC" pitchFamily="18" charset="-34"/>
            </a:endParaRPr>
          </a:p>
        </p:txBody>
      </p:sp>
      <p:graphicFrame>
        <p:nvGraphicFramePr>
          <p:cNvPr id="3" name="ตาราง 2">
            <a:extLst>
              <a:ext uri="{FF2B5EF4-FFF2-40B4-BE49-F238E27FC236}">
                <a16:creationId xmlns="" xmlns:a16="http://schemas.microsoft.com/office/drawing/2014/main" id="{3DFC0770-A198-4917-884B-5D6CEA93E9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66662685"/>
              </p:ext>
            </p:extLst>
          </p:nvPr>
        </p:nvGraphicFramePr>
        <p:xfrm>
          <a:off x="226334" y="609601"/>
          <a:ext cx="10655929" cy="498221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="" xmlns:a16="http://schemas.microsoft.com/office/drawing/2014/main" val="785280501"/>
                    </a:ext>
                  </a:extLst>
                </a:gridCol>
                <a:gridCol w="2801958">
                  <a:extLst>
                    <a:ext uri="{9D8B030D-6E8A-4147-A177-3AD203B41FA5}">
                      <a16:colId xmlns="" xmlns:a16="http://schemas.microsoft.com/office/drawing/2014/main" val="2166394786"/>
                    </a:ext>
                  </a:extLst>
                </a:gridCol>
                <a:gridCol w="2935337">
                  <a:extLst>
                    <a:ext uri="{9D8B030D-6E8A-4147-A177-3AD203B41FA5}">
                      <a16:colId xmlns="" xmlns:a16="http://schemas.microsoft.com/office/drawing/2014/main" val="2612424634"/>
                    </a:ext>
                  </a:extLst>
                </a:gridCol>
                <a:gridCol w="3998200">
                  <a:extLst>
                    <a:ext uri="{9D8B030D-6E8A-4147-A177-3AD203B41FA5}">
                      <a16:colId xmlns="" xmlns:a16="http://schemas.microsoft.com/office/drawing/2014/main" val="4184158473"/>
                    </a:ext>
                  </a:extLst>
                </a:gridCol>
              </a:tblGrid>
              <a:tr h="340624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10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7069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ต้นทาง</a:t>
                      </a:r>
                    </a:p>
                    <a:p>
                      <a:pPr marL="0" marR="0" lvl="0" indent="0" algn="ctr" defTabSz="17069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(เกษตรกร)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กลางทาง</a:t>
                      </a:r>
                    </a:p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(สถาบันเกษตรกร,ผู้ประกอบ)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ปลายทาง</a:t>
                      </a:r>
                    </a:p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(อุตสาหกรรม)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236532491"/>
                  </a:ext>
                </a:extLst>
              </a:tr>
              <a:tr h="1530201">
                <a:tc>
                  <a:txBody>
                    <a:bodyPr/>
                    <a:lstStyle/>
                    <a:p>
                      <a:pPr algn="ctr" fontAlgn="ctr"/>
                      <a:endParaRPr lang="th-TH" sz="1000" b="1" u="sng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th-TH" sz="1000" b="1" u="sng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th-TH" sz="1000" b="1" u="sng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r>
                        <a:rPr lang="en-US" sz="1000" b="1" u="sng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Bio</a:t>
                      </a:r>
                      <a:endParaRPr lang="th-TH" sz="1000" b="1" u="sng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การสร้างมูลค่า</a:t>
                      </a:r>
                    </a:p>
                    <a:p>
                      <a:pPr algn="ctr" fontAlgn="ctr"/>
                      <a:r>
                        <a:rPr lang="en-US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(Value Creation)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</a:t>
                      </a: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  </a:t>
                      </a: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         </a:t>
                      </a: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บุคลากร</a:t>
                      </a: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                                         </a:t>
                      </a: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การเพิ่มประสิทธิภาพการผลิต</a:t>
                      </a: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endParaRPr lang="th-TH" sz="1000" b="1" i="0" u="sng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endParaRPr lang="th-TH" sz="1000" b="1" i="0" u="sng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endParaRPr lang="th-TH" sz="1000" b="1" i="0" u="sng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</a:t>
                      </a: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endParaRPr lang="en-US" sz="1000" b="1" i="0" u="sng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กระบวนการสร้างมูลค่าเพิ่ม</a:t>
                      </a: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</a:t>
                      </a: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70691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u="sng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การตลาด</a:t>
                      </a:r>
                    </a:p>
                    <a:p>
                      <a:pPr marL="0" marR="0" lvl="0" indent="0" algn="ctr" defTabSz="170691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512821639"/>
                  </a:ext>
                </a:extLst>
              </a:tr>
              <a:tr h="1464182">
                <a:tc>
                  <a:txBody>
                    <a:bodyPr/>
                    <a:lstStyle/>
                    <a:p>
                      <a:pPr algn="ctr" fontAlgn="ctr"/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en-US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r>
                        <a:rPr lang="en-US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Circular</a:t>
                      </a:r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(</a:t>
                      </a:r>
                      <a:r>
                        <a:rPr lang="en-US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Zero Waste)</a:t>
                      </a:r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sng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การใช้ประโยชน์ให้เต็มประสิทธิภาพ</a:t>
                      </a:r>
                      <a:endParaRPr lang="th-TH" sz="1000" b="0" i="0" u="sng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การใช้ประโยชน์ให้เต็มประสิทธิภาพ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การใช้ประโยชน์ให้เต็มประสิทธิภาพ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124687042"/>
                  </a:ext>
                </a:extLst>
              </a:tr>
              <a:tr h="1647203">
                <a:tc>
                  <a:txBody>
                    <a:bodyPr/>
                    <a:lstStyle/>
                    <a:p>
                      <a:pPr algn="ctr" fontAlgn="ctr"/>
                      <a:endParaRPr lang="en-US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r>
                        <a:rPr lang="en-US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Green</a:t>
                      </a:r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(สมดุลและยั่งยืน)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t">
                        <a:buFont typeface="Wingdings" panose="05000000000000000000" pitchFamily="2" charset="2"/>
                        <a:buNone/>
                      </a:pP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กระบวนการผลิตที่เป็นมิตรต่อสิ่งแวดล้อม</a:t>
                      </a: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การผลิตที่เป็นมิตรกับสิ่งแวดล้อม</a:t>
                      </a: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การผลิตที่เป็นมิตรกับสิ่งแวดล้อม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460866017"/>
                  </a:ext>
                </a:extLst>
              </a:tr>
            </a:tbl>
          </a:graphicData>
        </a:graphic>
      </p:graphicFrame>
      <p:pic>
        <p:nvPicPr>
          <p:cNvPr id="21" name="รูปภาพ 20">
            <a:extLst>
              <a:ext uri="{FF2B5EF4-FFF2-40B4-BE49-F238E27FC236}">
                <a16:creationId xmlns="" xmlns:a16="http://schemas.microsoft.com/office/drawing/2014/main" id="{C3B08338-852B-40F6-B11C-2EAB15ECF7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5" y="1116192"/>
            <a:ext cx="458513" cy="4585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3" name="รูปภาพ 22">
            <a:extLst>
              <a:ext uri="{FF2B5EF4-FFF2-40B4-BE49-F238E27FC236}">
                <a16:creationId xmlns="" xmlns:a16="http://schemas.microsoft.com/office/drawing/2014/main" id="{5BD78BF0-7D31-400D-BA56-6243AB78E7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4" y="2806002"/>
            <a:ext cx="458514" cy="45851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5" name="รูปภาพ 24">
            <a:extLst>
              <a:ext uri="{FF2B5EF4-FFF2-40B4-BE49-F238E27FC236}">
                <a16:creationId xmlns="" xmlns:a16="http://schemas.microsoft.com/office/drawing/2014/main" id="{E2C81902-5378-4429-9C82-905B8F7A11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2" y="4169860"/>
            <a:ext cx="458516" cy="45851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aphicFrame>
        <p:nvGraphicFramePr>
          <p:cNvPr id="2" name="Table 1">
            <a:extLst>
              <a:ext uri="{FF2B5EF4-FFF2-40B4-BE49-F238E27FC236}">
                <a16:creationId xmlns="" xmlns:a16="http://schemas.microsoft.com/office/drawing/2014/main" id="{10F62870-CF3F-4088-8BD5-A25C7F1375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41812226"/>
              </p:ext>
            </p:extLst>
          </p:nvPr>
        </p:nvGraphicFramePr>
        <p:xfrm>
          <a:off x="226334" y="5644132"/>
          <a:ext cx="11525252" cy="3991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95525">
                  <a:extLst>
                    <a:ext uri="{9D8B030D-6E8A-4147-A177-3AD203B41FA5}">
                      <a16:colId xmlns="" xmlns:a16="http://schemas.microsoft.com/office/drawing/2014/main" val="1690758785"/>
                    </a:ext>
                  </a:extLst>
                </a:gridCol>
                <a:gridCol w="10529727">
                  <a:extLst>
                    <a:ext uri="{9D8B030D-6E8A-4147-A177-3AD203B41FA5}">
                      <a16:colId xmlns="" xmlns:a16="http://schemas.microsoft.com/office/drawing/2014/main" val="970214184"/>
                    </a:ext>
                  </a:extLst>
                </a:gridCol>
              </a:tblGrid>
              <a:tr h="39911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ปัจจัยสนับสนุน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การวิจัยและพัฒนาเทคโนโลยีการแปรรูป / เทคโนโลยีเพื่อการพัฒนา ให้เป็น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Smart Farmer, Young  Smart Farmer,  Start Up, Smart Farming 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การรับรองมาตรฐาน / การพัฒนาศักยภาพด้านการตลาด / โครงสร้างพื้นฐานและระบบโลจิสติก</a:t>
                      </a:r>
                      <a:r>
                        <a:rPr lang="th-T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ส์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/ แหล่งเงินทุน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942824482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="" xmlns:a16="http://schemas.microsoft.com/office/drawing/2014/main" id="{706404CE-3FC1-4020-88AE-2CB50B5CBE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88463293"/>
              </p:ext>
            </p:extLst>
          </p:nvPr>
        </p:nvGraphicFramePr>
        <p:xfrm>
          <a:off x="226334" y="6053808"/>
          <a:ext cx="11525251" cy="60519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95523">
                  <a:extLst>
                    <a:ext uri="{9D8B030D-6E8A-4147-A177-3AD203B41FA5}">
                      <a16:colId xmlns="" xmlns:a16="http://schemas.microsoft.com/office/drawing/2014/main" val="1360537452"/>
                    </a:ext>
                  </a:extLst>
                </a:gridCol>
                <a:gridCol w="10529728">
                  <a:extLst>
                    <a:ext uri="{9D8B030D-6E8A-4147-A177-3AD203B41FA5}">
                      <a16:colId xmlns="" xmlns:a16="http://schemas.microsoft.com/office/drawing/2014/main" val="1385523942"/>
                    </a:ext>
                  </a:extLst>
                </a:gridCol>
              </a:tblGrid>
              <a:tr h="605194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หน่วยงานสนับสนุน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สนง.ประมงจังหวัดและอำเภอ /ศูนย์วิจัยและพัฒนาประมงน้ำจืด/สนง.พาณิชย์จังหวัด/สนง.อุตสาหกรรมจังหวัด/สนง.พลังงานจังหวัด/สนง.พัฒนาชุมชนจังหวัดและอำเภอ /สถานีพัฒนาที่ดิน /สนง.สภาเกษตรกร จังหวัด/กองทุนฟื้นฟูฯจังหวัด/อปท./ ธกส. / มหาวิทยาลัยสงขลานครินทร์  /ม.ทักษิณ/องค์กรเกษตรกร/กลุ่มเกษตรกรและวิสาหกิจชุมชน 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2803242291"/>
                  </a:ext>
                </a:extLst>
              </a:tr>
            </a:tbl>
          </a:graphicData>
        </a:graphic>
      </p:graphicFrame>
      <p:sp>
        <p:nvSpPr>
          <p:cNvPr id="13" name="Rectangle 4">
            <a:extLst>
              <a:ext uri="{FF2B5EF4-FFF2-40B4-BE49-F238E27FC236}">
                <a16:creationId xmlns="" xmlns:a16="http://schemas.microsoft.com/office/drawing/2014/main" id="{E443C70D-34D2-4861-A06C-650B18B51EFF}"/>
              </a:ext>
            </a:extLst>
          </p:cNvPr>
          <p:cNvSpPr/>
          <p:nvPr/>
        </p:nvSpPr>
        <p:spPr>
          <a:xfrm>
            <a:off x="0" y="6690512"/>
            <a:ext cx="12192000" cy="16639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3.3. BCG Value Chain 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="" xmlns:a16="http://schemas.microsoft.com/office/drawing/2014/main" id="{1A0075F3-7E9D-493E-A58D-D8EA884D4178}"/>
              </a:ext>
            </a:extLst>
          </p:cNvPr>
          <p:cNvSpPr txBox="1"/>
          <p:nvPr/>
        </p:nvSpPr>
        <p:spPr>
          <a:xfrm>
            <a:off x="1259933" y="1171004"/>
            <a:ext cx="149045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พัฒนาองค์ความรู้และเทคโนโลยีด้านการผลิต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ส่งเสริมการรวมกลุ่ม </a:t>
            </a:r>
          </a:p>
          <a:p>
            <a:r>
              <a:rPr lang="th-TH" sz="1000" dirty="0">
                <a:latin typeface="AngsanaUPC" pitchFamily="18" charset="-34"/>
                <a:cs typeface="AngsanaUPC" pitchFamily="18" charset="-34"/>
              </a:rPr>
              <a:t>        และยกระดับความเข้มแข็ง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="" xmlns:a16="http://schemas.microsoft.com/office/drawing/2014/main" id="{F1F465C3-99E4-482A-A2B1-C92F73204EFA}"/>
              </a:ext>
            </a:extLst>
          </p:cNvPr>
          <p:cNvSpPr txBox="1"/>
          <p:nvPr/>
        </p:nvSpPr>
        <p:spPr>
          <a:xfrm>
            <a:off x="2597254" y="1173364"/>
            <a:ext cx="149045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ส่งเสริม</a:t>
            </a: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การทำ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เกษตรแปลงใหญ่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การรับรองมาตรฐานฟาร์ม และการยกระดับมาตรฐานสินค้า</a:t>
            </a:r>
          </a:p>
          <a:p>
            <a:r>
              <a:rPr lang="th-TH" sz="1000" dirty="0">
                <a:latin typeface="AngsanaUPC" pitchFamily="18" charset="-34"/>
                <a:cs typeface="AngsanaUPC" pitchFamily="18" charset="-34"/>
              </a:rPr>
              <a:t>         และมาตรฐานฟาร์ม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การสร้างอ</a:t>
            </a: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ัต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ลักษณ์ให้กับสินค้า</a:t>
            </a: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="" xmlns:a16="http://schemas.microsoft.com/office/drawing/2014/main" id="{1977746F-4C3E-42F1-A0B6-080C3F607519}"/>
              </a:ext>
            </a:extLst>
          </p:cNvPr>
          <p:cNvSpPr txBox="1"/>
          <p:nvPr/>
        </p:nvSpPr>
        <p:spPr>
          <a:xfrm>
            <a:off x="4115681" y="1213868"/>
            <a:ext cx="2542669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ส่งเสริมการแปรรูป และพัฒนาเทคโนโลยีการแปรรูป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พัฒนาผลิตภัณฑ์และบรรจุภัณฑ์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ส่งเสริมและพัฒนาตราสินค้า หรือการสร้างแบรนด์ให้เป็นที่รู้จัก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ส่งเสริมการสร้างอ</a:t>
            </a: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ัต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ลักษณ์สินค้า /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GI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ของจังหวัด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แปรรูปผลิตภัณฑ์ให้มีความหลากหลาย เช่น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ปลาสวรรค์ ปลาดุกร้า ลูกชิ้นปลาดุก</a:t>
            </a: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="" xmlns:a16="http://schemas.microsoft.com/office/drawing/2014/main" id="{EA0CB727-0BCE-4A79-B613-5E6E95D28FBE}"/>
              </a:ext>
            </a:extLst>
          </p:cNvPr>
          <p:cNvSpPr txBox="1"/>
          <p:nvPr/>
        </p:nvSpPr>
        <p:spPr>
          <a:xfrm>
            <a:off x="7044083" y="1075450"/>
            <a:ext cx="3696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ประชาสัมพันธ์ผลิตภัณฑ์แปรรูปผ่านช่องทางต่างๆ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เพิ่มช่องทางตลาดค้าปลีก / ค้าส่ง / ตลาดออนไลน์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ส่งเสริมการท่องเที่ยวเชิงเกษตร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เชื่อมโยงตลาดระหว่างผู้ผลิตและผู้ประกอบการ</a:t>
            </a: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="" xmlns:a16="http://schemas.microsoft.com/office/drawing/2014/main" id="{860A0CA6-3332-4950-89ED-F2F418D30521}"/>
              </a:ext>
            </a:extLst>
          </p:cNvPr>
          <p:cNvSpPr txBox="1"/>
          <p:nvPr/>
        </p:nvSpPr>
        <p:spPr>
          <a:xfrm>
            <a:off x="7074151" y="1756372"/>
            <a:ext cx="2645717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AngsanaUPC" pitchFamily="18" charset="-34"/>
                <a:cs typeface="AngsanaUPC" pitchFamily="18" charset="-34"/>
              </a:rPr>
              <a:t>	</a:t>
            </a:r>
            <a:r>
              <a:rPr lang="th-TH" sz="1000" b="1" u="sng" dirty="0">
                <a:latin typeface="AngsanaUPC" pitchFamily="18" charset="-34"/>
                <a:cs typeface="AngsanaUPC" pitchFamily="18" charset="-34"/>
              </a:rPr>
              <a:t>การแปรรูปเชิงพาณิชย์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พัฒนาผลิตภัณฑ์เป็นสินค้าพรีเมียม และมีความหลากหลาย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พัฒนาสินค้าให้มีมาตรฐานการส่งออก</a:t>
            </a: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="" xmlns:a16="http://schemas.microsoft.com/office/drawing/2014/main" id="{D2E6D558-4071-4DC5-AB0B-87E7D0A1B6E6}"/>
              </a:ext>
            </a:extLst>
          </p:cNvPr>
          <p:cNvSpPr txBox="1"/>
          <p:nvPr/>
        </p:nvSpPr>
        <p:spPr>
          <a:xfrm>
            <a:off x="1287636" y="2667368"/>
            <a:ext cx="2625834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นำน้ำทิ้งจากบ่อปรับสภาพและนำกลับมาหมุนเวียนใช้ภายในฟาร์ม (ปุ๋ยในสวนยาง,ปาล์ม)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เศษอาหารสะสมก้นบ่อ นำมาทำปุ๋ยชีวภาพ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การผลิตอาหารจากวัสดุในท้องถิ่นที่ปลอดภัย</a:t>
            </a:r>
          </a:p>
          <a:p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="" xmlns:a16="http://schemas.microsoft.com/office/drawing/2014/main" id="{65ECBA08-1D36-4558-A0B6-972E62E1F8C7}"/>
              </a:ext>
            </a:extLst>
          </p:cNvPr>
          <p:cNvSpPr txBox="1"/>
          <p:nvPr/>
        </p:nvSpPr>
        <p:spPr>
          <a:xfrm>
            <a:off x="4110170" y="2653740"/>
            <a:ext cx="2625834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การผลิตปุ๋ยจากดินเลนก้นบ่อ /การวิเคราะห์ธาตุอาหาร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กระดูกปลาซึ่งเป็นเศษเหลือหรือผลพลอยได้จากกระบวนการแปรรูป มาผลิตเป็น</a:t>
            </a: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ไบ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โอแคลเซียม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="" xmlns:a16="http://schemas.microsoft.com/office/drawing/2014/main" id="{FFD0ECA8-FCBE-4090-BAA9-1109181D286B}"/>
              </a:ext>
            </a:extLst>
          </p:cNvPr>
          <p:cNvSpPr txBox="1"/>
          <p:nvPr/>
        </p:nvSpPr>
        <p:spPr>
          <a:xfrm>
            <a:off x="7040020" y="2698145"/>
            <a:ext cx="339031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พัฒนาการแปรรูปและผลิตภัณฑ์ต่างๆ โดยนำเศษเหลือใช้มาผลิตให้เกิดประโยชน์ในเชิงอุตสาหกรรม เช่น กระดูกปลาผลิตเป็น</a:t>
            </a: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ไบ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โอแคลเซียม</a:t>
            </a: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="" xmlns:a16="http://schemas.microsoft.com/office/drawing/2014/main" id="{C9B3AE64-4FF2-44DB-BD9F-3CD6A202F1CA}"/>
              </a:ext>
            </a:extLst>
          </p:cNvPr>
          <p:cNvSpPr txBox="1"/>
          <p:nvPr/>
        </p:nvSpPr>
        <p:spPr>
          <a:xfrm>
            <a:off x="1287636" y="4143975"/>
            <a:ext cx="2453696" cy="11695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ลดกิจกรรมในกระบวนการผลิตที่ปล่อยก๊าซเรือนกระจก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เพิ่มประสิทธิภาพการผลิตรองรับการเปลี่ยนแปลงสภาพภูมิอากาศ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ส่งเสริม</a:t>
            </a: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การทำ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เกษตรกรรมยั่งยืน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มีการควบคุมให้เกษตรปฏิบัติตามมาตรฐานฟาร์ม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GAP/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มกษ./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Safety Level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การผลิตจากวัสดุในท้องถิ่นที่ปลอดภัย</a:t>
            </a: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="" xmlns:a16="http://schemas.microsoft.com/office/drawing/2014/main" id="{81CD66AC-2126-45B9-B8AD-C6D436918187}"/>
              </a:ext>
            </a:extLst>
          </p:cNvPr>
          <p:cNvSpPr txBox="1"/>
          <p:nvPr/>
        </p:nvSpPr>
        <p:spPr>
          <a:xfrm>
            <a:off x="7074151" y="4176480"/>
            <a:ext cx="300396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การประชาสัมพันธ์การบริโภคสินค้าปลอดภัย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แหล่งเรียนรู้ปลาดุกปลอดภัยเชื่อมโยงการท่องเที่ยวเชิงเกษตร</a:t>
            </a: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="" xmlns:a16="http://schemas.microsoft.com/office/drawing/2014/main" id="{7656547C-5EA5-4643-BE9A-09461667C44A}"/>
              </a:ext>
            </a:extLst>
          </p:cNvPr>
          <p:cNvSpPr txBox="1"/>
          <p:nvPr/>
        </p:nvSpPr>
        <p:spPr>
          <a:xfrm>
            <a:off x="4069342" y="4169860"/>
            <a:ext cx="2635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การใช้ระบบโซลา</a:t>
            </a: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ร์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เซลล์หรือพลังงานสะอาดในกระบวนการผลิต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การจัดการวัสดุเหลือใช้จากระบบการผลิตเพื่อสร้างมูลค่าเพิ่ม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มีการควบคุมเกษตรกร/กลุ่มเกษตรกร/ผู้ประกอบการให้ปฏิบัติตามมาตรฐานโรงงาน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GMP/HACCP/GI</a:t>
            </a:r>
          </a:p>
        </p:txBody>
      </p:sp>
      <p:sp>
        <p:nvSpPr>
          <p:cNvPr id="20" name="กล่องข้อความ 19">
            <a:extLst>
              <a:ext uri="{FF2B5EF4-FFF2-40B4-BE49-F238E27FC236}">
                <a16:creationId xmlns="" xmlns:a16="http://schemas.microsoft.com/office/drawing/2014/main" id="{04F6EC78-F6CF-4AD1-A02D-E471CA9F36E3}"/>
              </a:ext>
            </a:extLst>
          </p:cNvPr>
          <p:cNvSpPr txBox="1"/>
          <p:nvPr/>
        </p:nvSpPr>
        <p:spPr>
          <a:xfrm>
            <a:off x="8310365" y="6642152"/>
            <a:ext cx="26857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อ้างอิง </a:t>
            </a:r>
            <a:r>
              <a:rPr lang="en-US" sz="1200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200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สำนักงานปศุสัตว์จังหวัดพัทลุง</a:t>
            </a:r>
          </a:p>
        </p:txBody>
      </p:sp>
      <p:pic>
        <p:nvPicPr>
          <p:cNvPr id="14" name="รูปภาพ 13" descr="รูปภาพประกอบด้วย ข้อความ&#10;&#10;คำอธิบายที่สร้างโดยอัตโนมัติ">
            <a:extLst>
              <a:ext uri="{FF2B5EF4-FFF2-40B4-BE49-F238E27FC236}">
                <a16:creationId xmlns="" xmlns:a16="http://schemas.microsoft.com/office/drawing/2014/main" id="{40ECEC75-A41F-422E-A4C5-4CA372966E1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9774205" y="3285072"/>
            <a:ext cx="839771" cy="5539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7" name="รูปภาพ 16" descr="รูปภาพประกอบด้วย ท้องฟ้า, กลางแจ้ง, พื้น, ดิน&#10;&#10;คำอธิบายที่สร้างโดยอัตโนมัติ">
            <a:extLst>
              <a:ext uri="{FF2B5EF4-FFF2-40B4-BE49-F238E27FC236}">
                <a16:creationId xmlns="" xmlns:a16="http://schemas.microsoft.com/office/drawing/2014/main" id="{AD8A96FA-1998-4B9D-94E5-36F8E39B975E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5803270" y="3285072"/>
            <a:ext cx="839771" cy="55399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2" name="รูปภาพ 21">
            <a:extLst>
              <a:ext uri="{FF2B5EF4-FFF2-40B4-BE49-F238E27FC236}">
                <a16:creationId xmlns="" xmlns:a16="http://schemas.microsoft.com/office/drawing/2014/main" id="{059F0C79-52FB-45EC-A717-D28948DF5D48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3020385" y="3347499"/>
            <a:ext cx="699822" cy="459224"/>
          </a:xfrm>
          <a:prstGeom prst="rect">
            <a:avLst/>
          </a:prstGeom>
        </p:spPr>
      </p:pic>
      <p:pic>
        <p:nvPicPr>
          <p:cNvPr id="24" name="รูปภาพ 23">
            <a:extLst>
              <a:ext uri="{FF2B5EF4-FFF2-40B4-BE49-F238E27FC236}">
                <a16:creationId xmlns="" xmlns:a16="http://schemas.microsoft.com/office/drawing/2014/main" id="{592B3841-7E54-46FC-B8B2-25070D983641}"/>
              </a:ext>
            </a:extLst>
          </p:cNvPr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6027089" y="1834532"/>
            <a:ext cx="634057" cy="475543"/>
          </a:xfrm>
          <a:prstGeom prst="rect">
            <a:avLst/>
          </a:prstGeom>
        </p:spPr>
      </p:pic>
      <p:pic>
        <p:nvPicPr>
          <p:cNvPr id="32" name="กราฟิก 31" descr="การเชื่อมต่อ">
            <a:extLst>
              <a:ext uri="{FF2B5EF4-FFF2-40B4-BE49-F238E27FC236}">
                <a16:creationId xmlns="" xmlns:a16="http://schemas.microsoft.com/office/drawing/2014/main" id="{4156F4B8-0FB1-4CCD-A154-97F2FEAF2932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="" xmlns:asvg="http://schemas.microsoft.com/office/drawing/2016/SVG/main" r:embed="rId11"/>
              </a:ext>
            </a:extLst>
          </a:blip>
          <a:stretch>
            <a:fillRect/>
          </a:stretch>
        </p:blipFill>
        <p:spPr>
          <a:xfrm>
            <a:off x="9946035" y="1527917"/>
            <a:ext cx="794576" cy="775847"/>
          </a:xfrm>
          <a:prstGeom prst="rect">
            <a:avLst/>
          </a:prstGeom>
        </p:spPr>
      </p:pic>
      <p:pic>
        <p:nvPicPr>
          <p:cNvPr id="33" name="รูปภาพ 32">
            <a:extLst>
              <a:ext uri="{FF2B5EF4-FFF2-40B4-BE49-F238E27FC236}">
                <a16:creationId xmlns="" xmlns:a16="http://schemas.microsoft.com/office/drawing/2014/main" id="{A1C5A76C-7DC1-4F0F-A3E9-5728CFCAB387}"/>
              </a:ext>
            </a:extLst>
          </p:cNvPr>
          <p:cNvPicPr>
            <a:picLocks noChangeAspect="1"/>
          </p:cNvPicPr>
          <p:nvPr/>
        </p:nvPicPr>
        <p:blipFill>
          <a:blip r:embed="rId12"/>
          <a:stretch>
            <a:fillRect/>
          </a:stretch>
        </p:blipFill>
        <p:spPr>
          <a:xfrm>
            <a:off x="9774204" y="4927101"/>
            <a:ext cx="839772" cy="5308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2684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5273190" y="2263965"/>
            <a:ext cx="2207491" cy="4177667"/>
            <a:chOff x="5273190" y="2263965"/>
            <a:chExt cx="2207491" cy="4177667"/>
          </a:xfrm>
        </p:grpSpPr>
        <p:sp>
          <p:nvSpPr>
            <p:cNvPr id="4" name="object 4"/>
            <p:cNvSpPr/>
            <p:nvPr/>
          </p:nvSpPr>
          <p:spPr>
            <a:xfrm>
              <a:off x="5273190" y="2601615"/>
              <a:ext cx="1079500" cy="1079500"/>
            </a:xfrm>
            <a:custGeom>
              <a:avLst/>
              <a:gdLst/>
              <a:ahLst/>
              <a:cxnLst/>
              <a:rect l="l" t="t" r="r" b="b"/>
              <a:pathLst>
                <a:path w="1079500" h="1079500">
                  <a:moveTo>
                    <a:pt x="327636" y="43159"/>
                  </a:moveTo>
                  <a:lnTo>
                    <a:pt x="373692" y="25870"/>
                  </a:lnTo>
                  <a:lnTo>
                    <a:pt x="420295" y="13010"/>
                  </a:lnTo>
                  <a:lnTo>
                    <a:pt x="467195" y="4479"/>
                  </a:lnTo>
                  <a:lnTo>
                    <a:pt x="514142" y="176"/>
                  </a:lnTo>
                  <a:lnTo>
                    <a:pt x="560886" y="0"/>
                  </a:lnTo>
                  <a:lnTo>
                    <a:pt x="607177" y="3850"/>
                  </a:lnTo>
                  <a:lnTo>
                    <a:pt x="652765" y="11626"/>
                  </a:lnTo>
                  <a:lnTo>
                    <a:pt x="697399" y="23228"/>
                  </a:lnTo>
                  <a:lnTo>
                    <a:pt x="740831" y="38555"/>
                  </a:lnTo>
                  <a:lnTo>
                    <a:pt x="782808" y="57506"/>
                  </a:lnTo>
                  <a:lnTo>
                    <a:pt x="823082" y="79980"/>
                  </a:lnTo>
                  <a:lnTo>
                    <a:pt x="861403" y="105878"/>
                  </a:lnTo>
                  <a:lnTo>
                    <a:pt x="897520" y="135098"/>
                  </a:lnTo>
                  <a:lnTo>
                    <a:pt x="931183" y="167540"/>
                  </a:lnTo>
                  <a:lnTo>
                    <a:pt x="962142" y="203102"/>
                  </a:lnTo>
                  <a:lnTo>
                    <a:pt x="990148" y="241686"/>
                  </a:lnTo>
                  <a:lnTo>
                    <a:pt x="1014949" y="283189"/>
                  </a:lnTo>
                  <a:lnTo>
                    <a:pt x="1036296" y="327512"/>
                  </a:lnTo>
                  <a:lnTo>
                    <a:pt x="1053585" y="373588"/>
                  </a:lnTo>
                  <a:lnTo>
                    <a:pt x="1066445" y="420208"/>
                  </a:lnTo>
                  <a:lnTo>
                    <a:pt x="1074976" y="467124"/>
                  </a:lnTo>
                  <a:lnTo>
                    <a:pt x="1079279" y="514085"/>
                  </a:lnTo>
                  <a:lnTo>
                    <a:pt x="1079455" y="560841"/>
                  </a:lnTo>
                  <a:lnTo>
                    <a:pt x="1075605" y="607142"/>
                  </a:lnTo>
                  <a:lnTo>
                    <a:pt x="1067828" y="652739"/>
                  </a:lnTo>
                  <a:lnTo>
                    <a:pt x="1056227" y="697380"/>
                  </a:lnTo>
                  <a:lnTo>
                    <a:pt x="1040900" y="740817"/>
                  </a:lnTo>
                  <a:lnTo>
                    <a:pt x="1021949" y="782800"/>
                  </a:lnTo>
                  <a:lnTo>
                    <a:pt x="999474" y="823078"/>
                  </a:lnTo>
                  <a:lnTo>
                    <a:pt x="973577" y="861401"/>
                  </a:lnTo>
                  <a:lnTo>
                    <a:pt x="944357" y="897520"/>
                  </a:lnTo>
                  <a:lnTo>
                    <a:pt x="911915" y="931184"/>
                  </a:lnTo>
                  <a:lnTo>
                    <a:pt x="876353" y="962144"/>
                  </a:lnTo>
                  <a:lnTo>
                    <a:pt x="837769" y="990150"/>
                  </a:lnTo>
                  <a:lnTo>
                    <a:pt x="796266" y="1014952"/>
                  </a:lnTo>
                  <a:lnTo>
                    <a:pt x="751943" y="1036299"/>
                  </a:lnTo>
                  <a:lnTo>
                    <a:pt x="705867" y="1053588"/>
                  </a:lnTo>
                  <a:lnTo>
                    <a:pt x="659247" y="1066447"/>
                  </a:lnTo>
                  <a:lnTo>
                    <a:pt x="612331" y="1074978"/>
                  </a:lnTo>
                  <a:lnTo>
                    <a:pt x="565370" y="1079281"/>
                  </a:lnTo>
                  <a:lnTo>
                    <a:pt x="518614" y="1079455"/>
                  </a:lnTo>
                  <a:lnTo>
                    <a:pt x="472313" y="1075603"/>
                  </a:lnTo>
                  <a:lnTo>
                    <a:pt x="426716" y="1067824"/>
                  </a:lnTo>
                  <a:lnTo>
                    <a:pt x="382074" y="1056218"/>
                  </a:lnTo>
                  <a:lnTo>
                    <a:pt x="338637" y="1040887"/>
                  </a:lnTo>
                  <a:lnTo>
                    <a:pt x="296655" y="1021930"/>
                  </a:lnTo>
                  <a:lnTo>
                    <a:pt x="256377" y="999448"/>
                  </a:lnTo>
                  <a:lnTo>
                    <a:pt x="218054" y="973542"/>
                  </a:lnTo>
                  <a:lnTo>
                    <a:pt x="181935" y="944312"/>
                  </a:lnTo>
                  <a:lnTo>
                    <a:pt x="148271" y="911858"/>
                  </a:lnTo>
                  <a:lnTo>
                    <a:pt x="117311" y="876282"/>
                  </a:lnTo>
                  <a:lnTo>
                    <a:pt x="89305" y="837683"/>
                  </a:lnTo>
                  <a:lnTo>
                    <a:pt x="64503" y="796162"/>
                  </a:lnTo>
                  <a:lnTo>
                    <a:pt x="43156" y="751819"/>
                  </a:lnTo>
                  <a:lnTo>
                    <a:pt x="25867" y="705762"/>
                  </a:lnTo>
                  <a:lnTo>
                    <a:pt x="13008" y="659156"/>
                  </a:lnTo>
                  <a:lnTo>
                    <a:pt x="4477" y="612251"/>
                  </a:lnTo>
                  <a:lnTo>
                    <a:pt x="174" y="565298"/>
                  </a:lnTo>
                  <a:lnTo>
                    <a:pt x="0" y="518547"/>
                  </a:lnTo>
                  <a:lnTo>
                    <a:pt x="3852" y="472249"/>
                  </a:lnTo>
                  <a:lnTo>
                    <a:pt x="11631" y="426655"/>
                  </a:lnTo>
                  <a:lnTo>
                    <a:pt x="23237" y="382014"/>
                  </a:lnTo>
                  <a:lnTo>
                    <a:pt x="38568" y="338577"/>
                  </a:lnTo>
                  <a:lnTo>
                    <a:pt x="57525" y="296594"/>
                  </a:lnTo>
                  <a:lnTo>
                    <a:pt x="80007" y="256317"/>
                  </a:lnTo>
                  <a:lnTo>
                    <a:pt x="105913" y="217995"/>
                  </a:lnTo>
                  <a:lnTo>
                    <a:pt x="135143" y="181880"/>
                  </a:lnTo>
                  <a:lnTo>
                    <a:pt x="167597" y="148221"/>
                  </a:lnTo>
                  <a:lnTo>
                    <a:pt x="203173" y="117269"/>
                  </a:lnTo>
                  <a:lnTo>
                    <a:pt x="241772" y="89274"/>
                  </a:lnTo>
                  <a:lnTo>
                    <a:pt x="283293" y="64487"/>
                  </a:lnTo>
                  <a:lnTo>
                    <a:pt x="327636" y="43159"/>
                  </a:lnTo>
                  <a:close/>
                </a:path>
              </a:pathLst>
            </a:custGeom>
            <a:ln w="127000">
              <a:solidFill>
                <a:srgbClr val="62A4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295009" y="2263965"/>
              <a:ext cx="1089025" cy="735330"/>
            </a:xfrm>
            <a:custGeom>
              <a:avLst/>
              <a:gdLst/>
              <a:ahLst/>
              <a:cxnLst/>
              <a:rect l="l" t="t" r="r" b="b"/>
              <a:pathLst>
                <a:path w="1089025" h="735330">
                  <a:moveTo>
                    <a:pt x="1088580" y="358698"/>
                  </a:moveTo>
                  <a:lnTo>
                    <a:pt x="1085316" y="311797"/>
                  </a:lnTo>
                  <a:lnTo>
                    <a:pt x="1075715" y="264960"/>
                  </a:lnTo>
                  <a:lnTo>
                    <a:pt x="1059561" y="218757"/>
                  </a:lnTo>
                  <a:lnTo>
                    <a:pt x="1037336" y="175120"/>
                  </a:lnTo>
                  <a:lnTo>
                    <a:pt x="1010132" y="135788"/>
                  </a:lnTo>
                  <a:lnTo>
                    <a:pt x="978484" y="100977"/>
                  </a:lnTo>
                  <a:lnTo>
                    <a:pt x="942962" y="70929"/>
                  </a:lnTo>
                  <a:lnTo>
                    <a:pt x="904138" y="45872"/>
                  </a:lnTo>
                  <a:lnTo>
                    <a:pt x="862558" y="26022"/>
                  </a:lnTo>
                  <a:lnTo>
                    <a:pt x="818807" y="11607"/>
                  </a:lnTo>
                  <a:lnTo>
                    <a:pt x="773430" y="2857"/>
                  </a:lnTo>
                  <a:lnTo>
                    <a:pt x="726998" y="0"/>
                  </a:lnTo>
                  <a:lnTo>
                    <a:pt x="680072" y="3263"/>
                  </a:lnTo>
                  <a:lnTo>
                    <a:pt x="633209" y="12865"/>
                  </a:lnTo>
                  <a:lnTo>
                    <a:pt x="586994" y="29019"/>
                  </a:lnTo>
                  <a:lnTo>
                    <a:pt x="543344" y="51269"/>
                  </a:lnTo>
                  <a:lnTo>
                    <a:pt x="504012" y="78498"/>
                  </a:lnTo>
                  <a:lnTo>
                    <a:pt x="469226" y="110147"/>
                  </a:lnTo>
                  <a:lnTo>
                    <a:pt x="439191" y="145669"/>
                  </a:lnTo>
                  <a:lnTo>
                    <a:pt x="414147" y="184492"/>
                  </a:lnTo>
                  <a:lnTo>
                    <a:pt x="394309" y="226060"/>
                  </a:lnTo>
                  <a:lnTo>
                    <a:pt x="379920" y="269811"/>
                  </a:lnTo>
                  <a:lnTo>
                    <a:pt x="371182" y="315175"/>
                  </a:lnTo>
                  <a:lnTo>
                    <a:pt x="368338" y="361607"/>
                  </a:lnTo>
                  <a:lnTo>
                    <a:pt x="371602" y="408520"/>
                  </a:lnTo>
                  <a:lnTo>
                    <a:pt x="373913" y="419811"/>
                  </a:lnTo>
                  <a:lnTo>
                    <a:pt x="0" y="579564"/>
                  </a:lnTo>
                  <a:lnTo>
                    <a:pt x="66421" y="734885"/>
                  </a:lnTo>
                  <a:lnTo>
                    <a:pt x="440270" y="575157"/>
                  </a:lnTo>
                  <a:lnTo>
                    <a:pt x="446798" y="584568"/>
                  </a:lnTo>
                  <a:lnTo>
                    <a:pt x="478447" y="619379"/>
                  </a:lnTo>
                  <a:lnTo>
                    <a:pt x="513969" y="649414"/>
                  </a:lnTo>
                  <a:lnTo>
                    <a:pt x="552792" y="674471"/>
                  </a:lnTo>
                  <a:lnTo>
                    <a:pt x="594372" y="694321"/>
                  </a:lnTo>
                  <a:lnTo>
                    <a:pt x="638124" y="708723"/>
                  </a:lnTo>
                  <a:lnTo>
                    <a:pt x="683501" y="717461"/>
                  </a:lnTo>
                  <a:lnTo>
                    <a:pt x="729932" y="720293"/>
                  </a:lnTo>
                  <a:lnTo>
                    <a:pt x="776859" y="717016"/>
                  </a:lnTo>
                  <a:lnTo>
                    <a:pt x="823722" y="707402"/>
                  </a:lnTo>
                  <a:lnTo>
                    <a:pt x="869950" y="691197"/>
                  </a:lnTo>
                  <a:lnTo>
                    <a:pt x="913561" y="668985"/>
                  </a:lnTo>
                  <a:lnTo>
                    <a:pt x="952868" y="641781"/>
                  </a:lnTo>
                  <a:lnTo>
                    <a:pt x="987653" y="610133"/>
                  </a:lnTo>
                  <a:lnTo>
                    <a:pt x="1017676" y="574624"/>
                  </a:lnTo>
                  <a:lnTo>
                    <a:pt x="1042733" y="535800"/>
                  </a:lnTo>
                  <a:lnTo>
                    <a:pt x="1062570" y="494233"/>
                  </a:lnTo>
                  <a:lnTo>
                    <a:pt x="1076972" y="450481"/>
                  </a:lnTo>
                  <a:lnTo>
                    <a:pt x="1085723" y="405117"/>
                  </a:lnTo>
                  <a:lnTo>
                    <a:pt x="1088580" y="358698"/>
                  </a:lnTo>
                  <a:close/>
                </a:path>
              </a:pathLst>
            </a:custGeom>
            <a:solidFill>
              <a:srgbClr val="62A4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317555" y="5361497"/>
              <a:ext cx="1080135" cy="1080135"/>
            </a:xfrm>
            <a:custGeom>
              <a:avLst/>
              <a:gdLst/>
              <a:ahLst/>
              <a:cxnLst/>
              <a:rect l="l" t="t" r="r" b="b"/>
              <a:pathLst>
                <a:path w="1080135" h="1080135">
                  <a:moveTo>
                    <a:pt x="387538" y="22032"/>
                  </a:moveTo>
                  <a:lnTo>
                    <a:pt x="435317" y="10271"/>
                  </a:lnTo>
                  <a:lnTo>
                    <a:pt x="483121" y="2970"/>
                  </a:lnTo>
                  <a:lnTo>
                    <a:pt x="530713" y="0"/>
                  </a:lnTo>
                  <a:lnTo>
                    <a:pt x="577855" y="1231"/>
                  </a:lnTo>
                  <a:lnTo>
                    <a:pt x="624311" y="6536"/>
                  </a:lnTo>
                  <a:lnTo>
                    <a:pt x="669845" y="15784"/>
                  </a:lnTo>
                  <a:lnTo>
                    <a:pt x="714219" y="28848"/>
                  </a:lnTo>
                  <a:lnTo>
                    <a:pt x="757196" y="45599"/>
                  </a:lnTo>
                  <a:lnTo>
                    <a:pt x="798541" y="65907"/>
                  </a:lnTo>
                  <a:lnTo>
                    <a:pt x="838017" y="89644"/>
                  </a:lnTo>
                  <a:lnTo>
                    <a:pt x="875385" y="116681"/>
                  </a:lnTo>
                  <a:lnTo>
                    <a:pt x="910411" y="146889"/>
                  </a:lnTo>
                  <a:lnTo>
                    <a:pt x="942856" y="180139"/>
                  </a:lnTo>
                  <a:lnTo>
                    <a:pt x="972485" y="216302"/>
                  </a:lnTo>
                  <a:lnTo>
                    <a:pt x="999060" y="255250"/>
                  </a:lnTo>
                  <a:lnTo>
                    <a:pt x="1022345" y="296854"/>
                  </a:lnTo>
                  <a:lnTo>
                    <a:pt x="1042103" y="340984"/>
                  </a:lnTo>
                  <a:lnTo>
                    <a:pt x="1058098" y="387512"/>
                  </a:lnTo>
                  <a:lnTo>
                    <a:pt x="1069857" y="435286"/>
                  </a:lnTo>
                  <a:lnTo>
                    <a:pt x="1077155" y="483084"/>
                  </a:lnTo>
                  <a:lnTo>
                    <a:pt x="1080121" y="530669"/>
                  </a:lnTo>
                  <a:lnTo>
                    <a:pt x="1078883" y="577806"/>
                  </a:lnTo>
                  <a:lnTo>
                    <a:pt x="1073572" y="624258"/>
                  </a:lnTo>
                  <a:lnTo>
                    <a:pt x="1064316" y="669787"/>
                  </a:lnTo>
                  <a:lnTo>
                    <a:pt x="1051244" y="714157"/>
                  </a:lnTo>
                  <a:lnTo>
                    <a:pt x="1034486" y="757131"/>
                  </a:lnTo>
                  <a:lnTo>
                    <a:pt x="1014172" y="798473"/>
                  </a:lnTo>
                  <a:lnTo>
                    <a:pt x="990429" y="837946"/>
                  </a:lnTo>
                  <a:lnTo>
                    <a:pt x="963387" y="875313"/>
                  </a:lnTo>
                  <a:lnTo>
                    <a:pt x="933177" y="910337"/>
                  </a:lnTo>
                  <a:lnTo>
                    <a:pt x="899926" y="942783"/>
                  </a:lnTo>
                  <a:lnTo>
                    <a:pt x="863764" y="972412"/>
                  </a:lnTo>
                  <a:lnTo>
                    <a:pt x="824820" y="998988"/>
                  </a:lnTo>
                  <a:lnTo>
                    <a:pt x="783224" y="1022275"/>
                  </a:lnTo>
                  <a:lnTo>
                    <a:pt x="739105" y="1042036"/>
                  </a:lnTo>
                  <a:lnTo>
                    <a:pt x="692592" y="1058034"/>
                  </a:lnTo>
                  <a:lnTo>
                    <a:pt x="644812" y="1069796"/>
                  </a:lnTo>
                  <a:lnTo>
                    <a:pt x="597008" y="1077097"/>
                  </a:lnTo>
                  <a:lnTo>
                    <a:pt x="549417" y="1080066"/>
                  </a:lnTo>
                  <a:lnTo>
                    <a:pt x="502275" y="1078832"/>
                  </a:lnTo>
                  <a:lnTo>
                    <a:pt x="455818" y="1073524"/>
                  </a:lnTo>
                  <a:lnTo>
                    <a:pt x="410285" y="1064271"/>
                  </a:lnTo>
                  <a:lnTo>
                    <a:pt x="365911" y="1051203"/>
                  </a:lnTo>
                  <a:lnTo>
                    <a:pt x="322933" y="1034447"/>
                  </a:lnTo>
                  <a:lnTo>
                    <a:pt x="281588" y="1014134"/>
                  </a:lnTo>
                  <a:lnTo>
                    <a:pt x="242113" y="990391"/>
                  </a:lnTo>
                  <a:lnTo>
                    <a:pt x="204744" y="963349"/>
                  </a:lnTo>
                  <a:lnTo>
                    <a:pt x="169719" y="933137"/>
                  </a:lnTo>
                  <a:lnTo>
                    <a:pt x="137273" y="899883"/>
                  </a:lnTo>
                  <a:lnTo>
                    <a:pt x="107644" y="863716"/>
                  </a:lnTo>
                  <a:lnTo>
                    <a:pt x="81069" y="824765"/>
                  </a:lnTo>
                  <a:lnTo>
                    <a:pt x="57784" y="783160"/>
                  </a:lnTo>
                  <a:lnTo>
                    <a:pt x="38026" y="739030"/>
                  </a:lnTo>
                  <a:lnTo>
                    <a:pt x="22032" y="692503"/>
                  </a:lnTo>
                  <a:lnTo>
                    <a:pt x="10271" y="644730"/>
                  </a:lnTo>
                  <a:lnTo>
                    <a:pt x="2970" y="596933"/>
                  </a:lnTo>
                  <a:lnTo>
                    <a:pt x="0" y="549348"/>
                  </a:lnTo>
                  <a:lnTo>
                    <a:pt x="1231" y="502212"/>
                  </a:lnTo>
                  <a:lnTo>
                    <a:pt x="6536" y="455763"/>
                  </a:lnTo>
                  <a:lnTo>
                    <a:pt x="15785" y="410236"/>
                  </a:lnTo>
                  <a:lnTo>
                    <a:pt x="28850" y="365868"/>
                  </a:lnTo>
                  <a:lnTo>
                    <a:pt x="45601" y="322897"/>
                  </a:lnTo>
                  <a:lnTo>
                    <a:pt x="65910" y="281558"/>
                  </a:lnTo>
                  <a:lnTo>
                    <a:pt x="89648" y="242088"/>
                  </a:lnTo>
                  <a:lnTo>
                    <a:pt x="116687" y="204725"/>
                  </a:lnTo>
                  <a:lnTo>
                    <a:pt x="146896" y="169704"/>
                  </a:lnTo>
                  <a:lnTo>
                    <a:pt x="180148" y="137263"/>
                  </a:lnTo>
                  <a:lnTo>
                    <a:pt x="216314" y="107638"/>
                  </a:lnTo>
                  <a:lnTo>
                    <a:pt x="255265" y="81065"/>
                  </a:lnTo>
                  <a:lnTo>
                    <a:pt x="296871" y="57782"/>
                  </a:lnTo>
                  <a:lnTo>
                    <a:pt x="341005" y="38026"/>
                  </a:lnTo>
                  <a:lnTo>
                    <a:pt x="387538" y="22032"/>
                  </a:lnTo>
                  <a:close/>
                </a:path>
              </a:pathLst>
            </a:custGeom>
            <a:ln w="127000">
              <a:solidFill>
                <a:srgbClr val="44C1A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371336" y="5169712"/>
              <a:ext cx="1109345" cy="720725"/>
            </a:xfrm>
            <a:custGeom>
              <a:avLst/>
              <a:gdLst/>
              <a:ahLst/>
              <a:cxnLst/>
              <a:rect l="l" t="t" r="r" b="b"/>
              <a:pathLst>
                <a:path w="1109345" h="720725">
                  <a:moveTo>
                    <a:pt x="1109167" y="353834"/>
                  </a:moveTo>
                  <a:lnTo>
                    <a:pt x="1105115" y="306184"/>
                  </a:lnTo>
                  <a:lnTo>
                    <a:pt x="1094486" y="258394"/>
                  </a:lnTo>
                  <a:lnTo>
                    <a:pt x="1077531" y="212458"/>
                  </a:lnTo>
                  <a:lnTo>
                    <a:pt x="1055116" y="170218"/>
                  </a:lnTo>
                  <a:lnTo>
                    <a:pt x="1027772" y="131953"/>
                  </a:lnTo>
                  <a:lnTo>
                    <a:pt x="996022" y="97967"/>
                  </a:lnTo>
                  <a:lnTo>
                    <a:pt x="960399" y="68529"/>
                  </a:lnTo>
                  <a:lnTo>
                    <a:pt x="921448" y="43954"/>
                  </a:lnTo>
                  <a:lnTo>
                    <a:pt x="879678" y="24536"/>
                  </a:lnTo>
                  <a:lnTo>
                    <a:pt x="835647" y="10528"/>
                  </a:lnTo>
                  <a:lnTo>
                    <a:pt x="789876" y="2260"/>
                  </a:lnTo>
                  <a:lnTo>
                    <a:pt x="742886" y="0"/>
                  </a:lnTo>
                  <a:lnTo>
                    <a:pt x="695236" y="4051"/>
                  </a:lnTo>
                  <a:lnTo>
                    <a:pt x="647446" y="14681"/>
                  </a:lnTo>
                  <a:lnTo>
                    <a:pt x="601497" y="31635"/>
                  </a:lnTo>
                  <a:lnTo>
                    <a:pt x="559257" y="54051"/>
                  </a:lnTo>
                  <a:lnTo>
                    <a:pt x="520992" y="81394"/>
                  </a:lnTo>
                  <a:lnTo>
                    <a:pt x="487006" y="113144"/>
                  </a:lnTo>
                  <a:lnTo>
                    <a:pt x="457568" y="148767"/>
                  </a:lnTo>
                  <a:lnTo>
                    <a:pt x="433006" y="187718"/>
                  </a:lnTo>
                  <a:lnTo>
                    <a:pt x="413575" y="229489"/>
                  </a:lnTo>
                  <a:lnTo>
                    <a:pt x="399567" y="273519"/>
                  </a:lnTo>
                  <a:lnTo>
                    <a:pt x="391299" y="319290"/>
                  </a:lnTo>
                  <a:lnTo>
                    <a:pt x="389039" y="366280"/>
                  </a:lnTo>
                  <a:lnTo>
                    <a:pt x="390004" y="377685"/>
                  </a:lnTo>
                  <a:lnTo>
                    <a:pt x="0" y="492518"/>
                  </a:lnTo>
                  <a:lnTo>
                    <a:pt x="47752" y="654570"/>
                  </a:lnTo>
                  <a:lnTo>
                    <a:pt x="437705" y="539788"/>
                  </a:lnTo>
                  <a:lnTo>
                    <a:pt x="443090" y="549910"/>
                  </a:lnTo>
                  <a:lnTo>
                    <a:pt x="470433" y="588175"/>
                  </a:lnTo>
                  <a:lnTo>
                    <a:pt x="502183" y="622173"/>
                  </a:lnTo>
                  <a:lnTo>
                    <a:pt x="537806" y="651598"/>
                  </a:lnTo>
                  <a:lnTo>
                    <a:pt x="576757" y="676173"/>
                  </a:lnTo>
                  <a:lnTo>
                    <a:pt x="618528" y="695604"/>
                  </a:lnTo>
                  <a:lnTo>
                    <a:pt x="662559" y="709599"/>
                  </a:lnTo>
                  <a:lnTo>
                    <a:pt x="708329" y="717867"/>
                  </a:lnTo>
                  <a:lnTo>
                    <a:pt x="755319" y="720128"/>
                  </a:lnTo>
                  <a:lnTo>
                    <a:pt x="802970" y="716076"/>
                  </a:lnTo>
                  <a:lnTo>
                    <a:pt x="850773" y="705434"/>
                  </a:lnTo>
                  <a:lnTo>
                    <a:pt x="896708" y="688492"/>
                  </a:lnTo>
                  <a:lnTo>
                    <a:pt x="938949" y="666076"/>
                  </a:lnTo>
                  <a:lnTo>
                    <a:pt x="977214" y="638721"/>
                  </a:lnTo>
                  <a:lnTo>
                    <a:pt x="1011199" y="606971"/>
                  </a:lnTo>
                  <a:lnTo>
                    <a:pt x="1040638" y="571347"/>
                  </a:lnTo>
                  <a:lnTo>
                    <a:pt x="1065212" y="532384"/>
                  </a:lnTo>
                  <a:lnTo>
                    <a:pt x="1084630" y="490626"/>
                  </a:lnTo>
                  <a:lnTo>
                    <a:pt x="1098638" y="446582"/>
                  </a:lnTo>
                  <a:lnTo>
                    <a:pt x="1106906" y="400812"/>
                  </a:lnTo>
                  <a:lnTo>
                    <a:pt x="1109167" y="353834"/>
                  </a:lnTo>
                  <a:close/>
                </a:path>
              </a:pathLst>
            </a:custGeom>
            <a:solidFill>
              <a:srgbClr val="44C1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315902" y="3982553"/>
              <a:ext cx="1080770" cy="1080770"/>
            </a:xfrm>
            <a:custGeom>
              <a:avLst/>
              <a:gdLst/>
              <a:ahLst/>
              <a:cxnLst/>
              <a:rect l="l" t="t" r="r" b="b"/>
              <a:pathLst>
                <a:path w="1080770" h="1080770">
                  <a:moveTo>
                    <a:pt x="312609" y="50331"/>
                  </a:moveTo>
                  <a:lnTo>
                    <a:pt x="358120" y="31632"/>
                  </a:lnTo>
                  <a:lnTo>
                    <a:pt x="404314" y="17342"/>
                  </a:lnTo>
                  <a:lnTo>
                    <a:pt x="450938" y="7369"/>
                  </a:lnTo>
                  <a:lnTo>
                    <a:pt x="497738" y="1619"/>
                  </a:lnTo>
                  <a:lnTo>
                    <a:pt x="544462" y="0"/>
                  </a:lnTo>
                  <a:lnTo>
                    <a:pt x="590857" y="2419"/>
                  </a:lnTo>
                  <a:lnTo>
                    <a:pt x="636669" y="8783"/>
                  </a:lnTo>
                  <a:lnTo>
                    <a:pt x="681646" y="19001"/>
                  </a:lnTo>
                  <a:lnTo>
                    <a:pt x="725534" y="32979"/>
                  </a:lnTo>
                  <a:lnTo>
                    <a:pt x="768080" y="50625"/>
                  </a:lnTo>
                  <a:lnTo>
                    <a:pt x="809032" y="71846"/>
                  </a:lnTo>
                  <a:lnTo>
                    <a:pt x="848136" y="96549"/>
                  </a:lnTo>
                  <a:lnTo>
                    <a:pt x="885138" y="124642"/>
                  </a:lnTo>
                  <a:lnTo>
                    <a:pt x="919787" y="156033"/>
                  </a:lnTo>
                  <a:lnTo>
                    <a:pt x="951828" y="190627"/>
                  </a:lnTo>
                  <a:lnTo>
                    <a:pt x="981009" y="228334"/>
                  </a:lnTo>
                  <a:lnTo>
                    <a:pt x="1007077" y="269060"/>
                  </a:lnTo>
                  <a:lnTo>
                    <a:pt x="1029778" y="312713"/>
                  </a:lnTo>
                  <a:lnTo>
                    <a:pt x="1048497" y="358205"/>
                  </a:lnTo>
                  <a:lnTo>
                    <a:pt x="1062805" y="404384"/>
                  </a:lnTo>
                  <a:lnTo>
                    <a:pt x="1072794" y="450997"/>
                  </a:lnTo>
                  <a:lnTo>
                    <a:pt x="1078558" y="497790"/>
                  </a:lnTo>
                  <a:lnTo>
                    <a:pt x="1080189" y="544510"/>
                  </a:lnTo>
                  <a:lnTo>
                    <a:pt x="1077780" y="590904"/>
                  </a:lnTo>
                  <a:lnTo>
                    <a:pt x="1071424" y="636717"/>
                  </a:lnTo>
                  <a:lnTo>
                    <a:pt x="1061213" y="681697"/>
                  </a:lnTo>
                  <a:lnTo>
                    <a:pt x="1047241" y="725590"/>
                  </a:lnTo>
                  <a:lnTo>
                    <a:pt x="1029600" y="768142"/>
                  </a:lnTo>
                  <a:lnTo>
                    <a:pt x="1008383" y="809100"/>
                  </a:lnTo>
                  <a:lnTo>
                    <a:pt x="983682" y="848210"/>
                  </a:lnTo>
                  <a:lnTo>
                    <a:pt x="955591" y="885220"/>
                  </a:lnTo>
                  <a:lnTo>
                    <a:pt x="924202" y="919875"/>
                  </a:lnTo>
                  <a:lnTo>
                    <a:pt x="889608" y="951922"/>
                  </a:lnTo>
                  <a:lnTo>
                    <a:pt x="851902" y="981108"/>
                  </a:lnTo>
                  <a:lnTo>
                    <a:pt x="811176" y="1007179"/>
                  </a:lnTo>
                  <a:lnTo>
                    <a:pt x="767523" y="1029882"/>
                  </a:lnTo>
                  <a:lnTo>
                    <a:pt x="722013" y="1048580"/>
                  </a:lnTo>
                  <a:lnTo>
                    <a:pt x="675819" y="1062870"/>
                  </a:lnTo>
                  <a:lnTo>
                    <a:pt x="629195" y="1072843"/>
                  </a:lnTo>
                  <a:lnTo>
                    <a:pt x="582395" y="1078593"/>
                  </a:lnTo>
                  <a:lnTo>
                    <a:pt x="535671" y="1080213"/>
                  </a:lnTo>
                  <a:lnTo>
                    <a:pt x="489276" y="1077793"/>
                  </a:lnTo>
                  <a:lnTo>
                    <a:pt x="443464" y="1071429"/>
                  </a:lnTo>
                  <a:lnTo>
                    <a:pt x="398487" y="1061211"/>
                  </a:lnTo>
                  <a:lnTo>
                    <a:pt x="354599" y="1047233"/>
                  </a:lnTo>
                  <a:lnTo>
                    <a:pt x="312053" y="1029587"/>
                  </a:lnTo>
                  <a:lnTo>
                    <a:pt x="271101" y="1008366"/>
                  </a:lnTo>
                  <a:lnTo>
                    <a:pt x="231997" y="983663"/>
                  </a:lnTo>
                  <a:lnTo>
                    <a:pt x="194995" y="955570"/>
                  </a:lnTo>
                  <a:lnTo>
                    <a:pt x="160346" y="924180"/>
                  </a:lnTo>
                  <a:lnTo>
                    <a:pt x="128305" y="889585"/>
                  </a:lnTo>
                  <a:lnTo>
                    <a:pt x="99124" y="851878"/>
                  </a:lnTo>
                  <a:lnTo>
                    <a:pt x="73056" y="811152"/>
                  </a:lnTo>
                  <a:lnTo>
                    <a:pt x="50354" y="767500"/>
                  </a:lnTo>
                  <a:lnTo>
                    <a:pt x="31655" y="722008"/>
                  </a:lnTo>
                  <a:lnTo>
                    <a:pt x="17362" y="675828"/>
                  </a:lnTo>
                  <a:lnTo>
                    <a:pt x="7383" y="629215"/>
                  </a:lnTo>
                  <a:lnTo>
                    <a:pt x="1627" y="582422"/>
                  </a:lnTo>
                  <a:lnTo>
                    <a:pt x="0" y="535702"/>
                  </a:lnTo>
                  <a:lnTo>
                    <a:pt x="2410" y="489308"/>
                  </a:lnTo>
                  <a:lnTo>
                    <a:pt x="8765" y="443495"/>
                  </a:lnTo>
                  <a:lnTo>
                    <a:pt x="18972" y="398515"/>
                  </a:lnTo>
                  <a:lnTo>
                    <a:pt x="32940" y="354623"/>
                  </a:lnTo>
                  <a:lnTo>
                    <a:pt x="50575" y="312070"/>
                  </a:lnTo>
                  <a:lnTo>
                    <a:pt x="71785" y="271112"/>
                  </a:lnTo>
                  <a:lnTo>
                    <a:pt x="96479" y="232002"/>
                  </a:lnTo>
                  <a:lnTo>
                    <a:pt x="124563" y="194992"/>
                  </a:lnTo>
                  <a:lnTo>
                    <a:pt x="155946" y="160337"/>
                  </a:lnTo>
                  <a:lnTo>
                    <a:pt x="190534" y="128290"/>
                  </a:lnTo>
                  <a:lnTo>
                    <a:pt x="228235" y="99104"/>
                  </a:lnTo>
                  <a:lnTo>
                    <a:pt x="268958" y="73033"/>
                  </a:lnTo>
                  <a:lnTo>
                    <a:pt x="312609" y="50331"/>
                  </a:lnTo>
                  <a:close/>
                </a:path>
              </a:pathLst>
            </a:custGeom>
            <a:ln w="127000">
              <a:solidFill>
                <a:srgbClr val="37A76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28664" y="3608336"/>
              <a:ext cx="1081405" cy="755015"/>
            </a:xfrm>
            <a:custGeom>
              <a:avLst/>
              <a:gdLst/>
              <a:ahLst/>
              <a:cxnLst/>
              <a:rect l="l" t="t" r="r" b="b"/>
              <a:pathLst>
                <a:path w="1081404" h="755014">
                  <a:moveTo>
                    <a:pt x="1081138" y="347294"/>
                  </a:moveTo>
                  <a:lnTo>
                    <a:pt x="1076413" y="300494"/>
                  </a:lnTo>
                  <a:lnTo>
                    <a:pt x="1065352" y="253961"/>
                  </a:lnTo>
                  <a:lnTo>
                    <a:pt x="1047750" y="208267"/>
                  </a:lnTo>
                  <a:lnTo>
                    <a:pt x="1024204" y="165354"/>
                  </a:lnTo>
                  <a:lnTo>
                    <a:pt x="995794" y="126885"/>
                  </a:lnTo>
                  <a:lnTo>
                    <a:pt x="963079" y="93078"/>
                  </a:lnTo>
                  <a:lnTo>
                    <a:pt x="926655" y="64160"/>
                  </a:lnTo>
                  <a:lnTo>
                    <a:pt x="887069" y="40322"/>
                  </a:lnTo>
                  <a:lnTo>
                    <a:pt x="844905" y="21767"/>
                  </a:lnTo>
                  <a:lnTo>
                    <a:pt x="800735" y="8737"/>
                  </a:lnTo>
                  <a:lnTo>
                    <a:pt x="755103" y="1409"/>
                  </a:lnTo>
                  <a:lnTo>
                    <a:pt x="708609" y="0"/>
                  </a:lnTo>
                  <a:lnTo>
                    <a:pt x="661809" y="4724"/>
                  </a:lnTo>
                  <a:lnTo>
                    <a:pt x="615276" y="15786"/>
                  </a:lnTo>
                  <a:lnTo>
                    <a:pt x="569595" y="33388"/>
                  </a:lnTo>
                  <a:lnTo>
                    <a:pt x="526669" y="56934"/>
                  </a:lnTo>
                  <a:lnTo>
                    <a:pt x="488200" y="85344"/>
                  </a:lnTo>
                  <a:lnTo>
                    <a:pt x="454393" y="118059"/>
                  </a:lnTo>
                  <a:lnTo>
                    <a:pt x="425475" y="154482"/>
                  </a:lnTo>
                  <a:lnTo>
                    <a:pt x="401637" y="194068"/>
                  </a:lnTo>
                  <a:lnTo>
                    <a:pt x="383082" y="236232"/>
                  </a:lnTo>
                  <a:lnTo>
                    <a:pt x="370052" y="280403"/>
                  </a:lnTo>
                  <a:lnTo>
                    <a:pt x="362724" y="326034"/>
                  </a:lnTo>
                  <a:lnTo>
                    <a:pt x="361315" y="372529"/>
                  </a:lnTo>
                  <a:lnTo>
                    <a:pt x="366039" y="419328"/>
                  </a:lnTo>
                  <a:lnTo>
                    <a:pt x="368693" y="430517"/>
                  </a:lnTo>
                  <a:lnTo>
                    <a:pt x="0" y="601713"/>
                  </a:lnTo>
                  <a:lnTo>
                    <a:pt x="71120" y="754875"/>
                  </a:lnTo>
                  <a:lnTo>
                    <a:pt x="439813" y="583679"/>
                  </a:lnTo>
                  <a:lnTo>
                    <a:pt x="446659" y="592937"/>
                  </a:lnTo>
                  <a:lnTo>
                    <a:pt x="479374" y="626719"/>
                  </a:lnTo>
                  <a:lnTo>
                    <a:pt x="515797" y="655637"/>
                  </a:lnTo>
                  <a:lnTo>
                    <a:pt x="555383" y="679462"/>
                  </a:lnTo>
                  <a:lnTo>
                    <a:pt x="597547" y="698004"/>
                  </a:lnTo>
                  <a:lnTo>
                    <a:pt x="641718" y="711034"/>
                  </a:lnTo>
                  <a:lnTo>
                    <a:pt x="687349" y="718362"/>
                  </a:lnTo>
                  <a:lnTo>
                    <a:pt x="733844" y="719772"/>
                  </a:lnTo>
                  <a:lnTo>
                    <a:pt x="780643" y="715060"/>
                  </a:lnTo>
                  <a:lnTo>
                    <a:pt x="827176" y="704011"/>
                  </a:lnTo>
                  <a:lnTo>
                    <a:pt x="872871" y="686422"/>
                  </a:lnTo>
                  <a:lnTo>
                    <a:pt x="915784" y="662889"/>
                  </a:lnTo>
                  <a:lnTo>
                    <a:pt x="954252" y="634479"/>
                  </a:lnTo>
                  <a:lnTo>
                    <a:pt x="988060" y="601764"/>
                  </a:lnTo>
                  <a:lnTo>
                    <a:pt x="1016977" y="565340"/>
                  </a:lnTo>
                  <a:lnTo>
                    <a:pt x="1040815" y="525754"/>
                  </a:lnTo>
                  <a:lnTo>
                    <a:pt x="1059370" y="483590"/>
                  </a:lnTo>
                  <a:lnTo>
                    <a:pt x="1072400" y="439420"/>
                  </a:lnTo>
                  <a:lnTo>
                    <a:pt x="1079728" y="393788"/>
                  </a:lnTo>
                  <a:lnTo>
                    <a:pt x="1081138" y="347294"/>
                  </a:lnTo>
                  <a:close/>
                </a:path>
              </a:pathLst>
            </a:custGeom>
            <a:solidFill>
              <a:srgbClr val="37A76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048000" y="457200"/>
            <a:ext cx="61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775419" y="1524000"/>
            <a:ext cx="960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ความก้าวหน้าการขับเคลื่อน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</p:txBody>
      </p:sp>
      <p:sp>
        <p:nvSpPr>
          <p:cNvPr id="20" name="TextBox 19"/>
          <p:cNvSpPr txBox="1"/>
          <p:nvPr/>
        </p:nvSpPr>
        <p:spPr>
          <a:xfrm>
            <a:off x="7509034" y="2168298"/>
            <a:ext cx="419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กิจกรรมที่ได้ดำเนินงาน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ของสินค้าภายใต้งบปกติ</a:t>
            </a:r>
          </a:p>
        </p:txBody>
      </p:sp>
      <p:sp>
        <p:nvSpPr>
          <p:cNvPr id="21" name="TextBox 20"/>
          <p:cNvSpPr txBox="1"/>
          <p:nvPr/>
        </p:nvSpPr>
        <p:spPr>
          <a:xfrm>
            <a:off x="7509034" y="3567054"/>
            <a:ext cx="44543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การเสนอของบประมาณ เช่น งบจังหวัด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กลุ่มจังหวัด งบสนับสนุนทุนวิจัยจาก สวก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เป็นต้น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7526755" y="5059440"/>
            <a:ext cx="4454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การสร้างความร่วมมือกับหน่วยงานอื่น</a:t>
            </a:r>
          </a:p>
        </p:txBody>
      </p:sp>
    </p:spTree>
    <p:extLst>
      <p:ext uri="{BB962C8B-B14F-4D97-AF65-F5344CB8AC3E}">
        <p14:creationId xmlns:p14="http://schemas.microsoft.com/office/powerpoint/2010/main" val="26347354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581400" y="6096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405" y="1828800"/>
            <a:ext cx="2895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  <a:p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กิจกรรมทีได้ดำเนินงาน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 ภายใต้งบปกติ</a:t>
            </a:r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12640271"/>
              </p:ext>
            </p:extLst>
          </p:nvPr>
        </p:nvGraphicFramePr>
        <p:xfrm>
          <a:off x="2908003" y="1295401"/>
          <a:ext cx="9207797" cy="5285202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368597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3276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20574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5052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77940">
                <a:tc gridSpan="4"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โครงการ</a:t>
                      </a:r>
                      <a:r>
                        <a:rPr lang="en-US" sz="24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24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แผนงาน</a:t>
                      </a:r>
                      <a:r>
                        <a:rPr lang="th-TH" sz="24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ปีงบประมาณ </a:t>
                      </a:r>
                      <a:r>
                        <a:rPr lang="en-US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2565 - 2566 </a:t>
                      </a:r>
                      <a:r>
                        <a:rPr lang="en-US" sz="24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th-TH" sz="24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ดุก </a:t>
                      </a:r>
                      <a:endParaRPr lang="th-TH" sz="2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87662"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ต้นน้ำ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กลางน้ำ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ปลายน้ำ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48719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</a:t>
                      </a:r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ปี </a:t>
                      </a:r>
                      <a:r>
                        <a:rPr lang="en-US" sz="16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2565</a:t>
                      </a:r>
                      <a:r>
                        <a:rPr lang="en-US" sz="1600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 </a:t>
                      </a:r>
                      <a:endParaRPr lang="en-US" sz="1600" b="1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ngsana New" pitchFamily="18" charset="-34"/>
                        <a:cs typeface="Angsana New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 </a:t>
                      </a:r>
                      <a:r>
                        <a:rPr lang="th-TH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โครงการยกระดับคุณภาพมาตรฐานสินค้าเกษตร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งบปกติ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 : 6,300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บาท (</a:t>
                      </a:r>
                      <a:r>
                        <a:rPr lang="th-TH" sz="160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สนง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.ประมงจังหวัดพัทลุง)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- เตรียมความพร้อมและการให้รับรองมาตรฐานฟาร์มเพาะเลี้ยงสัตว์น้ำ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2. </a:t>
                      </a:r>
                      <a:r>
                        <a:rPr lang="th-TH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โครงการระบบส่งเสริมเกษตรแบบแปลงใหญ่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งบปกติ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 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: 16,750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บาท (</a:t>
                      </a:r>
                      <a:r>
                        <a:rPr lang="th-TH" sz="160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สนง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.ประมงจังหวัดพัทลุง)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3. </a:t>
                      </a:r>
                      <a:r>
                        <a:rPr lang="th-TH" sz="16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โครงการศูนย์เรียนรู้การเพิ่มประสิทธิภาพการผลิตสินค้าเกษตร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งบปกติ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 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: 68,2000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บาท (</a:t>
                      </a:r>
                      <a:r>
                        <a:rPr lang="th-TH" sz="160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สนง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.ประมงจังหวัดพัทลุง)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ปี 2565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1. </a:t>
                      </a:r>
                      <a:r>
                        <a:rPr lang="th-TH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cs typeface="Angsana New" pitchFamily="18" charset="-34"/>
                        </a:rPr>
                        <a:t>โครงการระบบส่งเสริมเกษตรแบบแปลงใหญ่ 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งบปกติ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 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: 16,750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บาท (</a:t>
                      </a:r>
                      <a:r>
                        <a:rPr lang="th-TH" sz="160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สนง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.ประมงจังหวัดพัทลุง)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 New" pitchFamily="18" charset="-34"/>
                          <a:ea typeface="Calibri"/>
                          <a:cs typeface="Angsana New" pitchFamily="18" charset="-34"/>
                        </a:rPr>
                        <a:t>-  ส่งเสริมการวางแผนการตลาด/เชื่อมโยงตลาด/กระจายสินค้า</a:t>
                      </a:r>
                    </a:p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490757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C</a:t>
                      </a:r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/>
                      <a:endParaRPr lang="th-TH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669116">
                <a:tc>
                  <a:txBody>
                    <a:bodyPr/>
                    <a:lstStyle/>
                    <a:p>
                      <a:pPr algn="ctr"/>
                      <a:r>
                        <a:rPr lang="en-US" sz="16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G</a:t>
                      </a:r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6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</a:t>
                      </a:r>
                      <a:r>
                        <a:rPr lang="th-TH" sz="16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6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2566</a:t>
                      </a:r>
                      <a:endParaRPr lang="th-TH" sz="1600" b="1" u="sng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l"/>
                      <a:r>
                        <a:rPr lang="th-TH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สนับสนุนการใช้พลังงานทางเลือกในการเพิ่มมูลค่าสินค้าเกษตร</a:t>
                      </a:r>
                    </a:p>
                    <a:p>
                      <a:pPr algn="l"/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งบปกติ 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11,107,500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 (</a:t>
                      </a:r>
                      <a:r>
                        <a:rPr lang="th-TH" sz="160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พลังงานจังหวัดพัทลุง)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8628966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76200" y="609600"/>
            <a:ext cx="12108563" cy="4462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23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sz="23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3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</a:t>
            </a:r>
            <a:r>
              <a:rPr lang="th-TH" sz="23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เกษตร (การ</a:t>
            </a:r>
            <a:r>
              <a:rPr lang="th-TH" sz="23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เสนอของบประมาณ เช่น งบจังหวัด</a:t>
            </a:r>
            <a:r>
              <a:rPr lang="en-US" sz="23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3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</a:t>
            </a:r>
            <a:r>
              <a:rPr lang="th-TH" sz="23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 งบ</a:t>
            </a:r>
            <a:r>
              <a:rPr lang="th-TH" sz="23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สนับสนุนทุนวิจัยจาก สวก</a:t>
            </a:r>
            <a:r>
              <a:rPr lang="en-US" sz="23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endParaRPr lang="th-TH" sz="23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378901" y="146856"/>
            <a:ext cx="5800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50216061"/>
              </p:ext>
            </p:extLst>
          </p:nvPr>
        </p:nvGraphicFramePr>
        <p:xfrm>
          <a:off x="-7236" y="1219200"/>
          <a:ext cx="12191999" cy="6332643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93036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5562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41148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1821563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443821">
                <a:tc gridSpan="4">
                  <a:txBody>
                    <a:bodyPr/>
                    <a:lstStyle/>
                    <a:p>
                      <a:pPr algn="ctr"/>
                      <a:r>
                        <a:rPr lang="th-TH" sz="20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โครงการ</a:t>
                      </a:r>
                      <a:r>
                        <a:rPr lang="en-US" sz="20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20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แผนงาน</a:t>
                      </a:r>
                      <a:r>
                        <a:rPr lang="th-TH" sz="20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ปีงบประมาณ </a:t>
                      </a:r>
                      <a:r>
                        <a:rPr lang="en-US" sz="20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2564 - 2566 </a:t>
                      </a:r>
                      <a:r>
                        <a:rPr lang="en-US" sz="20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th-TH" sz="20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</a:t>
                      </a:r>
                      <a:r>
                        <a:rPr lang="th-TH" sz="20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ดุก</a:t>
                      </a:r>
                      <a:endParaRPr lang="th-TH" sz="20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18179"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ต้นน้ำ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กลางน้ำ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ปลายน้ำ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265008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ปี 2564</a:t>
                      </a:r>
                      <a:endParaRPr lang="en-US" sz="1600" b="1" u="sng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ngsanaUPC" pitchFamily="18" charset="-34"/>
                        <a:ea typeface="Calibri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1. โครงการยกระดับแปลงใหญ่ด้วยเกษตรสมัยใหม่ และเชื่อมโยงตลาด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งบเงินกู้แก้ไขปัญหาที่ได้ผลกระทบจากโควิด 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: 908,175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บาท (</a:t>
                      </a:r>
                      <a:r>
                        <a:rPr lang="th-TH" sz="160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เกษตรจังหวัด และ </a:t>
                      </a:r>
                      <a:r>
                        <a:rPr lang="th-TH" sz="160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ตรวจบัญชีสหกรณ์)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ปี 2565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1. โครงการเลี้ยงปลาดุกในกระชังบกตามหลักปรัชญาเศรษฐกิจพอเพียง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งบพัฒนาจังหวัด 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: 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400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,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00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0 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บาท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</a:t>
                      </a:r>
                      <a:r>
                        <a:rPr lang="th-TH" sz="160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.ประมงจังหวัดพัทลุง)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(กิจกรรมต้นน้ำ 1 กิจกรรมและ กิจกรรมกลางน้ำ 1 กิจกรรม)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- อบรมให้ความรู้ตามหลักวิชาการด้านการเลี้ยงปลาดุกในกระชังบก</a:t>
                      </a:r>
                    </a:p>
                    <a:p>
                      <a:pPr algn="l"/>
                      <a:r>
                        <a:rPr lang="th-TH" sz="16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</a:t>
                      </a:r>
                      <a:r>
                        <a:rPr lang="th-TH" sz="16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6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2566</a:t>
                      </a:r>
                      <a:endParaRPr lang="th-TH" sz="1600" b="1" u="sng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l"/>
                      <a:r>
                        <a:rPr lang="th-TH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กิจกรรมการเพิ่มศักยภาพการผลิตลูกพันธุ์ปลาดุก </a:t>
                      </a:r>
                    </a:p>
                    <a:p>
                      <a:pPr algn="l"/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งบประมาณ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: 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1,200,000 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</a:t>
                      </a:r>
                      <a:r>
                        <a:rPr lang="th-TH" sz="160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.ประมงจังหวัดพัทลุง)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 </a:t>
                      </a:r>
                      <a:endParaRPr lang="th-TH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ngsanaUPC" pitchFamily="18" charset="-34"/>
                        <a:ea typeface="+mn-ea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ปี </a:t>
                      </a:r>
                      <a:r>
                        <a:rPr lang="en-US" sz="16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2565</a:t>
                      </a:r>
                      <a:r>
                        <a:rPr lang="en-US" sz="1600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endParaRPr lang="th-TH" sz="1600" b="1" u="none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1. โครงการเลี้ยงปลาดุกในกระชังบกตามหลักปรัชญาเศรษฐกิจพอเพียง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งบพัฒนาจังหวัด 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: 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400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,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00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0 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บาท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</a:t>
                      </a:r>
                      <a:r>
                        <a:rPr lang="th-TH" sz="160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.ประมงจังหวัดพัทลุง)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(กิจกรรม  ต้นน้ำ 1 กิจกรรมและ กิจกรรมกลางน้ำ 1 กิจกรรม)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- 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อบรมให้ความรู้การแปรรูปปลาดุกเพื่อการถนอมอาหารและเพิ่มมูลค่า</a:t>
                      </a:r>
                      <a:endParaRPr lang="th-TH" sz="1600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ngsanaUPC" pitchFamily="18" charset="-34"/>
                        <a:ea typeface="Calibri"/>
                        <a:cs typeface="AngsanaUPC" pitchFamily="18" charset="-34"/>
                      </a:endParaRPr>
                    </a:p>
                    <a:p>
                      <a:pPr algn="l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1024202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C</a:t>
                      </a:r>
                      <a:endParaRPr lang="th-TH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/>
                      <a:endParaRPr lang="th-TH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/>
                      <a:endParaRPr lang="th-TH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</a:t>
                      </a:r>
                      <a:r>
                        <a:rPr lang="th-TH" sz="16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6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2566</a:t>
                      </a:r>
                      <a:endParaRPr lang="en-US" sz="1600" b="1" u="sng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u="none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600" b="1" u="none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กิจกรรมการผลิตอาหารปลาดุกโดยใช้วัตถุดิบในท้องถิ่น ผ่านรูปแบบ </a:t>
                      </a:r>
                      <a:r>
                        <a:rPr lang="en-US" sz="1600" b="1" u="none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BCG Model</a:t>
                      </a:r>
                      <a:r>
                        <a:rPr lang="th-TH" sz="1600" b="1" u="none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งบประมาณ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: 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850,000 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</a:t>
                      </a:r>
                      <a:r>
                        <a:rPr lang="th-TH" sz="160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.ประมงจังหวัดพัทลุง)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 </a:t>
                      </a:r>
                    </a:p>
                    <a:p>
                      <a:pPr algn="ctr"/>
                      <a:endParaRPr lang="th-TH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1194902">
                <a:tc>
                  <a:txBody>
                    <a:bodyPr/>
                    <a:lstStyle/>
                    <a:p>
                      <a:pPr algn="ctr"/>
                      <a:r>
                        <a:rPr lang="en-US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G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/>
                      <a:endParaRPr lang="th-TH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/>
                      <a:endParaRPr lang="th-TH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/>
                      <a:endParaRPr lang="th-TH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/>
                      <a:endParaRPr lang="th-TH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213465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2405" y="1828800"/>
            <a:ext cx="2895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  <a:p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600" y="2919268"/>
            <a:ext cx="2514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การสร้างความร่วมมือกับหน่วยงานอื่น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3581400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48000" y="1237397"/>
            <a:ext cx="8915400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การบูร</a:t>
            </a:r>
            <a:r>
              <a:rPr lang="th-TH" b="1" dirty="0" err="1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ณา</a:t>
            </a:r>
            <a:r>
              <a:rPr lang="th-TH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การขับเคลื่อนโครงการ 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 (สินค้าปลาดุก)</a:t>
            </a:r>
          </a:p>
          <a:p>
            <a:endParaRPr lang="th-TH" sz="16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กิจกรรมการกระจายสินค้าประมง ภาย</a:t>
            </a:r>
            <a:r>
              <a:rPr lang="th-TH" sz="2400" dirty="0" err="1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ใต้ธีม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Fisherman Shop @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Phatthalung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ณ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ศูนย์ผลิตภัณฑ์จำหน่ายสินค้า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OTOP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พัทลุง</a:t>
            </a:r>
          </a:p>
          <a:p>
            <a:pPr marL="342900" indent="-342900">
              <a:buFont typeface="Wingdings" pitchFamily="2" charset="2"/>
              <a:buChar char="v"/>
            </a:pPr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marL="342900" indent="-342900">
              <a:buFont typeface="Wingdings" pitchFamily="2" charset="2"/>
              <a:buChar char="v"/>
            </a:pPr>
            <a:endParaRPr lang="th-TH" sz="2400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marL="342900" indent="-342900">
              <a:buFont typeface="Wingdings" pitchFamily="2" charset="2"/>
              <a:buChar char="v"/>
            </a:pPr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marL="342900" indent="-342900">
              <a:buFont typeface="Wingdings" pitchFamily="2" charset="2"/>
              <a:buChar char="v"/>
            </a:pP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Fisherman Market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@ </a:t>
            </a:r>
            <a:r>
              <a:rPr lang="en-US" sz="2400" dirty="0" err="1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Phatthalung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ณ ตลาดนัดปันสุข บริเวณหน้าศาลากลางจังหวัดพัทลุง                                   ตลาดนัดเกษตรกร และงานกาชาดจังหวัดพัทลุง</a:t>
            </a:r>
          </a:p>
          <a:p>
            <a:pPr marL="342900" indent="-342900">
              <a:buFont typeface="Wingdings" pitchFamily="2" charset="2"/>
              <a:buChar char="v"/>
            </a:pPr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pSp>
        <p:nvGrpSpPr>
          <p:cNvPr id="3" name="กลุ่ม 2"/>
          <p:cNvGrpSpPr/>
          <p:nvPr/>
        </p:nvGrpSpPr>
        <p:grpSpPr>
          <a:xfrm>
            <a:off x="3692376" y="2587689"/>
            <a:ext cx="7890023" cy="1454400"/>
            <a:chOff x="3697352" y="2362200"/>
            <a:chExt cx="6390206" cy="1454400"/>
          </a:xfrm>
        </p:grpSpPr>
        <p:pic>
          <p:nvPicPr>
            <p:cNvPr id="1026" name="Picture 2" descr="D:\จุ๊\งานปี 65\fisherman shop\เปิดงานวันที่ 25พค65\เปิด fisherman shop 250565_๒๒๐๖๒๔_48.jp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697352" y="2376600"/>
              <a:ext cx="1920866" cy="144000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7" name="Picture 3" descr="D:\จุ๊\งานปี 65\fisherman shop\เปิดงานวันที่ 25พค65\เปิด fisherman shop 250565_๒๒๐๖๒๔_8.jp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924800" y="2362200"/>
              <a:ext cx="2162758" cy="144000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28" name="Picture 4" descr="D:\จุ๊\งานปี 65\fisherman shop\เปิดงานวันที่ 25พค65\เปิด fisherman shop 250565_๒๒๐๖๒๔_5.jpg"/>
            <p:cNvPicPr>
              <a:picLocks noChangeAspect="1" noChangeArrowheads="1"/>
            </p:cNvPicPr>
            <p:nvPr/>
          </p:nvPicPr>
          <p:blipFill>
            <a:blip r:embed="rId5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5715000" y="2373086"/>
              <a:ext cx="2162758" cy="144000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grpSp>
        <p:nvGrpSpPr>
          <p:cNvPr id="4" name="กลุ่ม 3"/>
          <p:cNvGrpSpPr/>
          <p:nvPr/>
        </p:nvGrpSpPr>
        <p:grpSpPr>
          <a:xfrm>
            <a:off x="3697351" y="5029200"/>
            <a:ext cx="6970649" cy="1449343"/>
            <a:chOff x="3591672" y="4562657"/>
            <a:chExt cx="5171328" cy="1449343"/>
          </a:xfrm>
        </p:grpSpPr>
        <p:pic>
          <p:nvPicPr>
            <p:cNvPr id="1029" name="Picture 5" descr="D:\จุ๊\งานปี 65\fisherman shop\งานกาชาด 10ถึง19มิย65\LINE_P20220621_08535043_6.jpg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3591672" y="4562657"/>
              <a:ext cx="3190128" cy="144000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1030" name="Picture 6" descr="D:\จุ๊\งานปี 65\fisherman shop\งานกาชาด 10ถึง19มิย65\LINE_P20220621_08535043_1.jpg"/>
            <p:cNvPicPr>
              <a:picLocks noChangeAspect="1" noChangeArrowheads="1"/>
            </p:cNvPicPr>
            <p:nvPr/>
          </p:nvPicPr>
          <p:blipFill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842134" y="4572000"/>
              <a:ext cx="1920866" cy="1440000"/>
            </a:xfrm>
            <a:prstGeom prst="roundRect">
              <a:avLst>
                <a:gd name="adj" fmla="val 16667"/>
              </a:avLst>
            </a:prstGeom>
            <a:ln>
              <a:noFill/>
            </a:ln>
            <a:effectLst>
              <a:outerShdw blurRad="76200" dist="38100" dir="7800000" algn="tl" rotWithShape="0">
                <a:srgbClr val="000000">
                  <a:alpha val="40000"/>
                </a:srgbClr>
              </a:outerShdw>
            </a:effectLst>
            <a:scene3d>
              <a:camera prst="orthographicFront"/>
              <a:lightRig rig="contrasting" dir="t">
                <a:rot lat="0" lon="0" rev="4200000"/>
              </a:lightRig>
            </a:scene3d>
            <a:sp3d prstMaterial="plastic">
              <a:bevelT w="381000" h="114300" prst="relaxedInset"/>
              <a:contourClr>
                <a:srgbClr val="969696"/>
              </a:contourClr>
            </a:sp3d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</p:spTree>
    <p:extLst>
      <p:ext uri="{BB962C8B-B14F-4D97-AF65-F5344CB8AC3E}">
        <p14:creationId xmlns:p14="http://schemas.microsoft.com/office/powerpoint/2010/main" val="158490358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496818" y="410901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5" name="สี่เหลี่ยมผืนผ้า: มุมมน 7">
            <a:extLst>
              <a:ext uri="{FF2B5EF4-FFF2-40B4-BE49-F238E27FC236}">
                <a16:creationId xmlns="" xmlns:a16="http://schemas.microsoft.com/office/drawing/2014/main" id="{BED04B68-3DAA-4E40-B48A-55B92141EC1B}"/>
              </a:ext>
            </a:extLst>
          </p:cNvPr>
          <p:cNvSpPr>
            <a:spLocks noChangeArrowheads="1"/>
          </p:cNvSpPr>
          <p:nvPr/>
        </p:nvSpPr>
        <p:spPr bwMode="auto">
          <a:xfrm>
            <a:off x="213463" y="2945674"/>
            <a:ext cx="3384542" cy="877888"/>
          </a:xfrm>
          <a:prstGeom prst="roundRect">
            <a:avLst>
              <a:gd name="adj" fmla="val 16667"/>
            </a:avLst>
          </a:prstGeom>
          <a:solidFill>
            <a:srgbClr val="FFE599"/>
          </a:solidFill>
          <a:ln w="1270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ราคาผลผลิต</a:t>
            </a:r>
            <a:endParaRPr kumimoji="0" lang="en-US" alt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ท้องตลาด </a:t>
            </a:r>
            <a:r>
              <a:rPr kumimoji="0" lang="en-US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60-70</a:t>
            </a:r>
            <a:r>
              <a:rPr kumimoji="0" lang="th-TH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บาท/กก.</a:t>
            </a:r>
            <a:endParaRPr kumimoji="0" lang="en-US" alt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หน้าฟาร์ม </a:t>
            </a:r>
            <a:r>
              <a:rPr kumimoji="0" lang="en-US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45-48</a:t>
            </a:r>
            <a:r>
              <a:rPr kumimoji="0" lang="th-TH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บาท/กก.</a:t>
            </a:r>
            <a:endParaRPr kumimoji="0" lang="en-US" alt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6" name="สี่เหลี่ยมผืนผ้า: มุมมน 8">
            <a:extLst>
              <a:ext uri="{FF2B5EF4-FFF2-40B4-BE49-F238E27FC236}">
                <a16:creationId xmlns="" xmlns:a16="http://schemas.microsoft.com/office/drawing/2014/main" id="{E5A96DBD-C05E-4562-A261-4521E36948A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9055" y="1924474"/>
            <a:ext cx="3505199" cy="877888"/>
          </a:xfrm>
          <a:prstGeom prst="roundRect">
            <a:avLst>
              <a:gd name="adj" fmla="val 16667"/>
            </a:avLst>
          </a:prstGeom>
          <a:solidFill>
            <a:srgbClr val="FFE599"/>
          </a:solidFill>
          <a:ln w="12700">
            <a:solidFill>
              <a:srgbClr val="70AD47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8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พื้นที่เพาะเลี้ยง </a:t>
            </a:r>
            <a:r>
              <a:rPr kumimoji="0" lang="en-US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2,158</a:t>
            </a:r>
            <a:r>
              <a:rPr kumimoji="0" lang="th-TH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ไร่</a:t>
            </a:r>
            <a:endParaRPr kumimoji="0" lang="en-US" alt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เกษตรกร 4</a:t>
            </a:r>
            <a:r>
              <a:rPr kumimoji="0" lang="en-US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,</a:t>
            </a:r>
            <a:r>
              <a:rPr kumimoji="0" lang="th-TH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564 ราย</a:t>
            </a:r>
            <a:endParaRPr kumimoji="0" lang="en-US" alt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2" name="แผนผังลําดับงาน: กระบวนการ 16">
            <a:extLst>
              <a:ext uri="{FF2B5EF4-FFF2-40B4-BE49-F238E27FC236}">
                <a16:creationId xmlns="" xmlns:a16="http://schemas.microsoft.com/office/drawing/2014/main" id="{381A3552-4D6A-46C3-BBD1-67DC8E17C544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128" y="995676"/>
            <a:ext cx="3803960" cy="1544083"/>
          </a:xfrm>
          <a:prstGeom prst="flowChartProcess">
            <a:avLst/>
          </a:prstGeom>
          <a:solidFill>
            <a:schemeClr val="bg2">
              <a:lumMod val="75000"/>
            </a:schemeClr>
          </a:solidFill>
          <a:ln>
            <a:headEnd/>
            <a:tailEnd/>
          </a:ln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20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กลุ่มแปรรูปปลาดุก</a:t>
            </a:r>
            <a:endParaRPr kumimoji="0" lang="en-US" alt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th-TH" alt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กลุ่มสัมมาชีพปลาดุกร้าป้าดิษฐ์ </a:t>
            </a:r>
            <a:endParaRPr kumimoji="0" lang="en-US" alt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th-TH" alt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เฉลาปลาดุกร้ากางมุ้ง บ้านโงกน้ำ </a:t>
            </a:r>
            <a:endParaRPr kumimoji="0" lang="en-US" alt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th-TH" alt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วิสาหกิจชุมชนบ้านชุมพล </a:t>
            </a:r>
            <a:endParaRPr kumimoji="0" lang="en-US" alt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Char char="•"/>
              <a:tabLst/>
              <a:defRPr/>
            </a:pPr>
            <a:r>
              <a:rPr kumimoji="0" lang="th-TH" altLang="th-TH" sz="20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วิสาหกิจชุมชนบุชรอ</a:t>
            </a:r>
            <a:endParaRPr kumimoji="0" lang="th-TH" altLang="th-TH" sz="20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3" name="สี่เหลี่ยมผืนผ้า 18">
            <a:extLst>
              <a:ext uri="{FF2B5EF4-FFF2-40B4-BE49-F238E27FC236}">
                <a16:creationId xmlns="" xmlns:a16="http://schemas.microsoft.com/office/drawing/2014/main" id="{3C675C95-C2E0-45B6-8113-73CEF68B90A6}"/>
              </a:ext>
            </a:extLst>
          </p:cNvPr>
          <p:cNvSpPr>
            <a:spLocks noChangeArrowheads="1"/>
          </p:cNvSpPr>
          <p:nvPr/>
        </p:nvSpPr>
        <p:spPr bwMode="auto">
          <a:xfrm>
            <a:off x="8204128" y="2660588"/>
            <a:ext cx="3803960" cy="2050727"/>
          </a:xfrm>
          <a:prstGeom prst="rect">
            <a:avLst/>
          </a:prstGeom>
          <a:solidFill>
            <a:srgbClr val="FFCCFF"/>
          </a:solidFill>
          <a:ln w="635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1pPr>
            <a:lvl2pPr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2pPr>
            <a:lvl3pPr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3pPr>
            <a:lvl4pPr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4pPr>
            <a:lvl5pPr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5pPr>
            <a:lvl6pPr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6pPr>
            <a:lvl7pPr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7pPr>
            <a:lvl8pPr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8pPr>
            <a:lvl9pPr eaLnBrk="0" fontAlgn="base" hangingPunct="0">
              <a:spcBef>
                <a:spcPct val="0"/>
              </a:spcBef>
              <a:spcAft>
                <a:spcPct val="0"/>
              </a:spcAft>
              <a:defRPr sz="2800">
                <a:solidFill>
                  <a:schemeClr val="tx1"/>
                </a:solidFill>
                <a:latin typeface="Arial" panose="020B0604020202020204" pitchFamily="34" charset="0"/>
              </a:defRPr>
            </a:lvl9pPr>
          </a:lstStyle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ผลิตภัณฑ์แปรรูป </a:t>
            </a:r>
            <a:endParaRPr kumimoji="0" lang="en-US" alt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th-TH" alt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  <a:sym typeface="Wingdings 2"/>
              </a:rPr>
              <a:t></a:t>
            </a:r>
            <a:r>
              <a:rPr kumimoji="0" lang="th-TH" alt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ปลาดุกร้า </a:t>
            </a:r>
            <a:r>
              <a:rPr lang="th-TH" altLang="th-TH" sz="18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	 </a:t>
            </a:r>
            <a:r>
              <a:rPr lang="th-TH" altLang="th-TH" sz="18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                     </a:t>
            </a:r>
            <a:r>
              <a:rPr lang="th-TH" altLang="th-TH" sz="18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kumimoji="0" lang="th-TH" alt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ปลาดุกสวรรค์ (ปลาดุกเส้น) </a:t>
            </a:r>
            <a:endParaRPr kumimoji="0" lang="en-US" alt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th-TH" alt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  <a:sym typeface="Wingdings 2"/>
              </a:rPr>
              <a:t></a:t>
            </a:r>
            <a:r>
              <a:rPr kumimoji="0" lang="th-TH" alt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ปลาดุกแดดเดียวตากแห้ง </a:t>
            </a:r>
            <a:r>
              <a:rPr lang="th-TH" altLang="th-TH" sz="1800" noProof="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altLang="th-TH" sz="1800" noProof="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altLang="th-TH" sz="18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kumimoji="0" lang="th-TH" alt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ลูกชิ้นปลาดุก </a:t>
            </a:r>
            <a:endParaRPr kumimoji="0" lang="en-US" alt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th-TH" alt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  <a:sym typeface="Wingdings 2"/>
              </a:rPr>
              <a:t></a:t>
            </a:r>
            <a:r>
              <a:rPr kumimoji="0" lang="th-TH" altLang="th-TH" sz="18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หนังปลาทอดกรอบ </a:t>
            </a:r>
            <a:r>
              <a:rPr kumimoji="0" lang="th-TH" altLang="th-TH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           </a:t>
            </a:r>
            <a:r>
              <a:rPr lang="th-TH" altLang="th-TH" sz="18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kumimoji="0" lang="th-TH" altLang="th-TH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น้ำมันจากปลาดุก </a:t>
            </a:r>
            <a:endParaRPr kumimoji="0" lang="en-US" altLang="th-TH" sz="18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th-TH" altLang="th-TH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  <a:sym typeface="Wingdings 2"/>
              </a:rPr>
              <a:t></a:t>
            </a:r>
            <a:r>
              <a:rPr kumimoji="0" lang="th-TH" altLang="th-TH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งานวิจัย</a:t>
            </a:r>
            <a:r>
              <a:rPr kumimoji="0" lang="th-TH" altLang="th-TH" sz="1800" b="0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ผลิตไบ</a:t>
            </a:r>
            <a:r>
              <a:rPr kumimoji="0" lang="th-TH" altLang="th-TH" sz="18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โอแคลเซียม  </a:t>
            </a:r>
            <a:endParaRPr kumimoji="0" lang="th-TH" alt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7" name="วงรี 31">
            <a:extLst>
              <a:ext uri="{FF2B5EF4-FFF2-40B4-BE49-F238E27FC236}">
                <a16:creationId xmlns="" xmlns:a16="http://schemas.microsoft.com/office/drawing/2014/main" id="{0ED27224-B258-468A-A163-2E60C4276FB5}"/>
              </a:ext>
            </a:extLst>
          </p:cNvPr>
          <p:cNvSpPr>
            <a:spLocks noChangeArrowheads="1"/>
          </p:cNvSpPr>
          <p:nvPr/>
        </p:nvSpPr>
        <p:spPr bwMode="auto">
          <a:xfrm>
            <a:off x="142743" y="4075606"/>
            <a:ext cx="3395428" cy="1122270"/>
          </a:xfrm>
          <a:prstGeom prst="ellipse">
            <a:avLst/>
          </a:prstGeom>
          <a:solidFill>
            <a:srgbClr val="ED7D3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8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มูลค่าผลผลิตในปี</a:t>
            </a:r>
            <a:r>
              <a:rPr kumimoji="0" lang="th-TH" altLang="th-TH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</a:t>
            </a:r>
            <a:r>
              <a:rPr kumimoji="0" lang="en-US" altLang="th-TH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2564</a:t>
            </a: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th-TH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</a:t>
            </a:r>
            <a:r>
              <a:rPr kumimoji="0" lang="th-TH" altLang="th-TH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จำนวน </a:t>
            </a:r>
            <a:r>
              <a:rPr kumimoji="0" lang="en-US" altLang="th-TH" sz="18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58</a:t>
            </a:r>
            <a:r>
              <a:rPr lang="en-US" altLang="th-TH" sz="1800" b="1" noProof="0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,</a:t>
            </a:r>
            <a:r>
              <a:rPr lang="en-US" altLang="th-TH" sz="1800" b="1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353,583.20 </a:t>
            </a:r>
            <a:r>
              <a:rPr lang="th-TH" altLang="th-TH" sz="1800" b="1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บาท</a:t>
            </a:r>
            <a:endParaRPr kumimoji="0" lang="en-US" altLang="th-TH" sz="18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18" name="Picture 2" descr="ไอเดีย อาชีพ 26 รายการ | อาชีพ, การ์ตูน, การตกแต่งห้องเรียน">
            <a:extLst>
              <a:ext uri="{FF2B5EF4-FFF2-40B4-BE49-F238E27FC236}">
                <a16:creationId xmlns="" xmlns:a16="http://schemas.microsoft.com/office/drawing/2014/main" id="{E2760BDA-8F5F-49DC-B704-17AC747C015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90401" y="-25143"/>
            <a:ext cx="1001599" cy="8357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9" name="Picture 3" descr="ขายปลาดุกปลีก-ส่ง - Posts | Facebook">
            <a:extLst>
              <a:ext uri="{FF2B5EF4-FFF2-40B4-BE49-F238E27FC236}">
                <a16:creationId xmlns="" xmlns:a16="http://schemas.microsoft.com/office/drawing/2014/main" id="{10EA0E82-A59C-4CEF-9379-D2DDA63EAD9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703935">
            <a:off x="1590466" y="144608"/>
            <a:ext cx="1222739" cy="11173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" name="Picture 4" descr="บ่อน้ำ น้ำ กลางแจ้ง - กราฟิกแบบเวกเตอร์ฟรีบน Pixabay">
            <a:extLst>
              <a:ext uri="{FF2B5EF4-FFF2-40B4-BE49-F238E27FC236}">
                <a16:creationId xmlns="" xmlns:a16="http://schemas.microsoft.com/office/drawing/2014/main" id="{E60426B4-0856-41B1-A4E6-7C99FD1FD31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>
            <a:clrChange>
              <a:clrFrom>
                <a:srgbClr val="000000"/>
              </a:clrFrom>
              <a:clrTo>
                <a:srgbClr val="000000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44226" y="34253"/>
            <a:ext cx="1146175" cy="765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3618787" y="5714162"/>
            <a:ext cx="5314872" cy="1015663"/>
          </a:xfrm>
          <a:prstGeom prst="rect">
            <a:avLst/>
          </a:prstGeom>
          <a:solidFill>
            <a:srgbClr val="FFFF99"/>
          </a:solidFill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endParaRPr lang="en-US" sz="2000" b="1" u="sng" dirty="0" smtClean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Training hub </a:t>
            </a:r>
            <a:r>
              <a:rPr lang="th-TH" sz="20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ณ แปลงใหญ่ปลาดุก (หมู่ 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11 </a:t>
            </a:r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ต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.</a:t>
            </a:r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นาปะขอ อ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.</a:t>
            </a:r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บางแก้ว)</a:t>
            </a:r>
          </a:p>
          <a:p>
            <a:endParaRPr lang="th-TH" sz="20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31" name="รูปภาพ 12">
            <a:extLst>
              <a:ext uri="{FF2B5EF4-FFF2-40B4-BE49-F238E27FC236}">
                <a16:creationId xmlns="" xmlns:a16="http://schemas.microsoft.com/office/drawing/2014/main" id="{1C0EC0C1-A40F-4F13-A683-153617A36E9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clrChange>
              <a:clrFrom>
                <a:srgbClr val="F5F5F5"/>
              </a:clrFrom>
              <a:clrTo>
                <a:srgbClr val="F5F5F5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9200" y="5273079"/>
            <a:ext cx="427741" cy="3564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4" name="TextBox 23"/>
          <p:cNvSpPr txBox="1"/>
          <p:nvPr/>
        </p:nvSpPr>
        <p:spPr>
          <a:xfrm>
            <a:off x="189712" y="5360219"/>
            <a:ext cx="3384542" cy="707886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atin typeface="AngsanaUPC" pitchFamily="18" charset="-34"/>
                <a:cs typeface="AngsanaUPC" pitchFamily="18" charset="-34"/>
              </a:rPr>
              <a:t>รายได้ของผู้เลี้ยงปลาดุก ปี </a:t>
            </a:r>
            <a:r>
              <a:rPr lang="en-US" sz="2000" b="1" dirty="0" smtClean="0">
                <a:latin typeface="AngsanaUPC" pitchFamily="18" charset="-34"/>
                <a:cs typeface="AngsanaUPC" pitchFamily="18" charset="-34"/>
              </a:rPr>
              <a:t>2564 </a:t>
            </a:r>
            <a:r>
              <a:rPr lang="th-TH" sz="2000" b="1" dirty="0" smtClean="0">
                <a:latin typeface="AngsanaUPC" pitchFamily="18" charset="-34"/>
                <a:cs typeface="AngsanaUPC" pitchFamily="18" charset="-34"/>
              </a:rPr>
              <a:t>                       จำนวน </a:t>
            </a:r>
            <a:r>
              <a:rPr lang="en-US" sz="2000" b="1" dirty="0" smtClean="0">
                <a:latin typeface="AngsanaUPC" pitchFamily="18" charset="-34"/>
                <a:cs typeface="AngsanaUPC" pitchFamily="18" charset="-34"/>
              </a:rPr>
              <a:t>24,831,310 </a:t>
            </a:r>
            <a:r>
              <a:rPr lang="th-TH" sz="2000" b="1" dirty="0" smtClean="0">
                <a:latin typeface="AngsanaUPC" pitchFamily="18" charset="-34"/>
                <a:cs typeface="AngsanaUPC" pitchFamily="18" charset="-34"/>
              </a:rPr>
              <a:t>บาท</a:t>
            </a:r>
            <a:endParaRPr lang="th-TH" sz="20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4154258" y="3537748"/>
            <a:ext cx="3846741" cy="1631216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endParaRPr lang="th-TH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ฟาร์มที่ได้รับมาตรฐาน 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GAP </a:t>
            </a:r>
            <a:endParaRPr lang="th-TH" sz="2000" b="1" dirty="0" smtClean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lvl="0" algn="ctr"/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จำนวน </a:t>
            </a:r>
            <a:r>
              <a:rPr lang="en-US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68 </a:t>
            </a:r>
            <a:r>
              <a:rPr lang="th-TH" sz="20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ราย</a:t>
            </a:r>
            <a:r>
              <a:rPr lang="en-US" altLang="th-TH" sz="20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* </a:t>
            </a:r>
            <a:r>
              <a:rPr lang="th-TH" altLang="th-TH" sz="20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ปี </a:t>
            </a:r>
            <a:r>
              <a:rPr lang="en-US" altLang="th-TH" sz="20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2565</a:t>
            </a:r>
            <a:r>
              <a:rPr lang="th-TH" altLang="th-TH" sz="20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ยื่นขอรับรองมาตรฐาน </a:t>
            </a:r>
            <a:r>
              <a:rPr lang="en-US" altLang="th-TH" sz="20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GAP </a:t>
            </a:r>
            <a:r>
              <a:rPr lang="th-TH" altLang="th-TH" sz="20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กรมประมง :  </a:t>
            </a:r>
            <a:r>
              <a:rPr lang="en-US" altLang="th-TH" sz="20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8</a:t>
            </a:r>
            <a:r>
              <a:rPr lang="th-TH" altLang="th-TH" sz="20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ฟาร์ม</a:t>
            </a:r>
            <a:endParaRPr lang="en-US" altLang="th-TH" sz="2000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th-TH" sz="20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057105" y="1586934"/>
            <a:ext cx="3825517" cy="984885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0">
            <a:schemeClr val="accent4"/>
          </a:lnRef>
          <a:fillRef idx="3">
            <a:schemeClr val="accent4"/>
          </a:fillRef>
          <a:effectRef idx="3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altLang="th-TH" sz="1800" b="1" u="sng" dirty="0" smtClean="0">
              <a:solidFill>
                <a:prstClr val="black"/>
              </a:solidFill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sz="2000" b="1" dirty="0" smtClean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</a:t>
            </a:r>
            <a:r>
              <a:rPr lang="th-TH" sz="2000" b="1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cs typeface="AngsanaUPC" pitchFamily="18" charset="-34"/>
              </a:rPr>
              <a:t>วิสาหกิจชุมชน </a:t>
            </a:r>
            <a:r>
              <a:rPr lang="th-TH" sz="2000" b="1" dirty="0" smtClean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cs typeface="AngsanaUPC" pitchFamily="18" charset="-34"/>
              </a:rPr>
              <a:t> จำนวน </a:t>
            </a:r>
            <a:r>
              <a:rPr lang="en-US" sz="2000" b="1" dirty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cs typeface="AngsanaUPC" pitchFamily="18" charset="-34"/>
              </a:rPr>
              <a:t>50 </a:t>
            </a:r>
            <a:r>
              <a:rPr lang="th-TH" sz="2000" b="1" dirty="0" smtClean="0">
                <a:solidFill>
                  <a:schemeClr val="bg2">
                    <a:lumMod val="10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</a:t>
            </a: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lang="th-TH" sz="2000" b="1" dirty="0">
              <a:solidFill>
                <a:schemeClr val="bg2">
                  <a:lumMod val="1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451195" y="1130619"/>
            <a:ext cx="703733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3. </a:t>
            </a:r>
            <a:r>
              <a:rPr lang="th-TH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ผลการดำเนินงานภาพรวมสินค้าปลาดุก</a:t>
            </a:r>
            <a:endParaRPr lang="th-TH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174859" y="5211911"/>
            <a:ext cx="3834058" cy="40011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2000" b="1" dirty="0" err="1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GI</a:t>
            </a:r>
            <a:r>
              <a:rPr lang="th-TH" altLang="th-TH" sz="20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ปลาดุกร้าทะเลน้อย จำนวน  </a:t>
            </a:r>
            <a:r>
              <a:rPr lang="en-US" altLang="th-TH" sz="20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2</a:t>
            </a:r>
            <a:r>
              <a:rPr lang="th-TH" altLang="th-TH" sz="20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ราย</a:t>
            </a:r>
            <a:endParaRPr lang="en-US" altLang="th-TH" sz="2000" b="1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7" name="วงรี 6"/>
          <p:cNvSpPr/>
          <p:nvPr/>
        </p:nvSpPr>
        <p:spPr>
          <a:xfrm>
            <a:off x="8228868" y="4764025"/>
            <a:ext cx="3837607" cy="1731009"/>
          </a:xfrm>
          <a:prstGeom prst="ellipse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การส่งออก </a:t>
            </a:r>
            <a:r>
              <a:rPr lang="en-US" alt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: </a:t>
            </a:r>
            <a:r>
              <a:rPr lang="th-TH" alt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ภายในจังหวัด 30% </a:t>
            </a:r>
            <a:endParaRPr lang="en-US" altLang="th-TH" sz="1600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ส่งออกนอกจังหวัด 70%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600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ผ่านผู้ค้าในท้องถิ่น/จังหวัด</a:t>
            </a:r>
            <a:endParaRPr lang="en-US" altLang="th-TH" sz="1600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600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ส่งผู้ผลิต/โรงงานแปรรูป/</a:t>
            </a:r>
            <a:r>
              <a:rPr lang="en-US" altLang="th-TH" sz="1600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OTOP</a:t>
            </a:r>
            <a:r>
              <a:rPr lang="th-TH" altLang="th-TH" sz="1600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/เกษตรกร</a:t>
            </a:r>
            <a:r>
              <a:rPr lang="th-TH" altLang="th-TH" sz="1600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จำหน่ายเอง/  ตลาด</a:t>
            </a:r>
            <a:r>
              <a:rPr lang="th-TH" altLang="th-TH" sz="1600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เกษตรกรตลาด</a:t>
            </a:r>
            <a:r>
              <a:rPr lang="th-TH" altLang="th-TH" sz="1600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ออนไลน์</a:t>
            </a:r>
            <a:endParaRPr lang="en-US" altLang="th-TH" sz="1600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8" name="สี่เหลี่ยมผืนผ้ามุมมน 7"/>
          <p:cNvSpPr/>
          <p:nvPr/>
        </p:nvSpPr>
        <p:spPr>
          <a:xfrm>
            <a:off x="4057104" y="2660588"/>
            <a:ext cx="3943895" cy="762000"/>
          </a:xfrm>
          <a:prstGeom prst="roundRect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endParaRPr lang="th-TH" altLang="th-TH" sz="2000" b="1" dirty="0" smtClean="0">
              <a:solidFill>
                <a:prstClr val="black"/>
              </a:solidFill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lvl="0" algn="ctr"/>
            <a:r>
              <a:rPr lang="th-TH" altLang="th-TH" sz="2000" b="1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แปลง</a:t>
            </a:r>
            <a:r>
              <a:rPr lang="th-TH" altLang="th-TH" sz="20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ใหญ่  จำนวน </a:t>
            </a:r>
            <a:r>
              <a:rPr lang="en-US" altLang="th-TH" sz="20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2 </a:t>
            </a:r>
            <a:r>
              <a:rPr lang="th-TH" altLang="th-TH" sz="20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แปลง  </a:t>
            </a:r>
            <a:r>
              <a:rPr lang="th-TH" altLang="th-TH" sz="20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สมาชิกจำนวน </a:t>
            </a:r>
            <a:r>
              <a:rPr lang="en-US" altLang="th-TH" sz="20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61 </a:t>
            </a:r>
            <a:r>
              <a:rPr lang="th-TH" altLang="th-TH" sz="20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คน</a:t>
            </a:r>
          </a:p>
          <a:p>
            <a:pPr algn="ctr"/>
            <a:endParaRPr lang="th-TH" sz="2000" dirty="0"/>
          </a:p>
        </p:txBody>
      </p:sp>
    </p:spTree>
    <p:extLst>
      <p:ext uri="{BB962C8B-B14F-4D97-AF65-F5344CB8AC3E}">
        <p14:creationId xmlns:p14="http://schemas.microsoft.com/office/powerpoint/2010/main" val="15533715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57002" y="1106356"/>
            <a:ext cx="7001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4. </a:t>
            </a:r>
            <a:r>
              <a:rPr lang="th-TH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ปัญหา</a:t>
            </a:r>
            <a:r>
              <a:rPr lang="th-TH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ในการขับเคลื่อนงาน และประเด็นที่ต้องการรับการสนับสนุน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581400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69051" y="3398221"/>
            <a:ext cx="5164947" cy="2246769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182563" indent="-182563" algn="thaiDist">
              <a:buFontTx/>
              <a:buChar char="-"/>
            </a:pPr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ต้นทุนการผลิตสูงโดยต้นทุนอาหารสูงถึง 60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%</a:t>
            </a:r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ของ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ต้นทุน</a:t>
            </a:r>
          </a:p>
          <a:p>
            <a:pPr marL="182563" indent="-182563" algn="thaiDist">
              <a:buFontTx/>
              <a:buChar char="-"/>
            </a:pP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ขาดแคลนลูกพันธุ์ปลาดุกในช่วงฤดูเหนาว</a:t>
            </a:r>
            <a:endParaRPr lang="th-TH" sz="20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marL="182563" indent="-182563" algn="thaiDist">
              <a:buFontTx/>
              <a:buChar char="-"/>
            </a:pPr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อัตราการกินอาหารของปลาในแต่ละครั้งกับปริมาณการให้อาหารปลาของเกษตรกรไม่สัมพันธ์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กัน</a:t>
            </a:r>
          </a:p>
          <a:p>
            <a:pPr marL="182563" indent="-182563" algn="thaiDist">
              <a:buFontTx/>
              <a:buChar char="-"/>
            </a:pP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ผู้บริโภคขาดความมั่นใจในสินค้าปลาดุก</a:t>
            </a:r>
          </a:p>
          <a:p>
            <a:pPr marL="182563" indent="-182563" algn="thaiDist">
              <a:buFontTx/>
              <a:buChar char="-"/>
            </a:pP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เกษตรกรเข้าถึงตลาดได้น้อย</a:t>
            </a:r>
          </a:p>
          <a:p>
            <a:pPr marL="182563" indent="-182563" algn="thaiDist">
              <a:buFontTx/>
              <a:buChar char="-"/>
            </a:pP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เศษเหลือจากการแปรรูป เช่น กระดูก ก้าง กะโหลก </a:t>
            </a:r>
            <a:endParaRPr lang="th-TH" sz="20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562601" y="2837578"/>
            <a:ext cx="6476999" cy="317009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pPr marL="182563" indent="-182563" algn="thaiDist">
              <a:buFontTx/>
              <a:buChar char="-"/>
            </a:pPr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เพิ่มศักยภาพเกษตรกรในการใช้เทคโนโลยีและการคำนวณการ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ผลิต และ</a:t>
            </a:r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ให้อาหารให้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เหมาะสม</a:t>
            </a:r>
          </a:p>
          <a:p>
            <a:pPr marL="182563" indent="-182563" algn="thaiDist">
              <a:buFontTx/>
              <a:buChar char="-"/>
            </a:pP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เพิ่มศักยภาพการผลิตของศูนย์วิจัยและพัฒนาประมงน้ำจืดในพื้นที่</a:t>
            </a:r>
            <a:endParaRPr lang="th-TH" sz="20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marL="182563" indent="-182563" algn="thaiDist">
              <a:buFontTx/>
              <a:buChar char="-"/>
            </a:pPr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การผลิตอาหารเองจากวัสดุในท้องถิ่น</a:t>
            </a:r>
          </a:p>
          <a:p>
            <a:pPr marL="182563" indent="-182563" algn="thaiDist">
              <a:buFontTx/>
              <a:buChar char="-"/>
            </a:pPr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เศษอาหารสะสมก้นบ่อ นำมาทำปุ๋ยชีวภาพ</a:t>
            </a:r>
          </a:p>
          <a:p>
            <a:pPr marL="182563" indent="-182563" algn="thaiDist">
              <a:buFontTx/>
              <a:buChar char="-"/>
            </a:pPr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แปรรูปสร้างมูลค่า เช่น ปลาสวรรค์ ลูกชิ้นปลาดุก และปลาดุกร้า เป็นต้น </a:t>
            </a:r>
            <a:endParaRPr lang="th-TH" sz="2000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marL="182563" indent="-182563" algn="thaiDist">
              <a:buFontTx/>
              <a:buChar char="-"/>
            </a:pPr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พัฒนาการแปรรูปโดยนำเศษเหลือใช้มาผลิตให้เกิดประโยชน์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ในเชิงอุตสาหกรรม ได้แก่ </a:t>
            </a:r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          </a:t>
            </a:r>
            <a:r>
              <a:rPr lang="th-TH" sz="2000" dirty="0" err="1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ไบ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โอแคลเซียม</a:t>
            </a:r>
            <a:endParaRPr lang="th-TH" sz="20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marL="182563" indent="-182563" algn="thaiDist">
              <a:buFontTx/>
              <a:buChar char="-"/>
            </a:pPr>
            <a:r>
              <a:rPr lang="th-TH" sz="2000" spc="-3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เพิ่มช่องทางตลาด อาทิ </a:t>
            </a:r>
            <a:r>
              <a:rPr lang="en-US" sz="2000" spc="-3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Fisherman Shop Fisheries Shop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</a:t>
            </a:r>
            <a:r>
              <a:rPr lang="en-US" sz="20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Fisherman </a:t>
            </a:r>
            <a:r>
              <a:rPr lang="en-US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Market</a:t>
            </a:r>
          </a:p>
          <a:p>
            <a:pPr marL="182563" indent="-182563" algn="thaiDist">
              <a:buFontTx/>
              <a:buChar char="-"/>
            </a:pP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สร้างการรับรู้ และประชาสัมพันธ์ให้ผู้บริโภคมีความมั่นใจในสินค้าปลาดุ</a:t>
            </a:r>
            <a:r>
              <a:rPr lang="th-TH" sz="2000" dirty="0" smtClean="0">
                <a:latin typeface="AngsanaUPC" pitchFamily="18" charset="-34"/>
                <a:cs typeface="AngsanaUPC" pitchFamily="18" charset="-34"/>
              </a:rPr>
              <a:t>ก</a:t>
            </a:r>
            <a:endParaRPr lang="th-TH" sz="2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" name="สี่เหลี่ยมผืนผ้ามุมมน 1"/>
          <p:cNvSpPr/>
          <p:nvPr/>
        </p:nvSpPr>
        <p:spPr>
          <a:xfrm>
            <a:off x="857003" y="2239176"/>
            <a:ext cx="3733800" cy="609600"/>
          </a:xfrm>
          <a:prstGeom prst="roundRect">
            <a:avLst/>
          </a:prstGeom>
          <a:solidFill>
            <a:schemeClr val="tx2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ปัญหา</a:t>
            </a:r>
            <a:r>
              <a:rPr lang="en-US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ข้อค้นพบ</a:t>
            </a:r>
          </a:p>
        </p:txBody>
      </p:sp>
      <p:sp>
        <p:nvSpPr>
          <p:cNvPr id="3" name="ลูกศรลง 2"/>
          <p:cNvSpPr/>
          <p:nvPr/>
        </p:nvSpPr>
        <p:spPr>
          <a:xfrm>
            <a:off x="2438400" y="2971800"/>
            <a:ext cx="533400" cy="304800"/>
          </a:xfrm>
          <a:prstGeom prst="downArrow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สี่เหลี่ยมผืนผ้ามุมมน 9"/>
          <p:cNvSpPr/>
          <p:nvPr/>
        </p:nvSpPr>
        <p:spPr>
          <a:xfrm>
            <a:off x="6934200" y="1629576"/>
            <a:ext cx="3733800" cy="609600"/>
          </a:xfrm>
          <a:prstGeom prst="round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แนวทางแก้ไข</a:t>
            </a:r>
          </a:p>
        </p:txBody>
      </p:sp>
      <p:sp>
        <p:nvSpPr>
          <p:cNvPr id="11" name="ลูกศรลง 10"/>
          <p:cNvSpPr/>
          <p:nvPr/>
        </p:nvSpPr>
        <p:spPr>
          <a:xfrm>
            <a:off x="8534400" y="2336835"/>
            <a:ext cx="533400" cy="304800"/>
          </a:xfrm>
          <a:prstGeom prst="downArrow">
            <a:avLst/>
          </a:prstGeom>
          <a:solidFill>
            <a:schemeClr val="bg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3236705590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3730752" y="5215128"/>
            <a:ext cx="6847840" cy="1233170"/>
          </a:xfrm>
          <a:custGeom>
            <a:avLst/>
            <a:gdLst/>
            <a:ahLst/>
            <a:cxnLst/>
            <a:rect l="l" t="t" r="r" b="b"/>
            <a:pathLst>
              <a:path w="6847840" h="1233170">
                <a:moveTo>
                  <a:pt x="6847332" y="0"/>
                </a:moveTo>
                <a:lnTo>
                  <a:pt x="0" y="0"/>
                </a:lnTo>
                <a:lnTo>
                  <a:pt x="0" y="1232916"/>
                </a:lnTo>
                <a:lnTo>
                  <a:pt x="6847332" y="1232916"/>
                </a:lnTo>
                <a:lnTo>
                  <a:pt x="6847332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730752" y="5215128"/>
            <a:ext cx="6847840" cy="970137"/>
          </a:xfrm>
          <a:prstGeom prst="rect">
            <a:avLst/>
          </a:prstGeom>
        </p:spPr>
        <p:txBody>
          <a:bodyPr vert="horz" wrap="square" lIns="0" tIns="229235" rIns="0" bIns="0" rtlCol="0">
            <a:spAutoFit/>
          </a:bodyPr>
          <a:lstStyle/>
          <a:p>
            <a:pPr marL="90805" marR="103505">
              <a:lnSpc>
                <a:spcPct val="100000"/>
              </a:lnSpc>
              <a:spcBef>
                <a:spcPts val="1805"/>
              </a:spcBef>
            </a:pP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การสร้างความร่วมมือกับหน่วยงานอื่น เพื่อพัฒนาสินค้าให้มีนวัตกรรมที่ครบวงจรโดยเฉพาะ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Circular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และ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G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Green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</a:t>
            </a:r>
            <a:endParaRPr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019044" y="2366772"/>
            <a:ext cx="764540" cy="1003935"/>
            <a:chOff x="3019044" y="2366772"/>
            <a:chExt cx="764540" cy="1003935"/>
          </a:xfrm>
        </p:grpSpPr>
        <p:sp>
          <p:nvSpPr>
            <p:cNvPr id="13" name="object 13"/>
            <p:cNvSpPr/>
            <p:nvPr/>
          </p:nvSpPr>
          <p:spPr>
            <a:xfrm>
              <a:off x="3048000" y="2462784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5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99CA3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19044" y="2366772"/>
              <a:ext cx="764285" cy="1003553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3289808" y="2399741"/>
            <a:ext cx="19875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935" dirty="0">
                <a:solidFill>
                  <a:srgbClr val="FFFFFF"/>
                </a:solidFill>
                <a:latin typeface="Tahoma"/>
                <a:cs typeface="Tahoma"/>
              </a:rPr>
              <a:t>1</a:t>
            </a:r>
            <a:endParaRPr sz="3600">
              <a:latin typeface="Tahoma"/>
              <a:cs typeface="Tahom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3048000" y="3835908"/>
            <a:ext cx="683260" cy="784225"/>
            <a:chOff x="3048000" y="3835908"/>
            <a:chExt cx="683260" cy="784225"/>
          </a:xfrm>
        </p:grpSpPr>
        <p:sp>
          <p:nvSpPr>
            <p:cNvPr id="17" name="object 17"/>
            <p:cNvSpPr/>
            <p:nvPr/>
          </p:nvSpPr>
          <p:spPr>
            <a:xfrm>
              <a:off x="3048000" y="3838956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62A437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01339" y="3835908"/>
              <a:ext cx="598170" cy="784098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3309620" y="3860368"/>
            <a:ext cx="16002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725" dirty="0">
                <a:solidFill>
                  <a:srgbClr val="FFFFFF"/>
                </a:solidFill>
                <a:latin typeface="Tahoma"/>
                <a:cs typeface="Tahoma"/>
              </a:rPr>
              <a:t>2</a:t>
            </a:r>
            <a:endParaRPr sz="2800" dirty="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730752" y="3741413"/>
            <a:ext cx="6847840" cy="973087"/>
          </a:xfrm>
          <a:prstGeom prst="rect">
            <a:avLst/>
          </a:prstGeom>
          <a:solidFill>
            <a:srgbClr val="D5EAAE"/>
          </a:solidFill>
        </p:spPr>
        <p:txBody>
          <a:bodyPr vert="horz" wrap="square" lIns="0" tIns="224790" rIns="0" bIns="0" rtlCol="0">
            <a:spAutoFit/>
          </a:bodyPr>
          <a:lstStyle/>
          <a:p>
            <a:pPr marL="90805" marR="190500">
              <a:lnSpc>
                <a:spcPct val="100800"/>
              </a:lnSpc>
              <a:spcBef>
                <a:spcPts val="1770"/>
              </a:spcBef>
            </a:pP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การเสนอโครงการ เช่น บรรจุลงในแผนพัฒนาการเกษตรและสหกรณ์ของจังหวัดเสนอของบกลุ่มจังหวัด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งบจังหวัด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งบอื่นๆ</a:t>
            </a:r>
            <a:endParaRPr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30752" y="2259765"/>
            <a:ext cx="6847840" cy="1110560"/>
          </a:xfrm>
          <a:prstGeom prst="rect">
            <a:avLst/>
          </a:prstGeom>
          <a:solidFill>
            <a:srgbClr val="D5EAAE"/>
          </a:solidFill>
        </p:spPr>
        <p:txBody>
          <a:bodyPr vert="horz" wrap="square" lIns="0" tIns="2540" rIns="0" bIns="0" rtlCol="0">
            <a:spAutoFit/>
          </a:bodyPr>
          <a:lstStyle/>
          <a:p>
            <a:pPr marL="90805" marR="281305" algn="just">
              <a:lnSpc>
                <a:spcPct val="100000"/>
              </a:lnSpc>
              <a:spcBef>
                <a:spcPts val="20"/>
              </a:spcBef>
            </a:pP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การขับเคลื่อนโครงการ เช่น การใช้กลไกคณะกรรมการขับเคลื่อนจังหวัด 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SCP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คณะทำงานขับเคลื่อนอำเภอ 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SCD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หรือกลไกคณะกรรมการ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คณะทำงานอื่นๆ ของจังหวัด</a:t>
            </a:r>
          </a:p>
        </p:txBody>
      </p:sp>
      <p:grpSp>
        <p:nvGrpSpPr>
          <p:cNvPr id="22" name="object 22"/>
          <p:cNvGrpSpPr/>
          <p:nvPr/>
        </p:nvGrpSpPr>
        <p:grpSpPr>
          <a:xfrm>
            <a:off x="3019044" y="5116067"/>
            <a:ext cx="764540" cy="1003935"/>
            <a:chOff x="3019044" y="5116067"/>
            <a:chExt cx="764540" cy="1003935"/>
          </a:xfrm>
        </p:grpSpPr>
        <p:sp>
          <p:nvSpPr>
            <p:cNvPr id="23" name="object 23"/>
            <p:cNvSpPr/>
            <p:nvPr/>
          </p:nvSpPr>
          <p:spPr>
            <a:xfrm>
              <a:off x="3048000" y="5212079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79"/>
                  </a:lnTo>
                  <a:lnTo>
                    <a:pt x="13740" y="418362"/>
                  </a:lnTo>
                  <a:lnTo>
                    <a:pt x="30162" y="461458"/>
                  </a:lnTo>
                  <a:lnTo>
                    <a:pt x="52285" y="501364"/>
                  </a:lnTo>
                  <a:lnTo>
                    <a:pt x="79606" y="537579"/>
                  </a:lnTo>
                  <a:lnTo>
                    <a:pt x="111624" y="569600"/>
                  </a:lnTo>
                  <a:lnTo>
                    <a:pt x="147837" y="596925"/>
                  </a:lnTo>
                  <a:lnTo>
                    <a:pt x="187743" y="619052"/>
                  </a:lnTo>
                  <a:lnTo>
                    <a:pt x="230843" y="635479"/>
                  </a:lnTo>
                  <a:lnTo>
                    <a:pt x="276632" y="645704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37A76E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19044" y="5116067"/>
              <a:ext cx="764285" cy="1003554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3289808" y="5150611"/>
            <a:ext cx="1987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935" dirty="0">
                <a:solidFill>
                  <a:srgbClr val="FFFFFF"/>
                </a:solidFill>
                <a:latin typeface="Tahoma"/>
                <a:cs typeface="Tahoma"/>
              </a:rPr>
              <a:t>3</a:t>
            </a:r>
            <a:endParaRPr sz="3600" dirty="0">
              <a:latin typeface="Tahoma"/>
              <a:cs typeface="Tahoma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28" name="TextBox 27"/>
          <p:cNvSpPr txBox="1"/>
          <p:nvPr/>
        </p:nvSpPr>
        <p:spPr>
          <a:xfrm>
            <a:off x="2430018" y="1364776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</p:txBody>
      </p:sp>
    </p:spTree>
    <p:extLst>
      <p:ext uri="{BB962C8B-B14F-4D97-AF65-F5344CB8AC3E}">
        <p14:creationId xmlns:p14="http://schemas.microsoft.com/office/powerpoint/2010/main" val="328044424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700" y="1524000"/>
            <a:ext cx="28895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  <a:p>
            <a:endParaRPr lang="en-US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การขับเคลื่อนโครงการ เช่น     การใช้กลไกคณะกรรมการขับเคลื่อนจังหวัด 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SCP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คณะทำงานขับเคลื่อนอำเภอ 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SCD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หรือกลไกคณะกรรมการ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คณะทำงานอื่นๆ ของจังหวัด</a:t>
            </a: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36074" y="1280048"/>
            <a:ext cx="8903525" cy="46166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กลไกการขับเคลื่อน </a:t>
            </a:r>
            <a:r>
              <a:rPr lang="en-US" sz="24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ด้านการเกษตร จังหวัดพัทลุง</a:t>
            </a:r>
            <a:endParaRPr lang="th-TH" sz="2400" b="1" dirty="0">
              <a:solidFill>
                <a:schemeClr val="bg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" name="สี่เหลี่ยมผืนผ้ามุมมน 2"/>
          <p:cNvSpPr/>
          <p:nvPr/>
        </p:nvSpPr>
        <p:spPr>
          <a:xfrm>
            <a:off x="3136625" y="1828800"/>
            <a:ext cx="8903524" cy="84053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แต่งตั้งคณะกรรมการขับเคลื่อนการพัฒนาเกษตรตามรูปแบบ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  และคณะทำงานขับเคลื่อนการพัฒนาการเกษตร       ตามรูปแบบ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 (ด้านพืช ด้านประมง และด้านปศุสัตว์)</a:t>
            </a:r>
            <a:endParaRPr lang="th-TH" sz="18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41583" y="3014690"/>
            <a:ext cx="3918396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โดยมีรองผู้ว่าราชการจังหวัดพัทลุง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เป็นประธานกรรมการ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เกษตรและสหกรณ์จังหวัดพัทลุง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    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เป็นกรรมการและเลขานุการ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136075" y="2895600"/>
            <a:ext cx="4950032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2918382" y="2515443"/>
            <a:ext cx="5031177" cy="33855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4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คณะกรรมการ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ขับเคลื่อนการพัฒนาการเกษตรตามรูปแบบ </a:t>
            </a:r>
            <a:r>
              <a:rPr lang="en-US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BCG Model 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จังหวัดพัทลุง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184425" y="3514322"/>
            <a:ext cx="4432711" cy="116955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lvl="0"/>
            <a:r>
              <a:rPr lang="th-TH" sz="1400" b="1" u="sng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อำนาจหน้าที่ 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 </a:t>
            </a:r>
            <a:endParaRPr lang="th-TH" sz="1400" dirty="0" smtClean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  <a:p>
            <a:pPr lvl="0"/>
            <a:r>
              <a:rPr lang="en-US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กำกับ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ดูแล และติดตามความก้าวหน้า การดำเนินการตามนโยบายการพัฒนาเศรษฐกิจชีวภาพ เศรษฐกิจหมุนเวียน และเศรษฐกิจสีเขียว </a:t>
            </a:r>
          </a:p>
          <a:p>
            <a:pPr lvl="0"/>
            <a:r>
              <a:rPr lang="en-US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ส่งเสริม 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และเสริมสร้างการรับรู้ที่เกี่ยวข้องการพัฒนาเกษตรตามรูปแบบ </a:t>
            </a:r>
            <a:r>
              <a:rPr lang="en-US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จังหวัด</a:t>
            </a:r>
            <a:r>
              <a:rPr lang="th-TH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พัทลุง</a:t>
            </a:r>
            <a:endParaRPr lang="th-TH" sz="1400" b="1" u="sng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2918383" y="4822447"/>
            <a:ext cx="4698754" cy="30777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th-TH" sz="14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   คณะทำงานขับเคลื่อน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การพัฒนาการเกษตรตามรูปแบบ </a:t>
            </a:r>
            <a:r>
              <a:rPr lang="en-US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BCG Model 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จังหวัด</a:t>
            </a:r>
            <a:r>
              <a:rPr lang="th-TH" sz="14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พัทลุง</a:t>
            </a:r>
            <a:endParaRPr lang="th-TH" sz="1400" b="1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47211" y="5642252"/>
            <a:ext cx="4267200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โดยมีเกษตรจังหวัดพัทลุง	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ผู้อำนวยการศูนย์วิจัยข้าวพัทลุง	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เป็นรองประธานคณะทำงาน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หัวหน้ากลุ่มส่งเสริมและพัฒนาการผลิต  สำนักงานเกษตรจังหวัดพัทลุง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                    		 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  เป็นคณะทำงานและเลขานุการ</a:t>
            </a:r>
            <a:endParaRPr lang="th-TH" sz="14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94122" y="5327535"/>
            <a:ext cx="1447803" cy="30777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  2.1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ด้านพืช</a:t>
            </a:r>
            <a:endParaRPr lang="th-TH" sz="14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9067800" y="2669332"/>
            <a:ext cx="2286000" cy="43769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2.2 </a:t>
            </a:r>
            <a:r>
              <a:rPr lang="th-TH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ด้านประมง</a:t>
            </a:r>
            <a:endParaRPr lang="th-TH" sz="14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086107" y="3036876"/>
            <a:ext cx="3985390" cy="738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โดยมีประมงจังหวัดพัทลุง 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หัวหน้ากลุ่มพัฒนาและส่งเสริมอาชีพการประมง สำนักงานประมงจังหวัดพัทลุง 	            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เป็นคณะทำงานและเลขานุการ</a:t>
            </a: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9067800" y="3815177"/>
            <a:ext cx="2286000" cy="43769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2.3 </a:t>
            </a:r>
            <a:r>
              <a:rPr lang="th-TH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ด้านปศุสัตว์</a:t>
            </a:r>
            <a:endParaRPr lang="th-TH" sz="14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72400" y="4160653"/>
            <a:ext cx="4327450" cy="738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โดยมีปศุสัตว์จังหวัดพัทลุง 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หัวหน้ากลุ่มยุทธศาสตร์และสารสนเทศการปศุสัตว์ สำนักงานปศุสัตว์จังหวัดพัทลุง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	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เป็นคณะทำงานและเลขานุการ</a:t>
            </a:r>
            <a:r>
              <a:rPr lang="en-US" sz="1400" b="1" dirty="0">
                <a:latin typeface="AngsanaUPC" pitchFamily="18" charset="-34"/>
                <a:cs typeface="AngsanaUPC" pitchFamily="18" charset="-34"/>
              </a:rPr>
              <a:t> </a:t>
            </a:r>
            <a:endParaRPr lang="th-TH" sz="1400" b="1" dirty="0" smtClean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0" name="ลูกศรลง 19"/>
          <p:cNvSpPr/>
          <p:nvPr/>
        </p:nvSpPr>
        <p:spPr>
          <a:xfrm>
            <a:off x="5105399" y="2823220"/>
            <a:ext cx="295379" cy="191470"/>
          </a:xfrm>
          <a:prstGeom prst="downArrow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ลูกศรลง 20"/>
          <p:cNvSpPr/>
          <p:nvPr/>
        </p:nvSpPr>
        <p:spPr>
          <a:xfrm>
            <a:off x="5122668" y="5134229"/>
            <a:ext cx="295379" cy="193306"/>
          </a:xfrm>
          <a:prstGeom prst="downArrow">
            <a:avLst/>
          </a:prstGeom>
          <a:solidFill>
            <a:schemeClr val="accent5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1"/>
          <p:cNvSpPr txBox="1"/>
          <p:nvPr/>
        </p:nvSpPr>
        <p:spPr>
          <a:xfrm>
            <a:off x="7772400" y="4976336"/>
            <a:ext cx="4299097" cy="16004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u="sng" dirty="0" smtClean="0">
                <a:latin typeface="AngsanaUPC" pitchFamily="18" charset="-34"/>
                <a:cs typeface="AngsanaUPC" pitchFamily="18" charset="-34"/>
              </a:rPr>
              <a:t>อำนาจหน้าที่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จัดทำแผนงานการขับเคลื่อนตามนโยบายการพัฒนาเศรษฐกิจชีวภาพ เศรษฐกิจหมุนเวียน และเศรษฐกิจสีเขียว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ส่งเสริม และพัฒนาสินค้าเกษตรตามรูปแบบ </a:t>
            </a:r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 BCG Model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ของจังหวัดพัทลุง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3.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รายงานผลการดำเนินงานต่อคณะกรรมการขับเคลื่อนการพัฒนาการเกษตรตามรูปแบบ </a:t>
            </a:r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BCG Model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 </a:t>
            </a:r>
            <a:endParaRPr lang="th-TH" sz="14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028661" y="2376944"/>
            <a:ext cx="4181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AngsanaUPC" pitchFamily="18" charset="-34"/>
                <a:cs typeface="AngsanaUPC" pitchFamily="18" charset="-34"/>
              </a:rPr>
              <a:t>1. </a:t>
            </a:r>
            <a:endParaRPr lang="th-TH" sz="32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68231" y="4646107"/>
            <a:ext cx="4181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ngsanaUPC" pitchFamily="18" charset="-34"/>
                <a:cs typeface="AngsanaUPC" pitchFamily="18" charset="-34"/>
              </a:rPr>
              <a:t>2</a:t>
            </a:r>
            <a:r>
              <a:rPr lang="en-US" sz="3200" b="1" dirty="0" smtClean="0">
                <a:latin typeface="AngsanaUPC" pitchFamily="18" charset="-34"/>
                <a:cs typeface="AngsanaUPC" pitchFamily="18" charset="-34"/>
              </a:rPr>
              <a:t>.   </a:t>
            </a:r>
            <a:endParaRPr lang="th-TH" sz="3200" b="1" dirty="0"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48811604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502756" y="3048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685800" y="889575"/>
            <a:ext cx="10439400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</a:t>
            </a:r>
            <a:r>
              <a:rPr lang="th-TH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ถัดไป</a:t>
            </a:r>
            <a:endParaRPr lang="en-US" sz="2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18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18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การเสนอโครงการ เช่น บรรจุลงในแผนพัฒนาการเกษตรและสหกรณ์ของจังหวัดเสนอ</a:t>
            </a:r>
            <a:r>
              <a:rPr lang="th-TH" sz="18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ของบกลุ่ม</a:t>
            </a:r>
            <a:r>
              <a:rPr lang="th-TH" sz="18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จังหวัด/งบจังหวัด</a:t>
            </a:r>
            <a:r>
              <a:rPr lang="th-TH" sz="18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/งบอื่นๆ</a:t>
            </a:r>
            <a:endParaRPr lang="th-TH" sz="18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aphicFrame>
        <p:nvGraphicFramePr>
          <p:cNvPr id="12" name="ตาราง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57808637"/>
              </p:ext>
            </p:extLst>
          </p:nvPr>
        </p:nvGraphicFramePr>
        <p:xfrm>
          <a:off x="0" y="1563142"/>
          <a:ext cx="12192000" cy="4642738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09600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  <a:gridCol w="4800600">
                  <a:extLst>
                    <a:ext uri="{9D8B030D-6E8A-4147-A177-3AD203B41FA5}">
                      <a16:colId xmlns="" xmlns:a16="http://schemas.microsoft.com/office/drawing/2014/main" val="20001"/>
                    </a:ext>
                  </a:extLst>
                </a:gridCol>
                <a:gridCol w="3657600">
                  <a:extLst>
                    <a:ext uri="{9D8B030D-6E8A-4147-A177-3AD203B41FA5}">
                      <a16:colId xmlns="" xmlns:a16="http://schemas.microsoft.com/office/drawing/2014/main" val="20002"/>
                    </a:ext>
                  </a:extLst>
                </a:gridCol>
                <a:gridCol w="3124200">
                  <a:extLst>
                    <a:ext uri="{9D8B030D-6E8A-4147-A177-3AD203B41FA5}">
                      <a16:colId xmlns="" xmlns:a16="http://schemas.microsoft.com/office/drawing/2014/main" val="20003"/>
                    </a:ext>
                  </a:extLst>
                </a:gridCol>
              </a:tblGrid>
              <a:tr h="386911">
                <a:tc gridSpan="4">
                  <a:txBody>
                    <a:bodyPr/>
                    <a:lstStyle/>
                    <a:p>
                      <a:pPr algn="ctr"/>
                      <a:r>
                        <a:rPr lang="th-TH" sz="24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โครงการ</a:t>
                      </a:r>
                      <a:r>
                        <a:rPr lang="en-US" sz="24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24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แผนงาน</a:t>
                      </a:r>
                      <a:r>
                        <a:rPr lang="th-TH" sz="2400" baseline="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ปีงบประมาณ 256</a:t>
                      </a:r>
                      <a:r>
                        <a:rPr lang="en-US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7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– 2569 ปลาดุก</a:t>
                      </a:r>
                      <a:endParaRPr lang="th-TH" sz="2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309529">
                <a:tc>
                  <a:txBody>
                    <a:bodyPr/>
                    <a:lstStyle/>
                    <a:p>
                      <a:pPr algn="ctr"/>
                      <a:endParaRPr lang="th-TH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ต้นน้ำ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กลางน้ำ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sz="1800" b="1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ปลายน้ำ</a:t>
                      </a: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1882967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</a:t>
                      </a:r>
                      <a:endParaRPr lang="th-TH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400" b="1" u="sng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</a:t>
                      </a:r>
                      <a:r>
                        <a:rPr lang="en-US" sz="1400" b="1" u="sng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2567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กิจกรรมการเพิ่มศักยภาพการผลิตลูกพันธุ์ปลาดุก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งบประมาณ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: 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1,200,000 </a:t>
                      </a: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</a:t>
                      </a:r>
                      <a:r>
                        <a:rPr lang="th-TH" sz="1400" baseline="0" dirty="0" err="1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.ประมงจังหวัดพัทลุง)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 </a:t>
                      </a:r>
                      <a:endParaRPr lang="th-TH" sz="140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2. 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กิจกรรมยกระดับมาตรฐานฟาร์มเพาะเลี้ยงสัตว์น้ำและมาตรฐานสินค้า</a:t>
                      </a: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ผ่านรูปแบบ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BCG Model</a:t>
                      </a:r>
                      <a:endParaRPr lang="th-TH" sz="1400" b="1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l"/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งบประมาณ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500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,000 </a:t>
                      </a: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</a:t>
                      </a:r>
                      <a:r>
                        <a:rPr lang="th-TH" sz="1400" baseline="0" dirty="0" err="1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.ประมงจังหวัดพัทลุง)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 </a:t>
                      </a:r>
                      <a:endParaRPr lang="th-TH" sz="140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3.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ยกระดับสินค้าเกษตรเพื่อสร้างมูลค่าเพิ่มด้วยรูปแบบ 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BCG Model (</a:t>
                      </a:r>
                      <a:r>
                        <a:rPr lang="th-TH" sz="1400" b="1" baseline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ปลาดุก)  </a:t>
                      </a:r>
                      <a:endParaRPr lang="th-TH" sz="1400" b="1" baseline="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งบประมาณ </a:t>
                      </a:r>
                      <a:r>
                        <a:rPr lang="en-US" sz="1400" b="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</a:t>
                      </a:r>
                      <a:r>
                        <a:rPr lang="en-US" sz="1400" b="1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5,000,000 </a:t>
                      </a: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</a:t>
                      </a:r>
                      <a:r>
                        <a:rPr lang="th-TH" sz="1400" baseline="0" dirty="0" err="1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.ประมงจังหวัดพัทลุง)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 </a:t>
                      </a:r>
                      <a:endParaRPr lang="th-TH" sz="140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u="sng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ปี</a:t>
                      </a:r>
                      <a:r>
                        <a:rPr lang="th-TH" sz="1400" b="1" u="sng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b="1" u="sng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2567</a:t>
                      </a:r>
                      <a:endParaRPr lang="en-US" sz="1400" b="1" u="sng" dirty="0" smtClean="0">
                        <a:solidFill>
                          <a:schemeClr val="tx1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กิจกรรมการพัฒนาผลิตภัณฑ์และบรรจุภัณฑ์ ผ่านรูปแบบ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BCG Model</a:t>
                      </a:r>
                      <a:endParaRPr lang="th-TH" sz="1400" b="1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งบประมาณ 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300,000 </a:t>
                      </a: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 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</a:t>
                      </a:r>
                      <a:r>
                        <a:rPr lang="th-TH" sz="1400" baseline="0" dirty="0" err="1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.ประมงจังหวัดพัทลุง)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 </a:t>
                      </a:r>
                      <a:endParaRPr lang="th-TH" sz="140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400" dirty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  <a:tr h="980175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C</a:t>
                      </a:r>
                      <a:endParaRPr lang="th-TH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40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400" dirty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u="sng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</a:t>
                      </a:r>
                      <a:r>
                        <a:rPr lang="en-US" sz="1400" b="1" u="sng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2568</a:t>
                      </a:r>
                      <a:endParaRPr lang="th-TH" sz="1400" b="1" u="sng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กิจกรรมการพัฒนาการแปรรูปโดยนำเศษเหลือใช้มาผลิตให้เกิดประโยชน์ในเชิงอุตสาหกรรม ผ่านรูปแบบ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BCG Model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งบประมาณ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: 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3,000,000 </a:t>
                      </a: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 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</a:t>
                      </a:r>
                      <a:r>
                        <a:rPr lang="th-TH" sz="1400" baseline="0" dirty="0" err="1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.ประมงจังหวัดพัทลุง)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 </a:t>
                      </a:r>
                      <a:endParaRPr lang="th-TH" sz="140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3"/>
                  </a:ext>
                </a:extLst>
              </a:tr>
              <a:tr h="956636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G</a:t>
                      </a:r>
                      <a:endParaRPr lang="th-TH" sz="1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1400" dirty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400" dirty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b="1" u="sng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</a:t>
                      </a:r>
                      <a:r>
                        <a:rPr lang="th-TH" sz="1400" b="1" u="sng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400" b="1" u="sng" baseline="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2567-2569</a:t>
                      </a:r>
                      <a:endParaRPr lang="th-TH" sz="1400" b="1" u="sng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กิจกรรมการประชาสัมพันธ์และเพิ่มช่องทางการจำหน่ายสินค้าปลาดุก ผ่านรูปแบบ </a:t>
                      </a:r>
                      <a:r>
                        <a:rPr lang="en-US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BCG Model</a:t>
                      </a:r>
                      <a:r>
                        <a:rPr lang="th-TH" sz="1400" b="1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งบประมาณ</a:t>
                      </a:r>
                      <a:r>
                        <a:rPr lang="en-US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1,700,000 </a:t>
                      </a:r>
                      <a:r>
                        <a:rPr lang="th-TH" sz="1400" dirty="0" smtClean="0">
                          <a:solidFill>
                            <a:schemeClr val="tx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 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</a:t>
                      </a:r>
                      <a:r>
                        <a:rPr lang="th-TH" sz="1400" baseline="0" dirty="0" err="1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th-TH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.ประมงจังหวัดพัทลุง)</a:t>
                      </a:r>
                      <a:r>
                        <a:rPr lang="en-US" sz="1400" baseline="0" dirty="0" smtClean="0">
                          <a:solidFill>
                            <a:schemeClr val="tx1"/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 </a:t>
                      </a:r>
                      <a:endParaRPr lang="th-TH" sz="1400" dirty="0" smtClean="0">
                        <a:solidFill>
                          <a:schemeClr val="tx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="" xmlns:a16="http://schemas.microsoft.com/office/drawing/2014/main" val="10004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20094616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32" y="1524000"/>
            <a:ext cx="28895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  <a:p>
            <a:endParaRPr lang="en-US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การสร้างความร่วมมือกับหน่วยงานอื่น เพื่อพัฒนาสินค้าให้มีนวัตกรรมที่ครบวงจรโดยเฉพาะ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 (Circular)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            G (Green)</a:t>
            </a:r>
          </a:p>
          <a:p>
            <a:pPr algn="thaiDist"/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pSp>
        <p:nvGrpSpPr>
          <p:cNvPr id="29" name="กลุ่ม 28"/>
          <p:cNvGrpSpPr/>
          <p:nvPr/>
        </p:nvGrpSpPr>
        <p:grpSpPr>
          <a:xfrm>
            <a:off x="3807999" y="1371600"/>
            <a:ext cx="7310134" cy="4400729"/>
            <a:chOff x="6037926" y="833647"/>
            <a:chExt cx="6091944" cy="4400729"/>
          </a:xfrm>
        </p:grpSpPr>
        <p:sp>
          <p:nvSpPr>
            <p:cNvPr id="4" name="TextBox 3"/>
            <p:cNvSpPr txBox="1"/>
            <p:nvPr/>
          </p:nvSpPr>
          <p:spPr>
            <a:xfrm>
              <a:off x="9067800" y="1676400"/>
              <a:ext cx="2971800" cy="923330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endParaRPr lang="th-TH" sz="1800" b="1" u="sng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endParaRPr>
            </a:p>
            <a:p>
              <a:r>
                <a:rPr lang="th-TH" sz="1800" dirty="0" smtClean="0">
                  <a:solidFill>
                    <a:schemeClr val="accent3">
                      <a:lumMod val="50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ประชาสัมพันธ์ปลาดุกของดีจังหวัดพัทลุง</a:t>
              </a:r>
            </a:p>
            <a:p>
              <a:endParaRPr lang="th-TH" sz="18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endParaRPr>
            </a:p>
          </p:txBody>
        </p:sp>
        <p:sp>
          <p:nvSpPr>
            <p:cNvPr id="6" name="TextBox 5"/>
            <p:cNvSpPr txBox="1"/>
            <p:nvPr/>
          </p:nvSpPr>
          <p:spPr>
            <a:xfrm>
              <a:off x="6037926" y="1676400"/>
              <a:ext cx="2971800" cy="923330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5"/>
            </a:lnRef>
            <a:fillRef idx="2">
              <a:schemeClr val="accent5"/>
            </a:fillRef>
            <a:effectRef idx="1">
              <a:schemeClr val="accent5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en-US" sz="1800" b="1" u="sng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endParaRPr>
            </a:p>
            <a:p>
              <a:r>
                <a:rPr lang="th-TH" sz="1800" dirty="0" smtClean="0">
                  <a:solidFill>
                    <a:schemeClr val="accent3">
                      <a:lumMod val="50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พัฒนาการ</a:t>
              </a:r>
              <a:r>
                <a:rPr lang="th-TH" sz="1800" dirty="0">
                  <a:solidFill>
                    <a:schemeClr val="accent3">
                      <a:lumMod val="50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แปรรูปผลิตภัณฑ์ให้มีความหลากหลายมาก</a:t>
              </a:r>
              <a:r>
                <a:rPr lang="th-TH" sz="1800" dirty="0" smtClean="0">
                  <a:solidFill>
                    <a:schemeClr val="accent3">
                      <a:lumMod val="50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ยิ่งขึ้น</a:t>
              </a:r>
            </a:p>
          </p:txBody>
        </p:sp>
        <p:sp>
          <p:nvSpPr>
            <p:cNvPr id="13" name="TextBox 12"/>
            <p:cNvSpPr txBox="1"/>
            <p:nvPr/>
          </p:nvSpPr>
          <p:spPr>
            <a:xfrm>
              <a:off x="9100457" y="2982687"/>
              <a:ext cx="2971800" cy="923330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pPr algn="ctr"/>
              <a:endParaRPr lang="th-TH" sz="1800" b="1" u="sng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endParaRPr>
            </a:p>
            <a:p>
              <a:r>
                <a:rPr lang="th-TH" sz="1800" dirty="0" smtClean="0">
                  <a:solidFill>
                    <a:schemeClr val="accent3">
                      <a:lumMod val="50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ส่งเสริมให้ผู้ประกอบการเข้าสู่มาตรฐาน </a:t>
              </a:r>
              <a:r>
                <a:rPr lang="en-US" sz="1800" dirty="0" smtClean="0">
                  <a:solidFill>
                    <a:schemeClr val="accent3">
                      <a:lumMod val="50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GMP/KACCP/GI</a:t>
              </a:r>
            </a:p>
          </p:txBody>
        </p:sp>
        <p:sp>
          <p:nvSpPr>
            <p:cNvPr id="15" name="TextBox 14"/>
            <p:cNvSpPr txBox="1"/>
            <p:nvPr/>
          </p:nvSpPr>
          <p:spPr>
            <a:xfrm>
              <a:off x="6039229" y="2706781"/>
              <a:ext cx="2971800" cy="1200329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th-TH" sz="1800" b="1" u="sng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endParaRPr>
            </a:p>
            <a:p>
              <a:endParaRPr lang="en-US" sz="1800" b="1" u="sng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endParaRPr>
            </a:p>
            <a:p>
              <a:r>
                <a:rPr lang="th-TH" sz="1800" dirty="0" err="1" smtClean="0">
                  <a:solidFill>
                    <a:schemeClr val="accent3">
                      <a:lumMod val="50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ผลิตไบ</a:t>
              </a:r>
              <a:r>
                <a:rPr lang="th-TH" sz="1800" dirty="0" smtClean="0">
                  <a:solidFill>
                    <a:schemeClr val="accent3">
                      <a:lumMod val="50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โอแคลเซียมจากกระดูก กะโหลกปลา</a:t>
              </a:r>
            </a:p>
            <a:p>
              <a:endParaRPr lang="th-TH" sz="18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9158070" y="4034047"/>
              <a:ext cx="2971800" cy="1200329"/>
            </a:xfrm>
            <a:prstGeom prst="rect">
              <a:avLst/>
            </a:prstGeom>
            <a:ln>
              <a:noFill/>
            </a:ln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wrap="square" rtlCol="0">
              <a:spAutoFit/>
            </a:bodyPr>
            <a:lstStyle/>
            <a:p>
              <a:endParaRPr lang="th-TH" sz="1800" b="1" u="sng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endParaRPr>
            </a:p>
            <a:p>
              <a:endParaRPr lang="en-US" sz="1800" b="1" u="sng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endParaRPr>
            </a:p>
            <a:p>
              <a:r>
                <a:rPr lang="th-TH" sz="1800" dirty="0" smtClean="0">
                  <a:solidFill>
                    <a:schemeClr val="accent3">
                      <a:lumMod val="50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ส่งเสริมการใช้</a:t>
              </a:r>
              <a:r>
                <a:rPr lang="th-TH" sz="1800" dirty="0" err="1" smtClean="0">
                  <a:solidFill>
                    <a:schemeClr val="accent3">
                      <a:lumMod val="50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โซลาร์</a:t>
              </a:r>
              <a:r>
                <a:rPr lang="th-TH" sz="1800" dirty="0" smtClean="0">
                  <a:solidFill>
                    <a:schemeClr val="accent3">
                      <a:lumMod val="50000"/>
                    </a:schemeClr>
                  </a:solidFill>
                  <a:latin typeface="AngsanaUPC" pitchFamily="18" charset="-34"/>
                  <a:cs typeface="AngsanaUPC" pitchFamily="18" charset="-34"/>
                </a:rPr>
                <a:t>เซลล์ในการะบวนการผลิต</a:t>
              </a:r>
              <a:endParaRPr lang="th-TH" sz="18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endParaRPr>
            </a:p>
          </p:txBody>
        </p:sp>
        <p:sp>
          <p:nvSpPr>
            <p:cNvPr id="25" name="แผนผังลําดับงาน: การดำเนินการด้วยตนเอง 24"/>
            <p:cNvSpPr/>
            <p:nvPr/>
          </p:nvSpPr>
          <p:spPr>
            <a:xfrm>
              <a:off x="6323667" y="833647"/>
              <a:ext cx="2624391" cy="827909"/>
            </a:xfrm>
            <a:prstGeom prst="flowChartManualOperation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000" b="1" dirty="0" smtClean="0">
                  <a:latin typeface="AngsanaUPC" pitchFamily="18" charset="-34"/>
                  <a:cs typeface="AngsanaUPC" pitchFamily="18" charset="-34"/>
                </a:rPr>
                <a:t>C </a:t>
              </a:r>
              <a:r>
                <a:rPr lang="th-TH" sz="2000" b="1" dirty="0" smtClean="0">
                  <a:latin typeface="AngsanaUPC" pitchFamily="18" charset="-34"/>
                  <a:cs typeface="AngsanaUPC" pitchFamily="18" charset="-34"/>
                </a:rPr>
                <a:t>(</a:t>
              </a:r>
              <a:r>
                <a:rPr lang="en-US" sz="2000" b="1" dirty="0" smtClean="0">
                  <a:latin typeface="AngsanaUPC" pitchFamily="18" charset="-34"/>
                  <a:cs typeface="AngsanaUPC" pitchFamily="18" charset="-34"/>
                </a:rPr>
                <a:t>Circular</a:t>
              </a:r>
              <a:r>
                <a:rPr lang="th-TH" sz="2000" b="1" dirty="0" smtClean="0">
                  <a:latin typeface="AngsanaUPC" pitchFamily="18" charset="-34"/>
                  <a:cs typeface="AngsanaUPC" pitchFamily="18" charset="-34"/>
                </a:rPr>
                <a:t>) กลางทาง</a:t>
              </a:r>
              <a:endParaRPr lang="th-TH" sz="2000" b="1" dirty="0">
                <a:latin typeface="AngsanaUPC" pitchFamily="18" charset="-34"/>
                <a:cs typeface="AngsanaUPC" pitchFamily="18" charset="-34"/>
              </a:endParaRPr>
            </a:p>
          </p:txBody>
        </p:sp>
        <p:sp>
          <p:nvSpPr>
            <p:cNvPr id="26" name="แผนผังลําดับงาน: การดำเนินการด้วยตนเอง 25"/>
            <p:cNvSpPr/>
            <p:nvPr/>
          </p:nvSpPr>
          <p:spPr>
            <a:xfrm>
              <a:off x="9406190" y="833647"/>
              <a:ext cx="2475562" cy="842753"/>
            </a:xfrm>
            <a:prstGeom prst="flowChartManualOperation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1800" b="1" dirty="0" smtClean="0">
                  <a:latin typeface="AngsanaUPC" pitchFamily="18" charset="-34"/>
                  <a:cs typeface="AngsanaUPC" pitchFamily="18" charset="-34"/>
                </a:rPr>
                <a:t>G </a:t>
              </a:r>
              <a:r>
                <a:rPr lang="th-TH" sz="1800" b="1" dirty="0" smtClean="0">
                  <a:latin typeface="AngsanaUPC" pitchFamily="18" charset="-34"/>
                  <a:cs typeface="AngsanaUPC" pitchFamily="18" charset="-34"/>
                </a:rPr>
                <a:t>(</a:t>
              </a:r>
              <a:r>
                <a:rPr lang="en-US" sz="1800" b="1" dirty="0" smtClean="0">
                  <a:latin typeface="AngsanaUPC" pitchFamily="18" charset="-34"/>
                  <a:cs typeface="AngsanaUPC" pitchFamily="18" charset="-34"/>
                </a:rPr>
                <a:t>Green </a:t>
              </a:r>
              <a:r>
                <a:rPr lang="th-TH" sz="1800" b="1" dirty="0" smtClean="0">
                  <a:latin typeface="AngsanaUPC" pitchFamily="18" charset="-34"/>
                  <a:cs typeface="AngsanaUPC" pitchFamily="18" charset="-34"/>
                </a:rPr>
                <a:t>)ปลายทาง</a:t>
              </a:r>
              <a:endParaRPr lang="th-TH" sz="1800" b="1" dirty="0">
                <a:latin typeface="AngsanaUPC" pitchFamily="18" charset="-34"/>
                <a:cs typeface="AngsanaUPC" pitchFamily="18" charset="-34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7738792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6032" y="1524000"/>
            <a:ext cx="28895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ถัดไป (ต่อ)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en-US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การสร้างความร่วมมือกับหน่วยงานอื่น เพื่อพัฒนาสินค้าให้มีนวัตกรรมที่ครบวงจรโดยเฉพาะ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 (Circular)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            G (Green)</a:t>
            </a:r>
          </a:p>
          <a:p>
            <a:pPr algn="thaiDist"/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8" name="สี่เหลี่ยมผืนผ้า 27">
            <a:extLst>
              <a:ext uri="{FF2B5EF4-FFF2-40B4-BE49-F238E27FC236}">
                <a16:creationId xmlns:a16="http://schemas.microsoft.com/office/drawing/2014/main" xmlns="" id="{F6A86E34-056A-87B5-307F-D9317E0F064D}"/>
              </a:ext>
            </a:extLst>
          </p:cNvPr>
          <p:cNvSpPr/>
          <p:nvPr/>
        </p:nvSpPr>
        <p:spPr>
          <a:xfrm>
            <a:off x="2928274" y="1222604"/>
            <a:ext cx="2378986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Circular</a:t>
            </a:r>
            <a:endParaRPr lang="th-TH" sz="54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1030" name="Picture 6" descr="C:\Users\User\Desktop\ดาวน์โหลด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819" t="5326" r="6819" b="10501"/>
          <a:stretch/>
        </p:blipFill>
        <p:spPr bwMode="auto">
          <a:xfrm>
            <a:off x="3496818" y="2002617"/>
            <a:ext cx="2388951" cy="14142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4" name="กล่องข้อความ 24">
            <a:extLst>
              <a:ext uri="{FF2B5EF4-FFF2-40B4-BE49-F238E27FC236}">
                <a16:creationId xmlns="" xmlns:a16="http://schemas.microsoft.com/office/drawing/2014/main" id="{B83D058D-FFCD-1816-EC03-94D590B6A3D1}"/>
              </a:ext>
            </a:extLst>
          </p:cNvPr>
          <p:cNvSpPr txBox="1"/>
          <p:nvPr/>
        </p:nvSpPr>
        <p:spPr>
          <a:xfrm>
            <a:off x="14014321" y="3045767"/>
            <a:ext cx="20454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Green</a:t>
            </a:r>
            <a:endParaRPr lang="th-TH" sz="5400" dirty="0"/>
          </a:p>
        </p:txBody>
      </p:sp>
      <p:sp>
        <p:nvSpPr>
          <p:cNvPr id="36" name="กล่องข้อความ 24">
            <a:extLst>
              <a:ext uri="{FF2B5EF4-FFF2-40B4-BE49-F238E27FC236}">
                <a16:creationId xmlns="" xmlns:a16="http://schemas.microsoft.com/office/drawing/2014/main" id="{B83D058D-FFCD-1816-EC03-94D590B6A3D1}"/>
              </a:ext>
            </a:extLst>
          </p:cNvPr>
          <p:cNvSpPr txBox="1"/>
          <p:nvPr/>
        </p:nvSpPr>
        <p:spPr>
          <a:xfrm>
            <a:off x="3095062" y="3969097"/>
            <a:ext cx="204541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Green</a:t>
            </a:r>
            <a:endParaRPr lang="th-TH" sz="5400" dirty="0"/>
          </a:p>
        </p:txBody>
      </p:sp>
      <p:sp>
        <p:nvSpPr>
          <p:cNvPr id="38" name="สี่เหลี่ยมผืนผ้า 37">
            <a:extLst>
              <a:ext uri="{FF2B5EF4-FFF2-40B4-BE49-F238E27FC236}">
                <a16:creationId xmlns="" xmlns:a16="http://schemas.microsoft.com/office/drawing/2014/main" id="{C8F1DA53-CD84-E066-6122-32297E481598}"/>
              </a:ext>
            </a:extLst>
          </p:cNvPr>
          <p:cNvSpPr/>
          <p:nvPr/>
        </p:nvSpPr>
        <p:spPr>
          <a:xfrm>
            <a:off x="3339552" y="3448523"/>
            <a:ext cx="235994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การนำน้ำทิ้งจาก</a:t>
            </a: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การเลี้ยงปลาดุก</a:t>
            </a:r>
          </a:p>
          <a:p>
            <a:pPr algn="ctr"/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มารดต้นไม้</a:t>
            </a:r>
          </a:p>
        </p:txBody>
      </p:sp>
      <p:pic>
        <p:nvPicPr>
          <p:cNvPr id="1031" name="Picture 7" descr="C:\Users\User\Desktop\ดาวน์โหลด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5108" y="4732765"/>
            <a:ext cx="2529980" cy="141421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สี่เหลี่ยมผืนผ้า 40">
            <a:extLst>
              <a:ext uri="{FF2B5EF4-FFF2-40B4-BE49-F238E27FC236}">
                <a16:creationId xmlns="" xmlns:a16="http://schemas.microsoft.com/office/drawing/2014/main" id="{C8F1DA53-CD84-E066-6122-32297E481598}"/>
              </a:ext>
            </a:extLst>
          </p:cNvPr>
          <p:cNvSpPr/>
          <p:nvPr/>
        </p:nvSpPr>
        <p:spPr>
          <a:xfrm>
            <a:off x="3415578" y="6183578"/>
            <a:ext cx="2860078" cy="830997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gsanaUPC" pitchFamily="18" charset="-34"/>
                <a:cs typeface="AngsanaUPC" pitchFamily="18" charset="-34"/>
              </a:rPr>
              <a:t>แหล่งเรียนรู้ปลาดุกปลอดภัย</a:t>
            </a:r>
          </a:p>
          <a:p>
            <a:pPr algn="ctr"/>
            <a:r>
              <a:rPr lang="th-TH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gsanaUPC" pitchFamily="18" charset="-34"/>
                <a:cs typeface="AngsanaUPC" pitchFamily="18" charset="-34"/>
              </a:rPr>
              <a:t> เชื่อมโยงการท่องเที่ยวเชิงเกษตร</a:t>
            </a:r>
            <a:endParaRPr lang="th-TH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19" name="Picture 2" descr="ตู้อบพลังงานแสงอาทิตย์นวัตกรรมฆ่าเชื้อด้วย UV - ออร์แกนิค สกลนคร : Inspired  by LnwShop.com">
            <a:extLst>
              <a:ext uri="{FF2B5EF4-FFF2-40B4-BE49-F238E27FC236}">
                <a16:creationId xmlns:a16="http://schemas.microsoft.com/office/drawing/2014/main" xmlns="" id="{ECEA4F0E-B31F-5544-D23B-ACFE0A9CBA6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9091" y="4750579"/>
            <a:ext cx="2218182" cy="130701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สี่เหลี่ยมผืนผ้า 19">
            <a:extLst>
              <a:ext uri="{FF2B5EF4-FFF2-40B4-BE49-F238E27FC236}">
                <a16:creationId xmlns="" xmlns:a16="http://schemas.microsoft.com/office/drawing/2014/main" id="{C8F1DA53-CD84-E066-6122-32297E481598}"/>
              </a:ext>
            </a:extLst>
          </p:cNvPr>
          <p:cNvSpPr/>
          <p:nvPr/>
        </p:nvSpPr>
        <p:spPr>
          <a:xfrm>
            <a:off x="7048572" y="6180553"/>
            <a:ext cx="2191627" cy="46166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th-TH" sz="24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  <a:latin typeface="AngsanaUPC" pitchFamily="18" charset="-34"/>
                <a:cs typeface="AngsanaUPC" pitchFamily="18" charset="-34"/>
              </a:rPr>
              <a:t>ตู้อบพลังงานแสงอาทิตย์</a:t>
            </a:r>
            <a:endParaRPr lang="th-TH" sz="24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21" name="รูปภาพ 20">
            <a:extLst>
              <a:ext uri="{FF2B5EF4-FFF2-40B4-BE49-F238E27FC236}">
                <a16:creationId xmlns:a16="http://schemas.microsoft.com/office/drawing/2014/main" xmlns="" id="{77431EAF-55F9-73F5-EBE9-1EE5E1C0A464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9000" y="2002615"/>
            <a:ext cx="2382416" cy="1414209"/>
          </a:xfrm>
          <a:prstGeom prst="rect">
            <a:avLst/>
          </a:prstGeom>
        </p:spPr>
      </p:pic>
      <p:sp>
        <p:nvSpPr>
          <p:cNvPr id="2" name="สี่เหลี่ยมผืนผ้า 1"/>
          <p:cNvSpPr/>
          <p:nvPr/>
        </p:nvSpPr>
        <p:spPr>
          <a:xfrm>
            <a:off x="6781800" y="3448523"/>
            <a:ext cx="388620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กระดูก</a:t>
            </a: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ปลาซึ่งเป็นเศษเหลือหรือผลพลอยได้จากกระบวนการแปร</a:t>
            </a:r>
            <a:r>
              <a:rPr lang="th-TH" sz="2000" b="1" dirty="0" smtClean="0">
                <a:solidFill>
                  <a:schemeClr val="accent6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รูปมา</a:t>
            </a: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ผลิต</a:t>
            </a:r>
            <a:r>
              <a:rPr lang="th-TH" sz="2000" b="1" dirty="0" err="1">
                <a:solidFill>
                  <a:schemeClr val="accent6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เป็นไบ</a:t>
            </a:r>
            <a:r>
              <a:rPr lang="th-TH" sz="2000" b="1" dirty="0">
                <a:solidFill>
                  <a:schemeClr val="accent6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โอแคลเซียม</a:t>
            </a:r>
          </a:p>
        </p:txBody>
      </p:sp>
    </p:spTree>
    <p:extLst>
      <p:ext uri="{BB962C8B-B14F-4D97-AF65-F5344CB8AC3E}">
        <p14:creationId xmlns:p14="http://schemas.microsoft.com/office/powerpoint/2010/main" val="674067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11" y="1473580"/>
            <a:ext cx="10468610" cy="1896745"/>
          </a:xfrm>
          <a:custGeom>
            <a:avLst/>
            <a:gdLst/>
            <a:ahLst/>
            <a:cxnLst/>
            <a:rect l="l" t="t" r="r" b="b"/>
            <a:pathLst>
              <a:path w="10468610" h="1896745">
                <a:moveTo>
                  <a:pt x="10468115" y="1800479"/>
                </a:moveTo>
                <a:lnTo>
                  <a:pt x="8638426" y="0"/>
                </a:lnTo>
                <a:lnTo>
                  <a:pt x="8591245" y="47955"/>
                </a:lnTo>
                <a:lnTo>
                  <a:pt x="8590674" y="47371"/>
                </a:lnTo>
                <a:lnTo>
                  <a:pt x="6883997" y="1726819"/>
                </a:lnTo>
                <a:lnTo>
                  <a:pt x="0" y="1726819"/>
                </a:lnTo>
                <a:lnTo>
                  <a:pt x="0" y="1892935"/>
                </a:lnTo>
                <a:lnTo>
                  <a:pt x="6943788" y="1892935"/>
                </a:lnTo>
                <a:lnTo>
                  <a:pt x="6947294" y="1896491"/>
                </a:lnTo>
                <a:lnTo>
                  <a:pt x="8638616" y="232156"/>
                </a:lnTo>
                <a:lnTo>
                  <a:pt x="10238118" y="1806067"/>
                </a:lnTo>
                <a:lnTo>
                  <a:pt x="10462527" y="1806067"/>
                </a:lnTo>
                <a:lnTo>
                  <a:pt x="10468115" y="1800479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789801" y="3493007"/>
            <a:ext cx="5402580" cy="1896745"/>
          </a:xfrm>
          <a:custGeom>
            <a:avLst/>
            <a:gdLst/>
            <a:ahLst/>
            <a:cxnLst/>
            <a:rect l="l" t="t" r="r" b="b"/>
            <a:pathLst>
              <a:path w="5402580" h="1896745">
                <a:moveTo>
                  <a:pt x="5402199" y="0"/>
                </a:moveTo>
                <a:lnTo>
                  <a:pt x="3527679" y="0"/>
                </a:lnTo>
                <a:lnTo>
                  <a:pt x="3527679" y="7366"/>
                </a:lnTo>
                <a:lnTo>
                  <a:pt x="3520694" y="254"/>
                </a:lnTo>
                <a:lnTo>
                  <a:pt x="1829358" y="1664601"/>
                </a:lnTo>
                <a:lnTo>
                  <a:pt x="229870" y="90678"/>
                </a:lnTo>
                <a:lnTo>
                  <a:pt x="5461" y="90678"/>
                </a:lnTo>
                <a:lnTo>
                  <a:pt x="0" y="96266"/>
                </a:lnTo>
                <a:lnTo>
                  <a:pt x="1829562" y="1896745"/>
                </a:lnTo>
                <a:lnTo>
                  <a:pt x="1876729" y="1848802"/>
                </a:lnTo>
                <a:lnTo>
                  <a:pt x="1877314" y="1849374"/>
                </a:lnTo>
                <a:lnTo>
                  <a:pt x="3587851" y="166116"/>
                </a:lnTo>
                <a:lnTo>
                  <a:pt x="5402199" y="166116"/>
                </a:lnTo>
                <a:lnTo>
                  <a:pt x="5402199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72896" y="944879"/>
            <a:ext cx="9801225" cy="5426710"/>
          </a:xfrm>
          <a:custGeom>
            <a:avLst/>
            <a:gdLst/>
            <a:ahLst/>
            <a:cxnLst/>
            <a:rect l="l" t="t" r="r" b="b"/>
            <a:pathLst>
              <a:path w="9801225" h="5426710">
                <a:moveTo>
                  <a:pt x="9800844" y="0"/>
                </a:moveTo>
                <a:lnTo>
                  <a:pt x="0" y="0"/>
                </a:lnTo>
                <a:lnTo>
                  <a:pt x="0" y="58420"/>
                </a:lnTo>
                <a:lnTo>
                  <a:pt x="0" y="5368290"/>
                </a:lnTo>
                <a:lnTo>
                  <a:pt x="0" y="5426710"/>
                </a:lnTo>
                <a:lnTo>
                  <a:pt x="9800844" y="5426710"/>
                </a:lnTo>
                <a:lnTo>
                  <a:pt x="9800844" y="5368404"/>
                </a:lnTo>
                <a:lnTo>
                  <a:pt x="9800844" y="58547"/>
                </a:lnTo>
                <a:lnTo>
                  <a:pt x="9742297" y="58547"/>
                </a:lnTo>
                <a:lnTo>
                  <a:pt x="9742297" y="5368290"/>
                </a:lnTo>
                <a:lnTo>
                  <a:pt x="58559" y="5368290"/>
                </a:lnTo>
                <a:lnTo>
                  <a:pt x="58559" y="58420"/>
                </a:lnTo>
                <a:lnTo>
                  <a:pt x="9800844" y="58420"/>
                </a:lnTo>
                <a:lnTo>
                  <a:pt x="9800844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914400" y="1173213"/>
            <a:ext cx="73152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การประชุม</a:t>
            </a:r>
            <a:b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คณะอนุกรรมการขับเคลื่อนการพัฒนา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เศรษฐกิจ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</a:t>
            </a: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Model 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สาขา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เกษตร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ครั้งที่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2/2565</a:t>
            </a:r>
            <a:endParaRPr lang="th-TH" sz="4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th-TH" sz="4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r>
              <a:rPr lang="th-TH" sz="4000" b="1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วัน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พุธที่  </a:t>
            </a: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29 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มิถุนายน 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2565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เวลา 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13.30</a:t>
            </a: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น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</a:t>
            </a:r>
            <a:endParaRPr lang="th-TH" sz="40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40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/>
            </a:r>
            <a:b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สำนักงานเกษตรและสหกรณ์จังหวัดพัทลุง</a:t>
            </a:r>
            <a:endParaRPr lang="th-TH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" name="รูปภาพ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939" y="4191000"/>
            <a:ext cx="1600201" cy="1371600"/>
          </a:xfrm>
          <a:prstGeom prst="rect">
            <a:avLst/>
          </a:prstGeom>
          <a:noFill/>
        </p:spPr>
      </p:pic>
      <p:pic>
        <p:nvPicPr>
          <p:cNvPr id="1026" name="Picture 2" descr="C:\Users\User\Desktop\ดาวน์โหลด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69293" y="2393984"/>
            <a:ext cx="2619375" cy="2162810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84017448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5708913"/>
            <a:ext cx="12192000" cy="1005840"/>
            <a:chOff x="0" y="5708913"/>
            <a:chExt cx="12192000" cy="1005840"/>
          </a:xfrm>
        </p:grpSpPr>
        <p:sp>
          <p:nvSpPr>
            <p:cNvPr id="3" name="object 3"/>
            <p:cNvSpPr/>
            <p:nvPr/>
          </p:nvSpPr>
          <p:spPr>
            <a:xfrm>
              <a:off x="11233515" y="5708913"/>
              <a:ext cx="478155" cy="772795"/>
            </a:xfrm>
            <a:custGeom>
              <a:avLst/>
              <a:gdLst/>
              <a:ahLst/>
              <a:cxnLst/>
              <a:rect l="l" t="t" r="r" b="b"/>
              <a:pathLst>
                <a:path w="478154" h="772795">
                  <a:moveTo>
                    <a:pt x="236124" y="0"/>
                  </a:moveTo>
                  <a:lnTo>
                    <a:pt x="202961" y="34051"/>
                  </a:lnTo>
                  <a:lnTo>
                    <a:pt x="176751" y="77521"/>
                  </a:lnTo>
                  <a:lnTo>
                    <a:pt x="125131" y="164541"/>
                  </a:lnTo>
                  <a:lnTo>
                    <a:pt x="99726" y="208131"/>
                  </a:lnTo>
                  <a:lnTo>
                    <a:pt x="74595" y="251801"/>
                  </a:lnTo>
                  <a:lnTo>
                    <a:pt x="49739" y="295571"/>
                  </a:lnTo>
                  <a:lnTo>
                    <a:pt x="25161" y="339461"/>
                  </a:lnTo>
                  <a:lnTo>
                    <a:pt x="2514" y="383923"/>
                  </a:lnTo>
                  <a:lnTo>
                    <a:pt x="0" y="407979"/>
                  </a:lnTo>
                  <a:lnTo>
                    <a:pt x="21179" y="419426"/>
                  </a:lnTo>
                  <a:lnTo>
                    <a:pt x="69611" y="426062"/>
                  </a:lnTo>
                  <a:lnTo>
                    <a:pt x="70754" y="426062"/>
                  </a:lnTo>
                  <a:lnTo>
                    <a:pt x="71897" y="428348"/>
                  </a:lnTo>
                  <a:lnTo>
                    <a:pt x="74183" y="431765"/>
                  </a:lnTo>
                  <a:lnTo>
                    <a:pt x="67167" y="444121"/>
                  </a:lnTo>
                  <a:lnTo>
                    <a:pt x="52752" y="470548"/>
                  </a:lnTo>
                  <a:lnTo>
                    <a:pt x="45735" y="484190"/>
                  </a:lnTo>
                  <a:lnTo>
                    <a:pt x="30464" y="511676"/>
                  </a:lnTo>
                  <a:lnTo>
                    <a:pt x="23125" y="525688"/>
                  </a:lnTo>
                  <a:lnTo>
                    <a:pt x="16144" y="540019"/>
                  </a:lnTo>
                  <a:lnTo>
                    <a:pt x="1015" y="573854"/>
                  </a:lnTo>
                  <a:lnTo>
                    <a:pt x="555" y="593585"/>
                  </a:lnTo>
                  <a:lnTo>
                    <a:pt x="17859" y="604767"/>
                  </a:lnTo>
                  <a:lnTo>
                    <a:pt x="56022" y="612955"/>
                  </a:lnTo>
                  <a:lnTo>
                    <a:pt x="34035" y="653983"/>
                  </a:lnTo>
                  <a:lnTo>
                    <a:pt x="23608" y="674495"/>
                  </a:lnTo>
                  <a:lnTo>
                    <a:pt x="13858" y="695010"/>
                  </a:lnTo>
                  <a:lnTo>
                    <a:pt x="1123" y="727593"/>
                  </a:lnTo>
                  <a:lnTo>
                    <a:pt x="1984" y="747145"/>
                  </a:lnTo>
                  <a:lnTo>
                    <a:pt x="52593" y="759971"/>
                  </a:lnTo>
                  <a:lnTo>
                    <a:pt x="91680" y="760624"/>
                  </a:lnTo>
                  <a:lnTo>
                    <a:pt x="130587" y="760960"/>
                  </a:lnTo>
                  <a:lnTo>
                    <a:pt x="208676" y="761101"/>
                  </a:lnTo>
                  <a:lnTo>
                    <a:pt x="225782" y="769938"/>
                  </a:lnTo>
                  <a:lnTo>
                    <a:pt x="243125" y="772788"/>
                  </a:lnTo>
                  <a:lnTo>
                    <a:pt x="260897" y="770081"/>
                  </a:lnTo>
                  <a:lnTo>
                    <a:pt x="279288" y="762244"/>
                  </a:lnTo>
                  <a:lnTo>
                    <a:pt x="322214" y="761337"/>
                  </a:lnTo>
                  <a:lnTo>
                    <a:pt x="365331" y="761819"/>
                  </a:lnTo>
                  <a:lnTo>
                    <a:pt x="408447" y="760805"/>
                  </a:lnTo>
                  <a:lnTo>
                    <a:pt x="451373" y="755411"/>
                  </a:lnTo>
                  <a:lnTo>
                    <a:pt x="477287" y="729605"/>
                  </a:lnTo>
                  <a:lnTo>
                    <a:pt x="471820" y="714378"/>
                  </a:lnTo>
                  <a:lnTo>
                    <a:pt x="459019" y="688897"/>
                  </a:lnTo>
                  <a:lnTo>
                    <a:pt x="419496" y="611825"/>
                  </a:lnTo>
                  <a:lnTo>
                    <a:pt x="458214" y="604254"/>
                  </a:lnTo>
                  <a:lnTo>
                    <a:pt x="475583" y="593159"/>
                  </a:lnTo>
                  <a:lnTo>
                    <a:pt x="474593" y="572877"/>
                  </a:lnTo>
                  <a:lnTo>
                    <a:pt x="458231" y="537746"/>
                  </a:lnTo>
                  <a:lnTo>
                    <a:pt x="448750" y="518979"/>
                  </a:lnTo>
                  <a:lnTo>
                    <a:pt x="438959" y="500426"/>
                  </a:lnTo>
                  <a:lnTo>
                    <a:pt x="428549" y="482298"/>
                  </a:lnTo>
                  <a:lnTo>
                    <a:pt x="417210" y="464810"/>
                  </a:lnTo>
                  <a:lnTo>
                    <a:pt x="405636" y="445883"/>
                  </a:lnTo>
                  <a:lnTo>
                    <a:pt x="404336" y="433046"/>
                  </a:lnTo>
                  <a:lnTo>
                    <a:pt x="414585" y="425550"/>
                  </a:lnTo>
                  <a:lnTo>
                    <a:pt x="462980" y="419475"/>
                  </a:lnTo>
                  <a:lnTo>
                    <a:pt x="476123" y="410964"/>
                  </a:lnTo>
                  <a:lnTo>
                    <a:pt x="468391" y="373649"/>
                  </a:lnTo>
                  <a:lnTo>
                    <a:pt x="421253" y="286735"/>
                  </a:lnTo>
                  <a:lnTo>
                    <a:pt x="397371" y="243538"/>
                  </a:lnTo>
                  <a:lnTo>
                    <a:pt x="373125" y="200569"/>
                  </a:lnTo>
                  <a:lnTo>
                    <a:pt x="348397" y="157867"/>
                  </a:lnTo>
                  <a:lnTo>
                    <a:pt x="323070" y="115472"/>
                  </a:lnTo>
                  <a:lnTo>
                    <a:pt x="297024" y="73425"/>
                  </a:lnTo>
                  <a:lnTo>
                    <a:pt x="270144" y="31765"/>
                  </a:lnTo>
                  <a:lnTo>
                    <a:pt x="251807" y="7602"/>
                  </a:lnTo>
                  <a:lnTo>
                    <a:pt x="2361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425808" y="6469380"/>
              <a:ext cx="101726" cy="20195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1795029" y="6217927"/>
              <a:ext cx="225425" cy="365760"/>
            </a:xfrm>
            <a:custGeom>
              <a:avLst/>
              <a:gdLst/>
              <a:ahLst/>
              <a:cxnLst/>
              <a:rect l="l" t="t" r="r" b="b"/>
              <a:pathLst>
                <a:path w="225425" h="365759">
                  <a:moveTo>
                    <a:pt x="111283" y="0"/>
                  </a:moveTo>
                  <a:lnTo>
                    <a:pt x="74074" y="52095"/>
                  </a:lnTo>
                  <a:lnTo>
                    <a:pt x="52943" y="88136"/>
                  </a:lnTo>
                  <a:lnTo>
                    <a:pt x="32216" y="124282"/>
                  </a:lnTo>
                  <a:lnTo>
                    <a:pt x="11906" y="160583"/>
                  </a:lnTo>
                  <a:lnTo>
                    <a:pt x="0" y="192993"/>
                  </a:lnTo>
                  <a:lnTo>
                    <a:pt x="10013" y="198409"/>
                  </a:lnTo>
                  <a:lnTo>
                    <a:pt x="33369" y="201553"/>
                  </a:lnTo>
                  <a:lnTo>
                    <a:pt x="34893" y="204246"/>
                  </a:lnTo>
                  <a:lnTo>
                    <a:pt x="21558" y="229036"/>
                  </a:lnTo>
                  <a:lnTo>
                    <a:pt x="14382" y="242049"/>
                  </a:lnTo>
                  <a:lnTo>
                    <a:pt x="7588" y="255452"/>
                  </a:lnTo>
                  <a:lnTo>
                    <a:pt x="470" y="271461"/>
                  </a:lnTo>
                  <a:lnTo>
                    <a:pt x="269" y="280797"/>
                  </a:lnTo>
                  <a:lnTo>
                    <a:pt x="8427" y="286086"/>
                  </a:lnTo>
                  <a:lnTo>
                    <a:pt x="26384" y="289958"/>
                  </a:lnTo>
                  <a:lnTo>
                    <a:pt x="11096" y="319071"/>
                  </a:lnTo>
                  <a:lnTo>
                    <a:pt x="6445" y="328769"/>
                  </a:lnTo>
                  <a:lnTo>
                    <a:pt x="462" y="344183"/>
                  </a:lnTo>
                  <a:lnTo>
                    <a:pt x="873" y="353433"/>
                  </a:lnTo>
                  <a:lnTo>
                    <a:pt x="8641" y="358034"/>
                  </a:lnTo>
                  <a:lnTo>
                    <a:pt x="24733" y="359503"/>
                  </a:lnTo>
                  <a:lnTo>
                    <a:pt x="43205" y="359812"/>
                  </a:lnTo>
                  <a:lnTo>
                    <a:pt x="98266" y="360037"/>
                  </a:lnTo>
                  <a:lnTo>
                    <a:pt x="106378" y="364219"/>
                  </a:lnTo>
                  <a:lnTo>
                    <a:pt x="114585" y="365567"/>
                  </a:lnTo>
                  <a:lnTo>
                    <a:pt x="122983" y="364287"/>
                  </a:lnTo>
                  <a:lnTo>
                    <a:pt x="131667" y="360583"/>
                  </a:lnTo>
                  <a:lnTo>
                    <a:pt x="151864" y="360148"/>
                  </a:lnTo>
                  <a:lnTo>
                    <a:pt x="192496" y="359893"/>
                  </a:lnTo>
                  <a:lnTo>
                    <a:pt x="224962" y="345141"/>
                  </a:lnTo>
                  <a:lnTo>
                    <a:pt x="222345" y="337939"/>
                  </a:lnTo>
                  <a:lnTo>
                    <a:pt x="197707" y="289425"/>
                  </a:lnTo>
                  <a:lnTo>
                    <a:pt x="215941" y="285845"/>
                  </a:lnTo>
                  <a:lnTo>
                    <a:pt x="224139" y="280596"/>
                  </a:lnTo>
                  <a:lnTo>
                    <a:pt x="223692" y="271003"/>
                  </a:lnTo>
                  <a:lnTo>
                    <a:pt x="215995" y="254385"/>
                  </a:lnTo>
                  <a:lnTo>
                    <a:pt x="206851" y="236728"/>
                  </a:lnTo>
                  <a:lnTo>
                    <a:pt x="201922" y="228152"/>
                  </a:lnTo>
                  <a:lnTo>
                    <a:pt x="196564" y="219879"/>
                  </a:lnTo>
                  <a:lnTo>
                    <a:pt x="191142" y="210924"/>
                  </a:lnTo>
                  <a:lnTo>
                    <a:pt x="190531" y="204851"/>
                  </a:lnTo>
                  <a:lnTo>
                    <a:pt x="195349" y="201304"/>
                  </a:lnTo>
                  <a:lnTo>
                    <a:pt x="218178" y="198431"/>
                  </a:lnTo>
                  <a:lnTo>
                    <a:pt x="224377" y="194406"/>
                  </a:lnTo>
                  <a:lnTo>
                    <a:pt x="198554" y="135635"/>
                  </a:lnTo>
                  <a:lnTo>
                    <a:pt x="175847" y="94875"/>
                  </a:lnTo>
                  <a:lnTo>
                    <a:pt x="152259" y="54622"/>
                  </a:lnTo>
                  <a:lnTo>
                    <a:pt x="127349" y="15028"/>
                  </a:lnTo>
                  <a:lnTo>
                    <a:pt x="118673" y="3597"/>
                  </a:lnTo>
                  <a:lnTo>
                    <a:pt x="111283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885803" y="6577583"/>
              <a:ext cx="47625" cy="95250"/>
            </a:xfrm>
            <a:custGeom>
              <a:avLst/>
              <a:gdLst/>
              <a:ahLst/>
              <a:cxnLst/>
              <a:rect l="l" t="t" r="r" b="b"/>
              <a:pathLst>
                <a:path w="47625" h="95250">
                  <a:moveTo>
                    <a:pt x="40004" y="0"/>
                  </a:moveTo>
                  <a:lnTo>
                    <a:pt x="7493" y="0"/>
                  </a:lnTo>
                  <a:lnTo>
                    <a:pt x="3175" y="33277"/>
                  </a:lnTo>
                  <a:lnTo>
                    <a:pt x="1277" y="49841"/>
                  </a:lnTo>
                  <a:lnTo>
                    <a:pt x="0" y="66154"/>
                  </a:lnTo>
                  <a:lnTo>
                    <a:pt x="1025" y="78476"/>
                  </a:lnTo>
                  <a:lnTo>
                    <a:pt x="5921" y="87672"/>
                  </a:lnTo>
                  <a:lnTo>
                    <a:pt x="13983" y="93238"/>
                  </a:lnTo>
                  <a:lnTo>
                    <a:pt x="24511" y="94665"/>
                  </a:lnTo>
                  <a:lnTo>
                    <a:pt x="35353" y="92185"/>
                  </a:lnTo>
                  <a:lnTo>
                    <a:pt x="42862" y="86531"/>
                  </a:lnTo>
                  <a:lnTo>
                    <a:pt x="46942" y="77952"/>
                  </a:lnTo>
                  <a:lnTo>
                    <a:pt x="47498" y="66700"/>
                  </a:lnTo>
                  <a:lnTo>
                    <a:pt x="45791" y="50072"/>
                  </a:lnTo>
                  <a:lnTo>
                    <a:pt x="40004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838212" y="6028947"/>
              <a:ext cx="320040" cy="518795"/>
            </a:xfrm>
            <a:custGeom>
              <a:avLst/>
              <a:gdLst/>
              <a:ahLst/>
              <a:cxnLst/>
              <a:rect l="l" t="t" r="r" b="b"/>
              <a:pathLst>
                <a:path w="320040" h="518795">
                  <a:moveTo>
                    <a:pt x="157924" y="0"/>
                  </a:moveTo>
                  <a:lnTo>
                    <a:pt x="111225" y="63650"/>
                  </a:lnTo>
                  <a:lnTo>
                    <a:pt x="87085" y="104505"/>
                  </a:lnTo>
                  <a:lnTo>
                    <a:pt x="63310" y="145434"/>
                  </a:lnTo>
                  <a:lnTo>
                    <a:pt x="39902" y="186472"/>
                  </a:lnTo>
                  <a:lnTo>
                    <a:pt x="16859" y="227657"/>
                  </a:lnTo>
                  <a:lnTo>
                    <a:pt x="0" y="273618"/>
                  </a:lnTo>
                  <a:lnTo>
                    <a:pt x="14180" y="281295"/>
                  </a:lnTo>
                  <a:lnTo>
                    <a:pt x="47339" y="285746"/>
                  </a:lnTo>
                  <a:lnTo>
                    <a:pt x="48101" y="287270"/>
                  </a:lnTo>
                  <a:lnTo>
                    <a:pt x="49625" y="289569"/>
                  </a:lnTo>
                  <a:lnTo>
                    <a:pt x="40100" y="306570"/>
                  </a:lnTo>
                  <a:lnTo>
                    <a:pt x="30575" y="324723"/>
                  </a:lnTo>
                  <a:lnTo>
                    <a:pt x="10763" y="362175"/>
                  </a:lnTo>
                  <a:lnTo>
                    <a:pt x="380" y="398097"/>
                  </a:lnTo>
                  <a:lnTo>
                    <a:pt x="11941" y="405595"/>
                  </a:lnTo>
                  <a:lnTo>
                    <a:pt x="37433" y="411083"/>
                  </a:lnTo>
                  <a:lnTo>
                    <a:pt x="30027" y="424844"/>
                  </a:lnTo>
                  <a:lnTo>
                    <a:pt x="15787" y="452357"/>
                  </a:lnTo>
                  <a:lnTo>
                    <a:pt x="9239" y="466112"/>
                  </a:lnTo>
                  <a:lnTo>
                    <a:pt x="750" y="487968"/>
                  </a:lnTo>
                  <a:lnTo>
                    <a:pt x="1333" y="501081"/>
                  </a:lnTo>
                  <a:lnTo>
                    <a:pt x="12346" y="507603"/>
                  </a:lnTo>
                  <a:lnTo>
                    <a:pt x="35147" y="509685"/>
                  </a:lnTo>
                  <a:lnTo>
                    <a:pt x="61317" y="510126"/>
                  </a:lnTo>
                  <a:lnTo>
                    <a:pt x="139541" y="510447"/>
                  </a:lnTo>
                  <a:lnTo>
                    <a:pt x="150995" y="516367"/>
                  </a:lnTo>
                  <a:lnTo>
                    <a:pt x="162591" y="518277"/>
                  </a:lnTo>
                  <a:lnTo>
                    <a:pt x="174474" y="516462"/>
                  </a:lnTo>
                  <a:lnTo>
                    <a:pt x="186785" y="511209"/>
                  </a:lnTo>
                  <a:lnTo>
                    <a:pt x="215479" y="510598"/>
                  </a:lnTo>
                  <a:lnTo>
                    <a:pt x="273153" y="510243"/>
                  </a:lnTo>
                  <a:lnTo>
                    <a:pt x="312777" y="502862"/>
                  </a:lnTo>
                  <a:lnTo>
                    <a:pt x="319206" y="489317"/>
                  </a:lnTo>
                  <a:lnTo>
                    <a:pt x="315563" y="479104"/>
                  </a:lnTo>
                  <a:lnTo>
                    <a:pt x="280511" y="410321"/>
                  </a:lnTo>
                  <a:lnTo>
                    <a:pt x="306419" y="405249"/>
                  </a:lnTo>
                  <a:lnTo>
                    <a:pt x="318039" y="397811"/>
                  </a:lnTo>
                  <a:lnTo>
                    <a:pt x="317372" y="384210"/>
                  </a:lnTo>
                  <a:lnTo>
                    <a:pt x="306419" y="360651"/>
                  </a:lnTo>
                  <a:lnTo>
                    <a:pt x="300097" y="348064"/>
                  </a:lnTo>
                  <a:lnTo>
                    <a:pt x="293560" y="335619"/>
                  </a:lnTo>
                  <a:lnTo>
                    <a:pt x="286595" y="323461"/>
                  </a:lnTo>
                  <a:lnTo>
                    <a:pt x="278987" y="311731"/>
                  </a:lnTo>
                  <a:lnTo>
                    <a:pt x="271272" y="299041"/>
                  </a:lnTo>
                  <a:lnTo>
                    <a:pt x="270414" y="290433"/>
                  </a:lnTo>
                  <a:lnTo>
                    <a:pt x="277272" y="285406"/>
                  </a:lnTo>
                  <a:lnTo>
                    <a:pt x="309633" y="281329"/>
                  </a:lnTo>
                  <a:lnTo>
                    <a:pt x="318420" y="275618"/>
                  </a:lnTo>
                  <a:lnTo>
                    <a:pt x="288076" y="203930"/>
                  </a:lnTo>
                  <a:lnTo>
                    <a:pt x="262546" y="157558"/>
                  </a:lnTo>
                  <a:lnTo>
                    <a:pt x="236357" y="111589"/>
                  </a:lnTo>
                  <a:lnTo>
                    <a:pt x="209181" y="66135"/>
                  </a:lnTo>
                  <a:lnTo>
                    <a:pt x="180689" y="21307"/>
                  </a:lnTo>
                  <a:lnTo>
                    <a:pt x="168413" y="5100"/>
                  </a:lnTo>
                  <a:lnTo>
                    <a:pt x="1579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66957" y="6539483"/>
              <a:ext cx="67818" cy="134111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0" y="6623304"/>
              <a:ext cx="12192000" cy="91440"/>
            </a:xfrm>
            <a:custGeom>
              <a:avLst/>
              <a:gdLst/>
              <a:ahLst/>
              <a:cxnLst/>
              <a:rect l="l" t="t" r="r" b="b"/>
              <a:pathLst>
                <a:path w="12192000" h="91440">
                  <a:moveTo>
                    <a:pt x="12192000" y="0"/>
                  </a:moveTo>
                  <a:lnTo>
                    <a:pt x="0" y="0"/>
                  </a:lnTo>
                  <a:lnTo>
                    <a:pt x="0" y="91440"/>
                  </a:lnTo>
                  <a:lnTo>
                    <a:pt x="12192000" y="91440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8546516" y="20827"/>
            <a:ext cx="482600" cy="641985"/>
          </a:xfrm>
          <a:custGeom>
            <a:avLst/>
            <a:gdLst/>
            <a:ahLst/>
            <a:cxnLst/>
            <a:rect l="l" t="t" r="r" b="b"/>
            <a:pathLst>
              <a:path w="482600" h="641985">
                <a:moveTo>
                  <a:pt x="340067" y="274040"/>
                </a:moveTo>
                <a:lnTo>
                  <a:pt x="337413" y="235458"/>
                </a:lnTo>
                <a:lnTo>
                  <a:pt x="326212" y="172974"/>
                </a:lnTo>
                <a:lnTo>
                  <a:pt x="318109" y="132016"/>
                </a:lnTo>
                <a:lnTo>
                  <a:pt x="314629" y="111442"/>
                </a:lnTo>
                <a:lnTo>
                  <a:pt x="312115" y="90678"/>
                </a:lnTo>
                <a:lnTo>
                  <a:pt x="311238" y="74790"/>
                </a:lnTo>
                <a:lnTo>
                  <a:pt x="311238" y="66802"/>
                </a:lnTo>
                <a:lnTo>
                  <a:pt x="317525" y="28117"/>
                </a:lnTo>
                <a:lnTo>
                  <a:pt x="332689" y="0"/>
                </a:lnTo>
                <a:lnTo>
                  <a:pt x="318973" y="2413"/>
                </a:lnTo>
                <a:lnTo>
                  <a:pt x="273278" y="12280"/>
                </a:lnTo>
                <a:lnTo>
                  <a:pt x="228168" y="24511"/>
                </a:lnTo>
                <a:lnTo>
                  <a:pt x="175272" y="42964"/>
                </a:lnTo>
                <a:lnTo>
                  <a:pt x="124663" y="66929"/>
                </a:lnTo>
                <a:lnTo>
                  <a:pt x="78333" y="97510"/>
                </a:lnTo>
                <a:lnTo>
                  <a:pt x="39065" y="136652"/>
                </a:lnTo>
                <a:lnTo>
                  <a:pt x="16294" y="174091"/>
                </a:lnTo>
                <a:lnTo>
                  <a:pt x="1485" y="226060"/>
                </a:lnTo>
                <a:lnTo>
                  <a:pt x="0" y="245681"/>
                </a:lnTo>
                <a:lnTo>
                  <a:pt x="330" y="265557"/>
                </a:lnTo>
                <a:lnTo>
                  <a:pt x="6248" y="304711"/>
                </a:lnTo>
                <a:lnTo>
                  <a:pt x="25044" y="361975"/>
                </a:lnTo>
                <a:lnTo>
                  <a:pt x="45669" y="404241"/>
                </a:lnTo>
                <a:lnTo>
                  <a:pt x="65595" y="437730"/>
                </a:lnTo>
                <a:lnTo>
                  <a:pt x="72720" y="448564"/>
                </a:lnTo>
                <a:lnTo>
                  <a:pt x="72593" y="449072"/>
                </a:lnTo>
                <a:lnTo>
                  <a:pt x="73863" y="450723"/>
                </a:lnTo>
                <a:lnTo>
                  <a:pt x="80124" y="399669"/>
                </a:lnTo>
                <a:lnTo>
                  <a:pt x="90614" y="350659"/>
                </a:lnTo>
                <a:lnTo>
                  <a:pt x="105270" y="303669"/>
                </a:lnTo>
                <a:lnTo>
                  <a:pt x="124053" y="258686"/>
                </a:lnTo>
                <a:lnTo>
                  <a:pt x="146926" y="215671"/>
                </a:lnTo>
                <a:lnTo>
                  <a:pt x="173837" y="174599"/>
                </a:lnTo>
                <a:lnTo>
                  <a:pt x="204736" y="135445"/>
                </a:lnTo>
                <a:lnTo>
                  <a:pt x="239598" y="98171"/>
                </a:lnTo>
                <a:lnTo>
                  <a:pt x="233883" y="105156"/>
                </a:lnTo>
                <a:lnTo>
                  <a:pt x="203022" y="147091"/>
                </a:lnTo>
                <a:lnTo>
                  <a:pt x="175755" y="190881"/>
                </a:lnTo>
                <a:lnTo>
                  <a:pt x="151993" y="236486"/>
                </a:lnTo>
                <a:lnTo>
                  <a:pt x="131648" y="283870"/>
                </a:lnTo>
                <a:lnTo>
                  <a:pt x="114630" y="332994"/>
                </a:lnTo>
                <a:lnTo>
                  <a:pt x="98590" y="392912"/>
                </a:lnTo>
                <a:lnTo>
                  <a:pt x="86055" y="456946"/>
                </a:lnTo>
                <a:lnTo>
                  <a:pt x="86563" y="457708"/>
                </a:lnTo>
                <a:lnTo>
                  <a:pt x="138061" y="450354"/>
                </a:lnTo>
                <a:lnTo>
                  <a:pt x="181305" y="441045"/>
                </a:lnTo>
                <a:lnTo>
                  <a:pt x="224612" y="427380"/>
                </a:lnTo>
                <a:lnTo>
                  <a:pt x="266230" y="407263"/>
                </a:lnTo>
                <a:lnTo>
                  <a:pt x="306311" y="374370"/>
                </a:lnTo>
                <a:lnTo>
                  <a:pt x="329057" y="337324"/>
                </a:lnTo>
                <a:lnTo>
                  <a:pt x="339166" y="293497"/>
                </a:lnTo>
                <a:lnTo>
                  <a:pt x="340067" y="274040"/>
                </a:lnTo>
                <a:close/>
              </a:path>
              <a:path w="482600" h="641985">
                <a:moveTo>
                  <a:pt x="482041" y="579501"/>
                </a:moveTo>
                <a:lnTo>
                  <a:pt x="481279" y="579755"/>
                </a:lnTo>
                <a:lnTo>
                  <a:pt x="480644" y="579501"/>
                </a:lnTo>
                <a:lnTo>
                  <a:pt x="474357" y="577342"/>
                </a:lnTo>
                <a:lnTo>
                  <a:pt x="473989" y="577215"/>
                </a:lnTo>
                <a:lnTo>
                  <a:pt x="473621" y="577088"/>
                </a:lnTo>
                <a:lnTo>
                  <a:pt x="467042" y="574827"/>
                </a:lnTo>
                <a:lnTo>
                  <a:pt x="432511" y="550545"/>
                </a:lnTo>
                <a:lnTo>
                  <a:pt x="407047" y="520674"/>
                </a:lnTo>
                <a:lnTo>
                  <a:pt x="398475" y="508203"/>
                </a:lnTo>
                <a:lnTo>
                  <a:pt x="398475" y="577215"/>
                </a:lnTo>
                <a:lnTo>
                  <a:pt x="398221" y="577342"/>
                </a:lnTo>
                <a:lnTo>
                  <a:pt x="398348" y="577215"/>
                </a:lnTo>
                <a:lnTo>
                  <a:pt x="398475" y="577215"/>
                </a:lnTo>
                <a:lnTo>
                  <a:pt x="398475" y="508203"/>
                </a:lnTo>
                <a:lnTo>
                  <a:pt x="395935" y="504507"/>
                </a:lnTo>
                <a:lnTo>
                  <a:pt x="385394" y="487934"/>
                </a:lnTo>
                <a:lnTo>
                  <a:pt x="373227" y="471157"/>
                </a:lnTo>
                <a:lnTo>
                  <a:pt x="342684" y="444715"/>
                </a:lnTo>
                <a:lnTo>
                  <a:pt x="306298" y="429501"/>
                </a:lnTo>
                <a:lnTo>
                  <a:pt x="269633" y="426059"/>
                </a:lnTo>
                <a:lnTo>
                  <a:pt x="250901" y="428117"/>
                </a:lnTo>
                <a:lnTo>
                  <a:pt x="211594" y="439724"/>
                </a:lnTo>
                <a:lnTo>
                  <a:pt x="175336" y="458851"/>
                </a:lnTo>
                <a:lnTo>
                  <a:pt x="166573" y="464947"/>
                </a:lnTo>
                <a:lnTo>
                  <a:pt x="162128" y="467741"/>
                </a:lnTo>
                <a:lnTo>
                  <a:pt x="160096" y="468884"/>
                </a:lnTo>
                <a:lnTo>
                  <a:pt x="159969" y="470408"/>
                </a:lnTo>
                <a:lnTo>
                  <a:pt x="161239" y="475107"/>
                </a:lnTo>
                <a:lnTo>
                  <a:pt x="162636" y="477520"/>
                </a:lnTo>
                <a:lnTo>
                  <a:pt x="164414" y="479679"/>
                </a:lnTo>
                <a:lnTo>
                  <a:pt x="169621" y="486410"/>
                </a:lnTo>
                <a:lnTo>
                  <a:pt x="211658" y="515747"/>
                </a:lnTo>
                <a:lnTo>
                  <a:pt x="215341" y="518160"/>
                </a:lnTo>
                <a:lnTo>
                  <a:pt x="218897" y="520827"/>
                </a:lnTo>
                <a:lnTo>
                  <a:pt x="222834" y="522478"/>
                </a:lnTo>
                <a:lnTo>
                  <a:pt x="229031" y="525538"/>
                </a:lnTo>
                <a:lnTo>
                  <a:pt x="268325" y="544385"/>
                </a:lnTo>
                <a:lnTo>
                  <a:pt x="311289" y="559955"/>
                </a:lnTo>
                <a:lnTo>
                  <a:pt x="348729" y="569493"/>
                </a:lnTo>
                <a:lnTo>
                  <a:pt x="395046" y="576707"/>
                </a:lnTo>
                <a:lnTo>
                  <a:pt x="395554" y="576961"/>
                </a:lnTo>
                <a:lnTo>
                  <a:pt x="395871" y="577049"/>
                </a:lnTo>
                <a:lnTo>
                  <a:pt x="396570" y="577088"/>
                </a:lnTo>
                <a:lnTo>
                  <a:pt x="396062" y="577088"/>
                </a:lnTo>
                <a:lnTo>
                  <a:pt x="395871" y="577049"/>
                </a:lnTo>
                <a:lnTo>
                  <a:pt x="343623" y="573620"/>
                </a:lnTo>
                <a:lnTo>
                  <a:pt x="293192" y="563283"/>
                </a:lnTo>
                <a:lnTo>
                  <a:pt x="245275" y="545998"/>
                </a:lnTo>
                <a:lnTo>
                  <a:pt x="199923" y="521677"/>
                </a:lnTo>
                <a:lnTo>
                  <a:pt x="157175" y="490220"/>
                </a:lnTo>
                <a:lnTo>
                  <a:pt x="156540" y="491236"/>
                </a:lnTo>
                <a:lnTo>
                  <a:pt x="156921" y="491998"/>
                </a:lnTo>
                <a:lnTo>
                  <a:pt x="157048" y="492633"/>
                </a:lnTo>
                <a:lnTo>
                  <a:pt x="158623" y="501916"/>
                </a:lnTo>
                <a:lnTo>
                  <a:pt x="160515" y="511149"/>
                </a:lnTo>
                <a:lnTo>
                  <a:pt x="172808" y="550659"/>
                </a:lnTo>
                <a:lnTo>
                  <a:pt x="193675" y="588429"/>
                </a:lnTo>
                <a:lnTo>
                  <a:pt x="231355" y="623011"/>
                </a:lnTo>
                <a:lnTo>
                  <a:pt x="267792" y="637667"/>
                </a:lnTo>
                <a:lnTo>
                  <a:pt x="309600" y="641832"/>
                </a:lnTo>
                <a:lnTo>
                  <a:pt x="323672" y="640969"/>
                </a:lnTo>
                <a:lnTo>
                  <a:pt x="371271" y="631621"/>
                </a:lnTo>
                <a:lnTo>
                  <a:pt x="414312" y="616140"/>
                </a:lnTo>
                <a:lnTo>
                  <a:pt x="449148" y="599440"/>
                </a:lnTo>
                <a:lnTo>
                  <a:pt x="482041" y="580517"/>
                </a:lnTo>
                <a:lnTo>
                  <a:pt x="482041" y="579755"/>
                </a:lnTo>
                <a:lnTo>
                  <a:pt x="482041" y="57950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907792" y="347979"/>
            <a:ext cx="584835" cy="610870"/>
          </a:xfrm>
          <a:custGeom>
            <a:avLst/>
            <a:gdLst/>
            <a:ahLst/>
            <a:cxnLst/>
            <a:rect l="l" t="t" r="r" b="b"/>
            <a:pathLst>
              <a:path w="584835" h="610869">
                <a:moveTo>
                  <a:pt x="519557" y="415925"/>
                </a:moveTo>
                <a:lnTo>
                  <a:pt x="472744" y="437286"/>
                </a:lnTo>
                <a:lnTo>
                  <a:pt x="425488" y="453961"/>
                </a:lnTo>
                <a:lnTo>
                  <a:pt x="377774" y="466001"/>
                </a:lnTo>
                <a:lnTo>
                  <a:pt x="329603" y="473481"/>
                </a:lnTo>
                <a:lnTo>
                  <a:pt x="280974" y="476427"/>
                </a:lnTo>
                <a:lnTo>
                  <a:pt x="231889" y="474916"/>
                </a:lnTo>
                <a:lnTo>
                  <a:pt x="182333" y="468998"/>
                </a:lnTo>
                <a:lnTo>
                  <a:pt x="132334" y="458724"/>
                </a:lnTo>
                <a:lnTo>
                  <a:pt x="141351" y="459867"/>
                </a:lnTo>
                <a:lnTo>
                  <a:pt x="193230" y="464312"/>
                </a:lnTo>
                <a:lnTo>
                  <a:pt x="244792" y="464705"/>
                </a:lnTo>
                <a:lnTo>
                  <a:pt x="296075" y="461175"/>
                </a:lnTo>
                <a:lnTo>
                  <a:pt x="347103" y="453771"/>
                </a:lnTo>
                <a:lnTo>
                  <a:pt x="397891" y="442595"/>
                </a:lnTo>
                <a:lnTo>
                  <a:pt x="457352" y="425094"/>
                </a:lnTo>
                <a:lnTo>
                  <a:pt x="518541" y="402209"/>
                </a:lnTo>
                <a:lnTo>
                  <a:pt x="518922" y="401447"/>
                </a:lnTo>
                <a:lnTo>
                  <a:pt x="500126" y="378333"/>
                </a:lnTo>
                <a:lnTo>
                  <a:pt x="470801" y="345109"/>
                </a:lnTo>
                <a:lnTo>
                  <a:pt x="438912" y="314452"/>
                </a:lnTo>
                <a:lnTo>
                  <a:pt x="402082" y="286232"/>
                </a:lnTo>
                <a:lnTo>
                  <a:pt x="360680" y="265049"/>
                </a:lnTo>
                <a:lnTo>
                  <a:pt x="319062" y="256146"/>
                </a:lnTo>
                <a:lnTo>
                  <a:pt x="304800" y="256032"/>
                </a:lnTo>
                <a:lnTo>
                  <a:pt x="289636" y="257556"/>
                </a:lnTo>
                <a:lnTo>
                  <a:pt x="247015" y="271780"/>
                </a:lnTo>
                <a:lnTo>
                  <a:pt x="213779" y="291846"/>
                </a:lnTo>
                <a:lnTo>
                  <a:pt x="183515" y="316103"/>
                </a:lnTo>
                <a:lnTo>
                  <a:pt x="120192" y="374078"/>
                </a:lnTo>
                <a:lnTo>
                  <a:pt x="104432" y="387794"/>
                </a:lnTo>
                <a:lnTo>
                  <a:pt x="68160" y="413956"/>
                </a:lnTo>
                <a:lnTo>
                  <a:pt x="31978" y="428802"/>
                </a:lnTo>
                <a:lnTo>
                  <a:pt x="16433" y="431038"/>
                </a:lnTo>
                <a:lnTo>
                  <a:pt x="0" y="430530"/>
                </a:lnTo>
                <a:lnTo>
                  <a:pt x="9271" y="440944"/>
                </a:lnTo>
                <a:lnTo>
                  <a:pt x="41503" y="474776"/>
                </a:lnTo>
                <a:lnTo>
                  <a:pt x="75565" y="506984"/>
                </a:lnTo>
                <a:lnTo>
                  <a:pt x="118884" y="542391"/>
                </a:lnTo>
                <a:lnTo>
                  <a:pt x="165735" y="573024"/>
                </a:lnTo>
                <a:lnTo>
                  <a:pt x="215988" y="596607"/>
                </a:lnTo>
                <a:lnTo>
                  <a:pt x="269875" y="609600"/>
                </a:lnTo>
                <a:lnTo>
                  <a:pt x="284518" y="610730"/>
                </a:lnTo>
                <a:lnTo>
                  <a:pt x="299110" y="610679"/>
                </a:lnTo>
                <a:lnTo>
                  <a:pt x="347446" y="602107"/>
                </a:lnTo>
                <a:lnTo>
                  <a:pt x="383260" y="585978"/>
                </a:lnTo>
                <a:lnTo>
                  <a:pt x="420751" y="558901"/>
                </a:lnTo>
                <a:lnTo>
                  <a:pt x="455155" y="522681"/>
                </a:lnTo>
                <a:lnTo>
                  <a:pt x="482473" y="484403"/>
                </a:lnTo>
                <a:lnTo>
                  <a:pt x="507060" y="441426"/>
                </a:lnTo>
                <a:lnTo>
                  <a:pt x="518414" y="418084"/>
                </a:lnTo>
                <a:lnTo>
                  <a:pt x="518795" y="417957"/>
                </a:lnTo>
                <a:lnTo>
                  <a:pt x="519557" y="415925"/>
                </a:lnTo>
                <a:close/>
              </a:path>
              <a:path w="584835" h="610869">
                <a:moveTo>
                  <a:pt x="584288" y="191731"/>
                </a:moveTo>
                <a:lnTo>
                  <a:pt x="577723" y="152908"/>
                </a:lnTo>
                <a:lnTo>
                  <a:pt x="559498" y="115125"/>
                </a:lnTo>
                <a:lnTo>
                  <a:pt x="533120" y="82067"/>
                </a:lnTo>
                <a:lnTo>
                  <a:pt x="525995" y="74803"/>
                </a:lnTo>
                <a:lnTo>
                  <a:pt x="524370" y="73279"/>
                </a:lnTo>
                <a:lnTo>
                  <a:pt x="493268" y="46863"/>
                </a:lnTo>
                <a:lnTo>
                  <a:pt x="461454" y="25044"/>
                </a:lnTo>
                <a:lnTo>
                  <a:pt x="458216" y="23063"/>
                </a:lnTo>
                <a:lnTo>
                  <a:pt x="458216" y="73152"/>
                </a:lnTo>
                <a:lnTo>
                  <a:pt x="458089" y="73279"/>
                </a:lnTo>
                <a:lnTo>
                  <a:pt x="458089" y="73025"/>
                </a:lnTo>
                <a:lnTo>
                  <a:pt x="458216" y="73152"/>
                </a:lnTo>
                <a:lnTo>
                  <a:pt x="458216" y="23063"/>
                </a:lnTo>
                <a:lnTo>
                  <a:pt x="417195" y="0"/>
                </a:lnTo>
                <a:lnTo>
                  <a:pt x="416433" y="647"/>
                </a:lnTo>
                <a:lnTo>
                  <a:pt x="416941" y="1143"/>
                </a:lnTo>
                <a:lnTo>
                  <a:pt x="420141" y="15811"/>
                </a:lnTo>
                <a:lnTo>
                  <a:pt x="417436" y="57912"/>
                </a:lnTo>
                <a:lnTo>
                  <a:pt x="405269" y="95275"/>
                </a:lnTo>
                <a:lnTo>
                  <a:pt x="388620" y="130810"/>
                </a:lnTo>
                <a:lnTo>
                  <a:pt x="380682" y="149961"/>
                </a:lnTo>
                <a:lnTo>
                  <a:pt x="375818" y="169633"/>
                </a:lnTo>
                <a:lnTo>
                  <a:pt x="374142" y="189801"/>
                </a:lnTo>
                <a:lnTo>
                  <a:pt x="375793" y="210439"/>
                </a:lnTo>
                <a:lnTo>
                  <a:pt x="396392" y="261848"/>
                </a:lnTo>
                <a:lnTo>
                  <a:pt x="422414" y="291426"/>
                </a:lnTo>
                <a:lnTo>
                  <a:pt x="455447" y="315366"/>
                </a:lnTo>
                <a:lnTo>
                  <a:pt x="483235" y="329438"/>
                </a:lnTo>
                <a:lnTo>
                  <a:pt x="490093" y="332867"/>
                </a:lnTo>
                <a:lnTo>
                  <a:pt x="502627" y="290207"/>
                </a:lnTo>
                <a:lnTo>
                  <a:pt x="503021" y="271411"/>
                </a:lnTo>
                <a:lnTo>
                  <a:pt x="503174" y="264414"/>
                </a:lnTo>
                <a:lnTo>
                  <a:pt x="503174" y="260096"/>
                </a:lnTo>
                <a:lnTo>
                  <a:pt x="503682" y="255651"/>
                </a:lnTo>
                <a:lnTo>
                  <a:pt x="503047" y="251460"/>
                </a:lnTo>
                <a:lnTo>
                  <a:pt x="502399" y="244602"/>
                </a:lnTo>
                <a:lnTo>
                  <a:pt x="501383" y="230632"/>
                </a:lnTo>
                <a:lnTo>
                  <a:pt x="500761" y="223901"/>
                </a:lnTo>
                <a:lnTo>
                  <a:pt x="493928" y="178752"/>
                </a:lnTo>
                <a:lnTo>
                  <a:pt x="482346" y="134366"/>
                </a:lnTo>
                <a:lnTo>
                  <a:pt x="465823" y="90474"/>
                </a:lnTo>
                <a:lnTo>
                  <a:pt x="459359" y="76327"/>
                </a:lnTo>
                <a:lnTo>
                  <a:pt x="459232" y="75692"/>
                </a:lnTo>
                <a:lnTo>
                  <a:pt x="459105" y="75184"/>
                </a:lnTo>
                <a:lnTo>
                  <a:pt x="458978" y="74803"/>
                </a:lnTo>
                <a:lnTo>
                  <a:pt x="483616" y="121716"/>
                </a:lnTo>
                <a:lnTo>
                  <a:pt x="501103" y="170116"/>
                </a:lnTo>
                <a:lnTo>
                  <a:pt x="511352" y="220002"/>
                </a:lnTo>
                <a:lnTo>
                  <a:pt x="514261" y="271411"/>
                </a:lnTo>
                <a:lnTo>
                  <a:pt x="509778" y="324358"/>
                </a:lnTo>
                <a:lnTo>
                  <a:pt x="511048" y="324358"/>
                </a:lnTo>
                <a:lnTo>
                  <a:pt x="511556" y="323596"/>
                </a:lnTo>
                <a:lnTo>
                  <a:pt x="511937" y="323215"/>
                </a:lnTo>
                <a:lnTo>
                  <a:pt x="519036" y="317030"/>
                </a:lnTo>
                <a:lnTo>
                  <a:pt x="525868" y="310629"/>
                </a:lnTo>
                <a:lnTo>
                  <a:pt x="553199" y="279450"/>
                </a:lnTo>
                <a:lnTo>
                  <a:pt x="574497" y="241858"/>
                </a:lnTo>
                <a:lnTo>
                  <a:pt x="582968" y="211150"/>
                </a:lnTo>
                <a:lnTo>
                  <a:pt x="584288" y="19173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24400" y="1088136"/>
            <a:ext cx="2743200" cy="91440"/>
          </a:xfrm>
          <a:custGeom>
            <a:avLst/>
            <a:gdLst/>
            <a:ahLst/>
            <a:cxnLst/>
            <a:rect l="l" t="t" r="r" b="b"/>
            <a:pathLst>
              <a:path w="2743200" h="91440">
                <a:moveTo>
                  <a:pt x="2743200" y="0"/>
                </a:moveTo>
                <a:lnTo>
                  <a:pt x="0" y="0"/>
                </a:lnTo>
                <a:lnTo>
                  <a:pt x="0" y="91439"/>
                </a:lnTo>
                <a:lnTo>
                  <a:pt x="2743200" y="91439"/>
                </a:lnTo>
                <a:lnTo>
                  <a:pt x="27432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386137" y="3061636"/>
            <a:ext cx="592963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655" dirty="0">
                <a:solidFill>
                  <a:srgbClr val="62A437"/>
                </a:solidFill>
                <a:latin typeface="Tahoma"/>
                <a:cs typeface="Tahoma"/>
              </a:rPr>
              <a:t>ข้อมูลความก้าวหน้า</a:t>
            </a:r>
            <a:r>
              <a:rPr sz="3600" b="1" spc="-240" dirty="0">
                <a:solidFill>
                  <a:srgbClr val="62A437"/>
                </a:solidFill>
                <a:latin typeface="Tahoma"/>
                <a:cs typeface="Tahoma"/>
              </a:rPr>
              <a:t> </a:t>
            </a:r>
            <a:r>
              <a:rPr sz="3600" b="1" spc="-980" dirty="0">
                <a:solidFill>
                  <a:srgbClr val="62A437"/>
                </a:solidFill>
                <a:latin typeface="Tahoma"/>
                <a:cs typeface="Tahoma"/>
              </a:rPr>
              <a:t>BCG</a:t>
            </a:r>
            <a:r>
              <a:rPr sz="3600" b="1" spc="-229" dirty="0">
                <a:solidFill>
                  <a:srgbClr val="62A437"/>
                </a:solidFill>
                <a:latin typeface="Tahoma"/>
                <a:cs typeface="Tahoma"/>
              </a:rPr>
              <a:t> </a:t>
            </a:r>
            <a:r>
              <a:rPr sz="3600" b="1" spc="-730" dirty="0">
                <a:solidFill>
                  <a:srgbClr val="62A437"/>
                </a:solidFill>
                <a:latin typeface="Tahoma"/>
                <a:cs typeface="Tahoma"/>
              </a:rPr>
              <a:t>Model</a:t>
            </a:r>
            <a:r>
              <a:rPr sz="3600" b="1" spc="-240" dirty="0">
                <a:solidFill>
                  <a:srgbClr val="62A437"/>
                </a:solidFill>
                <a:latin typeface="Tahoma"/>
                <a:cs typeface="Tahoma"/>
              </a:rPr>
              <a:t> </a:t>
            </a:r>
            <a:r>
              <a:rPr sz="3600" b="1" spc="-605" dirty="0" err="1" smtClean="0">
                <a:solidFill>
                  <a:srgbClr val="62A437"/>
                </a:solidFill>
                <a:latin typeface="Tahoma"/>
                <a:cs typeface="Tahoma"/>
              </a:rPr>
              <a:t>ระดั</a:t>
            </a:r>
            <a:endParaRPr sz="3600" dirty="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996183" y="2104644"/>
            <a:ext cx="7274559" cy="483465"/>
          </a:xfrm>
          <a:prstGeom prst="rect">
            <a:avLst/>
          </a:prstGeom>
          <a:solidFill>
            <a:srgbClr val="D5EAAE"/>
          </a:solidFill>
        </p:spPr>
        <p:txBody>
          <a:bodyPr vert="horz" wrap="square" lIns="0" tIns="52069" rIns="0" bIns="0" rtlCol="0">
            <a:spAutoFit/>
          </a:bodyPr>
          <a:lstStyle/>
          <a:p>
            <a:pPr marL="159385">
              <a:lnSpc>
                <a:spcPct val="100000"/>
              </a:lnSpc>
              <a:spcBef>
                <a:spcPts val="409"/>
              </a:spcBef>
            </a:pPr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สรุปสาระสำคัญ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Value Chain </a:t>
            </a:r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และเป้าหมายรายสินค้า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</a:t>
            </a:r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ของจังหวัด</a:t>
            </a:r>
            <a:endParaRPr sz="28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743200" y="2098548"/>
            <a:ext cx="259079" cy="593090"/>
          </a:xfrm>
          <a:custGeom>
            <a:avLst/>
            <a:gdLst/>
            <a:ahLst/>
            <a:cxnLst/>
            <a:rect l="l" t="t" r="r" b="b"/>
            <a:pathLst>
              <a:path w="259080" h="593089">
                <a:moveTo>
                  <a:pt x="259080" y="0"/>
                </a:moveTo>
                <a:lnTo>
                  <a:pt x="167386" y="0"/>
                </a:lnTo>
                <a:lnTo>
                  <a:pt x="155664" y="26122"/>
                </a:lnTo>
                <a:lnTo>
                  <a:pt x="139906" y="50577"/>
                </a:lnTo>
                <a:lnTo>
                  <a:pt x="96138" y="94487"/>
                </a:lnTo>
                <a:lnTo>
                  <a:pt x="46164" y="128412"/>
                </a:lnTo>
                <a:lnTo>
                  <a:pt x="0" y="149478"/>
                </a:lnTo>
                <a:lnTo>
                  <a:pt x="0" y="252094"/>
                </a:lnTo>
                <a:lnTo>
                  <a:pt x="40643" y="236307"/>
                </a:lnTo>
                <a:lnTo>
                  <a:pt x="78549" y="216757"/>
                </a:lnTo>
                <a:lnTo>
                  <a:pt x="113692" y="193444"/>
                </a:lnTo>
                <a:lnTo>
                  <a:pt x="146050" y="166369"/>
                </a:lnTo>
                <a:lnTo>
                  <a:pt x="146050" y="592836"/>
                </a:lnTo>
                <a:lnTo>
                  <a:pt x="259080" y="592836"/>
                </a:lnTo>
                <a:lnTo>
                  <a:pt x="25908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019044" y="4037076"/>
            <a:ext cx="7251700" cy="584200"/>
          </a:xfrm>
          <a:custGeom>
            <a:avLst/>
            <a:gdLst/>
            <a:ahLst/>
            <a:cxnLst/>
            <a:rect l="l" t="t" r="r" b="b"/>
            <a:pathLst>
              <a:path w="7251700" h="584200">
                <a:moveTo>
                  <a:pt x="7251192" y="0"/>
                </a:moveTo>
                <a:lnTo>
                  <a:pt x="0" y="0"/>
                </a:lnTo>
                <a:lnTo>
                  <a:pt x="0" y="583692"/>
                </a:lnTo>
                <a:lnTo>
                  <a:pt x="7251192" y="583692"/>
                </a:lnTo>
                <a:lnTo>
                  <a:pt x="7251192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743200" y="4037076"/>
            <a:ext cx="391795" cy="601980"/>
          </a:xfrm>
          <a:custGeom>
            <a:avLst/>
            <a:gdLst/>
            <a:ahLst/>
            <a:cxnLst/>
            <a:rect l="l" t="t" r="r" b="b"/>
            <a:pathLst>
              <a:path w="391794" h="601979">
                <a:moveTo>
                  <a:pt x="190245" y="0"/>
                </a:moveTo>
                <a:lnTo>
                  <a:pt x="143922" y="4572"/>
                </a:lnTo>
                <a:lnTo>
                  <a:pt x="102362" y="18287"/>
                </a:lnTo>
                <a:lnTo>
                  <a:pt x="67484" y="40005"/>
                </a:lnTo>
                <a:lnTo>
                  <a:pt x="41275" y="68580"/>
                </a:lnTo>
                <a:lnTo>
                  <a:pt x="22066" y="105933"/>
                </a:lnTo>
                <a:lnTo>
                  <a:pt x="8381" y="154050"/>
                </a:lnTo>
                <a:lnTo>
                  <a:pt x="112649" y="171704"/>
                </a:lnTo>
                <a:lnTo>
                  <a:pt x="115841" y="153535"/>
                </a:lnTo>
                <a:lnTo>
                  <a:pt x="121046" y="137699"/>
                </a:lnTo>
                <a:lnTo>
                  <a:pt x="148332" y="104195"/>
                </a:lnTo>
                <a:lnTo>
                  <a:pt x="186944" y="92837"/>
                </a:lnTo>
                <a:lnTo>
                  <a:pt x="200896" y="93954"/>
                </a:lnTo>
                <a:lnTo>
                  <a:pt x="241802" y="120215"/>
                </a:lnTo>
                <a:lnTo>
                  <a:pt x="251713" y="157987"/>
                </a:lnTo>
                <a:lnTo>
                  <a:pt x="250211" y="174634"/>
                </a:lnTo>
                <a:lnTo>
                  <a:pt x="227583" y="214122"/>
                </a:lnTo>
                <a:lnTo>
                  <a:pt x="179185" y="233249"/>
                </a:lnTo>
                <a:lnTo>
                  <a:pt x="157606" y="234061"/>
                </a:lnTo>
                <a:lnTo>
                  <a:pt x="145161" y="326136"/>
                </a:lnTo>
                <a:lnTo>
                  <a:pt x="159704" y="322449"/>
                </a:lnTo>
                <a:lnTo>
                  <a:pt x="173212" y="319786"/>
                </a:lnTo>
                <a:lnTo>
                  <a:pt x="185648" y="318170"/>
                </a:lnTo>
                <a:lnTo>
                  <a:pt x="196976" y="317626"/>
                </a:lnTo>
                <a:lnTo>
                  <a:pt x="212889" y="319196"/>
                </a:lnTo>
                <a:lnTo>
                  <a:pt x="252983" y="342646"/>
                </a:lnTo>
                <a:lnTo>
                  <a:pt x="274415" y="389991"/>
                </a:lnTo>
                <a:lnTo>
                  <a:pt x="275844" y="410210"/>
                </a:lnTo>
                <a:lnTo>
                  <a:pt x="274345" y="431544"/>
                </a:lnTo>
                <a:lnTo>
                  <a:pt x="251968" y="481711"/>
                </a:lnTo>
                <a:lnTo>
                  <a:pt x="209802" y="506606"/>
                </a:lnTo>
                <a:lnTo>
                  <a:pt x="193039" y="508254"/>
                </a:lnTo>
                <a:lnTo>
                  <a:pt x="177349" y="506872"/>
                </a:lnTo>
                <a:lnTo>
                  <a:pt x="137541" y="486156"/>
                </a:lnTo>
                <a:lnTo>
                  <a:pt x="113109" y="441918"/>
                </a:lnTo>
                <a:lnTo>
                  <a:pt x="109347" y="422275"/>
                </a:lnTo>
                <a:lnTo>
                  <a:pt x="0" y="435482"/>
                </a:lnTo>
                <a:lnTo>
                  <a:pt x="19494" y="502824"/>
                </a:lnTo>
                <a:lnTo>
                  <a:pt x="61087" y="555879"/>
                </a:lnTo>
                <a:lnTo>
                  <a:pt x="120634" y="590454"/>
                </a:lnTo>
                <a:lnTo>
                  <a:pt x="193801" y="601980"/>
                </a:lnTo>
                <a:lnTo>
                  <a:pt x="234281" y="598552"/>
                </a:lnTo>
                <a:lnTo>
                  <a:pt x="271319" y="588279"/>
                </a:lnTo>
                <a:lnTo>
                  <a:pt x="335025" y="547243"/>
                </a:lnTo>
                <a:lnTo>
                  <a:pt x="377491" y="486854"/>
                </a:lnTo>
                <a:lnTo>
                  <a:pt x="391668" y="415036"/>
                </a:lnTo>
                <a:lnTo>
                  <a:pt x="389764" y="389249"/>
                </a:lnTo>
                <a:lnTo>
                  <a:pt x="374576" y="343580"/>
                </a:lnTo>
                <a:lnTo>
                  <a:pt x="344886" y="306478"/>
                </a:lnTo>
                <a:lnTo>
                  <a:pt x="304361" y="282182"/>
                </a:lnTo>
                <a:lnTo>
                  <a:pt x="280288" y="275081"/>
                </a:lnTo>
                <a:lnTo>
                  <a:pt x="317386" y="249983"/>
                </a:lnTo>
                <a:lnTo>
                  <a:pt x="343900" y="220980"/>
                </a:lnTo>
                <a:lnTo>
                  <a:pt x="359816" y="188071"/>
                </a:lnTo>
                <a:lnTo>
                  <a:pt x="365125" y="151256"/>
                </a:lnTo>
                <a:lnTo>
                  <a:pt x="362531" y="124559"/>
                </a:lnTo>
                <a:lnTo>
                  <a:pt x="341818" y="75497"/>
                </a:lnTo>
                <a:lnTo>
                  <a:pt x="296527" y="29843"/>
                </a:lnTo>
                <a:lnTo>
                  <a:pt x="229800" y="3311"/>
                </a:lnTo>
                <a:lnTo>
                  <a:pt x="190245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9" name="object 19"/>
          <p:cNvGrpSpPr/>
          <p:nvPr/>
        </p:nvGrpSpPr>
        <p:grpSpPr>
          <a:xfrm>
            <a:off x="2743200" y="5017008"/>
            <a:ext cx="7527290" cy="591820"/>
            <a:chOff x="2743200" y="5017008"/>
            <a:chExt cx="7527290" cy="591820"/>
          </a:xfrm>
        </p:grpSpPr>
        <p:sp>
          <p:nvSpPr>
            <p:cNvPr id="20" name="object 20"/>
            <p:cNvSpPr/>
            <p:nvPr/>
          </p:nvSpPr>
          <p:spPr>
            <a:xfrm>
              <a:off x="3060191" y="5024628"/>
              <a:ext cx="7210425" cy="584200"/>
            </a:xfrm>
            <a:custGeom>
              <a:avLst/>
              <a:gdLst/>
              <a:ahLst/>
              <a:cxnLst/>
              <a:rect l="l" t="t" r="r" b="b"/>
              <a:pathLst>
                <a:path w="7210425" h="584200">
                  <a:moveTo>
                    <a:pt x="7210044" y="0"/>
                  </a:moveTo>
                  <a:lnTo>
                    <a:pt x="0" y="0"/>
                  </a:lnTo>
                  <a:lnTo>
                    <a:pt x="0" y="583692"/>
                  </a:lnTo>
                  <a:lnTo>
                    <a:pt x="7210044" y="583692"/>
                  </a:lnTo>
                  <a:lnTo>
                    <a:pt x="7210044" y="0"/>
                  </a:lnTo>
                  <a:close/>
                </a:path>
              </a:pathLst>
            </a:custGeom>
            <a:solidFill>
              <a:srgbClr val="D5EA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743200" y="5017008"/>
              <a:ext cx="424180" cy="591820"/>
            </a:xfrm>
            <a:custGeom>
              <a:avLst/>
              <a:gdLst/>
              <a:ahLst/>
              <a:cxnLst/>
              <a:rect l="l" t="t" r="r" b="b"/>
              <a:pathLst>
                <a:path w="424180" h="591820">
                  <a:moveTo>
                    <a:pt x="350519" y="472821"/>
                  </a:moveTo>
                  <a:lnTo>
                    <a:pt x="241173" y="472821"/>
                  </a:lnTo>
                  <a:lnTo>
                    <a:pt x="241173" y="591312"/>
                  </a:lnTo>
                  <a:lnTo>
                    <a:pt x="350519" y="591312"/>
                  </a:lnTo>
                  <a:lnTo>
                    <a:pt x="350519" y="472821"/>
                  </a:lnTo>
                  <a:close/>
                </a:path>
                <a:path w="424180" h="591820">
                  <a:moveTo>
                    <a:pt x="350519" y="0"/>
                  </a:moveTo>
                  <a:lnTo>
                    <a:pt x="255650" y="0"/>
                  </a:lnTo>
                  <a:lnTo>
                    <a:pt x="0" y="374015"/>
                  </a:lnTo>
                  <a:lnTo>
                    <a:pt x="0" y="472821"/>
                  </a:lnTo>
                  <a:lnTo>
                    <a:pt x="423672" y="472821"/>
                  </a:lnTo>
                  <a:lnTo>
                    <a:pt x="423672" y="373634"/>
                  </a:lnTo>
                  <a:lnTo>
                    <a:pt x="105663" y="373634"/>
                  </a:lnTo>
                  <a:lnTo>
                    <a:pt x="241173" y="172339"/>
                  </a:lnTo>
                  <a:lnTo>
                    <a:pt x="350519" y="172339"/>
                  </a:lnTo>
                  <a:lnTo>
                    <a:pt x="350519" y="0"/>
                  </a:lnTo>
                  <a:close/>
                </a:path>
                <a:path w="424180" h="591820">
                  <a:moveTo>
                    <a:pt x="350519" y="172339"/>
                  </a:moveTo>
                  <a:lnTo>
                    <a:pt x="241173" y="172339"/>
                  </a:lnTo>
                  <a:lnTo>
                    <a:pt x="241173" y="373634"/>
                  </a:lnTo>
                  <a:lnTo>
                    <a:pt x="350519" y="373634"/>
                  </a:lnTo>
                  <a:lnTo>
                    <a:pt x="350519" y="172339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/>
          <p:nvPr/>
        </p:nvSpPr>
        <p:spPr>
          <a:xfrm>
            <a:off x="2753867" y="3073907"/>
            <a:ext cx="7516495" cy="584200"/>
          </a:xfrm>
          <a:custGeom>
            <a:avLst/>
            <a:gdLst/>
            <a:ahLst/>
            <a:cxnLst/>
            <a:rect l="l" t="t" r="r" b="b"/>
            <a:pathLst>
              <a:path w="7516495" h="584200">
                <a:moveTo>
                  <a:pt x="7516367" y="0"/>
                </a:moveTo>
                <a:lnTo>
                  <a:pt x="233552" y="0"/>
                </a:lnTo>
                <a:lnTo>
                  <a:pt x="238563" y="18883"/>
                </a:lnTo>
                <a:lnTo>
                  <a:pt x="252091" y="35923"/>
                </a:lnTo>
                <a:lnTo>
                  <a:pt x="271883" y="51755"/>
                </a:lnTo>
                <a:lnTo>
                  <a:pt x="295686" y="67018"/>
                </a:lnTo>
                <a:lnTo>
                  <a:pt x="321246" y="82346"/>
                </a:lnTo>
                <a:lnTo>
                  <a:pt x="346308" y="98377"/>
                </a:lnTo>
                <a:lnTo>
                  <a:pt x="368620" y="115746"/>
                </a:lnTo>
                <a:lnTo>
                  <a:pt x="385928" y="135091"/>
                </a:lnTo>
                <a:lnTo>
                  <a:pt x="395977" y="157047"/>
                </a:lnTo>
                <a:lnTo>
                  <a:pt x="396514" y="182251"/>
                </a:lnTo>
                <a:lnTo>
                  <a:pt x="385285" y="211340"/>
                </a:lnTo>
                <a:lnTo>
                  <a:pt x="360037" y="244950"/>
                </a:lnTo>
                <a:lnTo>
                  <a:pt x="318515" y="283717"/>
                </a:lnTo>
                <a:lnTo>
                  <a:pt x="257161" y="306176"/>
                </a:lnTo>
                <a:lnTo>
                  <a:pt x="208190" y="331801"/>
                </a:lnTo>
                <a:lnTo>
                  <a:pt x="169418" y="360033"/>
                </a:lnTo>
                <a:lnTo>
                  <a:pt x="138659" y="390314"/>
                </a:lnTo>
                <a:lnTo>
                  <a:pt x="113728" y="422084"/>
                </a:lnTo>
                <a:lnTo>
                  <a:pt x="92439" y="454783"/>
                </a:lnTo>
                <a:lnTo>
                  <a:pt x="72607" y="487853"/>
                </a:lnTo>
                <a:lnTo>
                  <a:pt x="52047" y="520734"/>
                </a:lnTo>
                <a:lnTo>
                  <a:pt x="28573" y="552867"/>
                </a:lnTo>
                <a:lnTo>
                  <a:pt x="0" y="583691"/>
                </a:lnTo>
                <a:lnTo>
                  <a:pt x="7516367" y="583691"/>
                </a:lnTo>
                <a:lnTo>
                  <a:pt x="7516367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43200" y="3067811"/>
            <a:ext cx="396240" cy="593090"/>
          </a:xfrm>
          <a:custGeom>
            <a:avLst/>
            <a:gdLst/>
            <a:ahLst/>
            <a:cxnLst/>
            <a:rect l="l" t="t" r="r" b="b"/>
            <a:pathLst>
              <a:path w="396239" h="593089">
                <a:moveTo>
                  <a:pt x="209169" y="0"/>
                </a:moveTo>
                <a:lnTo>
                  <a:pt x="171019" y="2545"/>
                </a:lnTo>
                <a:lnTo>
                  <a:pt x="104673" y="22877"/>
                </a:lnTo>
                <a:lnTo>
                  <a:pt x="52572" y="64309"/>
                </a:lnTo>
                <a:lnTo>
                  <a:pt x="21000" y="131365"/>
                </a:lnTo>
                <a:lnTo>
                  <a:pt x="13335" y="174751"/>
                </a:lnTo>
                <a:lnTo>
                  <a:pt x="125856" y="186054"/>
                </a:lnTo>
                <a:lnTo>
                  <a:pt x="128591" y="163052"/>
                </a:lnTo>
                <a:lnTo>
                  <a:pt x="133540" y="143573"/>
                </a:lnTo>
                <a:lnTo>
                  <a:pt x="161369" y="105854"/>
                </a:lnTo>
                <a:lnTo>
                  <a:pt x="206375" y="93852"/>
                </a:lnTo>
                <a:lnTo>
                  <a:pt x="223307" y="95117"/>
                </a:lnTo>
                <a:lnTo>
                  <a:pt x="262508" y="114173"/>
                </a:lnTo>
                <a:lnTo>
                  <a:pt x="281547" y="154553"/>
                </a:lnTo>
                <a:lnTo>
                  <a:pt x="282829" y="172338"/>
                </a:lnTo>
                <a:lnTo>
                  <a:pt x="281374" y="189531"/>
                </a:lnTo>
                <a:lnTo>
                  <a:pt x="259461" y="241680"/>
                </a:lnTo>
                <a:lnTo>
                  <a:pt x="227361" y="278526"/>
                </a:lnTo>
                <a:lnTo>
                  <a:pt x="200239" y="305563"/>
                </a:lnTo>
                <a:lnTo>
                  <a:pt x="165735" y="338327"/>
                </a:lnTo>
                <a:lnTo>
                  <a:pt x="122207" y="380239"/>
                </a:lnTo>
                <a:lnTo>
                  <a:pt x="86502" y="417782"/>
                </a:lnTo>
                <a:lnTo>
                  <a:pt x="58632" y="450967"/>
                </a:lnTo>
                <a:lnTo>
                  <a:pt x="24128" y="506932"/>
                </a:lnTo>
                <a:lnTo>
                  <a:pt x="4835" y="563423"/>
                </a:lnTo>
                <a:lnTo>
                  <a:pt x="0" y="592836"/>
                </a:lnTo>
                <a:lnTo>
                  <a:pt x="396239" y="592836"/>
                </a:lnTo>
                <a:lnTo>
                  <a:pt x="396239" y="487679"/>
                </a:lnTo>
                <a:lnTo>
                  <a:pt x="171831" y="487679"/>
                </a:lnTo>
                <a:lnTo>
                  <a:pt x="176567" y="480010"/>
                </a:lnTo>
                <a:lnTo>
                  <a:pt x="204539" y="446164"/>
                </a:lnTo>
                <a:lnTo>
                  <a:pt x="238396" y="413537"/>
                </a:lnTo>
                <a:lnTo>
                  <a:pt x="287349" y="367907"/>
                </a:lnTo>
                <a:lnTo>
                  <a:pt x="307943" y="347662"/>
                </a:lnTo>
                <a:lnTo>
                  <a:pt x="336676" y="315722"/>
                </a:lnTo>
                <a:lnTo>
                  <a:pt x="363537" y="277145"/>
                </a:lnTo>
                <a:lnTo>
                  <a:pt x="382016" y="240284"/>
                </a:lnTo>
                <a:lnTo>
                  <a:pt x="392699" y="203215"/>
                </a:lnTo>
                <a:lnTo>
                  <a:pt x="396239" y="164337"/>
                </a:lnTo>
                <a:lnTo>
                  <a:pt x="393120" y="130716"/>
                </a:lnTo>
                <a:lnTo>
                  <a:pt x="368165" y="72094"/>
                </a:lnTo>
                <a:lnTo>
                  <a:pt x="319039" y="26521"/>
                </a:lnTo>
                <a:lnTo>
                  <a:pt x="250459" y="2950"/>
                </a:lnTo>
                <a:lnTo>
                  <a:pt x="209169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3886200" y="407428"/>
            <a:ext cx="441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กรอบการนำเสนอ</a:t>
            </a:r>
            <a:endParaRPr lang="th-TH" sz="4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941320" y="1203327"/>
            <a:ext cx="71094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ระดับจังหวัด</a:t>
            </a:r>
            <a:endParaRPr lang="th-TH" sz="4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167380" y="3083437"/>
            <a:ext cx="655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  <a:endParaRPr lang="th-TH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69233" y="5055118"/>
            <a:ext cx="7001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ปัญหาในการขับเคลื่อนงาน และประเด็นที่ต้องการรับการสนับสนุน</a:t>
            </a:r>
            <a:endParaRPr lang="th-TH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89618" y="4026095"/>
            <a:ext cx="6250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ผลการดำเนินงานภาพรวมสินค้าสุกรชีวภาพ</a:t>
            </a:r>
            <a:endParaRPr lang="th-TH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pSp>
        <p:nvGrpSpPr>
          <p:cNvPr id="32" name="object 19"/>
          <p:cNvGrpSpPr/>
          <p:nvPr/>
        </p:nvGrpSpPr>
        <p:grpSpPr>
          <a:xfrm>
            <a:off x="2748469" y="5868061"/>
            <a:ext cx="7527290" cy="591820"/>
            <a:chOff x="2743200" y="5017008"/>
            <a:chExt cx="7527290" cy="591820"/>
          </a:xfrm>
        </p:grpSpPr>
        <p:sp>
          <p:nvSpPr>
            <p:cNvPr id="33" name="object 20"/>
            <p:cNvSpPr/>
            <p:nvPr/>
          </p:nvSpPr>
          <p:spPr>
            <a:xfrm>
              <a:off x="3060191" y="5024628"/>
              <a:ext cx="7210425" cy="584200"/>
            </a:xfrm>
            <a:custGeom>
              <a:avLst/>
              <a:gdLst/>
              <a:ahLst/>
              <a:cxnLst/>
              <a:rect l="l" t="t" r="r" b="b"/>
              <a:pathLst>
                <a:path w="7210425" h="584200">
                  <a:moveTo>
                    <a:pt x="7210044" y="0"/>
                  </a:moveTo>
                  <a:lnTo>
                    <a:pt x="0" y="0"/>
                  </a:lnTo>
                  <a:lnTo>
                    <a:pt x="0" y="583692"/>
                  </a:lnTo>
                  <a:lnTo>
                    <a:pt x="7210044" y="583692"/>
                  </a:lnTo>
                  <a:lnTo>
                    <a:pt x="7210044" y="0"/>
                  </a:lnTo>
                  <a:close/>
                </a:path>
              </a:pathLst>
            </a:custGeom>
            <a:solidFill>
              <a:srgbClr val="D5EA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4" name="object 21"/>
            <p:cNvSpPr/>
            <p:nvPr/>
          </p:nvSpPr>
          <p:spPr>
            <a:xfrm>
              <a:off x="2743200" y="5017008"/>
              <a:ext cx="424180" cy="591820"/>
            </a:xfrm>
            <a:custGeom>
              <a:avLst/>
              <a:gdLst/>
              <a:ahLst/>
              <a:cxnLst/>
              <a:rect l="l" t="t" r="r" b="b"/>
              <a:pathLst>
                <a:path w="424180" h="591820">
                  <a:moveTo>
                    <a:pt x="350519" y="472821"/>
                  </a:moveTo>
                  <a:lnTo>
                    <a:pt x="241173" y="472821"/>
                  </a:lnTo>
                  <a:lnTo>
                    <a:pt x="241173" y="591312"/>
                  </a:lnTo>
                  <a:lnTo>
                    <a:pt x="350519" y="591312"/>
                  </a:lnTo>
                  <a:lnTo>
                    <a:pt x="350519" y="472821"/>
                  </a:lnTo>
                  <a:close/>
                </a:path>
                <a:path w="424180" h="591820">
                  <a:moveTo>
                    <a:pt x="350519" y="0"/>
                  </a:moveTo>
                  <a:lnTo>
                    <a:pt x="255650" y="0"/>
                  </a:lnTo>
                  <a:lnTo>
                    <a:pt x="0" y="374015"/>
                  </a:lnTo>
                  <a:lnTo>
                    <a:pt x="0" y="472821"/>
                  </a:lnTo>
                  <a:lnTo>
                    <a:pt x="423672" y="472821"/>
                  </a:lnTo>
                  <a:lnTo>
                    <a:pt x="423672" y="373634"/>
                  </a:lnTo>
                  <a:lnTo>
                    <a:pt x="105663" y="373634"/>
                  </a:lnTo>
                  <a:lnTo>
                    <a:pt x="241173" y="172339"/>
                  </a:lnTo>
                  <a:lnTo>
                    <a:pt x="350519" y="172339"/>
                  </a:lnTo>
                  <a:lnTo>
                    <a:pt x="350519" y="0"/>
                  </a:lnTo>
                  <a:close/>
                </a:path>
                <a:path w="424180" h="591820">
                  <a:moveTo>
                    <a:pt x="350519" y="172339"/>
                  </a:moveTo>
                  <a:lnTo>
                    <a:pt x="241173" y="172339"/>
                  </a:lnTo>
                  <a:lnTo>
                    <a:pt x="241173" y="373634"/>
                  </a:lnTo>
                  <a:lnTo>
                    <a:pt x="350519" y="373634"/>
                  </a:lnTo>
                  <a:lnTo>
                    <a:pt x="350519" y="172339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3" name="สี่เหลี่ยมผืนผ้า 12"/>
          <p:cNvSpPr/>
          <p:nvPr/>
        </p:nvSpPr>
        <p:spPr>
          <a:xfrm>
            <a:off x="3386137" y="5906171"/>
            <a:ext cx="366318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</p:txBody>
      </p:sp>
      <p:sp>
        <p:nvSpPr>
          <p:cNvPr id="35" name="TextBox 34"/>
          <p:cNvSpPr txBox="1"/>
          <p:nvPr/>
        </p:nvSpPr>
        <p:spPr>
          <a:xfrm>
            <a:off x="2550345" y="5663929"/>
            <a:ext cx="739273" cy="1107996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6600" b="1" dirty="0">
                <a:solidFill>
                  <a:schemeClr val="accent3">
                    <a:lumMod val="75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endParaRPr lang="th-TH" sz="6600" b="1" dirty="0">
              <a:solidFill>
                <a:schemeClr val="accent3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00428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233515" y="5708913"/>
            <a:ext cx="478155" cy="962660"/>
            <a:chOff x="11233515" y="5708913"/>
            <a:chExt cx="478155" cy="962660"/>
          </a:xfrm>
        </p:grpSpPr>
        <p:sp>
          <p:nvSpPr>
            <p:cNvPr id="3" name="object 3"/>
            <p:cNvSpPr/>
            <p:nvPr/>
          </p:nvSpPr>
          <p:spPr>
            <a:xfrm>
              <a:off x="11233515" y="5708913"/>
              <a:ext cx="478155" cy="772795"/>
            </a:xfrm>
            <a:custGeom>
              <a:avLst/>
              <a:gdLst/>
              <a:ahLst/>
              <a:cxnLst/>
              <a:rect l="l" t="t" r="r" b="b"/>
              <a:pathLst>
                <a:path w="478154" h="772795">
                  <a:moveTo>
                    <a:pt x="236124" y="0"/>
                  </a:moveTo>
                  <a:lnTo>
                    <a:pt x="202961" y="34051"/>
                  </a:lnTo>
                  <a:lnTo>
                    <a:pt x="176751" y="77521"/>
                  </a:lnTo>
                  <a:lnTo>
                    <a:pt x="125131" y="164541"/>
                  </a:lnTo>
                  <a:lnTo>
                    <a:pt x="99726" y="208131"/>
                  </a:lnTo>
                  <a:lnTo>
                    <a:pt x="74595" y="251801"/>
                  </a:lnTo>
                  <a:lnTo>
                    <a:pt x="49739" y="295571"/>
                  </a:lnTo>
                  <a:lnTo>
                    <a:pt x="25161" y="339461"/>
                  </a:lnTo>
                  <a:lnTo>
                    <a:pt x="2514" y="383923"/>
                  </a:lnTo>
                  <a:lnTo>
                    <a:pt x="0" y="407979"/>
                  </a:lnTo>
                  <a:lnTo>
                    <a:pt x="21179" y="419426"/>
                  </a:lnTo>
                  <a:lnTo>
                    <a:pt x="69611" y="426062"/>
                  </a:lnTo>
                  <a:lnTo>
                    <a:pt x="70754" y="426062"/>
                  </a:lnTo>
                  <a:lnTo>
                    <a:pt x="71897" y="428348"/>
                  </a:lnTo>
                  <a:lnTo>
                    <a:pt x="74183" y="431765"/>
                  </a:lnTo>
                  <a:lnTo>
                    <a:pt x="67167" y="444121"/>
                  </a:lnTo>
                  <a:lnTo>
                    <a:pt x="52752" y="470548"/>
                  </a:lnTo>
                  <a:lnTo>
                    <a:pt x="45735" y="484190"/>
                  </a:lnTo>
                  <a:lnTo>
                    <a:pt x="30464" y="511676"/>
                  </a:lnTo>
                  <a:lnTo>
                    <a:pt x="23125" y="525688"/>
                  </a:lnTo>
                  <a:lnTo>
                    <a:pt x="16144" y="540019"/>
                  </a:lnTo>
                  <a:lnTo>
                    <a:pt x="1015" y="573854"/>
                  </a:lnTo>
                  <a:lnTo>
                    <a:pt x="555" y="593585"/>
                  </a:lnTo>
                  <a:lnTo>
                    <a:pt x="17859" y="604767"/>
                  </a:lnTo>
                  <a:lnTo>
                    <a:pt x="56022" y="612955"/>
                  </a:lnTo>
                  <a:lnTo>
                    <a:pt x="34035" y="653983"/>
                  </a:lnTo>
                  <a:lnTo>
                    <a:pt x="23608" y="674495"/>
                  </a:lnTo>
                  <a:lnTo>
                    <a:pt x="13858" y="695010"/>
                  </a:lnTo>
                  <a:lnTo>
                    <a:pt x="1123" y="727593"/>
                  </a:lnTo>
                  <a:lnTo>
                    <a:pt x="1984" y="747145"/>
                  </a:lnTo>
                  <a:lnTo>
                    <a:pt x="52593" y="759971"/>
                  </a:lnTo>
                  <a:lnTo>
                    <a:pt x="91680" y="760624"/>
                  </a:lnTo>
                  <a:lnTo>
                    <a:pt x="130587" y="760960"/>
                  </a:lnTo>
                  <a:lnTo>
                    <a:pt x="208676" y="761101"/>
                  </a:lnTo>
                  <a:lnTo>
                    <a:pt x="225782" y="769938"/>
                  </a:lnTo>
                  <a:lnTo>
                    <a:pt x="243125" y="772788"/>
                  </a:lnTo>
                  <a:lnTo>
                    <a:pt x="260897" y="770081"/>
                  </a:lnTo>
                  <a:lnTo>
                    <a:pt x="279288" y="762244"/>
                  </a:lnTo>
                  <a:lnTo>
                    <a:pt x="322214" y="761337"/>
                  </a:lnTo>
                  <a:lnTo>
                    <a:pt x="365331" y="761819"/>
                  </a:lnTo>
                  <a:lnTo>
                    <a:pt x="408447" y="760805"/>
                  </a:lnTo>
                  <a:lnTo>
                    <a:pt x="451373" y="755411"/>
                  </a:lnTo>
                  <a:lnTo>
                    <a:pt x="477287" y="729605"/>
                  </a:lnTo>
                  <a:lnTo>
                    <a:pt x="471820" y="714378"/>
                  </a:lnTo>
                  <a:lnTo>
                    <a:pt x="459019" y="688897"/>
                  </a:lnTo>
                  <a:lnTo>
                    <a:pt x="419496" y="611825"/>
                  </a:lnTo>
                  <a:lnTo>
                    <a:pt x="458214" y="604254"/>
                  </a:lnTo>
                  <a:lnTo>
                    <a:pt x="475583" y="593159"/>
                  </a:lnTo>
                  <a:lnTo>
                    <a:pt x="474593" y="572877"/>
                  </a:lnTo>
                  <a:lnTo>
                    <a:pt x="458231" y="537746"/>
                  </a:lnTo>
                  <a:lnTo>
                    <a:pt x="448750" y="518979"/>
                  </a:lnTo>
                  <a:lnTo>
                    <a:pt x="438959" y="500426"/>
                  </a:lnTo>
                  <a:lnTo>
                    <a:pt x="428549" y="482298"/>
                  </a:lnTo>
                  <a:lnTo>
                    <a:pt x="417210" y="464810"/>
                  </a:lnTo>
                  <a:lnTo>
                    <a:pt x="405636" y="445883"/>
                  </a:lnTo>
                  <a:lnTo>
                    <a:pt x="404336" y="433046"/>
                  </a:lnTo>
                  <a:lnTo>
                    <a:pt x="414585" y="425550"/>
                  </a:lnTo>
                  <a:lnTo>
                    <a:pt x="462980" y="419475"/>
                  </a:lnTo>
                  <a:lnTo>
                    <a:pt x="476123" y="410964"/>
                  </a:lnTo>
                  <a:lnTo>
                    <a:pt x="468391" y="373649"/>
                  </a:lnTo>
                  <a:lnTo>
                    <a:pt x="421253" y="286735"/>
                  </a:lnTo>
                  <a:lnTo>
                    <a:pt x="397371" y="243538"/>
                  </a:lnTo>
                  <a:lnTo>
                    <a:pt x="373125" y="200569"/>
                  </a:lnTo>
                  <a:lnTo>
                    <a:pt x="348397" y="157867"/>
                  </a:lnTo>
                  <a:lnTo>
                    <a:pt x="323070" y="115472"/>
                  </a:lnTo>
                  <a:lnTo>
                    <a:pt x="297024" y="73425"/>
                  </a:lnTo>
                  <a:lnTo>
                    <a:pt x="270144" y="31765"/>
                  </a:lnTo>
                  <a:lnTo>
                    <a:pt x="251807" y="7602"/>
                  </a:lnTo>
                  <a:lnTo>
                    <a:pt x="2361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425808" y="6469380"/>
              <a:ext cx="101726" cy="201955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11795029" y="6217927"/>
            <a:ext cx="225425" cy="454659"/>
            <a:chOff x="11795029" y="6217927"/>
            <a:chExt cx="225425" cy="454659"/>
          </a:xfrm>
        </p:grpSpPr>
        <p:sp>
          <p:nvSpPr>
            <p:cNvPr id="6" name="object 6"/>
            <p:cNvSpPr/>
            <p:nvPr/>
          </p:nvSpPr>
          <p:spPr>
            <a:xfrm>
              <a:off x="11795029" y="6217927"/>
              <a:ext cx="225425" cy="365760"/>
            </a:xfrm>
            <a:custGeom>
              <a:avLst/>
              <a:gdLst/>
              <a:ahLst/>
              <a:cxnLst/>
              <a:rect l="l" t="t" r="r" b="b"/>
              <a:pathLst>
                <a:path w="225425" h="365759">
                  <a:moveTo>
                    <a:pt x="111283" y="0"/>
                  </a:moveTo>
                  <a:lnTo>
                    <a:pt x="74074" y="52095"/>
                  </a:lnTo>
                  <a:lnTo>
                    <a:pt x="52943" y="88136"/>
                  </a:lnTo>
                  <a:lnTo>
                    <a:pt x="32216" y="124282"/>
                  </a:lnTo>
                  <a:lnTo>
                    <a:pt x="11906" y="160583"/>
                  </a:lnTo>
                  <a:lnTo>
                    <a:pt x="0" y="192993"/>
                  </a:lnTo>
                  <a:lnTo>
                    <a:pt x="10013" y="198409"/>
                  </a:lnTo>
                  <a:lnTo>
                    <a:pt x="33369" y="201553"/>
                  </a:lnTo>
                  <a:lnTo>
                    <a:pt x="34893" y="204246"/>
                  </a:lnTo>
                  <a:lnTo>
                    <a:pt x="21558" y="229036"/>
                  </a:lnTo>
                  <a:lnTo>
                    <a:pt x="14382" y="242049"/>
                  </a:lnTo>
                  <a:lnTo>
                    <a:pt x="7588" y="255452"/>
                  </a:lnTo>
                  <a:lnTo>
                    <a:pt x="470" y="271461"/>
                  </a:lnTo>
                  <a:lnTo>
                    <a:pt x="269" y="280797"/>
                  </a:lnTo>
                  <a:lnTo>
                    <a:pt x="8427" y="286086"/>
                  </a:lnTo>
                  <a:lnTo>
                    <a:pt x="26384" y="289958"/>
                  </a:lnTo>
                  <a:lnTo>
                    <a:pt x="11096" y="319071"/>
                  </a:lnTo>
                  <a:lnTo>
                    <a:pt x="6445" y="328769"/>
                  </a:lnTo>
                  <a:lnTo>
                    <a:pt x="462" y="344183"/>
                  </a:lnTo>
                  <a:lnTo>
                    <a:pt x="873" y="353433"/>
                  </a:lnTo>
                  <a:lnTo>
                    <a:pt x="8641" y="358034"/>
                  </a:lnTo>
                  <a:lnTo>
                    <a:pt x="24733" y="359503"/>
                  </a:lnTo>
                  <a:lnTo>
                    <a:pt x="43205" y="359812"/>
                  </a:lnTo>
                  <a:lnTo>
                    <a:pt x="98266" y="360037"/>
                  </a:lnTo>
                  <a:lnTo>
                    <a:pt x="106378" y="364219"/>
                  </a:lnTo>
                  <a:lnTo>
                    <a:pt x="114585" y="365567"/>
                  </a:lnTo>
                  <a:lnTo>
                    <a:pt x="122983" y="364287"/>
                  </a:lnTo>
                  <a:lnTo>
                    <a:pt x="131667" y="360583"/>
                  </a:lnTo>
                  <a:lnTo>
                    <a:pt x="151864" y="360148"/>
                  </a:lnTo>
                  <a:lnTo>
                    <a:pt x="192496" y="359893"/>
                  </a:lnTo>
                  <a:lnTo>
                    <a:pt x="224962" y="345141"/>
                  </a:lnTo>
                  <a:lnTo>
                    <a:pt x="222345" y="337939"/>
                  </a:lnTo>
                  <a:lnTo>
                    <a:pt x="197707" y="289425"/>
                  </a:lnTo>
                  <a:lnTo>
                    <a:pt x="215941" y="285845"/>
                  </a:lnTo>
                  <a:lnTo>
                    <a:pt x="224139" y="280596"/>
                  </a:lnTo>
                  <a:lnTo>
                    <a:pt x="223692" y="271003"/>
                  </a:lnTo>
                  <a:lnTo>
                    <a:pt x="215995" y="254385"/>
                  </a:lnTo>
                  <a:lnTo>
                    <a:pt x="206851" y="236728"/>
                  </a:lnTo>
                  <a:lnTo>
                    <a:pt x="201922" y="228152"/>
                  </a:lnTo>
                  <a:lnTo>
                    <a:pt x="196564" y="219879"/>
                  </a:lnTo>
                  <a:lnTo>
                    <a:pt x="191142" y="210924"/>
                  </a:lnTo>
                  <a:lnTo>
                    <a:pt x="190531" y="204851"/>
                  </a:lnTo>
                  <a:lnTo>
                    <a:pt x="195349" y="201304"/>
                  </a:lnTo>
                  <a:lnTo>
                    <a:pt x="218178" y="198431"/>
                  </a:lnTo>
                  <a:lnTo>
                    <a:pt x="224377" y="194406"/>
                  </a:lnTo>
                  <a:lnTo>
                    <a:pt x="198554" y="135635"/>
                  </a:lnTo>
                  <a:lnTo>
                    <a:pt x="175847" y="94875"/>
                  </a:lnTo>
                  <a:lnTo>
                    <a:pt x="152259" y="54622"/>
                  </a:lnTo>
                  <a:lnTo>
                    <a:pt x="127349" y="15028"/>
                  </a:lnTo>
                  <a:lnTo>
                    <a:pt x="118673" y="3597"/>
                  </a:lnTo>
                  <a:lnTo>
                    <a:pt x="111283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885802" y="6577583"/>
              <a:ext cx="47625" cy="95250"/>
            </a:xfrm>
            <a:custGeom>
              <a:avLst/>
              <a:gdLst/>
              <a:ahLst/>
              <a:cxnLst/>
              <a:rect l="l" t="t" r="r" b="b"/>
              <a:pathLst>
                <a:path w="47625" h="95250">
                  <a:moveTo>
                    <a:pt x="40004" y="0"/>
                  </a:moveTo>
                  <a:lnTo>
                    <a:pt x="7493" y="0"/>
                  </a:lnTo>
                  <a:lnTo>
                    <a:pt x="3175" y="33277"/>
                  </a:lnTo>
                  <a:lnTo>
                    <a:pt x="1277" y="49841"/>
                  </a:lnTo>
                  <a:lnTo>
                    <a:pt x="0" y="66154"/>
                  </a:lnTo>
                  <a:lnTo>
                    <a:pt x="1025" y="78476"/>
                  </a:lnTo>
                  <a:lnTo>
                    <a:pt x="5921" y="87672"/>
                  </a:lnTo>
                  <a:lnTo>
                    <a:pt x="13983" y="93238"/>
                  </a:lnTo>
                  <a:lnTo>
                    <a:pt x="24511" y="94665"/>
                  </a:lnTo>
                  <a:lnTo>
                    <a:pt x="35353" y="92185"/>
                  </a:lnTo>
                  <a:lnTo>
                    <a:pt x="42862" y="86531"/>
                  </a:lnTo>
                  <a:lnTo>
                    <a:pt x="46942" y="77952"/>
                  </a:lnTo>
                  <a:lnTo>
                    <a:pt x="47498" y="66700"/>
                  </a:lnTo>
                  <a:lnTo>
                    <a:pt x="45791" y="50072"/>
                  </a:lnTo>
                  <a:lnTo>
                    <a:pt x="40004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0838212" y="6028947"/>
            <a:ext cx="320040" cy="645160"/>
            <a:chOff x="10838212" y="6028947"/>
            <a:chExt cx="320040" cy="645160"/>
          </a:xfrm>
        </p:grpSpPr>
        <p:sp>
          <p:nvSpPr>
            <p:cNvPr id="9" name="object 9"/>
            <p:cNvSpPr/>
            <p:nvPr/>
          </p:nvSpPr>
          <p:spPr>
            <a:xfrm>
              <a:off x="10838212" y="6028947"/>
              <a:ext cx="320040" cy="518795"/>
            </a:xfrm>
            <a:custGeom>
              <a:avLst/>
              <a:gdLst/>
              <a:ahLst/>
              <a:cxnLst/>
              <a:rect l="l" t="t" r="r" b="b"/>
              <a:pathLst>
                <a:path w="320040" h="518795">
                  <a:moveTo>
                    <a:pt x="157924" y="0"/>
                  </a:moveTo>
                  <a:lnTo>
                    <a:pt x="111225" y="63650"/>
                  </a:lnTo>
                  <a:lnTo>
                    <a:pt x="87085" y="104505"/>
                  </a:lnTo>
                  <a:lnTo>
                    <a:pt x="63310" y="145434"/>
                  </a:lnTo>
                  <a:lnTo>
                    <a:pt x="39902" y="186472"/>
                  </a:lnTo>
                  <a:lnTo>
                    <a:pt x="16859" y="227657"/>
                  </a:lnTo>
                  <a:lnTo>
                    <a:pt x="0" y="273618"/>
                  </a:lnTo>
                  <a:lnTo>
                    <a:pt x="14180" y="281295"/>
                  </a:lnTo>
                  <a:lnTo>
                    <a:pt x="47339" y="285746"/>
                  </a:lnTo>
                  <a:lnTo>
                    <a:pt x="48101" y="287270"/>
                  </a:lnTo>
                  <a:lnTo>
                    <a:pt x="49625" y="289569"/>
                  </a:lnTo>
                  <a:lnTo>
                    <a:pt x="40100" y="306570"/>
                  </a:lnTo>
                  <a:lnTo>
                    <a:pt x="30575" y="324723"/>
                  </a:lnTo>
                  <a:lnTo>
                    <a:pt x="10763" y="362175"/>
                  </a:lnTo>
                  <a:lnTo>
                    <a:pt x="380" y="398097"/>
                  </a:lnTo>
                  <a:lnTo>
                    <a:pt x="11941" y="405595"/>
                  </a:lnTo>
                  <a:lnTo>
                    <a:pt x="37433" y="411083"/>
                  </a:lnTo>
                  <a:lnTo>
                    <a:pt x="30027" y="424844"/>
                  </a:lnTo>
                  <a:lnTo>
                    <a:pt x="15787" y="452357"/>
                  </a:lnTo>
                  <a:lnTo>
                    <a:pt x="9239" y="466112"/>
                  </a:lnTo>
                  <a:lnTo>
                    <a:pt x="750" y="487968"/>
                  </a:lnTo>
                  <a:lnTo>
                    <a:pt x="1333" y="501081"/>
                  </a:lnTo>
                  <a:lnTo>
                    <a:pt x="12346" y="507603"/>
                  </a:lnTo>
                  <a:lnTo>
                    <a:pt x="35147" y="509685"/>
                  </a:lnTo>
                  <a:lnTo>
                    <a:pt x="61317" y="510126"/>
                  </a:lnTo>
                  <a:lnTo>
                    <a:pt x="139541" y="510447"/>
                  </a:lnTo>
                  <a:lnTo>
                    <a:pt x="150995" y="516367"/>
                  </a:lnTo>
                  <a:lnTo>
                    <a:pt x="162591" y="518277"/>
                  </a:lnTo>
                  <a:lnTo>
                    <a:pt x="174474" y="516462"/>
                  </a:lnTo>
                  <a:lnTo>
                    <a:pt x="186785" y="511209"/>
                  </a:lnTo>
                  <a:lnTo>
                    <a:pt x="215479" y="510598"/>
                  </a:lnTo>
                  <a:lnTo>
                    <a:pt x="273153" y="510243"/>
                  </a:lnTo>
                  <a:lnTo>
                    <a:pt x="312777" y="502862"/>
                  </a:lnTo>
                  <a:lnTo>
                    <a:pt x="319206" y="489317"/>
                  </a:lnTo>
                  <a:lnTo>
                    <a:pt x="315563" y="479104"/>
                  </a:lnTo>
                  <a:lnTo>
                    <a:pt x="280511" y="410321"/>
                  </a:lnTo>
                  <a:lnTo>
                    <a:pt x="306419" y="405249"/>
                  </a:lnTo>
                  <a:lnTo>
                    <a:pt x="318039" y="397811"/>
                  </a:lnTo>
                  <a:lnTo>
                    <a:pt x="317372" y="384210"/>
                  </a:lnTo>
                  <a:lnTo>
                    <a:pt x="306419" y="360651"/>
                  </a:lnTo>
                  <a:lnTo>
                    <a:pt x="300097" y="348064"/>
                  </a:lnTo>
                  <a:lnTo>
                    <a:pt x="293560" y="335619"/>
                  </a:lnTo>
                  <a:lnTo>
                    <a:pt x="286595" y="323461"/>
                  </a:lnTo>
                  <a:lnTo>
                    <a:pt x="278987" y="311731"/>
                  </a:lnTo>
                  <a:lnTo>
                    <a:pt x="271272" y="299041"/>
                  </a:lnTo>
                  <a:lnTo>
                    <a:pt x="270414" y="290433"/>
                  </a:lnTo>
                  <a:lnTo>
                    <a:pt x="277272" y="285406"/>
                  </a:lnTo>
                  <a:lnTo>
                    <a:pt x="309633" y="281329"/>
                  </a:lnTo>
                  <a:lnTo>
                    <a:pt x="318420" y="275618"/>
                  </a:lnTo>
                  <a:lnTo>
                    <a:pt x="288076" y="203930"/>
                  </a:lnTo>
                  <a:lnTo>
                    <a:pt x="262546" y="157558"/>
                  </a:lnTo>
                  <a:lnTo>
                    <a:pt x="236357" y="111589"/>
                  </a:lnTo>
                  <a:lnTo>
                    <a:pt x="209181" y="66135"/>
                  </a:lnTo>
                  <a:lnTo>
                    <a:pt x="180689" y="21307"/>
                  </a:lnTo>
                  <a:lnTo>
                    <a:pt x="168413" y="5100"/>
                  </a:lnTo>
                  <a:lnTo>
                    <a:pt x="1579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66958" y="6539483"/>
              <a:ext cx="67818" cy="134111"/>
            </a:xfrm>
            <a:prstGeom prst="rect">
              <a:avLst/>
            </a:prstGeom>
          </p:spPr>
        </p:pic>
      </p:grpSp>
      <p:sp>
        <p:nvSpPr>
          <p:cNvPr id="11" name="object 11"/>
          <p:cNvSpPr/>
          <p:nvPr/>
        </p:nvSpPr>
        <p:spPr>
          <a:xfrm>
            <a:off x="8546516" y="20827"/>
            <a:ext cx="482600" cy="641985"/>
          </a:xfrm>
          <a:custGeom>
            <a:avLst/>
            <a:gdLst/>
            <a:ahLst/>
            <a:cxnLst/>
            <a:rect l="l" t="t" r="r" b="b"/>
            <a:pathLst>
              <a:path w="482600" h="641985">
                <a:moveTo>
                  <a:pt x="340067" y="274040"/>
                </a:moveTo>
                <a:lnTo>
                  <a:pt x="337413" y="235458"/>
                </a:lnTo>
                <a:lnTo>
                  <a:pt x="326212" y="172974"/>
                </a:lnTo>
                <a:lnTo>
                  <a:pt x="318109" y="132016"/>
                </a:lnTo>
                <a:lnTo>
                  <a:pt x="314629" y="111442"/>
                </a:lnTo>
                <a:lnTo>
                  <a:pt x="312115" y="90678"/>
                </a:lnTo>
                <a:lnTo>
                  <a:pt x="311238" y="74790"/>
                </a:lnTo>
                <a:lnTo>
                  <a:pt x="311238" y="66802"/>
                </a:lnTo>
                <a:lnTo>
                  <a:pt x="317525" y="28117"/>
                </a:lnTo>
                <a:lnTo>
                  <a:pt x="332689" y="0"/>
                </a:lnTo>
                <a:lnTo>
                  <a:pt x="318973" y="2413"/>
                </a:lnTo>
                <a:lnTo>
                  <a:pt x="273278" y="12280"/>
                </a:lnTo>
                <a:lnTo>
                  <a:pt x="228168" y="24511"/>
                </a:lnTo>
                <a:lnTo>
                  <a:pt x="175272" y="42964"/>
                </a:lnTo>
                <a:lnTo>
                  <a:pt x="124663" y="66929"/>
                </a:lnTo>
                <a:lnTo>
                  <a:pt x="78333" y="97510"/>
                </a:lnTo>
                <a:lnTo>
                  <a:pt x="39065" y="136652"/>
                </a:lnTo>
                <a:lnTo>
                  <a:pt x="16294" y="174091"/>
                </a:lnTo>
                <a:lnTo>
                  <a:pt x="1485" y="226060"/>
                </a:lnTo>
                <a:lnTo>
                  <a:pt x="0" y="245681"/>
                </a:lnTo>
                <a:lnTo>
                  <a:pt x="330" y="265557"/>
                </a:lnTo>
                <a:lnTo>
                  <a:pt x="6248" y="304711"/>
                </a:lnTo>
                <a:lnTo>
                  <a:pt x="25044" y="361975"/>
                </a:lnTo>
                <a:lnTo>
                  <a:pt x="45669" y="404241"/>
                </a:lnTo>
                <a:lnTo>
                  <a:pt x="65595" y="437730"/>
                </a:lnTo>
                <a:lnTo>
                  <a:pt x="72720" y="448564"/>
                </a:lnTo>
                <a:lnTo>
                  <a:pt x="72593" y="449072"/>
                </a:lnTo>
                <a:lnTo>
                  <a:pt x="73863" y="450723"/>
                </a:lnTo>
                <a:lnTo>
                  <a:pt x="80124" y="399669"/>
                </a:lnTo>
                <a:lnTo>
                  <a:pt x="90614" y="350659"/>
                </a:lnTo>
                <a:lnTo>
                  <a:pt x="105270" y="303669"/>
                </a:lnTo>
                <a:lnTo>
                  <a:pt x="124053" y="258686"/>
                </a:lnTo>
                <a:lnTo>
                  <a:pt x="146926" y="215671"/>
                </a:lnTo>
                <a:lnTo>
                  <a:pt x="173837" y="174599"/>
                </a:lnTo>
                <a:lnTo>
                  <a:pt x="204736" y="135445"/>
                </a:lnTo>
                <a:lnTo>
                  <a:pt x="239598" y="98171"/>
                </a:lnTo>
                <a:lnTo>
                  <a:pt x="233883" y="105156"/>
                </a:lnTo>
                <a:lnTo>
                  <a:pt x="203022" y="147091"/>
                </a:lnTo>
                <a:lnTo>
                  <a:pt x="175755" y="190881"/>
                </a:lnTo>
                <a:lnTo>
                  <a:pt x="151993" y="236486"/>
                </a:lnTo>
                <a:lnTo>
                  <a:pt x="131648" y="283870"/>
                </a:lnTo>
                <a:lnTo>
                  <a:pt x="114630" y="332994"/>
                </a:lnTo>
                <a:lnTo>
                  <a:pt x="98590" y="392912"/>
                </a:lnTo>
                <a:lnTo>
                  <a:pt x="86055" y="456946"/>
                </a:lnTo>
                <a:lnTo>
                  <a:pt x="86563" y="457708"/>
                </a:lnTo>
                <a:lnTo>
                  <a:pt x="138061" y="450354"/>
                </a:lnTo>
                <a:lnTo>
                  <a:pt x="181305" y="441045"/>
                </a:lnTo>
                <a:lnTo>
                  <a:pt x="224612" y="427380"/>
                </a:lnTo>
                <a:lnTo>
                  <a:pt x="266230" y="407263"/>
                </a:lnTo>
                <a:lnTo>
                  <a:pt x="306311" y="374370"/>
                </a:lnTo>
                <a:lnTo>
                  <a:pt x="329057" y="337324"/>
                </a:lnTo>
                <a:lnTo>
                  <a:pt x="339166" y="293497"/>
                </a:lnTo>
                <a:lnTo>
                  <a:pt x="340067" y="274040"/>
                </a:lnTo>
                <a:close/>
              </a:path>
              <a:path w="482600" h="641985">
                <a:moveTo>
                  <a:pt x="482041" y="579501"/>
                </a:moveTo>
                <a:lnTo>
                  <a:pt x="481279" y="579755"/>
                </a:lnTo>
                <a:lnTo>
                  <a:pt x="480644" y="579501"/>
                </a:lnTo>
                <a:lnTo>
                  <a:pt x="474357" y="577342"/>
                </a:lnTo>
                <a:lnTo>
                  <a:pt x="473989" y="577215"/>
                </a:lnTo>
                <a:lnTo>
                  <a:pt x="473621" y="577088"/>
                </a:lnTo>
                <a:lnTo>
                  <a:pt x="467042" y="574827"/>
                </a:lnTo>
                <a:lnTo>
                  <a:pt x="432511" y="550545"/>
                </a:lnTo>
                <a:lnTo>
                  <a:pt x="407047" y="520674"/>
                </a:lnTo>
                <a:lnTo>
                  <a:pt x="398475" y="508203"/>
                </a:lnTo>
                <a:lnTo>
                  <a:pt x="398475" y="577215"/>
                </a:lnTo>
                <a:lnTo>
                  <a:pt x="398221" y="577342"/>
                </a:lnTo>
                <a:lnTo>
                  <a:pt x="398348" y="577215"/>
                </a:lnTo>
                <a:lnTo>
                  <a:pt x="398475" y="577215"/>
                </a:lnTo>
                <a:lnTo>
                  <a:pt x="398475" y="508203"/>
                </a:lnTo>
                <a:lnTo>
                  <a:pt x="395935" y="504507"/>
                </a:lnTo>
                <a:lnTo>
                  <a:pt x="385394" y="487934"/>
                </a:lnTo>
                <a:lnTo>
                  <a:pt x="373227" y="471157"/>
                </a:lnTo>
                <a:lnTo>
                  <a:pt x="342684" y="444715"/>
                </a:lnTo>
                <a:lnTo>
                  <a:pt x="306298" y="429501"/>
                </a:lnTo>
                <a:lnTo>
                  <a:pt x="269633" y="426059"/>
                </a:lnTo>
                <a:lnTo>
                  <a:pt x="250901" y="428117"/>
                </a:lnTo>
                <a:lnTo>
                  <a:pt x="211594" y="439724"/>
                </a:lnTo>
                <a:lnTo>
                  <a:pt x="175336" y="458851"/>
                </a:lnTo>
                <a:lnTo>
                  <a:pt x="166573" y="464947"/>
                </a:lnTo>
                <a:lnTo>
                  <a:pt x="162128" y="467741"/>
                </a:lnTo>
                <a:lnTo>
                  <a:pt x="160096" y="468884"/>
                </a:lnTo>
                <a:lnTo>
                  <a:pt x="159969" y="470408"/>
                </a:lnTo>
                <a:lnTo>
                  <a:pt x="161239" y="475107"/>
                </a:lnTo>
                <a:lnTo>
                  <a:pt x="162636" y="477520"/>
                </a:lnTo>
                <a:lnTo>
                  <a:pt x="164414" y="479679"/>
                </a:lnTo>
                <a:lnTo>
                  <a:pt x="169621" y="486410"/>
                </a:lnTo>
                <a:lnTo>
                  <a:pt x="211658" y="515747"/>
                </a:lnTo>
                <a:lnTo>
                  <a:pt x="215341" y="518160"/>
                </a:lnTo>
                <a:lnTo>
                  <a:pt x="218897" y="520827"/>
                </a:lnTo>
                <a:lnTo>
                  <a:pt x="222834" y="522478"/>
                </a:lnTo>
                <a:lnTo>
                  <a:pt x="229031" y="525538"/>
                </a:lnTo>
                <a:lnTo>
                  <a:pt x="268325" y="544385"/>
                </a:lnTo>
                <a:lnTo>
                  <a:pt x="311289" y="559955"/>
                </a:lnTo>
                <a:lnTo>
                  <a:pt x="348729" y="569493"/>
                </a:lnTo>
                <a:lnTo>
                  <a:pt x="395046" y="576707"/>
                </a:lnTo>
                <a:lnTo>
                  <a:pt x="395554" y="576961"/>
                </a:lnTo>
                <a:lnTo>
                  <a:pt x="395871" y="577049"/>
                </a:lnTo>
                <a:lnTo>
                  <a:pt x="396570" y="577088"/>
                </a:lnTo>
                <a:lnTo>
                  <a:pt x="396062" y="577088"/>
                </a:lnTo>
                <a:lnTo>
                  <a:pt x="395871" y="577049"/>
                </a:lnTo>
                <a:lnTo>
                  <a:pt x="343623" y="573620"/>
                </a:lnTo>
                <a:lnTo>
                  <a:pt x="293192" y="563283"/>
                </a:lnTo>
                <a:lnTo>
                  <a:pt x="245275" y="545998"/>
                </a:lnTo>
                <a:lnTo>
                  <a:pt x="199923" y="521677"/>
                </a:lnTo>
                <a:lnTo>
                  <a:pt x="157175" y="490220"/>
                </a:lnTo>
                <a:lnTo>
                  <a:pt x="156540" y="491236"/>
                </a:lnTo>
                <a:lnTo>
                  <a:pt x="156921" y="491998"/>
                </a:lnTo>
                <a:lnTo>
                  <a:pt x="157048" y="492633"/>
                </a:lnTo>
                <a:lnTo>
                  <a:pt x="158623" y="501916"/>
                </a:lnTo>
                <a:lnTo>
                  <a:pt x="160515" y="511149"/>
                </a:lnTo>
                <a:lnTo>
                  <a:pt x="172808" y="550659"/>
                </a:lnTo>
                <a:lnTo>
                  <a:pt x="193675" y="588429"/>
                </a:lnTo>
                <a:lnTo>
                  <a:pt x="231355" y="623011"/>
                </a:lnTo>
                <a:lnTo>
                  <a:pt x="267792" y="637667"/>
                </a:lnTo>
                <a:lnTo>
                  <a:pt x="309600" y="641832"/>
                </a:lnTo>
                <a:lnTo>
                  <a:pt x="323672" y="640969"/>
                </a:lnTo>
                <a:lnTo>
                  <a:pt x="371271" y="631621"/>
                </a:lnTo>
                <a:lnTo>
                  <a:pt x="414312" y="616140"/>
                </a:lnTo>
                <a:lnTo>
                  <a:pt x="449148" y="599440"/>
                </a:lnTo>
                <a:lnTo>
                  <a:pt x="482041" y="580517"/>
                </a:lnTo>
                <a:lnTo>
                  <a:pt x="482041" y="579755"/>
                </a:lnTo>
                <a:lnTo>
                  <a:pt x="482041" y="57950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907792" y="347979"/>
            <a:ext cx="584835" cy="610870"/>
          </a:xfrm>
          <a:custGeom>
            <a:avLst/>
            <a:gdLst/>
            <a:ahLst/>
            <a:cxnLst/>
            <a:rect l="l" t="t" r="r" b="b"/>
            <a:pathLst>
              <a:path w="584835" h="610869">
                <a:moveTo>
                  <a:pt x="519557" y="415925"/>
                </a:moveTo>
                <a:lnTo>
                  <a:pt x="472744" y="437286"/>
                </a:lnTo>
                <a:lnTo>
                  <a:pt x="425488" y="453961"/>
                </a:lnTo>
                <a:lnTo>
                  <a:pt x="377774" y="466001"/>
                </a:lnTo>
                <a:lnTo>
                  <a:pt x="329603" y="473481"/>
                </a:lnTo>
                <a:lnTo>
                  <a:pt x="280974" y="476427"/>
                </a:lnTo>
                <a:lnTo>
                  <a:pt x="231889" y="474916"/>
                </a:lnTo>
                <a:lnTo>
                  <a:pt x="182333" y="468998"/>
                </a:lnTo>
                <a:lnTo>
                  <a:pt x="132334" y="458724"/>
                </a:lnTo>
                <a:lnTo>
                  <a:pt x="141351" y="459867"/>
                </a:lnTo>
                <a:lnTo>
                  <a:pt x="193230" y="464312"/>
                </a:lnTo>
                <a:lnTo>
                  <a:pt x="244792" y="464705"/>
                </a:lnTo>
                <a:lnTo>
                  <a:pt x="296075" y="461175"/>
                </a:lnTo>
                <a:lnTo>
                  <a:pt x="347103" y="453771"/>
                </a:lnTo>
                <a:lnTo>
                  <a:pt x="397891" y="442595"/>
                </a:lnTo>
                <a:lnTo>
                  <a:pt x="457352" y="425094"/>
                </a:lnTo>
                <a:lnTo>
                  <a:pt x="518541" y="402209"/>
                </a:lnTo>
                <a:lnTo>
                  <a:pt x="518922" y="401447"/>
                </a:lnTo>
                <a:lnTo>
                  <a:pt x="500126" y="378333"/>
                </a:lnTo>
                <a:lnTo>
                  <a:pt x="470801" y="345109"/>
                </a:lnTo>
                <a:lnTo>
                  <a:pt x="438912" y="314452"/>
                </a:lnTo>
                <a:lnTo>
                  <a:pt x="402082" y="286232"/>
                </a:lnTo>
                <a:lnTo>
                  <a:pt x="360680" y="265049"/>
                </a:lnTo>
                <a:lnTo>
                  <a:pt x="319062" y="256146"/>
                </a:lnTo>
                <a:lnTo>
                  <a:pt x="304800" y="256032"/>
                </a:lnTo>
                <a:lnTo>
                  <a:pt x="289636" y="257556"/>
                </a:lnTo>
                <a:lnTo>
                  <a:pt x="247015" y="271780"/>
                </a:lnTo>
                <a:lnTo>
                  <a:pt x="213779" y="291846"/>
                </a:lnTo>
                <a:lnTo>
                  <a:pt x="183515" y="316103"/>
                </a:lnTo>
                <a:lnTo>
                  <a:pt x="120192" y="374078"/>
                </a:lnTo>
                <a:lnTo>
                  <a:pt x="104432" y="387794"/>
                </a:lnTo>
                <a:lnTo>
                  <a:pt x="68160" y="413956"/>
                </a:lnTo>
                <a:lnTo>
                  <a:pt x="31978" y="428802"/>
                </a:lnTo>
                <a:lnTo>
                  <a:pt x="16433" y="431038"/>
                </a:lnTo>
                <a:lnTo>
                  <a:pt x="0" y="430530"/>
                </a:lnTo>
                <a:lnTo>
                  <a:pt x="9271" y="440944"/>
                </a:lnTo>
                <a:lnTo>
                  <a:pt x="41503" y="474776"/>
                </a:lnTo>
                <a:lnTo>
                  <a:pt x="75565" y="506984"/>
                </a:lnTo>
                <a:lnTo>
                  <a:pt x="118884" y="542391"/>
                </a:lnTo>
                <a:lnTo>
                  <a:pt x="165735" y="573024"/>
                </a:lnTo>
                <a:lnTo>
                  <a:pt x="215988" y="596607"/>
                </a:lnTo>
                <a:lnTo>
                  <a:pt x="269875" y="609600"/>
                </a:lnTo>
                <a:lnTo>
                  <a:pt x="284518" y="610730"/>
                </a:lnTo>
                <a:lnTo>
                  <a:pt x="299110" y="610679"/>
                </a:lnTo>
                <a:lnTo>
                  <a:pt x="347446" y="602107"/>
                </a:lnTo>
                <a:lnTo>
                  <a:pt x="383260" y="585978"/>
                </a:lnTo>
                <a:lnTo>
                  <a:pt x="420751" y="558901"/>
                </a:lnTo>
                <a:lnTo>
                  <a:pt x="455155" y="522681"/>
                </a:lnTo>
                <a:lnTo>
                  <a:pt x="482473" y="484403"/>
                </a:lnTo>
                <a:lnTo>
                  <a:pt x="507060" y="441426"/>
                </a:lnTo>
                <a:lnTo>
                  <a:pt x="518414" y="418084"/>
                </a:lnTo>
                <a:lnTo>
                  <a:pt x="518795" y="417957"/>
                </a:lnTo>
                <a:lnTo>
                  <a:pt x="519557" y="415925"/>
                </a:lnTo>
                <a:close/>
              </a:path>
              <a:path w="584835" h="610869">
                <a:moveTo>
                  <a:pt x="584288" y="191731"/>
                </a:moveTo>
                <a:lnTo>
                  <a:pt x="577723" y="152908"/>
                </a:lnTo>
                <a:lnTo>
                  <a:pt x="559498" y="115125"/>
                </a:lnTo>
                <a:lnTo>
                  <a:pt x="533120" y="82067"/>
                </a:lnTo>
                <a:lnTo>
                  <a:pt x="525995" y="74803"/>
                </a:lnTo>
                <a:lnTo>
                  <a:pt x="524370" y="73279"/>
                </a:lnTo>
                <a:lnTo>
                  <a:pt x="493268" y="46863"/>
                </a:lnTo>
                <a:lnTo>
                  <a:pt x="461454" y="25044"/>
                </a:lnTo>
                <a:lnTo>
                  <a:pt x="458216" y="23063"/>
                </a:lnTo>
                <a:lnTo>
                  <a:pt x="458216" y="73152"/>
                </a:lnTo>
                <a:lnTo>
                  <a:pt x="458089" y="73279"/>
                </a:lnTo>
                <a:lnTo>
                  <a:pt x="458089" y="73025"/>
                </a:lnTo>
                <a:lnTo>
                  <a:pt x="458216" y="73152"/>
                </a:lnTo>
                <a:lnTo>
                  <a:pt x="458216" y="23063"/>
                </a:lnTo>
                <a:lnTo>
                  <a:pt x="417195" y="0"/>
                </a:lnTo>
                <a:lnTo>
                  <a:pt x="416433" y="647"/>
                </a:lnTo>
                <a:lnTo>
                  <a:pt x="416941" y="1143"/>
                </a:lnTo>
                <a:lnTo>
                  <a:pt x="420141" y="15811"/>
                </a:lnTo>
                <a:lnTo>
                  <a:pt x="417436" y="57912"/>
                </a:lnTo>
                <a:lnTo>
                  <a:pt x="405269" y="95275"/>
                </a:lnTo>
                <a:lnTo>
                  <a:pt x="388620" y="130810"/>
                </a:lnTo>
                <a:lnTo>
                  <a:pt x="380682" y="149961"/>
                </a:lnTo>
                <a:lnTo>
                  <a:pt x="375818" y="169633"/>
                </a:lnTo>
                <a:lnTo>
                  <a:pt x="374142" y="189801"/>
                </a:lnTo>
                <a:lnTo>
                  <a:pt x="375793" y="210439"/>
                </a:lnTo>
                <a:lnTo>
                  <a:pt x="396392" y="261848"/>
                </a:lnTo>
                <a:lnTo>
                  <a:pt x="422414" y="291426"/>
                </a:lnTo>
                <a:lnTo>
                  <a:pt x="455447" y="315366"/>
                </a:lnTo>
                <a:lnTo>
                  <a:pt x="483235" y="329438"/>
                </a:lnTo>
                <a:lnTo>
                  <a:pt x="490093" y="332867"/>
                </a:lnTo>
                <a:lnTo>
                  <a:pt x="502627" y="290207"/>
                </a:lnTo>
                <a:lnTo>
                  <a:pt x="503021" y="271411"/>
                </a:lnTo>
                <a:lnTo>
                  <a:pt x="503174" y="264414"/>
                </a:lnTo>
                <a:lnTo>
                  <a:pt x="503174" y="260096"/>
                </a:lnTo>
                <a:lnTo>
                  <a:pt x="503682" y="255651"/>
                </a:lnTo>
                <a:lnTo>
                  <a:pt x="503047" y="251460"/>
                </a:lnTo>
                <a:lnTo>
                  <a:pt x="502399" y="244602"/>
                </a:lnTo>
                <a:lnTo>
                  <a:pt x="501383" y="230632"/>
                </a:lnTo>
                <a:lnTo>
                  <a:pt x="500761" y="223901"/>
                </a:lnTo>
                <a:lnTo>
                  <a:pt x="493928" y="178752"/>
                </a:lnTo>
                <a:lnTo>
                  <a:pt x="482346" y="134366"/>
                </a:lnTo>
                <a:lnTo>
                  <a:pt x="465823" y="90474"/>
                </a:lnTo>
                <a:lnTo>
                  <a:pt x="459359" y="76327"/>
                </a:lnTo>
                <a:lnTo>
                  <a:pt x="459232" y="75692"/>
                </a:lnTo>
                <a:lnTo>
                  <a:pt x="459105" y="75184"/>
                </a:lnTo>
                <a:lnTo>
                  <a:pt x="458978" y="74803"/>
                </a:lnTo>
                <a:lnTo>
                  <a:pt x="483616" y="121716"/>
                </a:lnTo>
                <a:lnTo>
                  <a:pt x="501103" y="170116"/>
                </a:lnTo>
                <a:lnTo>
                  <a:pt x="511352" y="220002"/>
                </a:lnTo>
                <a:lnTo>
                  <a:pt x="514261" y="271411"/>
                </a:lnTo>
                <a:lnTo>
                  <a:pt x="509778" y="324358"/>
                </a:lnTo>
                <a:lnTo>
                  <a:pt x="511048" y="324358"/>
                </a:lnTo>
                <a:lnTo>
                  <a:pt x="511556" y="323596"/>
                </a:lnTo>
                <a:lnTo>
                  <a:pt x="511937" y="323215"/>
                </a:lnTo>
                <a:lnTo>
                  <a:pt x="519036" y="317030"/>
                </a:lnTo>
                <a:lnTo>
                  <a:pt x="525868" y="310629"/>
                </a:lnTo>
                <a:lnTo>
                  <a:pt x="553199" y="279450"/>
                </a:lnTo>
                <a:lnTo>
                  <a:pt x="574497" y="241858"/>
                </a:lnTo>
                <a:lnTo>
                  <a:pt x="582968" y="211150"/>
                </a:lnTo>
                <a:lnTo>
                  <a:pt x="584288" y="19173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24400" y="1088136"/>
            <a:ext cx="2743200" cy="91440"/>
          </a:xfrm>
          <a:custGeom>
            <a:avLst/>
            <a:gdLst/>
            <a:ahLst/>
            <a:cxnLst/>
            <a:rect l="l" t="t" r="r" b="b"/>
            <a:pathLst>
              <a:path w="2743200" h="91440">
                <a:moveTo>
                  <a:pt x="2743200" y="0"/>
                </a:moveTo>
                <a:lnTo>
                  <a:pt x="0" y="0"/>
                </a:lnTo>
                <a:lnTo>
                  <a:pt x="0" y="91439"/>
                </a:lnTo>
                <a:lnTo>
                  <a:pt x="2743200" y="91439"/>
                </a:lnTo>
                <a:lnTo>
                  <a:pt x="27432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6623304"/>
            <a:ext cx="12192000" cy="91440"/>
          </a:xfrm>
          <a:custGeom>
            <a:avLst/>
            <a:gdLst/>
            <a:ahLst/>
            <a:cxnLst/>
            <a:rect l="l" t="t" r="r" b="b"/>
            <a:pathLst>
              <a:path w="12192000" h="91440">
                <a:moveTo>
                  <a:pt x="12192000" y="0"/>
                </a:moveTo>
                <a:lnTo>
                  <a:pt x="0" y="0"/>
                </a:lnTo>
                <a:lnTo>
                  <a:pt x="0" y="91440"/>
                </a:lnTo>
                <a:lnTo>
                  <a:pt x="12192000" y="91440"/>
                </a:lnTo>
                <a:lnTo>
                  <a:pt x="121920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6" name="object 26"/>
          <p:cNvGrpSpPr/>
          <p:nvPr/>
        </p:nvGrpSpPr>
        <p:grpSpPr>
          <a:xfrm>
            <a:off x="77723" y="2252472"/>
            <a:ext cx="2379345" cy="4242435"/>
            <a:chOff x="77723" y="2252472"/>
            <a:chExt cx="2379345" cy="4242435"/>
          </a:xfrm>
        </p:grpSpPr>
        <p:sp>
          <p:nvSpPr>
            <p:cNvPr id="27" name="object 27"/>
            <p:cNvSpPr/>
            <p:nvPr/>
          </p:nvSpPr>
          <p:spPr>
            <a:xfrm>
              <a:off x="876935" y="2252471"/>
              <a:ext cx="1579880" cy="4242435"/>
            </a:xfrm>
            <a:custGeom>
              <a:avLst/>
              <a:gdLst/>
              <a:ahLst/>
              <a:cxnLst/>
              <a:rect l="l" t="t" r="r" b="b"/>
              <a:pathLst>
                <a:path w="1579880" h="4242435">
                  <a:moveTo>
                    <a:pt x="1579753" y="0"/>
                  </a:moveTo>
                  <a:lnTo>
                    <a:pt x="790321" y="0"/>
                  </a:lnTo>
                  <a:lnTo>
                    <a:pt x="743115" y="1536"/>
                  </a:lnTo>
                  <a:lnTo>
                    <a:pt x="696722" y="6045"/>
                  </a:lnTo>
                  <a:lnTo>
                    <a:pt x="651256" y="13462"/>
                  </a:lnTo>
                  <a:lnTo>
                    <a:pt x="606780" y="23672"/>
                  </a:lnTo>
                  <a:lnTo>
                    <a:pt x="563410" y="36588"/>
                  </a:lnTo>
                  <a:lnTo>
                    <a:pt x="521233" y="52120"/>
                  </a:lnTo>
                  <a:lnTo>
                    <a:pt x="480352" y="70180"/>
                  </a:lnTo>
                  <a:lnTo>
                    <a:pt x="440842" y="90652"/>
                  </a:lnTo>
                  <a:lnTo>
                    <a:pt x="402818" y="113449"/>
                  </a:lnTo>
                  <a:lnTo>
                    <a:pt x="366356" y="138480"/>
                  </a:lnTo>
                  <a:lnTo>
                    <a:pt x="331571" y="165658"/>
                  </a:lnTo>
                  <a:lnTo>
                    <a:pt x="298551" y="194881"/>
                  </a:lnTo>
                  <a:lnTo>
                    <a:pt x="267385" y="226047"/>
                  </a:lnTo>
                  <a:lnTo>
                    <a:pt x="238163" y="259067"/>
                  </a:lnTo>
                  <a:lnTo>
                    <a:pt x="210985" y="293852"/>
                  </a:lnTo>
                  <a:lnTo>
                    <a:pt x="185953" y="330314"/>
                  </a:lnTo>
                  <a:lnTo>
                    <a:pt x="163156" y="368338"/>
                  </a:lnTo>
                  <a:lnTo>
                    <a:pt x="142684" y="407847"/>
                  </a:lnTo>
                  <a:lnTo>
                    <a:pt x="124625" y="448729"/>
                  </a:lnTo>
                  <a:lnTo>
                    <a:pt x="109093" y="490905"/>
                  </a:lnTo>
                  <a:lnTo>
                    <a:pt x="96177" y="534276"/>
                  </a:lnTo>
                  <a:lnTo>
                    <a:pt x="85966" y="578751"/>
                  </a:lnTo>
                  <a:lnTo>
                    <a:pt x="78549" y="624217"/>
                  </a:lnTo>
                  <a:lnTo>
                    <a:pt x="74041" y="670610"/>
                  </a:lnTo>
                  <a:lnTo>
                    <a:pt x="72517" y="717804"/>
                  </a:lnTo>
                  <a:lnTo>
                    <a:pt x="72517" y="1427226"/>
                  </a:lnTo>
                  <a:lnTo>
                    <a:pt x="63500" y="1427226"/>
                  </a:lnTo>
                  <a:lnTo>
                    <a:pt x="63500" y="4086885"/>
                  </a:lnTo>
                  <a:lnTo>
                    <a:pt x="48475" y="4089920"/>
                  </a:lnTo>
                  <a:lnTo>
                    <a:pt x="23241" y="4106926"/>
                  </a:lnTo>
                  <a:lnTo>
                    <a:pt x="6235" y="4132161"/>
                  </a:lnTo>
                  <a:lnTo>
                    <a:pt x="0" y="4163047"/>
                  </a:lnTo>
                  <a:lnTo>
                    <a:pt x="6235" y="4193946"/>
                  </a:lnTo>
                  <a:lnTo>
                    <a:pt x="23241" y="4219181"/>
                  </a:lnTo>
                  <a:lnTo>
                    <a:pt x="48475" y="4236186"/>
                  </a:lnTo>
                  <a:lnTo>
                    <a:pt x="79375" y="4242422"/>
                  </a:lnTo>
                  <a:lnTo>
                    <a:pt x="110261" y="4236186"/>
                  </a:lnTo>
                  <a:lnTo>
                    <a:pt x="135496" y="4219181"/>
                  </a:lnTo>
                  <a:lnTo>
                    <a:pt x="152501" y="4193946"/>
                  </a:lnTo>
                  <a:lnTo>
                    <a:pt x="158750" y="4163047"/>
                  </a:lnTo>
                  <a:lnTo>
                    <a:pt x="152501" y="4132161"/>
                  </a:lnTo>
                  <a:lnTo>
                    <a:pt x="135496" y="4106926"/>
                  </a:lnTo>
                  <a:lnTo>
                    <a:pt x="110261" y="4089920"/>
                  </a:lnTo>
                  <a:lnTo>
                    <a:pt x="95250" y="4086885"/>
                  </a:lnTo>
                  <a:lnTo>
                    <a:pt x="95250" y="4083672"/>
                  </a:lnTo>
                  <a:lnTo>
                    <a:pt x="95250" y="1435608"/>
                  </a:lnTo>
                  <a:lnTo>
                    <a:pt x="861949" y="1435608"/>
                  </a:lnTo>
                  <a:lnTo>
                    <a:pt x="909142" y="1434084"/>
                  </a:lnTo>
                  <a:lnTo>
                    <a:pt x="955535" y="1429575"/>
                  </a:lnTo>
                  <a:lnTo>
                    <a:pt x="1001001" y="1422158"/>
                  </a:lnTo>
                  <a:lnTo>
                    <a:pt x="1045476" y="1411947"/>
                  </a:lnTo>
                  <a:lnTo>
                    <a:pt x="1088847" y="1399032"/>
                  </a:lnTo>
                  <a:lnTo>
                    <a:pt x="1131023" y="1383499"/>
                  </a:lnTo>
                  <a:lnTo>
                    <a:pt x="1171905" y="1365440"/>
                  </a:lnTo>
                  <a:lnTo>
                    <a:pt x="1211414" y="1344968"/>
                  </a:lnTo>
                  <a:lnTo>
                    <a:pt x="1249438" y="1322171"/>
                  </a:lnTo>
                  <a:lnTo>
                    <a:pt x="1285900" y="1297139"/>
                  </a:lnTo>
                  <a:lnTo>
                    <a:pt x="1320685" y="1269961"/>
                  </a:lnTo>
                  <a:lnTo>
                    <a:pt x="1353705" y="1240739"/>
                  </a:lnTo>
                  <a:lnTo>
                    <a:pt x="1384871" y="1209573"/>
                  </a:lnTo>
                  <a:lnTo>
                    <a:pt x="1414094" y="1176553"/>
                  </a:lnTo>
                  <a:lnTo>
                    <a:pt x="1441272" y="1141768"/>
                  </a:lnTo>
                  <a:lnTo>
                    <a:pt x="1466303" y="1105306"/>
                  </a:lnTo>
                  <a:lnTo>
                    <a:pt x="1489100" y="1067282"/>
                  </a:lnTo>
                  <a:lnTo>
                    <a:pt x="1509572" y="1027772"/>
                  </a:lnTo>
                  <a:lnTo>
                    <a:pt x="1527632" y="986891"/>
                  </a:lnTo>
                  <a:lnTo>
                    <a:pt x="1543164" y="944714"/>
                  </a:lnTo>
                  <a:lnTo>
                    <a:pt x="1556080" y="901344"/>
                  </a:lnTo>
                  <a:lnTo>
                    <a:pt x="1566291" y="856869"/>
                  </a:lnTo>
                  <a:lnTo>
                    <a:pt x="1573707" y="811403"/>
                  </a:lnTo>
                  <a:lnTo>
                    <a:pt x="1578216" y="765009"/>
                  </a:lnTo>
                  <a:lnTo>
                    <a:pt x="1579753" y="717804"/>
                  </a:lnTo>
                  <a:lnTo>
                    <a:pt x="1579753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31647" y="3061716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40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9" y="372591"/>
                  </a:lnTo>
                  <a:lnTo>
                    <a:pt x="13744" y="418380"/>
                  </a:lnTo>
                  <a:lnTo>
                    <a:pt x="30171" y="461480"/>
                  </a:lnTo>
                  <a:lnTo>
                    <a:pt x="52298" y="501386"/>
                  </a:lnTo>
                  <a:lnTo>
                    <a:pt x="79623" y="537599"/>
                  </a:lnTo>
                  <a:lnTo>
                    <a:pt x="111644" y="569617"/>
                  </a:lnTo>
                  <a:lnTo>
                    <a:pt x="147859" y="596938"/>
                  </a:lnTo>
                  <a:lnTo>
                    <a:pt x="187765" y="619061"/>
                  </a:lnTo>
                  <a:lnTo>
                    <a:pt x="230861" y="635483"/>
                  </a:lnTo>
                  <a:lnTo>
                    <a:pt x="276644" y="645705"/>
                  </a:lnTo>
                  <a:lnTo>
                    <a:pt x="324612" y="649224"/>
                  </a:lnTo>
                  <a:lnTo>
                    <a:pt x="682752" y="649224"/>
                  </a:lnTo>
                  <a:lnTo>
                    <a:pt x="682752" y="324612"/>
                  </a:lnTo>
                  <a:lnTo>
                    <a:pt x="679232" y="276632"/>
                  </a:lnTo>
                  <a:lnTo>
                    <a:pt x="669007" y="230843"/>
                  </a:lnTo>
                  <a:lnTo>
                    <a:pt x="652580" y="187743"/>
                  </a:lnTo>
                  <a:lnTo>
                    <a:pt x="630453" y="147837"/>
                  </a:lnTo>
                  <a:lnTo>
                    <a:pt x="603128" y="111624"/>
                  </a:lnTo>
                  <a:lnTo>
                    <a:pt x="571107" y="79606"/>
                  </a:lnTo>
                  <a:lnTo>
                    <a:pt x="534892" y="52285"/>
                  </a:lnTo>
                  <a:lnTo>
                    <a:pt x="494986" y="30162"/>
                  </a:lnTo>
                  <a:lnTo>
                    <a:pt x="451890" y="13740"/>
                  </a:lnTo>
                  <a:lnTo>
                    <a:pt x="406107" y="3518"/>
                  </a:lnTo>
                  <a:lnTo>
                    <a:pt x="358140" y="0"/>
                  </a:lnTo>
                  <a:close/>
                </a:path>
              </a:pathLst>
            </a:custGeom>
            <a:solidFill>
              <a:srgbClr val="99CA3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723" y="2828544"/>
              <a:ext cx="1027938" cy="1335785"/>
            </a:xfrm>
            <a:prstGeom prst="rect">
              <a:avLst/>
            </a:prstGeom>
          </p:spPr>
        </p:pic>
      </p:grpSp>
      <p:sp>
        <p:nvSpPr>
          <p:cNvPr id="30" name="object 30"/>
          <p:cNvSpPr txBox="1"/>
          <p:nvPr/>
        </p:nvSpPr>
        <p:spPr>
          <a:xfrm>
            <a:off x="439927" y="2964560"/>
            <a:ext cx="2673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1395" dirty="0">
                <a:solidFill>
                  <a:srgbClr val="FFFFFF"/>
                </a:solidFill>
                <a:latin typeface="Tahoma"/>
                <a:cs typeface="Tahoma"/>
              </a:rPr>
              <a:t>B</a:t>
            </a:r>
            <a:endParaRPr sz="4800">
              <a:latin typeface="Tahoma"/>
              <a:cs typeface="Tahoma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3976115" y="2252472"/>
            <a:ext cx="2392680" cy="4242435"/>
            <a:chOff x="3976115" y="2252472"/>
            <a:chExt cx="2392680" cy="4242435"/>
          </a:xfrm>
        </p:grpSpPr>
        <p:sp>
          <p:nvSpPr>
            <p:cNvPr id="32" name="object 32"/>
            <p:cNvSpPr/>
            <p:nvPr/>
          </p:nvSpPr>
          <p:spPr>
            <a:xfrm>
              <a:off x="4740275" y="2252471"/>
              <a:ext cx="1628775" cy="4242435"/>
            </a:xfrm>
            <a:custGeom>
              <a:avLst/>
              <a:gdLst/>
              <a:ahLst/>
              <a:cxnLst/>
              <a:rect l="l" t="t" r="r" b="b"/>
              <a:pathLst>
                <a:path w="1628775" h="4242435">
                  <a:moveTo>
                    <a:pt x="1628521" y="0"/>
                  </a:moveTo>
                  <a:lnTo>
                    <a:pt x="839089" y="0"/>
                  </a:lnTo>
                  <a:lnTo>
                    <a:pt x="791883" y="1536"/>
                  </a:lnTo>
                  <a:lnTo>
                    <a:pt x="745490" y="6045"/>
                  </a:lnTo>
                  <a:lnTo>
                    <a:pt x="700024" y="13462"/>
                  </a:lnTo>
                  <a:lnTo>
                    <a:pt x="655548" y="23672"/>
                  </a:lnTo>
                  <a:lnTo>
                    <a:pt x="612178" y="36588"/>
                  </a:lnTo>
                  <a:lnTo>
                    <a:pt x="570001" y="52120"/>
                  </a:lnTo>
                  <a:lnTo>
                    <a:pt x="529120" y="70180"/>
                  </a:lnTo>
                  <a:lnTo>
                    <a:pt x="489610" y="90652"/>
                  </a:lnTo>
                  <a:lnTo>
                    <a:pt x="451586" y="113449"/>
                  </a:lnTo>
                  <a:lnTo>
                    <a:pt x="415124" y="138480"/>
                  </a:lnTo>
                  <a:lnTo>
                    <a:pt x="380339" y="165658"/>
                  </a:lnTo>
                  <a:lnTo>
                    <a:pt x="347319" y="194881"/>
                  </a:lnTo>
                  <a:lnTo>
                    <a:pt x="316153" y="226047"/>
                  </a:lnTo>
                  <a:lnTo>
                    <a:pt x="286931" y="259067"/>
                  </a:lnTo>
                  <a:lnTo>
                    <a:pt x="259753" y="293852"/>
                  </a:lnTo>
                  <a:lnTo>
                    <a:pt x="234721" y="330314"/>
                  </a:lnTo>
                  <a:lnTo>
                    <a:pt x="211924" y="368338"/>
                  </a:lnTo>
                  <a:lnTo>
                    <a:pt x="191452" y="407847"/>
                  </a:lnTo>
                  <a:lnTo>
                    <a:pt x="173393" y="448729"/>
                  </a:lnTo>
                  <a:lnTo>
                    <a:pt x="157861" y="490905"/>
                  </a:lnTo>
                  <a:lnTo>
                    <a:pt x="144945" y="534276"/>
                  </a:lnTo>
                  <a:lnTo>
                    <a:pt x="134734" y="578751"/>
                  </a:lnTo>
                  <a:lnTo>
                    <a:pt x="127317" y="624217"/>
                  </a:lnTo>
                  <a:lnTo>
                    <a:pt x="122809" y="670610"/>
                  </a:lnTo>
                  <a:lnTo>
                    <a:pt x="121285" y="717804"/>
                  </a:lnTo>
                  <a:lnTo>
                    <a:pt x="121285" y="1427149"/>
                  </a:lnTo>
                  <a:lnTo>
                    <a:pt x="110617" y="1426972"/>
                  </a:lnTo>
                  <a:lnTo>
                    <a:pt x="64808" y="4086631"/>
                  </a:lnTo>
                  <a:lnTo>
                    <a:pt x="49771" y="4089387"/>
                  </a:lnTo>
                  <a:lnTo>
                    <a:pt x="24231" y="4105960"/>
                  </a:lnTo>
                  <a:lnTo>
                    <a:pt x="6769" y="4130903"/>
                  </a:lnTo>
                  <a:lnTo>
                    <a:pt x="0" y="4161675"/>
                  </a:lnTo>
                  <a:lnTo>
                    <a:pt x="5689" y="4192689"/>
                  </a:lnTo>
                  <a:lnTo>
                    <a:pt x="22263" y="4218203"/>
                  </a:lnTo>
                  <a:lnTo>
                    <a:pt x="47193" y="4235653"/>
                  </a:lnTo>
                  <a:lnTo>
                    <a:pt x="77978" y="4242409"/>
                  </a:lnTo>
                  <a:lnTo>
                    <a:pt x="108966" y="4236707"/>
                  </a:lnTo>
                  <a:lnTo>
                    <a:pt x="134505" y="4220134"/>
                  </a:lnTo>
                  <a:lnTo>
                    <a:pt x="151968" y="4195203"/>
                  </a:lnTo>
                  <a:lnTo>
                    <a:pt x="158750" y="4164419"/>
                  </a:lnTo>
                  <a:lnTo>
                    <a:pt x="158546" y="4163314"/>
                  </a:lnTo>
                  <a:lnTo>
                    <a:pt x="153047" y="4133418"/>
                  </a:lnTo>
                  <a:lnTo>
                    <a:pt x="136474" y="4107904"/>
                  </a:lnTo>
                  <a:lnTo>
                    <a:pt x="111544" y="4090454"/>
                  </a:lnTo>
                  <a:lnTo>
                    <a:pt x="96558" y="4087164"/>
                  </a:lnTo>
                  <a:lnTo>
                    <a:pt x="96608" y="4083685"/>
                  </a:lnTo>
                  <a:lnTo>
                    <a:pt x="142214" y="1435608"/>
                  </a:lnTo>
                  <a:lnTo>
                    <a:pt x="910717" y="1435608"/>
                  </a:lnTo>
                  <a:lnTo>
                    <a:pt x="957910" y="1434084"/>
                  </a:lnTo>
                  <a:lnTo>
                    <a:pt x="1004303" y="1429575"/>
                  </a:lnTo>
                  <a:lnTo>
                    <a:pt x="1049769" y="1422158"/>
                  </a:lnTo>
                  <a:lnTo>
                    <a:pt x="1094244" y="1411947"/>
                  </a:lnTo>
                  <a:lnTo>
                    <a:pt x="1137615" y="1399032"/>
                  </a:lnTo>
                  <a:lnTo>
                    <a:pt x="1179791" y="1383499"/>
                  </a:lnTo>
                  <a:lnTo>
                    <a:pt x="1220673" y="1365440"/>
                  </a:lnTo>
                  <a:lnTo>
                    <a:pt x="1260182" y="1344968"/>
                  </a:lnTo>
                  <a:lnTo>
                    <a:pt x="1298206" y="1322171"/>
                  </a:lnTo>
                  <a:lnTo>
                    <a:pt x="1334668" y="1297139"/>
                  </a:lnTo>
                  <a:lnTo>
                    <a:pt x="1369453" y="1269961"/>
                  </a:lnTo>
                  <a:lnTo>
                    <a:pt x="1402473" y="1240739"/>
                  </a:lnTo>
                  <a:lnTo>
                    <a:pt x="1433639" y="1209573"/>
                  </a:lnTo>
                  <a:lnTo>
                    <a:pt x="1462862" y="1176553"/>
                  </a:lnTo>
                  <a:lnTo>
                    <a:pt x="1490040" y="1141768"/>
                  </a:lnTo>
                  <a:lnTo>
                    <a:pt x="1515071" y="1105306"/>
                  </a:lnTo>
                  <a:lnTo>
                    <a:pt x="1537868" y="1067282"/>
                  </a:lnTo>
                  <a:lnTo>
                    <a:pt x="1558340" y="1027772"/>
                  </a:lnTo>
                  <a:lnTo>
                    <a:pt x="1576400" y="986891"/>
                  </a:lnTo>
                  <a:lnTo>
                    <a:pt x="1591932" y="944714"/>
                  </a:lnTo>
                  <a:lnTo>
                    <a:pt x="1604848" y="901344"/>
                  </a:lnTo>
                  <a:lnTo>
                    <a:pt x="1615059" y="856869"/>
                  </a:lnTo>
                  <a:lnTo>
                    <a:pt x="1622475" y="811403"/>
                  </a:lnTo>
                  <a:lnTo>
                    <a:pt x="1626984" y="765009"/>
                  </a:lnTo>
                  <a:lnTo>
                    <a:pt x="1628521" y="717804"/>
                  </a:lnTo>
                  <a:lnTo>
                    <a:pt x="1628521" y="0"/>
                  </a:lnTo>
                  <a:close/>
                </a:path>
              </a:pathLst>
            </a:custGeom>
            <a:solidFill>
              <a:srgbClr val="62A4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142231" y="3061716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62A437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15" y="2828544"/>
              <a:ext cx="1050798" cy="1335785"/>
            </a:xfrm>
            <a:prstGeom prst="rect">
              <a:avLst/>
            </a:prstGeom>
          </p:spPr>
        </p:pic>
      </p:grpSp>
      <p:sp>
        <p:nvSpPr>
          <p:cNvPr id="35" name="object 35"/>
          <p:cNvSpPr txBox="1"/>
          <p:nvPr/>
        </p:nvSpPr>
        <p:spPr>
          <a:xfrm>
            <a:off x="4339209" y="2964560"/>
            <a:ext cx="28892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1135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endParaRPr sz="4800">
              <a:latin typeface="Tahoma"/>
              <a:cs typeface="Tahoma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7694676" y="2252472"/>
            <a:ext cx="2399030" cy="4242435"/>
            <a:chOff x="7694676" y="2252472"/>
            <a:chExt cx="2399030" cy="4242435"/>
          </a:xfrm>
        </p:grpSpPr>
        <p:sp>
          <p:nvSpPr>
            <p:cNvPr id="37" name="object 37"/>
            <p:cNvSpPr/>
            <p:nvPr/>
          </p:nvSpPr>
          <p:spPr>
            <a:xfrm>
              <a:off x="8548116" y="2252471"/>
              <a:ext cx="1545590" cy="4242435"/>
            </a:xfrm>
            <a:custGeom>
              <a:avLst/>
              <a:gdLst/>
              <a:ahLst/>
              <a:cxnLst/>
              <a:rect l="l" t="t" r="r" b="b"/>
              <a:pathLst>
                <a:path w="1545590" h="4242435">
                  <a:moveTo>
                    <a:pt x="1545336" y="0"/>
                  </a:moveTo>
                  <a:lnTo>
                    <a:pt x="755904" y="0"/>
                  </a:lnTo>
                  <a:lnTo>
                    <a:pt x="708698" y="1536"/>
                  </a:lnTo>
                  <a:lnTo>
                    <a:pt x="662305" y="6045"/>
                  </a:lnTo>
                  <a:lnTo>
                    <a:pt x="616839" y="13462"/>
                  </a:lnTo>
                  <a:lnTo>
                    <a:pt x="572363" y="23672"/>
                  </a:lnTo>
                  <a:lnTo>
                    <a:pt x="528993" y="36588"/>
                  </a:lnTo>
                  <a:lnTo>
                    <a:pt x="486816" y="52120"/>
                  </a:lnTo>
                  <a:lnTo>
                    <a:pt x="445935" y="70180"/>
                  </a:lnTo>
                  <a:lnTo>
                    <a:pt x="406425" y="90652"/>
                  </a:lnTo>
                  <a:lnTo>
                    <a:pt x="368401" y="113449"/>
                  </a:lnTo>
                  <a:lnTo>
                    <a:pt x="331939" y="138480"/>
                  </a:lnTo>
                  <a:lnTo>
                    <a:pt x="297154" y="165658"/>
                  </a:lnTo>
                  <a:lnTo>
                    <a:pt x="264134" y="194881"/>
                  </a:lnTo>
                  <a:lnTo>
                    <a:pt x="232968" y="226047"/>
                  </a:lnTo>
                  <a:lnTo>
                    <a:pt x="203746" y="259067"/>
                  </a:lnTo>
                  <a:lnTo>
                    <a:pt x="176568" y="293852"/>
                  </a:lnTo>
                  <a:lnTo>
                    <a:pt x="151536" y="330314"/>
                  </a:lnTo>
                  <a:lnTo>
                    <a:pt x="128739" y="368338"/>
                  </a:lnTo>
                  <a:lnTo>
                    <a:pt x="108267" y="407847"/>
                  </a:lnTo>
                  <a:lnTo>
                    <a:pt x="90208" y="448729"/>
                  </a:lnTo>
                  <a:lnTo>
                    <a:pt x="74676" y="490905"/>
                  </a:lnTo>
                  <a:lnTo>
                    <a:pt x="61760" y="534276"/>
                  </a:lnTo>
                  <a:lnTo>
                    <a:pt x="51549" y="578751"/>
                  </a:lnTo>
                  <a:lnTo>
                    <a:pt x="44132" y="624217"/>
                  </a:lnTo>
                  <a:lnTo>
                    <a:pt x="39624" y="670610"/>
                  </a:lnTo>
                  <a:lnTo>
                    <a:pt x="38100" y="717804"/>
                  </a:lnTo>
                  <a:lnTo>
                    <a:pt x="38100" y="1427314"/>
                  </a:lnTo>
                  <a:lnTo>
                    <a:pt x="27559" y="1427480"/>
                  </a:lnTo>
                  <a:lnTo>
                    <a:pt x="62496" y="4087076"/>
                  </a:lnTo>
                  <a:lnTo>
                    <a:pt x="47421" y="4090327"/>
                  </a:lnTo>
                  <a:lnTo>
                    <a:pt x="22440" y="4107662"/>
                  </a:lnTo>
                  <a:lnTo>
                    <a:pt x="5791" y="4133113"/>
                  </a:lnTo>
                  <a:lnTo>
                    <a:pt x="0" y="4164088"/>
                  </a:lnTo>
                  <a:lnTo>
                    <a:pt x="6604" y="4194899"/>
                  </a:lnTo>
                  <a:lnTo>
                    <a:pt x="23952" y="4219905"/>
                  </a:lnTo>
                  <a:lnTo>
                    <a:pt x="49415" y="4236593"/>
                  </a:lnTo>
                  <a:lnTo>
                    <a:pt x="80391" y="4242409"/>
                  </a:lnTo>
                  <a:lnTo>
                    <a:pt x="111188" y="4235780"/>
                  </a:lnTo>
                  <a:lnTo>
                    <a:pt x="136182" y="4218432"/>
                  </a:lnTo>
                  <a:lnTo>
                    <a:pt x="152869" y="4192981"/>
                  </a:lnTo>
                  <a:lnTo>
                    <a:pt x="158508" y="4163250"/>
                  </a:lnTo>
                  <a:lnTo>
                    <a:pt x="158750" y="4162006"/>
                  </a:lnTo>
                  <a:lnTo>
                    <a:pt x="152069" y="4131195"/>
                  </a:lnTo>
                  <a:lnTo>
                    <a:pt x="134721" y="4106189"/>
                  </a:lnTo>
                  <a:lnTo>
                    <a:pt x="109258" y="4089514"/>
                  </a:lnTo>
                  <a:lnTo>
                    <a:pt x="94246" y="4086695"/>
                  </a:lnTo>
                  <a:lnTo>
                    <a:pt x="94208" y="4083672"/>
                  </a:lnTo>
                  <a:lnTo>
                    <a:pt x="59410" y="1435608"/>
                  </a:lnTo>
                  <a:lnTo>
                    <a:pt x="827532" y="1435608"/>
                  </a:lnTo>
                  <a:lnTo>
                    <a:pt x="874725" y="1434084"/>
                  </a:lnTo>
                  <a:lnTo>
                    <a:pt x="921118" y="1429575"/>
                  </a:lnTo>
                  <a:lnTo>
                    <a:pt x="966584" y="1422158"/>
                  </a:lnTo>
                  <a:lnTo>
                    <a:pt x="1011059" y="1411947"/>
                  </a:lnTo>
                  <a:lnTo>
                    <a:pt x="1054430" y="1399032"/>
                  </a:lnTo>
                  <a:lnTo>
                    <a:pt x="1096606" y="1383499"/>
                  </a:lnTo>
                  <a:lnTo>
                    <a:pt x="1137488" y="1365440"/>
                  </a:lnTo>
                  <a:lnTo>
                    <a:pt x="1176997" y="1344968"/>
                  </a:lnTo>
                  <a:lnTo>
                    <a:pt x="1215021" y="1322171"/>
                  </a:lnTo>
                  <a:lnTo>
                    <a:pt x="1251483" y="1297139"/>
                  </a:lnTo>
                  <a:lnTo>
                    <a:pt x="1286268" y="1269961"/>
                  </a:lnTo>
                  <a:lnTo>
                    <a:pt x="1319288" y="1240739"/>
                  </a:lnTo>
                  <a:lnTo>
                    <a:pt x="1350454" y="1209573"/>
                  </a:lnTo>
                  <a:lnTo>
                    <a:pt x="1379677" y="1176553"/>
                  </a:lnTo>
                  <a:lnTo>
                    <a:pt x="1406855" y="1141768"/>
                  </a:lnTo>
                  <a:lnTo>
                    <a:pt x="1431886" y="1105306"/>
                  </a:lnTo>
                  <a:lnTo>
                    <a:pt x="1454683" y="1067282"/>
                  </a:lnTo>
                  <a:lnTo>
                    <a:pt x="1475155" y="1027772"/>
                  </a:lnTo>
                  <a:lnTo>
                    <a:pt x="1493215" y="986891"/>
                  </a:lnTo>
                  <a:lnTo>
                    <a:pt x="1508747" y="944714"/>
                  </a:lnTo>
                  <a:lnTo>
                    <a:pt x="1521663" y="901344"/>
                  </a:lnTo>
                  <a:lnTo>
                    <a:pt x="1531874" y="856869"/>
                  </a:lnTo>
                  <a:lnTo>
                    <a:pt x="1539290" y="811403"/>
                  </a:lnTo>
                  <a:lnTo>
                    <a:pt x="1543799" y="765009"/>
                  </a:lnTo>
                  <a:lnTo>
                    <a:pt x="1545336" y="717804"/>
                  </a:lnTo>
                  <a:lnTo>
                    <a:pt x="1545336" y="0"/>
                  </a:lnTo>
                  <a:close/>
                </a:path>
              </a:pathLst>
            </a:custGeom>
            <a:solidFill>
              <a:srgbClr val="37A76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7868412" y="3061716"/>
              <a:ext cx="681355" cy="649605"/>
            </a:xfrm>
            <a:custGeom>
              <a:avLst/>
              <a:gdLst/>
              <a:ahLst/>
              <a:cxnLst/>
              <a:rect l="l" t="t" r="r" b="b"/>
              <a:pathLst>
                <a:path w="681354" h="649604">
                  <a:moveTo>
                    <a:pt x="356616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1228" y="649224"/>
                  </a:lnTo>
                  <a:lnTo>
                    <a:pt x="681228" y="324612"/>
                  </a:lnTo>
                  <a:lnTo>
                    <a:pt x="677709" y="276632"/>
                  </a:lnTo>
                  <a:lnTo>
                    <a:pt x="667487" y="230843"/>
                  </a:lnTo>
                  <a:lnTo>
                    <a:pt x="651065" y="187743"/>
                  </a:lnTo>
                  <a:lnTo>
                    <a:pt x="628942" y="147837"/>
                  </a:lnTo>
                  <a:lnTo>
                    <a:pt x="601621" y="111624"/>
                  </a:lnTo>
                  <a:lnTo>
                    <a:pt x="569603" y="79606"/>
                  </a:lnTo>
                  <a:lnTo>
                    <a:pt x="533390" y="52285"/>
                  </a:lnTo>
                  <a:lnTo>
                    <a:pt x="493484" y="30162"/>
                  </a:lnTo>
                  <a:lnTo>
                    <a:pt x="450384" y="13740"/>
                  </a:lnTo>
                  <a:lnTo>
                    <a:pt x="404595" y="3518"/>
                  </a:lnTo>
                  <a:lnTo>
                    <a:pt x="356616" y="0"/>
                  </a:lnTo>
                  <a:close/>
                </a:path>
              </a:pathLst>
            </a:custGeom>
            <a:solidFill>
              <a:srgbClr val="37A76E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94676" y="2828544"/>
              <a:ext cx="1064514" cy="1335785"/>
            </a:xfrm>
            <a:prstGeom prst="rect">
              <a:avLst/>
            </a:prstGeom>
          </p:spPr>
        </p:pic>
      </p:grpSp>
      <p:sp>
        <p:nvSpPr>
          <p:cNvPr id="40" name="object 40"/>
          <p:cNvSpPr txBox="1"/>
          <p:nvPr/>
        </p:nvSpPr>
        <p:spPr>
          <a:xfrm>
            <a:off x="8058404" y="2964560"/>
            <a:ext cx="30226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1400" dirty="0">
                <a:solidFill>
                  <a:srgbClr val="FFFFFF"/>
                </a:solidFill>
                <a:latin typeface="Tahoma"/>
                <a:cs typeface="Tahoma"/>
              </a:rPr>
              <a:t>G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378901" y="439244"/>
            <a:ext cx="5800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659043" y="1611356"/>
            <a:ext cx="9701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สรุปสาระสำคัญ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Value Chain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และเป้าหมายรายสินค้า ชนิดสินค้า (สุกรชีวภาพ) 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105660" y="2610617"/>
            <a:ext cx="1252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เศรษฐกิจ</a:t>
            </a:r>
            <a:br>
              <a:rPr lang="th-TH" sz="20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20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ชีวภาพ</a:t>
            </a:r>
            <a:endParaRPr lang="th-TH" sz="2000" b="1" dirty="0">
              <a:solidFill>
                <a:schemeClr val="bg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026913" y="2635134"/>
            <a:ext cx="1252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เศรษฐกิจ</a:t>
            </a:r>
            <a:br>
              <a:rPr lang="th-TH" sz="20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20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หมุนเวียน</a:t>
            </a:r>
            <a:endParaRPr lang="th-TH" sz="2000" b="1" dirty="0">
              <a:solidFill>
                <a:schemeClr val="bg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759190" y="2649226"/>
            <a:ext cx="1252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เศรษฐกิจ</a:t>
            </a:r>
            <a:br>
              <a:rPr lang="th-TH" sz="20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20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สีเขียว</a:t>
            </a:r>
            <a:endParaRPr lang="th-TH" sz="2000" b="1" dirty="0">
              <a:solidFill>
                <a:schemeClr val="bg1"/>
              </a:solidFill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1026" name="Picture 2" descr="C:\Users\User\Desktop\images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9927" y="87311"/>
            <a:ext cx="2619375" cy="152404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กล่องข้อความ 3">
            <a:extLst>
              <a:ext uri="{FF2B5EF4-FFF2-40B4-BE49-F238E27FC236}">
                <a16:creationId xmlns:a16="http://schemas.microsoft.com/office/drawing/2014/main" xmlns="" id="{1A0075F3-7E9D-493E-A58D-D8EA884D4178}"/>
              </a:ext>
            </a:extLst>
          </p:cNvPr>
          <p:cNvSpPr txBox="1"/>
          <p:nvPr/>
        </p:nvSpPr>
        <p:spPr>
          <a:xfrm>
            <a:off x="1037587" y="3744810"/>
            <a:ext cx="378790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ต้นทาง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พัฒนา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องค์ความรู้ผู้เลี้ยงสุกร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ชีวภาพ และมาตรฐานหมูหลุม รวมถึงนวัตกรรมอาหารเกษตรธรรมชาติ</a:t>
            </a:r>
          </a:p>
          <a:p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กลางทาง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สร้างแบ</a:t>
            </a:r>
            <a:r>
              <a:rPr lang="th-TH" sz="1600" dirty="0" err="1">
                <a:latin typeface="AngsanaUPC" pitchFamily="18" charset="-34"/>
                <a:cs typeface="AngsanaUPC" pitchFamily="18" charset="-34"/>
              </a:rPr>
              <a:t>รนด์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 หรือ ตรา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สินค้า รวมถึงส่งเสริม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การแปรรูปผลิตภัณฑ์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ขั้นต้นสินค้า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เกษตร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ชีวภาพให้มี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มูลค่าเพิ่ม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ขึ้น</a:t>
            </a:r>
          </a:p>
          <a:p>
            <a:r>
              <a:rPr lang="th-TH" sz="1600" b="1" u="sng" dirty="0">
                <a:latin typeface="AngsanaUPC" pitchFamily="18" charset="-34"/>
                <a:cs typeface="AngsanaUPC" pitchFamily="18" charset="-34"/>
              </a:rPr>
              <a:t>ปลายทาง</a:t>
            </a:r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ช่องทางในการจัดจำหน่าย อาทิ พ่อค้า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เขียงหมูเฉพาะหมู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ชีวภาพ </a:t>
            </a:r>
            <a:r>
              <a:rPr lang="en-US" sz="1600" dirty="0" smtClean="0">
                <a:latin typeface="AngsanaUPC" pitchFamily="18" charset="-34"/>
                <a:cs typeface="AngsanaUPC" pitchFamily="18" charset="-34"/>
              </a:rPr>
              <a:t>,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รับ </a:t>
            </a:r>
            <a:r>
              <a:rPr lang="en-US" sz="1600" dirty="0">
                <a:latin typeface="AngsanaUPC" pitchFamily="18" charset="-34"/>
                <a:cs typeface="AngsanaUPC" pitchFamily="18" charset="-34"/>
              </a:rPr>
              <a:t>Pre Order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ล่วงหน้า </a:t>
            </a:r>
            <a:r>
              <a:rPr lang="en-US" sz="1600" dirty="0" smtClean="0">
                <a:latin typeface="AngsanaUPC" pitchFamily="18" charset="-34"/>
                <a:cs typeface="AngsanaUPC" pitchFamily="18" charset="-34"/>
              </a:rPr>
              <a:t>,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ส่งร้านอาหาร </a:t>
            </a:r>
            <a:r>
              <a:rPr lang="en-US" sz="1600" dirty="0" smtClean="0">
                <a:latin typeface="AngsanaUPC" pitchFamily="18" charset="-34"/>
                <a:cs typeface="AngsanaUPC" pitchFamily="18" charset="-34"/>
              </a:rPr>
              <a:t>,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ตลาด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ภายในพื้นที่ เช่น โรงพยาบาล โรงเรียน หน่วยงานของรัฐ</a:t>
            </a:r>
          </a:p>
          <a:p>
            <a:endParaRPr lang="th-TH" sz="1600" b="1" u="sng" dirty="0" smtClean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929377" y="3786986"/>
            <a:ext cx="3440812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ต้นทาง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 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น้ำทิ้ง และ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วัสดุรอง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พื้นสามารถนำเป็นส่วนผสมของ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ปุ๋ย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อินทรีย์</a:t>
            </a:r>
          </a:p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กลางทาง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 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เพิ่ม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ประสิทธิภาพด้านจัดการอาหารสัตว์ จากวัสดุเหลือใช้ทาง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การเกษตร</a:t>
            </a:r>
          </a:p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ปลายทาง 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ส่งเสริมประชาสัมพันธ์เนื้อ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สุกรชีวภาพ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 รวมถึงผลักดัน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สินค้าอินทรีย์ให้เข้าถึงผู้บริโภคอย่างทั่วถึงทั้งช่องทาง </a:t>
            </a:r>
            <a:r>
              <a:rPr lang="en-US" sz="1600" dirty="0">
                <a:latin typeface="AngsanaUPC" pitchFamily="18" charset="-34"/>
                <a:cs typeface="AngsanaUPC" pitchFamily="18" charset="-34"/>
              </a:rPr>
              <a:t>Offline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และ </a:t>
            </a:r>
            <a:r>
              <a:rPr lang="en-US" sz="1600" dirty="0">
                <a:latin typeface="AngsanaUPC" pitchFamily="18" charset="-34"/>
                <a:cs typeface="AngsanaUPC" pitchFamily="18" charset="-34"/>
              </a:rPr>
              <a:t>Online</a:t>
            </a:r>
          </a:p>
          <a:p>
            <a:endParaRPr lang="th-TH" sz="1600" b="1" u="sng" dirty="0">
              <a:latin typeface="AngsanaUPC" pitchFamily="18" charset="-34"/>
              <a:cs typeface="AngsanaUPC" pitchFamily="18" charset="-34"/>
            </a:endParaRPr>
          </a:p>
          <a:p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    </a:t>
            </a:r>
            <a:endParaRPr lang="th-TH" sz="1600" b="1" u="sng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578118" y="3786986"/>
            <a:ext cx="3442335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ต้นทาง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ไม่มีการใช้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สารเคมี </a:t>
            </a:r>
            <a:r>
              <a:rPr lang="en-US" sz="1600" dirty="0" smtClean="0">
                <a:latin typeface="AngsanaUPC" pitchFamily="18" charset="-34"/>
                <a:cs typeface="AngsanaUPC" pitchFamily="18" charset="-34"/>
              </a:rPr>
              <a:t>,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ไม่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มีกิจกรรมในกระบวนการผลิตที่ปล่อยก๊าซเรือนกระจก (</a:t>
            </a:r>
            <a:r>
              <a:rPr lang="en-US" sz="1600" dirty="0">
                <a:latin typeface="AngsanaUPC" pitchFamily="18" charset="-34"/>
                <a:cs typeface="AngsanaUPC" pitchFamily="18" charset="-34"/>
              </a:rPr>
              <a:t>Reduce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) เพื่อรักษาสิ่งแวดล้อม ไม่มีกลิ่น ไม่มี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มลภาวะ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มีการกำจัด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ขยะ</a:t>
            </a:r>
          </a:p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กลางทาง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ไม่ทิ้งของเสียออกจาก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ฟาร์ม และการ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ใช้พลังงานสะอาดในการ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ผลิต</a:t>
            </a:r>
          </a:p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ปลายทาง 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สร้างความมั่นใจและดึงดูดให้ผู้บริโภคหันมาบริโภคสินค้าที่เป็นมิตร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สิ่งแวดล้อม รวมถึงเชื่อมโยง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กับตลาดภายในพื้นที่ เช่นโรงพยาบาล โรงเรียน และตลาดท่องเที่ยวและชุมชน</a:t>
            </a:r>
            <a:r>
              <a:rPr lang="en-US" sz="1600" dirty="0">
                <a:latin typeface="AngsanaUPC" pitchFamily="18" charset="-34"/>
                <a:cs typeface="AngsanaUPC" pitchFamily="18" charset="-34"/>
              </a:rPr>
              <a:t> </a:t>
            </a:r>
            <a:endParaRPr lang="th-TH" sz="1600" dirty="0">
              <a:latin typeface="AngsanaUPC" pitchFamily="18" charset="-34"/>
              <a:cs typeface="AngsanaUPC" pitchFamily="18" charset="-34"/>
            </a:endParaRPr>
          </a:p>
          <a:p>
            <a:pPr algn="thaiDist"/>
            <a:endParaRPr lang="th-TH" sz="1600" b="1" u="sng" dirty="0">
              <a:latin typeface="AngsanaUPC" pitchFamily="18" charset="-34"/>
              <a:cs typeface="AngsanaUPC" pitchFamily="18" charset="-34"/>
            </a:endParaRPr>
          </a:p>
          <a:p>
            <a:pPr algn="thaiDist"/>
            <a:endParaRPr lang="th-TH" sz="1600" b="1" u="sng" dirty="0" smtClean="0">
              <a:latin typeface="AngsanaUPC" pitchFamily="18" charset="-34"/>
              <a:cs typeface="AngsanaUPC" pitchFamily="18" charset="-34"/>
            </a:endParaRPr>
          </a:p>
          <a:p>
            <a:endParaRPr lang="th-TH" sz="1600" dirty="0">
              <a:latin typeface="AngsanaUPC" pitchFamily="18" charset="-34"/>
              <a:cs typeface="AngsanaUPC" pitchFamily="18" charset="-34"/>
            </a:endParaRPr>
          </a:p>
          <a:p>
            <a:endParaRPr lang="th-TH" dirty="0"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2821486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99BC4010-B21F-4DE9-AA21-CED3E482FA44}"/>
              </a:ext>
            </a:extLst>
          </p:cNvPr>
          <p:cNvGrpSpPr/>
          <p:nvPr/>
        </p:nvGrpSpPr>
        <p:grpSpPr>
          <a:xfrm>
            <a:off x="10859043" y="642795"/>
            <a:ext cx="1332957" cy="5009975"/>
            <a:chOff x="20691694" y="1970650"/>
            <a:chExt cx="2164540" cy="7495087"/>
          </a:xfrm>
        </p:grpSpPr>
        <p:sp>
          <p:nvSpPr>
            <p:cNvPr id="10" name="Pentagon 3">
              <a:extLst>
                <a:ext uri="{FF2B5EF4-FFF2-40B4-BE49-F238E27FC236}">
                  <a16:creationId xmlns:a16="http://schemas.microsoft.com/office/drawing/2014/main" xmlns="" id="{DEB0D70A-0AD5-4527-8576-AC2A0AD169E2}"/>
                </a:ext>
              </a:extLst>
            </p:cNvPr>
            <p:cNvSpPr/>
            <p:nvPr/>
          </p:nvSpPr>
          <p:spPr>
            <a:xfrm>
              <a:off x="20729279" y="1970650"/>
              <a:ext cx="2029121" cy="7495087"/>
            </a:xfrm>
            <a:prstGeom prst="homePlat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478">
                <a:latin typeface="AngsanaUPC" pitchFamily="18" charset="-34"/>
                <a:cs typeface="AngsanaUPC" pitchFamily="18" charset="-34"/>
              </a:endParaRPr>
            </a:p>
          </p:txBody>
        </p:sp>
        <p:sp>
          <p:nvSpPr>
            <p:cNvPr id="11" name="TextBox 3">
              <a:extLst>
                <a:ext uri="{FF2B5EF4-FFF2-40B4-BE49-F238E27FC236}">
                  <a16:creationId xmlns:a16="http://schemas.microsoft.com/office/drawing/2014/main" xmlns="" id="{75E9E922-02A8-498C-9E9E-0502A760E65F}"/>
                </a:ext>
              </a:extLst>
            </p:cNvPr>
            <p:cNvSpPr txBox="1"/>
            <p:nvPr/>
          </p:nvSpPr>
          <p:spPr>
            <a:xfrm>
              <a:off x="20691694" y="3630650"/>
              <a:ext cx="2164540" cy="2759048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 rtlCol="0" anchor="t">
              <a:no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b="1" dirty="0" smtClean="0">
                  <a:latin typeface="AngsanaUPC" pitchFamily="18" charset="-34"/>
                  <a:cs typeface="AngsanaUPC" pitchFamily="18" charset="-34"/>
                </a:rPr>
                <a:t>        </a:t>
              </a:r>
              <a:r>
                <a:rPr lang="th-TH" b="1" u="sng" dirty="0" smtClean="0">
                  <a:latin typeface="AngsanaUPC" pitchFamily="18" charset="-34"/>
                  <a:cs typeface="AngsanaUPC" pitchFamily="18" charset="-34"/>
                </a:rPr>
                <a:t> เป้าหมาย</a:t>
              </a:r>
            </a:p>
            <a:p>
              <a:endParaRPr lang="en-US" b="1" u="sng" dirty="0">
                <a:latin typeface="AngsanaUPC" pitchFamily="18" charset="-34"/>
                <a:cs typeface="AngsanaUPC" pitchFamily="18" charset="-34"/>
              </a:endParaRPr>
            </a:p>
            <a:p>
              <a:r>
                <a:rPr lang="en-US" b="1" dirty="0" smtClean="0">
                  <a:latin typeface="AngsanaUPC" pitchFamily="18" charset="-34"/>
                  <a:cs typeface="AngsanaUPC" pitchFamily="18" charset="-34"/>
                </a:rPr>
                <a:t>- </a:t>
              </a:r>
              <a:r>
                <a:rPr lang="th-TH" b="1" dirty="0" smtClean="0">
                  <a:latin typeface="AngsanaUPC" pitchFamily="18" charset="-34"/>
                  <a:cs typeface="AngsanaUPC" pitchFamily="18" charset="-34"/>
                </a:rPr>
                <a:t>การ</a:t>
              </a:r>
              <a:r>
                <a:rPr lang="th-TH" b="1" dirty="0">
                  <a:latin typeface="AngsanaUPC" pitchFamily="18" charset="-34"/>
                  <a:cs typeface="AngsanaUPC" pitchFamily="18" charset="-34"/>
                </a:rPr>
                <a:t>ทำการเกษตรที่เป็นมิตร</a:t>
              </a:r>
            </a:p>
            <a:p>
              <a:r>
                <a:rPr lang="th-TH" b="1" dirty="0">
                  <a:latin typeface="AngsanaUPC" pitchFamily="18" charset="-34"/>
                  <a:cs typeface="AngsanaUPC" pitchFamily="18" charset="-34"/>
                </a:rPr>
                <a:t>ต่อสิ่งแวดล้อมอย่าง</a:t>
              </a:r>
              <a:r>
                <a:rPr lang="th-TH" b="1" dirty="0" smtClean="0">
                  <a:latin typeface="AngsanaUPC" pitchFamily="18" charset="-34"/>
                  <a:cs typeface="AngsanaUPC" pitchFamily="18" charset="-34"/>
                </a:rPr>
                <a:t>ยั่งยืน</a:t>
              </a:r>
            </a:p>
            <a:p>
              <a:r>
                <a:rPr lang="en-US" b="1" dirty="0" smtClean="0">
                  <a:latin typeface="AngsanaUPC" pitchFamily="18" charset="-34"/>
                  <a:cs typeface="AngsanaUPC" pitchFamily="18" charset="-34"/>
                </a:rPr>
                <a:t>- </a:t>
              </a:r>
              <a:r>
                <a:rPr lang="th-TH" b="1" dirty="0" smtClean="0">
                  <a:latin typeface="AngsanaUPC" pitchFamily="18" charset="-34"/>
                  <a:cs typeface="AngsanaUPC" pitchFamily="18" charset="-34"/>
                </a:rPr>
                <a:t>มูลค่า</a:t>
              </a:r>
              <a:r>
                <a:rPr lang="th-TH" b="1" dirty="0">
                  <a:latin typeface="AngsanaUPC" pitchFamily="18" charset="-34"/>
                  <a:cs typeface="AngsanaUPC" pitchFamily="18" charset="-34"/>
                </a:rPr>
                <a:t>สินค้าเพิ่มขึ้นร้อยละ </a:t>
              </a:r>
              <a:r>
                <a:rPr lang="en-US" b="1" dirty="0">
                  <a:latin typeface="AngsanaUPC" pitchFamily="18" charset="-34"/>
                  <a:cs typeface="AngsanaUPC" pitchFamily="18" charset="-34"/>
                </a:rPr>
                <a:t>10</a:t>
              </a:r>
            </a:p>
            <a:p>
              <a:r>
                <a:rPr lang="en-US" b="1" dirty="0" smtClean="0">
                  <a:latin typeface="AngsanaUPC" pitchFamily="18" charset="-34"/>
                  <a:cs typeface="AngsanaUPC" pitchFamily="18" charset="-34"/>
                </a:rPr>
                <a:t>- </a:t>
              </a:r>
              <a:r>
                <a:rPr lang="th-TH" b="1" dirty="0">
                  <a:latin typeface="AngsanaUPC" pitchFamily="18" charset="-34"/>
                  <a:cs typeface="AngsanaUPC" pitchFamily="18" charset="-34"/>
                </a:rPr>
                <a:t>การสร้างมูลค่าเพิ่มจากวัสดุ</a:t>
              </a:r>
            </a:p>
            <a:p>
              <a:r>
                <a:rPr lang="th-TH" b="1" dirty="0">
                  <a:latin typeface="AngsanaUPC" pitchFamily="18" charset="-34"/>
                  <a:cs typeface="AngsanaUPC" pitchFamily="18" charset="-34"/>
                </a:rPr>
                <a:t>เหลือใช้ </a:t>
              </a:r>
              <a:r>
                <a:rPr lang="en-US" b="1" dirty="0">
                  <a:latin typeface="AngsanaUPC" pitchFamily="18" charset="-34"/>
                  <a:cs typeface="AngsanaUPC" pitchFamily="18" charset="-34"/>
                </a:rPr>
                <a:t>100</a:t>
              </a:r>
              <a:r>
                <a:rPr lang="th-TH" b="1" dirty="0">
                  <a:latin typeface="AngsanaUPC" pitchFamily="18" charset="-34"/>
                  <a:cs typeface="AngsanaUPC" pitchFamily="18" charset="-34"/>
                </a:rPr>
                <a:t> </a:t>
              </a:r>
              <a:r>
                <a:rPr lang="th-TH" sz="1050" b="1" dirty="0">
                  <a:latin typeface="AngsanaUPC" pitchFamily="18" charset="-34"/>
                  <a:cs typeface="AngsanaUPC" pitchFamily="18" charset="-34"/>
                </a:rPr>
                <a:t>%</a:t>
              </a:r>
              <a:endParaRPr lang="en-US" b="1" dirty="0">
                <a:latin typeface="AngsanaUPC" pitchFamily="18" charset="-34"/>
                <a:cs typeface="AngsanaUPC" pitchFamily="18" charset="-34"/>
              </a:endParaRPr>
            </a:p>
            <a:p>
              <a:endParaRPr lang="th-TH" b="1" dirty="0">
                <a:latin typeface="AngsanaUPC" pitchFamily="18" charset="-34"/>
                <a:cs typeface="AngsanaUPC" pitchFamily="18" charset="-34"/>
              </a:endParaRPr>
            </a:p>
          </p:txBody>
        </p:sp>
      </p:grpSp>
      <p:sp>
        <p:nvSpPr>
          <p:cNvPr id="12" name="Rectangle 4">
            <a:extLst>
              <a:ext uri="{FF2B5EF4-FFF2-40B4-BE49-F238E27FC236}">
                <a16:creationId xmlns:a16="http://schemas.microsoft.com/office/drawing/2014/main" xmlns="" id="{84802C13-AC9C-4CFB-993D-13C64E9CA3BE}"/>
              </a:ext>
            </a:extLst>
          </p:cNvPr>
          <p:cNvSpPr/>
          <p:nvPr/>
        </p:nvSpPr>
        <p:spPr>
          <a:xfrm>
            <a:off x="0" y="3710"/>
            <a:ext cx="12192000" cy="559844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b="1" dirty="0" smtClean="0">
                <a:latin typeface="AngsanaUPC" pitchFamily="18" charset="-34"/>
                <a:cs typeface="AngsanaUPC" pitchFamily="18" charset="-34"/>
              </a:rPr>
              <a:t>การจัดทำ </a:t>
            </a:r>
            <a:r>
              <a:rPr lang="en-US" b="1" dirty="0" smtClean="0">
                <a:latin typeface="AngsanaUPC" pitchFamily="18" charset="-34"/>
                <a:cs typeface="AngsanaUPC" pitchFamily="18" charset="-34"/>
              </a:rPr>
              <a:t>Value Chain </a:t>
            </a:r>
            <a:r>
              <a:rPr lang="th-TH" b="1" dirty="0" smtClean="0">
                <a:latin typeface="AngsanaUPC" pitchFamily="18" charset="-34"/>
                <a:cs typeface="AngsanaUPC" pitchFamily="18" charset="-34"/>
              </a:rPr>
              <a:t>และเป้าหมายสินค้าสุกร</a:t>
            </a:r>
            <a:r>
              <a:rPr lang="th-TH" b="1" dirty="0">
                <a:latin typeface="AngsanaUPC" pitchFamily="18" charset="-34"/>
                <a:cs typeface="AngsanaUPC" pitchFamily="18" charset="-34"/>
              </a:rPr>
              <a:t>ชีวภาพ  จังหวัดพัทลุง</a:t>
            </a:r>
            <a:endParaRPr lang="en-US" b="1" dirty="0">
              <a:latin typeface="AngsanaUPC" pitchFamily="18" charset="-34"/>
              <a:cs typeface="AngsanaUPC" pitchFamily="18" charset="-34"/>
            </a:endParaRPr>
          </a:p>
        </p:txBody>
      </p: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xmlns="" id="{3DFC0770-A198-4917-884B-5D6CEA93E9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10700229"/>
              </p:ext>
            </p:extLst>
          </p:nvPr>
        </p:nvGraphicFramePr>
        <p:xfrm>
          <a:off x="226334" y="642795"/>
          <a:ext cx="10655929" cy="51192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:a16="http://schemas.microsoft.com/office/drawing/2014/main" xmlns="" val="785280501"/>
                    </a:ext>
                  </a:extLst>
                </a:gridCol>
                <a:gridCol w="2801958">
                  <a:extLst>
                    <a:ext uri="{9D8B030D-6E8A-4147-A177-3AD203B41FA5}">
                      <a16:colId xmlns:a16="http://schemas.microsoft.com/office/drawing/2014/main" xmlns="" val="2166394786"/>
                    </a:ext>
                  </a:extLst>
                </a:gridCol>
                <a:gridCol w="2935337">
                  <a:extLst>
                    <a:ext uri="{9D8B030D-6E8A-4147-A177-3AD203B41FA5}">
                      <a16:colId xmlns:a16="http://schemas.microsoft.com/office/drawing/2014/main" xmlns="" val="2612424634"/>
                    </a:ext>
                  </a:extLst>
                </a:gridCol>
                <a:gridCol w="3998200">
                  <a:extLst>
                    <a:ext uri="{9D8B030D-6E8A-4147-A177-3AD203B41FA5}">
                      <a16:colId xmlns:a16="http://schemas.microsoft.com/office/drawing/2014/main" xmlns="" val="4184158473"/>
                    </a:ext>
                  </a:extLst>
                </a:gridCol>
              </a:tblGrid>
              <a:tr h="20051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 </a:t>
                      </a:r>
                      <a:r>
                        <a:rPr lang="th-TH" sz="1000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7069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ต้นทาง</a:t>
                      </a:r>
                    </a:p>
                    <a:p>
                      <a:pPr marL="0" marR="0" lvl="0" indent="0" algn="ctr" defTabSz="17069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(เกษตรกร)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กลางทาง</a:t>
                      </a:r>
                    </a:p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(สถาบันเกษตรกร,ผู้ประกอบ)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ปลายทาง</a:t>
                      </a:r>
                    </a:p>
                    <a:p>
                      <a:pPr algn="ctr" fontAlgn="ctr"/>
                      <a:r>
                        <a:rPr lang="th-TH" sz="1000" b="1" i="0" u="none" strike="noStrike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(อุตสาหกรรม)</a:t>
                      </a: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6532491"/>
                  </a:ext>
                </a:extLst>
              </a:tr>
              <a:tr h="1530201">
                <a:tc>
                  <a:txBody>
                    <a:bodyPr/>
                    <a:lstStyle/>
                    <a:p>
                      <a:pPr algn="ctr" fontAlgn="ctr"/>
                      <a:endParaRPr lang="th-TH" sz="1000" b="1" u="sng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th-TH" sz="1000" b="1" u="sng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th-TH" sz="1000" b="1" u="sng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r>
                        <a:rPr lang="en-US" sz="1000" b="1" u="sng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Bio</a:t>
                      </a:r>
                      <a:endParaRPr lang="th-TH" sz="1000" b="1" u="sng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การสร้างมูลค่า</a:t>
                      </a:r>
                    </a:p>
                    <a:p>
                      <a:pPr algn="ctr" fontAlgn="ctr"/>
                      <a:r>
                        <a:rPr lang="en-US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(Value Creation)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 </a:t>
                      </a: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บุคลากร</a:t>
                      </a: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                                       </a:t>
                      </a: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การเพิ่มประสิทธิภาพการผลิต</a:t>
                      </a: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endParaRPr lang="th-TH" sz="1000" b="1" i="0" u="sng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endParaRPr lang="th-TH" sz="1000" b="1" i="0" u="sng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endParaRPr lang="th-TH" sz="1000" b="1" i="0" u="sng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</a:t>
                      </a: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กลุ่มเกษตรกรที่ควรเป็นกลุ่มนำร่อง</a:t>
                      </a:r>
                      <a:endParaRPr lang="en-US" sz="1000" b="1" i="0" u="sng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กระบวนการสร้างมูลค่าเพิ่ม</a:t>
                      </a: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</a:t>
                      </a: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70691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u="sng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การตลาด</a:t>
                      </a:r>
                    </a:p>
                    <a:p>
                      <a:pPr marL="0" marR="0" lvl="0" indent="0" algn="ctr" defTabSz="170691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12821639"/>
                  </a:ext>
                </a:extLst>
              </a:tr>
              <a:tr h="1634375">
                <a:tc>
                  <a:txBody>
                    <a:bodyPr/>
                    <a:lstStyle/>
                    <a:p>
                      <a:pPr algn="ctr" fontAlgn="ctr"/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en-US" sz="1000" b="1" u="none" strike="noStrike" dirty="0" smtClean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r>
                        <a:rPr lang="en-US" sz="1000" b="1" u="none" strike="noStrike" dirty="0" smtClean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Circular</a:t>
                      </a:r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(</a:t>
                      </a:r>
                      <a:r>
                        <a:rPr lang="en-US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Zero Waste)</a:t>
                      </a:r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000" b="1" u="sng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การจัดการวัสดุเหลือใช้จากการผลิต</a:t>
                      </a:r>
                      <a:endParaRPr lang="th-TH" sz="1000" b="0" i="0" u="sng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การสร้างมูลค่าเพิ่มจากวัสดุเหลือใช้</a:t>
                      </a:r>
                    </a:p>
                    <a:p>
                      <a:pPr algn="ctr" fontAlgn="t"/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                                                              </a:t>
                      </a:r>
                      <a:r>
                        <a:rPr lang="th-TH" sz="1000" b="1" i="0" u="sng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การตลาด</a:t>
                      </a:r>
                      <a:endParaRPr lang="th-TH" sz="1000" b="1" i="0" u="sng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i="0" u="none" strike="noStrike" dirty="0" smtClean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24687042"/>
                  </a:ext>
                </a:extLst>
              </a:tr>
              <a:tr h="1647203">
                <a:tc>
                  <a:txBody>
                    <a:bodyPr/>
                    <a:lstStyle/>
                    <a:p>
                      <a:pPr algn="ctr" fontAlgn="ctr"/>
                      <a:endParaRPr lang="en-US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r>
                        <a:rPr lang="en-US" sz="1000" b="1" u="none" strike="noStrike" dirty="0"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Green</a:t>
                      </a:r>
                      <a:endParaRPr lang="th-TH" sz="1000" b="1" u="none" strike="noStrike" dirty="0"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(สมดุลและยั่งยืน)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t">
                        <a:buFont typeface="Wingdings" panose="05000000000000000000" pitchFamily="2" charset="2"/>
                        <a:buNone/>
                      </a:pP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กระบวนการผลิตที่เป็นมิตรต่อสิ่งแวดล้อม</a:t>
                      </a: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การผลิตที่เป็นมิตรกับสิ่งแวดล้อม</a:t>
                      </a: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เชื่อมโยงกับภาคอุตสาหกรรม </a:t>
                      </a: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i="0" u="sng" strike="noStrike" dirty="0" smtClean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i="0" u="sng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การตลาด</a:t>
                      </a:r>
                      <a:endParaRPr lang="th-TH" sz="1000" b="1" i="0" u="sng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60866017"/>
                  </a:ext>
                </a:extLst>
              </a:tr>
            </a:tbl>
          </a:graphicData>
        </a:graphic>
      </p:graphicFrame>
      <p:pic>
        <p:nvPicPr>
          <p:cNvPr id="21" name="รูปภาพ 20">
            <a:extLst>
              <a:ext uri="{FF2B5EF4-FFF2-40B4-BE49-F238E27FC236}">
                <a16:creationId xmlns:a16="http://schemas.microsoft.com/office/drawing/2014/main" xmlns="" id="{C3B08338-852B-40F6-B11C-2EAB15ECF7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5" y="1116192"/>
            <a:ext cx="458513" cy="4585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3" name="รูปภาพ 22">
            <a:extLst>
              <a:ext uri="{FF2B5EF4-FFF2-40B4-BE49-F238E27FC236}">
                <a16:creationId xmlns:a16="http://schemas.microsoft.com/office/drawing/2014/main" xmlns="" id="{5BD78BF0-7D31-400D-BA56-6243AB78E7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4" y="2806002"/>
            <a:ext cx="458514" cy="45851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5" name="รูปภาพ 24">
            <a:extLst>
              <a:ext uri="{FF2B5EF4-FFF2-40B4-BE49-F238E27FC236}">
                <a16:creationId xmlns:a16="http://schemas.microsoft.com/office/drawing/2014/main" xmlns="" id="{E2C81902-5378-4429-9C82-905B8F7A11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2" y="4169860"/>
            <a:ext cx="458516" cy="45851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10F62870-CF3F-4088-8BD5-A25C7F1375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31091073"/>
              </p:ext>
            </p:extLst>
          </p:nvPr>
        </p:nvGraphicFramePr>
        <p:xfrm>
          <a:off x="226336" y="5815328"/>
          <a:ext cx="10655928" cy="3991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:a16="http://schemas.microsoft.com/office/drawing/2014/main" xmlns="" val="1690758785"/>
                    </a:ext>
                  </a:extLst>
                </a:gridCol>
                <a:gridCol w="9735494">
                  <a:extLst>
                    <a:ext uri="{9D8B030D-6E8A-4147-A177-3AD203B41FA5}">
                      <a16:colId xmlns:a16="http://schemas.microsoft.com/office/drawing/2014/main" xmlns="" val="970214184"/>
                    </a:ext>
                  </a:extLst>
                </a:gridCol>
              </a:tblGrid>
              <a:tr h="39911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ปัจจัยสนับสนุน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การวิจัยและพัฒนา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การดูแลสุขภาพสัตว์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แหล่งเงินทุน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มาตรฐานการรับรอง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เกิดการรวมกลุ่มวิสาหกิจชุมชน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ผู้บริโภคให้ความสนใจในการดูแลสุขภาพ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42824482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706404CE-3FC1-4020-88AE-2CB50B5CBE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10513769"/>
              </p:ext>
            </p:extLst>
          </p:nvPr>
        </p:nvGraphicFramePr>
        <p:xfrm>
          <a:off x="226337" y="6203103"/>
          <a:ext cx="11298914" cy="55126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16663">
                  <a:extLst>
                    <a:ext uri="{9D8B030D-6E8A-4147-A177-3AD203B41FA5}">
                      <a16:colId xmlns:a16="http://schemas.microsoft.com/office/drawing/2014/main" xmlns="" val="1360537452"/>
                    </a:ext>
                  </a:extLst>
                </a:gridCol>
                <a:gridCol w="10382251">
                  <a:extLst>
                    <a:ext uri="{9D8B030D-6E8A-4147-A177-3AD203B41FA5}">
                      <a16:colId xmlns:a16="http://schemas.microsoft.com/office/drawing/2014/main" xmlns="" val="1385523942"/>
                    </a:ext>
                  </a:extLst>
                </a:gridCol>
              </a:tblGrid>
              <a:tr h="426449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หน่วยงานสนับสนุน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</a:t>
                      </a: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ปศุสัตว์จังหวัด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อำเภอ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ศูนย์วิจัยข้าว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สถานีพัฒนาที่ดิน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เกษตรจังหวัด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อำเภอ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ธ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. 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สหกรณ์จังหวัด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ศูนย์วิจัยและพัฒนาอาหารสัตว์พัทลุง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พาณิชย์จังหวัด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อุตสาหกรรมจังหวัดพัทลุง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เครือข่ายเกษตรกรผู้เลี้ยงหมูธรรมชาติ</a:t>
                      </a: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endParaRPr lang="th-TH" sz="1200" b="0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03242291"/>
                  </a:ext>
                </a:extLst>
              </a:tr>
            </a:tbl>
          </a:graphicData>
        </a:graphic>
      </p:graphicFrame>
      <p:sp>
        <p:nvSpPr>
          <p:cNvPr id="13" name="Rectangle 4">
            <a:extLst>
              <a:ext uri="{FF2B5EF4-FFF2-40B4-BE49-F238E27FC236}">
                <a16:creationId xmlns:a16="http://schemas.microsoft.com/office/drawing/2014/main" xmlns="" id="{E443C70D-34D2-4861-A06C-650B18B51EFF}"/>
              </a:ext>
            </a:extLst>
          </p:cNvPr>
          <p:cNvSpPr/>
          <p:nvPr/>
        </p:nvSpPr>
        <p:spPr>
          <a:xfrm>
            <a:off x="0" y="6690512"/>
            <a:ext cx="12192000" cy="16639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3.3. BCG Value Chain 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xmlns="" id="{1A0075F3-7E9D-493E-A58D-D8EA884D4178}"/>
              </a:ext>
            </a:extLst>
          </p:cNvPr>
          <p:cNvSpPr txBox="1"/>
          <p:nvPr/>
        </p:nvSpPr>
        <p:spPr>
          <a:xfrm>
            <a:off x="1095841" y="1093944"/>
            <a:ext cx="1653725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พัฒนาองค์ความรู้ผู้เลี้ยงสุกรชีวภาพ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นวัตกรรมอาหารเกษตรธรรมชาติ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พัฒนาองค์ความรู้มาตรฐานหมูหลุม</a:t>
            </a: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xmlns="" id="{F1F465C3-99E4-482A-A2B1-C92F73204EFA}"/>
              </a:ext>
            </a:extLst>
          </p:cNvPr>
          <p:cNvSpPr txBox="1"/>
          <p:nvPr/>
        </p:nvSpPr>
        <p:spPr>
          <a:xfrm>
            <a:off x="2510950" y="1097896"/>
            <a:ext cx="149211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ศูนย์เรียนรู้ ศพก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ด้านปศุสัตว์  (หมูหลุม)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สร</a:t>
            </a: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้า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งอ</a:t>
            </a: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ัต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ลักษณ์ให้กับสินค้าเกษตร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มาตรฐานสุกรชีวภาพ</a:t>
            </a: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xmlns="" id="{BB20E2C8-F34E-41B6-8E94-3955E6E057E3}"/>
              </a:ext>
            </a:extLst>
          </p:cNvPr>
          <p:cNvSpPr txBox="1"/>
          <p:nvPr/>
        </p:nvSpPr>
        <p:spPr>
          <a:xfrm>
            <a:off x="1168122" y="1828615"/>
            <a:ext cx="224826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ngsanaUPC" pitchFamily="18" charset="-34"/>
                <a:cs typeface="AngsanaUPC" pitchFamily="18" charset="-34"/>
              </a:rPr>
              <a:t>1.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ผู้เลี้ยงสุกรรายย่อย</a:t>
            </a:r>
          </a:p>
          <a:p>
            <a:r>
              <a:rPr lang="th-TH" sz="1000" dirty="0">
                <a:latin typeface="AngsanaUPC" pitchFamily="18" charset="-34"/>
                <a:cs typeface="AngsanaUPC" pitchFamily="18" charset="-34"/>
              </a:rPr>
              <a:t>๒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.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กลุ่มผู้เลี้ยงสุกรขนาดเล็ก กลุ่มวิสาหกิจจำนวน 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3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กลุ่ม</a:t>
            </a:r>
          </a:p>
          <a:p>
            <a:r>
              <a:rPr lang="th-TH" sz="1000" dirty="0">
                <a:latin typeface="AngsanaUPC" pitchFamily="18" charset="-34"/>
                <a:cs typeface="AngsanaUPC" pitchFamily="18" charset="-34"/>
              </a:rPr>
              <a:t>จำนวนสุกร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228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ตัว เกษตรกร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57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ราย ราย </a:t>
            </a:r>
            <a:r>
              <a:rPr lang="th-TH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เป็นคอกเปิด ใช้จุลินท</a:t>
            </a:r>
            <a:r>
              <a:rPr lang="th-TH" sz="1000" dirty="0" err="1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รีย์</a:t>
            </a:r>
            <a:r>
              <a:rPr lang="th-TH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บำบัดของเสียทั้งหมด</a:t>
            </a:r>
            <a:endParaRPr lang="th-TH" sz="1000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xmlns="" id="{1977746F-4C3E-42F1-A0B6-080C3F607519}"/>
              </a:ext>
            </a:extLst>
          </p:cNvPr>
          <p:cNvSpPr txBox="1"/>
          <p:nvPr/>
        </p:nvSpPr>
        <p:spPr>
          <a:xfrm>
            <a:off x="4120462" y="1026108"/>
            <a:ext cx="1577130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สร้างแบรนด์ หรือ ตราสินค้า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ส่งเสริมการแปรรูปผลิตภัณฑ์ขั้นต้น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สินค้าเกษตรชีวภาพมีมูลค่าเพิ่มขึ้น</a:t>
            </a:r>
          </a:p>
        </p:txBody>
      </p:sp>
      <p:sp>
        <p:nvSpPr>
          <p:cNvPr id="14" name="กล่องข้อความ 13">
            <a:extLst>
              <a:ext uri="{FF2B5EF4-FFF2-40B4-BE49-F238E27FC236}">
                <a16:creationId xmlns:a16="http://schemas.microsoft.com/office/drawing/2014/main" xmlns="" id="{2E69FD08-FB0C-4176-B34F-D39795217EE9}"/>
              </a:ext>
            </a:extLst>
          </p:cNvPr>
          <p:cNvSpPr txBox="1"/>
          <p:nvPr/>
        </p:nvSpPr>
        <p:spPr>
          <a:xfrm>
            <a:off x="4141808" y="1583774"/>
            <a:ext cx="2440857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1000" dirty="0">
                <a:latin typeface="AngsanaUPC" pitchFamily="18" charset="-34"/>
                <a:cs typeface="AngsanaUPC" pitchFamily="18" charset="-34"/>
              </a:rPr>
              <a:t>โรงฆ่าสัตว์ที่ได้รับมาตรฐาน (สุกร) ๑๕ โรง </a:t>
            </a:r>
          </a:p>
          <a:p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ได้รับ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การรับรองให้เป็นโรงฆ่าสัตว์ที่ถูกต้องจากกรมปศุสัตว์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xmlns="" id="{7168C3E9-1D77-44C9-986C-1CA9C2D02017}"/>
              </a:ext>
            </a:extLst>
          </p:cNvPr>
          <p:cNvSpPr txBox="1"/>
          <p:nvPr/>
        </p:nvSpPr>
        <p:spPr>
          <a:xfrm>
            <a:off x="3971987" y="1983884"/>
            <a:ext cx="2849297" cy="553998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r>
              <a:rPr lang="th-TH" sz="1000" dirty="0">
                <a:latin typeface="AngsanaUPC" pitchFamily="18" charset="-34"/>
                <a:cs typeface="AngsanaUPC" pitchFamily="18" charset="-34"/>
              </a:rPr>
              <a:t>        </a:t>
            </a:r>
            <a:r>
              <a:rPr lang="th-TH" sz="1000" b="1" dirty="0">
                <a:latin typeface="AngsanaUPC" pitchFamily="18" charset="-34"/>
                <a:cs typeface="AngsanaUPC" pitchFamily="18" charset="-34"/>
              </a:rPr>
              <a:t>ผลผลิต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เนื้อสุกร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ผลิตภัณฑ์เนื้อสุกรสด เช่น หมูฝอย กุนเชียง หมูแดดเดียว</a:t>
            </a: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xmlns="" id="{EA0CB727-0BCE-4A79-B613-5E6E95D28FBE}"/>
              </a:ext>
            </a:extLst>
          </p:cNvPr>
          <p:cNvSpPr txBox="1"/>
          <p:nvPr/>
        </p:nvSpPr>
        <p:spPr>
          <a:xfrm>
            <a:off x="6917448" y="1058024"/>
            <a:ext cx="36965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พ่อค้าเขียงหมูเฉพาะหมูชีวภาพ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รับ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Pre Order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ล่วงหน้า </a:t>
            </a:r>
            <a:endParaRPr lang="en-US" sz="1000" dirty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ส่งร้านอาหาร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ตลาดภายในพื้นที่ เช่น โรงพยาบาล โรงเรียน หน่วยงานของรัฐ</a:t>
            </a: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xmlns="" id="{C77E2A2E-27A9-40FE-BA3E-33C578F65C1D}"/>
              </a:ext>
            </a:extLst>
          </p:cNvPr>
          <p:cNvSpPr txBox="1"/>
          <p:nvPr/>
        </p:nvSpPr>
        <p:spPr>
          <a:xfrm>
            <a:off x="6931738" y="1721700"/>
            <a:ext cx="2440858" cy="707886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000" b="1" dirty="0">
                <a:latin typeface="AngsanaUPC" pitchFamily="18" charset="-34"/>
                <a:cs typeface="AngsanaUPC" pitchFamily="18" charset="-34"/>
              </a:rPr>
              <a:t>เฝ้าระวังสินค้าให้ได้มาตรฐานการผลิต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เฝ้าระวังความปลอดภัยด้านอาหาร (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Nation Monitoring Plan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) โดยเก็บสุ่มตัวอย่างปัสสาวะ เนื้อสุกร อาหารสัตว์ ตั้งแต่ต้นทางจนถึงปลายทาง (ฟาร์ม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โรงงาน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ร้านค้า)</a:t>
            </a: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xmlns="" id="{860A0CA6-3332-4950-89ED-F2F418D30521}"/>
              </a:ext>
            </a:extLst>
          </p:cNvPr>
          <p:cNvSpPr txBox="1"/>
          <p:nvPr/>
        </p:nvSpPr>
        <p:spPr>
          <a:xfrm>
            <a:off x="9372596" y="1102233"/>
            <a:ext cx="153930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AngsanaUPC" pitchFamily="18" charset="-34"/>
                <a:cs typeface="AngsanaUPC" pitchFamily="18" charset="-34"/>
              </a:rPr>
              <a:t>ผลผลิต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การจำหน่ายชิ้นส่วน และผลิตภัณฑ์แปรรูปภายใต้แบรนด์สินค้า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สถานที่จำหน่ายผลิตภัณฑ์ ที่สะอาด ปลอดภัย</a:t>
            </a: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xmlns="" id="{D2E6D558-4071-4DC5-AB0B-87E7D0A1B6E6}"/>
              </a:ext>
            </a:extLst>
          </p:cNvPr>
          <p:cNvSpPr txBox="1"/>
          <p:nvPr/>
        </p:nvSpPr>
        <p:spPr>
          <a:xfrm>
            <a:off x="4011309" y="2684926"/>
            <a:ext cx="256567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วัสดุ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รองพื้น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เป็นส่วนผสมของปุ๋ยอินทรีย์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22" name="รูปภาพ 21">
            <a:extLst>
              <a:ext uri="{FF2B5EF4-FFF2-40B4-BE49-F238E27FC236}">
                <a16:creationId xmlns:a16="http://schemas.microsoft.com/office/drawing/2014/main" xmlns="" id="{F4EDD7C1-9E8A-4662-8988-4449217FFD9A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46192" y="2961925"/>
            <a:ext cx="791226" cy="791226"/>
          </a:xfrm>
          <a:prstGeom prst="rect">
            <a:avLst/>
          </a:prstGeom>
        </p:spPr>
      </p:pic>
      <p:sp>
        <p:nvSpPr>
          <p:cNvPr id="24" name="กล่องข้อความ 23">
            <a:extLst>
              <a:ext uri="{FF2B5EF4-FFF2-40B4-BE49-F238E27FC236}">
                <a16:creationId xmlns:a16="http://schemas.microsoft.com/office/drawing/2014/main" xmlns="" id="{4F6A310E-B5D6-4720-BFD4-B2FE2C848F90}"/>
              </a:ext>
            </a:extLst>
          </p:cNvPr>
          <p:cNvSpPr txBox="1"/>
          <p:nvPr/>
        </p:nvSpPr>
        <p:spPr>
          <a:xfrm>
            <a:off x="4230896" y="3138518"/>
            <a:ext cx="1460937" cy="2462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Zero waste </a:t>
            </a:r>
            <a:r>
              <a:rPr lang="th-TH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ผู้เลี้ยงรายย่อย </a:t>
            </a:r>
            <a:r>
              <a:rPr lang="en-US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/ </a:t>
            </a:r>
            <a:r>
              <a:rPr lang="th-TH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กลุ่ม</a:t>
            </a: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xmlns="" id="{65ECBA08-1D36-4558-A0B6-972E62E1F8C7}"/>
              </a:ext>
            </a:extLst>
          </p:cNvPr>
          <p:cNvSpPr txBox="1"/>
          <p:nvPr/>
        </p:nvSpPr>
        <p:spPr>
          <a:xfrm>
            <a:off x="1181499" y="2673622"/>
            <a:ext cx="282156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เพิ่ม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ประสิทธิภาพด้านจัดการอาหาร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สัตว์  วัสดุจากธรรมชาติ และ 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จากวัสดุเหลือใช้ทางการเกษตร</a:t>
            </a: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xmlns="" id="{FFD0ECA8-FCBE-4090-BAA9-1109181D286B}"/>
              </a:ext>
            </a:extLst>
          </p:cNvPr>
          <p:cNvSpPr txBox="1"/>
          <p:nvPr/>
        </p:nvSpPr>
        <p:spPr>
          <a:xfrm>
            <a:off x="6891404" y="2503178"/>
            <a:ext cx="2411226" cy="17851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การนำวัสดุรองพื้นมาทำเป็นปุ๋ยการสร้างแบ</a:t>
            </a: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รนด์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 ไปไว้ในปลายทางการตลาดหรือ ตราสินค้า ให้แก่มูล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สุกร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ส่งเสริม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ประชาสัมพันธ์ให้ผู้บริโภคเนื้อสุกรชีวภาพ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เชื่อมโยงท่องเที่ยวเชิงเกษตร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การผลักดันสินค้าอินทรีย์ให้เข้าถึงผู้บริโภคอย่างทั่วถึงทั้งช่องทาง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Offline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และ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Online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การสร้างกลุ่มเครือข่ายในการติดต่อ ประสานงาน แลกเปลี่ยนความรู้ หรือซื้อขายสินค้า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การทำ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MOU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ร่วมกับตลาด หรือกลุ่มลูกค้าประจำเพื่อการกระจายสินค้าได้อย่างต่อเนื่อง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xmlns="" id="{C9B3AE64-4FF2-44DB-BD9F-3CD6A202F1CA}"/>
              </a:ext>
            </a:extLst>
          </p:cNvPr>
          <p:cNvSpPr txBox="1"/>
          <p:nvPr/>
        </p:nvSpPr>
        <p:spPr>
          <a:xfrm>
            <a:off x="1152493" y="4256721"/>
            <a:ext cx="2453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ไม่มีการ</a:t>
            </a:r>
            <a:r>
              <a:rPr lang="th-TH" sz="10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ใช้สารเคมี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กระบวนการ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ผลิตเป็นมิตรกับสิ่งแวดล้อม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การใช้น้ำหมักจุลินทรีย์ ๗ ชนิด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ใช้หยวกกล้วยเป็นส่วนผสมในอาหารสุกร</a:t>
            </a:r>
          </a:p>
        </p:txBody>
      </p:sp>
      <p:sp>
        <p:nvSpPr>
          <p:cNvPr id="29" name="กล่องข้อความ 28">
            <a:extLst>
              <a:ext uri="{FF2B5EF4-FFF2-40B4-BE49-F238E27FC236}">
                <a16:creationId xmlns:a16="http://schemas.microsoft.com/office/drawing/2014/main" xmlns="" id="{81CD66AC-2126-45B9-B8AD-C6D436918187}"/>
              </a:ext>
            </a:extLst>
          </p:cNvPr>
          <p:cNvSpPr txBox="1"/>
          <p:nvPr/>
        </p:nvSpPr>
        <p:spPr>
          <a:xfrm>
            <a:off x="7130640" y="4321649"/>
            <a:ext cx="3003960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เชื่อมโยงท่องเที่ยวเชิงเกษตรกับท่องเที่ยวเชิงวัฒนธรรม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ประหยัดพลังงาน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10 </a:t>
            </a:r>
            <a:r>
              <a:rPr lang="th-TH" sz="1000" b="0" i="0" dirty="0" smtClean="0">
                <a:solidFill>
                  <a:srgbClr val="202124"/>
                </a:solidFill>
                <a:effectLst/>
                <a:latin typeface="AngsanaUPC" pitchFamily="18" charset="-34"/>
                <a:cs typeface="AngsanaUPC" pitchFamily="18" charset="-34"/>
              </a:rPr>
              <a:t>%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การท่องเที่ยวเชิงเกษตรและเชิงนิเวศ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เกษตรกรรมยั่งยืน (เกษตรธรรมชาติ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xmlns="" id="{B25C8911-873B-4223-BBB1-1DEE8EEA3367}"/>
              </a:ext>
            </a:extLst>
          </p:cNvPr>
          <p:cNvSpPr txBox="1"/>
          <p:nvPr/>
        </p:nvSpPr>
        <p:spPr>
          <a:xfrm>
            <a:off x="7110520" y="5020967"/>
            <a:ext cx="317468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ประชาสัมพันธ์การบริโภคสินค้าปลอดภัย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 /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สินค้าอินทรีย์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สร้างความมั่นใจและดึงดูดให้ผู้บริโภคหันมาบริโภคสินค้าที่เป็นมิตรสิ่งแวดล้อม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การพัฒนากลไกตลาดขายตรง (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Farmer-directed Market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) โดยเชื่อมโยงกับตลาดภายในพื้นที่ เช่นโรงพยาบาล โรงเรียน และตลาดท่องเที่ยวและชุมชน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 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xmlns="" id="{7656547C-5EA5-4643-BE9A-09461667C44A}"/>
              </a:ext>
            </a:extLst>
          </p:cNvPr>
          <p:cNvSpPr txBox="1"/>
          <p:nvPr/>
        </p:nvSpPr>
        <p:spPr>
          <a:xfrm>
            <a:off x="4034895" y="4433829"/>
            <a:ext cx="263534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ไม่มีกิจกรรมในกระบวนการผลิตที่ปล่อยก๊าซเรือนกระจก (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Reduce)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เพื่อรักษาสิ่งแวดล้อม ไม่มีกลิ่น ไม่มี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มลภาวะ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มีการกำจัด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ขยะ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ไม่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ทิ้งของเสียออกจากฟาร์ม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การใช้พลังงานสะอาดในการผลิต</a:t>
            </a:r>
          </a:p>
        </p:txBody>
      </p:sp>
      <p:sp>
        <p:nvSpPr>
          <p:cNvPr id="32" name="กล่องข้อความ 31">
            <a:extLst>
              <a:ext uri="{FF2B5EF4-FFF2-40B4-BE49-F238E27FC236}">
                <a16:creationId xmlns:a16="http://schemas.microsoft.com/office/drawing/2014/main" xmlns="" id="{FF35A3B7-4EBB-4AF5-8DDA-19CF224497C3}"/>
              </a:ext>
            </a:extLst>
          </p:cNvPr>
          <p:cNvSpPr txBox="1"/>
          <p:nvPr/>
        </p:nvSpPr>
        <p:spPr>
          <a:xfrm>
            <a:off x="4113488" y="5244251"/>
            <a:ext cx="2361319" cy="40011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1000" dirty="0">
                <a:latin typeface="AngsanaUPC" pitchFamily="18" charset="-34"/>
                <a:cs typeface="AngsanaUPC" pitchFamily="18" charset="-34"/>
              </a:rPr>
              <a:t>- ควบคุมผู้ประกอบการรายย่อยให้ปฏิบัติตามมาตรฐาน </a:t>
            </a:r>
            <a:r>
              <a:rPr lang="en-US" sz="1000" dirty="0" smtClean="0">
                <a:latin typeface="AngsanaUPC" pitchFamily="18" charset="-34"/>
                <a:cs typeface="AngsanaUPC" pitchFamily="18" charset="-34"/>
              </a:rPr>
              <a:t>GMP GFM 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33" name="รูปภาพ 32">
            <a:extLst>
              <a:ext uri="{FF2B5EF4-FFF2-40B4-BE49-F238E27FC236}">
                <a16:creationId xmlns:a16="http://schemas.microsoft.com/office/drawing/2014/main" xmlns="" id="{9B9EF95E-86D9-4B33-A1D3-ABCA2436864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5444028" y="3451299"/>
            <a:ext cx="637979" cy="478592"/>
          </a:xfrm>
          <a:prstGeom prst="rect">
            <a:avLst/>
          </a:prstGeom>
        </p:spPr>
      </p:pic>
      <p:pic>
        <p:nvPicPr>
          <p:cNvPr id="35" name="รูปภาพ 34">
            <a:extLst>
              <a:ext uri="{FF2B5EF4-FFF2-40B4-BE49-F238E27FC236}">
                <a16:creationId xmlns:a16="http://schemas.microsoft.com/office/drawing/2014/main" xmlns="" id="{31A0B500-2682-4206-B246-7DF675C56E86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 flipV="1">
            <a:off x="4323385" y="3453220"/>
            <a:ext cx="637979" cy="478592"/>
          </a:xfrm>
          <a:prstGeom prst="rect">
            <a:avLst/>
          </a:prstGeom>
        </p:spPr>
      </p:pic>
      <p:pic>
        <p:nvPicPr>
          <p:cNvPr id="37" name="รูปภาพ 36">
            <a:extLst>
              <a:ext uri="{FF2B5EF4-FFF2-40B4-BE49-F238E27FC236}">
                <a16:creationId xmlns:a16="http://schemas.microsoft.com/office/drawing/2014/main" xmlns="" id="{380F27E0-EFB2-41DD-8713-48AE030D2036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09873" y="4896580"/>
            <a:ext cx="738743" cy="554182"/>
          </a:xfrm>
          <a:prstGeom prst="rect">
            <a:avLst/>
          </a:prstGeom>
        </p:spPr>
      </p:pic>
      <p:pic>
        <p:nvPicPr>
          <p:cNvPr id="39" name="รูปภาพ 38">
            <a:extLst>
              <a:ext uri="{FF2B5EF4-FFF2-40B4-BE49-F238E27FC236}">
                <a16:creationId xmlns:a16="http://schemas.microsoft.com/office/drawing/2014/main" xmlns="" id="{F75CBB8E-1545-478F-8976-9A4EDA357598}"/>
              </a:ext>
            </a:extLst>
          </p:cNvPr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372597" y="2790776"/>
            <a:ext cx="1241380" cy="849632"/>
          </a:xfrm>
          <a:prstGeom prst="rect">
            <a:avLst/>
          </a:prstGeom>
        </p:spPr>
      </p:pic>
      <p:sp>
        <p:nvSpPr>
          <p:cNvPr id="20" name="กล่องข้อความ 19">
            <a:extLst>
              <a:ext uri="{FF2B5EF4-FFF2-40B4-BE49-F238E27FC236}">
                <a16:creationId xmlns:a16="http://schemas.microsoft.com/office/drawing/2014/main" xmlns="" id="{04F6EC78-F6CF-4AD1-A02D-E471CA9F36E3}"/>
              </a:ext>
            </a:extLst>
          </p:cNvPr>
          <p:cNvSpPr txBox="1"/>
          <p:nvPr/>
        </p:nvSpPr>
        <p:spPr>
          <a:xfrm>
            <a:off x="8310365" y="6642152"/>
            <a:ext cx="268575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200" dirty="0">
                <a:solidFill>
                  <a:schemeClr val="bg1"/>
                </a:solidFill>
              </a:rPr>
              <a:t>อ้างอิง </a:t>
            </a:r>
            <a:r>
              <a:rPr lang="en-US" sz="1200" dirty="0">
                <a:solidFill>
                  <a:schemeClr val="bg1"/>
                </a:solidFill>
              </a:rPr>
              <a:t>: </a:t>
            </a:r>
            <a:r>
              <a:rPr lang="th-TH" sz="1200" dirty="0">
                <a:solidFill>
                  <a:schemeClr val="bg1"/>
                </a:solidFill>
              </a:rPr>
              <a:t>สำนักงานปศุสัตว์จังหวัดพัทลุง</a:t>
            </a:r>
          </a:p>
        </p:txBody>
      </p:sp>
    </p:spTree>
    <p:extLst>
      <p:ext uri="{BB962C8B-B14F-4D97-AF65-F5344CB8AC3E}">
        <p14:creationId xmlns:p14="http://schemas.microsoft.com/office/powerpoint/2010/main" val="29942860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5273190" y="2263965"/>
            <a:ext cx="2207491" cy="4177667"/>
            <a:chOff x="5273190" y="2263965"/>
            <a:chExt cx="2207491" cy="4177667"/>
          </a:xfrm>
        </p:grpSpPr>
        <p:sp>
          <p:nvSpPr>
            <p:cNvPr id="4" name="object 4"/>
            <p:cNvSpPr/>
            <p:nvPr/>
          </p:nvSpPr>
          <p:spPr>
            <a:xfrm>
              <a:off x="5273190" y="2601615"/>
              <a:ext cx="1079500" cy="1079500"/>
            </a:xfrm>
            <a:custGeom>
              <a:avLst/>
              <a:gdLst/>
              <a:ahLst/>
              <a:cxnLst/>
              <a:rect l="l" t="t" r="r" b="b"/>
              <a:pathLst>
                <a:path w="1079500" h="1079500">
                  <a:moveTo>
                    <a:pt x="327636" y="43159"/>
                  </a:moveTo>
                  <a:lnTo>
                    <a:pt x="373692" y="25870"/>
                  </a:lnTo>
                  <a:lnTo>
                    <a:pt x="420295" y="13010"/>
                  </a:lnTo>
                  <a:lnTo>
                    <a:pt x="467195" y="4479"/>
                  </a:lnTo>
                  <a:lnTo>
                    <a:pt x="514142" y="176"/>
                  </a:lnTo>
                  <a:lnTo>
                    <a:pt x="560886" y="0"/>
                  </a:lnTo>
                  <a:lnTo>
                    <a:pt x="607177" y="3850"/>
                  </a:lnTo>
                  <a:lnTo>
                    <a:pt x="652765" y="11626"/>
                  </a:lnTo>
                  <a:lnTo>
                    <a:pt x="697399" y="23228"/>
                  </a:lnTo>
                  <a:lnTo>
                    <a:pt x="740831" y="38555"/>
                  </a:lnTo>
                  <a:lnTo>
                    <a:pt x="782808" y="57506"/>
                  </a:lnTo>
                  <a:lnTo>
                    <a:pt x="823082" y="79980"/>
                  </a:lnTo>
                  <a:lnTo>
                    <a:pt x="861403" y="105878"/>
                  </a:lnTo>
                  <a:lnTo>
                    <a:pt x="897520" y="135098"/>
                  </a:lnTo>
                  <a:lnTo>
                    <a:pt x="931183" y="167540"/>
                  </a:lnTo>
                  <a:lnTo>
                    <a:pt x="962142" y="203102"/>
                  </a:lnTo>
                  <a:lnTo>
                    <a:pt x="990148" y="241686"/>
                  </a:lnTo>
                  <a:lnTo>
                    <a:pt x="1014949" y="283189"/>
                  </a:lnTo>
                  <a:lnTo>
                    <a:pt x="1036296" y="327512"/>
                  </a:lnTo>
                  <a:lnTo>
                    <a:pt x="1053585" y="373588"/>
                  </a:lnTo>
                  <a:lnTo>
                    <a:pt x="1066445" y="420208"/>
                  </a:lnTo>
                  <a:lnTo>
                    <a:pt x="1074976" y="467124"/>
                  </a:lnTo>
                  <a:lnTo>
                    <a:pt x="1079279" y="514085"/>
                  </a:lnTo>
                  <a:lnTo>
                    <a:pt x="1079455" y="560841"/>
                  </a:lnTo>
                  <a:lnTo>
                    <a:pt x="1075605" y="607142"/>
                  </a:lnTo>
                  <a:lnTo>
                    <a:pt x="1067828" y="652739"/>
                  </a:lnTo>
                  <a:lnTo>
                    <a:pt x="1056227" y="697380"/>
                  </a:lnTo>
                  <a:lnTo>
                    <a:pt x="1040900" y="740817"/>
                  </a:lnTo>
                  <a:lnTo>
                    <a:pt x="1021949" y="782800"/>
                  </a:lnTo>
                  <a:lnTo>
                    <a:pt x="999474" y="823078"/>
                  </a:lnTo>
                  <a:lnTo>
                    <a:pt x="973577" y="861401"/>
                  </a:lnTo>
                  <a:lnTo>
                    <a:pt x="944357" y="897520"/>
                  </a:lnTo>
                  <a:lnTo>
                    <a:pt x="911915" y="931184"/>
                  </a:lnTo>
                  <a:lnTo>
                    <a:pt x="876353" y="962144"/>
                  </a:lnTo>
                  <a:lnTo>
                    <a:pt x="837769" y="990150"/>
                  </a:lnTo>
                  <a:lnTo>
                    <a:pt x="796266" y="1014952"/>
                  </a:lnTo>
                  <a:lnTo>
                    <a:pt x="751943" y="1036299"/>
                  </a:lnTo>
                  <a:lnTo>
                    <a:pt x="705867" y="1053588"/>
                  </a:lnTo>
                  <a:lnTo>
                    <a:pt x="659247" y="1066447"/>
                  </a:lnTo>
                  <a:lnTo>
                    <a:pt x="612331" y="1074978"/>
                  </a:lnTo>
                  <a:lnTo>
                    <a:pt x="565370" y="1079281"/>
                  </a:lnTo>
                  <a:lnTo>
                    <a:pt x="518614" y="1079455"/>
                  </a:lnTo>
                  <a:lnTo>
                    <a:pt x="472313" y="1075603"/>
                  </a:lnTo>
                  <a:lnTo>
                    <a:pt x="426716" y="1067824"/>
                  </a:lnTo>
                  <a:lnTo>
                    <a:pt x="382074" y="1056218"/>
                  </a:lnTo>
                  <a:lnTo>
                    <a:pt x="338637" y="1040887"/>
                  </a:lnTo>
                  <a:lnTo>
                    <a:pt x="296655" y="1021930"/>
                  </a:lnTo>
                  <a:lnTo>
                    <a:pt x="256377" y="999448"/>
                  </a:lnTo>
                  <a:lnTo>
                    <a:pt x="218054" y="973542"/>
                  </a:lnTo>
                  <a:lnTo>
                    <a:pt x="181935" y="944312"/>
                  </a:lnTo>
                  <a:lnTo>
                    <a:pt x="148271" y="911858"/>
                  </a:lnTo>
                  <a:lnTo>
                    <a:pt x="117311" y="876282"/>
                  </a:lnTo>
                  <a:lnTo>
                    <a:pt x="89305" y="837683"/>
                  </a:lnTo>
                  <a:lnTo>
                    <a:pt x="64503" y="796162"/>
                  </a:lnTo>
                  <a:lnTo>
                    <a:pt x="43156" y="751819"/>
                  </a:lnTo>
                  <a:lnTo>
                    <a:pt x="25867" y="705762"/>
                  </a:lnTo>
                  <a:lnTo>
                    <a:pt x="13008" y="659156"/>
                  </a:lnTo>
                  <a:lnTo>
                    <a:pt x="4477" y="612251"/>
                  </a:lnTo>
                  <a:lnTo>
                    <a:pt x="174" y="565298"/>
                  </a:lnTo>
                  <a:lnTo>
                    <a:pt x="0" y="518547"/>
                  </a:lnTo>
                  <a:lnTo>
                    <a:pt x="3852" y="472249"/>
                  </a:lnTo>
                  <a:lnTo>
                    <a:pt x="11631" y="426655"/>
                  </a:lnTo>
                  <a:lnTo>
                    <a:pt x="23237" y="382014"/>
                  </a:lnTo>
                  <a:lnTo>
                    <a:pt x="38568" y="338577"/>
                  </a:lnTo>
                  <a:lnTo>
                    <a:pt x="57525" y="296594"/>
                  </a:lnTo>
                  <a:lnTo>
                    <a:pt x="80007" y="256317"/>
                  </a:lnTo>
                  <a:lnTo>
                    <a:pt x="105913" y="217995"/>
                  </a:lnTo>
                  <a:lnTo>
                    <a:pt x="135143" y="181880"/>
                  </a:lnTo>
                  <a:lnTo>
                    <a:pt x="167597" y="148221"/>
                  </a:lnTo>
                  <a:lnTo>
                    <a:pt x="203173" y="117269"/>
                  </a:lnTo>
                  <a:lnTo>
                    <a:pt x="241772" y="89274"/>
                  </a:lnTo>
                  <a:lnTo>
                    <a:pt x="283293" y="64487"/>
                  </a:lnTo>
                  <a:lnTo>
                    <a:pt x="327636" y="43159"/>
                  </a:lnTo>
                  <a:close/>
                </a:path>
              </a:pathLst>
            </a:custGeom>
            <a:ln w="127000">
              <a:solidFill>
                <a:srgbClr val="62A4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295009" y="2263965"/>
              <a:ext cx="1089025" cy="735330"/>
            </a:xfrm>
            <a:custGeom>
              <a:avLst/>
              <a:gdLst/>
              <a:ahLst/>
              <a:cxnLst/>
              <a:rect l="l" t="t" r="r" b="b"/>
              <a:pathLst>
                <a:path w="1089025" h="735330">
                  <a:moveTo>
                    <a:pt x="1088580" y="358698"/>
                  </a:moveTo>
                  <a:lnTo>
                    <a:pt x="1085316" y="311797"/>
                  </a:lnTo>
                  <a:lnTo>
                    <a:pt x="1075715" y="264960"/>
                  </a:lnTo>
                  <a:lnTo>
                    <a:pt x="1059561" y="218757"/>
                  </a:lnTo>
                  <a:lnTo>
                    <a:pt x="1037336" y="175120"/>
                  </a:lnTo>
                  <a:lnTo>
                    <a:pt x="1010132" y="135788"/>
                  </a:lnTo>
                  <a:lnTo>
                    <a:pt x="978484" y="100977"/>
                  </a:lnTo>
                  <a:lnTo>
                    <a:pt x="942962" y="70929"/>
                  </a:lnTo>
                  <a:lnTo>
                    <a:pt x="904138" y="45872"/>
                  </a:lnTo>
                  <a:lnTo>
                    <a:pt x="862558" y="26022"/>
                  </a:lnTo>
                  <a:lnTo>
                    <a:pt x="818807" y="11607"/>
                  </a:lnTo>
                  <a:lnTo>
                    <a:pt x="773430" y="2857"/>
                  </a:lnTo>
                  <a:lnTo>
                    <a:pt x="726998" y="0"/>
                  </a:lnTo>
                  <a:lnTo>
                    <a:pt x="680072" y="3263"/>
                  </a:lnTo>
                  <a:lnTo>
                    <a:pt x="633209" y="12865"/>
                  </a:lnTo>
                  <a:lnTo>
                    <a:pt x="586994" y="29019"/>
                  </a:lnTo>
                  <a:lnTo>
                    <a:pt x="543344" y="51269"/>
                  </a:lnTo>
                  <a:lnTo>
                    <a:pt x="504012" y="78498"/>
                  </a:lnTo>
                  <a:lnTo>
                    <a:pt x="469226" y="110147"/>
                  </a:lnTo>
                  <a:lnTo>
                    <a:pt x="439191" y="145669"/>
                  </a:lnTo>
                  <a:lnTo>
                    <a:pt x="414147" y="184492"/>
                  </a:lnTo>
                  <a:lnTo>
                    <a:pt x="394309" y="226060"/>
                  </a:lnTo>
                  <a:lnTo>
                    <a:pt x="379920" y="269811"/>
                  </a:lnTo>
                  <a:lnTo>
                    <a:pt x="371182" y="315175"/>
                  </a:lnTo>
                  <a:lnTo>
                    <a:pt x="368338" y="361607"/>
                  </a:lnTo>
                  <a:lnTo>
                    <a:pt x="371602" y="408520"/>
                  </a:lnTo>
                  <a:lnTo>
                    <a:pt x="373913" y="419811"/>
                  </a:lnTo>
                  <a:lnTo>
                    <a:pt x="0" y="579564"/>
                  </a:lnTo>
                  <a:lnTo>
                    <a:pt x="66421" y="734885"/>
                  </a:lnTo>
                  <a:lnTo>
                    <a:pt x="440270" y="575157"/>
                  </a:lnTo>
                  <a:lnTo>
                    <a:pt x="446798" y="584568"/>
                  </a:lnTo>
                  <a:lnTo>
                    <a:pt x="478447" y="619379"/>
                  </a:lnTo>
                  <a:lnTo>
                    <a:pt x="513969" y="649414"/>
                  </a:lnTo>
                  <a:lnTo>
                    <a:pt x="552792" y="674471"/>
                  </a:lnTo>
                  <a:lnTo>
                    <a:pt x="594372" y="694321"/>
                  </a:lnTo>
                  <a:lnTo>
                    <a:pt x="638124" y="708723"/>
                  </a:lnTo>
                  <a:lnTo>
                    <a:pt x="683501" y="717461"/>
                  </a:lnTo>
                  <a:lnTo>
                    <a:pt x="729932" y="720293"/>
                  </a:lnTo>
                  <a:lnTo>
                    <a:pt x="776859" y="717016"/>
                  </a:lnTo>
                  <a:lnTo>
                    <a:pt x="823722" y="707402"/>
                  </a:lnTo>
                  <a:lnTo>
                    <a:pt x="869950" y="691197"/>
                  </a:lnTo>
                  <a:lnTo>
                    <a:pt x="913561" y="668985"/>
                  </a:lnTo>
                  <a:lnTo>
                    <a:pt x="952868" y="641781"/>
                  </a:lnTo>
                  <a:lnTo>
                    <a:pt x="987653" y="610133"/>
                  </a:lnTo>
                  <a:lnTo>
                    <a:pt x="1017676" y="574624"/>
                  </a:lnTo>
                  <a:lnTo>
                    <a:pt x="1042733" y="535800"/>
                  </a:lnTo>
                  <a:lnTo>
                    <a:pt x="1062570" y="494233"/>
                  </a:lnTo>
                  <a:lnTo>
                    <a:pt x="1076972" y="450481"/>
                  </a:lnTo>
                  <a:lnTo>
                    <a:pt x="1085723" y="405117"/>
                  </a:lnTo>
                  <a:lnTo>
                    <a:pt x="1088580" y="358698"/>
                  </a:lnTo>
                  <a:close/>
                </a:path>
              </a:pathLst>
            </a:custGeom>
            <a:solidFill>
              <a:srgbClr val="62A4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317555" y="5361497"/>
              <a:ext cx="1080135" cy="1080135"/>
            </a:xfrm>
            <a:custGeom>
              <a:avLst/>
              <a:gdLst/>
              <a:ahLst/>
              <a:cxnLst/>
              <a:rect l="l" t="t" r="r" b="b"/>
              <a:pathLst>
                <a:path w="1080135" h="1080135">
                  <a:moveTo>
                    <a:pt x="387538" y="22032"/>
                  </a:moveTo>
                  <a:lnTo>
                    <a:pt x="435317" y="10271"/>
                  </a:lnTo>
                  <a:lnTo>
                    <a:pt x="483121" y="2970"/>
                  </a:lnTo>
                  <a:lnTo>
                    <a:pt x="530713" y="0"/>
                  </a:lnTo>
                  <a:lnTo>
                    <a:pt x="577855" y="1231"/>
                  </a:lnTo>
                  <a:lnTo>
                    <a:pt x="624311" y="6536"/>
                  </a:lnTo>
                  <a:lnTo>
                    <a:pt x="669845" y="15784"/>
                  </a:lnTo>
                  <a:lnTo>
                    <a:pt x="714219" y="28848"/>
                  </a:lnTo>
                  <a:lnTo>
                    <a:pt x="757196" y="45599"/>
                  </a:lnTo>
                  <a:lnTo>
                    <a:pt x="798541" y="65907"/>
                  </a:lnTo>
                  <a:lnTo>
                    <a:pt x="838017" y="89644"/>
                  </a:lnTo>
                  <a:lnTo>
                    <a:pt x="875385" y="116681"/>
                  </a:lnTo>
                  <a:lnTo>
                    <a:pt x="910411" y="146889"/>
                  </a:lnTo>
                  <a:lnTo>
                    <a:pt x="942856" y="180139"/>
                  </a:lnTo>
                  <a:lnTo>
                    <a:pt x="972485" y="216302"/>
                  </a:lnTo>
                  <a:lnTo>
                    <a:pt x="999060" y="255250"/>
                  </a:lnTo>
                  <a:lnTo>
                    <a:pt x="1022345" y="296854"/>
                  </a:lnTo>
                  <a:lnTo>
                    <a:pt x="1042103" y="340984"/>
                  </a:lnTo>
                  <a:lnTo>
                    <a:pt x="1058098" y="387512"/>
                  </a:lnTo>
                  <a:lnTo>
                    <a:pt x="1069857" y="435286"/>
                  </a:lnTo>
                  <a:lnTo>
                    <a:pt x="1077155" y="483084"/>
                  </a:lnTo>
                  <a:lnTo>
                    <a:pt x="1080121" y="530669"/>
                  </a:lnTo>
                  <a:lnTo>
                    <a:pt x="1078883" y="577806"/>
                  </a:lnTo>
                  <a:lnTo>
                    <a:pt x="1073572" y="624258"/>
                  </a:lnTo>
                  <a:lnTo>
                    <a:pt x="1064316" y="669787"/>
                  </a:lnTo>
                  <a:lnTo>
                    <a:pt x="1051244" y="714157"/>
                  </a:lnTo>
                  <a:lnTo>
                    <a:pt x="1034486" y="757131"/>
                  </a:lnTo>
                  <a:lnTo>
                    <a:pt x="1014172" y="798473"/>
                  </a:lnTo>
                  <a:lnTo>
                    <a:pt x="990429" y="837946"/>
                  </a:lnTo>
                  <a:lnTo>
                    <a:pt x="963387" y="875313"/>
                  </a:lnTo>
                  <a:lnTo>
                    <a:pt x="933177" y="910337"/>
                  </a:lnTo>
                  <a:lnTo>
                    <a:pt x="899926" y="942783"/>
                  </a:lnTo>
                  <a:lnTo>
                    <a:pt x="863764" y="972412"/>
                  </a:lnTo>
                  <a:lnTo>
                    <a:pt x="824820" y="998988"/>
                  </a:lnTo>
                  <a:lnTo>
                    <a:pt x="783224" y="1022275"/>
                  </a:lnTo>
                  <a:lnTo>
                    <a:pt x="739105" y="1042036"/>
                  </a:lnTo>
                  <a:lnTo>
                    <a:pt x="692592" y="1058034"/>
                  </a:lnTo>
                  <a:lnTo>
                    <a:pt x="644812" y="1069796"/>
                  </a:lnTo>
                  <a:lnTo>
                    <a:pt x="597008" y="1077097"/>
                  </a:lnTo>
                  <a:lnTo>
                    <a:pt x="549417" y="1080066"/>
                  </a:lnTo>
                  <a:lnTo>
                    <a:pt x="502275" y="1078832"/>
                  </a:lnTo>
                  <a:lnTo>
                    <a:pt x="455818" y="1073524"/>
                  </a:lnTo>
                  <a:lnTo>
                    <a:pt x="410285" y="1064271"/>
                  </a:lnTo>
                  <a:lnTo>
                    <a:pt x="365911" y="1051203"/>
                  </a:lnTo>
                  <a:lnTo>
                    <a:pt x="322933" y="1034447"/>
                  </a:lnTo>
                  <a:lnTo>
                    <a:pt x="281588" y="1014134"/>
                  </a:lnTo>
                  <a:lnTo>
                    <a:pt x="242113" y="990391"/>
                  </a:lnTo>
                  <a:lnTo>
                    <a:pt x="204744" y="963349"/>
                  </a:lnTo>
                  <a:lnTo>
                    <a:pt x="169719" y="933137"/>
                  </a:lnTo>
                  <a:lnTo>
                    <a:pt x="137273" y="899883"/>
                  </a:lnTo>
                  <a:lnTo>
                    <a:pt x="107644" y="863716"/>
                  </a:lnTo>
                  <a:lnTo>
                    <a:pt x="81069" y="824765"/>
                  </a:lnTo>
                  <a:lnTo>
                    <a:pt x="57784" y="783160"/>
                  </a:lnTo>
                  <a:lnTo>
                    <a:pt x="38026" y="739030"/>
                  </a:lnTo>
                  <a:lnTo>
                    <a:pt x="22032" y="692503"/>
                  </a:lnTo>
                  <a:lnTo>
                    <a:pt x="10271" y="644730"/>
                  </a:lnTo>
                  <a:lnTo>
                    <a:pt x="2970" y="596933"/>
                  </a:lnTo>
                  <a:lnTo>
                    <a:pt x="0" y="549348"/>
                  </a:lnTo>
                  <a:lnTo>
                    <a:pt x="1231" y="502212"/>
                  </a:lnTo>
                  <a:lnTo>
                    <a:pt x="6536" y="455763"/>
                  </a:lnTo>
                  <a:lnTo>
                    <a:pt x="15785" y="410236"/>
                  </a:lnTo>
                  <a:lnTo>
                    <a:pt x="28850" y="365868"/>
                  </a:lnTo>
                  <a:lnTo>
                    <a:pt x="45601" y="322897"/>
                  </a:lnTo>
                  <a:lnTo>
                    <a:pt x="65910" y="281558"/>
                  </a:lnTo>
                  <a:lnTo>
                    <a:pt x="89648" y="242088"/>
                  </a:lnTo>
                  <a:lnTo>
                    <a:pt x="116687" y="204725"/>
                  </a:lnTo>
                  <a:lnTo>
                    <a:pt x="146896" y="169704"/>
                  </a:lnTo>
                  <a:lnTo>
                    <a:pt x="180148" y="137263"/>
                  </a:lnTo>
                  <a:lnTo>
                    <a:pt x="216314" y="107638"/>
                  </a:lnTo>
                  <a:lnTo>
                    <a:pt x="255265" y="81065"/>
                  </a:lnTo>
                  <a:lnTo>
                    <a:pt x="296871" y="57782"/>
                  </a:lnTo>
                  <a:lnTo>
                    <a:pt x="341005" y="38026"/>
                  </a:lnTo>
                  <a:lnTo>
                    <a:pt x="387538" y="22032"/>
                  </a:lnTo>
                  <a:close/>
                </a:path>
              </a:pathLst>
            </a:custGeom>
            <a:ln w="127000">
              <a:solidFill>
                <a:srgbClr val="44C1A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371336" y="5169712"/>
              <a:ext cx="1109345" cy="720725"/>
            </a:xfrm>
            <a:custGeom>
              <a:avLst/>
              <a:gdLst/>
              <a:ahLst/>
              <a:cxnLst/>
              <a:rect l="l" t="t" r="r" b="b"/>
              <a:pathLst>
                <a:path w="1109345" h="720725">
                  <a:moveTo>
                    <a:pt x="1109167" y="353834"/>
                  </a:moveTo>
                  <a:lnTo>
                    <a:pt x="1105115" y="306184"/>
                  </a:lnTo>
                  <a:lnTo>
                    <a:pt x="1094486" y="258394"/>
                  </a:lnTo>
                  <a:lnTo>
                    <a:pt x="1077531" y="212458"/>
                  </a:lnTo>
                  <a:lnTo>
                    <a:pt x="1055116" y="170218"/>
                  </a:lnTo>
                  <a:lnTo>
                    <a:pt x="1027772" y="131953"/>
                  </a:lnTo>
                  <a:lnTo>
                    <a:pt x="996022" y="97967"/>
                  </a:lnTo>
                  <a:lnTo>
                    <a:pt x="960399" y="68529"/>
                  </a:lnTo>
                  <a:lnTo>
                    <a:pt x="921448" y="43954"/>
                  </a:lnTo>
                  <a:lnTo>
                    <a:pt x="879678" y="24536"/>
                  </a:lnTo>
                  <a:lnTo>
                    <a:pt x="835647" y="10528"/>
                  </a:lnTo>
                  <a:lnTo>
                    <a:pt x="789876" y="2260"/>
                  </a:lnTo>
                  <a:lnTo>
                    <a:pt x="742886" y="0"/>
                  </a:lnTo>
                  <a:lnTo>
                    <a:pt x="695236" y="4051"/>
                  </a:lnTo>
                  <a:lnTo>
                    <a:pt x="647446" y="14681"/>
                  </a:lnTo>
                  <a:lnTo>
                    <a:pt x="601497" y="31635"/>
                  </a:lnTo>
                  <a:lnTo>
                    <a:pt x="559257" y="54051"/>
                  </a:lnTo>
                  <a:lnTo>
                    <a:pt x="520992" y="81394"/>
                  </a:lnTo>
                  <a:lnTo>
                    <a:pt x="487006" y="113144"/>
                  </a:lnTo>
                  <a:lnTo>
                    <a:pt x="457568" y="148767"/>
                  </a:lnTo>
                  <a:lnTo>
                    <a:pt x="433006" y="187718"/>
                  </a:lnTo>
                  <a:lnTo>
                    <a:pt x="413575" y="229489"/>
                  </a:lnTo>
                  <a:lnTo>
                    <a:pt x="399567" y="273519"/>
                  </a:lnTo>
                  <a:lnTo>
                    <a:pt x="391299" y="319290"/>
                  </a:lnTo>
                  <a:lnTo>
                    <a:pt x="389039" y="366280"/>
                  </a:lnTo>
                  <a:lnTo>
                    <a:pt x="390004" y="377685"/>
                  </a:lnTo>
                  <a:lnTo>
                    <a:pt x="0" y="492518"/>
                  </a:lnTo>
                  <a:lnTo>
                    <a:pt x="47752" y="654570"/>
                  </a:lnTo>
                  <a:lnTo>
                    <a:pt x="437705" y="539788"/>
                  </a:lnTo>
                  <a:lnTo>
                    <a:pt x="443090" y="549910"/>
                  </a:lnTo>
                  <a:lnTo>
                    <a:pt x="470433" y="588175"/>
                  </a:lnTo>
                  <a:lnTo>
                    <a:pt x="502183" y="622173"/>
                  </a:lnTo>
                  <a:lnTo>
                    <a:pt x="537806" y="651598"/>
                  </a:lnTo>
                  <a:lnTo>
                    <a:pt x="576757" y="676173"/>
                  </a:lnTo>
                  <a:lnTo>
                    <a:pt x="618528" y="695604"/>
                  </a:lnTo>
                  <a:lnTo>
                    <a:pt x="662559" y="709599"/>
                  </a:lnTo>
                  <a:lnTo>
                    <a:pt x="708329" y="717867"/>
                  </a:lnTo>
                  <a:lnTo>
                    <a:pt x="755319" y="720128"/>
                  </a:lnTo>
                  <a:lnTo>
                    <a:pt x="802970" y="716076"/>
                  </a:lnTo>
                  <a:lnTo>
                    <a:pt x="850773" y="705434"/>
                  </a:lnTo>
                  <a:lnTo>
                    <a:pt x="896708" y="688492"/>
                  </a:lnTo>
                  <a:lnTo>
                    <a:pt x="938949" y="666076"/>
                  </a:lnTo>
                  <a:lnTo>
                    <a:pt x="977214" y="638721"/>
                  </a:lnTo>
                  <a:lnTo>
                    <a:pt x="1011199" y="606971"/>
                  </a:lnTo>
                  <a:lnTo>
                    <a:pt x="1040638" y="571347"/>
                  </a:lnTo>
                  <a:lnTo>
                    <a:pt x="1065212" y="532384"/>
                  </a:lnTo>
                  <a:lnTo>
                    <a:pt x="1084630" y="490626"/>
                  </a:lnTo>
                  <a:lnTo>
                    <a:pt x="1098638" y="446582"/>
                  </a:lnTo>
                  <a:lnTo>
                    <a:pt x="1106906" y="400812"/>
                  </a:lnTo>
                  <a:lnTo>
                    <a:pt x="1109167" y="353834"/>
                  </a:lnTo>
                  <a:close/>
                </a:path>
              </a:pathLst>
            </a:custGeom>
            <a:solidFill>
              <a:srgbClr val="44C1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315902" y="3982553"/>
              <a:ext cx="1080770" cy="1080770"/>
            </a:xfrm>
            <a:custGeom>
              <a:avLst/>
              <a:gdLst/>
              <a:ahLst/>
              <a:cxnLst/>
              <a:rect l="l" t="t" r="r" b="b"/>
              <a:pathLst>
                <a:path w="1080770" h="1080770">
                  <a:moveTo>
                    <a:pt x="312609" y="50331"/>
                  </a:moveTo>
                  <a:lnTo>
                    <a:pt x="358120" y="31632"/>
                  </a:lnTo>
                  <a:lnTo>
                    <a:pt x="404314" y="17342"/>
                  </a:lnTo>
                  <a:lnTo>
                    <a:pt x="450938" y="7369"/>
                  </a:lnTo>
                  <a:lnTo>
                    <a:pt x="497738" y="1619"/>
                  </a:lnTo>
                  <a:lnTo>
                    <a:pt x="544462" y="0"/>
                  </a:lnTo>
                  <a:lnTo>
                    <a:pt x="590857" y="2419"/>
                  </a:lnTo>
                  <a:lnTo>
                    <a:pt x="636669" y="8783"/>
                  </a:lnTo>
                  <a:lnTo>
                    <a:pt x="681646" y="19001"/>
                  </a:lnTo>
                  <a:lnTo>
                    <a:pt x="725534" y="32979"/>
                  </a:lnTo>
                  <a:lnTo>
                    <a:pt x="768080" y="50625"/>
                  </a:lnTo>
                  <a:lnTo>
                    <a:pt x="809032" y="71846"/>
                  </a:lnTo>
                  <a:lnTo>
                    <a:pt x="848136" y="96549"/>
                  </a:lnTo>
                  <a:lnTo>
                    <a:pt x="885138" y="124642"/>
                  </a:lnTo>
                  <a:lnTo>
                    <a:pt x="919787" y="156033"/>
                  </a:lnTo>
                  <a:lnTo>
                    <a:pt x="951828" y="190627"/>
                  </a:lnTo>
                  <a:lnTo>
                    <a:pt x="981009" y="228334"/>
                  </a:lnTo>
                  <a:lnTo>
                    <a:pt x="1007077" y="269060"/>
                  </a:lnTo>
                  <a:lnTo>
                    <a:pt x="1029778" y="312713"/>
                  </a:lnTo>
                  <a:lnTo>
                    <a:pt x="1048497" y="358205"/>
                  </a:lnTo>
                  <a:lnTo>
                    <a:pt x="1062805" y="404384"/>
                  </a:lnTo>
                  <a:lnTo>
                    <a:pt x="1072794" y="450997"/>
                  </a:lnTo>
                  <a:lnTo>
                    <a:pt x="1078558" y="497790"/>
                  </a:lnTo>
                  <a:lnTo>
                    <a:pt x="1080189" y="544510"/>
                  </a:lnTo>
                  <a:lnTo>
                    <a:pt x="1077780" y="590904"/>
                  </a:lnTo>
                  <a:lnTo>
                    <a:pt x="1071424" y="636717"/>
                  </a:lnTo>
                  <a:lnTo>
                    <a:pt x="1061213" y="681697"/>
                  </a:lnTo>
                  <a:lnTo>
                    <a:pt x="1047241" y="725590"/>
                  </a:lnTo>
                  <a:lnTo>
                    <a:pt x="1029600" y="768142"/>
                  </a:lnTo>
                  <a:lnTo>
                    <a:pt x="1008383" y="809100"/>
                  </a:lnTo>
                  <a:lnTo>
                    <a:pt x="983682" y="848210"/>
                  </a:lnTo>
                  <a:lnTo>
                    <a:pt x="955591" y="885220"/>
                  </a:lnTo>
                  <a:lnTo>
                    <a:pt x="924202" y="919875"/>
                  </a:lnTo>
                  <a:lnTo>
                    <a:pt x="889608" y="951922"/>
                  </a:lnTo>
                  <a:lnTo>
                    <a:pt x="851902" y="981108"/>
                  </a:lnTo>
                  <a:lnTo>
                    <a:pt x="811176" y="1007179"/>
                  </a:lnTo>
                  <a:lnTo>
                    <a:pt x="767523" y="1029882"/>
                  </a:lnTo>
                  <a:lnTo>
                    <a:pt x="722013" y="1048580"/>
                  </a:lnTo>
                  <a:lnTo>
                    <a:pt x="675819" y="1062870"/>
                  </a:lnTo>
                  <a:lnTo>
                    <a:pt x="629195" y="1072843"/>
                  </a:lnTo>
                  <a:lnTo>
                    <a:pt x="582395" y="1078593"/>
                  </a:lnTo>
                  <a:lnTo>
                    <a:pt x="535671" y="1080213"/>
                  </a:lnTo>
                  <a:lnTo>
                    <a:pt x="489276" y="1077793"/>
                  </a:lnTo>
                  <a:lnTo>
                    <a:pt x="443464" y="1071429"/>
                  </a:lnTo>
                  <a:lnTo>
                    <a:pt x="398487" y="1061211"/>
                  </a:lnTo>
                  <a:lnTo>
                    <a:pt x="354599" y="1047233"/>
                  </a:lnTo>
                  <a:lnTo>
                    <a:pt x="312053" y="1029587"/>
                  </a:lnTo>
                  <a:lnTo>
                    <a:pt x="271101" y="1008366"/>
                  </a:lnTo>
                  <a:lnTo>
                    <a:pt x="231997" y="983663"/>
                  </a:lnTo>
                  <a:lnTo>
                    <a:pt x="194995" y="955570"/>
                  </a:lnTo>
                  <a:lnTo>
                    <a:pt x="160346" y="924180"/>
                  </a:lnTo>
                  <a:lnTo>
                    <a:pt x="128305" y="889585"/>
                  </a:lnTo>
                  <a:lnTo>
                    <a:pt x="99124" y="851878"/>
                  </a:lnTo>
                  <a:lnTo>
                    <a:pt x="73056" y="811152"/>
                  </a:lnTo>
                  <a:lnTo>
                    <a:pt x="50354" y="767500"/>
                  </a:lnTo>
                  <a:lnTo>
                    <a:pt x="31655" y="722008"/>
                  </a:lnTo>
                  <a:lnTo>
                    <a:pt x="17362" y="675828"/>
                  </a:lnTo>
                  <a:lnTo>
                    <a:pt x="7383" y="629215"/>
                  </a:lnTo>
                  <a:lnTo>
                    <a:pt x="1627" y="582422"/>
                  </a:lnTo>
                  <a:lnTo>
                    <a:pt x="0" y="535702"/>
                  </a:lnTo>
                  <a:lnTo>
                    <a:pt x="2410" y="489308"/>
                  </a:lnTo>
                  <a:lnTo>
                    <a:pt x="8765" y="443495"/>
                  </a:lnTo>
                  <a:lnTo>
                    <a:pt x="18972" y="398515"/>
                  </a:lnTo>
                  <a:lnTo>
                    <a:pt x="32940" y="354623"/>
                  </a:lnTo>
                  <a:lnTo>
                    <a:pt x="50575" y="312070"/>
                  </a:lnTo>
                  <a:lnTo>
                    <a:pt x="71785" y="271112"/>
                  </a:lnTo>
                  <a:lnTo>
                    <a:pt x="96479" y="232002"/>
                  </a:lnTo>
                  <a:lnTo>
                    <a:pt x="124563" y="194992"/>
                  </a:lnTo>
                  <a:lnTo>
                    <a:pt x="155946" y="160337"/>
                  </a:lnTo>
                  <a:lnTo>
                    <a:pt x="190534" y="128290"/>
                  </a:lnTo>
                  <a:lnTo>
                    <a:pt x="228235" y="99104"/>
                  </a:lnTo>
                  <a:lnTo>
                    <a:pt x="268958" y="73033"/>
                  </a:lnTo>
                  <a:lnTo>
                    <a:pt x="312609" y="50331"/>
                  </a:lnTo>
                  <a:close/>
                </a:path>
              </a:pathLst>
            </a:custGeom>
            <a:ln w="127000">
              <a:solidFill>
                <a:srgbClr val="37A76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28664" y="3608336"/>
              <a:ext cx="1081405" cy="755015"/>
            </a:xfrm>
            <a:custGeom>
              <a:avLst/>
              <a:gdLst/>
              <a:ahLst/>
              <a:cxnLst/>
              <a:rect l="l" t="t" r="r" b="b"/>
              <a:pathLst>
                <a:path w="1081404" h="755014">
                  <a:moveTo>
                    <a:pt x="1081138" y="347294"/>
                  </a:moveTo>
                  <a:lnTo>
                    <a:pt x="1076413" y="300494"/>
                  </a:lnTo>
                  <a:lnTo>
                    <a:pt x="1065352" y="253961"/>
                  </a:lnTo>
                  <a:lnTo>
                    <a:pt x="1047750" y="208267"/>
                  </a:lnTo>
                  <a:lnTo>
                    <a:pt x="1024204" y="165354"/>
                  </a:lnTo>
                  <a:lnTo>
                    <a:pt x="995794" y="126885"/>
                  </a:lnTo>
                  <a:lnTo>
                    <a:pt x="963079" y="93078"/>
                  </a:lnTo>
                  <a:lnTo>
                    <a:pt x="926655" y="64160"/>
                  </a:lnTo>
                  <a:lnTo>
                    <a:pt x="887069" y="40322"/>
                  </a:lnTo>
                  <a:lnTo>
                    <a:pt x="844905" y="21767"/>
                  </a:lnTo>
                  <a:lnTo>
                    <a:pt x="800735" y="8737"/>
                  </a:lnTo>
                  <a:lnTo>
                    <a:pt x="755103" y="1409"/>
                  </a:lnTo>
                  <a:lnTo>
                    <a:pt x="708609" y="0"/>
                  </a:lnTo>
                  <a:lnTo>
                    <a:pt x="661809" y="4724"/>
                  </a:lnTo>
                  <a:lnTo>
                    <a:pt x="615276" y="15786"/>
                  </a:lnTo>
                  <a:lnTo>
                    <a:pt x="569595" y="33388"/>
                  </a:lnTo>
                  <a:lnTo>
                    <a:pt x="526669" y="56934"/>
                  </a:lnTo>
                  <a:lnTo>
                    <a:pt x="488200" y="85344"/>
                  </a:lnTo>
                  <a:lnTo>
                    <a:pt x="454393" y="118059"/>
                  </a:lnTo>
                  <a:lnTo>
                    <a:pt x="425475" y="154482"/>
                  </a:lnTo>
                  <a:lnTo>
                    <a:pt x="401637" y="194068"/>
                  </a:lnTo>
                  <a:lnTo>
                    <a:pt x="383082" y="236232"/>
                  </a:lnTo>
                  <a:lnTo>
                    <a:pt x="370052" y="280403"/>
                  </a:lnTo>
                  <a:lnTo>
                    <a:pt x="362724" y="326034"/>
                  </a:lnTo>
                  <a:lnTo>
                    <a:pt x="361315" y="372529"/>
                  </a:lnTo>
                  <a:lnTo>
                    <a:pt x="366039" y="419328"/>
                  </a:lnTo>
                  <a:lnTo>
                    <a:pt x="368693" y="430517"/>
                  </a:lnTo>
                  <a:lnTo>
                    <a:pt x="0" y="601713"/>
                  </a:lnTo>
                  <a:lnTo>
                    <a:pt x="71120" y="754875"/>
                  </a:lnTo>
                  <a:lnTo>
                    <a:pt x="439813" y="583679"/>
                  </a:lnTo>
                  <a:lnTo>
                    <a:pt x="446659" y="592937"/>
                  </a:lnTo>
                  <a:lnTo>
                    <a:pt x="479374" y="626719"/>
                  </a:lnTo>
                  <a:lnTo>
                    <a:pt x="515797" y="655637"/>
                  </a:lnTo>
                  <a:lnTo>
                    <a:pt x="555383" y="679462"/>
                  </a:lnTo>
                  <a:lnTo>
                    <a:pt x="597547" y="698004"/>
                  </a:lnTo>
                  <a:lnTo>
                    <a:pt x="641718" y="711034"/>
                  </a:lnTo>
                  <a:lnTo>
                    <a:pt x="687349" y="718362"/>
                  </a:lnTo>
                  <a:lnTo>
                    <a:pt x="733844" y="719772"/>
                  </a:lnTo>
                  <a:lnTo>
                    <a:pt x="780643" y="715060"/>
                  </a:lnTo>
                  <a:lnTo>
                    <a:pt x="827176" y="704011"/>
                  </a:lnTo>
                  <a:lnTo>
                    <a:pt x="872871" y="686422"/>
                  </a:lnTo>
                  <a:lnTo>
                    <a:pt x="915784" y="662889"/>
                  </a:lnTo>
                  <a:lnTo>
                    <a:pt x="954252" y="634479"/>
                  </a:lnTo>
                  <a:lnTo>
                    <a:pt x="988060" y="601764"/>
                  </a:lnTo>
                  <a:lnTo>
                    <a:pt x="1016977" y="565340"/>
                  </a:lnTo>
                  <a:lnTo>
                    <a:pt x="1040815" y="525754"/>
                  </a:lnTo>
                  <a:lnTo>
                    <a:pt x="1059370" y="483590"/>
                  </a:lnTo>
                  <a:lnTo>
                    <a:pt x="1072400" y="439420"/>
                  </a:lnTo>
                  <a:lnTo>
                    <a:pt x="1079728" y="393788"/>
                  </a:lnTo>
                  <a:lnTo>
                    <a:pt x="1081138" y="347294"/>
                  </a:lnTo>
                  <a:close/>
                </a:path>
              </a:pathLst>
            </a:custGeom>
            <a:solidFill>
              <a:srgbClr val="37A76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048000" y="457200"/>
            <a:ext cx="61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5419" y="1524000"/>
            <a:ext cx="960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ความก้าวหน้าการขับเคลื่อน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509034" y="2168298"/>
            <a:ext cx="419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กิจกรรมที่ได้ดำเนินงาน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ของสินค้าภายใต้งบปกติ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509034" y="3567054"/>
            <a:ext cx="44543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การเสนอของบประมาณ เช่น งบจังหวัด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กลุ่มจังหวัด งบสนับสนุนทุนวิจัยจาก สวก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เป็นต้น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26755" y="5059440"/>
            <a:ext cx="4454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การสร้างความร่วมมือกับหน่วยงานอื่น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283114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581400" y="6096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405" y="1828800"/>
            <a:ext cx="2895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  <a:p>
            <a:endParaRPr lang="th-TH" sz="24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กิจกรรมทีได้ดำเนินงาน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 ภายใต้งบปกติ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75897497"/>
              </p:ext>
            </p:extLst>
          </p:nvPr>
        </p:nvGraphicFramePr>
        <p:xfrm>
          <a:off x="3200400" y="1542752"/>
          <a:ext cx="8128000" cy="19405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2032000"/>
                <a:gridCol w="2032000"/>
                <a:gridCol w="2032000"/>
                <a:gridCol w="2032000"/>
              </a:tblGrid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โครงการ</a:t>
                      </a:r>
                      <a:r>
                        <a:rPr lang="en-US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แผนงาน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ปีงบประมาณ </a:t>
                      </a:r>
                      <a:r>
                        <a:rPr lang="en-US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2565 - 2566 : 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สุกรชีวภาพ </a:t>
                      </a:r>
                      <a:r>
                        <a:rPr lang="th-TH" sz="2400" baseline="0" dirty="0" smtClean="0">
                          <a:solidFill>
                            <a:schemeClr val="accent2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(ไม่มี)</a:t>
                      </a:r>
                      <a:endParaRPr lang="th-TH" sz="2400" dirty="0">
                        <a:solidFill>
                          <a:schemeClr val="accent2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ต้นน้ำ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กลางน้ำ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ปลายน้ำ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C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G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43895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12405" y="1828800"/>
            <a:ext cx="2895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  <a:p>
            <a:endParaRPr lang="th-TH" sz="24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8600" y="2971717"/>
            <a:ext cx="2514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การเสนอของบประมาณ เช่น งบจังหวัด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กลุ่มจังหวัด                        งบสนับสนุนทุนวิจัยจาก สวก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เป็นต้น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378901" y="439244"/>
            <a:ext cx="5800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25017815"/>
              </p:ext>
            </p:extLst>
          </p:nvPr>
        </p:nvGraphicFramePr>
        <p:xfrm>
          <a:off x="2908005" y="1074321"/>
          <a:ext cx="9220200" cy="5072479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44795"/>
                <a:gridCol w="3974805"/>
                <a:gridCol w="1219200"/>
                <a:gridCol w="3581400"/>
              </a:tblGrid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โครงการ</a:t>
                      </a:r>
                      <a:r>
                        <a:rPr lang="en-US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แผนงาน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ปีงบประมาณ </a:t>
                      </a:r>
                      <a:r>
                        <a:rPr lang="en-US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2565 - 2566 : 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สุกรชีวภาพ </a:t>
                      </a:r>
                      <a:endParaRPr lang="th-TH" sz="2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ต้นน้ำ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กลางน้ำ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ปลายน้ำ</a:t>
                      </a: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050639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th-TH" sz="16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ปี </a:t>
                      </a:r>
                      <a:r>
                        <a:rPr kumimoji="0" lang="en-US" sz="1600" b="1" i="0" u="sng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2565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1. </a:t>
                      </a:r>
                      <a:r>
                        <a:rPr kumimoji="0" lang="th-TH" sz="1600" b="1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ส่งเสริมการพัฒนาวิสาหกิจชุมชน กลุ่ม/องค์กรเกษตรกร ในการผลิต การแปรรูป การทำผลิตภัณฑ์ และท่องเที่ยวเชิงเกษตร                                                  </a:t>
                      </a:r>
                      <a:r>
                        <a:rPr kumimoji="0" lang="th-TH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งบเงินกู้ </a:t>
                      </a:r>
                      <a:r>
                        <a:rPr kumimoji="0" lang="en-US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uLnTx/>
                          <a:uFillTx/>
                          <a:latin typeface="AngsanaUPC" pitchFamily="18" charset="-34"/>
                          <a:ea typeface="+mn-ea"/>
                          <a:cs typeface="AngsanaUPC" pitchFamily="18" charset="-34"/>
                        </a:rPr>
                        <a:t>: 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2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,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400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,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537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 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บาท  (</a:t>
                      </a:r>
                      <a:r>
                        <a:rPr lang="th-TH" sz="160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ปศุสัตว์)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2. </a:t>
                      </a:r>
                      <a:r>
                        <a:rPr lang="th-TH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พัฒนาระบบการเลี้ยงสุกรชีวภาพ 1 กลุ่ม ตำบลแหลมโตนด อำเภอควนขนุน จังหวัดพัทลุง สมาชิก 10 ราย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งบกรมปศุสัตว์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 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: 17,200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บาท 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</a:t>
                      </a:r>
                      <a:r>
                        <a:rPr lang="th-TH" sz="160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ปศุสัตว์)</a:t>
                      </a:r>
                    </a:p>
                    <a:p>
                      <a:pPr marL="0" marR="0" lvl="0" indent="0" algn="l" defTabSz="914400" rtl="0" eaLnBrk="1" fontAlgn="b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ปี </a:t>
                      </a:r>
                      <a:r>
                        <a:rPr lang="en-US" sz="16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2566</a:t>
                      </a:r>
                      <a:endParaRPr lang="th-TH" sz="1600" b="1" u="sng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AngsanaUPC" pitchFamily="18" charset="-34"/>
                        <a:ea typeface="Calibri"/>
                        <a:cs typeface="AngsanaUPC" pitchFamily="18" charset="-34"/>
                      </a:endParaRPr>
                    </a:p>
                    <a:p>
                      <a:pPr algn="l"/>
                      <a:r>
                        <a:rPr lang="en-US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</a:t>
                      </a:r>
                      <a:r>
                        <a:rPr lang="en-US" sz="16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ยกระดับศูนย์เรียนรู้การเลี้ยงสัตว์แบบผสมผสานแนวทางเกษตรธรรมชาติตามหลักปรัชญาเศรษฐกิจพอเพียง</a:t>
                      </a:r>
                      <a:r>
                        <a:rPr lang="th-TH" sz="16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endParaRPr lang="en-US" sz="1600" b="1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งบจังหวัด 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7,170,200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 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</a:t>
                      </a:r>
                      <a:r>
                        <a:rPr lang="th-TH" sz="160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effectLst/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ปศุสัตว์)</a:t>
                      </a:r>
                    </a:p>
                  </a:txBody>
                  <a:tcPr marL="58213" marR="58213" marT="0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600"/>
                        </a:spcAft>
                        <a:buClrTx/>
                        <a:buSzTx/>
                        <a:buFontTx/>
                        <a:buNone/>
                        <a:tabLst>
                          <a:tab pos="5671185" algn="r"/>
                        </a:tabLst>
                        <a:defRPr/>
                      </a:pPr>
                      <a:endParaRPr lang="en-US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Leelawadee" pitchFamily="34" charset="-34"/>
                        <a:ea typeface="Calibri"/>
                        <a:cs typeface="Leelawadee" pitchFamily="34" charset="-34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600"/>
                        </a:spcAft>
                        <a:tabLst>
                          <a:tab pos="5671185" algn="r"/>
                        </a:tabLst>
                      </a:pPr>
                      <a:endParaRPr lang="en-US" sz="1600" dirty="0">
                        <a:solidFill>
                          <a:schemeClr val="accent3">
                            <a:lumMod val="50000"/>
                          </a:schemeClr>
                        </a:solidFill>
                        <a:effectLst/>
                        <a:latin typeface="Leelawadee" pitchFamily="34" charset="-34"/>
                        <a:ea typeface="Calibri"/>
                        <a:cs typeface="Leelawadee" pitchFamily="34" charset="-34"/>
                      </a:endParaRPr>
                    </a:p>
                  </a:txBody>
                  <a:tcPr marL="68580" marR="68580" marT="0" marB="0" anchor="ctr"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C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G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sz="16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6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</a:t>
                      </a:r>
                      <a:r>
                        <a:rPr lang="en-US" sz="16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2566 </a:t>
                      </a:r>
                    </a:p>
                    <a:p>
                      <a:pPr algn="l"/>
                      <a:r>
                        <a:rPr lang="en-US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</a:t>
                      </a:r>
                      <a:r>
                        <a:rPr lang="en-US" sz="16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6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พัฒนาด้านการตลาดปศุสัตว์ปลอดภัย</a:t>
                      </a:r>
                      <a:endParaRPr lang="en-US" sz="1600" b="1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งบจังหวัด </a:t>
                      </a:r>
                      <a:r>
                        <a:rPr lang="en-US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225,700 </a:t>
                      </a:r>
                      <a:r>
                        <a:rPr lang="th-TH" sz="16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(</a:t>
                      </a:r>
                      <a:r>
                        <a:rPr lang="th-TH" sz="160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สนง</a:t>
                      </a:r>
                      <a:r>
                        <a:rPr lang="en-US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.</a:t>
                      </a:r>
                      <a:r>
                        <a:rPr lang="th-TH" sz="16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ea typeface="Calibri"/>
                          <a:cs typeface="AngsanaUPC" pitchFamily="18" charset="-34"/>
                        </a:rPr>
                        <a:t>ปศุสัตว์)</a:t>
                      </a:r>
                      <a:endParaRPr lang="th-TH" sz="1600" b="1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8610600" y="1951910"/>
            <a:ext cx="3200400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600" b="1" u="sng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ปี </a:t>
            </a:r>
            <a:r>
              <a:rPr lang="en-US" sz="1600" b="1" u="sng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2566</a:t>
            </a:r>
            <a:endParaRPr lang="en-US" sz="1600" b="1" u="sng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16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1.  </a:t>
            </a:r>
            <a:r>
              <a:rPr lang="th-TH" sz="16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เพิ่มศักยภาพการผลิตและการตลาดสินค้า                          ปศุสัตว์ปลอดภัย </a:t>
            </a:r>
          </a:p>
          <a:p>
            <a:r>
              <a:rPr lang="th-TH" sz="16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งบจังหวัด </a:t>
            </a:r>
            <a:r>
              <a:rPr lang="en-US" sz="16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: 11,826,100 </a:t>
            </a:r>
            <a:r>
              <a:rPr lang="th-TH" sz="16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บาท  </a:t>
            </a:r>
            <a:r>
              <a:rPr lang="th-TH" sz="16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/>
                <a:cs typeface="AngsanaUPC" pitchFamily="18" charset="-34"/>
              </a:rPr>
              <a:t>(</a:t>
            </a:r>
            <a:r>
              <a:rPr lang="th-TH" sz="1600" dirty="0" err="1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/>
                <a:cs typeface="AngsanaUPC" pitchFamily="18" charset="-34"/>
              </a:rPr>
              <a:t>สนง</a:t>
            </a:r>
            <a:r>
              <a:rPr lang="en-US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/>
                <a:cs typeface="AngsanaUPC" pitchFamily="18" charset="-34"/>
              </a:rPr>
              <a:t>.</a:t>
            </a:r>
            <a:r>
              <a:rPr lang="th-TH" sz="16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/>
                <a:cs typeface="AngsanaUPC" pitchFamily="18" charset="-34"/>
              </a:rPr>
              <a:t>ปศุสัตว์)</a:t>
            </a:r>
            <a:endParaRPr lang="th-TH" sz="16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 </a:t>
            </a:r>
            <a:endParaRPr lang="th-TH" sz="1600" dirty="0"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047697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2405" y="1828800"/>
            <a:ext cx="2895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  <a:p>
            <a:endParaRPr lang="th-TH" sz="24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600" y="2919268"/>
            <a:ext cx="2514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การสร้างความร่วมมือกับหน่วยงานอื่น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81400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" name="กล่องข้อความ 4"/>
          <p:cNvSpPr txBox="1"/>
          <p:nvPr/>
        </p:nvSpPr>
        <p:spPr>
          <a:xfrm>
            <a:off x="2932745" y="3334766"/>
            <a:ext cx="9156106" cy="2554545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หลักสูตรจัดฝึกอบรมเชิงปฏิบัติการ การเลี้ยงสุกรชีวภาพแนวทางเกษตรธรรมชาติ ปีงบประมาณ พ.ศ. 2563 และ 2564 (รวม 390 คน)</a:t>
            </a:r>
          </a:p>
          <a:p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-สาธิตการผลิตหัวใจสำคัญของเกษตรธรรมชาติ (การทำน้ำหมักจุลินท</a:t>
            </a:r>
            <a:r>
              <a:rPr lang="th-TH" sz="2000" dirty="0" err="1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รีย์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7 ชนิด, การผลิตจุลินท</a:t>
            </a:r>
            <a:r>
              <a:rPr lang="th-TH" sz="2000" dirty="0" err="1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รีย์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ท้องถิ่น (</a:t>
            </a:r>
            <a:r>
              <a:rPr lang="en-US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IMO) 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การทำน้ำหมักจุลินท</a:t>
            </a:r>
            <a:r>
              <a:rPr lang="th-TH" sz="2000" dirty="0" err="1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รีย์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ป้องกันกำจัดศัตรูสัตว์)</a:t>
            </a:r>
          </a:p>
          <a:p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-สาธิตการผลิตอาหารสัตว์ปลอดสารพิษ ลดต้นทุน</a:t>
            </a:r>
          </a:p>
          <a:p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-สาธิตการผลิตปุ๋ยจากคอกสุกรชีวภาพ (ปุ๋ยสัตว์ทำสัตว์หมัก)</a:t>
            </a:r>
          </a:p>
          <a:p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-สาธิตการพัฒนาสิ่งแวดล้อม (กำจัดกลิ่น เสียง และแมลงรบกวน)</a:t>
            </a:r>
          </a:p>
          <a:p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-สนับสนุนครุภัณฑ์เครื่องหั่นหยวกกล้วย</a:t>
            </a:r>
          </a:p>
          <a:p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-สนับสนุนถังหมัก</a:t>
            </a:r>
          </a:p>
        </p:txBody>
      </p:sp>
      <p:sp>
        <p:nvSpPr>
          <p:cNvPr id="3" name="TextBox 2"/>
          <p:cNvSpPr txBox="1"/>
          <p:nvPr/>
        </p:nvSpPr>
        <p:spPr>
          <a:xfrm>
            <a:off x="3025261" y="1747479"/>
            <a:ext cx="8369595" cy="769441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1">
            <a:schemeClr val="accent6"/>
          </a:lnRef>
          <a:fillRef idx="3">
            <a:schemeClr val="accent6"/>
          </a:fillRef>
          <a:effectRef idx="2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  <a:sym typeface="Wingdings 3"/>
              </a:rPr>
              <a:t>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จังหวัดพัทลุงสนับสนุนงบประมาณการพัฒนาองค์ความรู้ด้านการพัฒนาผลิตภัณฑ์สุกรชีวภาพ และสนับสนุนด้านเครื่องมือ วัสดุอุปกรณ์สำหรับการผลิตแก่กลุ่ม รายละเอียดดังนี้</a:t>
            </a:r>
            <a:endParaRPr lang="th-TH" sz="20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" name="ลูกศรลง 3"/>
          <p:cNvSpPr/>
          <p:nvPr/>
        </p:nvSpPr>
        <p:spPr>
          <a:xfrm>
            <a:off x="6934200" y="2681737"/>
            <a:ext cx="438891" cy="286766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404032687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6" name="สี่เหลี่ยมผืนผ้า: มุมมน 27">
            <a:extLst>
              <a:ext uri="{FF2B5EF4-FFF2-40B4-BE49-F238E27FC236}">
                <a16:creationId xmlns="" xmlns:a16="http://schemas.microsoft.com/office/drawing/2014/main" id="{98B198B2-9C84-4E1B-9A19-C1303E71BA27}"/>
              </a:ext>
            </a:extLst>
          </p:cNvPr>
          <p:cNvSpPr/>
          <p:nvPr/>
        </p:nvSpPr>
        <p:spPr>
          <a:xfrm>
            <a:off x="7313220" y="1485122"/>
            <a:ext cx="4768692" cy="1035546"/>
          </a:xfrm>
          <a:prstGeom prst="roundRect">
            <a:avLst/>
          </a:prstGeom>
          <a:solidFill>
            <a:schemeClr val="accent4">
              <a:lumMod val="40000"/>
              <a:lumOff val="60000"/>
            </a:schemeClr>
          </a:solidFill>
          <a:ln>
            <a:noFill/>
          </a:ln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กลุ่มผู้เลี้ยงสุกรชีวภาพ (หมูหลุม) แนวทางเกษตรธรรมชาติ</a:t>
            </a:r>
          </a:p>
          <a:p>
            <a:pPr algn="ctr"/>
            <a:r>
              <a:rPr lang="th-TH" sz="2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สมาชิกทั้งหมด 60 </a:t>
            </a:r>
            <a:r>
              <a:rPr lang="th-TH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คน</a:t>
            </a:r>
          </a:p>
        </p:txBody>
      </p:sp>
      <p:graphicFrame>
        <p:nvGraphicFramePr>
          <p:cNvPr id="18" name="แผนภูมิ 17">
            <a:extLst>
              <a:ext uri="{FF2B5EF4-FFF2-40B4-BE49-F238E27FC236}">
                <a16:creationId xmlns="" xmlns:a16="http://schemas.microsoft.com/office/drawing/2014/main" id="{E2F30AD5-C1B1-446B-90B5-F501122DBCB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91301350"/>
              </p:ext>
            </p:extLst>
          </p:nvPr>
        </p:nvGraphicFramePr>
        <p:xfrm>
          <a:off x="3248087" y="1722628"/>
          <a:ext cx="3886200" cy="291090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TextBox 1"/>
          <p:cNvSpPr txBox="1"/>
          <p:nvPr/>
        </p:nvSpPr>
        <p:spPr>
          <a:xfrm>
            <a:off x="7391401" y="2659098"/>
            <a:ext cx="4690512" cy="163121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เกษตรกรนำสุกรเข้าโรงฆ่า </a:t>
            </a:r>
            <a:r>
              <a:rPr lang="en-US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GMP </a:t>
            </a:r>
            <a:r>
              <a:rPr lang="th-TH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ของกรมปศุสัตว์</a:t>
            </a:r>
          </a:p>
          <a:p>
            <a:pPr marL="457200" indent="-457200">
              <a:buFontTx/>
              <a:buChar char="-"/>
            </a:pP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อำเภอบางแก้ว </a:t>
            </a:r>
            <a:r>
              <a:rPr lang="en-US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1 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จุด</a:t>
            </a:r>
          </a:p>
          <a:p>
            <a:pPr marL="457200" indent="-457200">
              <a:buFontTx/>
              <a:buChar char="-"/>
            </a:pP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อำเภอเขาชัยสน </a:t>
            </a:r>
            <a:r>
              <a:rPr lang="en-US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1 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จุด</a:t>
            </a:r>
          </a:p>
          <a:p>
            <a:pPr marL="457200" indent="-457200">
              <a:buFontTx/>
              <a:buChar char="-"/>
            </a:pP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อำเภอควนขนุน</a:t>
            </a:r>
            <a:r>
              <a:rPr lang="en-US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2 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จุด</a:t>
            </a:r>
          </a:p>
          <a:p>
            <a:pPr marL="457200" indent="-457200">
              <a:buFontTx/>
              <a:buChar char="-"/>
            </a:pP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อำเภอป่าพะยอม </a:t>
            </a:r>
            <a:r>
              <a:rPr lang="en-US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1 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จุด</a:t>
            </a:r>
          </a:p>
        </p:txBody>
      </p:sp>
      <p:sp>
        <p:nvSpPr>
          <p:cNvPr id="24" name="สี่เหลี่ยมผืนผ้า: มุมมน 17">
            <a:extLst>
              <a:ext uri="{FF2B5EF4-FFF2-40B4-BE49-F238E27FC236}">
                <a16:creationId xmlns="" xmlns:a16="http://schemas.microsoft.com/office/drawing/2014/main" id="{EA801F89-B11C-4590-9052-4016A9179CCE}"/>
              </a:ext>
            </a:extLst>
          </p:cNvPr>
          <p:cNvSpPr/>
          <p:nvPr/>
        </p:nvSpPr>
        <p:spPr>
          <a:xfrm>
            <a:off x="7391402" y="4437286"/>
            <a:ext cx="4624848" cy="939383"/>
          </a:xfrm>
          <a:prstGeom prst="roundRect">
            <a:avLst/>
          </a:prstGeom>
          <a:solidFill>
            <a:schemeClr val="bg2">
              <a:lumMod val="75000"/>
            </a:schemeClr>
          </a:solidFill>
          <a:ln>
            <a:noFill/>
          </a:ln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สัดส่วน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การตลาด </a:t>
            </a:r>
          </a:p>
          <a:p>
            <a:pPr algn="ctr"/>
            <a:r>
              <a:rPr lang="th-TH" sz="1800" b="1" dirty="0" smtClean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ภายใน</a:t>
            </a:r>
            <a:r>
              <a:rPr lang="th-TH" sz="1800" b="1" dirty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จังหวัด 95</a:t>
            </a:r>
            <a:r>
              <a:rPr lang="en-US" sz="1800" b="1" dirty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% </a:t>
            </a:r>
            <a:endParaRPr lang="th-TH" sz="1800" b="1" dirty="0">
              <a:solidFill>
                <a:schemeClr val="accent3">
                  <a:lumMod val="50000"/>
                </a:schemeClr>
              </a:solidFill>
              <a:effectLst/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algn="ctr"/>
            <a:r>
              <a:rPr lang="th-TH" sz="1800" b="1" dirty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ส่งออกต่างจังหวัด 5</a:t>
            </a:r>
            <a:r>
              <a:rPr lang="en-US" sz="1800" b="1" dirty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%</a:t>
            </a:r>
            <a:endParaRPr lang="th-TH" sz="18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6" name="กล่องข้อความ 23">
            <a:extLst>
              <a:ext uri="{FF2B5EF4-FFF2-40B4-BE49-F238E27FC236}">
                <a16:creationId xmlns="" xmlns:a16="http://schemas.microsoft.com/office/drawing/2014/main" id="{21E83AB2-3190-4B49-8672-095BB5B49841}"/>
              </a:ext>
            </a:extLst>
          </p:cNvPr>
          <p:cNvSpPr txBox="1"/>
          <p:nvPr/>
        </p:nvSpPr>
        <p:spPr>
          <a:xfrm>
            <a:off x="7633443" y="5539213"/>
            <a:ext cx="4382807" cy="1080296"/>
          </a:xfrm>
          <a:prstGeom prst="rect">
            <a:avLst/>
          </a:prstGeom>
          <a:solidFill>
            <a:schemeClr val="accent3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600"/>
              </a:spcAft>
            </a:pPr>
            <a:r>
              <a:rPr lang="th-TH" sz="2000" b="1" dirty="0" smtClean="0"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                            </a:t>
            </a:r>
            <a:r>
              <a:rPr lang="th-TH" sz="2000" b="1" dirty="0" smtClean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การ</a:t>
            </a:r>
            <a:r>
              <a:rPr lang="th-TH" sz="2000" b="1" dirty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แปรรูปเพื่อเพิ่ม</a:t>
            </a:r>
            <a:r>
              <a:rPr lang="th-TH" sz="2000" b="1" dirty="0" smtClean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มูลค่า                                                            	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ตรา</a:t>
            </a:r>
            <a:r>
              <a:rPr lang="th-TH" sz="2000" dirty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สินค้า “หมูบินอวกาศ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” 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แปรรูปเป็น                            </a:t>
            </a:r>
            <a:r>
              <a:rPr lang="th-TH" sz="2000" dirty="0" smtClean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หมู</a:t>
            </a:r>
            <a:r>
              <a:rPr lang="th-TH" sz="2000" dirty="0">
                <a:solidFill>
                  <a:schemeClr val="accent3">
                    <a:lumMod val="50000"/>
                  </a:schemeClr>
                </a:solidFill>
                <a:effectLst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แดดเดียว หมูหยอง หมูฝอย หนาง กุนเชียง น้ำพริกแคปหมู</a:t>
            </a:r>
            <a:endParaRPr lang="th-TH" sz="2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</p:txBody>
      </p:sp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9272" t="38310" r="11086" b="26389"/>
          <a:stretch/>
        </p:blipFill>
        <p:spPr bwMode="auto">
          <a:xfrm>
            <a:off x="-47501" y="2057400"/>
            <a:ext cx="3019301" cy="3217854"/>
          </a:xfrm>
          <a:prstGeom prst="rect">
            <a:avLst/>
          </a:prstGeom>
          <a:noFill/>
          <a:ln w="38100" cmpd="sng">
            <a:solidFill>
              <a:schemeClr val="accent2">
                <a:lumMod val="60000"/>
                <a:lumOff val="40000"/>
                <a:alpha val="0"/>
              </a:schemeClr>
            </a:solidFill>
            <a:miter lim="800000"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0" name="Picture 2" descr="C:\Users\User\Desktop\images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51016" y="12510"/>
            <a:ext cx="2619375" cy="135909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3200399" y="4813589"/>
            <a:ext cx="3981577" cy="461665"/>
          </a:xfrm>
          <a:prstGeom prst="rect">
            <a:avLst/>
          </a:prstGeom>
          <a:solidFill>
            <a:schemeClr val="accent2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แปลงใหญ่สุกร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จำนวน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1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แปลง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53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ราย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3092532" y="6079361"/>
            <a:ext cx="4487728" cy="400110"/>
          </a:xfrm>
          <a:prstGeom prst="rect">
            <a:avLst/>
          </a:prstGeom>
          <a:solidFill>
            <a:srgbClr val="FFFF99"/>
          </a:solidFill>
          <a:ln>
            <a:noFill/>
          </a:ln>
        </p:spPr>
        <p:style>
          <a:lnRef idx="1">
            <a:schemeClr val="accent4"/>
          </a:lnRef>
          <a:fillRef idx="3">
            <a:schemeClr val="accent4"/>
          </a:fillRef>
          <a:effectRef idx="2">
            <a:schemeClr val="accent4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en-US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Training hub </a:t>
            </a:r>
            <a:r>
              <a:rPr lang="th-TH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en-US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2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ณ ศูนย์เรียนรู้เกษตรธรรมชาติสุพิศฟาร์ม</a:t>
            </a:r>
            <a:endParaRPr lang="th-TH" sz="2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1718439" y="1199408"/>
            <a:ext cx="6250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3. </a:t>
            </a:r>
            <a:r>
              <a:rPr lang="th-TH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ผลการดำเนินงานภาพรวมสินค้าสุกรชีวภาพ</a:t>
            </a:r>
            <a:endParaRPr lang="th-TH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" name="สี่เหลี่ยมผืนผ้า 2"/>
          <p:cNvSpPr/>
          <p:nvPr/>
        </p:nvSpPr>
        <p:spPr>
          <a:xfrm>
            <a:off x="3183576" y="5463808"/>
            <a:ext cx="4054059" cy="461665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วิสาหกิจ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ชุมชน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จำนวน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23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</a:t>
            </a:r>
          </a:p>
        </p:txBody>
      </p:sp>
    </p:spTree>
    <p:extLst>
      <p:ext uri="{BB962C8B-B14F-4D97-AF65-F5344CB8AC3E}">
        <p14:creationId xmlns:p14="http://schemas.microsoft.com/office/powerpoint/2010/main" val="1925343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914400" y="1499914"/>
            <a:ext cx="1043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4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ปัญหาในการขับเคลื่อนงาน และประเด็นที่ต้องการรับการสนับสนุน (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Pain Point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" name="สี่เหลี่ยมผืนผ้ามุมมน 1"/>
          <p:cNvSpPr/>
          <p:nvPr/>
        </p:nvSpPr>
        <p:spPr>
          <a:xfrm>
            <a:off x="2430018" y="2268187"/>
            <a:ext cx="2133600" cy="457200"/>
          </a:xfrm>
          <a:prstGeom prst="roundRect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AngsanaUPC" pitchFamily="18" charset="-34"/>
                <a:cs typeface="AngsanaUPC" pitchFamily="18" charset="-34"/>
              </a:rPr>
              <a:t>ปัญหา</a:t>
            </a:r>
            <a:r>
              <a:rPr lang="en-US" sz="2400" b="1" dirty="0" smtClean="0"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b="1" dirty="0" smtClean="0">
                <a:latin typeface="AngsanaUPC" pitchFamily="18" charset="-34"/>
                <a:cs typeface="AngsanaUPC" pitchFamily="18" charset="-34"/>
              </a:rPr>
              <a:t>ข้อค้นพบ</a:t>
            </a:r>
            <a:endParaRPr lang="th-TH" sz="24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" name="ลูกศรลง 2"/>
          <p:cNvSpPr/>
          <p:nvPr/>
        </p:nvSpPr>
        <p:spPr>
          <a:xfrm>
            <a:off x="3208114" y="2967904"/>
            <a:ext cx="577408" cy="38495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9" name="TextBox 8"/>
          <p:cNvSpPr txBox="1"/>
          <p:nvPr/>
        </p:nvSpPr>
        <p:spPr>
          <a:xfrm>
            <a:off x="921326" y="3507179"/>
            <a:ext cx="5212773" cy="15696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-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 เกษตรกรขาดการสนับสนุนองค์ความรู้แบบต่อเนื่อง</a:t>
            </a:r>
          </a:p>
          <a:p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ขาดเครื่องมือ วัสดุอุปกรณ์ในการผลิตอาหารสุกร อาทิ      เครื่อง</a:t>
            </a:r>
            <a:r>
              <a:rPr lang="th-TH" sz="2400" dirty="0">
                <a:latin typeface="AngsanaUPC" pitchFamily="18" charset="-34"/>
                <a:cs typeface="AngsanaUPC" pitchFamily="18" charset="-34"/>
              </a:rPr>
              <a:t>หั่นหยวกกล้วย เครื่องผสมอาหารสัตว์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ถัง</a:t>
            </a:r>
            <a:r>
              <a:rPr lang="th-TH" sz="2400" dirty="0">
                <a:latin typeface="AngsanaUPC" pitchFamily="18" charset="-34"/>
                <a:cs typeface="AngsanaUPC" pitchFamily="18" charset="-34"/>
              </a:rPr>
              <a:t>หมัก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                         เครื่อง</a:t>
            </a:r>
            <a:r>
              <a:rPr lang="th-TH" sz="2400" dirty="0">
                <a:latin typeface="AngsanaUPC" pitchFamily="18" charset="-34"/>
                <a:cs typeface="AngsanaUPC" pitchFamily="18" charset="-34"/>
              </a:rPr>
              <a:t>สับ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หญ้า</a:t>
            </a:r>
            <a:endParaRPr lang="th-TH" sz="24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0" name="สี่เหลี่ยมผืนผ้ามุมมน 9"/>
          <p:cNvSpPr/>
          <p:nvPr/>
        </p:nvSpPr>
        <p:spPr>
          <a:xfrm>
            <a:off x="8077200" y="2268187"/>
            <a:ext cx="2133600" cy="457200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 smtClean="0">
                <a:latin typeface="AngsanaUPC" pitchFamily="18" charset="-34"/>
                <a:cs typeface="AngsanaUPC" pitchFamily="18" charset="-34"/>
              </a:rPr>
              <a:t>แนวทางแก้ไข</a:t>
            </a:r>
            <a:endParaRPr lang="th-TH" sz="24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1" name="ลูกศรลง 10"/>
          <p:cNvSpPr/>
          <p:nvPr/>
        </p:nvSpPr>
        <p:spPr>
          <a:xfrm>
            <a:off x="8855296" y="2936794"/>
            <a:ext cx="577408" cy="384958"/>
          </a:xfrm>
          <a:prstGeom prst="downArrow">
            <a:avLst/>
          </a:prstGeom>
          <a:solidFill>
            <a:schemeClr val="accent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2" name="TextBox 11"/>
          <p:cNvSpPr txBox="1"/>
          <p:nvPr/>
        </p:nvSpPr>
        <p:spPr>
          <a:xfrm>
            <a:off x="6506718" y="3507179"/>
            <a:ext cx="5456682" cy="156966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จัดหลักสูตรอบรมเกษตรกรแบบต่อเนื่อง </a:t>
            </a:r>
            <a:r>
              <a:rPr lang="th-TH" sz="2400" dirty="0">
                <a:latin typeface="AngsanaUPC" pitchFamily="18" charset="-34"/>
                <a:cs typeface="AngsanaUPC" pitchFamily="18" charset="-34"/>
              </a:rPr>
              <a:t>ควบคู่กับการปฏิบัติจนเกษตรกรต้อง รู้จริง เข้าใจจริง และทำได้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จริง</a:t>
            </a:r>
          </a:p>
          <a:p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จัดหาแหล่งงบประมาณเพื่อสนับสนุนเกษตรกรด้านเครื่องมืออุปกรณ์</a:t>
            </a:r>
            <a:endParaRPr lang="th-TH" sz="2400" dirty="0"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29392872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3730752" y="5215128"/>
            <a:ext cx="6847840" cy="1233170"/>
          </a:xfrm>
          <a:custGeom>
            <a:avLst/>
            <a:gdLst/>
            <a:ahLst/>
            <a:cxnLst/>
            <a:rect l="l" t="t" r="r" b="b"/>
            <a:pathLst>
              <a:path w="6847840" h="1233170">
                <a:moveTo>
                  <a:pt x="6847332" y="0"/>
                </a:moveTo>
                <a:lnTo>
                  <a:pt x="0" y="0"/>
                </a:lnTo>
                <a:lnTo>
                  <a:pt x="0" y="1232916"/>
                </a:lnTo>
                <a:lnTo>
                  <a:pt x="6847332" y="1232916"/>
                </a:lnTo>
                <a:lnTo>
                  <a:pt x="6847332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730752" y="5215128"/>
            <a:ext cx="6847840" cy="970137"/>
          </a:xfrm>
          <a:prstGeom prst="rect">
            <a:avLst/>
          </a:prstGeom>
        </p:spPr>
        <p:txBody>
          <a:bodyPr vert="horz" wrap="square" lIns="0" tIns="229235" rIns="0" bIns="0" rtlCol="0">
            <a:spAutoFit/>
          </a:bodyPr>
          <a:lstStyle/>
          <a:p>
            <a:pPr marL="90805" marR="103505">
              <a:lnSpc>
                <a:spcPct val="100000"/>
              </a:lnSpc>
              <a:spcBef>
                <a:spcPts val="1805"/>
              </a:spcBef>
            </a:pP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การสร้างความร่วมมือกับหน่วยงานอื่น เพื่อพัฒนาสินค้าให้มีนวัตกรรมที่ครบวงจรโดยเฉพาะ 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(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Circular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และ 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G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(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Green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</a:t>
            </a:r>
            <a:endParaRPr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019044" y="2366772"/>
            <a:ext cx="764540" cy="1003935"/>
            <a:chOff x="3019044" y="2366772"/>
            <a:chExt cx="764540" cy="1003935"/>
          </a:xfrm>
        </p:grpSpPr>
        <p:sp>
          <p:nvSpPr>
            <p:cNvPr id="13" name="object 13"/>
            <p:cNvSpPr/>
            <p:nvPr/>
          </p:nvSpPr>
          <p:spPr>
            <a:xfrm>
              <a:off x="3048000" y="2462784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5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99CA3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19044" y="2366772"/>
              <a:ext cx="764285" cy="1003553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3289808" y="2399741"/>
            <a:ext cx="19875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935" dirty="0">
                <a:solidFill>
                  <a:srgbClr val="FFFFFF"/>
                </a:solidFill>
                <a:latin typeface="Tahoma"/>
                <a:cs typeface="Tahoma"/>
              </a:rPr>
              <a:t>1</a:t>
            </a:r>
            <a:endParaRPr sz="3600">
              <a:latin typeface="Tahoma"/>
              <a:cs typeface="Tahom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3048000" y="3835908"/>
            <a:ext cx="683260" cy="784225"/>
            <a:chOff x="3048000" y="3835908"/>
            <a:chExt cx="683260" cy="784225"/>
          </a:xfrm>
        </p:grpSpPr>
        <p:sp>
          <p:nvSpPr>
            <p:cNvPr id="17" name="object 17"/>
            <p:cNvSpPr/>
            <p:nvPr/>
          </p:nvSpPr>
          <p:spPr>
            <a:xfrm>
              <a:off x="3048000" y="3838956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62A437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01339" y="3835908"/>
              <a:ext cx="598170" cy="784098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3309620" y="3860368"/>
            <a:ext cx="16002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725" dirty="0">
                <a:solidFill>
                  <a:srgbClr val="FFFFFF"/>
                </a:solidFill>
                <a:latin typeface="Tahoma"/>
                <a:cs typeface="Tahoma"/>
              </a:rPr>
              <a:t>2</a:t>
            </a:r>
            <a:endParaRPr sz="2800" dirty="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730752" y="3741413"/>
            <a:ext cx="6847840" cy="973087"/>
          </a:xfrm>
          <a:prstGeom prst="rect">
            <a:avLst/>
          </a:prstGeom>
          <a:solidFill>
            <a:srgbClr val="D5EAAE"/>
          </a:solidFill>
        </p:spPr>
        <p:txBody>
          <a:bodyPr vert="horz" wrap="square" lIns="0" tIns="224790" rIns="0" bIns="0" rtlCol="0">
            <a:spAutoFit/>
          </a:bodyPr>
          <a:lstStyle/>
          <a:p>
            <a:pPr marL="90805" marR="190500">
              <a:lnSpc>
                <a:spcPct val="100800"/>
              </a:lnSpc>
              <a:spcBef>
                <a:spcPts val="1770"/>
              </a:spcBef>
            </a:pP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การเสนอโครงการ เช่น บรรจุลงในแผนพัฒนาการเกษตรและสหกรณ์ของจังหวัดเสนอของบกลุ่มจังหวัด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งบจังหวัด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งบอื่นๆ</a:t>
            </a:r>
            <a:endParaRPr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30752" y="2259765"/>
            <a:ext cx="6847840" cy="1110560"/>
          </a:xfrm>
          <a:prstGeom prst="rect">
            <a:avLst/>
          </a:prstGeom>
          <a:solidFill>
            <a:srgbClr val="D5EAAE"/>
          </a:solidFill>
        </p:spPr>
        <p:txBody>
          <a:bodyPr vert="horz" wrap="square" lIns="0" tIns="2540" rIns="0" bIns="0" rtlCol="0">
            <a:spAutoFit/>
          </a:bodyPr>
          <a:lstStyle/>
          <a:p>
            <a:pPr marL="90805" marR="281305" algn="just">
              <a:lnSpc>
                <a:spcPct val="100000"/>
              </a:lnSpc>
              <a:spcBef>
                <a:spcPts val="20"/>
              </a:spcBef>
            </a:pP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การขับเคลื่อนโครงการ เช่น การใช้กลไกคณะกรรมการขับเคลื่อนจังหวัด (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SCP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คณะทำงานขับเคลื่อนอำเภอ (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SCD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หรือกลไกคณะกรรมการ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คณะทำงานอื่นๆ ของจังหวัด</a:t>
            </a:r>
          </a:p>
        </p:txBody>
      </p:sp>
      <p:grpSp>
        <p:nvGrpSpPr>
          <p:cNvPr id="22" name="object 22"/>
          <p:cNvGrpSpPr/>
          <p:nvPr/>
        </p:nvGrpSpPr>
        <p:grpSpPr>
          <a:xfrm>
            <a:off x="3019044" y="5116067"/>
            <a:ext cx="764540" cy="1003935"/>
            <a:chOff x="3019044" y="5116067"/>
            <a:chExt cx="764540" cy="1003935"/>
          </a:xfrm>
        </p:grpSpPr>
        <p:sp>
          <p:nvSpPr>
            <p:cNvPr id="23" name="object 23"/>
            <p:cNvSpPr/>
            <p:nvPr/>
          </p:nvSpPr>
          <p:spPr>
            <a:xfrm>
              <a:off x="3048000" y="5212079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79"/>
                  </a:lnTo>
                  <a:lnTo>
                    <a:pt x="13740" y="418362"/>
                  </a:lnTo>
                  <a:lnTo>
                    <a:pt x="30162" y="461458"/>
                  </a:lnTo>
                  <a:lnTo>
                    <a:pt x="52285" y="501364"/>
                  </a:lnTo>
                  <a:lnTo>
                    <a:pt x="79606" y="537579"/>
                  </a:lnTo>
                  <a:lnTo>
                    <a:pt x="111624" y="569600"/>
                  </a:lnTo>
                  <a:lnTo>
                    <a:pt x="147837" y="596925"/>
                  </a:lnTo>
                  <a:lnTo>
                    <a:pt x="187743" y="619052"/>
                  </a:lnTo>
                  <a:lnTo>
                    <a:pt x="230843" y="635479"/>
                  </a:lnTo>
                  <a:lnTo>
                    <a:pt x="276632" y="645704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37A76E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19044" y="5116067"/>
              <a:ext cx="764285" cy="1003554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3289808" y="5150611"/>
            <a:ext cx="1987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935" dirty="0">
                <a:solidFill>
                  <a:srgbClr val="FFFFFF"/>
                </a:solidFill>
                <a:latin typeface="Tahoma"/>
                <a:cs typeface="Tahoma"/>
              </a:rPr>
              <a:t>3</a:t>
            </a:r>
            <a:endParaRPr sz="3600">
              <a:latin typeface="Tahoma"/>
              <a:cs typeface="Tahoma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430018" y="1364776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5252215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700" y="1524000"/>
            <a:ext cx="28895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  <a:p>
            <a:endParaRPr lang="en-US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การขับเคลื่อนโครงการ เช่น     การใช้กลไกคณะกรรมการขับเคลื่อนจังหวัด 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SCP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คณะทำงานขับเคลื่อนอำเภอ 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SCD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หรือกลไกคณะกรรมการ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คณะทำงานอื่นๆ ของจังหวัด</a:t>
            </a: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36074" y="1280048"/>
            <a:ext cx="8903525" cy="46166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กลไกการขับเคลื่อน </a:t>
            </a:r>
            <a:r>
              <a:rPr lang="en-US" sz="24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ด้านการเกษตร จังหวัดพัทลุง</a:t>
            </a:r>
            <a:endParaRPr lang="th-TH" sz="2400" b="1" dirty="0">
              <a:solidFill>
                <a:schemeClr val="bg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" name="สี่เหลี่ยมผืนผ้ามุมมน 2"/>
          <p:cNvSpPr/>
          <p:nvPr/>
        </p:nvSpPr>
        <p:spPr>
          <a:xfrm>
            <a:off x="3136625" y="1828800"/>
            <a:ext cx="8903524" cy="84053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แต่งตั้งคณะกรรมการขับเคลื่อนการพัฒนาเกษตรตามรูปแบบ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  และคณะทำงานขับเคลื่อนการพัฒนาการเกษตร       ตามรูปแบบ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 (ด้านพืช ด้านประมง และด้านปศุสัตว์)</a:t>
            </a:r>
            <a:endParaRPr lang="th-TH" sz="18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41583" y="3014690"/>
            <a:ext cx="3918396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โดยมีรองผู้ว่าราชการจังหวัดพัทลุง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เป็นประธานกรรมการ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เกษตรและสหกรณ์จังหวัดพัทลุง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    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เป็นกรรมการและเลขานุการ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136075" y="2895600"/>
            <a:ext cx="4950032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2918382" y="2515443"/>
            <a:ext cx="5031177" cy="33855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4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คณะกรรมการ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ขับเคลื่อนการพัฒนาการเกษตรตามรูปแบบ </a:t>
            </a:r>
            <a:r>
              <a:rPr lang="en-US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BCG Model 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จังหวัดพัทลุง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184425" y="3514322"/>
            <a:ext cx="4432711" cy="116955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lvl="0"/>
            <a:r>
              <a:rPr lang="th-TH" sz="1400" b="1" u="sng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อำนาจหน้าที่ 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 </a:t>
            </a:r>
            <a:endParaRPr lang="th-TH" sz="1400" dirty="0" smtClean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  <a:p>
            <a:pPr lvl="0"/>
            <a:r>
              <a:rPr lang="en-US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กำกับ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ดูแล และติดตามความก้าวหน้า การดำเนินการตามนโยบายการพัฒนาเศรษฐกิจชีวภาพ เศรษฐกิจหมุนเวียน และเศรษฐกิจสีเขียว </a:t>
            </a:r>
          </a:p>
          <a:p>
            <a:pPr lvl="0"/>
            <a:r>
              <a:rPr lang="en-US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ส่งเสริม 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และเสริมสร้างการรับรู้ที่เกี่ยวข้องการพัฒนาเกษตรตามรูปแบบ </a:t>
            </a:r>
            <a:r>
              <a:rPr lang="en-US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จังหวัด</a:t>
            </a:r>
            <a:r>
              <a:rPr lang="th-TH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พัทลุง</a:t>
            </a:r>
            <a:endParaRPr lang="th-TH" sz="1400" b="1" u="sng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2918383" y="4822447"/>
            <a:ext cx="4698754" cy="30777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th-TH" sz="14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   คณะทำงานขับเคลื่อน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การพัฒนาการเกษตรตามรูปแบบ </a:t>
            </a:r>
            <a:r>
              <a:rPr lang="en-US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BCG Model 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จังหวัด</a:t>
            </a:r>
            <a:r>
              <a:rPr lang="th-TH" sz="14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พัทลุง</a:t>
            </a:r>
            <a:endParaRPr lang="th-TH" sz="1400" b="1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47211" y="5642252"/>
            <a:ext cx="4267200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โดยมีเกษตรจังหวัดพัทลุง	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ผู้อำนวยการศูนย์วิจัยข้าวพัทลุง	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เป็นรองประธานคณะทำงาน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หัวหน้ากลุ่มส่งเสริมและพัฒนาการผลิต  สำนักงานเกษตรจังหวัดพัทลุง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                    		 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  เป็นคณะทำงานและเลขานุการ</a:t>
            </a:r>
            <a:endParaRPr lang="th-TH" sz="14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94122" y="5327535"/>
            <a:ext cx="1447803" cy="30777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  2.1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ด้านพืช</a:t>
            </a:r>
            <a:endParaRPr lang="th-TH" sz="14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9067800" y="2669332"/>
            <a:ext cx="2286000" cy="43769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2.2 </a:t>
            </a:r>
            <a:r>
              <a:rPr lang="th-TH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ด้านประมง</a:t>
            </a:r>
            <a:endParaRPr lang="th-TH" sz="14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086107" y="3036876"/>
            <a:ext cx="3985390" cy="738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โดยมีประมงจังหวัดพัทลุง 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หัวหน้ากลุ่มพัฒนาและส่งเสริมอาชีพการประมง สำนักงานประมงจังหวัดพัทลุง 	            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เป็นคณะทำงานและเลขานุการ</a:t>
            </a: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9067800" y="3815177"/>
            <a:ext cx="2286000" cy="43769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2.3 </a:t>
            </a:r>
            <a:r>
              <a:rPr lang="th-TH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ด้านปศุสัตว์</a:t>
            </a:r>
            <a:endParaRPr lang="th-TH" sz="14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72400" y="4160653"/>
            <a:ext cx="4327450" cy="738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โดยมีปศุสัตว์จังหวัดพัทลุง 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หัวหน้ากลุ่มยุทธศาสตร์และสารสนเทศการปศุสัตว์ สำนักงานปศุสัตว์จังหวัดพัทลุง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	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เป็นคณะทำงานและเลขานุการ</a:t>
            </a:r>
            <a:r>
              <a:rPr lang="en-US" sz="1400" b="1" dirty="0">
                <a:latin typeface="AngsanaUPC" pitchFamily="18" charset="-34"/>
                <a:cs typeface="AngsanaUPC" pitchFamily="18" charset="-34"/>
              </a:rPr>
              <a:t> </a:t>
            </a:r>
            <a:endParaRPr lang="th-TH" sz="1400" b="1" dirty="0" smtClean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0" name="ลูกศรลง 19"/>
          <p:cNvSpPr/>
          <p:nvPr/>
        </p:nvSpPr>
        <p:spPr>
          <a:xfrm>
            <a:off x="5105399" y="2823220"/>
            <a:ext cx="295379" cy="191470"/>
          </a:xfrm>
          <a:prstGeom prst="downArrow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ลูกศรลง 20"/>
          <p:cNvSpPr/>
          <p:nvPr/>
        </p:nvSpPr>
        <p:spPr>
          <a:xfrm>
            <a:off x="5122668" y="5134229"/>
            <a:ext cx="295379" cy="193306"/>
          </a:xfrm>
          <a:prstGeom prst="downArrow">
            <a:avLst/>
          </a:prstGeom>
          <a:solidFill>
            <a:schemeClr val="accent5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1"/>
          <p:cNvSpPr txBox="1"/>
          <p:nvPr/>
        </p:nvSpPr>
        <p:spPr>
          <a:xfrm>
            <a:off x="7772400" y="4976336"/>
            <a:ext cx="4299097" cy="16004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u="sng" dirty="0" smtClean="0">
                <a:latin typeface="AngsanaUPC" pitchFamily="18" charset="-34"/>
                <a:cs typeface="AngsanaUPC" pitchFamily="18" charset="-34"/>
              </a:rPr>
              <a:t>อำนาจหน้าที่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จัดทำแผนงานการขับเคลื่อนตามนโยบายการพัฒนาเศรษฐกิจชีวภาพ เศรษฐกิจหมุนเวียน และเศรษฐกิจสีเขียว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ส่งเสริม และพัฒนาสินค้าเกษตรตามรูปแบบ </a:t>
            </a:r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 BCG Model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ของจังหวัดพัทลุง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3.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รายงานผลการดำเนินงานต่อคณะกรรมการขับเคลื่อนการพัฒนาการเกษตรตามรูปแบบ </a:t>
            </a:r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BCG Model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 </a:t>
            </a:r>
            <a:endParaRPr lang="th-TH" sz="14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028661" y="2376944"/>
            <a:ext cx="4181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AngsanaUPC" pitchFamily="18" charset="-34"/>
                <a:cs typeface="AngsanaUPC" pitchFamily="18" charset="-34"/>
              </a:rPr>
              <a:t>1. </a:t>
            </a:r>
            <a:endParaRPr lang="th-TH" sz="32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68231" y="4646107"/>
            <a:ext cx="4181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ngsanaUPC" pitchFamily="18" charset="-34"/>
                <a:cs typeface="AngsanaUPC" pitchFamily="18" charset="-34"/>
              </a:rPr>
              <a:t>2</a:t>
            </a:r>
            <a:r>
              <a:rPr lang="en-US" sz="3200" b="1" dirty="0" smtClean="0">
                <a:latin typeface="AngsanaUPC" pitchFamily="18" charset="-34"/>
                <a:cs typeface="AngsanaUPC" pitchFamily="18" charset="-34"/>
              </a:rPr>
              <a:t>.   </a:t>
            </a:r>
            <a:endParaRPr lang="th-TH" sz="3200" b="1" dirty="0"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60253671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32" y="1524000"/>
            <a:ext cx="2889568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  <a:p>
            <a:endParaRPr lang="en-US" sz="24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เสนอโครงการ เช่น บรรจุลงในแผนพัฒนาการเกษตรและสหกรณ์ของจังหวัดเสนอของบกลุ่มจังหวัด/งบจังหวัด/งบอื่นๆ</a:t>
            </a:r>
          </a:p>
          <a:p>
            <a:pPr algn="thaiDist"/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aphicFrame>
        <p:nvGraphicFramePr>
          <p:cNvPr id="12" name="ตาราง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4777490"/>
              </p:ext>
            </p:extLst>
          </p:nvPr>
        </p:nvGraphicFramePr>
        <p:xfrm>
          <a:off x="3200400" y="1542752"/>
          <a:ext cx="8128000" cy="27584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57200"/>
                <a:gridCol w="3606800"/>
                <a:gridCol w="2032000"/>
                <a:gridCol w="2032000"/>
              </a:tblGrid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โครงการ</a:t>
                      </a:r>
                      <a:r>
                        <a:rPr lang="en-US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แผนงาน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ปีงบประมาณ</a:t>
                      </a:r>
                      <a:r>
                        <a:rPr lang="en-US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2567</a:t>
                      </a:r>
                      <a:endParaRPr lang="th-TH" sz="2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ต้นน้ำ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กลางน้ำ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ปลายน้ำ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C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G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800" b="0" baseline="0" dirty="0" smtClean="0">
                          <a:solidFill>
                            <a:srgbClr val="FF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(เสนอความต้องการ)</a:t>
                      </a:r>
                      <a:r>
                        <a:rPr lang="en-US" sz="1800" b="0" baseline="0" dirty="0" smtClean="0">
                          <a:solidFill>
                            <a:srgbClr val="FF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ยกระดับสินค้าเกษตรเพื่อสร้างมูลค่าเพิ่มด้วยรูปแบบ </a:t>
                      </a:r>
                      <a:r>
                        <a:rPr lang="en-US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BCG Model (</a:t>
                      </a:r>
                      <a:r>
                        <a:rPr lang="th-TH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สุกรชีวภาพ)                       </a:t>
                      </a:r>
                      <a:r>
                        <a:rPr lang="th-TH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</a:t>
                      </a:r>
                      <a:r>
                        <a:rPr lang="en-US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5,000,000 </a:t>
                      </a:r>
                      <a:r>
                        <a:rPr lang="th-TH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</a:t>
                      </a:r>
                    </a:p>
                    <a:p>
                      <a:pPr algn="l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3847851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32" y="1524000"/>
            <a:ext cx="28895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  <a:p>
            <a:endParaRPr lang="en-US" sz="24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การ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สร้างความร่วมมือกับหน่วยงานอื่น เพื่อพัฒนาสินค้าให้มีนวัตกรรมที่ครบวงจรโดยเฉพาะ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 (Circular)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 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            G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(Green)</a:t>
            </a:r>
          </a:p>
          <a:p>
            <a:pPr algn="thaiDist"/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" name="กล่องข้อความ 3"/>
          <p:cNvSpPr txBox="1"/>
          <p:nvPr/>
        </p:nvSpPr>
        <p:spPr>
          <a:xfrm>
            <a:off x="3087584" y="3416826"/>
            <a:ext cx="8763000" cy="1200329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ในระดับปลายน้ำ 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G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(Green)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การสร้างแบ</a:t>
            </a:r>
            <a:r>
              <a:rPr lang="th-TH" sz="2400" dirty="0" err="1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รนด์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สินค้า การตลาด (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Marketplace)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สำนักงานพาณิชย์จังหวัด และสภาหอการค้าจังหวัด เป็นต้น</a:t>
            </a:r>
          </a:p>
          <a:p>
            <a:pPr algn="thaiDist"/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-การตลาดต้องมีจุดวางสินค้าที่แยกจากสินค้า (สุกร) ทั่วไป แม้จะมีตลอด 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Online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ก็ตาม</a:t>
            </a:r>
            <a:endParaRPr lang="en-US" sz="2400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3124200" y="1499007"/>
            <a:ext cx="8610600" cy="1200329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>
            <a:spAutoFit/>
          </a:bodyPr>
          <a:lstStyle/>
          <a:p>
            <a:pPr lvl="0" algn="thaiDist"/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ใน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ระดับกลาง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น้ำ</a:t>
            </a:r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C (Circular)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มี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ความจำเป็นต้อง</a:t>
            </a:r>
            <a:r>
              <a:rPr lang="th-TH" sz="2400" dirty="0" err="1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บูรณา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การด้านเศรษฐกิจหมุนเวียน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โดยเฉพาะ               จากโรง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ฆ่าสัตว์ (สุกร) ที่ได้มาตรฐาน จากนั้นกองผลิตภัณฑ์ กรมปศุสัตว์ หรือ มหาวิทยาลัย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ทักษิณ                      สอน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การพัฒนาผลิตภัณฑ์ และ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Packaging</a:t>
            </a:r>
          </a:p>
        </p:txBody>
      </p:sp>
    </p:spTree>
    <p:extLst>
      <p:ext uri="{BB962C8B-B14F-4D97-AF65-F5344CB8AC3E}">
        <p14:creationId xmlns:p14="http://schemas.microsoft.com/office/powerpoint/2010/main" val="13812424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32" y="1524000"/>
            <a:ext cx="28895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 (ต่อ)</a:t>
            </a:r>
          </a:p>
          <a:p>
            <a:endParaRPr lang="en-US" sz="24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การ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สร้างความร่วมมือกับหน่วยงานอื่น เพื่อพัฒนาสินค้าให้มีนวัตกรรมที่ครบวงจรโดยเฉพาะ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 (Circular)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 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            G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(Green)</a:t>
            </a:r>
          </a:p>
          <a:p>
            <a:pPr algn="thaiDist"/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6" name="รูปภาพ 5">
            <a:extLst>
              <a:ext uri="{FF2B5EF4-FFF2-40B4-BE49-F238E27FC236}">
                <a16:creationId xmlns:a16="http://schemas.microsoft.com/office/drawing/2014/main" xmlns="" id="{CB55F99C-C3A6-87DA-A116-C024751F7B3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58833" y="1524000"/>
            <a:ext cx="2383743" cy="920576"/>
          </a:xfrm>
          <a:prstGeom prst="rect">
            <a:avLst/>
          </a:prstGeom>
        </p:spPr>
      </p:pic>
      <p:pic>
        <p:nvPicPr>
          <p:cNvPr id="7" name="Picture 2" descr="หมูหลุมออร์แกนิค แห่งเดียวของเมืองสามหมอก สร้างรายได้ยั่งยืน สยามรัฐ">
            <a:extLst>
              <a:ext uri="{FF2B5EF4-FFF2-40B4-BE49-F238E27FC236}">
                <a16:creationId xmlns:a16="http://schemas.microsoft.com/office/drawing/2014/main" xmlns="" id="{BB29D7EB-3CAB-F01B-FBAA-6744981C0C6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87320" y="2386645"/>
            <a:ext cx="1713480" cy="14195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1" name="รูปภาพ 10">
            <a:extLst>
              <a:ext uri="{FF2B5EF4-FFF2-40B4-BE49-F238E27FC236}">
                <a16:creationId xmlns:a16="http://schemas.microsoft.com/office/drawing/2014/main" xmlns="" id="{9F8D9C6B-D25F-5A1F-6F2F-78575410E361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970214" y="4997547"/>
            <a:ext cx="2049585" cy="1312069"/>
          </a:xfrm>
          <a:prstGeom prst="rect">
            <a:avLst/>
          </a:prstGeom>
        </p:spPr>
      </p:pic>
      <p:pic>
        <p:nvPicPr>
          <p:cNvPr id="12" name="รูปภาพ 11">
            <a:extLst>
              <a:ext uri="{FF2B5EF4-FFF2-40B4-BE49-F238E27FC236}">
                <a16:creationId xmlns:a16="http://schemas.microsoft.com/office/drawing/2014/main" xmlns="" id="{01D66BBC-DCDE-E548-851E-77128049A56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39287" y="2386645"/>
            <a:ext cx="2409661" cy="1419549"/>
          </a:xfrm>
          <a:prstGeom prst="rect">
            <a:avLst/>
          </a:prstGeom>
        </p:spPr>
      </p:pic>
      <p:sp>
        <p:nvSpPr>
          <p:cNvPr id="13" name="กล่องข้อความ 5">
            <a:extLst>
              <a:ext uri="{FF2B5EF4-FFF2-40B4-BE49-F238E27FC236}">
                <a16:creationId xmlns:a16="http://schemas.microsoft.com/office/drawing/2014/main" xmlns="" id="{9367BB0E-EDAB-2512-C94A-7807063804D1}"/>
              </a:ext>
            </a:extLst>
          </p:cNvPr>
          <p:cNvSpPr txBox="1"/>
          <p:nvPr/>
        </p:nvSpPr>
        <p:spPr>
          <a:xfrm>
            <a:off x="3776151" y="6181930"/>
            <a:ext cx="2576309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สินค้าได้รับมาตรฐาน </a:t>
            </a:r>
            <a:r>
              <a:rPr lang="en-US" sz="2000" b="1" dirty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GAP</a:t>
            </a:r>
            <a:endParaRPr lang="th-TH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sp>
        <p:nvSpPr>
          <p:cNvPr id="16" name="กล่องข้อความ 12">
            <a:extLst>
              <a:ext uri="{FF2B5EF4-FFF2-40B4-BE49-F238E27FC236}">
                <a16:creationId xmlns:a16="http://schemas.microsoft.com/office/drawing/2014/main" xmlns="" id="{57BA28D8-85F9-C155-6DAF-A83D90452250}"/>
              </a:ext>
            </a:extLst>
          </p:cNvPr>
          <p:cNvSpPr txBox="1"/>
          <p:nvPr/>
        </p:nvSpPr>
        <p:spPr>
          <a:xfrm>
            <a:off x="2958833" y="4301645"/>
            <a:ext cx="210547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Green</a:t>
            </a:r>
            <a:endParaRPr lang="th-TH" sz="5400" dirty="0"/>
          </a:p>
        </p:txBody>
      </p:sp>
      <p:sp>
        <p:nvSpPr>
          <p:cNvPr id="17" name="กล่องข้อความ 8">
            <a:extLst>
              <a:ext uri="{FF2B5EF4-FFF2-40B4-BE49-F238E27FC236}">
                <a16:creationId xmlns:a16="http://schemas.microsoft.com/office/drawing/2014/main" xmlns="" id="{4AA7F5DF-A356-4F4A-951D-F9CD361149C1}"/>
              </a:ext>
            </a:extLst>
          </p:cNvPr>
          <p:cNvSpPr txBox="1"/>
          <p:nvPr/>
        </p:nvSpPr>
        <p:spPr>
          <a:xfrm>
            <a:off x="2958833" y="3862013"/>
            <a:ext cx="354788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วัสดุรอง</a:t>
            </a:r>
            <a:r>
              <a:rPr lang="th-TH" sz="20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พื้นทำจากแกลบและขี้เลื่อย</a:t>
            </a:r>
            <a:endParaRPr lang="th-TH" sz="20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sp>
        <p:nvSpPr>
          <p:cNvPr id="2" name="สี่เหลี่ยมผืนผ้า 1"/>
          <p:cNvSpPr/>
          <p:nvPr/>
        </p:nvSpPr>
        <p:spPr>
          <a:xfrm>
            <a:off x="7536589" y="3824852"/>
            <a:ext cx="1980029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/>
            <a:r>
              <a:rPr lang="th-TH" sz="2000" b="1" dirty="0">
                <a:ln w="12700">
                  <a:solidFill>
                    <a:srgbClr val="4BACC6"/>
                  </a:solidFill>
                  <a:prstDash val="solid"/>
                </a:ln>
                <a:pattFill prst="ltDnDiag">
                  <a:fgClr>
                    <a:srgbClr val="4BACC6">
                      <a:lumMod val="60000"/>
                      <a:lumOff val="40000"/>
                    </a:srgbClr>
                  </a:fgClr>
                  <a:bgClr>
                    <a:prstClr val="white"/>
                  </a:bgClr>
                </a:pattFill>
              </a:rPr>
              <a:t>มูล</a:t>
            </a:r>
            <a:r>
              <a:rPr lang="th-TH" sz="2000" b="1" dirty="0" smtClean="0">
                <a:ln w="12700">
                  <a:solidFill>
                    <a:srgbClr val="4BACC6"/>
                  </a:solidFill>
                  <a:prstDash val="solid"/>
                </a:ln>
                <a:pattFill prst="ltDnDiag">
                  <a:fgClr>
                    <a:srgbClr val="4BACC6">
                      <a:lumMod val="60000"/>
                      <a:lumOff val="40000"/>
                    </a:srgbClr>
                  </a:fgClr>
                  <a:bgClr>
                    <a:prstClr val="white"/>
                  </a:bgClr>
                </a:pattFill>
              </a:rPr>
              <a:t>สัตว์นำมาทำปุ๋ยหมัก</a:t>
            </a:r>
            <a:endParaRPr lang="th-TH" sz="2000" b="1" dirty="0">
              <a:ln w="12700">
                <a:solidFill>
                  <a:srgbClr val="4BACC6"/>
                </a:solidFill>
                <a:prstDash val="solid"/>
              </a:ln>
              <a:pattFill prst="ltDnDiag">
                <a:fgClr>
                  <a:srgbClr val="4BACC6">
                    <a:lumMod val="60000"/>
                    <a:lumOff val="40000"/>
                  </a:srgbClr>
                </a:fgClr>
                <a:bgClr>
                  <a:prstClr val="white"/>
                </a:bgClr>
              </a:pattFill>
            </a:endParaRPr>
          </a:p>
        </p:txBody>
      </p:sp>
      <p:pic>
        <p:nvPicPr>
          <p:cNvPr id="1026" name="Picture 2" descr="C:\Users\User\Desktop\images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287" y="4774179"/>
            <a:ext cx="2277331" cy="13719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0" name="กล่องข้อความ 5">
            <a:extLst>
              <a:ext uri="{FF2B5EF4-FFF2-40B4-BE49-F238E27FC236}">
                <a16:creationId xmlns:a16="http://schemas.microsoft.com/office/drawing/2014/main" xmlns="" id="{9367BB0E-EDAB-2512-C94A-7807063804D1}"/>
              </a:ext>
            </a:extLst>
          </p:cNvPr>
          <p:cNvSpPr txBox="1"/>
          <p:nvPr/>
        </p:nvSpPr>
        <p:spPr>
          <a:xfrm>
            <a:off x="6700414" y="6186712"/>
            <a:ext cx="351038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n w="12700">
                  <a:solidFill>
                    <a:schemeClr val="accent3">
                      <a:lumMod val="50000"/>
                    </a:schemeClr>
                  </a:solidFill>
                  <a:prstDash val="solid"/>
                </a:ln>
                <a:pattFill prst="narHorz">
                  <a:fgClr>
                    <a:schemeClr val="accent3"/>
                  </a:fgClr>
                  <a:bgClr>
                    <a:schemeClr val="accent3">
                      <a:lumMod val="40000"/>
                      <a:lumOff val="60000"/>
                    </a:schemeClr>
                  </a:bgClr>
                </a:pattFill>
                <a:effectLst>
                  <a:innerShdw blurRad="177800">
                    <a:schemeClr val="accent3">
                      <a:lumMod val="50000"/>
                    </a:schemeClr>
                  </a:innerShdw>
                </a:effectLst>
              </a:rPr>
              <a:t>เป็นศูนย์เรียนรู้ แหล่งท่องเที่ยวเชิงเกษตร</a:t>
            </a:r>
            <a:endParaRPr lang="th-TH" sz="2000" b="1" dirty="0">
              <a:ln w="12700">
                <a:solidFill>
                  <a:schemeClr val="accent3">
                    <a:lumMod val="50000"/>
                  </a:schemeClr>
                </a:solidFill>
                <a:prstDash val="solid"/>
              </a:ln>
              <a:pattFill prst="narHorz">
                <a:fgClr>
                  <a:schemeClr val="accent3"/>
                </a:fgClr>
                <a:bgClr>
                  <a:schemeClr val="accent3">
                    <a:lumMod val="40000"/>
                    <a:lumOff val="60000"/>
                  </a:schemeClr>
                </a:bgClr>
              </a:pattFill>
              <a:effectLst>
                <a:innerShdw blurRad="177800">
                  <a:schemeClr val="accent3">
                    <a:lumMod val="50000"/>
                  </a:schemeClr>
                </a:innerShdw>
              </a:effectLst>
            </a:endParaRPr>
          </a:p>
        </p:txBody>
      </p:sp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xmlns="" id="{9B9EF95E-86D9-4B33-A1D3-ABCA2436864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085109" y="2386645"/>
            <a:ext cx="1602212" cy="14195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534667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11" y="1473580"/>
            <a:ext cx="10468610" cy="1896745"/>
          </a:xfrm>
          <a:custGeom>
            <a:avLst/>
            <a:gdLst/>
            <a:ahLst/>
            <a:cxnLst/>
            <a:rect l="l" t="t" r="r" b="b"/>
            <a:pathLst>
              <a:path w="10468610" h="1896745">
                <a:moveTo>
                  <a:pt x="10468115" y="1800479"/>
                </a:moveTo>
                <a:lnTo>
                  <a:pt x="8638426" y="0"/>
                </a:lnTo>
                <a:lnTo>
                  <a:pt x="8591245" y="47955"/>
                </a:lnTo>
                <a:lnTo>
                  <a:pt x="8590674" y="47371"/>
                </a:lnTo>
                <a:lnTo>
                  <a:pt x="6883997" y="1726819"/>
                </a:lnTo>
                <a:lnTo>
                  <a:pt x="0" y="1726819"/>
                </a:lnTo>
                <a:lnTo>
                  <a:pt x="0" y="1892935"/>
                </a:lnTo>
                <a:lnTo>
                  <a:pt x="6943788" y="1892935"/>
                </a:lnTo>
                <a:lnTo>
                  <a:pt x="6947294" y="1896491"/>
                </a:lnTo>
                <a:lnTo>
                  <a:pt x="8638616" y="232156"/>
                </a:lnTo>
                <a:lnTo>
                  <a:pt x="10238118" y="1806067"/>
                </a:lnTo>
                <a:lnTo>
                  <a:pt x="10462527" y="1806067"/>
                </a:lnTo>
                <a:lnTo>
                  <a:pt x="10468115" y="1800479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6789801" y="3493007"/>
            <a:ext cx="5402580" cy="1896745"/>
          </a:xfrm>
          <a:custGeom>
            <a:avLst/>
            <a:gdLst/>
            <a:ahLst/>
            <a:cxnLst/>
            <a:rect l="l" t="t" r="r" b="b"/>
            <a:pathLst>
              <a:path w="5402580" h="1896745">
                <a:moveTo>
                  <a:pt x="5402199" y="0"/>
                </a:moveTo>
                <a:lnTo>
                  <a:pt x="3527679" y="0"/>
                </a:lnTo>
                <a:lnTo>
                  <a:pt x="3527679" y="7366"/>
                </a:lnTo>
                <a:lnTo>
                  <a:pt x="3520694" y="254"/>
                </a:lnTo>
                <a:lnTo>
                  <a:pt x="1829358" y="1664601"/>
                </a:lnTo>
                <a:lnTo>
                  <a:pt x="229870" y="90678"/>
                </a:lnTo>
                <a:lnTo>
                  <a:pt x="5461" y="90678"/>
                </a:lnTo>
                <a:lnTo>
                  <a:pt x="0" y="96266"/>
                </a:lnTo>
                <a:lnTo>
                  <a:pt x="1829562" y="1896745"/>
                </a:lnTo>
                <a:lnTo>
                  <a:pt x="1876729" y="1848802"/>
                </a:lnTo>
                <a:lnTo>
                  <a:pt x="1877314" y="1849374"/>
                </a:lnTo>
                <a:lnTo>
                  <a:pt x="3587851" y="166116"/>
                </a:lnTo>
                <a:lnTo>
                  <a:pt x="5402199" y="166116"/>
                </a:lnTo>
                <a:lnTo>
                  <a:pt x="5402199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5" name="object 15"/>
          <p:cNvSpPr/>
          <p:nvPr/>
        </p:nvSpPr>
        <p:spPr>
          <a:xfrm>
            <a:off x="1072896" y="944879"/>
            <a:ext cx="9801225" cy="5426710"/>
          </a:xfrm>
          <a:custGeom>
            <a:avLst/>
            <a:gdLst/>
            <a:ahLst/>
            <a:cxnLst/>
            <a:rect l="l" t="t" r="r" b="b"/>
            <a:pathLst>
              <a:path w="9801225" h="5426710">
                <a:moveTo>
                  <a:pt x="9800844" y="0"/>
                </a:moveTo>
                <a:lnTo>
                  <a:pt x="0" y="0"/>
                </a:lnTo>
                <a:lnTo>
                  <a:pt x="0" y="58420"/>
                </a:lnTo>
                <a:lnTo>
                  <a:pt x="0" y="5368290"/>
                </a:lnTo>
                <a:lnTo>
                  <a:pt x="0" y="5426710"/>
                </a:lnTo>
                <a:lnTo>
                  <a:pt x="9800844" y="5426710"/>
                </a:lnTo>
                <a:lnTo>
                  <a:pt x="9800844" y="5368404"/>
                </a:lnTo>
                <a:lnTo>
                  <a:pt x="9800844" y="58547"/>
                </a:lnTo>
                <a:lnTo>
                  <a:pt x="9742297" y="58547"/>
                </a:lnTo>
                <a:lnTo>
                  <a:pt x="9742297" y="5368290"/>
                </a:lnTo>
                <a:lnTo>
                  <a:pt x="58559" y="5368290"/>
                </a:lnTo>
                <a:lnTo>
                  <a:pt x="58559" y="58420"/>
                </a:lnTo>
                <a:lnTo>
                  <a:pt x="9800844" y="58420"/>
                </a:lnTo>
                <a:lnTo>
                  <a:pt x="9800844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914400" y="1173213"/>
            <a:ext cx="731520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การประชุม</a:t>
            </a:r>
            <a:b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คณะอนุกรรมการขับเคลื่อนการพัฒนา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เศรษฐกิจ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</a:t>
            </a: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Model 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สาขา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เกษตร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ครั้งที่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2/2565</a:t>
            </a:r>
            <a:endParaRPr lang="th-TH" sz="4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th-TH" sz="4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r>
              <a:rPr lang="th-TH" sz="4000" b="1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วัน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พุธที่  </a:t>
            </a:r>
            <a:r>
              <a:rPr lang="en-US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29 </a:t>
            </a:r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มิถุนายน 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2565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เวลา 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13.30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น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</a:t>
            </a:r>
            <a:endParaRPr lang="th-TH" sz="40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40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/>
            </a:r>
            <a:br>
              <a:rPr lang="th-TH" sz="40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สำนักงานเกษตรและสหกรณ์จังหวัดพัทลุง</a:t>
            </a:r>
            <a:endParaRPr lang="th-TH" sz="4000" dirty="0">
              <a:solidFill>
                <a:schemeClr val="accent3">
                  <a:lumMod val="50000"/>
                </a:schemeClr>
              </a:solidFill>
            </a:endParaRPr>
          </a:p>
        </p:txBody>
      </p:sp>
      <p:pic>
        <p:nvPicPr>
          <p:cNvPr id="7" name="รูปภาพ 6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9939" y="4191000"/>
            <a:ext cx="1600201" cy="1371600"/>
          </a:xfrm>
          <a:prstGeom prst="rect">
            <a:avLst/>
          </a:prstGeom>
          <a:noFill/>
        </p:spPr>
      </p:pic>
      <p:pic>
        <p:nvPicPr>
          <p:cNvPr id="1027" name="Picture 3" descr="C:\Users\User\Desktop\images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39000" y="2133601"/>
            <a:ext cx="2619375" cy="2307778"/>
          </a:xfrm>
          <a:prstGeom prst="ellipse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60314985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0" y="5708913"/>
            <a:ext cx="12192000" cy="1005840"/>
            <a:chOff x="0" y="5708913"/>
            <a:chExt cx="12192000" cy="1005840"/>
          </a:xfrm>
        </p:grpSpPr>
        <p:sp>
          <p:nvSpPr>
            <p:cNvPr id="3" name="object 3"/>
            <p:cNvSpPr/>
            <p:nvPr/>
          </p:nvSpPr>
          <p:spPr>
            <a:xfrm>
              <a:off x="11233515" y="5708913"/>
              <a:ext cx="478155" cy="772795"/>
            </a:xfrm>
            <a:custGeom>
              <a:avLst/>
              <a:gdLst/>
              <a:ahLst/>
              <a:cxnLst/>
              <a:rect l="l" t="t" r="r" b="b"/>
              <a:pathLst>
                <a:path w="478154" h="772795">
                  <a:moveTo>
                    <a:pt x="236124" y="0"/>
                  </a:moveTo>
                  <a:lnTo>
                    <a:pt x="202961" y="34051"/>
                  </a:lnTo>
                  <a:lnTo>
                    <a:pt x="176751" y="77521"/>
                  </a:lnTo>
                  <a:lnTo>
                    <a:pt x="125131" y="164541"/>
                  </a:lnTo>
                  <a:lnTo>
                    <a:pt x="99726" y="208131"/>
                  </a:lnTo>
                  <a:lnTo>
                    <a:pt x="74595" y="251801"/>
                  </a:lnTo>
                  <a:lnTo>
                    <a:pt x="49739" y="295571"/>
                  </a:lnTo>
                  <a:lnTo>
                    <a:pt x="25161" y="339461"/>
                  </a:lnTo>
                  <a:lnTo>
                    <a:pt x="2514" y="383923"/>
                  </a:lnTo>
                  <a:lnTo>
                    <a:pt x="0" y="407979"/>
                  </a:lnTo>
                  <a:lnTo>
                    <a:pt x="21179" y="419426"/>
                  </a:lnTo>
                  <a:lnTo>
                    <a:pt x="69611" y="426062"/>
                  </a:lnTo>
                  <a:lnTo>
                    <a:pt x="70754" y="426062"/>
                  </a:lnTo>
                  <a:lnTo>
                    <a:pt x="71897" y="428348"/>
                  </a:lnTo>
                  <a:lnTo>
                    <a:pt x="74183" y="431765"/>
                  </a:lnTo>
                  <a:lnTo>
                    <a:pt x="67167" y="444121"/>
                  </a:lnTo>
                  <a:lnTo>
                    <a:pt x="52752" y="470548"/>
                  </a:lnTo>
                  <a:lnTo>
                    <a:pt x="45735" y="484190"/>
                  </a:lnTo>
                  <a:lnTo>
                    <a:pt x="30464" y="511676"/>
                  </a:lnTo>
                  <a:lnTo>
                    <a:pt x="23125" y="525688"/>
                  </a:lnTo>
                  <a:lnTo>
                    <a:pt x="16144" y="540019"/>
                  </a:lnTo>
                  <a:lnTo>
                    <a:pt x="1015" y="573854"/>
                  </a:lnTo>
                  <a:lnTo>
                    <a:pt x="555" y="593585"/>
                  </a:lnTo>
                  <a:lnTo>
                    <a:pt x="17859" y="604767"/>
                  </a:lnTo>
                  <a:lnTo>
                    <a:pt x="56022" y="612955"/>
                  </a:lnTo>
                  <a:lnTo>
                    <a:pt x="34035" y="653983"/>
                  </a:lnTo>
                  <a:lnTo>
                    <a:pt x="23608" y="674495"/>
                  </a:lnTo>
                  <a:lnTo>
                    <a:pt x="13858" y="695010"/>
                  </a:lnTo>
                  <a:lnTo>
                    <a:pt x="1123" y="727593"/>
                  </a:lnTo>
                  <a:lnTo>
                    <a:pt x="1984" y="747145"/>
                  </a:lnTo>
                  <a:lnTo>
                    <a:pt x="52593" y="759971"/>
                  </a:lnTo>
                  <a:lnTo>
                    <a:pt x="91680" y="760624"/>
                  </a:lnTo>
                  <a:lnTo>
                    <a:pt x="130587" y="760960"/>
                  </a:lnTo>
                  <a:lnTo>
                    <a:pt x="208676" y="761101"/>
                  </a:lnTo>
                  <a:lnTo>
                    <a:pt x="225782" y="769938"/>
                  </a:lnTo>
                  <a:lnTo>
                    <a:pt x="243125" y="772788"/>
                  </a:lnTo>
                  <a:lnTo>
                    <a:pt x="260897" y="770081"/>
                  </a:lnTo>
                  <a:lnTo>
                    <a:pt x="279288" y="762244"/>
                  </a:lnTo>
                  <a:lnTo>
                    <a:pt x="322214" y="761337"/>
                  </a:lnTo>
                  <a:lnTo>
                    <a:pt x="365331" y="761819"/>
                  </a:lnTo>
                  <a:lnTo>
                    <a:pt x="408447" y="760805"/>
                  </a:lnTo>
                  <a:lnTo>
                    <a:pt x="451373" y="755411"/>
                  </a:lnTo>
                  <a:lnTo>
                    <a:pt x="477287" y="729605"/>
                  </a:lnTo>
                  <a:lnTo>
                    <a:pt x="471820" y="714378"/>
                  </a:lnTo>
                  <a:lnTo>
                    <a:pt x="459019" y="688897"/>
                  </a:lnTo>
                  <a:lnTo>
                    <a:pt x="419496" y="611825"/>
                  </a:lnTo>
                  <a:lnTo>
                    <a:pt x="458214" y="604254"/>
                  </a:lnTo>
                  <a:lnTo>
                    <a:pt x="475583" y="593159"/>
                  </a:lnTo>
                  <a:lnTo>
                    <a:pt x="474593" y="572877"/>
                  </a:lnTo>
                  <a:lnTo>
                    <a:pt x="458231" y="537746"/>
                  </a:lnTo>
                  <a:lnTo>
                    <a:pt x="448750" y="518979"/>
                  </a:lnTo>
                  <a:lnTo>
                    <a:pt x="438959" y="500426"/>
                  </a:lnTo>
                  <a:lnTo>
                    <a:pt x="428549" y="482298"/>
                  </a:lnTo>
                  <a:lnTo>
                    <a:pt x="417210" y="464810"/>
                  </a:lnTo>
                  <a:lnTo>
                    <a:pt x="405636" y="445883"/>
                  </a:lnTo>
                  <a:lnTo>
                    <a:pt x="404336" y="433046"/>
                  </a:lnTo>
                  <a:lnTo>
                    <a:pt x="414585" y="425550"/>
                  </a:lnTo>
                  <a:lnTo>
                    <a:pt x="462980" y="419475"/>
                  </a:lnTo>
                  <a:lnTo>
                    <a:pt x="476123" y="410964"/>
                  </a:lnTo>
                  <a:lnTo>
                    <a:pt x="468391" y="373649"/>
                  </a:lnTo>
                  <a:lnTo>
                    <a:pt x="421253" y="286735"/>
                  </a:lnTo>
                  <a:lnTo>
                    <a:pt x="397371" y="243538"/>
                  </a:lnTo>
                  <a:lnTo>
                    <a:pt x="373125" y="200569"/>
                  </a:lnTo>
                  <a:lnTo>
                    <a:pt x="348397" y="157867"/>
                  </a:lnTo>
                  <a:lnTo>
                    <a:pt x="323070" y="115472"/>
                  </a:lnTo>
                  <a:lnTo>
                    <a:pt x="297024" y="73425"/>
                  </a:lnTo>
                  <a:lnTo>
                    <a:pt x="270144" y="31765"/>
                  </a:lnTo>
                  <a:lnTo>
                    <a:pt x="251807" y="7602"/>
                  </a:lnTo>
                  <a:lnTo>
                    <a:pt x="2361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425808" y="6469380"/>
              <a:ext cx="101726" cy="201955"/>
            </a:xfrm>
            <a:prstGeom prst="rect">
              <a:avLst/>
            </a:prstGeom>
          </p:spPr>
        </p:pic>
        <p:sp>
          <p:nvSpPr>
            <p:cNvPr id="5" name="object 5"/>
            <p:cNvSpPr/>
            <p:nvPr/>
          </p:nvSpPr>
          <p:spPr>
            <a:xfrm>
              <a:off x="11795029" y="6217927"/>
              <a:ext cx="225425" cy="365760"/>
            </a:xfrm>
            <a:custGeom>
              <a:avLst/>
              <a:gdLst/>
              <a:ahLst/>
              <a:cxnLst/>
              <a:rect l="l" t="t" r="r" b="b"/>
              <a:pathLst>
                <a:path w="225425" h="365759">
                  <a:moveTo>
                    <a:pt x="111283" y="0"/>
                  </a:moveTo>
                  <a:lnTo>
                    <a:pt x="74074" y="52095"/>
                  </a:lnTo>
                  <a:lnTo>
                    <a:pt x="52943" y="88136"/>
                  </a:lnTo>
                  <a:lnTo>
                    <a:pt x="32216" y="124282"/>
                  </a:lnTo>
                  <a:lnTo>
                    <a:pt x="11906" y="160583"/>
                  </a:lnTo>
                  <a:lnTo>
                    <a:pt x="0" y="192993"/>
                  </a:lnTo>
                  <a:lnTo>
                    <a:pt x="10013" y="198409"/>
                  </a:lnTo>
                  <a:lnTo>
                    <a:pt x="33369" y="201553"/>
                  </a:lnTo>
                  <a:lnTo>
                    <a:pt x="34893" y="204246"/>
                  </a:lnTo>
                  <a:lnTo>
                    <a:pt x="21558" y="229036"/>
                  </a:lnTo>
                  <a:lnTo>
                    <a:pt x="14382" y="242049"/>
                  </a:lnTo>
                  <a:lnTo>
                    <a:pt x="7588" y="255452"/>
                  </a:lnTo>
                  <a:lnTo>
                    <a:pt x="470" y="271461"/>
                  </a:lnTo>
                  <a:lnTo>
                    <a:pt x="269" y="280797"/>
                  </a:lnTo>
                  <a:lnTo>
                    <a:pt x="8427" y="286086"/>
                  </a:lnTo>
                  <a:lnTo>
                    <a:pt x="26384" y="289958"/>
                  </a:lnTo>
                  <a:lnTo>
                    <a:pt x="11096" y="319071"/>
                  </a:lnTo>
                  <a:lnTo>
                    <a:pt x="6445" y="328769"/>
                  </a:lnTo>
                  <a:lnTo>
                    <a:pt x="462" y="344183"/>
                  </a:lnTo>
                  <a:lnTo>
                    <a:pt x="873" y="353433"/>
                  </a:lnTo>
                  <a:lnTo>
                    <a:pt x="8641" y="358034"/>
                  </a:lnTo>
                  <a:lnTo>
                    <a:pt x="24733" y="359503"/>
                  </a:lnTo>
                  <a:lnTo>
                    <a:pt x="43205" y="359812"/>
                  </a:lnTo>
                  <a:lnTo>
                    <a:pt x="98266" y="360037"/>
                  </a:lnTo>
                  <a:lnTo>
                    <a:pt x="106378" y="364219"/>
                  </a:lnTo>
                  <a:lnTo>
                    <a:pt x="114585" y="365567"/>
                  </a:lnTo>
                  <a:lnTo>
                    <a:pt x="122983" y="364287"/>
                  </a:lnTo>
                  <a:lnTo>
                    <a:pt x="131667" y="360583"/>
                  </a:lnTo>
                  <a:lnTo>
                    <a:pt x="151864" y="360148"/>
                  </a:lnTo>
                  <a:lnTo>
                    <a:pt x="192496" y="359893"/>
                  </a:lnTo>
                  <a:lnTo>
                    <a:pt x="224962" y="345141"/>
                  </a:lnTo>
                  <a:lnTo>
                    <a:pt x="222345" y="337939"/>
                  </a:lnTo>
                  <a:lnTo>
                    <a:pt x="197707" y="289425"/>
                  </a:lnTo>
                  <a:lnTo>
                    <a:pt x="215941" y="285845"/>
                  </a:lnTo>
                  <a:lnTo>
                    <a:pt x="224139" y="280596"/>
                  </a:lnTo>
                  <a:lnTo>
                    <a:pt x="223692" y="271003"/>
                  </a:lnTo>
                  <a:lnTo>
                    <a:pt x="215995" y="254385"/>
                  </a:lnTo>
                  <a:lnTo>
                    <a:pt x="206851" y="236728"/>
                  </a:lnTo>
                  <a:lnTo>
                    <a:pt x="201922" y="228152"/>
                  </a:lnTo>
                  <a:lnTo>
                    <a:pt x="196564" y="219879"/>
                  </a:lnTo>
                  <a:lnTo>
                    <a:pt x="191142" y="210924"/>
                  </a:lnTo>
                  <a:lnTo>
                    <a:pt x="190531" y="204851"/>
                  </a:lnTo>
                  <a:lnTo>
                    <a:pt x="195349" y="201304"/>
                  </a:lnTo>
                  <a:lnTo>
                    <a:pt x="218178" y="198431"/>
                  </a:lnTo>
                  <a:lnTo>
                    <a:pt x="224377" y="194406"/>
                  </a:lnTo>
                  <a:lnTo>
                    <a:pt x="198554" y="135635"/>
                  </a:lnTo>
                  <a:lnTo>
                    <a:pt x="175847" y="94875"/>
                  </a:lnTo>
                  <a:lnTo>
                    <a:pt x="152259" y="54622"/>
                  </a:lnTo>
                  <a:lnTo>
                    <a:pt x="127349" y="15028"/>
                  </a:lnTo>
                  <a:lnTo>
                    <a:pt x="118673" y="3597"/>
                  </a:lnTo>
                  <a:lnTo>
                    <a:pt x="111283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1885803" y="6577583"/>
              <a:ext cx="47625" cy="95250"/>
            </a:xfrm>
            <a:custGeom>
              <a:avLst/>
              <a:gdLst/>
              <a:ahLst/>
              <a:cxnLst/>
              <a:rect l="l" t="t" r="r" b="b"/>
              <a:pathLst>
                <a:path w="47625" h="95250">
                  <a:moveTo>
                    <a:pt x="40004" y="0"/>
                  </a:moveTo>
                  <a:lnTo>
                    <a:pt x="7493" y="0"/>
                  </a:lnTo>
                  <a:lnTo>
                    <a:pt x="3175" y="33277"/>
                  </a:lnTo>
                  <a:lnTo>
                    <a:pt x="1277" y="49841"/>
                  </a:lnTo>
                  <a:lnTo>
                    <a:pt x="0" y="66154"/>
                  </a:lnTo>
                  <a:lnTo>
                    <a:pt x="1025" y="78476"/>
                  </a:lnTo>
                  <a:lnTo>
                    <a:pt x="5921" y="87672"/>
                  </a:lnTo>
                  <a:lnTo>
                    <a:pt x="13983" y="93238"/>
                  </a:lnTo>
                  <a:lnTo>
                    <a:pt x="24511" y="94665"/>
                  </a:lnTo>
                  <a:lnTo>
                    <a:pt x="35353" y="92185"/>
                  </a:lnTo>
                  <a:lnTo>
                    <a:pt x="42862" y="86531"/>
                  </a:lnTo>
                  <a:lnTo>
                    <a:pt x="46942" y="77952"/>
                  </a:lnTo>
                  <a:lnTo>
                    <a:pt x="47498" y="66700"/>
                  </a:lnTo>
                  <a:lnTo>
                    <a:pt x="45791" y="50072"/>
                  </a:lnTo>
                  <a:lnTo>
                    <a:pt x="40004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0838212" y="6028947"/>
              <a:ext cx="320040" cy="518795"/>
            </a:xfrm>
            <a:custGeom>
              <a:avLst/>
              <a:gdLst/>
              <a:ahLst/>
              <a:cxnLst/>
              <a:rect l="l" t="t" r="r" b="b"/>
              <a:pathLst>
                <a:path w="320040" h="518795">
                  <a:moveTo>
                    <a:pt x="157924" y="0"/>
                  </a:moveTo>
                  <a:lnTo>
                    <a:pt x="111225" y="63650"/>
                  </a:lnTo>
                  <a:lnTo>
                    <a:pt x="87085" y="104505"/>
                  </a:lnTo>
                  <a:lnTo>
                    <a:pt x="63310" y="145434"/>
                  </a:lnTo>
                  <a:lnTo>
                    <a:pt x="39902" y="186472"/>
                  </a:lnTo>
                  <a:lnTo>
                    <a:pt x="16859" y="227657"/>
                  </a:lnTo>
                  <a:lnTo>
                    <a:pt x="0" y="273618"/>
                  </a:lnTo>
                  <a:lnTo>
                    <a:pt x="14180" y="281295"/>
                  </a:lnTo>
                  <a:lnTo>
                    <a:pt x="47339" y="285746"/>
                  </a:lnTo>
                  <a:lnTo>
                    <a:pt x="48101" y="287270"/>
                  </a:lnTo>
                  <a:lnTo>
                    <a:pt x="49625" y="289569"/>
                  </a:lnTo>
                  <a:lnTo>
                    <a:pt x="40100" y="306570"/>
                  </a:lnTo>
                  <a:lnTo>
                    <a:pt x="30575" y="324723"/>
                  </a:lnTo>
                  <a:lnTo>
                    <a:pt x="10763" y="362175"/>
                  </a:lnTo>
                  <a:lnTo>
                    <a:pt x="380" y="398097"/>
                  </a:lnTo>
                  <a:lnTo>
                    <a:pt x="11941" y="405595"/>
                  </a:lnTo>
                  <a:lnTo>
                    <a:pt x="37433" y="411083"/>
                  </a:lnTo>
                  <a:lnTo>
                    <a:pt x="30027" y="424844"/>
                  </a:lnTo>
                  <a:lnTo>
                    <a:pt x="15787" y="452357"/>
                  </a:lnTo>
                  <a:lnTo>
                    <a:pt x="9239" y="466112"/>
                  </a:lnTo>
                  <a:lnTo>
                    <a:pt x="750" y="487968"/>
                  </a:lnTo>
                  <a:lnTo>
                    <a:pt x="1333" y="501081"/>
                  </a:lnTo>
                  <a:lnTo>
                    <a:pt x="12346" y="507603"/>
                  </a:lnTo>
                  <a:lnTo>
                    <a:pt x="35147" y="509685"/>
                  </a:lnTo>
                  <a:lnTo>
                    <a:pt x="61317" y="510126"/>
                  </a:lnTo>
                  <a:lnTo>
                    <a:pt x="139541" y="510447"/>
                  </a:lnTo>
                  <a:lnTo>
                    <a:pt x="150995" y="516367"/>
                  </a:lnTo>
                  <a:lnTo>
                    <a:pt x="162591" y="518277"/>
                  </a:lnTo>
                  <a:lnTo>
                    <a:pt x="174474" y="516462"/>
                  </a:lnTo>
                  <a:lnTo>
                    <a:pt x="186785" y="511209"/>
                  </a:lnTo>
                  <a:lnTo>
                    <a:pt x="215479" y="510598"/>
                  </a:lnTo>
                  <a:lnTo>
                    <a:pt x="273153" y="510243"/>
                  </a:lnTo>
                  <a:lnTo>
                    <a:pt x="312777" y="502862"/>
                  </a:lnTo>
                  <a:lnTo>
                    <a:pt x="319206" y="489317"/>
                  </a:lnTo>
                  <a:lnTo>
                    <a:pt x="315563" y="479104"/>
                  </a:lnTo>
                  <a:lnTo>
                    <a:pt x="280511" y="410321"/>
                  </a:lnTo>
                  <a:lnTo>
                    <a:pt x="306419" y="405249"/>
                  </a:lnTo>
                  <a:lnTo>
                    <a:pt x="318039" y="397811"/>
                  </a:lnTo>
                  <a:lnTo>
                    <a:pt x="317372" y="384210"/>
                  </a:lnTo>
                  <a:lnTo>
                    <a:pt x="306419" y="360651"/>
                  </a:lnTo>
                  <a:lnTo>
                    <a:pt x="300097" y="348064"/>
                  </a:lnTo>
                  <a:lnTo>
                    <a:pt x="293560" y="335619"/>
                  </a:lnTo>
                  <a:lnTo>
                    <a:pt x="286595" y="323461"/>
                  </a:lnTo>
                  <a:lnTo>
                    <a:pt x="278987" y="311731"/>
                  </a:lnTo>
                  <a:lnTo>
                    <a:pt x="271272" y="299041"/>
                  </a:lnTo>
                  <a:lnTo>
                    <a:pt x="270414" y="290433"/>
                  </a:lnTo>
                  <a:lnTo>
                    <a:pt x="277272" y="285406"/>
                  </a:lnTo>
                  <a:lnTo>
                    <a:pt x="309633" y="281329"/>
                  </a:lnTo>
                  <a:lnTo>
                    <a:pt x="318420" y="275618"/>
                  </a:lnTo>
                  <a:lnTo>
                    <a:pt x="288076" y="203930"/>
                  </a:lnTo>
                  <a:lnTo>
                    <a:pt x="262546" y="157558"/>
                  </a:lnTo>
                  <a:lnTo>
                    <a:pt x="236357" y="111589"/>
                  </a:lnTo>
                  <a:lnTo>
                    <a:pt x="209181" y="66135"/>
                  </a:lnTo>
                  <a:lnTo>
                    <a:pt x="180689" y="21307"/>
                  </a:lnTo>
                  <a:lnTo>
                    <a:pt x="168413" y="5100"/>
                  </a:lnTo>
                  <a:lnTo>
                    <a:pt x="1579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66957" y="6539483"/>
              <a:ext cx="67818" cy="134111"/>
            </a:xfrm>
            <a:prstGeom prst="rect">
              <a:avLst/>
            </a:prstGeom>
          </p:spPr>
        </p:pic>
        <p:sp>
          <p:nvSpPr>
            <p:cNvPr id="9" name="object 9"/>
            <p:cNvSpPr/>
            <p:nvPr/>
          </p:nvSpPr>
          <p:spPr>
            <a:xfrm>
              <a:off x="0" y="6623304"/>
              <a:ext cx="12192000" cy="91440"/>
            </a:xfrm>
            <a:custGeom>
              <a:avLst/>
              <a:gdLst/>
              <a:ahLst/>
              <a:cxnLst/>
              <a:rect l="l" t="t" r="r" b="b"/>
              <a:pathLst>
                <a:path w="12192000" h="91440">
                  <a:moveTo>
                    <a:pt x="12192000" y="0"/>
                  </a:moveTo>
                  <a:lnTo>
                    <a:pt x="0" y="0"/>
                  </a:lnTo>
                  <a:lnTo>
                    <a:pt x="0" y="91440"/>
                  </a:lnTo>
                  <a:lnTo>
                    <a:pt x="12192000" y="91440"/>
                  </a:lnTo>
                  <a:lnTo>
                    <a:pt x="12192000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/>
          <p:nvPr/>
        </p:nvSpPr>
        <p:spPr>
          <a:xfrm>
            <a:off x="8546516" y="20827"/>
            <a:ext cx="482600" cy="641985"/>
          </a:xfrm>
          <a:custGeom>
            <a:avLst/>
            <a:gdLst/>
            <a:ahLst/>
            <a:cxnLst/>
            <a:rect l="l" t="t" r="r" b="b"/>
            <a:pathLst>
              <a:path w="482600" h="641985">
                <a:moveTo>
                  <a:pt x="340067" y="274040"/>
                </a:moveTo>
                <a:lnTo>
                  <a:pt x="337413" y="235458"/>
                </a:lnTo>
                <a:lnTo>
                  <a:pt x="326212" y="172974"/>
                </a:lnTo>
                <a:lnTo>
                  <a:pt x="318109" y="132016"/>
                </a:lnTo>
                <a:lnTo>
                  <a:pt x="314629" y="111442"/>
                </a:lnTo>
                <a:lnTo>
                  <a:pt x="312115" y="90678"/>
                </a:lnTo>
                <a:lnTo>
                  <a:pt x="311238" y="74790"/>
                </a:lnTo>
                <a:lnTo>
                  <a:pt x="311238" y="66802"/>
                </a:lnTo>
                <a:lnTo>
                  <a:pt x="317525" y="28117"/>
                </a:lnTo>
                <a:lnTo>
                  <a:pt x="332689" y="0"/>
                </a:lnTo>
                <a:lnTo>
                  <a:pt x="318973" y="2413"/>
                </a:lnTo>
                <a:lnTo>
                  <a:pt x="273278" y="12280"/>
                </a:lnTo>
                <a:lnTo>
                  <a:pt x="228168" y="24511"/>
                </a:lnTo>
                <a:lnTo>
                  <a:pt x="175272" y="42964"/>
                </a:lnTo>
                <a:lnTo>
                  <a:pt x="124663" y="66929"/>
                </a:lnTo>
                <a:lnTo>
                  <a:pt x="78333" y="97510"/>
                </a:lnTo>
                <a:lnTo>
                  <a:pt x="39065" y="136652"/>
                </a:lnTo>
                <a:lnTo>
                  <a:pt x="16294" y="174091"/>
                </a:lnTo>
                <a:lnTo>
                  <a:pt x="1485" y="226060"/>
                </a:lnTo>
                <a:lnTo>
                  <a:pt x="0" y="245681"/>
                </a:lnTo>
                <a:lnTo>
                  <a:pt x="330" y="265557"/>
                </a:lnTo>
                <a:lnTo>
                  <a:pt x="6248" y="304711"/>
                </a:lnTo>
                <a:lnTo>
                  <a:pt x="25044" y="361975"/>
                </a:lnTo>
                <a:lnTo>
                  <a:pt x="45669" y="404241"/>
                </a:lnTo>
                <a:lnTo>
                  <a:pt x="65595" y="437730"/>
                </a:lnTo>
                <a:lnTo>
                  <a:pt x="72720" y="448564"/>
                </a:lnTo>
                <a:lnTo>
                  <a:pt x="72593" y="449072"/>
                </a:lnTo>
                <a:lnTo>
                  <a:pt x="73863" y="450723"/>
                </a:lnTo>
                <a:lnTo>
                  <a:pt x="80124" y="399669"/>
                </a:lnTo>
                <a:lnTo>
                  <a:pt x="90614" y="350659"/>
                </a:lnTo>
                <a:lnTo>
                  <a:pt x="105270" y="303669"/>
                </a:lnTo>
                <a:lnTo>
                  <a:pt x="124053" y="258686"/>
                </a:lnTo>
                <a:lnTo>
                  <a:pt x="146926" y="215671"/>
                </a:lnTo>
                <a:lnTo>
                  <a:pt x="173837" y="174599"/>
                </a:lnTo>
                <a:lnTo>
                  <a:pt x="204736" y="135445"/>
                </a:lnTo>
                <a:lnTo>
                  <a:pt x="239598" y="98171"/>
                </a:lnTo>
                <a:lnTo>
                  <a:pt x="233883" y="105156"/>
                </a:lnTo>
                <a:lnTo>
                  <a:pt x="203022" y="147091"/>
                </a:lnTo>
                <a:lnTo>
                  <a:pt x="175755" y="190881"/>
                </a:lnTo>
                <a:lnTo>
                  <a:pt x="151993" y="236486"/>
                </a:lnTo>
                <a:lnTo>
                  <a:pt x="131648" y="283870"/>
                </a:lnTo>
                <a:lnTo>
                  <a:pt x="114630" y="332994"/>
                </a:lnTo>
                <a:lnTo>
                  <a:pt x="98590" y="392912"/>
                </a:lnTo>
                <a:lnTo>
                  <a:pt x="86055" y="456946"/>
                </a:lnTo>
                <a:lnTo>
                  <a:pt x="86563" y="457708"/>
                </a:lnTo>
                <a:lnTo>
                  <a:pt x="138061" y="450354"/>
                </a:lnTo>
                <a:lnTo>
                  <a:pt x="181305" y="441045"/>
                </a:lnTo>
                <a:lnTo>
                  <a:pt x="224612" y="427380"/>
                </a:lnTo>
                <a:lnTo>
                  <a:pt x="266230" y="407263"/>
                </a:lnTo>
                <a:lnTo>
                  <a:pt x="306311" y="374370"/>
                </a:lnTo>
                <a:lnTo>
                  <a:pt x="329057" y="337324"/>
                </a:lnTo>
                <a:lnTo>
                  <a:pt x="339166" y="293497"/>
                </a:lnTo>
                <a:lnTo>
                  <a:pt x="340067" y="274040"/>
                </a:lnTo>
                <a:close/>
              </a:path>
              <a:path w="482600" h="641985">
                <a:moveTo>
                  <a:pt x="482041" y="579501"/>
                </a:moveTo>
                <a:lnTo>
                  <a:pt x="481279" y="579755"/>
                </a:lnTo>
                <a:lnTo>
                  <a:pt x="480644" y="579501"/>
                </a:lnTo>
                <a:lnTo>
                  <a:pt x="474357" y="577342"/>
                </a:lnTo>
                <a:lnTo>
                  <a:pt x="473989" y="577215"/>
                </a:lnTo>
                <a:lnTo>
                  <a:pt x="473621" y="577088"/>
                </a:lnTo>
                <a:lnTo>
                  <a:pt x="467042" y="574827"/>
                </a:lnTo>
                <a:lnTo>
                  <a:pt x="432511" y="550545"/>
                </a:lnTo>
                <a:lnTo>
                  <a:pt x="407047" y="520674"/>
                </a:lnTo>
                <a:lnTo>
                  <a:pt x="398475" y="508203"/>
                </a:lnTo>
                <a:lnTo>
                  <a:pt x="398475" y="577215"/>
                </a:lnTo>
                <a:lnTo>
                  <a:pt x="398221" y="577342"/>
                </a:lnTo>
                <a:lnTo>
                  <a:pt x="398348" y="577215"/>
                </a:lnTo>
                <a:lnTo>
                  <a:pt x="398475" y="577215"/>
                </a:lnTo>
                <a:lnTo>
                  <a:pt x="398475" y="508203"/>
                </a:lnTo>
                <a:lnTo>
                  <a:pt x="395935" y="504507"/>
                </a:lnTo>
                <a:lnTo>
                  <a:pt x="385394" y="487934"/>
                </a:lnTo>
                <a:lnTo>
                  <a:pt x="373227" y="471157"/>
                </a:lnTo>
                <a:lnTo>
                  <a:pt x="342684" y="444715"/>
                </a:lnTo>
                <a:lnTo>
                  <a:pt x="306298" y="429501"/>
                </a:lnTo>
                <a:lnTo>
                  <a:pt x="269633" y="426059"/>
                </a:lnTo>
                <a:lnTo>
                  <a:pt x="250901" y="428117"/>
                </a:lnTo>
                <a:lnTo>
                  <a:pt x="211594" y="439724"/>
                </a:lnTo>
                <a:lnTo>
                  <a:pt x="175336" y="458851"/>
                </a:lnTo>
                <a:lnTo>
                  <a:pt x="166573" y="464947"/>
                </a:lnTo>
                <a:lnTo>
                  <a:pt x="162128" y="467741"/>
                </a:lnTo>
                <a:lnTo>
                  <a:pt x="160096" y="468884"/>
                </a:lnTo>
                <a:lnTo>
                  <a:pt x="159969" y="470408"/>
                </a:lnTo>
                <a:lnTo>
                  <a:pt x="161239" y="475107"/>
                </a:lnTo>
                <a:lnTo>
                  <a:pt x="162636" y="477520"/>
                </a:lnTo>
                <a:lnTo>
                  <a:pt x="164414" y="479679"/>
                </a:lnTo>
                <a:lnTo>
                  <a:pt x="169621" y="486410"/>
                </a:lnTo>
                <a:lnTo>
                  <a:pt x="211658" y="515747"/>
                </a:lnTo>
                <a:lnTo>
                  <a:pt x="215341" y="518160"/>
                </a:lnTo>
                <a:lnTo>
                  <a:pt x="218897" y="520827"/>
                </a:lnTo>
                <a:lnTo>
                  <a:pt x="222834" y="522478"/>
                </a:lnTo>
                <a:lnTo>
                  <a:pt x="229031" y="525538"/>
                </a:lnTo>
                <a:lnTo>
                  <a:pt x="268325" y="544385"/>
                </a:lnTo>
                <a:lnTo>
                  <a:pt x="311289" y="559955"/>
                </a:lnTo>
                <a:lnTo>
                  <a:pt x="348729" y="569493"/>
                </a:lnTo>
                <a:lnTo>
                  <a:pt x="395046" y="576707"/>
                </a:lnTo>
                <a:lnTo>
                  <a:pt x="395554" y="576961"/>
                </a:lnTo>
                <a:lnTo>
                  <a:pt x="395871" y="577049"/>
                </a:lnTo>
                <a:lnTo>
                  <a:pt x="396570" y="577088"/>
                </a:lnTo>
                <a:lnTo>
                  <a:pt x="396062" y="577088"/>
                </a:lnTo>
                <a:lnTo>
                  <a:pt x="395871" y="577049"/>
                </a:lnTo>
                <a:lnTo>
                  <a:pt x="343623" y="573620"/>
                </a:lnTo>
                <a:lnTo>
                  <a:pt x="293192" y="563283"/>
                </a:lnTo>
                <a:lnTo>
                  <a:pt x="245275" y="545998"/>
                </a:lnTo>
                <a:lnTo>
                  <a:pt x="199923" y="521677"/>
                </a:lnTo>
                <a:lnTo>
                  <a:pt x="157175" y="490220"/>
                </a:lnTo>
                <a:lnTo>
                  <a:pt x="156540" y="491236"/>
                </a:lnTo>
                <a:lnTo>
                  <a:pt x="156921" y="491998"/>
                </a:lnTo>
                <a:lnTo>
                  <a:pt x="157048" y="492633"/>
                </a:lnTo>
                <a:lnTo>
                  <a:pt x="158623" y="501916"/>
                </a:lnTo>
                <a:lnTo>
                  <a:pt x="160515" y="511149"/>
                </a:lnTo>
                <a:lnTo>
                  <a:pt x="172808" y="550659"/>
                </a:lnTo>
                <a:lnTo>
                  <a:pt x="193675" y="588429"/>
                </a:lnTo>
                <a:lnTo>
                  <a:pt x="231355" y="623011"/>
                </a:lnTo>
                <a:lnTo>
                  <a:pt x="267792" y="637667"/>
                </a:lnTo>
                <a:lnTo>
                  <a:pt x="309600" y="641832"/>
                </a:lnTo>
                <a:lnTo>
                  <a:pt x="323672" y="640969"/>
                </a:lnTo>
                <a:lnTo>
                  <a:pt x="371271" y="631621"/>
                </a:lnTo>
                <a:lnTo>
                  <a:pt x="414312" y="616140"/>
                </a:lnTo>
                <a:lnTo>
                  <a:pt x="449148" y="599440"/>
                </a:lnTo>
                <a:lnTo>
                  <a:pt x="482041" y="580517"/>
                </a:lnTo>
                <a:lnTo>
                  <a:pt x="482041" y="579755"/>
                </a:lnTo>
                <a:lnTo>
                  <a:pt x="482041" y="57950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/>
          <p:nvPr/>
        </p:nvSpPr>
        <p:spPr>
          <a:xfrm>
            <a:off x="2907792" y="347979"/>
            <a:ext cx="584835" cy="610870"/>
          </a:xfrm>
          <a:custGeom>
            <a:avLst/>
            <a:gdLst/>
            <a:ahLst/>
            <a:cxnLst/>
            <a:rect l="l" t="t" r="r" b="b"/>
            <a:pathLst>
              <a:path w="584835" h="610869">
                <a:moveTo>
                  <a:pt x="519557" y="415925"/>
                </a:moveTo>
                <a:lnTo>
                  <a:pt x="472744" y="437286"/>
                </a:lnTo>
                <a:lnTo>
                  <a:pt x="425488" y="453961"/>
                </a:lnTo>
                <a:lnTo>
                  <a:pt x="377774" y="466001"/>
                </a:lnTo>
                <a:lnTo>
                  <a:pt x="329603" y="473481"/>
                </a:lnTo>
                <a:lnTo>
                  <a:pt x="280974" y="476427"/>
                </a:lnTo>
                <a:lnTo>
                  <a:pt x="231889" y="474916"/>
                </a:lnTo>
                <a:lnTo>
                  <a:pt x="182333" y="468998"/>
                </a:lnTo>
                <a:lnTo>
                  <a:pt x="132334" y="458724"/>
                </a:lnTo>
                <a:lnTo>
                  <a:pt x="141351" y="459867"/>
                </a:lnTo>
                <a:lnTo>
                  <a:pt x="193230" y="464312"/>
                </a:lnTo>
                <a:lnTo>
                  <a:pt x="244792" y="464705"/>
                </a:lnTo>
                <a:lnTo>
                  <a:pt x="296075" y="461175"/>
                </a:lnTo>
                <a:lnTo>
                  <a:pt x="347103" y="453771"/>
                </a:lnTo>
                <a:lnTo>
                  <a:pt x="397891" y="442595"/>
                </a:lnTo>
                <a:lnTo>
                  <a:pt x="457352" y="425094"/>
                </a:lnTo>
                <a:lnTo>
                  <a:pt x="518541" y="402209"/>
                </a:lnTo>
                <a:lnTo>
                  <a:pt x="518922" y="401447"/>
                </a:lnTo>
                <a:lnTo>
                  <a:pt x="500126" y="378333"/>
                </a:lnTo>
                <a:lnTo>
                  <a:pt x="470801" y="345109"/>
                </a:lnTo>
                <a:lnTo>
                  <a:pt x="438912" y="314452"/>
                </a:lnTo>
                <a:lnTo>
                  <a:pt x="402082" y="286232"/>
                </a:lnTo>
                <a:lnTo>
                  <a:pt x="360680" y="265049"/>
                </a:lnTo>
                <a:lnTo>
                  <a:pt x="319062" y="256146"/>
                </a:lnTo>
                <a:lnTo>
                  <a:pt x="304800" y="256032"/>
                </a:lnTo>
                <a:lnTo>
                  <a:pt x="289636" y="257556"/>
                </a:lnTo>
                <a:lnTo>
                  <a:pt x="247015" y="271780"/>
                </a:lnTo>
                <a:lnTo>
                  <a:pt x="213779" y="291846"/>
                </a:lnTo>
                <a:lnTo>
                  <a:pt x="183515" y="316103"/>
                </a:lnTo>
                <a:lnTo>
                  <a:pt x="120192" y="374078"/>
                </a:lnTo>
                <a:lnTo>
                  <a:pt x="104432" y="387794"/>
                </a:lnTo>
                <a:lnTo>
                  <a:pt x="68160" y="413956"/>
                </a:lnTo>
                <a:lnTo>
                  <a:pt x="31978" y="428802"/>
                </a:lnTo>
                <a:lnTo>
                  <a:pt x="16433" y="431038"/>
                </a:lnTo>
                <a:lnTo>
                  <a:pt x="0" y="430530"/>
                </a:lnTo>
                <a:lnTo>
                  <a:pt x="9271" y="440944"/>
                </a:lnTo>
                <a:lnTo>
                  <a:pt x="41503" y="474776"/>
                </a:lnTo>
                <a:lnTo>
                  <a:pt x="75565" y="506984"/>
                </a:lnTo>
                <a:lnTo>
                  <a:pt x="118884" y="542391"/>
                </a:lnTo>
                <a:lnTo>
                  <a:pt x="165735" y="573024"/>
                </a:lnTo>
                <a:lnTo>
                  <a:pt x="215988" y="596607"/>
                </a:lnTo>
                <a:lnTo>
                  <a:pt x="269875" y="609600"/>
                </a:lnTo>
                <a:lnTo>
                  <a:pt x="284518" y="610730"/>
                </a:lnTo>
                <a:lnTo>
                  <a:pt x="299110" y="610679"/>
                </a:lnTo>
                <a:lnTo>
                  <a:pt x="347446" y="602107"/>
                </a:lnTo>
                <a:lnTo>
                  <a:pt x="383260" y="585978"/>
                </a:lnTo>
                <a:lnTo>
                  <a:pt x="420751" y="558901"/>
                </a:lnTo>
                <a:lnTo>
                  <a:pt x="455155" y="522681"/>
                </a:lnTo>
                <a:lnTo>
                  <a:pt x="482473" y="484403"/>
                </a:lnTo>
                <a:lnTo>
                  <a:pt x="507060" y="441426"/>
                </a:lnTo>
                <a:lnTo>
                  <a:pt x="518414" y="418084"/>
                </a:lnTo>
                <a:lnTo>
                  <a:pt x="518795" y="417957"/>
                </a:lnTo>
                <a:lnTo>
                  <a:pt x="519557" y="415925"/>
                </a:lnTo>
                <a:close/>
              </a:path>
              <a:path w="584835" h="610869">
                <a:moveTo>
                  <a:pt x="584288" y="191731"/>
                </a:moveTo>
                <a:lnTo>
                  <a:pt x="577723" y="152908"/>
                </a:lnTo>
                <a:lnTo>
                  <a:pt x="559498" y="115125"/>
                </a:lnTo>
                <a:lnTo>
                  <a:pt x="533120" y="82067"/>
                </a:lnTo>
                <a:lnTo>
                  <a:pt x="525995" y="74803"/>
                </a:lnTo>
                <a:lnTo>
                  <a:pt x="524370" y="73279"/>
                </a:lnTo>
                <a:lnTo>
                  <a:pt x="493268" y="46863"/>
                </a:lnTo>
                <a:lnTo>
                  <a:pt x="461454" y="25044"/>
                </a:lnTo>
                <a:lnTo>
                  <a:pt x="458216" y="23063"/>
                </a:lnTo>
                <a:lnTo>
                  <a:pt x="458216" y="73152"/>
                </a:lnTo>
                <a:lnTo>
                  <a:pt x="458089" y="73279"/>
                </a:lnTo>
                <a:lnTo>
                  <a:pt x="458089" y="73025"/>
                </a:lnTo>
                <a:lnTo>
                  <a:pt x="458216" y="73152"/>
                </a:lnTo>
                <a:lnTo>
                  <a:pt x="458216" y="23063"/>
                </a:lnTo>
                <a:lnTo>
                  <a:pt x="417195" y="0"/>
                </a:lnTo>
                <a:lnTo>
                  <a:pt x="416433" y="647"/>
                </a:lnTo>
                <a:lnTo>
                  <a:pt x="416941" y="1143"/>
                </a:lnTo>
                <a:lnTo>
                  <a:pt x="420141" y="15811"/>
                </a:lnTo>
                <a:lnTo>
                  <a:pt x="417436" y="57912"/>
                </a:lnTo>
                <a:lnTo>
                  <a:pt x="405269" y="95275"/>
                </a:lnTo>
                <a:lnTo>
                  <a:pt x="388620" y="130810"/>
                </a:lnTo>
                <a:lnTo>
                  <a:pt x="380682" y="149961"/>
                </a:lnTo>
                <a:lnTo>
                  <a:pt x="375818" y="169633"/>
                </a:lnTo>
                <a:lnTo>
                  <a:pt x="374142" y="189801"/>
                </a:lnTo>
                <a:lnTo>
                  <a:pt x="375793" y="210439"/>
                </a:lnTo>
                <a:lnTo>
                  <a:pt x="396392" y="261848"/>
                </a:lnTo>
                <a:lnTo>
                  <a:pt x="422414" y="291426"/>
                </a:lnTo>
                <a:lnTo>
                  <a:pt x="455447" y="315366"/>
                </a:lnTo>
                <a:lnTo>
                  <a:pt x="483235" y="329438"/>
                </a:lnTo>
                <a:lnTo>
                  <a:pt x="490093" y="332867"/>
                </a:lnTo>
                <a:lnTo>
                  <a:pt x="502627" y="290207"/>
                </a:lnTo>
                <a:lnTo>
                  <a:pt x="503021" y="271411"/>
                </a:lnTo>
                <a:lnTo>
                  <a:pt x="503174" y="264414"/>
                </a:lnTo>
                <a:lnTo>
                  <a:pt x="503174" y="260096"/>
                </a:lnTo>
                <a:lnTo>
                  <a:pt x="503682" y="255651"/>
                </a:lnTo>
                <a:lnTo>
                  <a:pt x="503047" y="251460"/>
                </a:lnTo>
                <a:lnTo>
                  <a:pt x="502399" y="244602"/>
                </a:lnTo>
                <a:lnTo>
                  <a:pt x="501383" y="230632"/>
                </a:lnTo>
                <a:lnTo>
                  <a:pt x="500761" y="223901"/>
                </a:lnTo>
                <a:lnTo>
                  <a:pt x="493928" y="178752"/>
                </a:lnTo>
                <a:lnTo>
                  <a:pt x="482346" y="134366"/>
                </a:lnTo>
                <a:lnTo>
                  <a:pt x="465823" y="90474"/>
                </a:lnTo>
                <a:lnTo>
                  <a:pt x="459359" y="76327"/>
                </a:lnTo>
                <a:lnTo>
                  <a:pt x="459232" y="75692"/>
                </a:lnTo>
                <a:lnTo>
                  <a:pt x="459105" y="75184"/>
                </a:lnTo>
                <a:lnTo>
                  <a:pt x="458978" y="74803"/>
                </a:lnTo>
                <a:lnTo>
                  <a:pt x="483616" y="121716"/>
                </a:lnTo>
                <a:lnTo>
                  <a:pt x="501103" y="170116"/>
                </a:lnTo>
                <a:lnTo>
                  <a:pt x="511352" y="220002"/>
                </a:lnTo>
                <a:lnTo>
                  <a:pt x="514261" y="271411"/>
                </a:lnTo>
                <a:lnTo>
                  <a:pt x="509778" y="324358"/>
                </a:lnTo>
                <a:lnTo>
                  <a:pt x="511048" y="324358"/>
                </a:lnTo>
                <a:lnTo>
                  <a:pt x="511556" y="323596"/>
                </a:lnTo>
                <a:lnTo>
                  <a:pt x="511937" y="323215"/>
                </a:lnTo>
                <a:lnTo>
                  <a:pt x="519036" y="317030"/>
                </a:lnTo>
                <a:lnTo>
                  <a:pt x="525868" y="310629"/>
                </a:lnTo>
                <a:lnTo>
                  <a:pt x="553199" y="279450"/>
                </a:lnTo>
                <a:lnTo>
                  <a:pt x="574497" y="241858"/>
                </a:lnTo>
                <a:lnTo>
                  <a:pt x="582968" y="211150"/>
                </a:lnTo>
                <a:lnTo>
                  <a:pt x="584288" y="19173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4724400" y="1088136"/>
            <a:ext cx="2743200" cy="91440"/>
          </a:xfrm>
          <a:custGeom>
            <a:avLst/>
            <a:gdLst/>
            <a:ahLst/>
            <a:cxnLst/>
            <a:rect l="l" t="t" r="r" b="b"/>
            <a:pathLst>
              <a:path w="2743200" h="91440">
                <a:moveTo>
                  <a:pt x="2743200" y="0"/>
                </a:moveTo>
                <a:lnTo>
                  <a:pt x="0" y="0"/>
                </a:lnTo>
                <a:lnTo>
                  <a:pt x="0" y="91439"/>
                </a:lnTo>
                <a:lnTo>
                  <a:pt x="2743200" y="91439"/>
                </a:lnTo>
                <a:lnTo>
                  <a:pt x="27432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3386137" y="3061636"/>
            <a:ext cx="5929630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655" dirty="0">
                <a:solidFill>
                  <a:srgbClr val="62A437"/>
                </a:solidFill>
                <a:latin typeface="Tahoma"/>
                <a:cs typeface="Tahoma"/>
              </a:rPr>
              <a:t>ข้อมูลความก้าวหน้า</a:t>
            </a:r>
            <a:r>
              <a:rPr sz="3600" b="1" spc="-240" dirty="0">
                <a:solidFill>
                  <a:srgbClr val="62A437"/>
                </a:solidFill>
                <a:latin typeface="Tahoma"/>
                <a:cs typeface="Tahoma"/>
              </a:rPr>
              <a:t> </a:t>
            </a:r>
            <a:r>
              <a:rPr sz="3600" b="1" spc="-980" dirty="0">
                <a:solidFill>
                  <a:srgbClr val="62A437"/>
                </a:solidFill>
                <a:latin typeface="Tahoma"/>
                <a:cs typeface="Tahoma"/>
              </a:rPr>
              <a:t>BCG</a:t>
            </a:r>
            <a:r>
              <a:rPr sz="3600" b="1" spc="-229" dirty="0">
                <a:solidFill>
                  <a:srgbClr val="62A437"/>
                </a:solidFill>
                <a:latin typeface="Tahoma"/>
                <a:cs typeface="Tahoma"/>
              </a:rPr>
              <a:t> </a:t>
            </a:r>
            <a:r>
              <a:rPr sz="3600" b="1" spc="-730" dirty="0">
                <a:solidFill>
                  <a:srgbClr val="62A437"/>
                </a:solidFill>
                <a:latin typeface="Tahoma"/>
                <a:cs typeface="Tahoma"/>
              </a:rPr>
              <a:t>Model</a:t>
            </a:r>
            <a:r>
              <a:rPr sz="3600" b="1" spc="-240" dirty="0">
                <a:solidFill>
                  <a:srgbClr val="62A437"/>
                </a:solidFill>
                <a:latin typeface="Tahoma"/>
                <a:cs typeface="Tahoma"/>
              </a:rPr>
              <a:t> </a:t>
            </a:r>
            <a:r>
              <a:rPr sz="3600" b="1" spc="-605" dirty="0" err="1" smtClean="0">
                <a:solidFill>
                  <a:srgbClr val="62A437"/>
                </a:solidFill>
                <a:latin typeface="Tahoma"/>
                <a:cs typeface="Tahoma"/>
              </a:rPr>
              <a:t>ระดั</a:t>
            </a:r>
            <a:endParaRPr sz="3600" dirty="0">
              <a:latin typeface="Tahoma"/>
              <a:cs typeface="Tahoma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996183" y="2104644"/>
            <a:ext cx="7274559" cy="483465"/>
          </a:xfrm>
          <a:prstGeom prst="rect">
            <a:avLst/>
          </a:prstGeom>
          <a:solidFill>
            <a:srgbClr val="D5EAAE"/>
          </a:solidFill>
        </p:spPr>
        <p:txBody>
          <a:bodyPr vert="horz" wrap="square" lIns="0" tIns="52069" rIns="0" bIns="0" rtlCol="0">
            <a:spAutoFit/>
          </a:bodyPr>
          <a:lstStyle/>
          <a:p>
            <a:pPr marL="159385">
              <a:lnSpc>
                <a:spcPct val="100000"/>
              </a:lnSpc>
              <a:spcBef>
                <a:spcPts val="409"/>
              </a:spcBef>
            </a:pPr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สรุปสาระสำคัญ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Value Chain </a:t>
            </a:r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และเป้าหมายรายสินค้า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</a:t>
            </a:r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ของจังหวัด</a:t>
            </a:r>
            <a:endParaRPr sz="28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6" name="object 16"/>
          <p:cNvSpPr/>
          <p:nvPr/>
        </p:nvSpPr>
        <p:spPr>
          <a:xfrm>
            <a:off x="2743200" y="2098548"/>
            <a:ext cx="259079" cy="593090"/>
          </a:xfrm>
          <a:custGeom>
            <a:avLst/>
            <a:gdLst/>
            <a:ahLst/>
            <a:cxnLst/>
            <a:rect l="l" t="t" r="r" b="b"/>
            <a:pathLst>
              <a:path w="259080" h="593089">
                <a:moveTo>
                  <a:pt x="259080" y="0"/>
                </a:moveTo>
                <a:lnTo>
                  <a:pt x="167386" y="0"/>
                </a:lnTo>
                <a:lnTo>
                  <a:pt x="155664" y="26122"/>
                </a:lnTo>
                <a:lnTo>
                  <a:pt x="139906" y="50577"/>
                </a:lnTo>
                <a:lnTo>
                  <a:pt x="96138" y="94487"/>
                </a:lnTo>
                <a:lnTo>
                  <a:pt x="46164" y="128412"/>
                </a:lnTo>
                <a:lnTo>
                  <a:pt x="0" y="149478"/>
                </a:lnTo>
                <a:lnTo>
                  <a:pt x="0" y="252094"/>
                </a:lnTo>
                <a:lnTo>
                  <a:pt x="40643" y="236307"/>
                </a:lnTo>
                <a:lnTo>
                  <a:pt x="78549" y="216757"/>
                </a:lnTo>
                <a:lnTo>
                  <a:pt x="113692" y="193444"/>
                </a:lnTo>
                <a:lnTo>
                  <a:pt x="146050" y="166369"/>
                </a:lnTo>
                <a:lnTo>
                  <a:pt x="146050" y="592836"/>
                </a:lnTo>
                <a:lnTo>
                  <a:pt x="259080" y="592836"/>
                </a:lnTo>
                <a:lnTo>
                  <a:pt x="25908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object 17"/>
          <p:cNvSpPr/>
          <p:nvPr/>
        </p:nvSpPr>
        <p:spPr>
          <a:xfrm>
            <a:off x="3019044" y="4037076"/>
            <a:ext cx="7251700" cy="584200"/>
          </a:xfrm>
          <a:custGeom>
            <a:avLst/>
            <a:gdLst/>
            <a:ahLst/>
            <a:cxnLst/>
            <a:rect l="l" t="t" r="r" b="b"/>
            <a:pathLst>
              <a:path w="7251700" h="584200">
                <a:moveTo>
                  <a:pt x="7251192" y="0"/>
                </a:moveTo>
                <a:lnTo>
                  <a:pt x="0" y="0"/>
                </a:lnTo>
                <a:lnTo>
                  <a:pt x="0" y="583692"/>
                </a:lnTo>
                <a:lnTo>
                  <a:pt x="7251192" y="583692"/>
                </a:lnTo>
                <a:lnTo>
                  <a:pt x="7251192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/>
          <p:nvPr/>
        </p:nvSpPr>
        <p:spPr>
          <a:xfrm>
            <a:off x="2743200" y="4037076"/>
            <a:ext cx="391795" cy="601980"/>
          </a:xfrm>
          <a:custGeom>
            <a:avLst/>
            <a:gdLst/>
            <a:ahLst/>
            <a:cxnLst/>
            <a:rect l="l" t="t" r="r" b="b"/>
            <a:pathLst>
              <a:path w="391794" h="601979">
                <a:moveTo>
                  <a:pt x="190245" y="0"/>
                </a:moveTo>
                <a:lnTo>
                  <a:pt x="143922" y="4572"/>
                </a:lnTo>
                <a:lnTo>
                  <a:pt x="102362" y="18287"/>
                </a:lnTo>
                <a:lnTo>
                  <a:pt x="67484" y="40005"/>
                </a:lnTo>
                <a:lnTo>
                  <a:pt x="41275" y="68580"/>
                </a:lnTo>
                <a:lnTo>
                  <a:pt x="22066" y="105933"/>
                </a:lnTo>
                <a:lnTo>
                  <a:pt x="8381" y="154050"/>
                </a:lnTo>
                <a:lnTo>
                  <a:pt x="112649" y="171704"/>
                </a:lnTo>
                <a:lnTo>
                  <a:pt x="115841" y="153535"/>
                </a:lnTo>
                <a:lnTo>
                  <a:pt x="121046" y="137699"/>
                </a:lnTo>
                <a:lnTo>
                  <a:pt x="148332" y="104195"/>
                </a:lnTo>
                <a:lnTo>
                  <a:pt x="186944" y="92837"/>
                </a:lnTo>
                <a:lnTo>
                  <a:pt x="200896" y="93954"/>
                </a:lnTo>
                <a:lnTo>
                  <a:pt x="241802" y="120215"/>
                </a:lnTo>
                <a:lnTo>
                  <a:pt x="251713" y="157987"/>
                </a:lnTo>
                <a:lnTo>
                  <a:pt x="250211" y="174634"/>
                </a:lnTo>
                <a:lnTo>
                  <a:pt x="227583" y="214122"/>
                </a:lnTo>
                <a:lnTo>
                  <a:pt x="179185" y="233249"/>
                </a:lnTo>
                <a:lnTo>
                  <a:pt x="157606" y="234061"/>
                </a:lnTo>
                <a:lnTo>
                  <a:pt x="145161" y="326136"/>
                </a:lnTo>
                <a:lnTo>
                  <a:pt x="159704" y="322449"/>
                </a:lnTo>
                <a:lnTo>
                  <a:pt x="173212" y="319786"/>
                </a:lnTo>
                <a:lnTo>
                  <a:pt x="185648" y="318170"/>
                </a:lnTo>
                <a:lnTo>
                  <a:pt x="196976" y="317626"/>
                </a:lnTo>
                <a:lnTo>
                  <a:pt x="212889" y="319196"/>
                </a:lnTo>
                <a:lnTo>
                  <a:pt x="252983" y="342646"/>
                </a:lnTo>
                <a:lnTo>
                  <a:pt x="274415" y="389991"/>
                </a:lnTo>
                <a:lnTo>
                  <a:pt x="275844" y="410210"/>
                </a:lnTo>
                <a:lnTo>
                  <a:pt x="274345" y="431544"/>
                </a:lnTo>
                <a:lnTo>
                  <a:pt x="251968" y="481711"/>
                </a:lnTo>
                <a:lnTo>
                  <a:pt x="209802" y="506606"/>
                </a:lnTo>
                <a:lnTo>
                  <a:pt x="193039" y="508254"/>
                </a:lnTo>
                <a:lnTo>
                  <a:pt x="177349" y="506872"/>
                </a:lnTo>
                <a:lnTo>
                  <a:pt x="137541" y="486156"/>
                </a:lnTo>
                <a:lnTo>
                  <a:pt x="113109" y="441918"/>
                </a:lnTo>
                <a:lnTo>
                  <a:pt x="109347" y="422275"/>
                </a:lnTo>
                <a:lnTo>
                  <a:pt x="0" y="435482"/>
                </a:lnTo>
                <a:lnTo>
                  <a:pt x="19494" y="502824"/>
                </a:lnTo>
                <a:lnTo>
                  <a:pt x="61087" y="555879"/>
                </a:lnTo>
                <a:lnTo>
                  <a:pt x="120634" y="590454"/>
                </a:lnTo>
                <a:lnTo>
                  <a:pt x="193801" y="601980"/>
                </a:lnTo>
                <a:lnTo>
                  <a:pt x="234281" y="598552"/>
                </a:lnTo>
                <a:lnTo>
                  <a:pt x="271319" y="588279"/>
                </a:lnTo>
                <a:lnTo>
                  <a:pt x="335025" y="547243"/>
                </a:lnTo>
                <a:lnTo>
                  <a:pt x="377491" y="486854"/>
                </a:lnTo>
                <a:lnTo>
                  <a:pt x="391668" y="415036"/>
                </a:lnTo>
                <a:lnTo>
                  <a:pt x="389764" y="389249"/>
                </a:lnTo>
                <a:lnTo>
                  <a:pt x="374576" y="343580"/>
                </a:lnTo>
                <a:lnTo>
                  <a:pt x="344886" y="306478"/>
                </a:lnTo>
                <a:lnTo>
                  <a:pt x="304361" y="282182"/>
                </a:lnTo>
                <a:lnTo>
                  <a:pt x="280288" y="275081"/>
                </a:lnTo>
                <a:lnTo>
                  <a:pt x="317386" y="249983"/>
                </a:lnTo>
                <a:lnTo>
                  <a:pt x="343900" y="220980"/>
                </a:lnTo>
                <a:lnTo>
                  <a:pt x="359816" y="188071"/>
                </a:lnTo>
                <a:lnTo>
                  <a:pt x="365125" y="151256"/>
                </a:lnTo>
                <a:lnTo>
                  <a:pt x="362531" y="124559"/>
                </a:lnTo>
                <a:lnTo>
                  <a:pt x="341818" y="75497"/>
                </a:lnTo>
                <a:lnTo>
                  <a:pt x="296527" y="29843"/>
                </a:lnTo>
                <a:lnTo>
                  <a:pt x="229800" y="3311"/>
                </a:lnTo>
                <a:lnTo>
                  <a:pt x="190245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19" name="object 19"/>
          <p:cNvGrpSpPr/>
          <p:nvPr/>
        </p:nvGrpSpPr>
        <p:grpSpPr>
          <a:xfrm>
            <a:off x="2743200" y="5017008"/>
            <a:ext cx="7527290" cy="591820"/>
            <a:chOff x="2743200" y="5017008"/>
            <a:chExt cx="7527290" cy="591820"/>
          </a:xfrm>
        </p:grpSpPr>
        <p:sp>
          <p:nvSpPr>
            <p:cNvPr id="20" name="object 20"/>
            <p:cNvSpPr/>
            <p:nvPr/>
          </p:nvSpPr>
          <p:spPr>
            <a:xfrm>
              <a:off x="3060191" y="5024628"/>
              <a:ext cx="7210425" cy="584200"/>
            </a:xfrm>
            <a:custGeom>
              <a:avLst/>
              <a:gdLst/>
              <a:ahLst/>
              <a:cxnLst/>
              <a:rect l="l" t="t" r="r" b="b"/>
              <a:pathLst>
                <a:path w="7210425" h="584200">
                  <a:moveTo>
                    <a:pt x="7210044" y="0"/>
                  </a:moveTo>
                  <a:lnTo>
                    <a:pt x="0" y="0"/>
                  </a:lnTo>
                  <a:lnTo>
                    <a:pt x="0" y="583692"/>
                  </a:lnTo>
                  <a:lnTo>
                    <a:pt x="7210044" y="583692"/>
                  </a:lnTo>
                  <a:lnTo>
                    <a:pt x="7210044" y="0"/>
                  </a:lnTo>
                  <a:close/>
                </a:path>
              </a:pathLst>
            </a:custGeom>
            <a:solidFill>
              <a:srgbClr val="D5EAA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1" name="object 21"/>
            <p:cNvSpPr/>
            <p:nvPr/>
          </p:nvSpPr>
          <p:spPr>
            <a:xfrm>
              <a:off x="2743200" y="5017008"/>
              <a:ext cx="424180" cy="591820"/>
            </a:xfrm>
            <a:custGeom>
              <a:avLst/>
              <a:gdLst/>
              <a:ahLst/>
              <a:cxnLst/>
              <a:rect l="l" t="t" r="r" b="b"/>
              <a:pathLst>
                <a:path w="424180" h="591820">
                  <a:moveTo>
                    <a:pt x="350519" y="472821"/>
                  </a:moveTo>
                  <a:lnTo>
                    <a:pt x="241173" y="472821"/>
                  </a:lnTo>
                  <a:lnTo>
                    <a:pt x="241173" y="591312"/>
                  </a:lnTo>
                  <a:lnTo>
                    <a:pt x="350519" y="591312"/>
                  </a:lnTo>
                  <a:lnTo>
                    <a:pt x="350519" y="472821"/>
                  </a:lnTo>
                  <a:close/>
                </a:path>
                <a:path w="424180" h="591820">
                  <a:moveTo>
                    <a:pt x="350519" y="0"/>
                  </a:moveTo>
                  <a:lnTo>
                    <a:pt x="255650" y="0"/>
                  </a:lnTo>
                  <a:lnTo>
                    <a:pt x="0" y="374015"/>
                  </a:lnTo>
                  <a:lnTo>
                    <a:pt x="0" y="472821"/>
                  </a:lnTo>
                  <a:lnTo>
                    <a:pt x="423672" y="472821"/>
                  </a:lnTo>
                  <a:lnTo>
                    <a:pt x="423672" y="373634"/>
                  </a:lnTo>
                  <a:lnTo>
                    <a:pt x="105663" y="373634"/>
                  </a:lnTo>
                  <a:lnTo>
                    <a:pt x="241173" y="172339"/>
                  </a:lnTo>
                  <a:lnTo>
                    <a:pt x="350519" y="172339"/>
                  </a:lnTo>
                  <a:lnTo>
                    <a:pt x="350519" y="0"/>
                  </a:lnTo>
                  <a:close/>
                </a:path>
                <a:path w="424180" h="591820">
                  <a:moveTo>
                    <a:pt x="350519" y="172339"/>
                  </a:moveTo>
                  <a:lnTo>
                    <a:pt x="241173" y="172339"/>
                  </a:lnTo>
                  <a:lnTo>
                    <a:pt x="241173" y="373634"/>
                  </a:lnTo>
                  <a:lnTo>
                    <a:pt x="350519" y="373634"/>
                  </a:lnTo>
                  <a:lnTo>
                    <a:pt x="350519" y="172339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2" name="object 22"/>
          <p:cNvSpPr/>
          <p:nvPr/>
        </p:nvSpPr>
        <p:spPr>
          <a:xfrm>
            <a:off x="2753867" y="3073907"/>
            <a:ext cx="7516495" cy="584200"/>
          </a:xfrm>
          <a:custGeom>
            <a:avLst/>
            <a:gdLst/>
            <a:ahLst/>
            <a:cxnLst/>
            <a:rect l="l" t="t" r="r" b="b"/>
            <a:pathLst>
              <a:path w="7516495" h="584200">
                <a:moveTo>
                  <a:pt x="7516367" y="0"/>
                </a:moveTo>
                <a:lnTo>
                  <a:pt x="233552" y="0"/>
                </a:lnTo>
                <a:lnTo>
                  <a:pt x="238563" y="18883"/>
                </a:lnTo>
                <a:lnTo>
                  <a:pt x="252091" y="35923"/>
                </a:lnTo>
                <a:lnTo>
                  <a:pt x="271883" y="51755"/>
                </a:lnTo>
                <a:lnTo>
                  <a:pt x="295686" y="67018"/>
                </a:lnTo>
                <a:lnTo>
                  <a:pt x="321246" y="82346"/>
                </a:lnTo>
                <a:lnTo>
                  <a:pt x="346308" y="98377"/>
                </a:lnTo>
                <a:lnTo>
                  <a:pt x="368620" y="115746"/>
                </a:lnTo>
                <a:lnTo>
                  <a:pt x="385928" y="135091"/>
                </a:lnTo>
                <a:lnTo>
                  <a:pt x="395977" y="157047"/>
                </a:lnTo>
                <a:lnTo>
                  <a:pt x="396514" y="182251"/>
                </a:lnTo>
                <a:lnTo>
                  <a:pt x="385285" y="211340"/>
                </a:lnTo>
                <a:lnTo>
                  <a:pt x="360037" y="244950"/>
                </a:lnTo>
                <a:lnTo>
                  <a:pt x="318515" y="283717"/>
                </a:lnTo>
                <a:lnTo>
                  <a:pt x="257161" y="306176"/>
                </a:lnTo>
                <a:lnTo>
                  <a:pt x="208190" y="331801"/>
                </a:lnTo>
                <a:lnTo>
                  <a:pt x="169418" y="360033"/>
                </a:lnTo>
                <a:lnTo>
                  <a:pt x="138659" y="390314"/>
                </a:lnTo>
                <a:lnTo>
                  <a:pt x="113728" y="422084"/>
                </a:lnTo>
                <a:lnTo>
                  <a:pt x="92439" y="454783"/>
                </a:lnTo>
                <a:lnTo>
                  <a:pt x="72607" y="487853"/>
                </a:lnTo>
                <a:lnTo>
                  <a:pt x="52047" y="520734"/>
                </a:lnTo>
                <a:lnTo>
                  <a:pt x="28573" y="552867"/>
                </a:lnTo>
                <a:lnTo>
                  <a:pt x="0" y="583691"/>
                </a:lnTo>
                <a:lnTo>
                  <a:pt x="7516367" y="583691"/>
                </a:lnTo>
                <a:lnTo>
                  <a:pt x="7516367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object 24"/>
          <p:cNvSpPr/>
          <p:nvPr/>
        </p:nvSpPr>
        <p:spPr>
          <a:xfrm>
            <a:off x="2743200" y="3067811"/>
            <a:ext cx="396240" cy="593090"/>
          </a:xfrm>
          <a:custGeom>
            <a:avLst/>
            <a:gdLst/>
            <a:ahLst/>
            <a:cxnLst/>
            <a:rect l="l" t="t" r="r" b="b"/>
            <a:pathLst>
              <a:path w="396239" h="593089">
                <a:moveTo>
                  <a:pt x="209169" y="0"/>
                </a:moveTo>
                <a:lnTo>
                  <a:pt x="171019" y="2545"/>
                </a:lnTo>
                <a:lnTo>
                  <a:pt x="104673" y="22877"/>
                </a:lnTo>
                <a:lnTo>
                  <a:pt x="52572" y="64309"/>
                </a:lnTo>
                <a:lnTo>
                  <a:pt x="21000" y="131365"/>
                </a:lnTo>
                <a:lnTo>
                  <a:pt x="13335" y="174751"/>
                </a:lnTo>
                <a:lnTo>
                  <a:pt x="125856" y="186054"/>
                </a:lnTo>
                <a:lnTo>
                  <a:pt x="128591" y="163052"/>
                </a:lnTo>
                <a:lnTo>
                  <a:pt x="133540" y="143573"/>
                </a:lnTo>
                <a:lnTo>
                  <a:pt x="161369" y="105854"/>
                </a:lnTo>
                <a:lnTo>
                  <a:pt x="206375" y="93852"/>
                </a:lnTo>
                <a:lnTo>
                  <a:pt x="223307" y="95117"/>
                </a:lnTo>
                <a:lnTo>
                  <a:pt x="262508" y="114173"/>
                </a:lnTo>
                <a:lnTo>
                  <a:pt x="281547" y="154553"/>
                </a:lnTo>
                <a:lnTo>
                  <a:pt x="282829" y="172338"/>
                </a:lnTo>
                <a:lnTo>
                  <a:pt x="281374" y="189531"/>
                </a:lnTo>
                <a:lnTo>
                  <a:pt x="259461" y="241680"/>
                </a:lnTo>
                <a:lnTo>
                  <a:pt x="227361" y="278526"/>
                </a:lnTo>
                <a:lnTo>
                  <a:pt x="200239" y="305563"/>
                </a:lnTo>
                <a:lnTo>
                  <a:pt x="165735" y="338327"/>
                </a:lnTo>
                <a:lnTo>
                  <a:pt x="122207" y="380239"/>
                </a:lnTo>
                <a:lnTo>
                  <a:pt x="86502" y="417782"/>
                </a:lnTo>
                <a:lnTo>
                  <a:pt x="58632" y="450967"/>
                </a:lnTo>
                <a:lnTo>
                  <a:pt x="24128" y="506932"/>
                </a:lnTo>
                <a:lnTo>
                  <a:pt x="4835" y="563423"/>
                </a:lnTo>
                <a:lnTo>
                  <a:pt x="0" y="592836"/>
                </a:lnTo>
                <a:lnTo>
                  <a:pt x="396239" y="592836"/>
                </a:lnTo>
                <a:lnTo>
                  <a:pt x="396239" y="487679"/>
                </a:lnTo>
                <a:lnTo>
                  <a:pt x="171831" y="487679"/>
                </a:lnTo>
                <a:lnTo>
                  <a:pt x="176567" y="480010"/>
                </a:lnTo>
                <a:lnTo>
                  <a:pt x="204539" y="446164"/>
                </a:lnTo>
                <a:lnTo>
                  <a:pt x="238396" y="413537"/>
                </a:lnTo>
                <a:lnTo>
                  <a:pt x="287349" y="367907"/>
                </a:lnTo>
                <a:lnTo>
                  <a:pt x="307943" y="347662"/>
                </a:lnTo>
                <a:lnTo>
                  <a:pt x="336676" y="315722"/>
                </a:lnTo>
                <a:lnTo>
                  <a:pt x="363537" y="277145"/>
                </a:lnTo>
                <a:lnTo>
                  <a:pt x="382016" y="240284"/>
                </a:lnTo>
                <a:lnTo>
                  <a:pt x="392699" y="203215"/>
                </a:lnTo>
                <a:lnTo>
                  <a:pt x="396239" y="164337"/>
                </a:lnTo>
                <a:lnTo>
                  <a:pt x="393120" y="130716"/>
                </a:lnTo>
                <a:lnTo>
                  <a:pt x="368165" y="72094"/>
                </a:lnTo>
                <a:lnTo>
                  <a:pt x="319039" y="26521"/>
                </a:lnTo>
                <a:lnTo>
                  <a:pt x="250459" y="2950"/>
                </a:lnTo>
                <a:lnTo>
                  <a:pt x="209169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6" name="TextBox 25"/>
          <p:cNvSpPr txBox="1"/>
          <p:nvPr/>
        </p:nvSpPr>
        <p:spPr>
          <a:xfrm>
            <a:off x="3886200" y="407428"/>
            <a:ext cx="441960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4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กรอบการนำเสนอ</a:t>
            </a:r>
            <a:endParaRPr lang="th-TH" sz="4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941320" y="1203327"/>
            <a:ext cx="710946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4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ระดับจังหวัด</a:t>
            </a:r>
            <a:endParaRPr lang="th-TH" sz="4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3167380" y="3083437"/>
            <a:ext cx="6553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  <a:endParaRPr lang="th-TH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3222536" y="5085608"/>
            <a:ext cx="7001511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ปัญหาในการขับเคลื่อนงาน และประเด็นที่ต้องการรับการสนับสนุน</a:t>
            </a:r>
            <a:endParaRPr lang="th-TH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3251422" y="6016263"/>
            <a:ext cx="648925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  <a:endParaRPr lang="th-TH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3225505" y="4117202"/>
            <a:ext cx="6250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ผลการดำเนินงานภาพรวมสินค้าสละ</a:t>
            </a:r>
            <a:endParaRPr lang="th-TH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2" name="object 20"/>
          <p:cNvSpPr/>
          <p:nvPr/>
        </p:nvSpPr>
        <p:spPr>
          <a:xfrm>
            <a:off x="3196251" y="5975316"/>
            <a:ext cx="7210425" cy="584200"/>
          </a:xfrm>
          <a:custGeom>
            <a:avLst/>
            <a:gdLst/>
            <a:ahLst/>
            <a:cxnLst/>
            <a:rect l="l" t="t" r="r" b="b"/>
            <a:pathLst>
              <a:path w="7210425" h="584200">
                <a:moveTo>
                  <a:pt x="7210044" y="0"/>
                </a:moveTo>
                <a:lnTo>
                  <a:pt x="0" y="0"/>
                </a:lnTo>
                <a:lnTo>
                  <a:pt x="0" y="583692"/>
                </a:lnTo>
                <a:lnTo>
                  <a:pt x="7210044" y="583692"/>
                </a:lnTo>
                <a:lnTo>
                  <a:pt x="7210044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r>
              <a:rPr lang="th-TH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แนว</a:t>
            </a:r>
            <a:r>
              <a:rPr lang="th-TH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ทางการขับเคลื่อนในระยะถัดไป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2611009" y="5759582"/>
            <a:ext cx="660622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60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endParaRPr lang="th-TH" sz="60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1358634968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1233515" y="5708913"/>
            <a:ext cx="478155" cy="962660"/>
            <a:chOff x="11233515" y="5708913"/>
            <a:chExt cx="478155" cy="962660"/>
          </a:xfrm>
        </p:grpSpPr>
        <p:sp>
          <p:nvSpPr>
            <p:cNvPr id="3" name="object 3"/>
            <p:cNvSpPr/>
            <p:nvPr/>
          </p:nvSpPr>
          <p:spPr>
            <a:xfrm>
              <a:off x="11233515" y="5708913"/>
              <a:ext cx="478155" cy="772795"/>
            </a:xfrm>
            <a:custGeom>
              <a:avLst/>
              <a:gdLst/>
              <a:ahLst/>
              <a:cxnLst/>
              <a:rect l="l" t="t" r="r" b="b"/>
              <a:pathLst>
                <a:path w="478154" h="772795">
                  <a:moveTo>
                    <a:pt x="236124" y="0"/>
                  </a:moveTo>
                  <a:lnTo>
                    <a:pt x="202961" y="34051"/>
                  </a:lnTo>
                  <a:lnTo>
                    <a:pt x="176751" y="77521"/>
                  </a:lnTo>
                  <a:lnTo>
                    <a:pt x="125131" y="164541"/>
                  </a:lnTo>
                  <a:lnTo>
                    <a:pt x="99726" y="208131"/>
                  </a:lnTo>
                  <a:lnTo>
                    <a:pt x="74595" y="251801"/>
                  </a:lnTo>
                  <a:lnTo>
                    <a:pt x="49739" y="295571"/>
                  </a:lnTo>
                  <a:lnTo>
                    <a:pt x="25161" y="339461"/>
                  </a:lnTo>
                  <a:lnTo>
                    <a:pt x="2514" y="383923"/>
                  </a:lnTo>
                  <a:lnTo>
                    <a:pt x="0" y="407979"/>
                  </a:lnTo>
                  <a:lnTo>
                    <a:pt x="21179" y="419426"/>
                  </a:lnTo>
                  <a:lnTo>
                    <a:pt x="69611" y="426062"/>
                  </a:lnTo>
                  <a:lnTo>
                    <a:pt x="70754" y="426062"/>
                  </a:lnTo>
                  <a:lnTo>
                    <a:pt x="71897" y="428348"/>
                  </a:lnTo>
                  <a:lnTo>
                    <a:pt x="74183" y="431765"/>
                  </a:lnTo>
                  <a:lnTo>
                    <a:pt x="67167" y="444121"/>
                  </a:lnTo>
                  <a:lnTo>
                    <a:pt x="52752" y="470548"/>
                  </a:lnTo>
                  <a:lnTo>
                    <a:pt x="45735" y="484190"/>
                  </a:lnTo>
                  <a:lnTo>
                    <a:pt x="30464" y="511676"/>
                  </a:lnTo>
                  <a:lnTo>
                    <a:pt x="23125" y="525688"/>
                  </a:lnTo>
                  <a:lnTo>
                    <a:pt x="16144" y="540019"/>
                  </a:lnTo>
                  <a:lnTo>
                    <a:pt x="1015" y="573854"/>
                  </a:lnTo>
                  <a:lnTo>
                    <a:pt x="555" y="593585"/>
                  </a:lnTo>
                  <a:lnTo>
                    <a:pt x="17859" y="604767"/>
                  </a:lnTo>
                  <a:lnTo>
                    <a:pt x="56022" y="612955"/>
                  </a:lnTo>
                  <a:lnTo>
                    <a:pt x="34035" y="653983"/>
                  </a:lnTo>
                  <a:lnTo>
                    <a:pt x="23608" y="674495"/>
                  </a:lnTo>
                  <a:lnTo>
                    <a:pt x="13858" y="695010"/>
                  </a:lnTo>
                  <a:lnTo>
                    <a:pt x="1123" y="727593"/>
                  </a:lnTo>
                  <a:lnTo>
                    <a:pt x="1984" y="747145"/>
                  </a:lnTo>
                  <a:lnTo>
                    <a:pt x="52593" y="759971"/>
                  </a:lnTo>
                  <a:lnTo>
                    <a:pt x="91680" y="760624"/>
                  </a:lnTo>
                  <a:lnTo>
                    <a:pt x="130587" y="760960"/>
                  </a:lnTo>
                  <a:lnTo>
                    <a:pt x="208676" y="761101"/>
                  </a:lnTo>
                  <a:lnTo>
                    <a:pt x="225782" y="769938"/>
                  </a:lnTo>
                  <a:lnTo>
                    <a:pt x="243125" y="772788"/>
                  </a:lnTo>
                  <a:lnTo>
                    <a:pt x="260897" y="770081"/>
                  </a:lnTo>
                  <a:lnTo>
                    <a:pt x="279288" y="762244"/>
                  </a:lnTo>
                  <a:lnTo>
                    <a:pt x="322214" y="761337"/>
                  </a:lnTo>
                  <a:lnTo>
                    <a:pt x="365331" y="761819"/>
                  </a:lnTo>
                  <a:lnTo>
                    <a:pt x="408447" y="760805"/>
                  </a:lnTo>
                  <a:lnTo>
                    <a:pt x="451373" y="755411"/>
                  </a:lnTo>
                  <a:lnTo>
                    <a:pt x="477287" y="729605"/>
                  </a:lnTo>
                  <a:lnTo>
                    <a:pt x="471820" y="714378"/>
                  </a:lnTo>
                  <a:lnTo>
                    <a:pt x="459019" y="688897"/>
                  </a:lnTo>
                  <a:lnTo>
                    <a:pt x="419496" y="611825"/>
                  </a:lnTo>
                  <a:lnTo>
                    <a:pt x="458214" y="604254"/>
                  </a:lnTo>
                  <a:lnTo>
                    <a:pt x="475583" y="593159"/>
                  </a:lnTo>
                  <a:lnTo>
                    <a:pt x="474593" y="572877"/>
                  </a:lnTo>
                  <a:lnTo>
                    <a:pt x="458231" y="537746"/>
                  </a:lnTo>
                  <a:lnTo>
                    <a:pt x="448750" y="518979"/>
                  </a:lnTo>
                  <a:lnTo>
                    <a:pt x="438959" y="500426"/>
                  </a:lnTo>
                  <a:lnTo>
                    <a:pt x="428549" y="482298"/>
                  </a:lnTo>
                  <a:lnTo>
                    <a:pt x="417210" y="464810"/>
                  </a:lnTo>
                  <a:lnTo>
                    <a:pt x="405636" y="445883"/>
                  </a:lnTo>
                  <a:lnTo>
                    <a:pt x="404336" y="433046"/>
                  </a:lnTo>
                  <a:lnTo>
                    <a:pt x="414585" y="425550"/>
                  </a:lnTo>
                  <a:lnTo>
                    <a:pt x="462980" y="419475"/>
                  </a:lnTo>
                  <a:lnTo>
                    <a:pt x="476123" y="410964"/>
                  </a:lnTo>
                  <a:lnTo>
                    <a:pt x="468391" y="373649"/>
                  </a:lnTo>
                  <a:lnTo>
                    <a:pt x="421253" y="286735"/>
                  </a:lnTo>
                  <a:lnTo>
                    <a:pt x="397371" y="243538"/>
                  </a:lnTo>
                  <a:lnTo>
                    <a:pt x="373125" y="200569"/>
                  </a:lnTo>
                  <a:lnTo>
                    <a:pt x="348397" y="157867"/>
                  </a:lnTo>
                  <a:lnTo>
                    <a:pt x="323070" y="115472"/>
                  </a:lnTo>
                  <a:lnTo>
                    <a:pt x="297024" y="73425"/>
                  </a:lnTo>
                  <a:lnTo>
                    <a:pt x="270144" y="31765"/>
                  </a:lnTo>
                  <a:lnTo>
                    <a:pt x="251807" y="7602"/>
                  </a:lnTo>
                  <a:lnTo>
                    <a:pt x="2361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1425808" y="6469380"/>
              <a:ext cx="101726" cy="201955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11795029" y="6217927"/>
            <a:ext cx="225425" cy="454659"/>
            <a:chOff x="11795029" y="6217927"/>
            <a:chExt cx="225425" cy="454659"/>
          </a:xfrm>
        </p:grpSpPr>
        <p:sp>
          <p:nvSpPr>
            <p:cNvPr id="6" name="object 6"/>
            <p:cNvSpPr/>
            <p:nvPr/>
          </p:nvSpPr>
          <p:spPr>
            <a:xfrm>
              <a:off x="11795029" y="6217927"/>
              <a:ext cx="225425" cy="365760"/>
            </a:xfrm>
            <a:custGeom>
              <a:avLst/>
              <a:gdLst/>
              <a:ahLst/>
              <a:cxnLst/>
              <a:rect l="l" t="t" r="r" b="b"/>
              <a:pathLst>
                <a:path w="225425" h="365759">
                  <a:moveTo>
                    <a:pt x="111283" y="0"/>
                  </a:moveTo>
                  <a:lnTo>
                    <a:pt x="74074" y="52095"/>
                  </a:lnTo>
                  <a:lnTo>
                    <a:pt x="52943" y="88136"/>
                  </a:lnTo>
                  <a:lnTo>
                    <a:pt x="32216" y="124282"/>
                  </a:lnTo>
                  <a:lnTo>
                    <a:pt x="11906" y="160583"/>
                  </a:lnTo>
                  <a:lnTo>
                    <a:pt x="0" y="192993"/>
                  </a:lnTo>
                  <a:lnTo>
                    <a:pt x="10013" y="198409"/>
                  </a:lnTo>
                  <a:lnTo>
                    <a:pt x="33369" y="201553"/>
                  </a:lnTo>
                  <a:lnTo>
                    <a:pt x="34893" y="204246"/>
                  </a:lnTo>
                  <a:lnTo>
                    <a:pt x="21558" y="229036"/>
                  </a:lnTo>
                  <a:lnTo>
                    <a:pt x="14382" y="242049"/>
                  </a:lnTo>
                  <a:lnTo>
                    <a:pt x="7588" y="255452"/>
                  </a:lnTo>
                  <a:lnTo>
                    <a:pt x="470" y="271461"/>
                  </a:lnTo>
                  <a:lnTo>
                    <a:pt x="269" y="280797"/>
                  </a:lnTo>
                  <a:lnTo>
                    <a:pt x="8427" y="286086"/>
                  </a:lnTo>
                  <a:lnTo>
                    <a:pt x="26384" y="289958"/>
                  </a:lnTo>
                  <a:lnTo>
                    <a:pt x="11096" y="319071"/>
                  </a:lnTo>
                  <a:lnTo>
                    <a:pt x="6445" y="328769"/>
                  </a:lnTo>
                  <a:lnTo>
                    <a:pt x="462" y="344183"/>
                  </a:lnTo>
                  <a:lnTo>
                    <a:pt x="873" y="353433"/>
                  </a:lnTo>
                  <a:lnTo>
                    <a:pt x="8641" y="358034"/>
                  </a:lnTo>
                  <a:lnTo>
                    <a:pt x="24733" y="359503"/>
                  </a:lnTo>
                  <a:lnTo>
                    <a:pt x="43205" y="359812"/>
                  </a:lnTo>
                  <a:lnTo>
                    <a:pt x="98266" y="360037"/>
                  </a:lnTo>
                  <a:lnTo>
                    <a:pt x="106378" y="364219"/>
                  </a:lnTo>
                  <a:lnTo>
                    <a:pt x="114585" y="365567"/>
                  </a:lnTo>
                  <a:lnTo>
                    <a:pt x="122983" y="364287"/>
                  </a:lnTo>
                  <a:lnTo>
                    <a:pt x="131667" y="360583"/>
                  </a:lnTo>
                  <a:lnTo>
                    <a:pt x="151864" y="360148"/>
                  </a:lnTo>
                  <a:lnTo>
                    <a:pt x="192496" y="359893"/>
                  </a:lnTo>
                  <a:lnTo>
                    <a:pt x="224962" y="345141"/>
                  </a:lnTo>
                  <a:lnTo>
                    <a:pt x="222345" y="337939"/>
                  </a:lnTo>
                  <a:lnTo>
                    <a:pt x="197707" y="289425"/>
                  </a:lnTo>
                  <a:lnTo>
                    <a:pt x="215941" y="285845"/>
                  </a:lnTo>
                  <a:lnTo>
                    <a:pt x="224139" y="280596"/>
                  </a:lnTo>
                  <a:lnTo>
                    <a:pt x="223692" y="271003"/>
                  </a:lnTo>
                  <a:lnTo>
                    <a:pt x="215995" y="254385"/>
                  </a:lnTo>
                  <a:lnTo>
                    <a:pt x="206851" y="236728"/>
                  </a:lnTo>
                  <a:lnTo>
                    <a:pt x="201922" y="228152"/>
                  </a:lnTo>
                  <a:lnTo>
                    <a:pt x="196564" y="219879"/>
                  </a:lnTo>
                  <a:lnTo>
                    <a:pt x="191142" y="210924"/>
                  </a:lnTo>
                  <a:lnTo>
                    <a:pt x="190531" y="204851"/>
                  </a:lnTo>
                  <a:lnTo>
                    <a:pt x="195349" y="201304"/>
                  </a:lnTo>
                  <a:lnTo>
                    <a:pt x="218178" y="198431"/>
                  </a:lnTo>
                  <a:lnTo>
                    <a:pt x="224377" y="194406"/>
                  </a:lnTo>
                  <a:lnTo>
                    <a:pt x="198554" y="135635"/>
                  </a:lnTo>
                  <a:lnTo>
                    <a:pt x="175847" y="94875"/>
                  </a:lnTo>
                  <a:lnTo>
                    <a:pt x="152259" y="54622"/>
                  </a:lnTo>
                  <a:lnTo>
                    <a:pt x="127349" y="15028"/>
                  </a:lnTo>
                  <a:lnTo>
                    <a:pt x="118673" y="3597"/>
                  </a:lnTo>
                  <a:lnTo>
                    <a:pt x="111283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11885802" y="6577583"/>
              <a:ext cx="47625" cy="95250"/>
            </a:xfrm>
            <a:custGeom>
              <a:avLst/>
              <a:gdLst/>
              <a:ahLst/>
              <a:cxnLst/>
              <a:rect l="l" t="t" r="r" b="b"/>
              <a:pathLst>
                <a:path w="47625" h="95250">
                  <a:moveTo>
                    <a:pt x="40004" y="0"/>
                  </a:moveTo>
                  <a:lnTo>
                    <a:pt x="7493" y="0"/>
                  </a:lnTo>
                  <a:lnTo>
                    <a:pt x="3175" y="33277"/>
                  </a:lnTo>
                  <a:lnTo>
                    <a:pt x="1277" y="49841"/>
                  </a:lnTo>
                  <a:lnTo>
                    <a:pt x="0" y="66154"/>
                  </a:lnTo>
                  <a:lnTo>
                    <a:pt x="1025" y="78476"/>
                  </a:lnTo>
                  <a:lnTo>
                    <a:pt x="5921" y="87672"/>
                  </a:lnTo>
                  <a:lnTo>
                    <a:pt x="13983" y="93238"/>
                  </a:lnTo>
                  <a:lnTo>
                    <a:pt x="24511" y="94665"/>
                  </a:lnTo>
                  <a:lnTo>
                    <a:pt x="35353" y="92185"/>
                  </a:lnTo>
                  <a:lnTo>
                    <a:pt x="42862" y="86531"/>
                  </a:lnTo>
                  <a:lnTo>
                    <a:pt x="46942" y="77952"/>
                  </a:lnTo>
                  <a:lnTo>
                    <a:pt x="47498" y="66700"/>
                  </a:lnTo>
                  <a:lnTo>
                    <a:pt x="45791" y="50072"/>
                  </a:lnTo>
                  <a:lnTo>
                    <a:pt x="40004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8" name="object 8"/>
          <p:cNvGrpSpPr/>
          <p:nvPr/>
        </p:nvGrpSpPr>
        <p:grpSpPr>
          <a:xfrm>
            <a:off x="10838212" y="6028947"/>
            <a:ext cx="320040" cy="645160"/>
            <a:chOff x="10838212" y="6028947"/>
            <a:chExt cx="320040" cy="645160"/>
          </a:xfrm>
        </p:grpSpPr>
        <p:sp>
          <p:nvSpPr>
            <p:cNvPr id="9" name="object 9"/>
            <p:cNvSpPr/>
            <p:nvPr/>
          </p:nvSpPr>
          <p:spPr>
            <a:xfrm>
              <a:off x="10838212" y="6028947"/>
              <a:ext cx="320040" cy="518795"/>
            </a:xfrm>
            <a:custGeom>
              <a:avLst/>
              <a:gdLst/>
              <a:ahLst/>
              <a:cxnLst/>
              <a:rect l="l" t="t" r="r" b="b"/>
              <a:pathLst>
                <a:path w="320040" h="518795">
                  <a:moveTo>
                    <a:pt x="157924" y="0"/>
                  </a:moveTo>
                  <a:lnTo>
                    <a:pt x="111225" y="63650"/>
                  </a:lnTo>
                  <a:lnTo>
                    <a:pt x="87085" y="104505"/>
                  </a:lnTo>
                  <a:lnTo>
                    <a:pt x="63310" y="145434"/>
                  </a:lnTo>
                  <a:lnTo>
                    <a:pt x="39902" y="186472"/>
                  </a:lnTo>
                  <a:lnTo>
                    <a:pt x="16859" y="227657"/>
                  </a:lnTo>
                  <a:lnTo>
                    <a:pt x="0" y="273618"/>
                  </a:lnTo>
                  <a:lnTo>
                    <a:pt x="14180" y="281295"/>
                  </a:lnTo>
                  <a:lnTo>
                    <a:pt x="47339" y="285746"/>
                  </a:lnTo>
                  <a:lnTo>
                    <a:pt x="48101" y="287270"/>
                  </a:lnTo>
                  <a:lnTo>
                    <a:pt x="49625" y="289569"/>
                  </a:lnTo>
                  <a:lnTo>
                    <a:pt x="40100" y="306570"/>
                  </a:lnTo>
                  <a:lnTo>
                    <a:pt x="30575" y="324723"/>
                  </a:lnTo>
                  <a:lnTo>
                    <a:pt x="10763" y="362175"/>
                  </a:lnTo>
                  <a:lnTo>
                    <a:pt x="380" y="398097"/>
                  </a:lnTo>
                  <a:lnTo>
                    <a:pt x="11941" y="405595"/>
                  </a:lnTo>
                  <a:lnTo>
                    <a:pt x="37433" y="411083"/>
                  </a:lnTo>
                  <a:lnTo>
                    <a:pt x="30027" y="424844"/>
                  </a:lnTo>
                  <a:lnTo>
                    <a:pt x="15787" y="452357"/>
                  </a:lnTo>
                  <a:lnTo>
                    <a:pt x="9239" y="466112"/>
                  </a:lnTo>
                  <a:lnTo>
                    <a:pt x="750" y="487968"/>
                  </a:lnTo>
                  <a:lnTo>
                    <a:pt x="1333" y="501081"/>
                  </a:lnTo>
                  <a:lnTo>
                    <a:pt x="12346" y="507603"/>
                  </a:lnTo>
                  <a:lnTo>
                    <a:pt x="35147" y="509685"/>
                  </a:lnTo>
                  <a:lnTo>
                    <a:pt x="61317" y="510126"/>
                  </a:lnTo>
                  <a:lnTo>
                    <a:pt x="139541" y="510447"/>
                  </a:lnTo>
                  <a:lnTo>
                    <a:pt x="150995" y="516367"/>
                  </a:lnTo>
                  <a:lnTo>
                    <a:pt x="162591" y="518277"/>
                  </a:lnTo>
                  <a:lnTo>
                    <a:pt x="174474" y="516462"/>
                  </a:lnTo>
                  <a:lnTo>
                    <a:pt x="186785" y="511209"/>
                  </a:lnTo>
                  <a:lnTo>
                    <a:pt x="215479" y="510598"/>
                  </a:lnTo>
                  <a:lnTo>
                    <a:pt x="273153" y="510243"/>
                  </a:lnTo>
                  <a:lnTo>
                    <a:pt x="312777" y="502862"/>
                  </a:lnTo>
                  <a:lnTo>
                    <a:pt x="319206" y="489317"/>
                  </a:lnTo>
                  <a:lnTo>
                    <a:pt x="315563" y="479104"/>
                  </a:lnTo>
                  <a:lnTo>
                    <a:pt x="280511" y="410321"/>
                  </a:lnTo>
                  <a:lnTo>
                    <a:pt x="306419" y="405249"/>
                  </a:lnTo>
                  <a:lnTo>
                    <a:pt x="318039" y="397811"/>
                  </a:lnTo>
                  <a:lnTo>
                    <a:pt x="317372" y="384210"/>
                  </a:lnTo>
                  <a:lnTo>
                    <a:pt x="306419" y="360651"/>
                  </a:lnTo>
                  <a:lnTo>
                    <a:pt x="300097" y="348064"/>
                  </a:lnTo>
                  <a:lnTo>
                    <a:pt x="293560" y="335619"/>
                  </a:lnTo>
                  <a:lnTo>
                    <a:pt x="286595" y="323461"/>
                  </a:lnTo>
                  <a:lnTo>
                    <a:pt x="278987" y="311731"/>
                  </a:lnTo>
                  <a:lnTo>
                    <a:pt x="271272" y="299041"/>
                  </a:lnTo>
                  <a:lnTo>
                    <a:pt x="270414" y="290433"/>
                  </a:lnTo>
                  <a:lnTo>
                    <a:pt x="277272" y="285406"/>
                  </a:lnTo>
                  <a:lnTo>
                    <a:pt x="309633" y="281329"/>
                  </a:lnTo>
                  <a:lnTo>
                    <a:pt x="318420" y="275618"/>
                  </a:lnTo>
                  <a:lnTo>
                    <a:pt x="288076" y="203930"/>
                  </a:lnTo>
                  <a:lnTo>
                    <a:pt x="262546" y="157558"/>
                  </a:lnTo>
                  <a:lnTo>
                    <a:pt x="236357" y="111589"/>
                  </a:lnTo>
                  <a:lnTo>
                    <a:pt x="209181" y="66135"/>
                  </a:lnTo>
                  <a:lnTo>
                    <a:pt x="180689" y="21307"/>
                  </a:lnTo>
                  <a:lnTo>
                    <a:pt x="168413" y="5100"/>
                  </a:lnTo>
                  <a:lnTo>
                    <a:pt x="157924" y="0"/>
                  </a:lnTo>
                  <a:close/>
                </a:path>
              </a:pathLst>
            </a:custGeom>
            <a:solidFill>
              <a:srgbClr val="44A9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0" name="object 10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0966958" y="6539483"/>
              <a:ext cx="67818" cy="134111"/>
            </a:xfrm>
            <a:prstGeom prst="rect">
              <a:avLst/>
            </a:prstGeom>
          </p:spPr>
        </p:pic>
      </p:grpSp>
      <p:sp>
        <p:nvSpPr>
          <p:cNvPr id="11" name="object 11"/>
          <p:cNvSpPr/>
          <p:nvPr/>
        </p:nvSpPr>
        <p:spPr>
          <a:xfrm>
            <a:off x="8546516" y="20827"/>
            <a:ext cx="482600" cy="641985"/>
          </a:xfrm>
          <a:custGeom>
            <a:avLst/>
            <a:gdLst/>
            <a:ahLst/>
            <a:cxnLst/>
            <a:rect l="l" t="t" r="r" b="b"/>
            <a:pathLst>
              <a:path w="482600" h="641985">
                <a:moveTo>
                  <a:pt x="340067" y="274040"/>
                </a:moveTo>
                <a:lnTo>
                  <a:pt x="337413" y="235458"/>
                </a:lnTo>
                <a:lnTo>
                  <a:pt x="326212" y="172974"/>
                </a:lnTo>
                <a:lnTo>
                  <a:pt x="318109" y="132016"/>
                </a:lnTo>
                <a:lnTo>
                  <a:pt x="314629" y="111442"/>
                </a:lnTo>
                <a:lnTo>
                  <a:pt x="312115" y="90678"/>
                </a:lnTo>
                <a:lnTo>
                  <a:pt x="311238" y="74790"/>
                </a:lnTo>
                <a:lnTo>
                  <a:pt x="311238" y="66802"/>
                </a:lnTo>
                <a:lnTo>
                  <a:pt x="317525" y="28117"/>
                </a:lnTo>
                <a:lnTo>
                  <a:pt x="332689" y="0"/>
                </a:lnTo>
                <a:lnTo>
                  <a:pt x="318973" y="2413"/>
                </a:lnTo>
                <a:lnTo>
                  <a:pt x="273278" y="12280"/>
                </a:lnTo>
                <a:lnTo>
                  <a:pt x="228168" y="24511"/>
                </a:lnTo>
                <a:lnTo>
                  <a:pt x="175272" y="42964"/>
                </a:lnTo>
                <a:lnTo>
                  <a:pt x="124663" y="66929"/>
                </a:lnTo>
                <a:lnTo>
                  <a:pt x="78333" y="97510"/>
                </a:lnTo>
                <a:lnTo>
                  <a:pt x="39065" y="136652"/>
                </a:lnTo>
                <a:lnTo>
                  <a:pt x="16294" y="174091"/>
                </a:lnTo>
                <a:lnTo>
                  <a:pt x="1485" y="226060"/>
                </a:lnTo>
                <a:lnTo>
                  <a:pt x="0" y="245681"/>
                </a:lnTo>
                <a:lnTo>
                  <a:pt x="330" y="265557"/>
                </a:lnTo>
                <a:lnTo>
                  <a:pt x="6248" y="304711"/>
                </a:lnTo>
                <a:lnTo>
                  <a:pt x="25044" y="361975"/>
                </a:lnTo>
                <a:lnTo>
                  <a:pt x="45669" y="404241"/>
                </a:lnTo>
                <a:lnTo>
                  <a:pt x="65595" y="437730"/>
                </a:lnTo>
                <a:lnTo>
                  <a:pt x="72720" y="448564"/>
                </a:lnTo>
                <a:lnTo>
                  <a:pt x="72593" y="449072"/>
                </a:lnTo>
                <a:lnTo>
                  <a:pt x="73863" y="450723"/>
                </a:lnTo>
                <a:lnTo>
                  <a:pt x="80124" y="399669"/>
                </a:lnTo>
                <a:lnTo>
                  <a:pt x="90614" y="350659"/>
                </a:lnTo>
                <a:lnTo>
                  <a:pt x="105270" y="303669"/>
                </a:lnTo>
                <a:lnTo>
                  <a:pt x="124053" y="258686"/>
                </a:lnTo>
                <a:lnTo>
                  <a:pt x="146926" y="215671"/>
                </a:lnTo>
                <a:lnTo>
                  <a:pt x="173837" y="174599"/>
                </a:lnTo>
                <a:lnTo>
                  <a:pt x="204736" y="135445"/>
                </a:lnTo>
                <a:lnTo>
                  <a:pt x="239598" y="98171"/>
                </a:lnTo>
                <a:lnTo>
                  <a:pt x="233883" y="105156"/>
                </a:lnTo>
                <a:lnTo>
                  <a:pt x="203022" y="147091"/>
                </a:lnTo>
                <a:lnTo>
                  <a:pt x="175755" y="190881"/>
                </a:lnTo>
                <a:lnTo>
                  <a:pt x="151993" y="236486"/>
                </a:lnTo>
                <a:lnTo>
                  <a:pt x="131648" y="283870"/>
                </a:lnTo>
                <a:lnTo>
                  <a:pt x="114630" y="332994"/>
                </a:lnTo>
                <a:lnTo>
                  <a:pt x="98590" y="392912"/>
                </a:lnTo>
                <a:lnTo>
                  <a:pt x="86055" y="456946"/>
                </a:lnTo>
                <a:lnTo>
                  <a:pt x="86563" y="457708"/>
                </a:lnTo>
                <a:lnTo>
                  <a:pt x="138061" y="450354"/>
                </a:lnTo>
                <a:lnTo>
                  <a:pt x="181305" y="441045"/>
                </a:lnTo>
                <a:lnTo>
                  <a:pt x="224612" y="427380"/>
                </a:lnTo>
                <a:lnTo>
                  <a:pt x="266230" y="407263"/>
                </a:lnTo>
                <a:lnTo>
                  <a:pt x="306311" y="374370"/>
                </a:lnTo>
                <a:lnTo>
                  <a:pt x="329057" y="337324"/>
                </a:lnTo>
                <a:lnTo>
                  <a:pt x="339166" y="293497"/>
                </a:lnTo>
                <a:lnTo>
                  <a:pt x="340067" y="274040"/>
                </a:lnTo>
                <a:close/>
              </a:path>
              <a:path w="482600" h="641985">
                <a:moveTo>
                  <a:pt x="482041" y="579501"/>
                </a:moveTo>
                <a:lnTo>
                  <a:pt x="481279" y="579755"/>
                </a:lnTo>
                <a:lnTo>
                  <a:pt x="480644" y="579501"/>
                </a:lnTo>
                <a:lnTo>
                  <a:pt x="474357" y="577342"/>
                </a:lnTo>
                <a:lnTo>
                  <a:pt x="473989" y="577215"/>
                </a:lnTo>
                <a:lnTo>
                  <a:pt x="473621" y="577088"/>
                </a:lnTo>
                <a:lnTo>
                  <a:pt x="467042" y="574827"/>
                </a:lnTo>
                <a:lnTo>
                  <a:pt x="432511" y="550545"/>
                </a:lnTo>
                <a:lnTo>
                  <a:pt x="407047" y="520674"/>
                </a:lnTo>
                <a:lnTo>
                  <a:pt x="398475" y="508203"/>
                </a:lnTo>
                <a:lnTo>
                  <a:pt x="398475" y="577215"/>
                </a:lnTo>
                <a:lnTo>
                  <a:pt x="398221" y="577342"/>
                </a:lnTo>
                <a:lnTo>
                  <a:pt x="398348" y="577215"/>
                </a:lnTo>
                <a:lnTo>
                  <a:pt x="398475" y="577215"/>
                </a:lnTo>
                <a:lnTo>
                  <a:pt x="398475" y="508203"/>
                </a:lnTo>
                <a:lnTo>
                  <a:pt x="395935" y="504507"/>
                </a:lnTo>
                <a:lnTo>
                  <a:pt x="385394" y="487934"/>
                </a:lnTo>
                <a:lnTo>
                  <a:pt x="373227" y="471157"/>
                </a:lnTo>
                <a:lnTo>
                  <a:pt x="342684" y="444715"/>
                </a:lnTo>
                <a:lnTo>
                  <a:pt x="306298" y="429501"/>
                </a:lnTo>
                <a:lnTo>
                  <a:pt x="269633" y="426059"/>
                </a:lnTo>
                <a:lnTo>
                  <a:pt x="250901" y="428117"/>
                </a:lnTo>
                <a:lnTo>
                  <a:pt x="211594" y="439724"/>
                </a:lnTo>
                <a:lnTo>
                  <a:pt x="175336" y="458851"/>
                </a:lnTo>
                <a:lnTo>
                  <a:pt x="166573" y="464947"/>
                </a:lnTo>
                <a:lnTo>
                  <a:pt x="162128" y="467741"/>
                </a:lnTo>
                <a:lnTo>
                  <a:pt x="160096" y="468884"/>
                </a:lnTo>
                <a:lnTo>
                  <a:pt x="159969" y="470408"/>
                </a:lnTo>
                <a:lnTo>
                  <a:pt x="161239" y="475107"/>
                </a:lnTo>
                <a:lnTo>
                  <a:pt x="162636" y="477520"/>
                </a:lnTo>
                <a:lnTo>
                  <a:pt x="164414" y="479679"/>
                </a:lnTo>
                <a:lnTo>
                  <a:pt x="169621" y="486410"/>
                </a:lnTo>
                <a:lnTo>
                  <a:pt x="211658" y="515747"/>
                </a:lnTo>
                <a:lnTo>
                  <a:pt x="215341" y="518160"/>
                </a:lnTo>
                <a:lnTo>
                  <a:pt x="218897" y="520827"/>
                </a:lnTo>
                <a:lnTo>
                  <a:pt x="222834" y="522478"/>
                </a:lnTo>
                <a:lnTo>
                  <a:pt x="229031" y="525538"/>
                </a:lnTo>
                <a:lnTo>
                  <a:pt x="268325" y="544385"/>
                </a:lnTo>
                <a:lnTo>
                  <a:pt x="311289" y="559955"/>
                </a:lnTo>
                <a:lnTo>
                  <a:pt x="348729" y="569493"/>
                </a:lnTo>
                <a:lnTo>
                  <a:pt x="395046" y="576707"/>
                </a:lnTo>
                <a:lnTo>
                  <a:pt x="395554" y="576961"/>
                </a:lnTo>
                <a:lnTo>
                  <a:pt x="395871" y="577049"/>
                </a:lnTo>
                <a:lnTo>
                  <a:pt x="396570" y="577088"/>
                </a:lnTo>
                <a:lnTo>
                  <a:pt x="396062" y="577088"/>
                </a:lnTo>
                <a:lnTo>
                  <a:pt x="395871" y="577049"/>
                </a:lnTo>
                <a:lnTo>
                  <a:pt x="343623" y="573620"/>
                </a:lnTo>
                <a:lnTo>
                  <a:pt x="293192" y="563283"/>
                </a:lnTo>
                <a:lnTo>
                  <a:pt x="245275" y="545998"/>
                </a:lnTo>
                <a:lnTo>
                  <a:pt x="199923" y="521677"/>
                </a:lnTo>
                <a:lnTo>
                  <a:pt x="157175" y="490220"/>
                </a:lnTo>
                <a:lnTo>
                  <a:pt x="156540" y="491236"/>
                </a:lnTo>
                <a:lnTo>
                  <a:pt x="156921" y="491998"/>
                </a:lnTo>
                <a:lnTo>
                  <a:pt x="157048" y="492633"/>
                </a:lnTo>
                <a:lnTo>
                  <a:pt x="158623" y="501916"/>
                </a:lnTo>
                <a:lnTo>
                  <a:pt x="160515" y="511149"/>
                </a:lnTo>
                <a:lnTo>
                  <a:pt x="172808" y="550659"/>
                </a:lnTo>
                <a:lnTo>
                  <a:pt x="193675" y="588429"/>
                </a:lnTo>
                <a:lnTo>
                  <a:pt x="231355" y="623011"/>
                </a:lnTo>
                <a:lnTo>
                  <a:pt x="267792" y="637667"/>
                </a:lnTo>
                <a:lnTo>
                  <a:pt x="309600" y="641832"/>
                </a:lnTo>
                <a:lnTo>
                  <a:pt x="323672" y="640969"/>
                </a:lnTo>
                <a:lnTo>
                  <a:pt x="371271" y="631621"/>
                </a:lnTo>
                <a:lnTo>
                  <a:pt x="414312" y="616140"/>
                </a:lnTo>
                <a:lnTo>
                  <a:pt x="449148" y="599440"/>
                </a:lnTo>
                <a:lnTo>
                  <a:pt x="482041" y="580517"/>
                </a:lnTo>
                <a:lnTo>
                  <a:pt x="482041" y="579755"/>
                </a:lnTo>
                <a:lnTo>
                  <a:pt x="482041" y="57950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/>
          <p:nvPr/>
        </p:nvSpPr>
        <p:spPr>
          <a:xfrm>
            <a:off x="2907792" y="347979"/>
            <a:ext cx="584835" cy="610870"/>
          </a:xfrm>
          <a:custGeom>
            <a:avLst/>
            <a:gdLst/>
            <a:ahLst/>
            <a:cxnLst/>
            <a:rect l="l" t="t" r="r" b="b"/>
            <a:pathLst>
              <a:path w="584835" h="610869">
                <a:moveTo>
                  <a:pt x="519557" y="415925"/>
                </a:moveTo>
                <a:lnTo>
                  <a:pt x="472744" y="437286"/>
                </a:lnTo>
                <a:lnTo>
                  <a:pt x="425488" y="453961"/>
                </a:lnTo>
                <a:lnTo>
                  <a:pt x="377774" y="466001"/>
                </a:lnTo>
                <a:lnTo>
                  <a:pt x="329603" y="473481"/>
                </a:lnTo>
                <a:lnTo>
                  <a:pt x="280974" y="476427"/>
                </a:lnTo>
                <a:lnTo>
                  <a:pt x="231889" y="474916"/>
                </a:lnTo>
                <a:lnTo>
                  <a:pt x="182333" y="468998"/>
                </a:lnTo>
                <a:lnTo>
                  <a:pt x="132334" y="458724"/>
                </a:lnTo>
                <a:lnTo>
                  <a:pt x="141351" y="459867"/>
                </a:lnTo>
                <a:lnTo>
                  <a:pt x="193230" y="464312"/>
                </a:lnTo>
                <a:lnTo>
                  <a:pt x="244792" y="464705"/>
                </a:lnTo>
                <a:lnTo>
                  <a:pt x="296075" y="461175"/>
                </a:lnTo>
                <a:lnTo>
                  <a:pt x="347103" y="453771"/>
                </a:lnTo>
                <a:lnTo>
                  <a:pt x="397891" y="442595"/>
                </a:lnTo>
                <a:lnTo>
                  <a:pt x="457352" y="425094"/>
                </a:lnTo>
                <a:lnTo>
                  <a:pt x="518541" y="402209"/>
                </a:lnTo>
                <a:lnTo>
                  <a:pt x="518922" y="401447"/>
                </a:lnTo>
                <a:lnTo>
                  <a:pt x="500126" y="378333"/>
                </a:lnTo>
                <a:lnTo>
                  <a:pt x="470801" y="345109"/>
                </a:lnTo>
                <a:lnTo>
                  <a:pt x="438912" y="314452"/>
                </a:lnTo>
                <a:lnTo>
                  <a:pt x="402082" y="286232"/>
                </a:lnTo>
                <a:lnTo>
                  <a:pt x="360680" y="265049"/>
                </a:lnTo>
                <a:lnTo>
                  <a:pt x="319062" y="256146"/>
                </a:lnTo>
                <a:lnTo>
                  <a:pt x="304800" y="256032"/>
                </a:lnTo>
                <a:lnTo>
                  <a:pt x="289636" y="257556"/>
                </a:lnTo>
                <a:lnTo>
                  <a:pt x="247015" y="271780"/>
                </a:lnTo>
                <a:lnTo>
                  <a:pt x="213779" y="291846"/>
                </a:lnTo>
                <a:lnTo>
                  <a:pt x="183515" y="316103"/>
                </a:lnTo>
                <a:lnTo>
                  <a:pt x="120192" y="374078"/>
                </a:lnTo>
                <a:lnTo>
                  <a:pt x="104432" y="387794"/>
                </a:lnTo>
                <a:lnTo>
                  <a:pt x="68160" y="413956"/>
                </a:lnTo>
                <a:lnTo>
                  <a:pt x="31978" y="428802"/>
                </a:lnTo>
                <a:lnTo>
                  <a:pt x="16433" y="431038"/>
                </a:lnTo>
                <a:lnTo>
                  <a:pt x="0" y="430530"/>
                </a:lnTo>
                <a:lnTo>
                  <a:pt x="9271" y="440944"/>
                </a:lnTo>
                <a:lnTo>
                  <a:pt x="41503" y="474776"/>
                </a:lnTo>
                <a:lnTo>
                  <a:pt x="75565" y="506984"/>
                </a:lnTo>
                <a:lnTo>
                  <a:pt x="118884" y="542391"/>
                </a:lnTo>
                <a:lnTo>
                  <a:pt x="165735" y="573024"/>
                </a:lnTo>
                <a:lnTo>
                  <a:pt x="215988" y="596607"/>
                </a:lnTo>
                <a:lnTo>
                  <a:pt x="269875" y="609600"/>
                </a:lnTo>
                <a:lnTo>
                  <a:pt x="284518" y="610730"/>
                </a:lnTo>
                <a:lnTo>
                  <a:pt x="299110" y="610679"/>
                </a:lnTo>
                <a:lnTo>
                  <a:pt x="347446" y="602107"/>
                </a:lnTo>
                <a:lnTo>
                  <a:pt x="383260" y="585978"/>
                </a:lnTo>
                <a:lnTo>
                  <a:pt x="420751" y="558901"/>
                </a:lnTo>
                <a:lnTo>
                  <a:pt x="455155" y="522681"/>
                </a:lnTo>
                <a:lnTo>
                  <a:pt x="482473" y="484403"/>
                </a:lnTo>
                <a:lnTo>
                  <a:pt x="507060" y="441426"/>
                </a:lnTo>
                <a:lnTo>
                  <a:pt x="518414" y="418084"/>
                </a:lnTo>
                <a:lnTo>
                  <a:pt x="518795" y="417957"/>
                </a:lnTo>
                <a:lnTo>
                  <a:pt x="519557" y="415925"/>
                </a:lnTo>
                <a:close/>
              </a:path>
              <a:path w="584835" h="610869">
                <a:moveTo>
                  <a:pt x="584288" y="191731"/>
                </a:moveTo>
                <a:lnTo>
                  <a:pt x="577723" y="152908"/>
                </a:lnTo>
                <a:lnTo>
                  <a:pt x="559498" y="115125"/>
                </a:lnTo>
                <a:lnTo>
                  <a:pt x="533120" y="82067"/>
                </a:lnTo>
                <a:lnTo>
                  <a:pt x="525995" y="74803"/>
                </a:lnTo>
                <a:lnTo>
                  <a:pt x="524370" y="73279"/>
                </a:lnTo>
                <a:lnTo>
                  <a:pt x="493268" y="46863"/>
                </a:lnTo>
                <a:lnTo>
                  <a:pt x="461454" y="25044"/>
                </a:lnTo>
                <a:lnTo>
                  <a:pt x="458216" y="23063"/>
                </a:lnTo>
                <a:lnTo>
                  <a:pt x="458216" y="73152"/>
                </a:lnTo>
                <a:lnTo>
                  <a:pt x="458089" y="73279"/>
                </a:lnTo>
                <a:lnTo>
                  <a:pt x="458089" y="73025"/>
                </a:lnTo>
                <a:lnTo>
                  <a:pt x="458216" y="73152"/>
                </a:lnTo>
                <a:lnTo>
                  <a:pt x="458216" y="23063"/>
                </a:lnTo>
                <a:lnTo>
                  <a:pt x="417195" y="0"/>
                </a:lnTo>
                <a:lnTo>
                  <a:pt x="416433" y="647"/>
                </a:lnTo>
                <a:lnTo>
                  <a:pt x="416941" y="1143"/>
                </a:lnTo>
                <a:lnTo>
                  <a:pt x="420141" y="15811"/>
                </a:lnTo>
                <a:lnTo>
                  <a:pt x="417436" y="57912"/>
                </a:lnTo>
                <a:lnTo>
                  <a:pt x="405269" y="95275"/>
                </a:lnTo>
                <a:lnTo>
                  <a:pt x="388620" y="130810"/>
                </a:lnTo>
                <a:lnTo>
                  <a:pt x="380682" y="149961"/>
                </a:lnTo>
                <a:lnTo>
                  <a:pt x="375818" y="169633"/>
                </a:lnTo>
                <a:lnTo>
                  <a:pt x="374142" y="189801"/>
                </a:lnTo>
                <a:lnTo>
                  <a:pt x="375793" y="210439"/>
                </a:lnTo>
                <a:lnTo>
                  <a:pt x="396392" y="261848"/>
                </a:lnTo>
                <a:lnTo>
                  <a:pt x="422414" y="291426"/>
                </a:lnTo>
                <a:lnTo>
                  <a:pt x="455447" y="315366"/>
                </a:lnTo>
                <a:lnTo>
                  <a:pt x="483235" y="329438"/>
                </a:lnTo>
                <a:lnTo>
                  <a:pt x="490093" y="332867"/>
                </a:lnTo>
                <a:lnTo>
                  <a:pt x="502627" y="290207"/>
                </a:lnTo>
                <a:lnTo>
                  <a:pt x="503021" y="271411"/>
                </a:lnTo>
                <a:lnTo>
                  <a:pt x="503174" y="264414"/>
                </a:lnTo>
                <a:lnTo>
                  <a:pt x="503174" y="260096"/>
                </a:lnTo>
                <a:lnTo>
                  <a:pt x="503682" y="255651"/>
                </a:lnTo>
                <a:lnTo>
                  <a:pt x="503047" y="251460"/>
                </a:lnTo>
                <a:lnTo>
                  <a:pt x="502399" y="244602"/>
                </a:lnTo>
                <a:lnTo>
                  <a:pt x="501383" y="230632"/>
                </a:lnTo>
                <a:lnTo>
                  <a:pt x="500761" y="223901"/>
                </a:lnTo>
                <a:lnTo>
                  <a:pt x="493928" y="178752"/>
                </a:lnTo>
                <a:lnTo>
                  <a:pt x="482346" y="134366"/>
                </a:lnTo>
                <a:lnTo>
                  <a:pt x="465823" y="90474"/>
                </a:lnTo>
                <a:lnTo>
                  <a:pt x="459359" y="76327"/>
                </a:lnTo>
                <a:lnTo>
                  <a:pt x="459232" y="75692"/>
                </a:lnTo>
                <a:lnTo>
                  <a:pt x="459105" y="75184"/>
                </a:lnTo>
                <a:lnTo>
                  <a:pt x="458978" y="74803"/>
                </a:lnTo>
                <a:lnTo>
                  <a:pt x="483616" y="121716"/>
                </a:lnTo>
                <a:lnTo>
                  <a:pt x="501103" y="170116"/>
                </a:lnTo>
                <a:lnTo>
                  <a:pt x="511352" y="220002"/>
                </a:lnTo>
                <a:lnTo>
                  <a:pt x="514261" y="271411"/>
                </a:lnTo>
                <a:lnTo>
                  <a:pt x="509778" y="324358"/>
                </a:lnTo>
                <a:lnTo>
                  <a:pt x="511048" y="324358"/>
                </a:lnTo>
                <a:lnTo>
                  <a:pt x="511556" y="323596"/>
                </a:lnTo>
                <a:lnTo>
                  <a:pt x="511937" y="323215"/>
                </a:lnTo>
                <a:lnTo>
                  <a:pt x="519036" y="317030"/>
                </a:lnTo>
                <a:lnTo>
                  <a:pt x="525868" y="310629"/>
                </a:lnTo>
                <a:lnTo>
                  <a:pt x="553199" y="279450"/>
                </a:lnTo>
                <a:lnTo>
                  <a:pt x="574497" y="241858"/>
                </a:lnTo>
                <a:lnTo>
                  <a:pt x="582968" y="211150"/>
                </a:lnTo>
                <a:lnTo>
                  <a:pt x="584288" y="191731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3" name="object 13"/>
          <p:cNvSpPr/>
          <p:nvPr/>
        </p:nvSpPr>
        <p:spPr>
          <a:xfrm>
            <a:off x="4724400" y="1088136"/>
            <a:ext cx="2743200" cy="91440"/>
          </a:xfrm>
          <a:custGeom>
            <a:avLst/>
            <a:gdLst/>
            <a:ahLst/>
            <a:cxnLst/>
            <a:rect l="l" t="t" r="r" b="b"/>
            <a:pathLst>
              <a:path w="2743200" h="91440">
                <a:moveTo>
                  <a:pt x="2743200" y="0"/>
                </a:moveTo>
                <a:lnTo>
                  <a:pt x="0" y="0"/>
                </a:lnTo>
                <a:lnTo>
                  <a:pt x="0" y="91439"/>
                </a:lnTo>
                <a:lnTo>
                  <a:pt x="2743200" y="91439"/>
                </a:lnTo>
                <a:lnTo>
                  <a:pt x="27432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/>
          <p:nvPr/>
        </p:nvSpPr>
        <p:spPr>
          <a:xfrm>
            <a:off x="0" y="6623304"/>
            <a:ext cx="12192000" cy="91440"/>
          </a:xfrm>
          <a:custGeom>
            <a:avLst/>
            <a:gdLst/>
            <a:ahLst/>
            <a:cxnLst/>
            <a:rect l="l" t="t" r="r" b="b"/>
            <a:pathLst>
              <a:path w="12192000" h="91440">
                <a:moveTo>
                  <a:pt x="12192000" y="0"/>
                </a:moveTo>
                <a:lnTo>
                  <a:pt x="0" y="0"/>
                </a:lnTo>
                <a:lnTo>
                  <a:pt x="0" y="91440"/>
                </a:lnTo>
                <a:lnTo>
                  <a:pt x="12192000" y="91440"/>
                </a:lnTo>
                <a:lnTo>
                  <a:pt x="12192000" y="0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grpSp>
        <p:nvGrpSpPr>
          <p:cNvPr id="26" name="object 26"/>
          <p:cNvGrpSpPr/>
          <p:nvPr/>
        </p:nvGrpSpPr>
        <p:grpSpPr>
          <a:xfrm>
            <a:off x="77723" y="2252472"/>
            <a:ext cx="2379345" cy="4242435"/>
            <a:chOff x="77723" y="2252472"/>
            <a:chExt cx="2379345" cy="4242435"/>
          </a:xfrm>
        </p:grpSpPr>
        <p:sp>
          <p:nvSpPr>
            <p:cNvPr id="27" name="object 27"/>
            <p:cNvSpPr/>
            <p:nvPr/>
          </p:nvSpPr>
          <p:spPr>
            <a:xfrm>
              <a:off x="876935" y="2252471"/>
              <a:ext cx="1579880" cy="4242435"/>
            </a:xfrm>
            <a:custGeom>
              <a:avLst/>
              <a:gdLst/>
              <a:ahLst/>
              <a:cxnLst/>
              <a:rect l="l" t="t" r="r" b="b"/>
              <a:pathLst>
                <a:path w="1579880" h="4242435">
                  <a:moveTo>
                    <a:pt x="1579753" y="0"/>
                  </a:moveTo>
                  <a:lnTo>
                    <a:pt x="790321" y="0"/>
                  </a:lnTo>
                  <a:lnTo>
                    <a:pt x="743115" y="1536"/>
                  </a:lnTo>
                  <a:lnTo>
                    <a:pt x="696722" y="6045"/>
                  </a:lnTo>
                  <a:lnTo>
                    <a:pt x="651256" y="13462"/>
                  </a:lnTo>
                  <a:lnTo>
                    <a:pt x="606780" y="23672"/>
                  </a:lnTo>
                  <a:lnTo>
                    <a:pt x="563410" y="36588"/>
                  </a:lnTo>
                  <a:lnTo>
                    <a:pt x="521233" y="52120"/>
                  </a:lnTo>
                  <a:lnTo>
                    <a:pt x="480352" y="70180"/>
                  </a:lnTo>
                  <a:lnTo>
                    <a:pt x="440842" y="90652"/>
                  </a:lnTo>
                  <a:lnTo>
                    <a:pt x="402818" y="113449"/>
                  </a:lnTo>
                  <a:lnTo>
                    <a:pt x="366356" y="138480"/>
                  </a:lnTo>
                  <a:lnTo>
                    <a:pt x="331571" y="165658"/>
                  </a:lnTo>
                  <a:lnTo>
                    <a:pt x="298551" y="194881"/>
                  </a:lnTo>
                  <a:lnTo>
                    <a:pt x="267385" y="226047"/>
                  </a:lnTo>
                  <a:lnTo>
                    <a:pt x="238163" y="259067"/>
                  </a:lnTo>
                  <a:lnTo>
                    <a:pt x="210985" y="293852"/>
                  </a:lnTo>
                  <a:lnTo>
                    <a:pt x="185953" y="330314"/>
                  </a:lnTo>
                  <a:lnTo>
                    <a:pt x="163156" y="368338"/>
                  </a:lnTo>
                  <a:lnTo>
                    <a:pt x="142684" y="407847"/>
                  </a:lnTo>
                  <a:lnTo>
                    <a:pt x="124625" y="448729"/>
                  </a:lnTo>
                  <a:lnTo>
                    <a:pt x="109093" y="490905"/>
                  </a:lnTo>
                  <a:lnTo>
                    <a:pt x="96177" y="534276"/>
                  </a:lnTo>
                  <a:lnTo>
                    <a:pt x="85966" y="578751"/>
                  </a:lnTo>
                  <a:lnTo>
                    <a:pt x="78549" y="624217"/>
                  </a:lnTo>
                  <a:lnTo>
                    <a:pt x="74041" y="670610"/>
                  </a:lnTo>
                  <a:lnTo>
                    <a:pt x="72517" y="717804"/>
                  </a:lnTo>
                  <a:lnTo>
                    <a:pt x="72517" y="1427226"/>
                  </a:lnTo>
                  <a:lnTo>
                    <a:pt x="63500" y="1427226"/>
                  </a:lnTo>
                  <a:lnTo>
                    <a:pt x="63500" y="4086885"/>
                  </a:lnTo>
                  <a:lnTo>
                    <a:pt x="48475" y="4089920"/>
                  </a:lnTo>
                  <a:lnTo>
                    <a:pt x="23241" y="4106926"/>
                  </a:lnTo>
                  <a:lnTo>
                    <a:pt x="6235" y="4132161"/>
                  </a:lnTo>
                  <a:lnTo>
                    <a:pt x="0" y="4163047"/>
                  </a:lnTo>
                  <a:lnTo>
                    <a:pt x="6235" y="4193946"/>
                  </a:lnTo>
                  <a:lnTo>
                    <a:pt x="23241" y="4219181"/>
                  </a:lnTo>
                  <a:lnTo>
                    <a:pt x="48475" y="4236186"/>
                  </a:lnTo>
                  <a:lnTo>
                    <a:pt x="79375" y="4242422"/>
                  </a:lnTo>
                  <a:lnTo>
                    <a:pt x="110261" y="4236186"/>
                  </a:lnTo>
                  <a:lnTo>
                    <a:pt x="135496" y="4219181"/>
                  </a:lnTo>
                  <a:lnTo>
                    <a:pt x="152501" y="4193946"/>
                  </a:lnTo>
                  <a:lnTo>
                    <a:pt x="158750" y="4163047"/>
                  </a:lnTo>
                  <a:lnTo>
                    <a:pt x="152501" y="4132161"/>
                  </a:lnTo>
                  <a:lnTo>
                    <a:pt x="135496" y="4106926"/>
                  </a:lnTo>
                  <a:lnTo>
                    <a:pt x="110261" y="4089920"/>
                  </a:lnTo>
                  <a:lnTo>
                    <a:pt x="95250" y="4086885"/>
                  </a:lnTo>
                  <a:lnTo>
                    <a:pt x="95250" y="4083672"/>
                  </a:lnTo>
                  <a:lnTo>
                    <a:pt x="95250" y="1435608"/>
                  </a:lnTo>
                  <a:lnTo>
                    <a:pt x="861949" y="1435608"/>
                  </a:lnTo>
                  <a:lnTo>
                    <a:pt x="909142" y="1434084"/>
                  </a:lnTo>
                  <a:lnTo>
                    <a:pt x="955535" y="1429575"/>
                  </a:lnTo>
                  <a:lnTo>
                    <a:pt x="1001001" y="1422158"/>
                  </a:lnTo>
                  <a:lnTo>
                    <a:pt x="1045476" y="1411947"/>
                  </a:lnTo>
                  <a:lnTo>
                    <a:pt x="1088847" y="1399032"/>
                  </a:lnTo>
                  <a:lnTo>
                    <a:pt x="1131023" y="1383499"/>
                  </a:lnTo>
                  <a:lnTo>
                    <a:pt x="1171905" y="1365440"/>
                  </a:lnTo>
                  <a:lnTo>
                    <a:pt x="1211414" y="1344968"/>
                  </a:lnTo>
                  <a:lnTo>
                    <a:pt x="1249438" y="1322171"/>
                  </a:lnTo>
                  <a:lnTo>
                    <a:pt x="1285900" y="1297139"/>
                  </a:lnTo>
                  <a:lnTo>
                    <a:pt x="1320685" y="1269961"/>
                  </a:lnTo>
                  <a:lnTo>
                    <a:pt x="1353705" y="1240739"/>
                  </a:lnTo>
                  <a:lnTo>
                    <a:pt x="1384871" y="1209573"/>
                  </a:lnTo>
                  <a:lnTo>
                    <a:pt x="1414094" y="1176553"/>
                  </a:lnTo>
                  <a:lnTo>
                    <a:pt x="1441272" y="1141768"/>
                  </a:lnTo>
                  <a:lnTo>
                    <a:pt x="1466303" y="1105306"/>
                  </a:lnTo>
                  <a:lnTo>
                    <a:pt x="1489100" y="1067282"/>
                  </a:lnTo>
                  <a:lnTo>
                    <a:pt x="1509572" y="1027772"/>
                  </a:lnTo>
                  <a:lnTo>
                    <a:pt x="1527632" y="986891"/>
                  </a:lnTo>
                  <a:lnTo>
                    <a:pt x="1543164" y="944714"/>
                  </a:lnTo>
                  <a:lnTo>
                    <a:pt x="1556080" y="901344"/>
                  </a:lnTo>
                  <a:lnTo>
                    <a:pt x="1566291" y="856869"/>
                  </a:lnTo>
                  <a:lnTo>
                    <a:pt x="1573707" y="811403"/>
                  </a:lnTo>
                  <a:lnTo>
                    <a:pt x="1578216" y="765009"/>
                  </a:lnTo>
                  <a:lnTo>
                    <a:pt x="1579753" y="717804"/>
                  </a:lnTo>
                  <a:lnTo>
                    <a:pt x="1579753" y="0"/>
                  </a:lnTo>
                  <a:close/>
                </a:path>
              </a:pathLst>
            </a:custGeom>
            <a:solidFill>
              <a:srgbClr val="99CA38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8" name="object 28"/>
            <p:cNvSpPr/>
            <p:nvPr/>
          </p:nvSpPr>
          <p:spPr>
            <a:xfrm>
              <a:off x="231647" y="3061716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40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9" y="372591"/>
                  </a:lnTo>
                  <a:lnTo>
                    <a:pt x="13744" y="418380"/>
                  </a:lnTo>
                  <a:lnTo>
                    <a:pt x="30171" y="461480"/>
                  </a:lnTo>
                  <a:lnTo>
                    <a:pt x="52298" y="501386"/>
                  </a:lnTo>
                  <a:lnTo>
                    <a:pt x="79623" y="537599"/>
                  </a:lnTo>
                  <a:lnTo>
                    <a:pt x="111644" y="569617"/>
                  </a:lnTo>
                  <a:lnTo>
                    <a:pt x="147859" y="596938"/>
                  </a:lnTo>
                  <a:lnTo>
                    <a:pt x="187765" y="619061"/>
                  </a:lnTo>
                  <a:lnTo>
                    <a:pt x="230861" y="635483"/>
                  </a:lnTo>
                  <a:lnTo>
                    <a:pt x="276644" y="645705"/>
                  </a:lnTo>
                  <a:lnTo>
                    <a:pt x="324612" y="649224"/>
                  </a:lnTo>
                  <a:lnTo>
                    <a:pt x="682752" y="649224"/>
                  </a:lnTo>
                  <a:lnTo>
                    <a:pt x="682752" y="324612"/>
                  </a:lnTo>
                  <a:lnTo>
                    <a:pt x="679232" y="276632"/>
                  </a:lnTo>
                  <a:lnTo>
                    <a:pt x="669007" y="230843"/>
                  </a:lnTo>
                  <a:lnTo>
                    <a:pt x="652580" y="187743"/>
                  </a:lnTo>
                  <a:lnTo>
                    <a:pt x="630453" y="147837"/>
                  </a:lnTo>
                  <a:lnTo>
                    <a:pt x="603128" y="111624"/>
                  </a:lnTo>
                  <a:lnTo>
                    <a:pt x="571107" y="79606"/>
                  </a:lnTo>
                  <a:lnTo>
                    <a:pt x="534892" y="52285"/>
                  </a:lnTo>
                  <a:lnTo>
                    <a:pt x="494986" y="30162"/>
                  </a:lnTo>
                  <a:lnTo>
                    <a:pt x="451890" y="13740"/>
                  </a:lnTo>
                  <a:lnTo>
                    <a:pt x="406107" y="3518"/>
                  </a:lnTo>
                  <a:lnTo>
                    <a:pt x="358140" y="0"/>
                  </a:lnTo>
                  <a:close/>
                </a:path>
              </a:pathLst>
            </a:custGeom>
            <a:solidFill>
              <a:srgbClr val="99CA3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9" name="object 2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7723" y="2828544"/>
              <a:ext cx="1027938" cy="1335785"/>
            </a:xfrm>
            <a:prstGeom prst="rect">
              <a:avLst/>
            </a:prstGeom>
          </p:spPr>
        </p:pic>
      </p:grpSp>
      <p:sp>
        <p:nvSpPr>
          <p:cNvPr id="30" name="object 30"/>
          <p:cNvSpPr txBox="1"/>
          <p:nvPr/>
        </p:nvSpPr>
        <p:spPr>
          <a:xfrm>
            <a:off x="439927" y="2964560"/>
            <a:ext cx="26733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1395" dirty="0">
                <a:solidFill>
                  <a:srgbClr val="FFFFFF"/>
                </a:solidFill>
                <a:latin typeface="Tahoma"/>
                <a:cs typeface="Tahoma"/>
              </a:rPr>
              <a:t>B</a:t>
            </a:r>
            <a:endParaRPr sz="4800">
              <a:latin typeface="Tahoma"/>
              <a:cs typeface="Tahoma"/>
            </a:endParaRPr>
          </a:p>
        </p:txBody>
      </p:sp>
      <p:grpSp>
        <p:nvGrpSpPr>
          <p:cNvPr id="31" name="object 31"/>
          <p:cNvGrpSpPr/>
          <p:nvPr/>
        </p:nvGrpSpPr>
        <p:grpSpPr>
          <a:xfrm>
            <a:off x="3976115" y="2252472"/>
            <a:ext cx="2392680" cy="4242435"/>
            <a:chOff x="3976115" y="2252472"/>
            <a:chExt cx="2392680" cy="4242435"/>
          </a:xfrm>
        </p:grpSpPr>
        <p:sp>
          <p:nvSpPr>
            <p:cNvPr id="32" name="object 32"/>
            <p:cNvSpPr/>
            <p:nvPr/>
          </p:nvSpPr>
          <p:spPr>
            <a:xfrm>
              <a:off x="4740275" y="2252471"/>
              <a:ext cx="1628775" cy="4242435"/>
            </a:xfrm>
            <a:custGeom>
              <a:avLst/>
              <a:gdLst/>
              <a:ahLst/>
              <a:cxnLst/>
              <a:rect l="l" t="t" r="r" b="b"/>
              <a:pathLst>
                <a:path w="1628775" h="4242435">
                  <a:moveTo>
                    <a:pt x="1628521" y="0"/>
                  </a:moveTo>
                  <a:lnTo>
                    <a:pt x="839089" y="0"/>
                  </a:lnTo>
                  <a:lnTo>
                    <a:pt x="791883" y="1536"/>
                  </a:lnTo>
                  <a:lnTo>
                    <a:pt x="745490" y="6045"/>
                  </a:lnTo>
                  <a:lnTo>
                    <a:pt x="700024" y="13462"/>
                  </a:lnTo>
                  <a:lnTo>
                    <a:pt x="655548" y="23672"/>
                  </a:lnTo>
                  <a:lnTo>
                    <a:pt x="612178" y="36588"/>
                  </a:lnTo>
                  <a:lnTo>
                    <a:pt x="570001" y="52120"/>
                  </a:lnTo>
                  <a:lnTo>
                    <a:pt x="529120" y="70180"/>
                  </a:lnTo>
                  <a:lnTo>
                    <a:pt x="489610" y="90652"/>
                  </a:lnTo>
                  <a:lnTo>
                    <a:pt x="451586" y="113449"/>
                  </a:lnTo>
                  <a:lnTo>
                    <a:pt x="415124" y="138480"/>
                  </a:lnTo>
                  <a:lnTo>
                    <a:pt x="380339" y="165658"/>
                  </a:lnTo>
                  <a:lnTo>
                    <a:pt x="347319" y="194881"/>
                  </a:lnTo>
                  <a:lnTo>
                    <a:pt x="316153" y="226047"/>
                  </a:lnTo>
                  <a:lnTo>
                    <a:pt x="286931" y="259067"/>
                  </a:lnTo>
                  <a:lnTo>
                    <a:pt x="259753" y="293852"/>
                  </a:lnTo>
                  <a:lnTo>
                    <a:pt x="234721" y="330314"/>
                  </a:lnTo>
                  <a:lnTo>
                    <a:pt x="211924" y="368338"/>
                  </a:lnTo>
                  <a:lnTo>
                    <a:pt x="191452" y="407847"/>
                  </a:lnTo>
                  <a:lnTo>
                    <a:pt x="173393" y="448729"/>
                  </a:lnTo>
                  <a:lnTo>
                    <a:pt x="157861" y="490905"/>
                  </a:lnTo>
                  <a:lnTo>
                    <a:pt x="144945" y="534276"/>
                  </a:lnTo>
                  <a:lnTo>
                    <a:pt x="134734" y="578751"/>
                  </a:lnTo>
                  <a:lnTo>
                    <a:pt x="127317" y="624217"/>
                  </a:lnTo>
                  <a:lnTo>
                    <a:pt x="122809" y="670610"/>
                  </a:lnTo>
                  <a:lnTo>
                    <a:pt x="121285" y="717804"/>
                  </a:lnTo>
                  <a:lnTo>
                    <a:pt x="121285" y="1427149"/>
                  </a:lnTo>
                  <a:lnTo>
                    <a:pt x="110617" y="1426972"/>
                  </a:lnTo>
                  <a:lnTo>
                    <a:pt x="64808" y="4086631"/>
                  </a:lnTo>
                  <a:lnTo>
                    <a:pt x="49771" y="4089387"/>
                  </a:lnTo>
                  <a:lnTo>
                    <a:pt x="24231" y="4105960"/>
                  </a:lnTo>
                  <a:lnTo>
                    <a:pt x="6769" y="4130903"/>
                  </a:lnTo>
                  <a:lnTo>
                    <a:pt x="0" y="4161675"/>
                  </a:lnTo>
                  <a:lnTo>
                    <a:pt x="5689" y="4192689"/>
                  </a:lnTo>
                  <a:lnTo>
                    <a:pt x="22263" y="4218203"/>
                  </a:lnTo>
                  <a:lnTo>
                    <a:pt x="47193" y="4235653"/>
                  </a:lnTo>
                  <a:lnTo>
                    <a:pt x="77978" y="4242409"/>
                  </a:lnTo>
                  <a:lnTo>
                    <a:pt x="108966" y="4236707"/>
                  </a:lnTo>
                  <a:lnTo>
                    <a:pt x="134505" y="4220134"/>
                  </a:lnTo>
                  <a:lnTo>
                    <a:pt x="151968" y="4195203"/>
                  </a:lnTo>
                  <a:lnTo>
                    <a:pt x="158750" y="4164419"/>
                  </a:lnTo>
                  <a:lnTo>
                    <a:pt x="158546" y="4163314"/>
                  </a:lnTo>
                  <a:lnTo>
                    <a:pt x="153047" y="4133418"/>
                  </a:lnTo>
                  <a:lnTo>
                    <a:pt x="136474" y="4107904"/>
                  </a:lnTo>
                  <a:lnTo>
                    <a:pt x="111544" y="4090454"/>
                  </a:lnTo>
                  <a:lnTo>
                    <a:pt x="96558" y="4087164"/>
                  </a:lnTo>
                  <a:lnTo>
                    <a:pt x="96608" y="4083685"/>
                  </a:lnTo>
                  <a:lnTo>
                    <a:pt x="142214" y="1435608"/>
                  </a:lnTo>
                  <a:lnTo>
                    <a:pt x="910717" y="1435608"/>
                  </a:lnTo>
                  <a:lnTo>
                    <a:pt x="957910" y="1434084"/>
                  </a:lnTo>
                  <a:lnTo>
                    <a:pt x="1004303" y="1429575"/>
                  </a:lnTo>
                  <a:lnTo>
                    <a:pt x="1049769" y="1422158"/>
                  </a:lnTo>
                  <a:lnTo>
                    <a:pt x="1094244" y="1411947"/>
                  </a:lnTo>
                  <a:lnTo>
                    <a:pt x="1137615" y="1399032"/>
                  </a:lnTo>
                  <a:lnTo>
                    <a:pt x="1179791" y="1383499"/>
                  </a:lnTo>
                  <a:lnTo>
                    <a:pt x="1220673" y="1365440"/>
                  </a:lnTo>
                  <a:lnTo>
                    <a:pt x="1260182" y="1344968"/>
                  </a:lnTo>
                  <a:lnTo>
                    <a:pt x="1298206" y="1322171"/>
                  </a:lnTo>
                  <a:lnTo>
                    <a:pt x="1334668" y="1297139"/>
                  </a:lnTo>
                  <a:lnTo>
                    <a:pt x="1369453" y="1269961"/>
                  </a:lnTo>
                  <a:lnTo>
                    <a:pt x="1402473" y="1240739"/>
                  </a:lnTo>
                  <a:lnTo>
                    <a:pt x="1433639" y="1209573"/>
                  </a:lnTo>
                  <a:lnTo>
                    <a:pt x="1462862" y="1176553"/>
                  </a:lnTo>
                  <a:lnTo>
                    <a:pt x="1490040" y="1141768"/>
                  </a:lnTo>
                  <a:lnTo>
                    <a:pt x="1515071" y="1105306"/>
                  </a:lnTo>
                  <a:lnTo>
                    <a:pt x="1537868" y="1067282"/>
                  </a:lnTo>
                  <a:lnTo>
                    <a:pt x="1558340" y="1027772"/>
                  </a:lnTo>
                  <a:lnTo>
                    <a:pt x="1576400" y="986891"/>
                  </a:lnTo>
                  <a:lnTo>
                    <a:pt x="1591932" y="944714"/>
                  </a:lnTo>
                  <a:lnTo>
                    <a:pt x="1604848" y="901344"/>
                  </a:lnTo>
                  <a:lnTo>
                    <a:pt x="1615059" y="856869"/>
                  </a:lnTo>
                  <a:lnTo>
                    <a:pt x="1622475" y="811403"/>
                  </a:lnTo>
                  <a:lnTo>
                    <a:pt x="1626984" y="765009"/>
                  </a:lnTo>
                  <a:lnTo>
                    <a:pt x="1628521" y="717804"/>
                  </a:lnTo>
                  <a:lnTo>
                    <a:pt x="1628521" y="0"/>
                  </a:lnTo>
                  <a:close/>
                </a:path>
              </a:pathLst>
            </a:custGeom>
            <a:solidFill>
              <a:srgbClr val="62A4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3" name="object 33"/>
            <p:cNvSpPr/>
            <p:nvPr/>
          </p:nvSpPr>
          <p:spPr>
            <a:xfrm>
              <a:off x="4142231" y="3061716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62A437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4" name="object 34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976115" y="2828544"/>
              <a:ext cx="1050798" cy="1335785"/>
            </a:xfrm>
            <a:prstGeom prst="rect">
              <a:avLst/>
            </a:prstGeom>
          </p:spPr>
        </p:pic>
      </p:grpSp>
      <p:sp>
        <p:nvSpPr>
          <p:cNvPr id="35" name="object 35"/>
          <p:cNvSpPr txBox="1"/>
          <p:nvPr/>
        </p:nvSpPr>
        <p:spPr>
          <a:xfrm>
            <a:off x="4339209" y="2964560"/>
            <a:ext cx="28892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1135" dirty="0">
                <a:solidFill>
                  <a:srgbClr val="FFFFFF"/>
                </a:solidFill>
                <a:latin typeface="Tahoma"/>
                <a:cs typeface="Tahoma"/>
              </a:rPr>
              <a:t>C</a:t>
            </a:r>
            <a:endParaRPr sz="4800">
              <a:latin typeface="Tahoma"/>
              <a:cs typeface="Tahoma"/>
            </a:endParaRPr>
          </a:p>
        </p:txBody>
      </p:sp>
      <p:grpSp>
        <p:nvGrpSpPr>
          <p:cNvPr id="36" name="object 36"/>
          <p:cNvGrpSpPr/>
          <p:nvPr/>
        </p:nvGrpSpPr>
        <p:grpSpPr>
          <a:xfrm>
            <a:off x="7694676" y="2252472"/>
            <a:ext cx="2399030" cy="4242435"/>
            <a:chOff x="7694676" y="2252472"/>
            <a:chExt cx="2399030" cy="4242435"/>
          </a:xfrm>
        </p:grpSpPr>
        <p:sp>
          <p:nvSpPr>
            <p:cNvPr id="37" name="object 37"/>
            <p:cNvSpPr/>
            <p:nvPr/>
          </p:nvSpPr>
          <p:spPr>
            <a:xfrm>
              <a:off x="8548116" y="2252471"/>
              <a:ext cx="1545590" cy="4242435"/>
            </a:xfrm>
            <a:custGeom>
              <a:avLst/>
              <a:gdLst/>
              <a:ahLst/>
              <a:cxnLst/>
              <a:rect l="l" t="t" r="r" b="b"/>
              <a:pathLst>
                <a:path w="1545590" h="4242435">
                  <a:moveTo>
                    <a:pt x="1545336" y="0"/>
                  </a:moveTo>
                  <a:lnTo>
                    <a:pt x="755904" y="0"/>
                  </a:lnTo>
                  <a:lnTo>
                    <a:pt x="708698" y="1536"/>
                  </a:lnTo>
                  <a:lnTo>
                    <a:pt x="662305" y="6045"/>
                  </a:lnTo>
                  <a:lnTo>
                    <a:pt x="616839" y="13462"/>
                  </a:lnTo>
                  <a:lnTo>
                    <a:pt x="572363" y="23672"/>
                  </a:lnTo>
                  <a:lnTo>
                    <a:pt x="528993" y="36588"/>
                  </a:lnTo>
                  <a:lnTo>
                    <a:pt x="486816" y="52120"/>
                  </a:lnTo>
                  <a:lnTo>
                    <a:pt x="445935" y="70180"/>
                  </a:lnTo>
                  <a:lnTo>
                    <a:pt x="406425" y="90652"/>
                  </a:lnTo>
                  <a:lnTo>
                    <a:pt x="368401" y="113449"/>
                  </a:lnTo>
                  <a:lnTo>
                    <a:pt x="331939" y="138480"/>
                  </a:lnTo>
                  <a:lnTo>
                    <a:pt x="297154" y="165658"/>
                  </a:lnTo>
                  <a:lnTo>
                    <a:pt x="264134" y="194881"/>
                  </a:lnTo>
                  <a:lnTo>
                    <a:pt x="232968" y="226047"/>
                  </a:lnTo>
                  <a:lnTo>
                    <a:pt x="203746" y="259067"/>
                  </a:lnTo>
                  <a:lnTo>
                    <a:pt x="176568" y="293852"/>
                  </a:lnTo>
                  <a:lnTo>
                    <a:pt x="151536" y="330314"/>
                  </a:lnTo>
                  <a:lnTo>
                    <a:pt x="128739" y="368338"/>
                  </a:lnTo>
                  <a:lnTo>
                    <a:pt x="108267" y="407847"/>
                  </a:lnTo>
                  <a:lnTo>
                    <a:pt x="90208" y="448729"/>
                  </a:lnTo>
                  <a:lnTo>
                    <a:pt x="74676" y="490905"/>
                  </a:lnTo>
                  <a:lnTo>
                    <a:pt x="61760" y="534276"/>
                  </a:lnTo>
                  <a:lnTo>
                    <a:pt x="51549" y="578751"/>
                  </a:lnTo>
                  <a:lnTo>
                    <a:pt x="44132" y="624217"/>
                  </a:lnTo>
                  <a:lnTo>
                    <a:pt x="39624" y="670610"/>
                  </a:lnTo>
                  <a:lnTo>
                    <a:pt x="38100" y="717804"/>
                  </a:lnTo>
                  <a:lnTo>
                    <a:pt x="38100" y="1427314"/>
                  </a:lnTo>
                  <a:lnTo>
                    <a:pt x="27559" y="1427480"/>
                  </a:lnTo>
                  <a:lnTo>
                    <a:pt x="62496" y="4087076"/>
                  </a:lnTo>
                  <a:lnTo>
                    <a:pt x="47421" y="4090327"/>
                  </a:lnTo>
                  <a:lnTo>
                    <a:pt x="22440" y="4107662"/>
                  </a:lnTo>
                  <a:lnTo>
                    <a:pt x="5791" y="4133113"/>
                  </a:lnTo>
                  <a:lnTo>
                    <a:pt x="0" y="4164088"/>
                  </a:lnTo>
                  <a:lnTo>
                    <a:pt x="6604" y="4194899"/>
                  </a:lnTo>
                  <a:lnTo>
                    <a:pt x="23952" y="4219905"/>
                  </a:lnTo>
                  <a:lnTo>
                    <a:pt x="49415" y="4236593"/>
                  </a:lnTo>
                  <a:lnTo>
                    <a:pt x="80391" y="4242409"/>
                  </a:lnTo>
                  <a:lnTo>
                    <a:pt x="111188" y="4235780"/>
                  </a:lnTo>
                  <a:lnTo>
                    <a:pt x="136182" y="4218432"/>
                  </a:lnTo>
                  <a:lnTo>
                    <a:pt x="152869" y="4192981"/>
                  </a:lnTo>
                  <a:lnTo>
                    <a:pt x="158508" y="4163250"/>
                  </a:lnTo>
                  <a:lnTo>
                    <a:pt x="158750" y="4162006"/>
                  </a:lnTo>
                  <a:lnTo>
                    <a:pt x="152069" y="4131195"/>
                  </a:lnTo>
                  <a:lnTo>
                    <a:pt x="134721" y="4106189"/>
                  </a:lnTo>
                  <a:lnTo>
                    <a:pt x="109258" y="4089514"/>
                  </a:lnTo>
                  <a:lnTo>
                    <a:pt x="94246" y="4086695"/>
                  </a:lnTo>
                  <a:lnTo>
                    <a:pt x="94208" y="4083672"/>
                  </a:lnTo>
                  <a:lnTo>
                    <a:pt x="59410" y="1435608"/>
                  </a:lnTo>
                  <a:lnTo>
                    <a:pt x="827532" y="1435608"/>
                  </a:lnTo>
                  <a:lnTo>
                    <a:pt x="874725" y="1434084"/>
                  </a:lnTo>
                  <a:lnTo>
                    <a:pt x="921118" y="1429575"/>
                  </a:lnTo>
                  <a:lnTo>
                    <a:pt x="966584" y="1422158"/>
                  </a:lnTo>
                  <a:lnTo>
                    <a:pt x="1011059" y="1411947"/>
                  </a:lnTo>
                  <a:lnTo>
                    <a:pt x="1054430" y="1399032"/>
                  </a:lnTo>
                  <a:lnTo>
                    <a:pt x="1096606" y="1383499"/>
                  </a:lnTo>
                  <a:lnTo>
                    <a:pt x="1137488" y="1365440"/>
                  </a:lnTo>
                  <a:lnTo>
                    <a:pt x="1176997" y="1344968"/>
                  </a:lnTo>
                  <a:lnTo>
                    <a:pt x="1215021" y="1322171"/>
                  </a:lnTo>
                  <a:lnTo>
                    <a:pt x="1251483" y="1297139"/>
                  </a:lnTo>
                  <a:lnTo>
                    <a:pt x="1286268" y="1269961"/>
                  </a:lnTo>
                  <a:lnTo>
                    <a:pt x="1319288" y="1240739"/>
                  </a:lnTo>
                  <a:lnTo>
                    <a:pt x="1350454" y="1209573"/>
                  </a:lnTo>
                  <a:lnTo>
                    <a:pt x="1379677" y="1176553"/>
                  </a:lnTo>
                  <a:lnTo>
                    <a:pt x="1406855" y="1141768"/>
                  </a:lnTo>
                  <a:lnTo>
                    <a:pt x="1431886" y="1105306"/>
                  </a:lnTo>
                  <a:lnTo>
                    <a:pt x="1454683" y="1067282"/>
                  </a:lnTo>
                  <a:lnTo>
                    <a:pt x="1475155" y="1027772"/>
                  </a:lnTo>
                  <a:lnTo>
                    <a:pt x="1493215" y="986891"/>
                  </a:lnTo>
                  <a:lnTo>
                    <a:pt x="1508747" y="944714"/>
                  </a:lnTo>
                  <a:lnTo>
                    <a:pt x="1521663" y="901344"/>
                  </a:lnTo>
                  <a:lnTo>
                    <a:pt x="1531874" y="856869"/>
                  </a:lnTo>
                  <a:lnTo>
                    <a:pt x="1539290" y="811403"/>
                  </a:lnTo>
                  <a:lnTo>
                    <a:pt x="1543799" y="765009"/>
                  </a:lnTo>
                  <a:lnTo>
                    <a:pt x="1545336" y="717804"/>
                  </a:lnTo>
                  <a:lnTo>
                    <a:pt x="1545336" y="0"/>
                  </a:lnTo>
                  <a:close/>
                </a:path>
              </a:pathLst>
            </a:custGeom>
            <a:solidFill>
              <a:srgbClr val="37A76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38" name="object 38"/>
            <p:cNvSpPr/>
            <p:nvPr/>
          </p:nvSpPr>
          <p:spPr>
            <a:xfrm>
              <a:off x="7868412" y="3061716"/>
              <a:ext cx="681355" cy="649605"/>
            </a:xfrm>
            <a:custGeom>
              <a:avLst/>
              <a:gdLst/>
              <a:ahLst/>
              <a:cxnLst/>
              <a:rect l="l" t="t" r="r" b="b"/>
              <a:pathLst>
                <a:path w="681354" h="649604">
                  <a:moveTo>
                    <a:pt x="356616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1228" y="649224"/>
                  </a:lnTo>
                  <a:lnTo>
                    <a:pt x="681228" y="324612"/>
                  </a:lnTo>
                  <a:lnTo>
                    <a:pt x="677709" y="276632"/>
                  </a:lnTo>
                  <a:lnTo>
                    <a:pt x="667487" y="230843"/>
                  </a:lnTo>
                  <a:lnTo>
                    <a:pt x="651065" y="187743"/>
                  </a:lnTo>
                  <a:lnTo>
                    <a:pt x="628942" y="147837"/>
                  </a:lnTo>
                  <a:lnTo>
                    <a:pt x="601621" y="111624"/>
                  </a:lnTo>
                  <a:lnTo>
                    <a:pt x="569603" y="79606"/>
                  </a:lnTo>
                  <a:lnTo>
                    <a:pt x="533390" y="52285"/>
                  </a:lnTo>
                  <a:lnTo>
                    <a:pt x="493484" y="30162"/>
                  </a:lnTo>
                  <a:lnTo>
                    <a:pt x="450384" y="13740"/>
                  </a:lnTo>
                  <a:lnTo>
                    <a:pt x="404595" y="3518"/>
                  </a:lnTo>
                  <a:lnTo>
                    <a:pt x="356616" y="0"/>
                  </a:lnTo>
                  <a:close/>
                </a:path>
              </a:pathLst>
            </a:custGeom>
            <a:solidFill>
              <a:srgbClr val="37A76E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39" name="object 3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7694676" y="2828544"/>
              <a:ext cx="1064514" cy="1335785"/>
            </a:xfrm>
            <a:prstGeom prst="rect">
              <a:avLst/>
            </a:prstGeom>
          </p:spPr>
        </p:pic>
      </p:grpSp>
      <p:sp>
        <p:nvSpPr>
          <p:cNvPr id="40" name="object 40"/>
          <p:cNvSpPr txBox="1"/>
          <p:nvPr/>
        </p:nvSpPr>
        <p:spPr>
          <a:xfrm>
            <a:off x="8058404" y="2964560"/>
            <a:ext cx="302260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4800" b="1" spc="-1400" dirty="0">
                <a:solidFill>
                  <a:srgbClr val="FFFFFF"/>
                </a:solidFill>
                <a:latin typeface="Tahoma"/>
                <a:cs typeface="Tahoma"/>
              </a:rPr>
              <a:t>G</a:t>
            </a:r>
            <a:endParaRPr sz="4800">
              <a:latin typeface="Tahoma"/>
              <a:cs typeface="Tahoma"/>
            </a:endParaRPr>
          </a:p>
        </p:txBody>
      </p:sp>
      <p:sp>
        <p:nvSpPr>
          <p:cNvPr id="53" name="TextBox 52"/>
          <p:cNvSpPr txBox="1"/>
          <p:nvPr/>
        </p:nvSpPr>
        <p:spPr>
          <a:xfrm>
            <a:off x="3378901" y="439244"/>
            <a:ext cx="5800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5" name="TextBox 54"/>
          <p:cNvSpPr txBox="1"/>
          <p:nvPr/>
        </p:nvSpPr>
        <p:spPr>
          <a:xfrm>
            <a:off x="1659043" y="1611356"/>
            <a:ext cx="9701443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สรุปสาระสำคัญ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Value Chain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และเป้าหมายรายสินค้า ชนิดสินค้า (สละ) 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6" name="TextBox 55"/>
          <p:cNvSpPr txBox="1"/>
          <p:nvPr/>
        </p:nvSpPr>
        <p:spPr>
          <a:xfrm>
            <a:off x="1105660" y="2610617"/>
            <a:ext cx="1252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atin typeface="AngsanaUPC" pitchFamily="18" charset="-34"/>
                <a:cs typeface="AngsanaUPC" pitchFamily="18" charset="-34"/>
              </a:rPr>
              <a:t>เศรษฐกิจ</a:t>
            </a:r>
            <a:br>
              <a:rPr lang="th-TH" sz="2000" b="1" dirty="0" smtClean="0">
                <a:latin typeface="AngsanaUPC" pitchFamily="18" charset="-34"/>
                <a:cs typeface="AngsanaUPC" pitchFamily="18" charset="-34"/>
              </a:rPr>
            </a:br>
            <a:r>
              <a:rPr lang="th-TH" sz="2000" b="1" dirty="0" smtClean="0">
                <a:latin typeface="AngsanaUPC" pitchFamily="18" charset="-34"/>
                <a:cs typeface="AngsanaUPC" pitchFamily="18" charset="-34"/>
              </a:rPr>
              <a:t>ชีวภาพ</a:t>
            </a:r>
            <a:endParaRPr lang="th-TH" sz="20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8" name="TextBox 57"/>
          <p:cNvSpPr txBox="1"/>
          <p:nvPr/>
        </p:nvSpPr>
        <p:spPr>
          <a:xfrm>
            <a:off x="5026913" y="2635134"/>
            <a:ext cx="1252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atin typeface="AngsanaUPC" pitchFamily="18" charset="-34"/>
                <a:cs typeface="AngsanaUPC" pitchFamily="18" charset="-34"/>
              </a:rPr>
              <a:t>เศรษฐกิจ</a:t>
            </a:r>
            <a:br>
              <a:rPr lang="th-TH" sz="2000" b="1" dirty="0" smtClean="0">
                <a:latin typeface="AngsanaUPC" pitchFamily="18" charset="-34"/>
                <a:cs typeface="AngsanaUPC" pitchFamily="18" charset="-34"/>
              </a:rPr>
            </a:br>
            <a:r>
              <a:rPr lang="th-TH" sz="2000" b="1" dirty="0" smtClean="0">
                <a:latin typeface="AngsanaUPC" pitchFamily="18" charset="-34"/>
                <a:cs typeface="AngsanaUPC" pitchFamily="18" charset="-34"/>
              </a:rPr>
              <a:t>หมุนเวียน</a:t>
            </a:r>
            <a:endParaRPr lang="th-TH" sz="20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9" name="TextBox 58"/>
          <p:cNvSpPr txBox="1"/>
          <p:nvPr/>
        </p:nvSpPr>
        <p:spPr>
          <a:xfrm>
            <a:off x="8759190" y="2649226"/>
            <a:ext cx="1252351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2000" b="1" dirty="0" smtClean="0">
                <a:latin typeface="AngsanaUPC" pitchFamily="18" charset="-34"/>
                <a:cs typeface="AngsanaUPC" pitchFamily="18" charset="-34"/>
              </a:rPr>
              <a:t>เศรษฐกิจ</a:t>
            </a:r>
            <a:br>
              <a:rPr lang="th-TH" sz="2000" b="1" dirty="0" smtClean="0">
                <a:latin typeface="AngsanaUPC" pitchFamily="18" charset="-34"/>
                <a:cs typeface="AngsanaUPC" pitchFamily="18" charset="-34"/>
              </a:rPr>
            </a:br>
            <a:r>
              <a:rPr lang="th-TH" sz="2000" b="1" dirty="0" smtClean="0">
                <a:latin typeface="AngsanaUPC" pitchFamily="18" charset="-34"/>
                <a:cs typeface="AngsanaUPC" pitchFamily="18" charset="-34"/>
              </a:rPr>
              <a:t>สีเขียว</a:t>
            </a:r>
            <a:endParaRPr lang="th-TH" sz="2000" b="1" dirty="0"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1026" name="Picture 2" descr="C:\Users\User\Desktop\ดาวน์โหลด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70" y="20827"/>
            <a:ext cx="2762250" cy="16573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กล่องข้อความ 3">
            <a:extLst>
              <a:ext uri="{FF2B5EF4-FFF2-40B4-BE49-F238E27FC236}">
                <a16:creationId xmlns="" xmlns:a16="http://schemas.microsoft.com/office/drawing/2014/main" id="{1A0075F3-7E9D-493E-A58D-D8EA884D4178}"/>
              </a:ext>
            </a:extLst>
          </p:cNvPr>
          <p:cNvSpPr txBox="1"/>
          <p:nvPr/>
        </p:nvSpPr>
        <p:spPr>
          <a:xfrm>
            <a:off x="1043470" y="3831583"/>
            <a:ext cx="3812289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ต้นทาง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 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พัฒนา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องค์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ความรู้ด้านการแปรรูป การตลาด แก่ผู้ผลิตสละ</a:t>
            </a:r>
          </a:p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กลางทาง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 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สร้าง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แบ</a:t>
            </a:r>
            <a:r>
              <a:rPr lang="th-TH" sz="1600" dirty="0" err="1">
                <a:latin typeface="AngsanaUPC" pitchFamily="18" charset="-34"/>
                <a:cs typeface="AngsanaUPC" pitchFamily="18" charset="-34"/>
              </a:rPr>
              <a:t>รนด์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 หรือ ตรา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สินค้า รวมทั้งส่งเสริม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การ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แปรรูป</a:t>
            </a:r>
          </a:p>
          <a:p>
            <a:pPr algn="thaiDist"/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ผลิตภัณฑ์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ขั้นต้น สินค้าเกษตรชีวภาพมีมูลค่าเพิ่ม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ขึ้น เช่น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ผลิตภัณฑ์แปรรูป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ขั้นต้น สละ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ลอย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แก้ว สละ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ทรงเครื่อง แยม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สละ น้ำสละ</a:t>
            </a:r>
          </a:p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ปลายทาง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 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อาทิ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พ่อค้า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คนกลาง  เกษตรกรรายย่อย  กลุ่มแปลงใหญ่  </a:t>
            </a:r>
            <a:r>
              <a:rPr lang="th-TH" sz="1600" dirty="0" err="1">
                <a:latin typeface="AngsanaUPC" pitchFamily="18" charset="-34"/>
                <a:cs typeface="AngsanaUPC" pitchFamily="18" charset="-34"/>
              </a:rPr>
              <a:t>ศพก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แหล่ง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ท่องเที่ยว </a:t>
            </a:r>
            <a:r>
              <a:rPr lang="en-US" sz="1600" dirty="0" smtClean="0">
                <a:latin typeface="AngsanaUPC" pitchFamily="18" charset="-34"/>
                <a:cs typeface="AngsanaUPC" pitchFamily="18" charset="-34"/>
              </a:rPr>
              <a:t>OTOP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  </a:t>
            </a:r>
            <a:r>
              <a:rPr lang="en-US" sz="1600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มีแหล่งจำหน่ายสินค้าจำหน่าย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ทางออนไลน์ ได้แก่ ทาง</a:t>
            </a:r>
            <a:r>
              <a:rPr lang="th-TH" sz="1600" dirty="0" err="1">
                <a:latin typeface="AngsanaUPC" pitchFamily="18" charset="-34"/>
                <a:cs typeface="AngsanaUPC" pitchFamily="18" charset="-34"/>
              </a:rPr>
              <a:t>เฟสบุ๊ค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 err="1">
                <a:latin typeface="AngsanaUPC" pitchFamily="18" charset="-34"/>
                <a:cs typeface="AngsanaUPC" pitchFamily="18" charset="-34"/>
              </a:rPr>
              <a:t>ไลน์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แอพลิ</a:t>
            </a:r>
            <a:r>
              <a:rPr lang="th-TH" sz="1600" dirty="0" err="1">
                <a:latin typeface="AngsanaUPC" pitchFamily="18" charset="-34"/>
                <a:cs typeface="AngsanaUPC" pitchFamily="18" charset="-34"/>
              </a:rPr>
              <a:t>เคชั่น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 ทาง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ไปรษณีย์ และตลาด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ภายในพื้นที่ เช่น ตลาดเกษตรกร ตลาดริมทางถนนสายหลัก </a:t>
            </a:r>
            <a:br>
              <a:rPr lang="th-TH" sz="1600" dirty="0">
                <a:latin typeface="AngsanaUPC" pitchFamily="18" charset="-34"/>
                <a:cs typeface="AngsanaUPC" pitchFamily="18" charset="-34"/>
              </a:rPr>
            </a:br>
            <a:r>
              <a:rPr lang="th-TH" sz="1600" dirty="0">
                <a:latin typeface="AngsanaUPC" pitchFamily="18" charset="-34"/>
                <a:cs typeface="AngsanaUPC" pitchFamily="18" charset="-34"/>
              </a:rPr>
              <a:t>(สาย 41) </a:t>
            </a:r>
          </a:p>
          <a:p>
            <a:pPr algn="thaiDist"/>
            <a:endParaRPr lang="th-TH" sz="1600" b="1" u="sng" dirty="0">
              <a:latin typeface="AngsanaUPC" pitchFamily="18" charset="-34"/>
              <a:cs typeface="AngsanaUPC" pitchFamily="18" charset="-34"/>
            </a:endParaRPr>
          </a:p>
          <a:p>
            <a:pPr algn="thaiDist"/>
            <a:endParaRPr lang="th-TH" sz="1600" u="sng" dirty="0">
              <a:latin typeface="AngsanaUPC" pitchFamily="18" charset="-34"/>
              <a:cs typeface="AngsanaUPC" pitchFamily="18" charset="-34"/>
            </a:endParaRPr>
          </a:p>
          <a:p>
            <a:pPr marL="171450" indent="-171450" algn="thaiDist">
              <a:buFont typeface="Wingdings" pitchFamily="2" charset="2"/>
              <a:buChar char=""/>
            </a:pPr>
            <a:endParaRPr lang="th-TH" sz="1600" dirty="0">
              <a:latin typeface="AngsanaUPC" pitchFamily="18" charset="-34"/>
              <a:cs typeface="AngsanaUPC" pitchFamily="18" charset="-34"/>
            </a:endParaRPr>
          </a:p>
          <a:p>
            <a:pPr marL="171450" indent="-171450" algn="thaiDist">
              <a:buFont typeface="Wingdings" pitchFamily="2" charset="2"/>
              <a:buChar char=""/>
            </a:pPr>
            <a:endParaRPr lang="th-TH" sz="16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855759" y="3841790"/>
            <a:ext cx="3593516" cy="30162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ต้นทาง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การจัดการวัสดุเหลือใช้จากการ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ผลิต อาทิ ใบใช้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ห่อขนมหรือห่อ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อาหาร </a:t>
            </a:r>
            <a:r>
              <a:rPr lang="en-US" sz="1600" dirty="0" smtClean="0">
                <a:latin typeface="AngsanaUPC" pitchFamily="18" charset="-34"/>
                <a:cs typeface="AngsanaUPC" pitchFamily="18" charset="-34"/>
              </a:rPr>
              <a:t>,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เมล็ดนำมา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สกัดน้ำมันใช้ทานวด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กล้ามเนื้อ </a:t>
            </a:r>
            <a:r>
              <a:rPr lang="en-US" sz="1600" dirty="0" smtClean="0">
                <a:latin typeface="AngsanaUPC" pitchFamily="18" charset="-34"/>
                <a:cs typeface="AngsanaUPC" pitchFamily="18" charset="-34"/>
              </a:rPr>
              <a:t>,     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ก้านใบกรีด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ให้เล็กใช้ทำเป็นเชือกรัด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ของ</a:t>
            </a:r>
          </a:p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กลางทาง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600" dirty="0">
                <a:solidFill>
                  <a:srgbClr val="000000"/>
                </a:solidFill>
                <a:latin typeface="AngsanaUPC" pitchFamily="18" charset="-34"/>
                <a:cs typeface="AngsanaUPC" pitchFamily="18" charset="-34"/>
              </a:rPr>
              <a:t>การสร้างมูลค่าเพิ่มจากวัสดุเหลือ</a:t>
            </a:r>
            <a:r>
              <a:rPr lang="th-TH" sz="1600" dirty="0" smtClean="0">
                <a:solidFill>
                  <a:srgbClr val="000000"/>
                </a:solidFill>
                <a:latin typeface="AngsanaUPC" pitchFamily="18" charset="-34"/>
                <a:cs typeface="AngsanaUPC" pitchFamily="18" charset="-34"/>
              </a:rPr>
              <a:t>ใช้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อาทิ การ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นำใบ ก้าน และเปลือกทำปุ๋ยหมัก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ชีวภาพ การ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สกัดน้ำมันเมล็ด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สละ</a:t>
            </a:r>
          </a:p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ปลายทาง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ใช้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สารอินทรีย์กำกัดโรคแมลงศัตรูพืช  </a:t>
            </a:r>
          </a:p>
          <a:p>
            <a:pPr algn="thaiDist"/>
            <a:endParaRPr lang="th-TH" sz="1600" b="1" dirty="0">
              <a:latin typeface="AngsanaUPC" pitchFamily="18" charset="-34"/>
              <a:cs typeface="AngsanaUPC" pitchFamily="18" charset="-34"/>
            </a:endParaRPr>
          </a:p>
          <a:p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      </a:t>
            </a:r>
            <a:endParaRPr lang="th-TH" sz="1600" b="1" u="sng" dirty="0">
              <a:solidFill>
                <a:srgbClr val="000000"/>
              </a:solidFill>
              <a:latin typeface="AngsanaUPC" pitchFamily="18" charset="-34"/>
              <a:cs typeface="AngsanaUPC" pitchFamily="18" charset="-34"/>
            </a:endParaRPr>
          </a:p>
          <a:p>
            <a:pPr algn="ctr" fontAlgn="t"/>
            <a:endParaRPr lang="th-TH" sz="1600" b="1" dirty="0">
              <a:solidFill>
                <a:srgbClr val="000000"/>
              </a:solidFill>
              <a:latin typeface="TH SarabunPSK" panose="020B0500040200020003" pitchFamily="34" charset="-34"/>
              <a:cs typeface="TH SarabunPSK" panose="020B0500040200020003" pitchFamily="34" charset="-34"/>
            </a:endParaRPr>
          </a:p>
          <a:p>
            <a:endParaRPr lang="th-TH" sz="1600" b="1" u="sng" dirty="0">
              <a:latin typeface="AngsanaUPC" pitchFamily="18" charset="-34"/>
              <a:cs typeface="AngsanaUPC" pitchFamily="18" charset="-34"/>
            </a:endParaRPr>
          </a:p>
          <a:p>
            <a:endParaRPr lang="th-TH" sz="1600" u="sng" dirty="0">
              <a:solidFill>
                <a:srgbClr val="000000"/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14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3" name="กล่องข้อความ 27">
            <a:extLst>
              <a:ext uri="{FF2B5EF4-FFF2-40B4-BE49-F238E27FC236}">
                <a16:creationId xmlns="" xmlns:a16="http://schemas.microsoft.com/office/drawing/2014/main" id="{C9B3AE64-4FF2-44DB-BD9F-3CD6A202F1CA}"/>
              </a:ext>
            </a:extLst>
          </p:cNvPr>
          <p:cNvSpPr txBox="1"/>
          <p:nvPr/>
        </p:nvSpPr>
        <p:spPr>
          <a:xfrm>
            <a:off x="8654370" y="3831582"/>
            <a:ext cx="336608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ต้นทาง</a:t>
            </a:r>
            <a:r>
              <a:rPr lang="th-TH" sz="1600" b="1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ส่งเสริมการ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ท่องเที่ยวเชิง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เกษตรและเชิงนิเวศ</a:t>
            </a:r>
            <a:endParaRPr lang="th-TH" sz="1600" dirty="0"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และการปลูกสละร่วมยางเพิ่มรายได้ให้แก่</a:t>
            </a:r>
          </a:p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กลางทาง</a:t>
            </a:r>
            <a:r>
              <a:rPr lang="th-TH" sz="1600" b="1" dirty="0" smtClean="0"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ใ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ช้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สารอินทรีย์กำกัดโรคแมลงศัตรูพืช  </a:t>
            </a:r>
            <a:endParaRPr lang="th-TH" sz="1600" dirty="0" smtClean="0"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th-TH" sz="1600" b="1" u="sng" dirty="0" smtClean="0">
                <a:latin typeface="AngsanaUPC" pitchFamily="18" charset="-34"/>
                <a:cs typeface="AngsanaUPC" pitchFamily="18" charset="-34"/>
              </a:rPr>
              <a:t>ปลายทาง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 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ส่งเสริม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และสนับสนุนการแปรรูป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เป็น</a:t>
            </a:r>
          </a:p>
          <a:p>
            <a:pPr algn="thaiDist"/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ผลิตภัณฑ์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เพื่อเพิ่มมูลค่า เช่น ไวน์  แยม สละอบแห้ง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                   สละกวน เป็น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ต้น  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รวมทั้งประชาสัมพันธ์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การบริโภคสินค้าปลอดภัย</a:t>
            </a:r>
            <a:r>
              <a:rPr lang="en-US" sz="1600" dirty="0">
                <a:latin typeface="AngsanaUPC" pitchFamily="18" charset="-34"/>
                <a:cs typeface="AngsanaUPC" pitchFamily="18" charset="-34"/>
              </a:rPr>
              <a:t> / 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สินค้า</a:t>
            </a:r>
            <a:r>
              <a:rPr lang="th-TH" sz="1600" dirty="0" smtClean="0">
                <a:latin typeface="AngsanaUPC" pitchFamily="18" charset="-34"/>
                <a:cs typeface="AngsanaUPC" pitchFamily="18" charset="-34"/>
              </a:rPr>
              <a:t>อินทรีย์ เพื่อดึงดูด</a:t>
            </a:r>
            <a:r>
              <a:rPr lang="th-TH" sz="1600" dirty="0">
                <a:latin typeface="AngsanaUPC" pitchFamily="18" charset="-34"/>
                <a:cs typeface="AngsanaUPC" pitchFamily="18" charset="-34"/>
              </a:rPr>
              <a:t>ให้ผู้บริโภคหันมาบริโภคสินค้าที่เป็นมิตรสิ่งแวดล้อม</a:t>
            </a:r>
          </a:p>
          <a:p>
            <a:endParaRPr lang="th-TH" sz="1600" dirty="0" smtClean="0">
              <a:latin typeface="AngsanaUPC" pitchFamily="18" charset="-34"/>
              <a:cs typeface="AngsanaUPC" pitchFamily="18" charset="-34"/>
            </a:endParaRPr>
          </a:p>
          <a:p>
            <a:endParaRPr lang="th-TH" sz="1600" dirty="0"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7485389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xmlns="" id="{99BC4010-B21F-4DE9-AA21-CED3E482FA44}"/>
              </a:ext>
            </a:extLst>
          </p:cNvPr>
          <p:cNvGrpSpPr/>
          <p:nvPr/>
        </p:nvGrpSpPr>
        <p:grpSpPr>
          <a:xfrm>
            <a:off x="10859043" y="563554"/>
            <a:ext cx="1332957" cy="5009975"/>
            <a:chOff x="20691694" y="1852103"/>
            <a:chExt cx="2164540" cy="7495087"/>
          </a:xfrm>
        </p:grpSpPr>
        <p:sp>
          <p:nvSpPr>
            <p:cNvPr id="10" name="Pentagon 3">
              <a:extLst>
                <a:ext uri="{FF2B5EF4-FFF2-40B4-BE49-F238E27FC236}">
                  <a16:creationId xmlns:a16="http://schemas.microsoft.com/office/drawing/2014/main" xmlns="" id="{DEB0D70A-0AD5-4527-8576-AC2A0AD169E2}"/>
                </a:ext>
              </a:extLst>
            </p:cNvPr>
            <p:cNvSpPr/>
            <p:nvPr/>
          </p:nvSpPr>
          <p:spPr>
            <a:xfrm>
              <a:off x="20729280" y="1852103"/>
              <a:ext cx="2029121" cy="7495087"/>
            </a:xfrm>
            <a:prstGeom prst="homePlate">
              <a:avLst/>
            </a:prstGeom>
            <a:solidFill>
              <a:schemeClr val="accent4">
                <a:lumMod val="40000"/>
                <a:lumOff val="60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t"/>
            <a:lstStyle>
              <a:lvl1pPr marL="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lt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algn="ctr"/>
              <a:endParaRPr lang="en-US" sz="478">
                <a:latin typeface="AngsanaUPC" pitchFamily="18" charset="-34"/>
                <a:cs typeface="AngsanaUPC" pitchFamily="18" charset="-34"/>
              </a:endParaRPr>
            </a:p>
          </p:txBody>
        </p:sp>
        <p:sp>
          <p:nvSpPr>
            <p:cNvPr id="11" name="TextBox 3">
              <a:extLst>
                <a:ext uri="{FF2B5EF4-FFF2-40B4-BE49-F238E27FC236}">
                  <a16:creationId xmlns:a16="http://schemas.microsoft.com/office/drawing/2014/main" xmlns="" id="{75E9E922-02A8-498C-9E9E-0502A760E65F}"/>
                </a:ext>
              </a:extLst>
            </p:cNvPr>
            <p:cNvSpPr txBox="1"/>
            <p:nvPr/>
          </p:nvSpPr>
          <p:spPr>
            <a:xfrm>
              <a:off x="20691694" y="3630650"/>
              <a:ext cx="2164540" cy="2759048"/>
            </a:xfrm>
            <a:prstGeom prst="rect">
              <a:avLst/>
            </a:prstGeom>
            <a:noFill/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/>
            </a:fontRef>
          </p:style>
          <p:txBody>
            <a:bodyPr wrap="none" rtlCol="0" anchor="t">
              <a:noAutofit/>
            </a:bodyPr>
            <a:lstStyle>
              <a:lvl1pPr marL="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457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914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371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18288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2860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7432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2004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657600" indent="0">
                <a:defRPr sz="11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r>
                <a:rPr lang="th-TH" sz="1050" b="1" u="sng" dirty="0">
                  <a:latin typeface="AngsanaUPC" pitchFamily="18" charset="-34"/>
                  <a:cs typeface="AngsanaUPC" pitchFamily="18" charset="-34"/>
                </a:rPr>
                <a:t>เป้าหมาย</a:t>
              </a:r>
              <a:endParaRPr lang="en-US" sz="1050" b="1" u="sng" dirty="0">
                <a:latin typeface="AngsanaUPC" pitchFamily="18" charset="-34"/>
                <a:cs typeface="AngsanaUPC" pitchFamily="18" charset="-34"/>
              </a:endParaRPr>
            </a:p>
            <a:p>
              <a:r>
                <a:rPr lang="en-US" sz="1050" b="1" dirty="0" smtClean="0">
                  <a:latin typeface="AngsanaUPC" pitchFamily="18" charset="-34"/>
                  <a:cs typeface="AngsanaUPC" pitchFamily="18" charset="-34"/>
                </a:rPr>
                <a:t>- </a:t>
              </a:r>
              <a:r>
                <a:rPr lang="th-TH" sz="1050" b="1" dirty="0" smtClean="0">
                  <a:latin typeface="AngsanaUPC" pitchFamily="18" charset="-34"/>
                  <a:cs typeface="AngsanaUPC" pitchFamily="18" charset="-34"/>
                </a:rPr>
                <a:t>มูลค่าสินค้าเพิ่มขึ้นร้อยละ </a:t>
              </a:r>
              <a:r>
                <a:rPr lang="en-US" sz="1050" b="1" dirty="0" smtClean="0">
                  <a:latin typeface="AngsanaUPC" pitchFamily="18" charset="-34"/>
                  <a:cs typeface="AngsanaUPC" pitchFamily="18" charset="-34"/>
                </a:rPr>
                <a:t>10</a:t>
              </a:r>
              <a:endParaRPr lang="en-US" sz="1050" b="1" dirty="0">
                <a:latin typeface="AngsanaUPC" pitchFamily="18" charset="-34"/>
                <a:cs typeface="AngsanaUPC" pitchFamily="18" charset="-34"/>
              </a:endParaRPr>
            </a:p>
            <a:p>
              <a:r>
                <a:rPr lang="en-US" sz="1050" b="1" dirty="0" smtClean="0">
                  <a:latin typeface="AngsanaUPC" pitchFamily="18" charset="-34"/>
                  <a:cs typeface="AngsanaUPC" pitchFamily="18" charset="-34"/>
                </a:rPr>
                <a:t>- </a:t>
              </a:r>
              <a:r>
                <a:rPr lang="th-TH" sz="1050" b="1" dirty="0" smtClean="0">
                  <a:latin typeface="AngsanaUPC" pitchFamily="18" charset="-34"/>
                  <a:cs typeface="AngsanaUPC" pitchFamily="18" charset="-34"/>
                </a:rPr>
                <a:t>การ</a:t>
              </a:r>
              <a:r>
                <a:rPr lang="th-TH" sz="1050" b="1" dirty="0">
                  <a:latin typeface="AngsanaUPC" pitchFamily="18" charset="-34"/>
                  <a:cs typeface="AngsanaUPC" pitchFamily="18" charset="-34"/>
                </a:rPr>
                <a:t>ทำการเกษตรที่เป็นมิตร</a:t>
              </a:r>
            </a:p>
            <a:p>
              <a:r>
                <a:rPr lang="th-TH" sz="1050" b="1" dirty="0">
                  <a:latin typeface="AngsanaUPC" pitchFamily="18" charset="-34"/>
                  <a:cs typeface="AngsanaUPC" pitchFamily="18" charset="-34"/>
                </a:rPr>
                <a:t>ต่อสิ่งแวดล้อมอย่างยั่งยืน</a:t>
              </a:r>
            </a:p>
            <a:p>
              <a:r>
                <a:rPr lang="en-US" sz="1050" b="1" dirty="0" smtClean="0">
                  <a:latin typeface="AngsanaUPC" pitchFamily="18" charset="-34"/>
                  <a:cs typeface="AngsanaUPC" pitchFamily="18" charset="-34"/>
                </a:rPr>
                <a:t>- </a:t>
              </a:r>
              <a:r>
                <a:rPr lang="th-TH" sz="1050" b="1" dirty="0" smtClean="0">
                  <a:latin typeface="AngsanaUPC" pitchFamily="18" charset="-34"/>
                  <a:cs typeface="AngsanaUPC" pitchFamily="18" charset="-34"/>
                </a:rPr>
                <a:t>การ</a:t>
              </a:r>
              <a:r>
                <a:rPr lang="th-TH" sz="1050" b="1" dirty="0">
                  <a:latin typeface="AngsanaUPC" pitchFamily="18" charset="-34"/>
                  <a:cs typeface="AngsanaUPC" pitchFamily="18" charset="-34"/>
                </a:rPr>
                <a:t>สร้างมูลค่าเพิ่มจากวัสดุ</a:t>
              </a:r>
            </a:p>
            <a:p>
              <a:r>
                <a:rPr lang="th-TH" sz="1050" b="1" dirty="0">
                  <a:latin typeface="AngsanaUPC" pitchFamily="18" charset="-34"/>
                  <a:cs typeface="AngsanaUPC" pitchFamily="18" charset="-34"/>
                </a:rPr>
                <a:t>เหลือ</a:t>
              </a:r>
              <a:r>
                <a:rPr lang="th-TH" sz="1050" b="1" dirty="0" smtClean="0">
                  <a:latin typeface="AngsanaUPC" pitchFamily="18" charset="-34"/>
                  <a:cs typeface="AngsanaUPC" pitchFamily="18" charset="-34"/>
                </a:rPr>
                <a:t>ใช้ </a:t>
              </a:r>
              <a:r>
                <a:rPr lang="en-US" sz="1050" b="1" dirty="0">
                  <a:latin typeface="AngsanaUPC" pitchFamily="18" charset="-34"/>
                  <a:cs typeface="AngsanaUPC" pitchFamily="18" charset="-34"/>
                </a:rPr>
                <a:t>100</a:t>
              </a:r>
              <a:r>
                <a:rPr lang="th-TH" sz="1050" b="1" dirty="0">
                  <a:latin typeface="AngsanaUPC" pitchFamily="18" charset="-34"/>
                  <a:cs typeface="AngsanaUPC" pitchFamily="18" charset="-34"/>
                </a:rPr>
                <a:t> </a:t>
              </a:r>
              <a:r>
                <a:rPr lang="th-TH" sz="1000" b="1" i="0" dirty="0">
                  <a:effectLst/>
                  <a:latin typeface="AngsanaUPC" pitchFamily="18" charset="-34"/>
                  <a:cs typeface="AngsanaUPC" pitchFamily="18" charset="-34"/>
                </a:rPr>
                <a:t>%</a:t>
              </a:r>
              <a:endParaRPr lang="en-US" sz="1050" b="1" dirty="0">
                <a:latin typeface="AngsanaUPC" pitchFamily="18" charset="-34"/>
                <a:cs typeface="AngsanaUPC" pitchFamily="18" charset="-34"/>
              </a:endParaRPr>
            </a:p>
            <a:p>
              <a:endParaRPr lang="th-TH" sz="1000" b="1" dirty="0">
                <a:latin typeface="AngsanaUPC" pitchFamily="18" charset="-34"/>
                <a:cs typeface="AngsanaUPC" pitchFamily="18" charset="-34"/>
              </a:endParaRPr>
            </a:p>
            <a:p>
              <a:endParaRPr lang="en-US" sz="1000" b="1" dirty="0">
                <a:latin typeface="AngsanaUPC" pitchFamily="18" charset="-34"/>
                <a:cs typeface="AngsanaUPC" pitchFamily="18" charset="-34"/>
              </a:endParaRPr>
            </a:p>
            <a:p>
              <a:endParaRPr lang="en-US" sz="783" b="1" dirty="0">
                <a:latin typeface="AngsanaUPC" pitchFamily="18" charset="-34"/>
                <a:cs typeface="AngsanaUPC" pitchFamily="18" charset="-34"/>
              </a:endParaRPr>
            </a:p>
          </p:txBody>
        </p:sp>
      </p:grpSp>
      <p:sp>
        <p:nvSpPr>
          <p:cNvPr id="12" name="Rectangle 4">
            <a:extLst>
              <a:ext uri="{FF2B5EF4-FFF2-40B4-BE49-F238E27FC236}">
                <a16:creationId xmlns:a16="http://schemas.microsoft.com/office/drawing/2014/main" xmlns="" id="{84802C13-AC9C-4CFB-993D-13C64E9CA3BE}"/>
              </a:ext>
            </a:extLst>
          </p:cNvPr>
          <p:cNvSpPr/>
          <p:nvPr/>
        </p:nvSpPr>
        <p:spPr>
          <a:xfrm>
            <a:off x="0" y="3710"/>
            <a:ext cx="12192000" cy="559844"/>
          </a:xfrm>
          <a:prstGeom prst="rect">
            <a:avLst/>
          </a:prstGeom>
          <a:ln/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การจัดทำ </a:t>
            </a:r>
            <a:r>
              <a:rPr lang="en-US" sz="24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Value Chain </a:t>
            </a:r>
            <a:r>
              <a:rPr lang="th-TH" sz="2400" b="1" dirty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และเป้าหมาย</a:t>
            </a:r>
            <a:r>
              <a:rPr lang="th-TH" sz="24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สินค้าสละ จังหวัดพัทลุง</a:t>
            </a:r>
            <a:endParaRPr lang="en-US" sz="3600" b="1" dirty="0">
              <a:solidFill>
                <a:schemeClr val="bg1"/>
              </a:solidFill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graphicFrame>
        <p:nvGraphicFramePr>
          <p:cNvPr id="3" name="ตาราง 2">
            <a:extLst>
              <a:ext uri="{FF2B5EF4-FFF2-40B4-BE49-F238E27FC236}">
                <a16:creationId xmlns:a16="http://schemas.microsoft.com/office/drawing/2014/main" xmlns="" id="{3DFC0770-A198-4917-884B-5D6CEA93E9D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56754577"/>
              </p:ext>
            </p:extLst>
          </p:nvPr>
        </p:nvGraphicFramePr>
        <p:xfrm>
          <a:off x="226334" y="642795"/>
          <a:ext cx="10655929" cy="49490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:a16="http://schemas.microsoft.com/office/drawing/2014/main" xmlns="" val="785280501"/>
                    </a:ext>
                  </a:extLst>
                </a:gridCol>
                <a:gridCol w="2801958">
                  <a:extLst>
                    <a:ext uri="{9D8B030D-6E8A-4147-A177-3AD203B41FA5}">
                      <a16:colId xmlns:a16="http://schemas.microsoft.com/office/drawing/2014/main" xmlns="" val="2166394786"/>
                    </a:ext>
                  </a:extLst>
                </a:gridCol>
                <a:gridCol w="2935337">
                  <a:extLst>
                    <a:ext uri="{9D8B030D-6E8A-4147-A177-3AD203B41FA5}">
                      <a16:colId xmlns:a16="http://schemas.microsoft.com/office/drawing/2014/main" xmlns="" val="2612424634"/>
                    </a:ext>
                  </a:extLst>
                </a:gridCol>
                <a:gridCol w="3998200">
                  <a:extLst>
                    <a:ext uri="{9D8B030D-6E8A-4147-A177-3AD203B41FA5}">
                      <a16:colId xmlns:a16="http://schemas.microsoft.com/office/drawing/2014/main" xmlns="" val="4184158473"/>
                    </a:ext>
                  </a:extLst>
                </a:gridCol>
              </a:tblGrid>
              <a:tr h="200515">
                <a:tc>
                  <a:txBody>
                    <a:bodyPr/>
                    <a:lstStyle/>
                    <a:p>
                      <a:pPr algn="ctr" fontAlgn="ctr"/>
                      <a:r>
                        <a:rPr lang="en-US" sz="10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 </a:t>
                      </a:r>
                      <a:r>
                        <a:rPr lang="th-TH" sz="1000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</a:t>
                      </a:r>
                      <a:endParaRPr 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7069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ต้นทาง</a:t>
                      </a:r>
                    </a:p>
                    <a:p>
                      <a:pPr marL="0" marR="0" lvl="0" indent="0" algn="ctr" defTabSz="1706910" rtl="0" eaLnBrk="1" fontAlgn="ctr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(เกษตรกร)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กลางทาง</a:t>
                      </a:r>
                    </a:p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(สถาบันเกษตรกร,ผู้ประกอบ)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ปลายทาง</a:t>
                      </a:r>
                    </a:p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(อุตสาหกรรม)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5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36532491"/>
                  </a:ext>
                </a:extLst>
              </a:tr>
              <a:tr h="1530201">
                <a:tc>
                  <a:txBody>
                    <a:bodyPr/>
                    <a:lstStyle/>
                    <a:p>
                      <a:pPr algn="ctr" fontAlgn="ctr"/>
                      <a:endParaRPr lang="th-TH" sz="1000" b="1" u="sng" strike="noStrike" dirty="0"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ctr" fontAlgn="ctr"/>
                      <a:endParaRPr lang="th-TH" sz="1000" b="1" u="sng" strike="noStrike" dirty="0"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ctr" fontAlgn="ctr"/>
                      <a:endParaRPr lang="th-TH" sz="1000" b="1" u="sng" strike="noStrike" dirty="0"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ctr" fontAlgn="ctr"/>
                      <a:r>
                        <a:rPr lang="en-US" sz="1000" b="1" u="sng" strike="noStrike" dirty="0"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Bio</a:t>
                      </a:r>
                      <a:endParaRPr lang="th-TH" sz="1000" b="1" u="sng" strike="noStrike" dirty="0"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algn="ctr" fontAlgn="ctr"/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การสร้างมูลค่า</a:t>
                      </a:r>
                    </a:p>
                    <a:p>
                      <a:pPr algn="ctr" fontAlgn="ctr"/>
                      <a:r>
                        <a:rPr lang="en-US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(Value Creation)</a:t>
                      </a: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en-US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</a:t>
                      </a: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บุคลากร</a:t>
                      </a: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                                       </a:t>
                      </a: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การเพิ่มประสิทธิภาพการผลิต</a:t>
                      </a: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endParaRPr lang="th-TH" sz="1000" b="1" i="0" u="sng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endParaRPr lang="th-TH" sz="1000" b="1" i="0" u="sng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endParaRPr lang="th-TH" sz="1000" b="1" i="0" u="sng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  </a:t>
                      </a:r>
                    </a:p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 </a:t>
                      </a: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TH SarabunIT๙" panose="020B0500040200020003" pitchFamily="34" charset="-34"/>
                          <a:cs typeface="TH SarabunIT๙" panose="020B0500040200020003" pitchFamily="34" charset="-34"/>
                        </a:rPr>
                        <a:t>กลุ่มเกษตรกรที่ควรเป็นกลุ่มนำร่อง</a:t>
                      </a:r>
                      <a:endParaRPr lang="en-US" sz="1000" b="1" i="0" u="sng" strike="noStrike" dirty="0">
                        <a:solidFill>
                          <a:srgbClr val="000000"/>
                        </a:solidFill>
                        <a:effectLst/>
                        <a:latin typeface="TH SarabunIT๙" panose="020B0500040200020003" pitchFamily="34" charset="-34"/>
                        <a:cs typeface="TH SarabunIT๙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กระบวนการสร้างมูลค่าเพิ่ม</a:t>
                      </a: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</a:t>
                      </a: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170691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u="sng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การตลาด</a:t>
                      </a:r>
                    </a:p>
                    <a:p>
                      <a:pPr marL="0" marR="0" lvl="0" indent="0" algn="ctr" defTabSz="170691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512821639"/>
                  </a:ext>
                </a:extLst>
              </a:tr>
              <a:tr h="1464182">
                <a:tc>
                  <a:txBody>
                    <a:bodyPr/>
                    <a:lstStyle/>
                    <a:p>
                      <a:pPr algn="ctr" fontAlgn="ctr"/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en-US" sz="1000" b="1" u="none" strike="noStrike" dirty="0" smtClean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en-US" sz="1000" b="1" u="none" strike="noStrike" dirty="0" smtClean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Circular</a:t>
                      </a:r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th-TH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</a:t>
                      </a:r>
                      <a:r>
                        <a:rPr lang="en-US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Zero Waste)</a:t>
                      </a:r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</a:t>
                      </a:r>
                      <a:r>
                        <a:rPr lang="th-TH" sz="1000" b="1" u="sng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การจัดการวัสดุเหลือใช้จากการผลิต</a:t>
                      </a:r>
                      <a:endParaRPr lang="th-TH" sz="1000" b="0" i="0" u="sng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การสร้างมูลค่าเพิ่มจากวัสดุเหลือใช้</a:t>
                      </a:r>
                    </a:p>
                    <a:p>
                      <a:pPr algn="ctr" fontAlgn="t"/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i="0" u="sng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การลดการสูญเสียแบบครบวงจร</a:t>
                      </a: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124687042"/>
                  </a:ext>
                </a:extLst>
              </a:tr>
              <a:tr h="1647203">
                <a:tc>
                  <a:txBody>
                    <a:bodyPr/>
                    <a:lstStyle/>
                    <a:p>
                      <a:pPr algn="ctr" fontAlgn="ctr"/>
                      <a:endParaRPr lang="en-US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en-US" sz="1000" b="1" u="none" strike="noStrike" dirty="0"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Green</a:t>
                      </a:r>
                      <a:endParaRPr lang="th-TH" sz="1000" b="1" u="none" strike="noStrike" dirty="0"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algn="ctr" fontAlgn="ctr"/>
                      <a:r>
                        <a:rPr lang="th-TH" sz="1000" b="1" i="0" u="none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(สมดุลและยั่งยืน)</a:t>
                      </a:r>
                      <a:endParaRPr 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ctr" fontAlgn="t">
                        <a:buFont typeface="Wingdings" panose="05000000000000000000" pitchFamily="2" charset="2"/>
                        <a:buNone/>
                      </a:pPr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กระบวนการผลิตที่เป็นมิตรต่อสิ่งแวดล้อม</a:t>
                      </a: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th-TH" sz="1000" b="1" i="0" u="sng" strike="noStrike" dirty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การผลิตที่เป็นมิตรกับสิ่งแวดล้อม</a:t>
                      </a: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th-TH" sz="1000" b="1" i="0" u="none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  <a:p>
                      <a:pPr marL="0" marR="0" lvl="0" indent="0" algn="l" defTabSz="914400" rtl="0" eaLnBrk="1" fontAlgn="t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th-TH" sz="1000" b="1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                                       </a:t>
                      </a:r>
                      <a:r>
                        <a:rPr lang="th-TH" sz="1000" b="1" i="0" u="sng" strike="noStrike" dirty="0" smtClean="0">
                          <a:solidFill>
                            <a:srgbClr val="000000"/>
                          </a:solidFill>
                          <a:effectLst/>
                          <a:latin typeface="TH SarabunPSK" panose="020B0500040200020003" pitchFamily="34" charset="-34"/>
                          <a:cs typeface="TH SarabunPSK" panose="020B0500040200020003" pitchFamily="34" charset="-34"/>
                        </a:rPr>
                        <a:t>การตลาด</a:t>
                      </a:r>
                      <a:endParaRPr lang="th-TH" sz="1000" b="1" i="0" u="sng" strike="noStrike" dirty="0">
                        <a:solidFill>
                          <a:srgbClr val="000000"/>
                        </a:solidFill>
                        <a:effectLst/>
                        <a:latin typeface="TH SarabunPSK" panose="020B0500040200020003" pitchFamily="34" charset="-34"/>
                        <a:cs typeface="TH SarabunPSK" panose="020B0500040200020003" pitchFamily="34" charset="-34"/>
                      </a:endParaRPr>
                    </a:p>
                  </a:txBody>
                  <a:tcPr marL="2629" marR="2629" marT="2629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460866017"/>
                  </a:ext>
                </a:extLst>
              </a:tr>
            </a:tbl>
          </a:graphicData>
        </a:graphic>
      </p:graphicFrame>
      <p:pic>
        <p:nvPicPr>
          <p:cNvPr id="21" name="รูปภาพ 20">
            <a:extLst>
              <a:ext uri="{FF2B5EF4-FFF2-40B4-BE49-F238E27FC236}">
                <a16:creationId xmlns:a16="http://schemas.microsoft.com/office/drawing/2014/main" xmlns="" id="{C3B08338-852B-40F6-B11C-2EAB15ECF70C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5" y="1116192"/>
            <a:ext cx="458513" cy="458513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3" name="รูปภาพ 22">
            <a:extLst>
              <a:ext uri="{FF2B5EF4-FFF2-40B4-BE49-F238E27FC236}">
                <a16:creationId xmlns:a16="http://schemas.microsoft.com/office/drawing/2014/main" xmlns="" id="{5BD78BF0-7D31-400D-BA56-6243AB78E7A6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4" y="2806002"/>
            <a:ext cx="458514" cy="458514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25" name="รูปภาพ 24">
            <a:extLst>
              <a:ext uri="{FF2B5EF4-FFF2-40B4-BE49-F238E27FC236}">
                <a16:creationId xmlns:a16="http://schemas.microsoft.com/office/drawing/2014/main" xmlns="" id="{E2C81902-5378-4429-9C82-905B8F7A1181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4772" y="4169860"/>
            <a:ext cx="458516" cy="458516"/>
          </a:xfrm>
          <a:prstGeom prst="ellipse">
            <a:avLst/>
          </a:prstGeom>
          <a:ln w="63500" cap="rnd">
            <a:noFill/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graphicFrame>
        <p:nvGraphicFramePr>
          <p:cNvPr id="2" name="Table 1">
            <a:extLst>
              <a:ext uri="{FF2B5EF4-FFF2-40B4-BE49-F238E27FC236}">
                <a16:creationId xmlns:a16="http://schemas.microsoft.com/office/drawing/2014/main" xmlns="" id="{10F62870-CF3F-4088-8BD5-A25C7F13759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24915425"/>
              </p:ext>
            </p:extLst>
          </p:nvPr>
        </p:nvGraphicFramePr>
        <p:xfrm>
          <a:off x="226336" y="5815328"/>
          <a:ext cx="10655928" cy="3991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:a16="http://schemas.microsoft.com/office/drawing/2014/main" xmlns="" val="1690758785"/>
                    </a:ext>
                  </a:extLst>
                </a:gridCol>
                <a:gridCol w="9735494">
                  <a:extLst>
                    <a:ext uri="{9D8B030D-6E8A-4147-A177-3AD203B41FA5}">
                      <a16:colId xmlns:a16="http://schemas.microsoft.com/office/drawing/2014/main" xmlns="" val="970214184"/>
                    </a:ext>
                  </a:extLst>
                </a:gridCol>
              </a:tblGrid>
              <a:tr h="39911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ปัจจัยสนับสนุน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</a:t>
                      </a:r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การส่งเสริมการผลิตให้ได้มาตรฐาน</a:t>
                      </a:r>
                      <a:r>
                        <a:rPr lang="th-TH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/ </a:t>
                      </a:r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การวิจัย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และ</a:t>
                      </a:r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พัฒนาการแปรรูปเพื่อเพิ่มมูลค่าการผลิต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สนับสนุนแหล่ง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เงินทุน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การประชาสัมพันธ์เพื่อ</a:t>
                      </a:r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ส่งเสริมการขาย</a:t>
                      </a:r>
                      <a:r>
                        <a:rPr lang="th-TH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/ เชื่อมโยงการท่องเที่ยวเชิงเกษตรและนิเวศ</a:t>
                      </a:r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</a:t>
                      </a:r>
                      <a:endParaRPr lang="th-TH" sz="1200" b="0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942824482"/>
                  </a:ext>
                </a:extLst>
              </a:tr>
            </a:tbl>
          </a:graphicData>
        </a:graphic>
      </p:graphicFrame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xmlns="" id="{706404CE-3FC1-4020-88AE-2CB50B5CBE5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8388985"/>
              </p:ext>
            </p:extLst>
          </p:nvPr>
        </p:nvGraphicFramePr>
        <p:xfrm>
          <a:off x="226335" y="6203101"/>
          <a:ext cx="10655929" cy="39911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920434">
                  <a:extLst>
                    <a:ext uri="{9D8B030D-6E8A-4147-A177-3AD203B41FA5}">
                      <a16:colId xmlns:a16="http://schemas.microsoft.com/office/drawing/2014/main" xmlns="" val="1360537452"/>
                    </a:ext>
                  </a:extLst>
                </a:gridCol>
                <a:gridCol w="9735495">
                  <a:extLst>
                    <a:ext uri="{9D8B030D-6E8A-4147-A177-3AD203B41FA5}">
                      <a16:colId xmlns:a16="http://schemas.microsoft.com/office/drawing/2014/main" xmlns="" val="1385523942"/>
                    </a:ext>
                  </a:extLst>
                </a:gridCol>
              </a:tblGrid>
              <a:tr h="399117">
                <a:tc>
                  <a:txBody>
                    <a:bodyPr/>
                    <a:lstStyle/>
                    <a:p>
                      <a:pPr algn="ctr" fontAlgn="ctr"/>
                      <a:r>
                        <a:rPr lang="th-TH" sz="1200" b="1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หน่วยงานสนับสนุน</a:t>
                      </a:r>
                      <a:endParaRPr lang="en-US" sz="1200" b="1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Font typeface="Wingdings" panose="05000000000000000000" pitchFamily="2" charset="2"/>
                        <a:buNone/>
                      </a:pP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  </a:t>
                      </a:r>
                      <a:r>
                        <a:rPr lang="th-TH" sz="12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เกษตรจังหวัดและอำเภอ 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ศูนย์วิจัยและพัฒนาการเกษตรพัทลุง</a:t>
                      </a:r>
                      <a:r>
                        <a:rPr lang="th-TH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/</a:t>
                      </a:r>
                      <a:r>
                        <a:rPr lang="en-US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สถานี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พัฒนาที่ดิน 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/ </a:t>
                      </a:r>
                      <a:r>
                        <a:rPr lang="th-TH" sz="12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200" b="0" i="0" u="none" strike="noStrike" dirty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สหกรณ์</a:t>
                      </a:r>
                      <a:r>
                        <a:rPr lang="th-TH" sz="1200" b="0" i="0" u="none" strike="noStrike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จังหวัด / โครงการชลประทานพัทลุง</a:t>
                      </a:r>
                      <a:r>
                        <a:rPr lang="th-TH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 / </a:t>
                      </a:r>
                      <a:r>
                        <a:rPr lang="th-TH" sz="1200" b="0" i="0" u="none" strike="noStrike" baseline="0" dirty="0" err="1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th-TH" sz="1200" b="0" i="0" u="none" strike="noStrike" baseline="0" dirty="0" smtClean="0">
                          <a:solidFill>
                            <a:srgbClr val="000000"/>
                          </a:solidFill>
                          <a:effectLst/>
                          <a:latin typeface="AngsanaUPC" pitchFamily="18" charset="-34"/>
                          <a:cs typeface="AngsanaUPC" pitchFamily="18" charset="-34"/>
                        </a:rPr>
                        <a:t>.การปฏิรูปที่ดินจังหวัดพัทลุง / มหาวิทยาลัยทักษิณ วิทยาเขตพัทลุง</a:t>
                      </a:r>
                      <a:endParaRPr lang="th-TH" sz="1200" b="0" i="0" u="none" strike="noStrike" dirty="0">
                        <a:solidFill>
                          <a:srgbClr val="000000"/>
                        </a:solidFill>
                        <a:effectLst/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 marL="2629" marR="2629" marT="2629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2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2803242291"/>
                  </a:ext>
                </a:extLst>
              </a:tr>
            </a:tbl>
          </a:graphicData>
        </a:graphic>
      </p:graphicFrame>
      <p:sp>
        <p:nvSpPr>
          <p:cNvPr id="13" name="Rectangle 4">
            <a:extLst>
              <a:ext uri="{FF2B5EF4-FFF2-40B4-BE49-F238E27FC236}">
                <a16:creationId xmlns:a16="http://schemas.microsoft.com/office/drawing/2014/main" xmlns="" id="{E443C70D-34D2-4861-A06C-650B18B51EFF}"/>
              </a:ext>
            </a:extLst>
          </p:cNvPr>
          <p:cNvSpPr/>
          <p:nvPr/>
        </p:nvSpPr>
        <p:spPr>
          <a:xfrm>
            <a:off x="0" y="6690512"/>
            <a:ext cx="12192000" cy="166396"/>
          </a:xfrm>
          <a:prstGeom prst="rect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r"/>
            <a:r>
              <a:rPr lang="en-US" sz="1400" b="1" dirty="0" smtClean="0">
                <a:latin typeface="TH SarabunPSK" panose="020B0500040200020003" pitchFamily="34" charset="-34"/>
                <a:cs typeface="TH SarabunPSK" panose="020B0500040200020003" pitchFamily="34" charset="-34"/>
              </a:rPr>
              <a:t>3.3 </a:t>
            </a:r>
            <a:r>
              <a:rPr lang="en-US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BCG Value Chain </a:t>
            </a:r>
            <a:r>
              <a:rPr lang="th-TH" sz="1400" b="1" dirty="0">
                <a:latin typeface="TH SarabunPSK" panose="020B0500040200020003" pitchFamily="34" charset="-34"/>
                <a:cs typeface="TH SarabunPSK" panose="020B0500040200020003" pitchFamily="34" charset="-34"/>
              </a:rPr>
              <a:t>ภาคการเกษตร  </a:t>
            </a:r>
          </a:p>
        </p:txBody>
      </p:sp>
      <p:sp>
        <p:nvSpPr>
          <p:cNvPr id="4" name="กล่องข้อความ 3">
            <a:extLst>
              <a:ext uri="{FF2B5EF4-FFF2-40B4-BE49-F238E27FC236}">
                <a16:creationId xmlns:a16="http://schemas.microsoft.com/office/drawing/2014/main" xmlns="" id="{1A0075F3-7E9D-493E-A58D-D8EA884D4178}"/>
              </a:ext>
            </a:extLst>
          </p:cNvPr>
          <p:cNvSpPr txBox="1"/>
          <p:nvPr/>
        </p:nvSpPr>
        <p:spPr>
          <a:xfrm>
            <a:off x="1087317" y="1015026"/>
            <a:ext cx="165372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พัฒนาองค์ความรู้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ผู้ผลิตสละ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พัฒนา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องค์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ความรู้ด้านการแปรรูป</a:t>
            </a:r>
          </a:p>
          <a:p>
            <a:r>
              <a:rPr lang="th-TH" sz="10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     เพื่อเพิ่มมูลค่า</a:t>
            </a:r>
          </a:p>
          <a:p>
            <a:r>
              <a:rPr lang="th-TH" sz="1000" dirty="0" smtClean="0">
                <a:latin typeface="AngsanaUPC" pitchFamily="18" charset="-34"/>
                <a:cs typeface="AngsanaUPC" pitchFamily="18" charset="-34"/>
                <a:sym typeface="Wingdings" panose="05000000000000000000" pitchFamily="2" charset="2"/>
              </a:rPr>
              <a:t>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    พัฒนา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องค์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ความรู้ด้านการตลาด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7" name="กล่องข้อความ 6">
            <a:extLst>
              <a:ext uri="{FF2B5EF4-FFF2-40B4-BE49-F238E27FC236}">
                <a16:creationId xmlns:a16="http://schemas.microsoft.com/office/drawing/2014/main" xmlns="" id="{F1F465C3-99E4-482A-A2B1-C92F73204EFA}"/>
              </a:ext>
            </a:extLst>
          </p:cNvPr>
          <p:cNvSpPr txBox="1"/>
          <p:nvPr/>
        </p:nvSpPr>
        <p:spPr>
          <a:xfrm>
            <a:off x="2489061" y="1097896"/>
            <a:ext cx="1514005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ศูนย์เรียนรู้ ศพก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สละ (ต.หนองธง)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แปลงใหญ่สละ (4 แปลง ยกระดับ 1  แปลง)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เกษตรกรผู้ปลูก 733 ราย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สร้างอัต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ลักษณ์ (สะละ)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มาตรฐานการผลิต </a:t>
            </a:r>
            <a:r>
              <a:rPr lang="en-US" sz="1000" dirty="0" smtClean="0">
                <a:latin typeface="AngsanaUPC" pitchFamily="18" charset="-34"/>
                <a:cs typeface="AngsanaUPC" pitchFamily="18" charset="-34"/>
              </a:rPr>
              <a:t>GAP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รับรองสินค้า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GI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8" name="กล่องข้อความ 7">
            <a:extLst>
              <a:ext uri="{FF2B5EF4-FFF2-40B4-BE49-F238E27FC236}">
                <a16:creationId xmlns:a16="http://schemas.microsoft.com/office/drawing/2014/main" xmlns="" id="{BB20E2C8-F34E-41B6-8E94-3955E6E057E3}"/>
              </a:ext>
            </a:extLst>
          </p:cNvPr>
          <p:cNvSpPr txBox="1"/>
          <p:nvPr/>
        </p:nvSpPr>
        <p:spPr>
          <a:xfrm>
            <a:off x="1168122" y="1828615"/>
            <a:ext cx="15729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000" dirty="0">
                <a:latin typeface="AngsanaUPC" pitchFamily="18" charset="-34"/>
                <a:cs typeface="AngsanaUPC" pitchFamily="18" charset="-34"/>
              </a:rPr>
              <a:t>1</a:t>
            </a:r>
            <a:r>
              <a:rPr lang="en-US" sz="1000" dirty="0" smtClean="0">
                <a:latin typeface="AngsanaUPC" pitchFamily="18" charset="-34"/>
                <a:cs typeface="AngsanaUPC" pitchFamily="18" charset="-34"/>
              </a:rPr>
              <a:t>.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 แปลงใหญ่สละตำบลทุ่งนารี </a:t>
            </a:r>
            <a:br>
              <a:rPr lang="th-TH" sz="1000" dirty="0" smtClean="0">
                <a:latin typeface="AngsanaUPC" pitchFamily="18" charset="-34"/>
                <a:cs typeface="AngsanaUPC" pitchFamily="18" charset="-34"/>
              </a:rPr>
            </a:b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    (เกษตรกร 66 ราย 541.25 ไร่)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  <a:p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2. แปลงใหญ่สละตำบลเกาะเต่า     </a:t>
            </a:r>
          </a:p>
          <a:p>
            <a:r>
              <a:rPr lang="th-TH" sz="10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   (เกษตรกร 43 ราย 354 ไร่)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9" name="กล่องข้อความ 8">
            <a:extLst>
              <a:ext uri="{FF2B5EF4-FFF2-40B4-BE49-F238E27FC236}">
                <a16:creationId xmlns:a16="http://schemas.microsoft.com/office/drawing/2014/main" xmlns="" id="{1977746F-4C3E-42F1-A0B6-080C3F607519}"/>
              </a:ext>
            </a:extLst>
          </p:cNvPr>
          <p:cNvSpPr txBox="1"/>
          <p:nvPr/>
        </p:nvSpPr>
        <p:spPr>
          <a:xfrm>
            <a:off x="4003066" y="1132570"/>
            <a:ext cx="288338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สร้างแบรนด์ หรือ ตราสินค้า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ส่งเสริมการแปรรูปผลิตภัณฑ์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ขั้นต้น สินค้า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เกษตรชีวภาพมีมูลค่าเพิ่มขึ้น</a:t>
            </a:r>
          </a:p>
        </p:txBody>
      </p:sp>
      <p:sp>
        <p:nvSpPr>
          <p:cNvPr id="15" name="กล่องข้อความ 14">
            <a:extLst>
              <a:ext uri="{FF2B5EF4-FFF2-40B4-BE49-F238E27FC236}">
                <a16:creationId xmlns:a16="http://schemas.microsoft.com/office/drawing/2014/main" xmlns="" id="{7168C3E9-1D77-44C9-986C-1CA9C2D02017}"/>
              </a:ext>
            </a:extLst>
          </p:cNvPr>
          <p:cNvSpPr txBox="1"/>
          <p:nvPr/>
        </p:nvSpPr>
        <p:spPr>
          <a:xfrm>
            <a:off x="4026211" y="1456928"/>
            <a:ext cx="1762340" cy="86177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th-TH" sz="1000" dirty="0">
                <a:latin typeface="AngsanaUPC" pitchFamily="18" charset="-34"/>
                <a:cs typeface="AngsanaUPC" pitchFamily="18" charset="-34"/>
              </a:rPr>
              <a:t>    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000" b="1" dirty="0" smtClean="0">
                <a:latin typeface="AngsanaUPC" pitchFamily="18" charset="-34"/>
                <a:cs typeface="AngsanaUPC" pitchFamily="18" charset="-34"/>
              </a:rPr>
              <a:t>ผลผลิต</a:t>
            </a:r>
            <a:endParaRPr lang="th-TH" sz="1000" b="1" dirty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ผลผลิตสละสด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ผลิตภัณฑ์แปรรูปขั้นต้น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เช่น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สละ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ลอย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แก้ว   สละ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ทรงเครื่อง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แยมสละ น้ำสละ สละกวน  ไวน์สละ น้ำพริกสละ วุ้นสละ 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6" name="กล่องข้อความ 15">
            <a:extLst>
              <a:ext uri="{FF2B5EF4-FFF2-40B4-BE49-F238E27FC236}">
                <a16:creationId xmlns:a16="http://schemas.microsoft.com/office/drawing/2014/main" xmlns="" id="{EA0CB727-0BCE-4A79-B613-5E6E95D28FBE}"/>
              </a:ext>
            </a:extLst>
          </p:cNvPr>
          <p:cNvSpPr txBox="1"/>
          <p:nvPr/>
        </p:nvSpPr>
        <p:spPr>
          <a:xfrm>
            <a:off x="6917448" y="1058024"/>
            <a:ext cx="36965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พ่อค้าคนกลาง  เกษตรกรราย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ย่อย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 กลุ่มแปลงใหญ่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000" dirty="0" err="1" smtClean="0">
                <a:latin typeface="AngsanaUPC" pitchFamily="18" charset="-34"/>
                <a:cs typeface="AngsanaUPC" pitchFamily="18" charset="-34"/>
              </a:rPr>
              <a:t>ศพก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  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แหล่งท่องเที่ยว </a:t>
            </a:r>
            <a:r>
              <a:rPr lang="en-US" sz="1000" dirty="0" smtClean="0">
                <a:latin typeface="AngsanaUPC" pitchFamily="18" charset="-34"/>
                <a:cs typeface="AngsanaUPC" pitchFamily="18" charset="-34"/>
              </a:rPr>
              <a:t>OTOP</a:t>
            </a:r>
            <a:endParaRPr lang="en-US" sz="1000" dirty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จำหน่ายทางออนไลน์ ได้แก่ ทาง</a:t>
            </a: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เฟสบุ๊ค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ไลน์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แอพลิ</a:t>
            </a:r>
            <a:r>
              <a:rPr lang="th-TH" sz="1000" dirty="0" err="1">
                <a:latin typeface="AngsanaUPC" pitchFamily="18" charset="-34"/>
                <a:cs typeface="AngsanaUPC" pitchFamily="18" charset="-34"/>
              </a:rPr>
              <a:t>เคชั่น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 ทางไปรษณีย์</a:t>
            </a:r>
            <a:endParaRPr lang="en-US" sz="1000" dirty="0" smtClean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ตลาด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ภายในพื้นที่ เช่น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ตลาดเกษตรกร ตลาด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ริมทางถนนสายหลัก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/>
            </a:r>
            <a:br>
              <a:rPr lang="th-TH" sz="1000" dirty="0" smtClean="0">
                <a:latin typeface="AngsanaUPC" pitchFamily="18" charset="-34"/>
                <a:cs typeface="AngsanaUPC" pitchFamily="18" charset="-34"/>
              </a:rPr>
            </a:b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(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สาย 41) </a:t>
            </a:r>
            <a:endParaRPr lang="th-TH" sz="1000" dirty="0" smtClean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US" sz="1000" dirty="0" smtClean="0">
                <a:latin typeface="AngsanaUPC" pitchFamily="18" charset="-34"/>
                <a:cs typeface="AngsanaUPC" pitchFamily="18" charset="-34"/>
              </a:rPr>
              <a:t>Modern Trade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7" name="กล่องข้อความ 16">
            <a:extLst>
              <a:ext uri="{FF2B5EF4-FFF2-40B4-BE49-F238E27FC236}">
                <a16:creationId xmlns:a16="http://schemas.microsoft.com/office/drawing/2014/main" xmlns="" id="{C77E2A2E-27A9-40FE-BA3E-33C578F65C1D}"/>
              </a:ext>
            </a:extLst>
          </p:cNvPr>
          <p:cNvSpPr txBox="1"/>
          <p:nvPr/>
        </p:nvSpPr>
        <p:spPr>
          <a:xfrm>
            <a:off x="7718512" y="1883922"/>
            <a:ext cx="2223870" cy="553998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000" b="1" dirty="0">
                <a:latin typeface="AngsanaUPC" pitchFamily="18" charset="-34"/>
                <a:cs typeface="AngsanaUPC" pitchFamily="18" charset="-34"/>
              </a:rPr>
              <a:t>เฝ้าระวังสินค้าให้ได้มาตรฐานการ</a:t>
            </a:r>
            <a:r>
              <a:rPr lang="th-TH" sz="1000" b="1" dirty="0" smtClean="0">
                <a:latin typeface="AngsanaUPC" pitchFamily="18" charset="-34"/>
                <a:cs typeface="AngsanaUPC" pitchFamily="18" charset="-34"/>
              </a:rPr>
              <a:t>ผลิต</a:t>
            </a:r>
          </a:p>
          <a:p>
            <a:pPr algn="ctr"/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ติดตามเฝ้าระวังการผลิตให้ได้ตามมาตรฐานการผลิต </a:t>
            </a:r>
            <a:r>
              <a:rPr lang="en-US" sz="1000" dirty="0" smtClean="0">
                <a:latin typeface="AngsanaUPC" pitchFamily="18" charset="-34"/>
                <a:cs typeface="AngsanaUPC" pitchFamily="18" charset="-34"/>
              </a:rPr>
              <a:t>GAP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/>
            </a:r>
            <a:br>
              <a:rPr lang="th-TH" sz="1000" dirty="0" smtClean="0">
                <a:latin typeface="AngsanaUPC" pitchFamily="18" charset="-34"/>
                <a:cs typeface="AngsanaUPC" pitchFamily="18" charset="-34"/>
              </a:rPr>
            </a:b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และภายใต้ตราสัญลักษณ์สะสะพัทลุง</a:t>
            </a:r>
            <a:r>
              <a:rPr lang="en-US" sz="1000" dirty="0" smtClean="0">
                <a:latin typeface="AngsanaUPC" pitchFamily="18" charset="-34"/>
                <a:cs typeface="AngsanaUPC" pitchFamily="18" charset="-34"/>
              </a:rPr>
              <a:t> 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8" name="กล่องข้อความ 17">
            <a:extLst>
              <a:ext uri="{FF2B5EF4-FFF2-40B4-BE49-F238E27FC236}">
                <a16:creationId xmlns:a16="http://schemas.microsoft.com/office/drawing/2014/main" xmlns="" id="{860A0CA6-3332-4950-89ED-F2F418D30521}"/>
              </a:ext>
            </a:extLst>
          </p:cNvPr>
          <p:cNvSpPr txBox="1"/>
          <p:nvPr/>
        </p:nvSpPr>
        <p:spPr>
          <a:xfrm>
            <a:off x="9504608" y="930014"/>
            <a:ext cx="139014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ผลผลิต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การ</a:t>
            </a:r>
            <a:r>
              <a:rPr lang="th-TH" sz="10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จำหน่ายสละผลสด และผลิตภัณฑ์</a:t>
            </a:r>
            <a:r>
              <a:rPr lang="th-TH" sz="10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แปรรูปภายใต้แบรนด์สินค้า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สถานที่ผลิตและจำหน่ายสะอาด </a:t>
            </a:r>
            <a:r>
              <a:rPr lang="th-TH" sz="10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ปลอด</a:t>
            </a:r>
            <a:r>
              <a:rPr lang="th-TH" sz="10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ภัยได้มาตรฐาน</a:t>
            </a:r>
            <a:endParaRPr lang="th-TH" sz="10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19" name="กล่องข้อความ 18">
            <a:extLst>
              <a:ext uri="{FF2B5EF4-FFF2-40B4-BE49-F238E27FC236}">
                <a16:creationId xmlns:a16="http://schemas.microsoft.com/office/drawing/2014/main" xmlns="" id="{D2E6D558-4071-4DC5-AB0B-87E7D0A1B6E6}"/>
              </a:ext>
            </a:extLst>
          </p:cNvPr>
          <p:cNvSpPr txBox="1"/>
          <p:nvPr/>
        </p:nvSpPr>
        <p:spPr>
          <a:xfrm>
            <a:off x="1168122" y="2662886"/>
            <a:ext cx="2641878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ใบและก้าน 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สับย่อยทำปุ๋ย มุงหลังคา ทำร่มบังแดด ทำรั้ว ทำแนวกั้น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ใบ </a:t>
            </a:r>
            <a:r>
              <a:rPr lang="en-US" sz="1000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ใช้ห่อขนมหรือห่ออาหาร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เมล็ด </a:t>
            </a:r>
            <a:r>
              <a:rPr lang="en-US" sz="1000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นำมาสกัดน้ำมันใช้ทานวดกล้ามเนื้อ บำรุงผม เป็นต้น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ก้านใบ </a:t>
            </a:r>
            <a:r>
              <a:rPr lang="en-US" sz="1000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กรีดให้เล็กใช้ทำเป็นเชือกรัดของ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ต้น </a:t>
            </a:r>
            <a:r>
              <a:rPr lang="en-US" sz="1000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ย่อยทำปุ๋ยหมัก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4" name="กล่องข้อความ 23">
            <a:extLst>
              <a:ext uri="{FF2B5EF4-FFF2-40B4-BE49-F238E27FC236}">
                <a16:creationId xmlns:a16="http://schemas.microsoft.com/office/drawing/2014/main" xmlns="" id="{4F6A310E-B5D6-4720-BFD4-B2FE2C848F90}"/>
              </a:ext>
            </a:extLst>
          </p:cNvPr>
          <p:cNvSpPr txBox="1"/>
          <p:nvPr/>
        </p:nvSpPr>
        <p:spPr>
          <a:xfrm>
            <a:off x="1610740" y="3570535"/>
            <a:ext cx="1792423" cy="246221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US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Zero waste </a:t>
            </a:r>
            <a:r>
              <a:rPr lang="th-TH" sz="10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เกษตรกรราย</a:t>
            </a:r>
            <a:r>
              <a:rPr lang="th-TH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ย่อย </a:t>
            </a:r>
            <a:r>
              <a:rPr lang="en-US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/ </a:t>
            </a:r>
            <a:r>
              <a:rPr lang="th-TH" sz="1000" b="1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กลุ่ม</a:t>
            </a:r>
          </a:p>
        </p:txBody>
      </p:sp>
      <p:sp>
        <p:nvSpPr>
          <p:cNvPr id="26" name="กล่องข้อความ 25">
            <a:extLst>
              <a:ext uri="{FF2B5EF4-FFF2-40B4-BE49-F238E27FC236}">
                <a16:creationId xmlns:a16="http://schemas.microsoft.com/office/drawing/2014/main" xmlns="" id="{65ECBA08-1D36-4558-A0B6-972E62E1F8C7}"/>
              </a:ext>
            </a:extLst>
          </p:cNvPr>
          <p:cNvSpPr txBox="1"/>
          <p:nvPr/>
        </p:nvSpPr>
        <p:spPr>
          <a:xfrm>
            <a:off x="4032207" y="2662886"/>
            <a:ext cx="198264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การนำ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วัสดุเหลือใช้เพิ่มมูลค่า</a:t>
            </a:r>
          </a:p>
          <a:p>
            <a:r>
              <a:rPr lang="th-TH" sz="10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     - การนำใบ ก้าน และเปลือกทำปุ๋ยหมักชีวภาพ</a:t>
            </a:r>
          </a:p>
          <a:p>
            <a:r>
              <a:rPr lang="th-TH" sz="10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     - การสกัดน้ำมันเมล็ดสละ</a:t>
            </a:r>
          </a:p>
          <a:p>
            <a:r>
              <a:rPr lang="th-TH" sz="1000" dirty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     - ต้น ขยายพันธุ์เพื่อจำหน่าย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7" name="กล่องข้อความ 26">
            <a:extLst>
              <a:ext uri="{FF2B5EF4-FFF2-40B4-BE49-F238E27FC236}">
                <a16:creationId xmlns:a16="http://schemas.microsoft.com/office/drawing/2014/main" xmlns="" id="{FFD0ECA8-FCBE-4090-BAA9-1109181D286B}"/>
              </a:ext>
            </a:extLst>
          </p:cNvPr>
          <p:cNvSpPr txBox="1"/>
          <p:nvPr/>
        </p:nvSpPr>
        <p:spPr>
          <a:xfrm>
            <a:off x="7867716" y="2729143"/>
            <a:ext cx="212209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พัฒนาผลิตภัณฑ์จากต้นและทางสละ เช่น เยื้อกระดาษ 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8" name="กล่องข้อความ 27">
            <a:extLst>
              <a:ext uri="{FF2B5EF4-FFF2-40B4-BE49-F238E27FC236}">
                <a16:creationId xmlns:a16="http://schemas.microsoft.com/office/drawing/2014/main" xmlns="" id="{C9B3AE64-4FF2-44DB-BD9F-3CD6A202F1CA}"/>
              </a:ext>
            </a:extLst>
          </p:cNvPr>
          <p:cNvSpPr txBox="1"/>
          <p:nvPr/>
        </p:nvSpPr>
        <p:spPr>
          <a:xfrm>
            <a:off x="1280104" y="4167441"/>
            <a:ext cx="2453696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ลดการ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ใช้ปุ๋ยเคมี โดยใช้ปุ๋ยอินทรีย์ทดแทน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ส่งเสริมการ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ท่องเที่ยวเชิง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เกษตรและเชิงนิเวศ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เกษตรกรรมยั่งยืน (เกษตร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ธรรมอินทรีย์ เกษตรผสมผสาน)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กระบวนการผลิตเป็นมิตรกับสิ่งแวดล้อม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การปลูกสละร่วมยางเพิ่มรายได้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การปลูกพืชแซมในสวนสละ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0" name="กล่องข้อความ 29">
            <a:extLst>
              <a:ext uri="{FF2B5EF4-FFF2-40B4-BE49-F238E27FC236}">
                <a16:creationId xmlns:a16="http://schemas.microsoft.com/office/drawing/2014/main" xmlns="" id="{B25C8911-873B-4223-BBB1-1DEE8EEA3367}"/>
              </a:ext>
            </a:extLst>
          </p:cNvPr>
          <p:cNvSpPr txBox="1"/>
          <p:nvPr/>
        </p:nvSpPr>
        <p:spPr>
          <a:xfrm>
            <a:off x="6866657" y="4357504"/>
            <a:ext cx="3041755" cy="8617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ประชาสัมพันธ์การบริโภคสินค้าปลอดภัย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 / 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สินค้าอินทรีย์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สร้างความมั่นใจและดึงดูดให้ผู้บริโภคหันมาบริโภคสินค้าที่เป็นมิตรสิ่งแวดล้อม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>
                <a:latin typeface="AngsanaUPC" pitchFamily="18" charset="-34"/>
                <a:cs typeface="AngsanaUPC" pitchFamily="18" charset="-34"/>
              </a:rPr>
              <a:t>การพัฒนากลไกตลาดขายตรง (</a:t>
            </a:r>
            <a:r>
              <a:rPr lang="en-US" sz="1000" dirty="0">
                <a:latin typeface="AngsanaUPC" pitchFamily="18" charset="-34"/>
                <a:cs typeface="AngsanaUPC" pitchFamily="18" charset="-34"/>
              </a:rPr>
              <a:t>Farmer-directed Market</a:t>
            </a:r>
            <a:r>
              <a:rPr lang="th-TH" sz="1000" dirty="0">
                <a:latin typeface="AngsanaUPC" pitchFamily="18" charset="-34"/>
                <a:cs typeface="AngsanaUPC" pitchFamily="18" charset="-34"/>
              </a:rPr>
              <a:t>) โดยเชื่อมโยงกับ</a:t>
            </a: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ตลาดต่างประเทศ (มาเลเซีย)</a:t>
            </a:r>
            <a:r>
              <a:rPr lang="en-US" sz="1000" dirty="0" smtClean="0">
                <a:latin typeface="AngsanaUPC" pitchFamily="18" charset="-34"/>
                <a:cs typeface="AngsanaUPC" pitchFamily="18" charset="-34"/>
              </a:rPr>
              <a:t>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เชื่อมโยงการท่องเที่ยวเชิงเกษตรกรภายในประเทศและต่างประเทศ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1" name="กล่องข้อความ 30">
            <a:extLst>
              <a:ext uri="{FF2B5EF4-FFF2-40B4-BE49-F238E27FC236}">
                <a16:creationId xmlns:a16="http://schemas.microsoft.com/office/drawing/2014/main" xmlns="" id="{7656547C-5EA5-4643-BE9A-09461667C44A}"/>
              </a:ext>
            </a:extLst>
          </p:cNvPr>
          <p:cNvSpPr txBox="1"/>
          <p:nvPr/>
        </p:nvSpPr>
        <p:spPr>
          <a:xfrm>
            <a:off x="4078963" y="4143975"/>
            <a:ext cx="2340887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ไม่ใช้สารเคมีกำกัดโรคแมลงศัตรูพืช  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th-TH" sz="1000" dirty="0" smtClean="0">
                <a:latin typeface="AngsanaUPC" pitchFamily="18" charset="-34"/>
                <a:cs typeface="AngsanaUPC" pitchFamily="18" charset="-34"/>
              </a:rPr>
              <a:t>ใช่สารอินทรีย์ทดแทนสารเคมีในแปลง</a:t>
            </a:r>
            <a:endParaRPr lang="th-TH" sz="10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2" name="กล่องข้อความ 31">
            <a:extLst>
              <a:ext uri="{FF2B5EF4-FFF2-40B4-BE49-F238E27FC236}">
                <a16:creationId xmlns:a16="http://schemas.microsoft.com/office/drawing/2014/main" xmlns="" id="{FF35A3B7-4EBB-4AF5-8DDA-19CF224497C3}"/>
              </a:ext>
            </a:extLst>
          </p:cNvPr>
          <p:cNvSpPr txBox="1"/>
          <p:nvPr/>
        </p:nvSpPr>
        <p:spPr>
          <a:xfrm>
            <a:off x="4343400" y="4661311"/>
            <a:ext cx="2076450" cy="24622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000" dirty="0">
                <a:latin typeface="TH SarabunIT๙" panose="020B0500040200020003" pitchFamily="34" charset="-34"/>
                <a:cs typeface="TH SarabunIT๙" panose="020B0500040200020003" pitchFamily="34" charset="-34"/>
              </a:rPr>
              <a:t>- </a:t>
            </a:r>
            <a:r>
              <a:rPr lang="th-TH" sz="10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ส่งเสริมและสนับสนุนการผลิตตามมาตรฐาน </a:t>
            </a:r>
            <a:r>
              <a:rPr lang="en-US" sz="1000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GAP </a:t>
            </a:r>
            <a:endParaRPr lang="th-TH" sz="1000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36" name="กล่องข้อความ 35">
            <a:extLst>
              <a:ext uri="{FF2B5EF4-FFF2-40B4-BE49-F238E27FC236}">
                <a16:creationId xmlns:a16="http://schemas.microsoft.com/office/drawing/2014/main" xmlns="" id="{4F6A310E-B5D6-4720-BFD4-B2FE2C848F90}"/>
              </a:ext>
            </a:extLst>
          </p:cNvPr>
          <p:cNvSpPr txBox="1"/>
          <p:nvPr/>
        </p:nvSpPr>
        <p:spPr>
          <a:xfrm>
            <a:off x="1168121" y="5117089"/>
            <a:ext cx="2235042" cy="400110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th-TH" sz="10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สละมีรากฝอยจำนวนมาก ช่วยป้องกันการพังทลายของดิน</a:t>
            </a:r>
          </a:p>
          <a:p>
            <a:pPr algn="ctr"/>
            <a:r>
              <a:rPr lang="th-TH" sz="1000" b="1" dirty="0" smtClean="0">
                <a:latin typeface="TH SarabunIT๙" panose="020B0500040200020003" pitchFamily="34" charset="-34"/>
                <a:cs typeface="TH SarabunIT๙" panose="020B0500040200020003" pitchFamily="34" charset="-34"/>
              </a:rPr>
              <a:t>และการรุกล้ำของดินเค็ม</a:t>
            </a:r>
            <a:endParaRPr lang="th-TH" sz="1000" b="1" dirty="0">
              <a:latin typeface="TH SarabunIT๙" panose="020B0500040200020003" pitchFamily="34" charset="-34"/>
              <a:cs typeface="TH SarabunIT๙" panose="020B0500040200020003" pitchFamily="34" charset="-34"/>
            </a:endParaRPr>
          </a:p>
        </p:txBody>
      </p:sp>
      <p:sp>
        <p:nvSpPr>
          <p:cNvPr id="20" name="กล่องข้อความ 19"/>
          <p:cNvSpPr txBox="1"/>
          <p:nvPr/>
        </p:nvSpPr>
        <p:spPr>
          <a:xfrm>
            <a:off x="11066373" y="4045523"/>
            <a:ext cx="10653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1400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อัตราการขยายตัวของมูลค่าเฉลี่ย</a:t>
            </a:r>
            <a:br>
              <a:rPr lang="th-TH" sz="1400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1400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ปี 2560 – 63</a:t>
            </a:r>
            <a:br>
              <a:rPr lang="th-TH" sz="1400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</a:br>
            <a:r>
              <a:rPr lang="th-TH" sz="1400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 เท่ากับ 63 </a:t>
            </a:r>
            <a:r>
              <a:rPr lang="en-US" sz="1400" dirty="0" smtClean="0">
                <a:solidFill>
                  <a:srgbClr val="FF0000"/>
                </a:solidFill>
                <a:latin typeface="AngsanaUPC" pitchFamily="18" charset="-34"/>
                <a:cs typeface="AngsanaUPC" pitchFamily="18" charset="-34"/>
              </a:rPr>
              <a:t>%</a:t>
            </a:r>
            <a:endParaRPr lang="th-TH" sz="1400" dirty="0">
              <a:solidFill>
                <a:srgbClr val="FF0000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4" name="วงรี 13"/>
          <p:cNvSpPr/>
          <p:nvPr/>
        </p:nvSpPr>
        <p:spPr>
          <a:xfrm>
            <a:off x="9997025" y="1913812"/>
            <a:ext cx="496604" cy="514958"/>
          </a:xfrm>
          <a:prstGeom prst="ellipse">
            <a:avLst/>
          </a:prstGeom>
          <a:blipFill dpi="0" rotWithShape="1">
            <a:blip r:embed="rId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วงรี 21"/>
          <p:cNvSpPr/>
          <p:nvPr/>
        </p:nvSpPr>
        <p:spPr>
          <a:xfrm>
            <a:off x="7928571" y="3276813"/>
            <a:ext cx="580604" cy="616189"/>
          </a:xfrm>
          <a:prstGeom prst="ellipse">
            <a:avLst/>
          </a:prstGeom>
          <a:blipFill dpi="0" rotWithShape="1">
            <a:blip r:embed="rId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4" name="วงรี 33"/>
          <p:cNvSpPr/>
          <p:nvPr/>
        </p:nvSpPr>
        <p:spPr>
          <a:xfrm>
            <a:off x="9346976" y="3279304"/>
            <a:ext cx="605939" cy="625496"/>
          </a:xfrm>
          <a:prstGeom prst="ellipse">
            <a:avLst/>
          </a:prstGeom>
          <a:blipFill dpi="0" rotWithShape="1">
            <a:blip r:embed="rId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5" name="วงรี 34"/>
          <p:cNvSpPr/>
          <p:nvPr/>
        </p:nvSpPr>
        <p:spPr>
          <a:xfrm>
            <a:off x="8586164" y="3283022"/>
            <a:ext cx="642916" cy="587404"/>
          </a:xfrm>
          <a:prstGeom prst="ellipse">
            <a:avLst/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7" name="ตัดมุมสี่เหลี่ยมผืนผ้าหนึ่งมุม 36"/>
          <p:cNvSpPr/>
          <p:nvPr/>
        </p:nvSpPr>
        <p:spPr>
          <a:xfrm>
            <a:off x="5017537" y="3321585"/>
            <a:ext cx="605939" cy="558779"/>
          </a:xfrm>
          <a:prstGeom prst="snip1Rect">
            <a:avLst/>
          </a:prstGeom>
          <a:blipFill dpi="0" rotWithShape="1">
            <a:blip r:embed="rId10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39" name="ตัดมุมสี่เหลี่ยมผืนผ้าด้านทแยงมุม 38"/>
          <p:cNvSpPr/>
          <p:nvPr/>
        </p:nvSpPr>
        <p:spPr>
          <a:xfrm>
            <a:off x="5818037" y="3347774"/>
            <a:ext cx="605939" cy="558779"/>
          </a:xfrm>
          <a:prstGeom prst="snip2DiagRect">
            <a:avLst/>
          </a:prstGeom>
          <a:blipFill dpi="0" rotWithShape="1">
            <a:blip r:embed="rId1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0" name="ตัดมุมสี่เหลี่ยมผืนผ้าด้านทแยงมุม 39"/>
          <p:cNvSpPr/>
          <p:nvPr/>
        </p:nvSpPr>
        <p:spPr>
          <a:xfrm>
            <a:off x="4232753" y="3347773"/>
            <a:ext cx="605939" cy="558779"/>
          </a:xfrm>
          <a:prstGeom prst="snip2DiagRect">
            <a:avLst/>
          </a:prstGeom>
          <a:blipFill dpi="0" rotWithShape="1">
            <a:blip r:embed="rId1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1" name="วงรี 40"/>
          <p:cNvSpPr/>
          <p:nvPr/>
        </p:nvSpPr>
        <p:spPr>
          <a:xfrm>
            <a:off x="3300442" y="3995194"/>
            <a:ext cx="605939" cy="580695"/>
          </a:xfrm>
          <a:prstGeom prst="ellipse">
            <a:avLst/>
          </a:prstGeom>
          <a:blipFill dpi="0" rotWithShape="1">
            <a:blip r:embed="rId1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2" name="วงรี 41"/>
          <p:cNvSpPr/>
          <p:nvPr/>
        </p:nvSpPr>
        <p:spPr>
          <a:xfrm>
            <a:off x="3312064" y="4999630"/>
            <a:ext cx="605939" cy="558779"/>
          </a:xfrm>
          <a:prstGeom prst="ellipse">
            <a:avLst/>
          </a:prstGeom>
          <a:blipFill dpi="0" rotWithShape="1">
            <a:blip r:embed="rId1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3" name="สี่เหลี่ยมผืนผ้า 42"/>
          <p:cNvSpPr/>
          <p:nvPr/>
        </p:nvSpPr>
        <p:spPr>
          <a:xfrm>
            <a:off x="5730770" y="5001900"/>
            <a:ext cx="605939" cy="558779"/>
          </a:xfrm>
          <a:prstGeom prst="rect">
            <a:avLst/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4" name="วงรี 43"/>
          <p:cNvSpPr/>
          <p:nvPr/>
        </p:nvSpPr>
        <p:spPr>
          <a:xfrm>
            <a:off x="5862716" y="1913812"/>
            <a:ext cx="605939" cy="558779"/>
          </a:xfrm>
          <a:prstGeom prst="ellipse">
            <a:avLst/>
          </a:prstGeom>
          <a:blipFill dpi="0" rotWithShape="1">
            <a:blip r:embed="rId16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5" name="วงรี 44"/>
          <p:cNvSpPr/>
          <p:nvPr/>
        </p:nvSpPr>
        <p:spPr>
          <a:xfrm>
            <a:off x="6218709" y="1483752"/>
            <a:ext cx="605939" cy="558779"/>
          </a:xfrm>
          <a:prstGeom prst="ellipse">
            <a:avLst/>
          </a:prstGeom>
          <a:blipFill dpi="0" rotWithShape="1">
            <a:blip r:embed="rId17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6" name="สี่เหลี่ยมผืนผ้า 45"/>
          <p:cNvSpPr/>
          <p:nvPr/>
        </p:nvSpPr>
        <p:spPr>
          <a:xfrm>
            <a:off x="5072218" y="4999630"/>
            <a:ext cx="605939" cy="558779"/>
          </a:xfrm>
          <a:prstGeom prst="rect">
            <a:avLst/>
          </a:prstGeom>
          <a:blipFill dpi="0" rotWithShape="1">
            <a:blip r:embed="rId18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7" name="สี่เหลี่ยมผืนผ้า 46"/>
          <p:cNvSpPr/>
          <p:nvPr/>
        </p:nvSpPr>
        <p:spPr>
          <a:xfrm>
            <a:off x="4429566" y="4991023"/>
            <a:ext cx="605939" cy="558779"/>
          </a:xfrm>
          <a:prstGeom prst="rect">
            <a:avLst/>
          </a:prstGeom>
          <a:blipFill dpi="0" rotWithShape="1">
            <a:blip r:embed="rId1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8" name="สี่เหลี่ยมผืนผ้ามุมมน 47"/>
          <p:cNvSpPr/>
          <p:nvPr/>
        </p:nvSpPr>
        <p:spPr>
          <a:xfrm>
            <a:off x="9867211" y="4964989"/>
            <a:ext cx="596277" cy="616189"/>
          </a:xfrm>
          <a:prstGeom prst="roundRect">
            <a:avLst/>
          </a:prstGeom>
          <a:blipFill dpi="0" rotWithShape="1">
            <a:blip r:embed="rId20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49" name="แผนผังลําดับงาน: กระบวนการสำรอง 48"/>
          <p:cNvSpPr/>
          <p:nvPr/>
        </p:nvSpPr>
        <p:spPr>
          <a:xfrm>
            <a:off x="10203310" y="4357504"/>
            <a:ext cx="580604" cy="616189"/>
          </a:xfrm>
          <a:prstGeom prst="flowChartAlternateProcess">
            <a:avLst/>
          </a:prstGeom>
          <a:blipFill dpi="0" rotWithShape="1">
            <a:blip r:embed="rId2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0" name="ตัดมุมสี่เหลี่ยมผืนผ้าด้านทแยงมุม 49"/>
          <p:cNvSpPr/>
          <p:nvPr/>
        </p:nvSpPr>
        <p:spPr>
          <a:xfrm>
            <a:off x="7015164" y="2600625"/>
            <a:ext cx="633991" cy="670276"/>
          </a:xfrm>
          <a:prstGeom prst="snip2DiagRect">
            <a:avLst/>
          </a:prstGeom>
          <a:blipFill dpi="0" rotWithShape="1">
            <a:blip r:embed="rId2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1" name="ตัดมุมสี่เหลี่ยมผืนผ้าด้านทแยงมุม 50"/>
          <p:cNvSpPr/>
          <p:nvPr/>
        </p:nvSpPr>
        <p:spPr>
          <a:xfrm>
            <a:off x="10132171" y="2566573"/>
            <a:ext cx="580604" cy="616189"/>
          </a:xfrm>
          <a:prstGeom prst="snip2DiagRect">
            <a:avLst/>
          </a:prstGeom>
          <a:blipFill dpi="0" rotWithShape="1">
            <a:blip r:embed="rId2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52" name="Picture 2" descr="C:\Users\User\Desktop\ดาวน์โหลด.jpg"/>
          <p:cNvPicPr>
            <a:picLocks noChangeAspect="1" noChangeArrowheads="1"/>
          </p:cNvPicPr>
          <p:nvPr/>
        </p:nvPicPr>
        <p:blipFill>
          <a:blip r:embed="rId2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286563" y="0"/>
            <a:ext cx="1905437" cy="93001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70638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object 3"/>
          <p:cNvGrpSpPr/>
          <p:nvPr/>
        </p:nvGrpSpPr>
        <p:grpSpPr>
          <a:xfrm>
            <a:off x="5273190" y="2263965"/>
            <a:ext cx="2207491" cy="4177667"/>
            <a:chOff x="5273190" y="2263965"/>
            <a:chExt cx="2207491" cy="4177667"/>
          </a:xfrm>
        </p:grpSpPr>
        <p:sp>
          <p:nvSpPr>
            <p:cNvPr id="4" name="object 4"/>
            <p:cNvSpPr/>
            <p:nvPr/>
          </p:nvSpPr>
          <p:spPr>
            <a:xfrm>
              <a:off x="5273190" y="2601615"/>
              <a:ext cx="1079500" cy="1079500"/>
            </a:xfrm>
            <a:custGeom>
              <a:avLst/>
              <a:gdLst/>
              <a:ahLst/>
              <a:cxnLst/>
              <a:rect l="l" t="t" r="r" b="b"/>
              <a:pathLst>
                <a:path w="1079500" h="1079500">
                  <a:moveTo>
                    <a:pt x="327636" y="43159"/>
                  </a:moveTo>
                  <a:lnTo>
                    <a:pt x="373692" y="25870"/>
                  </a:lnTo>
                  <a:lnTo>
                    <a:pt x="420295" y="13010"/>
                  </a:lnTo>
                  <a:lnTo>
                    <a:pt x="467195" y="4479"/>
                  </a:lnTo>
                  <a:lnTo>
                    <a:pt x="514142" y="176"/>
                  </a:lnTo>
                  <a:lnTo>
                    <a:pt x="560886" y="0"/>
                  </a:lnTo>
                  <a:lnTo>
                    <a:pt x="607177" y="3850"/>
                  </a:lnTo>
                  <a:lnTo>
                    <a:pt x="652765" y="11626"/>
                  </a:lnTo>
                  <a:lnTo>
                    <a:pt x="697399" y="23228"/>
                  </a:lnTo>
                  <a:lnTo>
                    <a:pt x="740831" y="38555"/>
                  </a:lnTo>
                  <a:lnTo>
                    <a:pt x="782808" y="57506"/>
                  </a:lnTo>
                  <a:lnTo>
                    <a:pt x="823082" y="79980"/>
                  </a:lnTo>
                  <a:lnTo>
                    <a:pt x="861403" y="105878"/>
                  </a:lnTo>
                  <a:lnTo>
                    <a:pt x="897520" y="135098"/>
                  </a:lnTo>
                  <a:lnTo>
                    <a:pt x="931183" y="167540"/>
                  </a:lnTo>
                  <a:lnTo>
                    <a:pt x="962142" y="203102"/>
                  </a:lnTo>
                  <a:lnTo>
                    <a:pt x="990148" y="241686"/>
                  </a:lnTo>
                  <a:lnTo>
                    <a:pt x="1014949" y="283189"/>
                  </a:lnTo>
                  <a:lnTo>
                    <a:pt x="1036296" y="327512"/>
                  </a:lnTo>
                  <a:lnTo>
                    <a:pt x="1053585" y="373588"/>
                  </a:lnTo>
                  <a:lnTo>
                    <a:pt x="1066445" y="420208"/>
                  </a:lnTo>
                  <a:lnTo>
                    <a:pt x="1074976" y="467124"/>
                  </a:lnTo>
                  <a:lnTo>
                    <a:pt x="1079279" y="514085"/>
                  </a:lnTo>
                  <a:lnTo>
                    <a:pt x="1079455" y="560841"/>
                  </a:lnTo>
                  <a:lnTo>
                    <a:pt x="1075605" y="607142"/>
                  </a:lnTo>
                  <a:lnTo>
                    <a:pt x="1067828" y="652739"/>
                  </a:lnTo>
                  <a:lnTo>
                    <a:pt x="1056227" y="697380"/>
                  </a:lnTo>
                  <a:lnTo>
                    <a:pt x="1040900" y="740817"/>
                  </a:lnTo>
                  <a:lnTo>
                    <a:pt x="1021949" y="782800"/>
                  </a:lnTo>
                  <a:lnTo>
                    <a:pt x="999474" y="823078"/>
                  </a:lnTo>
                  <a:lnTo>
                    <a:pt x="973577" y="861401"/>
                  </a:lnTo>
                  <a:lnTo>
                    <a:pt x="944357" y="897520"/>
                  </a:lnTo>
                  <a:lnTo>
                    <a:pt x="911915" y="931184"/>
                  </a:lnTo>
                  <a:lnTo>
                    <a:pt x="876353" y="962144"/>
                  </a:lnTo>
                  <a:lnTo>
                    <a:pt x="837769" y="990150"/>
                  </a:lnTo>
                  <a:lnTo>
                    <a:pt x="796266" y="1014952"/>
                  </a:lnTo>
                  <a:lnTo>
                    <a:pt x="751943" y="1036299"/>
                  </a:lnTo>
                  <a:lnTo>
                    <a:pt x="705867" y="1053588"/>
                  </a:lnTo>
                  <a:lnTo>
                    <a:pt x="659247" y="1066447"/>
                  </a:lnTo>
                  <a:lnTo>
                    <a:pt x="612331" y="1074978"/>
                  </a:lnTo>
                  <a:lnTo>
                    <a:pt x="565370" y="1079281"/>
                  </a:lnTo>
                  <a:lnTo>
                    <a:pt x="518614" y="1079455"/>
                  </a:lnTo>
                  <a:lnTo>
                    <a:pt x="472313" y="1075603"/>
                  </a:lnTo>
                  <a:lnTo>
                    <a:pt x="426716" y="1067824"/>
                  </a:lnTo>
                  <a:lnTo>
                    <a:pt x="382074" y="1056218"/>
                  </a:lnTo>
                  <a:lnTo>
                    <a:pt x="338637" y="1040887"/>
                  </a:lnTo>
                  <a:lnTo>
                    <a:pt x="296655" y="1021930"/>
                  </a:lnTo>
                  <a:lnTo>
                    <a:pt x="256377" y="999448"/>
                  </a:lnTo>
                  <a:lnTo>
                    <a:pt x="218054" y="973542"/>
                  </a:lnTo>
                  <a:lnTo>
                    <a:pt x="181935" y="944312"/>
                  </a:lnTo>
                  <a:lnTo>
                    <a:pt x="148271" y="911858"/>
                  </a:lnTo>
                  <a:lnTo>
                    <a:pt x="117311" y="876282"/>
                  </a:lnTo>
                  <a:lnTo>
                    <a:pt x="89305" y="837683"/>
                  </a:lnTo>
                  <a:lnTo>
                    <a:pt x="64503" y="796162"/>
                  </a:lnTo>
                  <a:lnTo>
                    <a:pt x="43156" y="751819"/>
                  </a:lnTo>
                  <a:lnTo>
                    <a:pt x="25867" y="705762"/>
                  </a:lnTo>
                  <a:lnTo>
                    <a:pt x="13008" y="659156"/>
                  </a:lnTo>
                  <a:lnTo>
                    <a:pt x="4477" y="612251"/>
                  </a:lnTo>
                  <a:lnTo>
                    <a:pt x="174" y="565298"/>
                  </a:lnTo>
                  <a:lnTo>
                    <a:pt x="0" y="518547"/>
                  </a:lnTo>
                  <a:lnTo>
                    <a:pt x="3852" y="472249"/>
                  </a:lnTo>
                  <a:lnTo>
                    <a:pt x="11631" y="426655"/>
                  </a:lnTo>
                  <a:lnTo>
                    <a:pt x="23237" y="382014"/>
                  </a:lnTo>
                  <a:lnTo>
                    <a:pt x="38568" y="338577"/>
                  </a:lnTo>
                  <a:lnTo>
                    <a:pt x="57525" y="296594"/>
                  </a:lnTo>
                  <a:lnTo>
                    <a:pt x="80007" y="256317"/>
                  </a:lnTo>
                  <a:lnTo>
                    <a:pt x="105913" y="217995"/>
                  </a:lnTo>
                  <a:lnTo>
                    <a:pt x="135143" y="181880"/>
                  </a:lnTo>
                  <a:lnTo>
                    <a:pt x="167597" y="148221"/>
                  </a:lnTo>
                  <a:lnTo>
                    <a:pt x="203173" y="117269"/>
                  </a:lnTo>
                  <a:lnTo>
                    <a:pt x="241772" y="89274"/>
                  </a:lnTo>
                  <a:lnTo>
                    <a:pt x="283293" y="64487"/>
                  </a:lnTo>
                  <a:lnTo>
                    <a:pt x="327636" y="43159"/>
                  </a:lnTo>
                  <a:close/>
                </a:path>
              </a:pathLst>
            </a:custGeom>
            <a:ln w="127000">
              <a:solidFill>
                <a:srgbClr val="62A43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295009" y="2263965"/>
              <a:ext cx="1089025" cy="735330"/>
            </a:xfrm>
            <a:custGeom>
              <a:avLst/>
              <a:gdLst/>
              <a:ahLst/>
              <a:cxnLst/>
              <a:rect l="l" t="t" r="r" b="b"/>
              <a:pathLst>
                <a:path w="1089025" h="735330">
                  <a:moveTo>
                    <a:pt x="1088580" y="358698"/>
                  </a:moveTo>
                  <a:lnTo>
                    <a:pt x="1085316" y="311797"/>
                  </a:lnTo>
                  <a:lnTo>
                    <a:pt x="1075715" y="264960"/>
                  </a:lnTo>
                  <a:lnTo>
                    <a:pt x="1059561" y="218757"/>
                  </a:lnTo>
                  <a:lnTo>
                    <a:pt x="1037336" y="175120"/>
                  </a:lnTo>
                  <a:lnTo>
                    <a:pt x="1010132" y="135788"/>
                  </a:lnTo>
                  <a:lnTo>
                    <a:pt x="978484" y="100977"/>
                  </a:lnTo>
                  <a:lnTo>
                    <a:pt x="942962" y="70929"/>
                  </a:lnTo>
                  <a:lnTo>
                    <a:pt x="904138" y="45872"/>
                  </a:lnTo>
                  <a:lnTo>
                    <a:pt x="862558" y="26022"/>
                  </a:lnTo>
                  <a:lnTo>
                    <a:pt x="818807" y="11607"/>
                  </a:lnTo>
                  <a:lnTo>
                    <a:pt x="773430" y="2857"/>
                  </a:lnTo>
                  <a:lnTo>
                    <a:pt x="726998" y="0"/>
                  </a:lnTo>
                  <a:lnTo>
                    <a:pt x="680072" y="3263"/>
                  </a:lnTo>
                  <a:lnTo>
                    <a:pt x="633209" y="12865"/>
                  </a:lnTo>
                  <a:lnTo>
                    <a:pt x="586994" y="29019"/>
                  </a:lnTo>
                  <a:lnTo>
                    <a:pt x="543344" y="51269"/>
                  </a:lnTo>
                  <a:lnTo>
                    <a:pt x="504012" y="78498"/>
                  </a:lnTo>
                  <a:lnTo>
                    <a:pt x="469226" y="110147"/>
                  </a:lnTo>
                  <a:lnTo>
                    <a:pt x="439191" y="145669"/>
                  </a:lnTo>
                  <a:lnTo>
                    <a:pt x="414147" y="184492"/>
                  </a:lnTo>
                  <a:lnTo>
                    <a:pt x="394309" y="226060"/>
                  </a:lnTo>
                  <a:lnTo>
                    <a:pt x="379920" y="269811"/>
                  </a:lnTo>
                  <a:lnTo>
                    <a:pt x="371182" y="315175"/>
                  </a:lnTo>
                  <a:lnTo>
                    <a:pt x="368338" y="361607"/>
                  </a:lnTo>
                  <a:lnTo>
                    <a:pt x="371602" y="408520"/>
                  </a:lnTo>
                  <a:lnTo>
                    <a:pt x="373913" y="419811"/>
                  </a:lnTo>
                  <a:lnTo>
                    <a:pt x="0" y="579564"/>
                  </a:lnTo>
                  <a:lnTo>
                    <a:pt x="66421" y="734885"/>
                  </a:lnTo>
                  <a:lnTo>
                    <a:pt x="440270" y="575157"/>
                  </a:lnTo>
                  <a:lnTo>
                    <a:pt x="446798" y="584568"/>
                  </a:lnTo>
                  <a:lnTo>
                    <a:pt x="478447" y="619379"/>
                  </a:lnTo>
                  <a:lnTo>
                    <a:pt x="513969" y="649414"/>
                  </a:lnTo>
                  <a:lnTo>
                    <a:pt x="552792" y="674471"/>
                  </a:lnTo>
                  <a:lnTo>
                    <a:pt x="594372" y="694321"/>
                  </a:lnTo>
                  <a:lnTo>
                    <a:pt x="638124" y="708723"/>
                  </a:lnTo>
                  <a:lnTo>
                    <a:pt x="683501" y="717461"/>
                  </a:lnTo>
                  <a:lnTo>
                    <a:pt x="729932" y="720293"/>
                  </a:lnTo>
                  <a:lnTo>
                    <a:pt x="776859" y="717016"/>
                  </a:lnTo>
                  <a:lnTo>
                    <a:pt x="823722" y="707402"/>
                  </a:lnTo>
                  <a:lnTo>
                    <a:pt x="869950" y="691197"/>
                  </a:lnTo>
                  <a:lnTo>
                    <a:pt x="913561" y="668985"/>
                  </a:lnTo>
                  <a:lnTo>
                    <a:pt x="952868" y="641781"/>
                  </a:lnTo>
                  <a:lnTo>
                    <a:pt x="987653" y="610133"/>
                  </a:lnTo>
                  <a:lnTo>
                    <a:pt x="1017676" y="574624"/>
                  </a:lnTo>
                  <a:lnTo>
                    <a:pt x="1042733" y="535800"/>
                  </a:lnTo>
                  <a:lnTo>
                    <a:pt x="1062570" y="494233"/>
                  </a:lnTo>
                  <a:lnTo>
                    <a:pt x="1076972" y="450481"/>
                  </a:lnTo>
                  <a:lnTo>
                    <a:pt x="1085723" y="405117"/>
                  </a:lnTo>
                  <a:lnTo>
                    <a:pt x="1088580" y="358698"/>
                  </a:lnTo>
                  <a:close/>
                </a:path>
              </a:pathLst>
            </a:custGeom>
            <a:solidFill>
              <a:srgbClr val="62A43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5317555" y="5361497"/>
              <a:ext cx="1080135" cy="1080135"/>
            </a:xfrm>
            <a:custGeom>
              <a:avLst/>
              <a:gdLst/>
              <a:ahLst/>
              <a:cxnLst/>
              <a:rect l="l" t="t" r="r" b="b"/>
              <a:pathLst>
                <a:path w="1080135" h="1080135">
                  <a:moveTo>
                    <a:pt x="387538" y="22032"/>
                  </a:moveTo>
                  <a:lnTo>
                    <a:pt x="435317" y="10271"/>
                  </a:lnTo>
                  <a:lnTo>
                    <a:pt x="483121" y="2970"/>
                  </a:lnTo>
                  <a:lnTo>
                    <a:pt x="530713" y="0"/>
                  </a:lnTo>
                  <a:lnTo>
                    <a:pt x="577855" y="1231"/>
                  </a:lnTo>
                  <a:lnTo>
                    <a:pt x="624311" y="6536"/>
                  </a:lnTo>
                  <a:lnTo>
                    <a:pt x="669845" y="15784"/>
                  </a:lnTo>
                  <a:lnTo>
                    <a:pt x="714219" y="28848"/>
                  </a:lnTo>
                  <a:lnTo>
                    <a:pt x="757196" y="45599"/>
                  </a:lnTo>
                  <a:lnTo>
                    <a:pt x="798541" y="65907"/>
                  </a:lnTo>
                  <a:lnTo>
                    <a:pt x="838017" y="89644"/>
                  </a:lnTo>
                  <a:lnTo>
                    <a:pt x="875385" y="116681"/>
                  </a:lnTo>
                  <a:lnTo>
                    <a:pt x="910411" y="146889"/>
                  </a:lnTo>
                  <a:lnTo>
                    <a:pt x="942856" y="180139"/>
                  </a:lnTo>
                  <a:lnTo>
                    <a:pt x="972485" y="216302"/>
                  </a:lnTo>
                  <a:lnTo>
                    <a:pt x="999060" y="255250"/>
                  </a:lnTo>
                  <a:lnTo>
                    <a:pt x="1022345" y="296854"/>
                  </a:lnTo>
                  <a:lnTo>
                    <a:pt x="1042103" y="340984"/>
                  </a:lnTo>
                  <a:lnTo>
                    <a:pt x="1058098" y="387512"/>
                  </a:lnTo>
                  <a:lnTo>
                    <a:pt x="1069857" y="435286"/>
                  </a:lnTo>
                  <a:lnTo>
                    <a:pt x="1077155" y="483084"/>
                  </a:lnTo>
                  <a:lnTo>
                    <a:pt x="1080121" y="530669"/>
                  </a:lnTo>
                  <a:lnTo>
                    <a:pt x="1078883" y="577806"/>
                  </a:lnTo>
                  <a:lnTo>
                    <a:pt x="1073572" y="624258"/>
                  </a:lnTo>
                  <a:lnTo>
                    <a:pt x="1064316" y="669787"/>
                  </a:lnTo>
                  <a:lnTo>
                    <a:pt x="1051244" y="714157"/>
                  </a:lnTo>
                  <a:lnTo>
                    <a:pt x="1034486" y="757131"/>
                  </a:lnTo>
                  <a:lnTo>
                    <a:pt x="1014172" y="798473"/>
                  </a:lnTo>
                  <a:lnTo>
                    <a:pt x="990429" y="837946"/>
                  </a:lnTo>
                  <a:lnTo>
                    <a:pt x="963387" y="875313"/>
                  </a:lnTo>
                  <a:lnTo>
                    <a:pt x="933177" y="910337"/>
                  </a:lnTo>
                  <a:lnTo>
                    <a:pt x="899926" y="942783"/>
                  </a:lnTo>
                  <a:lnTo>
                    <a:pt x="863764" y="972412"/>
                  </a:lnTo>
                  <a:lnTo>
                    <a:pt x="824820" y="998988"/>
                  </a:lnTo>
                  <a:lnTo>
                    <a:pt x="783224" y="1022275"/>
                  </a:lnTo>
                  <a:lnTo>
                    <a:pt x="739105" y="1042036"/>
                  </a:lnTo>
                  <a:lnTo>
                    <a:pt x="692592" y="1058034"/>
                  </a:lnTo>
                  <a:lnTo>
                    <a:pt x="644812" y="1069796"/>
                  </a:lnTo>
                  <a:lnTo>
                    <a:pt x="597008" y="1077097"/>
                  </a:lnTo>
                  <a:lnTo>
                    <a:pt x="549417" y="1080066"/>
                  </a:lnTo>
                  <a:lnTo>
                    <a:pt x="502275" y="1078832"/>
                  </a:lnTo>
                  <a:lnTo>
                    <a:pt x="455818" y="1073524"/>
                  </a:lnTo>
                  <a:lnTo>
                    <a:pt x="410285" y="1064271"/>
                  </a:lnTo>
                  <a:lnTo>
                    <a:pt x="365911" y="1051203"/>
                  </a:lnTo>
                  <a:lnTo>
                    <a:pt x="322933" y="1034447"/>
                  </a:lnTo>
                  <a:lnTo>
                    <a:pt x="281588" y="1014134"/>
                  </a:lnTo>
                  <a:lnTo>
                    <a:pt x="242113" y="990391"/>
                  </a:lnTo>
                  <a:lnTo>
                    <a:pt x="204744" y="963349"/>
                  </a:lnTo>
                  <a:lnTo>
                    <a:pt x="169719" y="933137"/>
                  </a:lnTo>
                  <a:lnTo>
                    <a:pt x="137273" y="899883"/>
                  </a:lnTo>
                  <a:lnTo>
                    <a:pt x="107644" y="863716"/>
                  </a:lnTo>
                  <a:lnTo>
                    <a:pt x="81069" y="824765"/>
                  </a:lnTo>
                  <a:lnTo>
                    <a:pt x="57784" y="783160"/>
                  </a:lnTo>
                  <a:lnTo>
                    <a:pt x="38026" y="739030"/>
                  </a:lnTo>
                  <a:lnTo>
                    <a:pt x="22032" y="692503"/>
                  </a:lnTo>
                  <a:lnTo>
                    <a:pt x="10271" y="644730"/>
                  </a:lnTo>
                  <a:lnTo>
                    <a:pt x="2970" y="596933"/>
                  </a:lnTo>
                  <a:lnTo>
                    <a:pt x="0" y="549348"/>
                  </a:lnTo>
                  <a:lnTo>
                    <a:pt x="1231" y="502212"/>
                  </a:lnTo>
                  <a:lnTo>
                    <a:pt x="6536" y="455763"/>
                  </a:lnTo>
                  <a:lnTo>
                    <a:pt x="15785" y="410236"/>
                  </a:lnTo>
                  <a:lnTo>
                    <a:pt x="28850" y="365868"/>
                  </a:lnTo>
                  <a:lnTo>
                    <a:pt x="45601" y="322897"/>
                  </a:lnTo>
                  <a:lnTo>
                    <a:pt x="65910" y="281558"/>
                  </a:lnTo>
                  <a:lnTo>
                    <a:pt x="89648" y="242088"/>
                  </a:lnTo>
                  <a:lnTo>
                    <a:pt x="116687" y="204725"/>
                  </a:lnTo>
                  <a:lnTo>
                    <a:pt x="146896" y="169704"/>
                  </a:lnTo>
                  <a:lnTo>
                    <a:pt x="180148" y="137263"/>
                  </a:lnTo>
                  <a:lnTo>
                    <a:pt x="216314" y="107638"/>
                  </a:lnTo>
                  <a:lnTo>
                    <a:pt x="255265" y="81065"/>
                  </a:lnTo>
                  <a:lnTo>
                    <a:pt x="296871" y="57782"/>
                  </a:lnTo>
                  <a:lnTo>
                    <a:pt x="341005" y="38026"/>
                  </a:lnTo>
                  <a:lnTo>
                    <a:pt x="387538" y="22032"/>
                  </a:lnTo>
                  <a:close/>
                </a:path>
              </a:pathLst>
            </a:custGeom>
            <a:ln w="127000">
              <a:solidFill>
                <a:srgbClr val="44C1A2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6371336" y="5169712"/>
              <a:ext cx="1109345" cy="720725"/>
            </a:xfrm>
            <a:custGeom>
              <a:avLst/>
              <a:gdLst/>
              <a:ahLst/>
              <a:cxnLst/>
              <a:rect l="l" t="t" r="r" b="b"/>
              <a:pathLst>
                <a:path w="1109345" h="720725">
                  <a:moveTo>
                    <a:pt x="1109167" y="353834"/>
                  </a:moveTo>
                  <a:lnTo>
                    <a:pt x="1105115" y="306184"/>
                  </a:lnTo>
                  <a:lnTo>
                    <a:pt x="1094486" y="258394"/>
                  </a:lnTo>
                  <a:lnTo>
                    <a:pt x="1077531" y="212458"/>
                  </a:lnTo>
                  <a:lnTo>
                    <a:pt x="1055116" y="170218"/>
                  </a:lnTo>
                  <a:lnTo>
                    <a:pt x="1027772" y="131953"/>
                  </a:lnTo>
                  <a:lnTo>
                    <a:pt x="996022" y="97967"/>
                  </a:lnTo>
                  <a:lnTo>
                    <a:pt x="960399" y="68529"/>
                  </a:lnTo>
                  <a:lnTo>
                    <a:pt x="921448" y="43954"/>
                  </a:lnTo>
                  <a:lnTo>
                    <a:pt x="879678" y="24536"/>
                  </a:lnTo>
                  <a:lnTo>
                    <a:pt x="835647" y="10528"/>
                  </a:lnTo>
                  <a:lnTo>
                    <a:pt x="789876" y="2260"/>
                  </a:lnTo>
                  <a:lnTo>
                    <a:pt x="742886" y="0"/>
                  </a:lnTo>
                  <a:lnTo>
                    <a:pt x="695236" y="4051"/>
                  </a:lnTo>
                  <a:lnTo>
                    <a:pt x="647446" y="14681"/>
                  </a:lnTo>
                  <a:lnTo>
                    <a:pt x="601497" y="31635"/>
                  </a:lnTo>
                  <a:lnTo>
                    <a:pt x="559257" y="54051"/>
                  </a:lnTo>
                  <a:lnTo>
                    <a:pt x="520992" y="81394"/>
                  </a:lnTo>
                  <a:lnTo>
                    <a:pt x="487006" y="113144"/>
                  </a:lnTo>
                  <a:lnTo>
                    <a:pt x="457568" y="148767"/>
                  </a:lnTo>
                  <a:lnTo>
                    <a:pt x="433006" y="187718"/>
                  </a:lnTo>
                  <a:lnTo>
                    <a:pt x="413575" y="229489"/>
                  </a:lnTo>
                  <a:lnTo>
                    <a:pt x="399567" y="273519"/>
                  </a:lnTo>
                  <a:lnTo>
                    <a:pt x="391299" y="319290"/>
                  </a:lnTo>
                  <a:lnTo>
                    <a:pt x="389039" y="366280"/>
                  </a:lnTo>
                  <a:lnTo>
                    <a:pt x="390004" y="377685"/>
                  </a:lnTo>
                  <a:lnTo>
                    <a:pt x="0" y="492518"/>
                  </a:lnTo>
                  <a:lnTo>
                    <a:pt x="47752" y="654570"/>
                  </a:lnTo>
                  <a:lnTo>
                    <a:pt x="437705" y="539788"/>
                  </a:lnTo>
                  <a:lnTo>
                    <a:pt x="443090" y="549910"/>
                  </a:lnTo>
                  <a:lnTo>
                    <a:pt x="470433" y="588175"/>
                  </a:lnTo>
                  <a:lnTo>
                    <a:pt x="502183" y="622173"/>
                  </a:lnTo>
                  <a:lnTo>
                    <a:pt x="537806" y="651598"/>
                  </a:lnTo>
                  <a:lnTo>
                    <a:pt x="576757" y="676173"/>
                  </a:lnTo>
                  <a:lnTo>
                    <a:pt x="618528" y="695604"/>
                  </a:lnTo>
                  <a:lnTo>
                    <a:pt x="662559" y="709599"/>
                  </a:lnTo>
                  <a:lnTo>
                    <a:pt x="708329" y="717867"/>
                  </a:lnTo>
                  <a:lnTo>
                    <a:pt x="755319" y="720128"/>
                  </a:lnTo>
                  <a:lnTo>
                    <a:pt x="802970" y="716076"/>
                  </a:lnTo>
                  <a:lnTo>
                    <a:pt x="850773" y="705434"/>
                  </a:lnTo>
                  <a:lnTo>
                    <a:pt x="896708" y="688492"/>
                  </a:lnTo>
                  <a:lnTo>
                    <a:pt x="938949" y="666076"/>
                  </a:lnTo>
                  <a:lnTo>
                    <a:pt x="977214" y="638721"/>
                  </a:lnTo>
                  <a:lnTo>
                    <a:pt x="1011199" y="606971"/>
                  </a:lnTo>
                  <a:lnTo>
                    <a:pt x="1040638" y="571347"/>
                  </a:lnTo>
                  <a:lnTo>
                    <a:pt x="1065212" y="532384"/>
                  </a:lnTo>
                  <a:lnTo>
                    <a:pt x="1084630" y="490626"/>
                  </a:lnTo>
                  <a:lnTo>
                    <a:pt x="1098638" y="446582"/>
                  </a:lnTo>
                  <a:lnTo>
                    <a:pt x="1106906" y="400812"/>
                  </a:lnTo>
                  <a:lnTo>
                    <a:pt x="1109167" y="353834"/>
                  </a:lnTo>
                  <a:close/>
                </a:path>
              </a:pathLst>
            </a:custGeom>
            <a:solidFill>
              <a:srgbClr val="44C1A2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5315902" y="3982553"/>
              <a:ext cx="1080770" cy="1080770"/>
            </a:xfrm>
            <a:custGeom>
              <a:avLst/>
              <a:gdLst/>
              <a:ahLst/>
              <a:cxnLst/>
              <a:rect l="l" t="t" r="r" b="b"/>
              <a:pathLst>
                <a:path w="1080770" h="1080770">
                  <a:moveTo>
                    <a:pt x="312609" y="50331"/>
                  </a:moveTo>
                  <a:lnTo>
                    <a:pt x="358120" y="31632"/>
                  </a:lnTo>
                  <a:lnTo>
                    <a:pt x="404314" y="17342"/>
                  </a:lnTo>
                  <a:lnTo>
                    <a:pt x="450938" y="7369"/>
                  </a:lnTo>
                  <a:lnTo>
                    <a:pt x="497738" y="1619"/>
                  </a:lnTo>
                  <a:lnTo>
                    <a:pt x="544462" y="0"/>
                  </a:lnTo>
                  <a:lnTo>
                    <a:pt x="590857" y="2419"/>
                  </a:lnTo>
                  <a:lnTo>
                    <a:pt x="636669" y="8783"/>
                  </a:lnTo>
                  <a:lnTo>
                    <a:pt x="681646" y="19001"/>
                  </a:lnTo>
                  <a:lnTo>
                    <a:pt x="725534" y="32979"/>
                  </a:lnTo>
                  <a:lnTo>
                    <a:pt x="768080" y="50625"/>
                  </a:lnTo>
                  <a:lnTo>
                    <a:pt x="809032" y="71846"/>
                  </a:lnTo>
                  <a:lnTo>
                    <a:pt x="848136" y="96549"/>
                  </a:lnTo>
                  <a:lnTo>
                    <a:pt x="885138" y="124642"/>
                  </a:lnTo>
                  <a:lnTo>
                    <a:pt x="919787" y="156033"/>
                  </a:lnTo>
                  <a:lnTo>
                    <a:pt x="951828" y="190627"/>
                  </a:lnTo>
                  <a:lnTo>
                    <a:pt x="981009" y="228334"/>
                  </a:lnTo>
                  <a:lnTo>
                    <a:pt x="1007077" y="269060"/>
                  </a:lnTo>
                  <a:lnTo>
                    <a:pt x="1029778" y="312713"/>
                  </a:lnTo>
                  <a:lnTo>
                    <a:pt x="1048497" y="358205"/>
                  </a:lnTo>
                  <a:lnTo>
                    <a:pt x="1062805" y="404384"/>
                  </a:lnTo>
                  <a:lnTo>
                    <a:pt x="1072794" y="450997"/>
                  </a:lnTo>
                  <a:lnTo>
                    <a:pt x="1078558" y="497790"/>
                  </a:lnTo>
                  <a:lnTo>
                    <a:pt x="1080189" y="544510"/>
                  </a:lnTo>
                  <a:lnTo>
                    <a:pt x="1077780" y="590904"/>
                  </a:lnTo>
                  <a:lnTo>
                    <a:pt x="1071424" y="636717"/>
                  </a:lnTo>
                  <a:lnTo>
                    <a:pt x="1061213" y="681697"/>
                  </a:lnTo>
                  <a:lnTo>
                    <a:pt x="1047241" y="725590"/>
                  </a:lnTo>
                  <a:lnTo>
                    <a:pt x="1029600" y="768142"/>
                  </a:lnTo>
                  <a:lnTo>
                    <a:pt x="1008383" y="809100"/>
                  </a:lnTo>
                  <a:lnTo>
                    <a:pt x="983682" y="848210"/>
                  </a:lnTo>
                  <a:lnTo>
                    <a:pt x="955591" y="885220"/>
                  </a:lnTo>
                  <a:lnTo>
                    <a:pt x="924202" y="919875"/>
                  </a:lnTo>
                  <a:lnTo>
                    <a:pt x="889608" y="951922"/>
                  </a:lnTo>
                  <a:lnTo>
                    <a:pt x="851902" y="981108"/>
                  </a:lnTo>
                  <a:lnTo>
                    <a:pt x="811176" y="1007179"/>
                  </a:lnTo>
                  <a:lnTo>
                    <a:pt x="767523" y="1029882"/>
                  </a:lnTo>
                  <a:lnTo>
                    <a:pt x="722013" y="1048580"/>
                  </a:lnTo>
                  <a:lnTo>
                    <a:pt x="675819" y="1062870"/>
                  </a:lnTo>
                  <a:lnTo>
                    <a:pt x="629195" y="1072843"/>
                  </a:lnTo>
                  <a:lnTo>
                    <a:pt x="582395" y="1078593"/>
                  </a:lnTo>
                  <a:lnTo>
                    <a:pt x="535671" y="1080213"/>
                  </a:lnTo>
                  <a:lnTo>
                    <a:pt x="489276" y="1077793"/>
                  </a:lnTo>
                  <a:lnTo>
                    <a:pt x="443464" y="1071429"/>
                  </a:lnTo>
                  <a:lnTo>
                    <a:pt x="398487" y="1061211"/>
                  </a:lnTo>
                  <a:lnTo>
                    <a:pt x="354599" y="1047233"/>
                  </a:lnTo>
                  <a:lnTo>
                    <a:pt x="312053" y="1029587"/>
                  </a:lnTo>
                  <a:lnTo>
                    <a:pt x="271101" y="1008366"/>
                  </a:lnTo>
                  <a:lnTo>
                    <a:pt x="231997" y="983663"/>
                  </a:lnTo>
                  <a:lnTo>
                    <a:pt x="194995" y="955570"/>
                  </a:lnTo>
                  <a:lnTo>
                    <a:pt x="160346" y="924180"/>
                  </a:lnTo>
                  <a:lnTo>
                    <a:pt x="128305" y="889585"/>
                  </a:lnTo>
                  <a:lnTo>
                    <a:pt x="99124" y="851878"/>
                  </a:lnTo>
                  <a:lnTo>
                    <a:pt x="73056" y="811152"/>
                  </a:lnTo>
                  <a:lnTo>
                    <a:pt x="50354" y="767500"/>
                  </a:lnTo>
                  <a:lnTo>
                    <a:pt x="31655" y="722008"/>
                  </a:lnTo>
                  <a:lnTo>
                    <a:pt x="17362" y="675828"/>
                  </a:lnTo>
                  <a:lnTo>
                    <a:pt x="7383" y="629215"/>
                  </a:lnTo>
                  <a:lnTo>
                    <a:pt x="1627" y="582422"/>
                  </a:lnTo>
                  <a:lnTo>
                    <a:pt x="0" y="535702"/>
                  </a:lnTo>
                  <a:lnTo>
                    <a:pt x="2410" y="489308"/>
                  </a:lnTo>
                  <a:lnTo>
                    <a:pt x="8765" y="443495"/>
                  </a:lnTo>
                  <a:lnTo>
                    <a:pt x="18972" y="398515"/>
                  </a:lnTo>
                  <a:lnTo>
                    <a:pt x="32940" y="354623"/>
                  </a:lnTo>
                  <a:lnTo>
                    <a:pt x="50575" y="312070"/>
                  </a:lnTo>
                  <a:lnTo>
                    <a:pt x="71785" y="271112"/>
                  </a:lnTo>
                  <a:lnTo>
                    <a:pt x="96479" y="232002"/>
                  </a:lnTo>
                  <a:lnTo>
                    <a:pt x="124563" y="194992"/>
                  </a:lnTo>
                  <a:lnTo>
                    <a:pt x="155946" y="160337"/>
                  </a:lnTo>
                  <a:lnTo>
                    <a:pt x="190534" y="128290"/>
                  </a:lnTo>
                  <a:lnTo>
                    <a:pt x="228235" y="99104"/>
                  </a:lnTo>
                  <a:lnTo>
                    <a:pt x="268958" y="73033"/>
                  </a:lnTo>
                  <a:lnTo>
                    <a:pt x="312609" y="50331"/>
                  </a:lnTo>
                  <a:close/>
                </a:path>
              </a:pathLst>
            </a:custGeom>
            <a:ln w="127000">
              <a:solidFill>
                <a:srgbClr val="37A76E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6328664" y="3608336"/>
              <a:ext cx="1081405" cy="755015"/>
            </a:xfrm>
            <a:custGeom>
              <a:avLst/>
              <a:gdLst/>
              <a:ahLst/>
              <a:cxnLst/>
              <a:rect l="l" t="t" r="r" b="b"/>
              <a:pathLst>
                <a:path w="1081404" h="755014">
                  <a:moveTo>
                    <a:pt x="1081138" y="347294"/>
                  </a:moveTo>
                  <a:lnTo>
                    <a:pt x="1076413" y="300494"/>
                  </a:lnTo>
                  <a:lnTo>
                    <a:pt x="1065352" y="253961"/>
                  </a:lnTo>
                  <a:lnTo>
                    <a:pt x="1047750" y="208267"/>
                  </a:lnTo>
                  <a:lnTo>
                    <a:pt x="1024204" y="165354"/>
                  </a:lnTo>
                  <a:lnTo>
                    <a:pt x="995794" y="126885"/>
                  </a:lnTo>
                  <a:lnTo>
                    <a:pt x="963079" y="93078"/>
                  </a:lnTo>
                  <a:lnTo>
                    <a:pt x="926655" y="64160"/>
                  </a:lnTo>
                  <a:lnTo>
                    <a:pt x="887069" y="40322"/>
                  </a:lnTo>
                  <a:lnTo>
                    <a:pt x="844905" y="21767"/>
                  </a:lnTo>
                  <a:lnTo>
                    <a:pt x="800735" y="8737"/>
                  </a:lnTo>
                  <a:lnTo>
                    <a:pt x="755103" y="1409"/>
                  </a:lnTo>
                  <a:lnTo>
                    <a:pt x="708609" y="0"/>
                  </a:lnTo>
                  <a:lnTo>
                    <a:pt x="661809" y="4724"/>
                  </a:lnTo>
                  <a:lnTo>
                    <a:pt x="615276" y="15786"/>
                  </a:lnTo>
                  <a:lnTo>
                    <a:pt x="569595" y="33388"/>
                  </a:lnTo>
                  <a:lnTo>
                    <a:pt x="526669" y="56934"/>
                  </a:lnTo>
                  <a:lnTo>
                    <a:pt x="488200" y="85344"/>
                  </a:lnTo>
                  <a:lnTo>
                    <a:pt x="454393" y="118059"/>
                  </a:lnTo>
                  <a:lnTo>
                    <a:pt x="425475" y="154482"/>
                  </a:lnTo>
                  <a:lnTo>
                    <a:pt x="401637" y="194068"/>
                  </a:lnTo>
                  <a:lnTo>
                    <a:pt x="383082" y="236232"/>
                  </a:lnTo>
                  <a:lnTo>
                    <a:pt x="370052" y="280403"/>
                  </a:lnTo>
                  <a:lnTo>
                    <a:pt x="362724" y="326034"/>
                  </a:lnTo>
                  <a:lnTo>
                    <a:pt x="361315" y="372529"/>
                  </a:lnTo>
                  <a:lnTo>
                    <a:pt x="366039" y="419328"/>
                  </a:lnTo>
                  <a:lnTo>
                    <a:pt x="368693" y="430517"/>
                  </a:lnTo>
                  <a:lnTo>
                    <a:pt x="0" y="601713"/>
                  </a:lnTo>
                  <a:lnTo>
                    <a:pt x="71120" y="754875"/>
                  </a:lnTo>
                  <a:lnTo>
                    <a:pt x="439813" y="583679"/>
                  </a:lnTo>
                  <a:lnTo>
                    <a:pt x="446659" y="592937"/>
                  </a:lnTo>
                  <a:lnTo>
                    <a:pt x="479374" y="626719"/>
                  </a:lnTo>
                  <a:lnTo>
                    <a:pt x="515797" y="655637"/>
                  </a:lnTo>
                  <a:lnTo>
                    <a:pt x="555383" y="679462"/>
                  </a:lnTo>
                  <a:lnTo>
                    <a:pt x="597547" y="698004"/>
                  </a:lnTo>
                  <a:lnTo>
                    <a:pt x="641718" y="711034"/>
                  </a:lnTo>
                  <a:lnTo>
                    <a:pt x="687349" y="718362"/>
                  </a:lnTo>
                  <a:lnTo>
                    <a:pt x="733844" y="719772"/>
                  </a:lnTo>
                  <a:lnTo>
                    <a:pt x="780643" y="715060"/>
                  </a:lnTo>
                  <a:lnTo>
                    <a:pt x="827176" y="704011"/>
                  </a:lnTo>
                  <a:lnTo>
                    <a:pt x="872871" y="686422"/>
                  </a:lnTo>
                  <a:lnTo>
                    <a:pt x="915784" y="662889"/>
                  </a:lnTo>
                  <a:lnTo>
                    <a:pt x="954252" y="634479"/>
                  </a:lnTo>
                  <a:lnTo>
                    <a:pt x="988060" y="601764"/>
                  </a:lnTo>
                  <a:lnTo>
                    <a:pt x="1016977" y="565340"/>
                  </a:lnTo>
                  <a:lnTo>
                    <a:pt x="1040815" y="525754"/>
                  </a:lnTo>
                  <a:lnTo>
                    <a:pt x="1059370" y="483590"/>
                  </a:lnTo>
                  <a:lnTo>
                    <a:pt x="1072400" y="439420"/>
                  </a:lnTo>
                  <a:lnTo>
                    <a:pt x="1079728" y="393788"/>
                  </a:lnTo>
                  <a:lnTo>
                    <a:pt x="1081138" y="347294"/>
                  </a:lnTo>
                  <a:close/>
                </a:path>
              </a:pathLst>
            </a:custGeom>
            <a:solidFill>
              <a:srgbClr val="37A76E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TextBox 17"/>
          <p:cNvSpPr txBox="1"/>
          <p:nvPr/>
        </p:nvSpPr>
        <p:spPr>
          <a:xfrm>
            <a:off x="3048000" y="457200"/>
            <a:ext cx="6172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5419" y="1524000"/>
            <a:ext cx="96012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ความก้าวหน้าการขับเคลื่อน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509034" y="2168298"/>
            <a:ext cx="4191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กิจกรรมที่ได้ดำเนินงาน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ของสินค้าภายใต้งบปกติ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7509034" y="3567054"/>
            <a:ext cx="445436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การเสนอของบประมาณ เช่น งบจังหวัด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กลุ่มจังหวัด งบสนับสนุนทุนวิจัยจาก สวก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เป็นต้น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526755" y="5059440"/>
            <a:ext cx="445436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การสร้างความร่วมมือกับหน่วยงานอื่น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400586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TextBox 10"/>
          <p:cNvSpPr txBox="1"/>
          <p:nvPr/>
        </p:nvSpPr>
        <p:spPr>
          <a:xfrm>
            <a:off x="3581400" y="6096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2405" y="1828800"/>
            <a:ext cx="2895600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  <a:p>
            <a:endParaRPr lang="th-TH" sz="24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กิจกรรมทีได้ดำเนินงาน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 ภายใต้งบปกติ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aphicFrame>
        <p:nvGraphicFramePr>
          <p:cNvPr id="2" name="ตาราง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6609471"/>
              </p:ext>
            </p:extLst>
          </p:nvPr>
        </p:nvGraphicFramePr>
        <p:xfrm>
          <a:off x="2875578" y="1227033"/>
          <a:ext cx="9184044" cy="5598446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01022"/>
                <a:gridCol w="5029200"/>
                <a:gridCol w="1219200"/>
                <a:gridCol w="2534622"/>
              </a:tblGrid>
              <a:tr h="437592">
                <a:tc gridSpan="4"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โครงการ</a:t>
                      </a:r>
                      <a:r>
                        <a:rPr lang="en-US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แผนงาน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ปีงบประมาณ </a:t>
                      </a:r>
                      <a:r>
                        <a:rPr lang="en-US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2565 -2566 : 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สละ</a:t>
                      </a:r>
                      <a:endParaRPr lang="th-TH" sz="2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50074"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ต้นน้ำ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กลางน้ำ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ปลายน้ำ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238183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</a:t>
                      </a:r>
                      <a:r>
                        <a:rPr lang="th-TH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2565</a:t>
                      </a:r>
                      <a:endParaRPr lang="en-US" b="1" u="sng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l"/>
                      <a:r>
                        <a:rPr lang="en-US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</a:t>
                      </a:r>
                      <a:r>
                        <a:rPr lang="en-US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ระบบส่งเสริมเกษตรแบบแปลงใหญ่</a:t>
                      </a:r>
                    </a:p>
                    <a:p>
                      <a:pPr algn="l"/>
                      <a:r>
                        <a:rPr lang="th-TH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</a:t>
                      </a:r>
                      <a:r>
                        <a:rPr lang="th-TH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1,635,400 </a:t>
                      </a:r>
                      <a:r>
                        <a:rPr lang="th-TH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(</a:t>
                      </a:r>
                      <a:r>
                        <a:rPr lang="th-TH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เกษตรจังหวัด)</a:t>
                      </a:r>
                    </a:p>
                    <a:p>
                      <a:pPr algn="l"/>
                      <a:r>
                        <a:rPr lang="en-US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2. </a:t>
                      </a:r>
                      <a:r>
                        <a:rPr lang="th-TH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ส่งเสริมอาชีพด้านการเกษตร</a:t>
                      </a:r>
                      <a:r>
                        <a:rPr lang="th-TH" b="1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ตามอัต</a:t>
                      </a:r>
                      <a:r>
                        <a:rPr lang="th-TH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ลักษณ์ และภูมิปัญญาท้องถิ่น</a:t>
                      </a:r>
                    </a:p>
                    <a:p>
                      <a:pPr algn="l"/>
                      <a:r>
                        <a:rPr lang="th-TH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389,500 </a:t>
                      </a:r>
                      <a:r>
                        <a:rPr lang="th-TH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(</a:t>
                      </a:r>
                      <a:r>
                        <a:rPr lang="th-TH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เกษตรจังหวัด)</a:t>
                      </a:r>
                    </a:p>
                    <a:p>
                      <a:pPr algn="l"/>
                      <a:r>
                        <a:rPr lang="th-TH" sz="18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2566</a:t>
                      </a:r>
                    </a:p>
                    <a:p>
                      <a:pPr algn="l"/>
                      <a:r>
                        <a:rPr lang="en-US" sz="18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</a:t>
                      </a:r>
                      <a:r>
                        <a:rPr lang="en-US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โครงการ</a:t>
                      </a:r>
                      <a:r>
                        <a:rPr lang="th-TH" sz="18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ระบบส่งเสริมเกษตรแบบแปลงใหญ่</a:t>
                      </a:r>
                    </a:p>
                    <a:p>
                      <a:pPr algn="l"/>
                      <a:r>
                        <a:rPr lang="th-TH" sz="18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</a:t>
                      </a:r>
                      <a:r>
                        <a:rPr lang="th-TH" sz="180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8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8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เกษตรจังหวัด)</a:t>
                      </a:r>
                      <a:endParaRPr lang="th-TH" sz="1800" b="1" u="sng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l"/>
                      <a:r>
                        <a:rPr lang="th-TH" sz="1800" b="1" u="non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2. ส่งเสริมอาชีพด้านการเกษตร</a:t>
                      </a:r>
                      <a:r>
                        <a:rPr lang="th-TH" sz="1800" b="1" u="none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ตามอัต</a:t>
                      </a:r>
                      <a:r>
                        <a:rPr lang="th-TH" sz="1800" b="1" u="non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ลักษณ์ และภูมิปัญญาท้องถิ่น                                      </a:t>
                      </a:r>
                      <a:r>
                        <a:rPr lang="th-TH" sz="1800" b="0" u="non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</a:t>
                      </a:r>
                      <a:r>
                        <a:rPr lang="th-TH" sz="1800" b="0" u="none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th-TH" sz="1800" b="0" u="non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.เกษตรจังหวัด)</a:t>
                      </a:r>
                    </a:p>
                    <a:p>
                      <a:pPr algn="l"/>
                      <a:r>
                        <a:rPr lang="en-US" sz="1800" b="1" u="non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3. </a:t>
                      </a:r>
                      <a:r>
                        <a:rPr lang="th-TH" sz="1800" b="1" u="non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ส่งเสริมการผลิตไม้</a:t>
                      </a:r>
                      <a:r>
                        <a:rPr lang="th-TH" sz="1800" b="1" u="none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ผลอัต</a:t>
                      </a:r>
                      <a:r>
                        <a:rPr lang="th-TH" sz="1800" b="1" u="non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ลักษณ์จังหวัดพัทลุง</a:t>
                      </a:r>
                    </a:p>
                    <a:p>
                      <a:pPr algn="l"/>
                      <a:r>
                        <a:rPr lang="th-TH" sz="1800" b="0" u="non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800" b="0" u="non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9,200,000 </a:t>
                      </a:r>
                      <a:r>
                        <a:rPr lang="th-TH" sz="1800" b="0" u="non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800" b="0" u="none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บูรณา</a:t>
                      </a:r>
                      <a:r>
                        <a:rPr lang="th-TH" sz="1800" b="0" u="non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การร่วมกับหน่วยงานที่เกี่ยวข้อง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2565</a:t>
                      </a:r>
                      <a:endParaRPr lang="th-TH" sz="1800" b="1" baseline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l"/>
                      <a:r>
                        <a:rPr lang="en-US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ส่งเสริมอาชีพด้านการเกษตรตาม               </a:t>
                      </a:r>
                      <a:r>
                        <a:rPr lang="th-TH" sz="1800" b="1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อัต</a:t>
                      </a:r>
                      <a:r>
                        <a:rPr lang="th-TH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ลักษณ์ และภูมิปัญญาท้องถิ่น                      </a:t>
                      </a:r>
                      <a:r>
                        <a:rPr lang="th-TH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 </a:t>
                      </a:r>
                      <a:r>
                        <a:rPr lang="th-TH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50,000 บาท (</a:t>
                      </a:r>
                      <a:r>
                        <a:rPr lang="th-TH" sz="1800" b="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เกษตรจังหวัด)</a:t>
                      </a:r>
                    </a:p>
                    <a:p>
                      <a:pPr algn="l"/>
                      <a:r>
                        <a:rPr lang="th-TH" sz="18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2566</a:t>
                      </a:r>
                    </a:p>
                    <a:p>
                      <a:pPr algn="l"/>
                      <a:r>
                        <a:rPr lang="th-TH" sz="18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1.ส่งเสริมอาชีพด้านการเกษตรตาม                  </a:t>
                      </a:r>
                      <a:r>
                        <a:rPr lang="th-TH" sz="1800" b="1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อัต</a:t>
                      </a:r>
                      <a:r>
                        <a:rPr lang="th-TH" sz="18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ลักษณ์ และภูมิปัญญาท้องถิ่น                                       </a:t>
                      </a:r>
                      <a:r>
                        <a:rPr lang="th-TH" sz="1800" b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</a:t>
                      </a:r>
                      <a:r>
                        <a:rPr lang="th-TH" sz="1800" b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th-TH" sz="1800" b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.เกษตรจังหวัด)</a:t>
                      </a:r>
                    </a:p>
                    <a:p>
                      <a:pPr algn="l"/>
                      <a:endParaRPr lang="th-TH" sz="1800" b="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/>
                      <a:endParaRPr lang="th-TH" sz="18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  <a:tr h="350074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C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  <a:tr h="1026446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G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th-TH" sz="18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2565</a:t>
                      </a:r>
                    </a:p>
                    <a:p>
                      <a:pPr algn="l"/>
                      <a:r>
                        <a:rPr lang="th-TH" sz="1800" b="1" u="none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โครงการระบบส่งเสริมเกษตรแบบแปลงใหญ่  </a:t>
                      </a:r>
                    </a:p>
                    <a:p>
                      <a:pPr algn="l"/>
                      <a:r>
                        <a:rPr lang="th-TH" sz="1800" b="0" u="none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800" b="0" u="none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</a:t>
                      </a:r>
                      <a:r>
                        <a:rPr lang="en-US" sz="1800" b="0" u="non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427,660 </a:t>
                      </a:r>
                      <a:r>
                        <a:rPr lang="th-TH" sz="1800" b="0" u="none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</a:t>
                      </a:r>
                      <a:r>
                        <a:rPr lang="th-TH" sz="1800" b="0" u="none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(สถานีพัฒนาที่ดินพัทลุง)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21137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12405" y="1828800"/>
            <a:ext cx="2895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  <a:p>
            <a:endParaRPr lang="th-TH" sz="24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28600" y="2971717"/>
            <a:ext cx="2514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การเสนอของบประมาณ เช่น งบจังหวัด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กลุ่มจังหวัด                        งบสนับสนุนทุนวิจัยจาก สวก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3378901" y="439244"/>
            <a:ext cx="580072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aphicFrame>
        <p:nvGraphicFramePr>
          <p:cNvPr id="5" name="ตาราง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9139636"/>
              </p:ext>
            </p:extLst>
          </p:nvPr>
        </p:nvGraphicFramePr>
        <p:xfrm>
          <a:off x="3124200" y="1643350"/>
          <a:ext cx="8839200" cy="275844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662940"/>
                <a:gridCol w="4366260"/>
                <a:gridCol w="1600200"/>
                <a:gridCol w="2209800"/>
              </a:tblGrid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โครงการ</a:t>
                      </a:r>
                      <a:r>
                        <a:rPr lang="en-US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แผนงาน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ปีงบประมาณ </a:t>
                      </a:r>
                      <a:r>
                        <a:rPr lang="en-US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2565 -2566 : 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สละ</a:t>
                      </a:r>
                      <a:endParaRPr lang="th-TH" sz="2400" u="sng" dirty="0">
                        <a:solidFill>
                          <a:schemeClr val="accent2">
                            <a:lumMod val="75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ต้นน้ำ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กลางน้ำ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ปลายน้ำ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th-TH" sz="18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</a:t>
                      </a:r>
                      <a:r>
                        <a:rPr lang="en-US" sz="1800" b="1" u="sng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2566</a:t>
                      </a:r>
                      <a:endParaRPr lang="th-TH" sz="1800" b="1" u="sng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  <a:p>
                      <a:pPr lvl="0" algn="l"/>
                      <a:r>
                        <a:rPr lang="th-TH" sz="1800" b="1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ยกระดับการผลิตการเกษตรที่มีคุณภาพและปลอดภัยเพื่อสร้างความสามารถในการแข่งขัน</a:t>
                      </a:r>
                    </a:p>
                    <a:p>
                      <a:pPr lvl="0" algn="l"/>
                      <a:r>
                        <a:rPr lang="th-TH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งบจังหวัด </a:t>
                      </a:r>
                      <a:r>
                        <a:rPr lang="en-US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</a:t>
                      </a:r>
                      <a:r>
                        <a:rPr lang="en-US" sz="18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6,667,300 </a:t>
                      </a:r>
                      <a:r>
                        <a:rPr lang="th-TH" sz="18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 (</a:t>
                      </a:r>
                      <a:r>
                        <a:rPr lang="th-TH" sz="1800" baseline="0" dirty="0" err="1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สนง</a:t>
                      </a:r>
                      <a:r>
                        <a:rPr lang="en-US" sz="18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.</a:t>
                      </a:r>
                      <a:r>
                        <a:rPr lang="th-TH" sz="18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เกษตรจังหวัด)</a:t>
                      </a:r>
                      <a:endParaRPr lang="th-TH" sz="1800" dirty="0" smtClean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C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G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26690100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12405" y="1828800"/>
            <a:ext cx="28956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ความก้าวหน้าการขับเคลื่อน 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ของสินค้าเกษตร</a:t>
            </a:r>
          </a:p>
          <a:p>
            <a:endParaRPr lang="th-TH" sz="24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28600" y="2919268"/>
            <a:ext cx="25146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การสร้างความร่วมมือกับหน่วยงานอื่น</a:t>
            </a:r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581400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204358" y="1342049"/>
            <a:ext cx="8682841" cy="83099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 w="12700">
            <a:noFill/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sz="2400" dirty="0" smtClean="0">
                <a:latin typeface="AngsanaUPC" pitchFamily="18" charset="-34"/>
                <a:cs typeface="AngsanaUPC" pitchFamily="18" charset="-34"/>
                <a:sym typeface="Wingdings 2"/>
              </a:rPr>
              <a:t>สำนักงานเกษตรจังหวัดพัทลุง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ทำ</a:t>
            </a:r>
            <a:r>
              <a:rPr lang="th-TH" sz="2400" dirty="0">
                <a:latin typeface="AngsanaUPC" pitchFamily="18" charset="-34"/>
                <a:cs typeface="AngsanaUPC" pitchFamily="18" charset="-34"/>
              </a:rPr>
              <a:t>สัญญาซื้อขายกับ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ห้าง</a:t>
            </a:r>
            <a:r>
              <a:rPr lang="th-TH" sz="2400" dirty="0" err="1" smtClean="0">
                <a:latin typeface="AngsanaUPC" pitchFamily="18" charset="-34"/>
                <a:cs typeface="AngsanaUPC" pitchFamily="18" charset="-34"/>
              </a:rPr>
              <a:t>แม็คโคร</a:t>
            </a:r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โดยรับซื้อผลผลิตของเกษตรกร                       เดือน</a:t>
            </a:r>
            <a:r>
              <a:rPr lang="th-TH" sz="2400" dirty="0">
                <a:latin typeface="AngsanaUPC" pitchFamily="18" charset="-34"/>
                <a:cs typeface="AngsanaUPC" pitchFamily="18" charset="-34"/>
              </a:rPr>
              <a:t>ละ </a:t>
            </a:r>
            <a:r>
              <a:rPr lang="en-US" sz="2400" dirty="0">
                <a:latin typeface="AngsanaUPC" pitchFamily="18" charset="-34"/>
                <a:cs typeface="AngsanaUPC" pitchFamily="18" charset="-34"/>
              </a:rPr>
              <a:t>30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ตัน</a:t>
            </a:r>
            <a:endParaRPr lang="th-TH" sz="24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192484" y="2286000"/>
            <a:ext cx="8694716" cy="83099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  <a:ln w="12700">
            <a:noFill/>
          </a:ln>
        </p:spPr>
        <p:txBody>
          <a:bodyPr wrap="square" rtlCol="0">
            <a:spAutoFit/>
          </a:bodyPr>
          <a:lstStyle/>
          <a:p>
            <a:pPr algn="thaiDist"/>
            <a:r>
              <a:rPr lang="th-TH" sz="2400" dirty="0" smtClean="0"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กรมทรัพยากรน้ำบาดาล กระทรวงทรัพยากรธรรมชาติและสิ่งแวดล้อมสนับสนุนเกษตรกร                 โดยการเจาะบ่อบาดาลเพื่อนำน้ำใช้ในแปลงสละของเกษตรกร</a:t>
            </a:r>
            <a:endParaRPr lang="th-TH" sz="24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170915" y="3334766"/>
            <a:ext cx="8716283" cy="830997"/>
          </a:xfrm>
          <a:prstGeom prst="rect">
            <a:avLst/>
          </a:prstGeom>
          <a:solidFill>
            <a:schemeClr val="accent3">
              <a:lumMod val="20000"/>
              <a:lumOff val="80000"/>
            </a:schemeClr>
          </a:solidFill>
          <a:ln w="12700">
            <a:noFill/>
          </a:ln>
        </p:spPr>
        <p:txBody>
          <a:bodyPr wrap="square" rtlCol="0">
            <a:spAutoFit/>
          </a:bodyPr>
          <a:lstStyle/>
          <a:p>
            <a:pPr algn="thaiDist"/>
            <a:r>
              <a:rPr lang="en-US" sz="2400" dirty="0" smtClean="0"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  <a:sym typeface="Wingdings 2"/>
              </a:rPr>
              <a:t>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กรมชลประทานสนับสนุนเกษตรกรระบบการกระจายน้ำไปยังแปลงสละของเกษตรกร เพื่อให้เกษตรกรมีน้ำใช้ภายในแปลงตลอดทั้งปี</a:t>
            </a:r>
            <a:endParaRPr lang="th-TH" sz="24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3170915" y="4495800"/>
            <a:ext cx="8694716" cy="1200329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  <a:ln w="12700">
            <a:noFill/>
          </a:ln>
        </p:spPr>
        <p:txBody>
          <a:bodyPr wrap="square">
            <a:spAutoFit/>
          </a:bodyPr>
          <a:lstStyle/>
          <a:p>
            <a:r>
              <a:rPr lang="en-US" sz="2400" dirty="0"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sz="2400" dirty="0">
                <a:latin typeface="AngsanaUPC" pitchFamily="18" charset="-34"/>
                <a:cs typeface="AngsanaUPC" pitchFamily="18" charset="-34"/>
                <a:sym typeface="Wingdings 2"/>
              </a:rPr>
              <a:t> สำนักงานเกษตรและสหกรณ์จังหวัดพัทลุงร่วมกับสำนักงานเกษตรจังหวัด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  <a:sym typeface="Wingdings 2"/>
              </a:rPr>
              <a:t>พัทลุง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มหาวิทยาลัยทักษิณ วิทยาเขตพัทลุง และมหาวิทยาลัยสงขลานครินทร์ พัฒนาผลิตภัณฑ์สละให้มีคุณภาพดี และเป็นที่ยอมรับของบุคคลทั่วไป</a:t>
            </a:r>
            <a:endParaRPr lang="th-TH" sz="2400" dirty="0"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40970744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TextBox 20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" name="สี่เหลี่ยมผืนผ้า: มุมมน 2">
            <a:extLst>
              <a:ext uri="{FF2B5EF4-FFF2-40B4-BE49-F238E27FC236}">
                <a16:creationId xmlns="" xmlns:a16="http://schemas.microsoft.com/office/drawing/2014/main" id="{66CA5861-C1AD-4EEF-A988-5682D50A9937}"/>
              </a:ext>
            </a:extLst>
          </p:cNvPr>
          <p:cNvSpPr>
            <a:spLocks noChangeArrowheads="1"/>
          </p:cNvSpPr>
          <p:nvPr/>
        </p:nvSpPr>
        <p:spPr bwMode="auto">
          <a:xfrm>
            <a:off x="37110" y="3734206"/>
            <a:ext cx="2861619" cy="1129194"/>
          </a:xfrm>
          <a:prstGeom prst="roundRect">
            <a:avLst>
              <a:gd name="adj" fmla="val 16667"/>
            </a:avLst>
          </a:prstGeom>
          <a:solidFill>
            <a:schemeClr val="accent5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พื้นที่ปลูก 3</a:t>
            </a:r>
            <a:r>
              <a: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,</a:t>
            </a: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140 ไร่</a:t>
            </a:r>
            <a:endParaRPr kumimoji="0" lang="en-US" alt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(8.24% ของพื้นที่ไม้ผล)</a:t>
            </a:r>
            <a:r>
              <a: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/>
            </a:r>
            <a:br>
              <a:rPr kumimoji="0" lang="en-US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</a:b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พื้นที่ให้ผล 2,808 ไร่</a:t>
            </a:r>
            <a:endParaRPr kumimoji="0" lang="en-US" alt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เกษตรกร 733 ครัวเรือน</a:t>
            </a:r>
            <a:endParaRPr kumimoji="0" lang="th-TH" alt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" name="สี่เหลี่ยมผืนผ้า: มุมมน 3">
            <a:extLst>
              <a:ext uri="{FF2B5EF4-FFF2-40B4-BE49-F238E27FC236}">
                <a16:creationId xmlns="" xmlns:a16="http://schemas.microsoft.com/office/drawing/2014/main" id="{8905B734-1D7D-4190-92BD-91A530EE2AD6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5205576"/>
            <a:ext cx="2789845" cy="914718"/>
          </a:xfrm>
          <a:prstGeom prst="roundRect">
            <a:avLst>
              <a:gd name="adj" fmla="val 16667"/>
            </a:avLst>
          </a:prstGeom>
          <a:solidFill>
            <a:srgbClr val="FFFF99"/>
          </a:solidFill>
          <a:ln w="127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ผลผลิต 4,877.37 ตัน</a:t>
            </a:r>
            <a:b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</a:b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ราคาผลผลิตเฉลี่ย </a:t>
            </a:r>
            <a:endParaRPr kumimoji="0" lang="en-US" alt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58.45 บาท/กก.</a:t>
            </a:r>
            <a:endParaRPr kumimoji="0" lang="th-TH" alt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6" name="สี่เหลี่ยมผืนผ้า: มุมมน 5">
            <a:extLst>
              <a:ext uri="{FF2B5EF4-FFF2-40B4-BE49-F238E27FC236}">
                <a16:creationId xmlns="" xmlns:a16="http://schemas.microsoft.com/office/drawing/2014/main" id="{89877349-9EC5-48A1-A258-C7CA9C4AE229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6532" y="2111897"/>
            <a:ext cx="3124200" cy="809988"/>
          </a:xfrm>
          <a:prstGeom prst="roundRect">
            <a:avLst>
              <a:gd name="adj" fmla="val 16667"/>
            </a:avLst>
          </a:prstGeom>
          <a:solidFill>
            <a:schemeClr val="accent3">
              <a:lumMod val="20000"/>
              <a:lumOff val="80000"/>
            </a:schemeClr>
          </a:solidFill>
          <a:ln w="127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ผลผลิตเฉลี่ย</a:t>
            </a:r>
            <a:endParaRPr kumimoji="0" lang="en-US" alt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1,737 ตัน/ปี</a:t>
            </a:r>
            <a:endParaRPr kumimoji="0" lang="th-TH" alt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7" name="สี่เหลี่ยมผืนผ้า: มุมมน 6">
            <a:extLst>
              <a:ext uri="{FF2B5EF4-FFF2-40B4-BE49-F238E27FC236}">
                <a16:creationId xmlns="" xmlns:a16="http://schemas.microsoft.com/office/drawing/2014/main" id="{F33FEC65-AC97-46A5-BA46-51671C9D5FF8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69819" y="2947388"/>
            <a:ext cx="1970800" cy="809076"/>
          </a:xfrm>
          <a:prstGeom prst="roundRect">
            <a:avLst>
              <a:gd name="adj" fmla="val 16667"/>
            </a:avLst>
          </a:prstGeom>
          <a:solidFill>
            <a:schemeClr val="bg1">
              <a:lumMod val="85000"/>
            </a:schemeClr>
          </a:solidFill>
          <a:ln w="19050">
            <a:solidFill>
              <a:srgbClr val="FFFFFF"/>
            </a:solidFill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การส่งออก</a:t>
            </a:r>
            <a:endParaRPr kumimoji="0" lang="en-US" alt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       ภูเก็ต </a:t>
            </a: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สตูล และ สงขลา</a:t>
            </a:r>
            <a:endParaRPr kumimoji="0" lang="th-TH" alt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8" name="สี่เหลี่ยมผืนผ้า: มุมมน 7">
            <a:extLst>
              <a:ext uri="{FF2B5EF4-FFF2-40B4-BE49-F238E27FC236}">
                <a16:creationId xmlns="" xmlns:a16="http://schemas.microsoft.com/office/drawing/2014/main" id="{4057F9F4-2077-4293-98D5-2F9BDD1CB01C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124315" y="3891736"/>
            <a:ext cx="2054820" cy="2627677"/>
          </a:xfrm>
          <a:prstGeom prst="roundRect">
            <a:avLst>
              <a:gd name="adj" fmla="val 16667"/>
            </a:avLst>
          </a:prstGeom>
          <a:solidFill>
            <a:schemeClr val="accent2">
              <a:lumMod val="40000"/>
              <a:lumOff val="60000"/>
            </a:schemeClr>
          </a:solidFill>
          <a:ln w="635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th-TH" altLang="th-TH" sz="1600" b="1" noProof="0" dirty="0" smtClean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ตลาดภายในจังหวัดพัทลุง</a:t>
            </a:r>
            <a:endParaRPr kumimoji="0" lang="th-TH" altLang="th-TH" sz="1600" b="1" i="0" u="none" strike="noStrike" kern="1200" cap="none" spc="0" normalizeH="0" baseline="0" noProof="0" dirty="0" smtClean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lang="en-US" altLang="th-TH" sz="1600" dirty="0" smtClean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- </a:t>
            </a:r>
            <a:r>
              <a:rPr kumimoji="0" lang="th-TH" altLang="th-TH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พ่อค้า</a:t>
            </a:r>
            <a:r>
              <a:rPr kumimoji="0" lang="th-TH" altLang="th-TH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มารับซื้อหน้าสวน</a:t>
            </a:r>
            <a:endParaRPr kumimoji="0" lang="en-US" altLang="th-TH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th-TH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- </a:t>
            </a:r>
            <a:r>
              <a:rPr kumimoji="0" lang="th-TH" altLang="th-TH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วางจำหน่ายที่สวนสละที่เป็น</a:t>
            </a:r>
            <a:r>
              <a:rPr kumimoji="0" lang="th-TH" altLang="th-TH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แหล่งท่องเที่ยว</a:t>
            </a:r>
            <a:r>
              <a:rPr kumimoji="0" lang="th-TH" altLang="th-TH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เชิงเกษตร (สวนสละลุงถัน </a:t>
            </a:r>
            <a:r>
              <a:rPr lang="th-TH" altLang="th-TH" sz="16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</a:t>
            </a:r>
            <a:r>
              <a:rPr kumimoji="0" lang="th-TH" altLang="th-TH" sz="1600" i="0" u="none" strike="noStrike" kern="1200" cap="none" spc="0" normalizeH="0" baseline="0" noProof="0" dirty="0" err="1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สวนนัน</a:t>
            </a:r>
            <a:r>
              <a:rPr kumimoji="0" lang="th-TH" altLang="th-TH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ประภา บ้านสวนสละห้า</a:t>
            </a:r>
            <a:r>
              <a:rPr kumimoji="0" lang="th-TH" altLang="th-TH" sz="1600" i="0" u="none" strike="noStrike" kern="1200" cap="none" spc="0" normalizeH="0" baseline="0" noProof="0" dirty="0" smtClean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สัน</a:t>
            </a:r>
            <a:r>
              <a:rPr lang="th-TH" altLang="th-TH" sz="1600" dirty="0" smtClean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)</a:t>
            </a:r>
            <a:endParaRPr kumimoji="0" lang="en-US" altLang="th-TH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th-TH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- </a:t>
            </a:r>
            <a:r>
              <a:rPr kumimoji="0" lang="th-TH" altLang="th-TH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จำหน่ายผ่านพ่อค้าคนกลาง</a:t>
            </a:r>
            <a:endParaRPr kumimoji="0" lang="en-US" altLang="th-TH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th-TH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- </a:t>
            </a:r>
            <a:r>
              <a:rPr kumimoji="0" lang="th-TH" altLang="th-TH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จำหน่ายทางออนไลน์ </a:t>
            </a:r>
            <a:endParaRPr kumimoji="0" lang="en-US" altLang="th-TH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th-TH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- </a:t>
            </a:r>
            <a:r>
              <a:rPr kumimoji="0" lang="th-TH" altLang="th-TH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ร้านจำหน่ายสินค้า </a:t>
            </a:r>
            <a:r>
              <a:rPr kumimoji="0" lang="en-US" altLang="th-TH" sz="1600" i="0" u="none" strike="noStrike" kern="1200" cap="none" spc="0" normalizeH="0" baseline="0" noProof="0" dirty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OTOP</a:t>
            </a:r>
            <a:endParaRPr kumimoji="0" lang="en-US" altLang="th-TH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1" name="สี่เหลี่ยมผืนผ้า: มุมมน 10">
            <a:extLst>
              <a:ext uri="{FF2B5EF4-FFF2-40B4-BE49-F238E27FC236}">
                <a16:creationId xmlns="" xmlns:a16="http://schemas.microsoft.com/office/drawing/2014/main" id="{845E211F-125B-494E-9952-3CD610CC6C94}"/>
              </a:ext>
            </a:extLst>
          </p:cNvPr>
          <p:cNvSpPr>
            <a:spLocks noChangeArrowheads="1"/>
          </p:cNvSpPr>
          <p:nvPr/>
        </p:nvSpPr>
        <p:spPr bwMode="auto">
          <a:xfrm>
            <a:off x="10313798" y="457200"/>
            <a:ext cx="1828800" cy="2161144"/>
          </a:xfrm>
          <a:prstGeom prst="roundRect">
            <a:avLst>
              <a:gd name="adj" fmla="val 16667"/>
            </a:avLst>
          </a:prstGeom>
          <a:solidFill>
            <a:schemeClr val="accent4">
              <a:lumMod val="40000"/>
              <a:lumOff val="60000"/>
            </a:schemeClr>
          </a:solidFill>
          <a:ln w="635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endParaRPr kumimoji="0" lang="th-TH" altLang="th-TH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kumimoji="0" lang="th-TH" altLang="th-TH" sz="1600" b="1" i="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การ</a:t>
            </a:r>
            <a:r>
              <a:rPr kumimoji="0" lang="th-TH" altLang="th-TH" sz="1600" b="1" i="0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แปรรูปเพื่อเพิ่ม</a:t>
            </a:r>
            <a:r>
              <a:rPr kumimoji="0" lang="th-TH" altLang="th-TH" sz="1600" b="1" i="0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มูลค่า </a:t>
            </a:r>
            <a:r>
              <a:rPr kumimoji="0" lang="en-US" alt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:</a:t>
            </a:r>
            <a:r>
              <a:rPr kumimoji="0" lang="en-US" altLang="th-TH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</a:t>
            </a:r>
            <a:r>
              <a:rPr lang="th-TH" altLang="th-TH" sz="1600" dirty="0" smtClean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สละ</a:t>
            </a:r>
            <a:r>
              <a:rPr lang="th-TH" altLang="th-TH" sz="16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ลอยแก้ว </a:t>
            </a:r>
            <a:endParaRPr lang="th-TH" altLang="th-TH" sz="1600" dirty="0" smtClean="0">
              <a:solidFill>
                <a:srgbClr val="000000"/>
              </a:solidFill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600" dirty="0" smtClean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สละ</a:t>
            </a:r>
            <a:r>
              <a:rPr lang="th-TH" altLang="th-TH" sz="16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ทรงเครื่อง </a:t>
            </a:r>
            <a:endParaRPr lang="th-TH" altLang="th-TH" sz="1600" dirty="0" smtClean="0">
              <a:solidFill>
                <a:srgbClr val="000000"/>
              </a:solidFill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600" dirty="0" smtClean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สละ</a:t>
            </a:r>
            <a:r>
              <a:rPr lang="th-TH" altLang="th-TH" sz="16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อบแห้ง แยมสละ </a:t>
            </a:r>
            <a:endParaRPr lang="th-TH" altLang="th-TH" sz="1600" dirty="0" smtClean="0">
              <a:solidFill>
                <a:srgbClr val="000000"/>
              </a:solidFill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600" dirty="0" smtClean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น้ำ</a:t>
            </a:r>
            <a:r>
              <a:rPr lang="th-TH" altLang="th-TH" sz="16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สละ สละกวน ไวน์สละ  </a:t>
            </a:r>
            <a:r>
              <a:rPr lang="th-TH" altLang="th-TH" sz="1600" dirty="0" smtClean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                                                น้ำพริก</a:t>
            </a:r>
            <a:r>
              <a:rPr lang="th-TH" altLang="th-TH" sz="1600" dirty="0">
                <a:solidFill>
                  <a:srgbClr val="000000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สละ </a:t>
            </a:r>
            <a:r>
              <a:rPr lang="th-TH" altLang="th-TH" sz="1600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วุ้นสละ</a:t>
            </a:r>
            <a:endParaRPr lang="th-TH" altLang="th-TH" sz="1600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7" name="AutoShape 11">
            <a:extLst>
              <a:ext uri="{FF2B5EF4-FFF2-40B4-BE49-F238E27FC236}">
                <a16:creationId xmlns="" xmlns:a16="http://schemas.microsoft.com/office/drawing/2014/main" id="{A46A3604-3DB1-4232-B56F-427000CAE7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3116532" y="3061000"/>
            <a:ext cx="3124200" cy="929958"/>
          </a:xfrm>
          <a:prstGeom prst="roundRect">
            <a:avLst>
              <a:gd name="adj" fmla="val 16667"/>
            </a:avLst>
          </a:prstGeom>
          <a:solidFill>
            <a:schemeClr val="accent4">
              <a:lumMod val="40000"/>
              <a:lumOff val="60000"/>
            </a:schemeClr>
          </a:solidFill>
          <a:ln w="1270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6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r>
              <a:rPr kumimoji="0" lang="th-TH" alt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ต้นทุน</a:t>
            </a: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การผลิต</a:t>
            </a:r>
            <a:b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</a:b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พันธุ์เนินวง 16.57 บาท/กก</a:t>
            </a:r>
            <a:b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</a:b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พันธุ์สุมาลี 14.20 บาท/กก.</a:t>
            </a:r>
            <a:b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</a:b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/>
            </a:r>
            <a:b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</a:br>
            <a:endParaRPr kumimoji="0" lang="en-US" alt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en-US" alt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4" name="AutoShape 14">
            <a:extLst>
              <a:ext uri="{FF2B5EF4-FFF2-40B4-BE49-F238E27FC236}">
                <a16:creationId xmlns="" xmlns:a16="http://schemas.microsoft.com/office/drawing/2014/main" id="{65B97E17-7F48-40F8-8D75-27224EE5318C}"/>
              </a:ext>
            </a:extLst>
          </p:cNvPr>
          <p:cNvSpPr>
            <a:spLocks noChangeArrowheads="1"/>
          </p:cNvSpPr>
          <p:nvPr/>
        </p:nvSpPr>
        <p:spPr bwMode="auto">
          <a:xfrm>
            <a:off x="6393837" y="3305157"/>
            <a:ext cx="3672576" cy="1371601"/>
          </a:xfrm>
          <a:prstGeom prst="roundRect">
            <a:avLst>
              <a:gd name="adj" fmla="val 16667"/>
            </a:avLst>
          </a:prstGeom>
          <a:solidFill>
            <a:schemeClr val="accent6">
              <a:lumMod val="60000"/>
              <a:lumOff val="40000"/>
            </a:schemeClr>
          </a:solidFill>
          <a:ln w="6350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lang="th-TH" altLang="th-TH" sz="1600" b="1" dirty="0">
              <a:solidFill>
                <a:prstClr val="black"/>
              </a:solidFill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endParaRPr kumimoji="0" lang="th-TH" altLang="th-TH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marR="0" lvl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lang="th-TH" altLang="th-TH" sz="1600" b="1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กลุ่มผู้ผลิต</a:t>
            </a:r>
            <a:endParaRPr lang="th-TH" altLang="th-TH" sz="1600" b="1" dirty="0">
              <a:solidFill>
                <a:prstClr val="black"/>
              </a:solidFill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1. </a:t>
            </a:r>
            <a:r>
              <a:rPr kumimoji="0" lang="th-TH" altLang="th-TH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ศพก</a:t>
            </a:r>
            <a:r>
              <a:rPr kumimoji="0" lang="th-TH" alt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.</a:t>
            </a: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หลัก.สละ 1 </a:t>
            </a:r>
            <a:r>
              <a:rPr kumimoji="0" lang="th-TH" alt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แปลง</a:t>
            </a:r>
            <a:r>
              <a:rPr lang="th-TH" alt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</a:t>
            </a:r>
            <a:r>
              <a:rPr kumimoji="0" lang="th-TH" alt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(</a:t>
            </a:r>
            <a:r>
              <a:rPr kumimoji="0" lang="th-TH" altLang="th-TH" sz="16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ต.หนองธง </a:t>
            </a:r>
            <a:r>
              <a:rPr kumimoji="0" lang="th-TH" altLang="th-TH" sz="1600" b="1" i="0" u="none" strike="noStrike" kern="1200" cap="none" spc="0" normalizeH="0" baseline="0" noProof="0" dirty="0" err="1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อ.ป่</a:t>
            </a:r>
            <a:r>
              <a:rPr lang="th-TH" alt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า</a:t>
            </a:r>
            <a:r>
              <a:rPr kumimoji="0" lang="th-TH" alt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บอน)</a:t>
            </a:r>
            <a:endParaRPr kumimoji="0" lang="en-US" altLang="th-TH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marR="0" lvl="0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  <a:defRPr/>
            </a:pPr>
            <a:r>
              <a:rPr kumimoji="0" lang="en-US" altLang="th-TH" sz="1600" b="1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2.</a:t>
            </a:r>
            <a:r>
              <a:rPr kumimoji="0" lang="en-US" altLang="th-TH" sz="1600" b="1" i="0" u="none" strike="noStrike" kern="1200" cap="none" spc="0" normalizeH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</a:t>
            </a:r>
            <a:r>
              <a:rPr lang="th-TH" altLang="th-TH" sz="1600" b="1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แปลง</a:t>
            </a:r>
            <a:r>
              <a:rPr lang="th-TH" alt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ใหญ่สละ 4 </a:t>
            </a:r>
            <a:r>
              <a:rPr lang="th-TH" altLang="th-TH" sz="1600" b="1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แปลง (</a:t>
            </a:r>
            <a:r>
              <a:rPr lang="th-TH" alt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ป่าบอน 2 ป่าพะยอม 1 บางแก้ว 1</a:t>
            </a:r>
            <a:r>
              <a:rPr lang="th-TH" altLang="th-TH" sz="1600" b="1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)</a:t>
            </a:r>
          </a:p>
          <a:p>
            <a:pPr lvl="0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th-TH" sz="16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3. </a:t>
            </a:r>
            <a:r>
              <a:rPr lang="th-TH" alt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แปลงใหญ่ยกระดับ </a:t>
            </a:r>
            <a:r>
              <a:rPr lang="en-US" alt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1</a:t>
            </a:r>
            <a:r>
              <a:rPr lang="th-TH" alt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 แปลง </a:t>
            </a:r>
            <a:r>
              <a:rPr lang="th-TH" altLang="th-TH" sz="1600" b="1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(</a:t>
            </a:r>
            <a:r>
              <a:rPr lang="th-TH" altLang="th-TH" sz="1600" b="1" dirty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ต.ทุ่งนารี อ.ป่าบอน</a:t>
            </a:r>
            <a:r>
              <a:rPr lang="th-TH" altLang="th-TH" sz="1600" b="1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)</a:t>
            </a:r>
            <a:endParaRPr lang="th-TH" altLang="th-TH" sz="1600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  <a:p>
            <a:pPr marL="342900" marR="0" lvl="0" indent="-34290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AutoNum type="arabicPeriod"/>
              <a:tabLst/>
              <a:defRPr/>
            </a:pPr>
            <a:endParaRPr kumimoji="0" lang="th-TH" altLang="th-TH" sz="1600" b="1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endParaRPr kumimoji="0" lang="th-TH" altLang="th-TH" sz="1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27" name="รูปภาพ 28">
            <a:extLst>
              <a:ext uri="{FF2B5EF4-FFF2-40B4-BE49-F238E27FC236}">
                <a16:creationId xmlns="" xmlns:a16="http://schemas.microsoft.com/office/drawing/2014/main" id="{3BB5B9AA-E187-4A04-94F2-29A9295AFFC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048611" y="2697583"/>
            <a:ext cx="588747" cy="400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0" name="Picture 2" descr="C:\Users\User\Desktop\images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" y="155850"/>
            <a:ext cx="2072043" cy="110823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สี่เหลี่ยมผืนผ้ามุมมน 2"/>
          <p:cNvSpPr/>
          <p:nvPr/>
        </p:nvSpPr>
        <p:spPr>
          <a:xfrm>
            <a:off x="6393837" y="1693121"/>
            <a:ext cx="3679539" cy="1270926"/>
          </a:xfrm>
          <a:prstGeom prst="roundRect">
            <a:avLst/>
          </a:prstGeom>
          <a:solidFill>
            <a:schemeClr val="accent5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 sz="1600" b="1" u="sng" dirty="0" smtClean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</a:t>
            </a:r>
            <a:r>
              <a:rPr lang="th-TH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วิสาหกิจ  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:  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จำนวน </a:t>
            </a:r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10 </a:t>
            </a:r>
            <a:r>
              <a:rPr lang="th-TH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กลุ่ม</a:t>
            </a:r>
          </a:p>
          <a:p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แปลง</a:t>
            </a:r>
            <a:r>
              <a:rPr lang="th-TH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ใหญ่ 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จำนวน </a:t>
            </a:r>
            <a:r>
              <a:rPr lang="en-US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4 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แปลง สมาชิก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187 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ราย</a:t>
            </a:r>
          </a:p>
          <a:p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แปลงที่ไดรับมาตรฐาน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GAP 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จำนวน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146 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ราย 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525.22 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ไร่ </a:t>
            </a:r>
            <a:endParaRPr lang="th-TH" sz="16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ctr"/>
            <a:endParaRPr lang="th-TH" sz="16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8" name="สี่เหลี่ยมผืนผ้ามุมมน 27"/>
          <p:cNvSpPr/>
          <p:nvPr/>
        </p:nvSpPr>
        <p:spPr>
          <a:xfrm>
            <a:off x="3073972" y="4153263"/>
            <a:ext cx="3166759" cy="709833"/>
          </a:xfrm>
          <a:prstGeom prst="roundRect">
            <a:avLst/>
          </a:prstGeom>
          <a:solidFill>
            <a:schemeClr val="accent3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th-TH" altLang="th-TH" sz="1600" b="1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มูลค่าผลผลิตปี </a:t>
            </a:r>
            <a:r>
              <a:rPr lang="en-US" altLang="th-TH" sz="1600" b="1" dirty="0" smtClean="0">
                <a:solidFill>
                  <a:prstClr val="black"/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2564</a:t>
            </a:r>
          </a:p>
          <a:p>
            <a:pPr lvl="0" algn="ctr" eaLnBrk="0" fontAlgn="base" hangingPunct="0">
              <a:spcBef>
                <a:spcPct val="0"/>
              </a:spcBef>
              <a:spcAft>
                <a:spcPct val="0"/>
              </a:spcAft>
              <a:defRPr/>
            </a:pPr>
            <a:r>
              <a:rPr lang="en-US" altLang="th-TH" sz="16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96,243,000</a:t>
            </a:r>
            <a:r>
              <a:rPr lang="th-TH" altLang="th-TH" sz="16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บาท</a:t>
            </a:r>
            <a:endParaRPr lang="en-US" altLang="th-TH" sz="1600" b="1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1" name="สี่เหลี่ยมผืนผ้ามุมมน 30"/>
          <p:cNvSpPr/>
          <p:nvPr/>
        </p:nvSpPr>
        <p:spPr>
          <a:xfrm>
            <a:off x="7916" y="1693121"/>
            <a:ext cx="2899719" cy="1767222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th-TH" sz="1600" b="1" dirty="0" smtClean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endParaRPr lang="th-TH" sz="18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r>
              <a:rPr lang="th-TH" sz="18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พันธุ์</a:t>
            </a:r>
            <a:r>
              <a:rPr lang="th-TH" sz="18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สละที่</a:t>
            </a:r>
            <a:r>
              <a:rPr lang="th-TH" sz="18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ปลูกในจังหวัดพัทลุง</a:t>
            </a:r>
            <a:endParaRPr lang="en-US" sz="18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marL="285750" indent="-285750">
              <a:buFontTx/>
              <a:buChar char="-"/>
            </a:pPr>
            <a:r>
              <a:rPr lang="th-TH" altLang="th-TH" sz="18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พันธุ์สุมาลี</a:t>
            </a:r>
            <a:r>
              <a:rPr lang="th-TH" altLang="th-TH" sz="18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altLang="th-TH" sz="18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รสหวาน  กลิ่นหอม</a:t>
            </a:r>
          </a:p>
          <a:p>
            <a:pPr marL="285750" indent="-285750">
              <a:buFontTx/>
              <a:buChar char="-"/>
            </a:pPr>
            <a:r>
              <a:rPr lang="th-TH" altLang="th-TH" sz="18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พันธุ์เนินวง</a:t>
            </a:r>
            <a:r>
              <a:rPr lang="th-TH" altLang="th-TH" sz="18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altLang="th-TH" sz="18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รสหวานอมเปรี้ยว</a:t>
            </a:r>
          </a:p>
          <a:p>
            <a:pPr marL="285750" indent="-285750">
              <a:buFontTx/>
              <a:buChar char="-"/>
            </a:pPr>
            <a:r>
              <a:rPr lang="th-TH" altLang="th-TH" sz="18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พันธุ์อินโด</a:t>
            </a:r>
            <a:r>
              <a:rPr lang="th-TH" altLang="th-TH" sz="18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altLang="th-TH" sz="18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ea typeface="Calibri" panose="020F0502020204030204" pitchFamily="34" charset="0"/>
                <a:cs typeface="AngsanaUPC" pitchFamily="18" charset="-34"/>
              </a:rPr>
              <a:t>รสหวาน กรอบ</a:t>
            </a:r>
            <a:endParaRPr lang="th-TH" altLang="th-TH" sz="18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marL="285750" indent="-285750">
              <a:buFontTx/>
              <a:buChar char="-"/>
            </a:pPr>
            <a:endParaRPr lang="en-US" altLang="th-TH" sz="18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marL="285750" indent="-285750">
              <a:buFontTx/>
              <a:buChar char="-"/>
            </a:pPr>
            <a:endParaRPr lang="th-TH" altLang="th-TH" sz="18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ea typeface="Calibri" panose="020F0502020204030204" pitchFamily="34" charset="0"/>
              <a:cs typeface="AngsanaUPC" pitchFamily="18" charset="-34"/>
            </a:endParaRPr>
          </a:p>
        </p:txBody>
      </p:sp>
      <p:sp>
        <p:nvSpPr>
          <p:cNvPr id="16" name="สี่เหลี่ยมผืนผ้ามุมมน 15"/>
          <p:cNvSpPr/>
          <p:nvPr/>
        </p:nvSpPr>
        <p:spPr>
          <a:xfrm>
            <a:off x="6259499" y="5008353"/>
            <a:ext cx="3679539" cy="1309164"/>
          </a:xfrm>
          <a:prstGeom prst="roundRect">
            <a:avLst/>
          </a:prstGeom>
          <a:solidFill>
            <a:srgbClr val="CCFF66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Training hub</a:t>
            </a:r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ณ </a:t>
            </a:r>
            <a:r>
              <a:rPr lang="th-TH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ศูนย์เรียนรู้การเพิ่มประสิทธิภาพการผลิตด้านการเกษตร</a:t>
            </a:r>
            <a:r>
              <a:rPr lang="th-TH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อำเภอ ป่าบอน 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วิทยากร</a:t>
            </a:r>
            <a:r>
              <a:rPr lang="th-TH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นาย</a:t>
            </a:r>
            <a:r>
              <a:rPr lang="th-TH" sz="1600" dirty="0" err="1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นัน</a:t>
            </a:r>
            <a:r>
              <a:rPr lang="th-TH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ชูเอียด</a:t>
            </a:r>
            <a:r>
              <a:rPr lang="en-US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                              </a:t>
            </a:r>
            <a:r>
              <a:rPr lang="th-TH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ที่ตั้ง</a:t>
            </a:r>
            <a:r>
              <a:rPr lang="th-TH" sz="1600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หมู่ที่ 9 ตำบลหนองธง อำเภอป่า</a:t>
            </a:r>
            <a:r>
              <a:rPr lang="th-TH" sz="16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บอน</a:t>
            </a:r>
            <a:endParaRPr lang="th-TH" sz="1800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8" name="สี่เหลี่ยมผืนผ้ามุมมน 17"/>
          <p:cNvSpPr/>
          <p:nvPr/>
        </p:nvSpPr>
        <p:spPr>
          <a:xfrm>
            <a:off x="3083868" y="5062777"/>
            <a:ext cx="3124199" cy="1059661"/>
          </a:xfrm>
          <a:prstGeom prst="roundRect">
            <a:avLst/>
          </a:prstGeom>
          <a:solidFill>
            <a:schemeClr val="accent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รายได้สุทธิของผู้ปลูกสละ ปี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2564 </a:t>
            </a:r>
            <a:r>
              <a:rPr lang="th-TH" sz="16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จำนวน </a:t>
            </a:r>
            <a:r>
              <a:rPr lang="en-US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90,446,000 </a:t>
            </a:r>
            <a:r>
              <a:rPr lang="th-TH" sz="16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บาท</a:t>
            </a:r>
            <a:endParaRPr lang="th-TH" sz="16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2362200" y="1212721"/>
            <a:ext cx="6250893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3. </a:t>
            </a:r>
            <a:r>
              <a:rPr lang="th-TH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ผลการดำเนินงานภาพรวมสินค้าสละ</a:t>
            </a:r>
            <a:endParaRPr lang="th-TH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33175999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85800" y="3270495"/>
            <a:ext cx="5247409" cy="156966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โรคและแมลงในผลสละ ได้แก่ โรคผลเน่า โรคใบจุด</a:t>
            </a:r>
          </a:p>
          <a:p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สละไม่ได้คุณภาพ ทำให้ราคาตกต่ำ</a:t>
            </a:r>
          </a:p>
          <a:p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ผู้บริโภคไม่สามารถเข้าถึงสินค้าได้อย่างทั่วถึง</a:t>
            </a:r>
          </a:p>
          <a:p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6506718" y="3124200"/>
            <a:ext cx="5532882" cy="2185214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endParaRPr lang="en-US" sz="1600" dirty="0" smtClean="0">
              <a:latin typeface="AngsanaUPC" pitchFamily="18" charset="-34"/>
              <a:cs typeface="AngsanaUPC" pitchFamily="18" charset="-34"/>
            </a:endParaRPr>
          </a:p>
          <a:p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วิจัยและทดลองการใช้สารชีวภาพ เพื่อกำจัดศัตรูพืช</a:t>
            </a:r>
            <a:endParaRPr lang="en-US" sz="2400" dirty="0" smtClean="0">
              <a:latin typeface="AngsanaUPC" pitchFamily="18" charset="-34"/>
              <a:cs typeface="AngsanaUPC" pitchFamily="18" charset="-34"/>
            </a:endParaRPr>
          </a:p>
          <a:p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ส่งเสริมการผลิตสละให้มีคุณภาพตั้งแต่ต้นน้ำ กลางน้ำ ปลายน้ำ</a:t>
            </a:r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 </a:t>
            </a:r>
          </a:p>
          <a:p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ประชาสัมพันธ์สละของจังหวัดพัทลุงผ่านสื่อ </a:t>
            </a:r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Online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และ </a:t>
            </a:r>
            <a:r>
              <a:rPr lang="en-US" sz="2400" dirty="0" smtClean="0">
                <a:latin typeface="AngsanaUPC" pitchFamily="18" charset="-34"/>
                <a:cs typeface="AngsanaUPC" pitchFamily="18" charset="-34"/>
              </a:rPr>
              <a:t>Offline </a:t>
            </a:r>
            <a:r>
              <a:rPr lang="th-TH" sz="2400" dirty="0" smtClean="0">
                <a:latin typeface="AngsanaUPC" pitchFamily="18" charset="-34"/>
                <a:cs typeface="AngsanaUPC" pitchFamily="18" charset="-34"/>
              </a:rPr>
              <a:t>เพื่อสร้างรายได้ให้แก่คนในพื้นที่พัทลุง</a:t>
            </a:r>
          </a:p>
          <a:p>
            <a:endParaRPr lang="th-TH" sz="2400" dirty="0" smtClean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914400" y="1219200"/>
            <a:ext cx="104394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4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ปัญหาในการขับเคลื่อนงาน และประเด็นที่ต้องการรับการสนับสนุน (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Pain Point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" name="สี่เหลี่ยมผืนผ้ามุมมน 1"/>
          <p:cNvSpPr/>
          <p:nvPr/>
        </p:nvSpPr>
        <p:spPr>
          <a:xfrm>
            <a:off x="1447800" y="1851009"/>
            <a:ext cx="2819400" cy="660093"/>
          </a:xfrm>
          <a:prstGeom prst="roundRect">
            <a:avLst/>
          </a:prstGeom>
          <a:solidFill>
            <a:schemeClr val="accent5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ปัญหา</a:t>
            </a:r>
            <a:r>
              <a:rPr lang="en-US" sz="240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ข้อค้นพบ</a:t>
            </a:r>
            <a:endParaRPr lang="th-TH" sz="2400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" name="ลูกศรลง 2"/>
          <p:cNvSpPr/>
          <p:nvPr/>
        </p:nvSpPr>
        <p:spPr>
          <a:xfrm>
            <a:off x="2683823" y="2590800"/>
            <a:ext cx="457200" cy="457200"/>
          </a:xfrm>
          <a:prstGeom prst="downArrow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10" name="สี่เหลี่ยมผืนผ้ามุมมน 9"/>
          <p:cNvSpPr/>
          <p:nvPr/>
        </p:nvSpPr>
        <p:spPr>
          <a:xfrm>
            <a:off x="7467600" y="1905000"/>
            <a:ext cx="3886200" cy="606102"/>
          </a:xfrm>
          <a:prstGeom prst="round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2400" dirty="0" smtClean="0">
                <a:solidFill>
                  <a:schemeClr val="tx1"/>
                </a:solidFill>
                <a:latin typeface="AngsanaUPC" pitchFamily="18" charset="-34"/>
                <a:cs typeface="AngsanaUPC" pitchFamily="18" charset="-34"/>
              </a:rPr>
              <a:t>แนวทางการพัฒนา</a:t>
            </a:r>
            <a:endParaRPr lang="th-TH" sz="2400" dirty="0">
              <a:solidFill>
                <a:schemeClr val="tx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1" name="ลูกศรลง 10"/>
          <p:cNvSpPr/>
          <p:nvPr/>
        </p:nvSpPr>
        <p:spPr>
          <a:xfrm>
            <a:off x="9416637" y="2590800"/>
            <a:ext cx="457200" cy="457200"/>
          </a:xfrm>
          <a:prstGeom prst="downArrow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11709273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object 10"/>
          <p:cNvSpPr/>
          <p:nvPr/>
        </p:nvSpPr>
        <p:spPr>
          <a:xfrm>
            <a:off x="3730752" y="5215128"/>
            <a:ext cx="6847840" cy="1233170"/>
          </a:xfrm>
          <a:custGeom>
            <a:avLst/>
            <a:gdLst/>
            <a:ahLst/>
            <a:cxnLst/>
            <a:rect l="l" t="t" r="r" b="b"/>
            <a:pathLst>
              <a:path w="6847840" h="1233170">
                <a:moveTo>
                  <a:pt x="6847332" y="0"/>
                </a:moveTo>
                <a:lnTo>
                  <a:pt x="0" y="0"/>
                </a:lnTo>
                <a:lnTo>
                  <a:pt x="0" y="1232916"/>
                </a:lnTo>
                <a:lnTo>
                  <a:pt x="6847332" y="1232916"/>
                </a:lnTo>
                <a:lnTo>
                  <a:pt x="6847332" y="0"/>
                </a:lnTo>
                <a:close/>
              </a:path>
            </a:pathLst>
          </a:custGeom>
          <a:solidFill>
            <a:srgbClr val="D5EAA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3730752" y="5215128"/>
            <a:ext cx="6847840" cy="970137"/>
          </a:xfrm>
          <a:prstGeom prst="rect">
            <a:avLst/>
          </a:prstGeom>
        </p:spPr>
        <p:txBody>
          <a:bodyPr vert="horz" wrap="square" lIns="0" tIns="229235" rIns="0" bIns="0" rtlCol="0">
            <a:spAutoFit/>
          </a:bodyPr>
          <a:lstStyle/>
          <a:p>
            <a:pPr marL="90805" marR="103505">
              <a:lnSpc>
                <a:spcPct val="100000"/>
              </a:lnSpc>
              <a:spcBef>
                <a:spcPts val="1805"/>
              </a:spcBef>
            </a:pP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การสร้างความร่วมมือกับหน่วยงานอื่น เพื่อพัฒนาสินค้าให้มีนวัตกรรมที่ครบวงจรโดยเฉพาะ 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(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Circular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และ 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G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(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Green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</a:t>
            </a:r>
            <a:endParaRPr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3019044" y="2366772"/>
            <a:ext cx="764540" cy="1003935"/>
            <a:chOff x="3019044" y="2366772"/>
            <a:chExt cx="764540" cy="1003935"/>
          </a:xfrm>
        </p:grpSpPr>
        <p:sp>
          <p:nvSpPr>
            <p:cNvPr id="13" name="object 13"/>
            <p:cNvSpPr/>
            <p:nvPr/>
          </p:nvSpPr>
          <p:spPr>
            <a:xfrm>
              <a:off x="3048000" y="2462784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5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99CA38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4" name="object 1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3019044" y="2366772"/>
              <a:ext cx="764285" cy="1003553"/>
            </a:xfrm>
            <a:prstGeom prst="rect">
              <a:avLst/>
            </a:prstGeom>
          </p:spPr>
        </p:pic>
      </p:grpSp>
      <p:sp>
        <p:nvSpPr>
          <p:cNvPr id="15" name="object 15"/>
          <p:cNvSpPr txBox="1"/>
          <p:nvPr/>
        </p:nvSpPr>
        <p:spPr>
          <a:xfrm>
            <a:off x="3289808" y="2399741"/>
            <a:ext cx="198755" cy="57467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935" dirty="0">
                <a:solidFill>
                  <a:srgbClr val="FFFFFF"/>
                </a:solidFill>
                <a:latin typeface="Tahoma"/>
                <a:cs typeface="Tahoma"/>
              </a:rPr>
              <a:t>1</a:t>
            </a:r>
            <a:endParaRPr sz="3600">
              <a:latin typeface="Tahoma"/>
              <a:cs typeface="Tahoma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3048000" y="3835908"/>
            <a:ext cx="683260" cy="784225"/>
            <a:chOff x="3048000" y="3835908"/>
            <a:chExt cx="683260" cy="784225"/>
          </a:xfrm>
        </p:grpSpPr>
        <p:sp>
          <p:nvSpPr>
            <p:cNvPr id="17" name="object 17"/>
            <p:cNvSpPr/>
            <p:nvPr/>
          </p:nvSpPr>
          <p:spPr>
            <a:xfrm>
              <a:off x="3048000" y="3838956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91"/>
                  </a:lnTo>
                  <a:lnTo>
                    <a:pt x="13740" y="418380"/>
                  </a:lnTo>
                  <a:lnTo>
                    <a:pt x="30162" y="461480"/>
                  </a:lnTo>
                  <a:lnTo>
                    <a:pt x="52285" y="501386"/>
                  </a:lnTo>
                  <a:lnTo>
                    <a:pt x="79606" y="537599"/>
                  </a:lnTo>
                  <a:lnTo>
                    <a:pt x="111624" y="569617"/>
                  </a:lnTo>
                  <a:lnTo>
                    <a:pt x="147837" y="596938"/>
                  </a:lnTo>
                  <a:lnTo>
                    <a:pt x="187743" y="619061"/>
                  </a:lnTo>
                  <a:lnTo>
                    <a:pt x="230843" y="635483"/>
                  </a:lnTo>
                  <a:lnTo>
                    <a:pt x="276632" y="645705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62A437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8" name="object 1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3101339" y="3835908"/>
              <a:ext cx="598170" cy="784098"/>
            </a:xfrm>
            <a:prstGeom prst="rect">
              <a:avLst/>
            </a:prstGeom>
          </p:spPr>
        </p:pic>
      </p:grpSp>
      <p:sp>
        <p:nvSpPr>
          <p:cNvPr id="19" name="object 19"/>
          <p:cNvSpPr txBox="1"/>
          <p:nvPr/>
        </p:nvSpPr>
        <p:spPr>
          <a:xfrm>
            <a:off x="3309620" y="3860368"/>
            <a:ext cx="16002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b="1" spc="-725" dirty="0">
                <a:solidFill>
                  <a:srgbClr val="FFFFFF"/>
                </a:solidFill>
                <a:latin typeface="Tahoma"/>
                <a:cs typeface="Tahoma"/>
              </a:rPr>
              <a:t>2</a:t>
            </a:r>
            <a:endParaRPr sz="2800" dirty="0">
              <a:latin typeface="Tahoma"/>
              <a:cs typeface="Tahoma"/>
            </a:endParaRPr>
          </a:p>
        </p:txBody>
      </p:sp>
      <p:sp>
        <p:nvSpPr>
          <p:cNvPr id="20" name="object 20"/>
          <p:cNvSpPr txBox="1"/>
          <p:nvPr/>
        </p:nvSpPr>
        <p:spPr>
          <a:xfrm>
            <a:off x="3730752" y="3741413"/>
            <a:ext cx="6847840" cy="973087"/>
          </a:xfrm>
          <a:prstGeom prst="rect">
            <a:avLst/>
          </a:prstGeom>
          <a:solidFill>
            <a:srgbClr val="D5EAAE"/>
          </a:solidFill>
        </p:spPr>
        <p:txBody>
          <a:bodyPr vert="horz" wrap="square" lIns="0" tIns="224790" rIns="0" bIns="0" rtlCol="0">
            <a:spAutoFit/>
          </a:bodyPr>
          <a:lstStyle/>
          <a:p>
            <a:pPr marL="90805" marR="190500">
              <a:lnSpc>
                <a:spcPct val="100800"/>
              </a:lnSpc>
              <a:spcBef>
                <a:spcPts val="1770"/>
              </a:spcBef>
            </a:pP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การเสนอโครงการ เช่น บรรจุลงในแผนพัฒนาการเกษตรและสหกรณ์ของจังหวัดเสนอของบกลุ่มจังหวัด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งบจังหวัด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งบอื่นๆ</a:t>
            </a:r>
            <a:endParaRPr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1" name="object 21"/>
          <p:cNvSpPr txBox="1"/>
          <p:nvPr/>
        </p:nvSpPr>
        <p:spPr>
          <a:xfrm>
            <a:off x="3730752" y="2259765"/>
            <a:ext cx="6847840" cy="1110560"/>
          </a:xfrm>
          <a:prstGeom prst="rect">
            <a:avLst/>
          </a:prstGeom>
          <a:solidFill>
            <a:srgbClr val="D5EAAE"/>
          </a:solidFill>
        </p:spPr>
        <p:txBody>
          <a:bodyPr vert="horz" wrap="square" lIns="0" tIns="2540" rIns="0" bIns="0" rtlCol="0">
            <a:spAutoFit/>
          </a:bodyPr>
          <a:lstStyle/>
          <a:p>
            <a:pPr marL="90805" marR="281305" algn="just">
              <a:lnSpc>
                <a:spcPct val="100000"/>
              </a:lnSpc>
              <a:spcBef>
                <a:spcPts val="20"/>
              </a:spcBef>
            </a:pP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การขับเคลื่อนโครงการ เช่น การใช้กลไกคณะกรรมการขับเคลื่อนจังหวัด (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SCP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คณะทำงานขับเคลื่อนอำเภอ (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SCD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หรือกลไกคณะกรรมการ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คณะทำงานอื่นๆ ของจังหวัด</a:t>
            </a:r>
          </a:p>
        </p:txBody>
      </p:sp>
      <p:grpSp>
        <p:nvGrpSpPr>
          <p:cNvPr id="22" name="object 22"/>
          <p:cNvGrpSpPr/>
          <p:nvPr/>
        </p:nvGrpSpPr>
        <p:grpSpPr>
          <a:xfrm>
            <a:off x="3019044" y="5116067"/>
            <a:ext cx="764540" cy="1003935"/>
            <a:chOff x="3019044" y="5116067"/>
            <a:chExt cx="764540" cy="1003935"/>
          </a:xfrm>
        </p:grpSpPr>
        <p:sp>
          <p:nvSpPr>
            <p:cNvPr id="23" name="object 23"/>
            <p:cNvSpPr/>
            <p:nvPr/>
          </p:nvSpPr>
          <p:spPr>
            <a:xfrm>
              <a:off x="3048000" y="5212079"/>
              <a:ext cx="683260" cy="649605"/>
            </a:xfrm>
            <a:custGeom>
              <a:avLst/>
              <a:gdLst/>
              <a:ahLst/>
              <a:cxnLst/>
              <a:rect l="l" t="t" r="r" b="b"/>
              <a:pathLst>
                <a:path w="683260" h="649604">
                  <a:moveTo>
                    <a:pt x="358139" y="0"/>
                  </a:moveTo>
                  <a:lnTo>
                    <a:pt x="0" y="0"/>
                  </a:lnTo>
                  <a:lnTo>
                    <a:pt x="0" y="324612"/>
                  </a:lnTo>
                  <a:lnTo>
                    <a:pt x="3518" y="372579"/>
                  </a:lnTo>
                  <a:lnTo>
                    <a:pt x="13740" y="418362"/>
                  </a:lnTo>
                  <a:lnTo>
                    <a:pt x="30162" y="461458"/>
                  </a:lnTo>
                  <a:lnTo>
                    <a:pt x="52285" y="501364"/>
                  </a:lnTo>
                  <a:lnTo>
                    <a:pt x="79606" y="537579"/>
                  </a:lnTo>
                  <a:lnTo>
                    <a:pt x="111624" y="569600"/>
                  </a:lnTo>
                  <a:lnTo>
                    <a:pt x="147837" y="596925"/>
                  </a:lnTo>
                  <a:lnTo>
                    <a:pt x="187743" y="619052"/>
                  </a:lnTo>
                  <a:lnTo>
                    <a:pt x="230843" y="635479"/>
                  </a:lnTo>
                  <a:lnTo>
                    <a:pt x="276632" y="645704"/>
                  </a:lnTo>
                  <a:lnTo>
                    <a:pt x="324612" y="649224"/>
                  </a:lnTo>
                  <a:lnTo>
                    <a:pt x="682751" y="649224"/>
                  </a:lnTo>
                  <a:lnTo>
                    <a:pt x="682751" y="324612"/>
                  </a:lnTo>
                  <a:lnTo>
                    <a:pt x="679233" y="276632"/>
                  </a:lnTo>
                  <a:lnTo>
                    <a:pt x="669011" y="230843"/>
                  </a:lnTo>
                  <a:lnTo>
                    <a:pt x="652589" y="187743"/>
                  </a:lnTo>
                  <a:lnTo>
                    <a:pt x="630466" y="147837"/>
                  </a:lnTo>
                  <a:lnTo>
                    <a:pt x="603145" y="111624"/>
                  </a:lnTo>
                  <a:lnTo>
                    <a:pt x="571127" y="79606"/>
                  </a:lnTo>
                  <a:lnTo>
                    <a:pt x="534914" y="52285"/>
                  </a:lnTo>
                  <a:lnTo>
                    <a:pt x="495008" y="30162"/>
                  </a:lnTo>
                  <a:lnTo>
                    <a:pt x="451908" y="13740"/>
                  </a:lnTo>
                  <a:lnTo>
                    <a:pt x="406119" y="3518"/>
                  </a:lnTo>
                  <a:lnTo>
                    <a:pt x="358139" y="0"/>
                  </a:lnTo>
                  <a:close/>
                </a:path>
              </a:pathLst>
            </a:custGeom>
            <a:solidFill>
              <a:srgbClr val="37A76E">
                <a:alpha val="70195"/>
              </a:srgbClr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24" name="object 24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019044" y="5116067"/>
              <a:ext cx="764285" cy="1003554"/>
            </a:xfrm>
            <a:prstGeom prst="rect">
              <a:avLst/>
            </a:prstGeom>
          </p:spPr>
        </p:pic>
      </p:grpSp>
      <p:sp>
        <p:nvSpPr>
          <p:cNvPr id="25" name="object 25"/>
          <p:cNvSpPr txBox="1"/>
          <p:nvPr/>
        </p:nvSpPr>
        <p:spPr>
          <a:xfrm>
            <a:off x="3289808" y="5150611"/>
            <a:ext cx="198755" cy="57404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600" b="1" spc="-935" dirty="0">
                <a:solidFill>
                  <a:srgbClr val="FFFFFF"/>
                </a:solidFill>
                <a:latin typeface="Tahoma"/>
                <a:cs typeface="Tahoma"/>
              </a:rPr>
              <a:t>3</a:t>
            </a:r>
            <a:endParaRPr sz="3600">
              <a:latin typeface="Tahoma"/>
              <a:cs typeface="Tahoma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2430018" y="1364776"/>
            <a:ext cx="70866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19700453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37700" y="1524000"/>
            <a:ext cx="28895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  <a:p>
            <a:endParaRPr lang="en-US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การขับเคลื่อนโครงการ เช่น     การใช้กลไกคณะกรรมการขับเคลื่อนจังหวัด 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SCP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คณะทำงานขับเคลื่อนอำเภอ (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SCD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) หรือกลไกคณะกรรมการ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/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คณะทำงานอื่นๆ ของจังหวัด</a:t>
            </a: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136074" y="1280048"/>
            <a:ext cx="8903525" cy="461665"/>
          </a:xfrm>
          <a:prstGeom prst="rect">
            <a:avLst/>
          </a:prstGeom>
        </p:spPr>
        <p:style>
          <a:lnRef idx="0">
            <a:schemeClr val="accent6"/>
          </a:lnRef>
          <a:fillRef idx="3">
            <a:schemeClr val="accent6"/>
          </a:fillRef>
          <a:effectRef idx="3">
            <a:schemeClr val="accent6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th-TH" sz="24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กลไกการขับเคลื่อน </a:t>
            </a:r>
            <a:r>
              <a:rPr lang="en-US" sz="24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2400" b="1" dirty="0" smtClean="0">
                <a:solidFill>
                  <a:schemeClr val="bg1"/>
                </a:solidFill>
                <a:latin typeface="AngsanaUPC" pitchFamily="18" charset="-34"/>
                <a:cs typeface="AngsanaUPC" pitchFamily="18" charset="-34"/>
              </a:rPr>
              <a:t>ด้านการเกษตร จังหวัดพัทลุง</a:t>
            </a:r>
            <a:endParaRPr lang="th-TH" sz="2400" b="1" dirty="0">
              <a:solidFill>
                <a:schemeClr val="bg1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3" name="สี่เหลี่ยมผืนผ้ามุมมน 2"/>
          <p:cNvSpPr/>
          <p:nvPr/>
        </p:nvSpPr>
        <p:spPr>
          <a:xfrm>
            <a:off x="3136625" y="1828800"/>
            <a:ext cx="8903524" cy="840532"/>
          </a:xfrm>
          <a:prstGeom prst="roundRect">
            <a:avLst/>
          </a:prstGeom>
          <a:solidFill>
            <a:schemeClr val="accent3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แต่งตั้งคณะกรรมการขับเคลื่อนการพัฒนาเกษตรตามรูปแบบ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  และคณะทำงานขับเคลื่อนการพัฒนาการเกษตร       ตามรูปแบบ </a:t>
            </a:r>
            <a:r>
              <a:rPr lang="en-US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18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 (ด้านพืช ด้านประมง และด้านปศุสัตว์)</a:t>
            </a:r>
            <a:endParaRPr lang="th-TH" sz="18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441583" y="3014690"/>
            <a:ext cx="3918396" cy="52322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โดยมีรองผู้ว่าราชการจังหวัดพัทลุง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เป็นประธานกรรมการ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เกษตรและสหกรณ์จังหวัดพัทลุง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    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เป็นกรรมการและเลขานุการ</a:t>
            </a:r>
          </a:p>
        </p:txBody>
      </p:sp>
      <p:sp>
        <p:nvSpPr>
          <p:cNvPr id="6" name="สี่เหลี่ยมผืนผ้า 5"/>
          <p:cNvSpPr/>
          <p:nvPr/>
        </p:nvSpPr>
        <p:spPr>
          <a:xfrm>
            <a:off x="3136075" y="2895600"/>
            <a:ext cx="4950032" cy="4572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2918382" y="2515443"/>
            <a:ext cx="5031177" cy="33855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en-US" sz="16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4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คณะกรรมการ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ขับเคลื่อนการพัฒนาการเกษตรตามรูปแบบ </a:t>
            </a:r>
            <a:r>
              <a:rPr lang="en-US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BCG Model 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จังหวัดพัทลุง</a:t>
            </a:r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3184425" y="3514322"/>
            <a:ext cx="4432711" cy="1169551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  <a:ln>
            <a:noFill/>
          </a:ln>
        </p:spPr>
        <p:txBody>
          <a:bodyPr wrap="square">
            <a:spAutoFit/>
          </a:bodyPr>
          <a:lstStyle/>
          <a:p>
            <a:pPr lvl="0"/>
            <a:r>
              <a:rPr lang="th-TH" sz="1400" b="1" u="sng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อำนาจหน้าที่ 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 </a:t>
            </a:r>
            <a:endParaRPr lang="th-TH" sz="1400" dirty="0" smtClean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  <a:p>
            <a:pPr lvl="0"/>
            <a:r>
              <a:rPr lang="en-US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กำกับ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ดูแล และติดตามความก้าวหน้า การดำเนินการตามนโยบายการพัฒนาเศรษฐกิจชีวภาพ เศรษฐกิจหมุนเวียน และเศรษฐกิจสีเขียว </a:t>
            </a:r>
          </a:p>
          <a:p>
            <a:pPr lvl="0"/>
            <a:r>
              <a:rPr lang="en-US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ส่งเสริม 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และเสริมสร้างการรับรู้ที่เกี่ยวข้องการพัฒนาเกษตรตามรูปแบบ </a:t>
            </a:r>
            <a:r>
              <a:rPr lang="en-US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1400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จังหวัด</a:t>
            </a:r>
            <a:r>
              <a:rPr lang="th-TH" sz="1400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พัทลุง</a:t>
            </a:r>
            <a:endParaRPr lang="th-TH" sz="1400" b="1" u="sng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2918383" y="4822447"/>
            <a:ext cx="4698754" cy="307777"/>
          </a:xfrm>
          <a:prstGeom prst="rect">
            <a:avLst/>
          </a:prstGeom>
          <a:solidFill>
            <a:schemeClr val="accent5">
              <a:lumMod val="60000"/>
              <a:lumOff val="40000"/>
            </a:schemeClr>
          </a:solidFill>
        </p:spPr>
        <p:txBody>
          <a:bodyPr wrap="square">
            <a:spAutoFit/>
          </a:bodyPr>
          <a:lstStyle/>
          <a:p>
            <a:pPr lvl="0" algn="ctr"/>
            <a:r>
              <a:rPr lang="th-TH" sz="14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   คณะทำงานขับเคลื่อน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การพัฒนาการเกษตรตามรูปแบบ </a:t>
            </a:r>
            <a:r>
              <a:rPr lang="en-US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BCG Model </a:t>
            </a:r>
            <a:r>
              <a:rPr lang="th-TH" sz="1400" b="1" dirty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 จังหวัด</a:t>
            </a:r>
            <a:r>
              <a:rPr lang="th-TH" sz="1400" b="1" dirty="0" smtClean="0">
                <a:solidFill>
                  <a:prstClr val="black"/>
                </a:solidFill>
                <a:latin typeface="AngsanaUPC" pitchFamily="18" charset="-34"/>
                <a:cs typeface="AngsanaUPC" pitchFamily="18" charset="-34"/>
              </a:rPr>
              <a:t>พัทลุง</a:t>
            </a:r>
            <a:endParaRPr lang="th-TH" sz="1400" b="1" dirty="0">
              <a:solidFill>
                <a:prstClr val="black"/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147211" y="5642252"/>
            <a:ext cx="4267200" cy="954107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โดยมีเกษตรจังหวัดพัทลุง	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ผู้อำนวยการศูนย์วิจัยข้าวพัทลุง	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เป็นรองประธานคณะทำงาน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หัวหน้ากลุ่มส่งเสริมและพัฒนาการผลิต  สำนักงานเกษตรจังหวัดพัทลุง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                    		 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  เป็นคณะทำงานและเลขานุการ</a:t>
            </a:r>
            <a:endParaRPr lang="th-TH" sz="14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4594122" y="5327535"/>
            <a:ext cx="1447803" cy="307777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  2.1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ด้านพืช</a:t>
            </a:r>
            <a:endParaRPr lang="th-TH" sz="14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6" name="สี่เหลี่ยมผืนผ้า 15"/>
          <p:cNvSpPr/>
          <p:nvPr/>
        </p:nvSpPr>
        <p:spPr>
          <a:xfrm>
            <a:off x="9067800" y="2669332"/>
            <a:ext cx="2286000" cy="43769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2.2 </a:t>
            </a:r>
            <a:r>
              <a:rPr lang="th-TH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ด้านประมง</a:t>
            </a:r>
            <a:endParaRPr lang="th-TH" sz="14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8086107" y="3036876"/>
            <a:ext cx="3985390" cy="738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โดยมีประมงจังหวัดพัทลุง 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หัวหน้ากลุ่มพัฒนาและส่งเสริมอาชีพการประมง สำนักงานประมงจังหวัดพัทลุง 	            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เป็นคณะทำงานและเลขานุการ</a:t>
            </a:r>
          </a:p>
        </p:txBody>
      </p:sp>
      <p:sp>
        <p:nvSpPr>
          <p:cNvPr id="18" name="สี่เหลี่ยมผืนผ้า 17"/>
          <p:cNvSpPr/>
          <p:nvPr/>
        </p:nvSpPr>
        <p:spPr>
          <a:xfrm>
            <a:off x="9067800" y="3815177"/>
            <a:ext cx="2286000" cy="437691"/>
          </a:xfrm>
          <a:prstGeom prst="rect">
            <a:avLst/>
          </a:prstGeom>
          <a:solidFill>
            <a:schemeClr val="tx2">
              <a:lumMod val="40000"/>
              <a:lumOff val="6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2.3 </a:t>
            </a:r>
            <a:r>
              <a:rPr lang="th-TH" sz="1400" b="1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AngsanaUPC" pitchFamily="18" charset="-34"/>
                <a:cs typeface="AngsanaUPC" pitchFamily="18" charset="-34"/>
              </a:rPr>
              <a:t>ด้านปศุสัตว์</a:t>
            </a:r>
            <a:endParaRPr lang="th-TH" sz="1400" b="1" dirty="0">
              <a:solidFill>
                <a:schemeClr val="tx1">
                  <a:lumMod val="95000"/>
                  <a:lumOff val="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72400" y="4160653"/>
            <a:ext cx="4327450" cy="738664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โดยมีปศุสัตว์จังหวัดพัทลุง  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เป็นประธานคณะทำงาน</a:t>
            </a:r>
          </a:p>
          <a:p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หัวหน้ากลุ่มยุทธศาสตร์และสารสนเทศการปศุสัตว์ สำนักงานปศุสัตว์จังหวัดพัทลุง 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: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	</a:t>
            </a:r>
            <a:r>
              <a:rPr lang="en-US" sz="1400" b="1" dirty="0" smtClean="0">
                <a:latin typeface="AngsanaUPC" pitchFamily="18" charset="-34"/>
                <a:cs typeface="AngsanaUPC" pitchFamily="18" charset="-34"/>
              </a:rPr>
              <a:t> </a:t>
            </a:r>
            <a:r>
              <a:rPr lang="th-TH" sz="1400" b="1" dirty="0" smtClean="0">
                <a:latin typeface="AngsanaUPC" pitchFamily="18" charset="-34"/>
                <a:cs typeface="AngsanaUPC" pitchFamily="18" charset="-34"/>
              </a:rPr>
              <a:t> เป็นคณะทำงานและเลขานุการ</a:t>
            </a:r>
            <a:r>
              <a:rPr lang="en-US" sz="1400" b="1" dirty="0">
                <a:latin typeface="AngsanaUPC" pitchFamily="18" charset="-34"/>
                <a:cs typeface="AngsanaUPC" pitchFamily="18" charset="-34"/>
              </a:rPr>
              <a:t> </a:t>
            </a:r>
            <a:endParaRPr lang="th-TH" sz="1400" b="1" dirty="0" smtClean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0" name="ลูกศรลง 19"/>
          <p:cNvSpPr/>
          <p:nvPr/>
        </p:nvSpPr>
        <p:spPr>
          <a:xfrm>
            <a:off x="5105399" y="2823220"/>
            <a:ext cx="295379" cy="191470"/>
          </a:xfrm>
          <a:prstGeom prst="downArrow">
            <a:avLst/>
          </a:prstGeom>
          <a:solidFill>
            <a:schemeClr val="accent6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1" name="ลูกศรลง 20"/>
          <p:cNvSpPr/>
          <p:nvPr/>
        </p:nvSpPr>
        <p:spPr>
          <a:xfrm>
            <a:off x="5122668" y="5134229"/>
            <a:ext cx="295379" cy="193306"/>
          </a:xfrm>
          <a:prstGeom prst="downArrow">
            <a:avLst/>
          </a:prstGeom>
          <a:solidFill>
            <a:schemeClr val="accent4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22" name="TextBox 21"/>
          <p:cNvSpPr txBox="1"/>
          <p:nvPr/>
        </p:nvSpPr>
        <p:spPr>
          <a:xfrm>
            <a:off x="7772400" y="4976336"/>
            <a:ext cx="4299097" cy="1600438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sz="1400" b="1" u="sng" dirty="0" smtClean="0">
                <a:latin typeface="AngsanaUPC" pitchFamily="18" charset="-34"/>
                <a:cs typeface="AngsanaUPC" pitchFamily="18" charset="-34"/>
              </a:rPr>
              <a:t>อำนาจหน้าที่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1.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จัดทำแผนงานการขับเคลื่อนตามนโยบายการพัฒนาเศรษฐกิจชีวภาพ เศรษฐกิจหมุนเวียน และเศรษฐกิจสีเขียว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2.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ส่งเสริม และพัฒนาสินค้าเกษตรตามรูปแบบ </a:t>
            </a:r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 BCG Model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ของจังหวัดพัทลุง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3. </a:t>
            </a:r>
            <a:r>
              <a:rPr lang="th-TH" sz="1400" dirty="0" smtClean="0">
                <a:latin typeface="AngsanaUPC" pitchFamily="18" charset="-34"/>
                <a:cs typeface="AngsanaUPC" pitchFamily="18" charset="-34"/>
              </a:rPr>
              <a:t>รายงานผลการดำเนินงานต่อคณะกรรมการขับเคลื่อนการพัฒนาการเกษตรตามรูปแบบ </a:t>
            </a:r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BCG Model</a:t>
            </a:r>
          </a:p>
          <a:p>
            <a:r>
              <a:rPr lang="en-US" sz="1400" dirty="0" smtClean="0">
                <a:latin typeface="AngsanaUPC" pitchFamily="18" charset="-34"/>
                <a:cs typeface="AngsanaUPC" pitchFamily="18" charset="-34"/>
              </a:rPr>
              <a:t> </a:t>
            </a:r>
            <a:endParaRPr lang="th-TH" sz="1400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3028661" y="2376944"/>
            <a:ext cx="4181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 smtClean="0">
                <a:latin typeface="AngsanaUPC" pitchFamily="18" charset="-34"/>
                <a:cs typeface="AngsanaUPC" pitchFamily="18" charset="-34"/>
              </a:rPr>
              <a:t>1. </a:t>
            </a:r>
            <a:endParaRPr lang="th-TH" sz="3200" b="1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2968231" y="4646107"/>
            <a:ext cx="418117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latin typeface="AngsanaUPC" pitchFamily="18" charset="-34"/>
                <a:cs typeface="AngsanaUPC" pitchFamily="18" charset="-34"/>
              </a:rPr>
              <a:t>2</a:t>
            </a:r>
            <a:r>
              <a:rPr lang="en-US" sz="3200" b="1" dirty="0" smtClean="0">
                <a:latin typeface="AngsanaUPC" pitchFamily="18" charset="-34"/>
                <a:cs typeface="AngsanaUPC" pitchFamily="18" charset="-34"/>
              </a:rPr>
              <a:t>.   </a:t>
            </a:r>
            <a:endParaRPr lang="th-TH" sz="3200" b="1" dirty="0"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5961089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extBox 9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032" y="1524000"/>
            <a:ext cx="28895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  <a:p>
            <a:endParaRPr lang="en-US" sz="24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 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การ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เสนอโครงการ เช่น บรรจุลงในแผนพัฒนาการเกษตรและสหกรณ์ของจังหวัดเสนอ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ขอ                    งบกลุ่ม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จังหวัด/งบจังหวัด/งบอื่นๆ</a:t>
            </a:r>
          </a:p>
          <a:p>
            <a:pPr algn="thaiDist"/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graphicFrame>
        <p:nvGraphicFramePr>
          <p:cNvPr id="12" name="ตาราง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7838379"/>
              </p:ext>
            </p:extLst>
          </p:nvPr>
        </p:nvGraphicFramePr>
        <p:xfrm>
          <a:off x="3200400" y="1542752"/>
          <a:ext cx="8128000" cy="3032760"/>
        </p:xfrm>
        <a:graphic>
          <a:graphicData uri="http://schemas.openxmlformats.org/drawingml/2006/table">
            <a:tbl>
              <a:tblPr firstRow="1" bandRow="1">
                <a:tableStyleId>{F5AB1C69-6EDB-4FF4-983F-18BD219EF322}</a:tableStyleId>
              </a:tblPr>
              <a:tblGrid>
                <a:gridCol w="457200"/>
                <a:gridCol w="3606800"/>
                <a:gridCol w="2032000"/>
                <a:gridCol w="2032000"/>
              </a:tblGrid>
              <a:tr h="370840">
                <a:tc gridSpan="4">
                  <a:txBody>
                    <a:bodyPr/>
                    <a:lstStyle/>
                    <a:p>
                      <a:pPr algn="ctr"/>
                      <a:r>
                        <a:rPr lang="th-TH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โครงการ</a:t>
                      </a:r>
                      <a:r>
                        <a:rPr lang="en-US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/</a:t>
                      </a:r>
                      <a:r>
                        <a:rPr lang="th-TH" sz="24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แผนงาน</a:t>
                      </a:r>
                      <a:r>
                        <a:rPr lang="th-TH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ปีงบประมาณ </a:t>
                      </a:r>
                      <a:r>
                        <a:rPr lang="en-US" sz="240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2567</a:t>
                      </a:r>
                      <a:endParaRPr lang="th-TH" sz="2400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th-TH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ต้นน้ำ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กลางน้ำ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th-TH" b="1" dirty="0" smtClean="0">
                          <a:solidFill>
                            <a:schemeClr val="bg1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ปลายน้ำ</a:t>
                      </a:r>
                      <a:endParaRPr lang="th-TH" b="1" dirty="0">
                        <a:solidFill>
                          <a:schemeClr val="bg1"/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rgbClr val="00B05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C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accent4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US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G</a:t>
                      </a:r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>
                    <a:solidFill>
                      <a:schemeClr val="bg2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vl="0" algn="l"/>
                      <a:r>
                        <a:rPr lang="th-TH" sz="18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ปี </a:t>
                      </a:r>
                      <a:r>
                        <a:rPr lang="en-US" sz="1800" b="1" u="sng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2567</a:t>
                      </a:r>
                    </a:p>
                    <a:p>
                      <a:pPr lvl="0" algn="l"/>
                      <a:r>
                        <a:rPr lang="en-US" sz="1800" b="0" baseline="0" dirty="0" smtClean="0">
                          <a:solidFill>
                            <a:srgbClr val="FF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th-TH" sz="1800" b="0" baseline="0" dirty="0" smtClean="0">
                          <a:solidFill>
                            <a:srgbClr val="FF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(เสนอความต้องการ)</a:t>
                      </a:r>
                      <a:r>
                        <a:rPr lang="en-US" sz="1800" b="0" baseline="0" dirty="0" smtClean="0">
                          <a:solidFill>
                            <a:srgbClr val="FF0000"/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1. </a:t>
                      </a:r>
                      <a:r>
                        <a:rPr lang="th-TH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ยกระดับสินค้าเกษตรเพื่อสร้างมูลค่าเพิ่มด้วยรูปแบบ </a:t>
                      </a:r>
                      <a:r>
                        <a:rPr lang="en-US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BCG Model (</a:t>
                      </a:r>
                      <a:r>
                        <a:rPr lang="th-TH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สละ)                                  </a:t>
                      </a:r>
                    </a:p>
                    <a:p>
                      <a:pPr lvl="0" algn="l"/>
                      <a:r>
                        <a:rPr lang="th-TH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งบ </a:t>
                      </a:r>
                      <a:r>
                        <a:rPr lang="en-US" sz="1800" b="0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:</a:t>
                      </a:r>
                      <a:r>
                        <a:rPr lang="en-US" sz="1800" b="1" baseline="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 </a:t>
                      </a:r>
                      <a:r>
                        <a:rPr lang="en-US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5,000,000 </a:t>
                      </a:r>
                      <a:r>
                        <a:rPr lang="th-TH" sz="1800" dirty="0" smtClean="0">
                          <a:solidFill>
                            <a:schemeClr val="accent3">
                              <a:lumMod val="50000"/>
                            </a:schemeClr>
                          </a:solidFill>
                          <a:latin typeface="AngsanaUPC" pitchFamily="18" charset="-34"/>
                          <a:cs typeface="AngsanaUPC" pitchFamily="18" charset="-34"/>
                        </a:rPr>
                        <a:t>บาท</a:t>
                      </a:r>
                    </a:p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endParaRPr lang="th-TH" dirty="0">
                        <a:solidFill>
                          <a:schemeClr val="accent3">
                            <a:lumMod val="50000"/>
                          </a:schemeClr>
                        </a:solidFill>
                        <a:latin typeface="AngsanaUPC" pitchFamily="18" charset="-34"/>
                        <a:cs typeface="AngsanaUPC" pitchFamily="18" charset="-34"/>
                      </a:endParaRPr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22259928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32" y="1524000"/>
            <a:ext cx="28895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</a:t>
            </a:r>
          </a:p>
          <a:p>
            <a:endParaRPr lang="en-US" sz="24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การ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สร้างความร่วมมือกับหน่วยงานอื่น เพื่อพัฒนาสินค้าให้มีนวัตกรรมที่ครบวงจรโดยเฉพาะ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 (Circular)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 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            G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(Green)</a:t>
            </a:r>
          </a:p>
          <a:p>
            <a:pPr algn="thaiDist"/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048000" y="1528948"/>
            <a:ext cx="8991600" cy="1384995"/>
          </a:xfrm>
          <a:prstGeom prst="rect">
            <a:avLst/>
          </a:prstGeom>
          <a:solidFill>
            <a:schemeClr val="accent2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dirty="0" smtClean="0">
                <a:latin typeface="AngsanaUPC" pitchFamily="18" charset="-34"/>
                <a:cs typeface="AngsanaUPC" pitchFamily="18" charset="-34"/>
                <a:sym typeface="Wingdings 2"/>
              </a:rPr>
              <a:t>สำนักงานเกษตรจังหวัดพัทลุง </a:t>
            </a:r>
            <a:r>
              <a:rPr lang="th-TH" dirty="0" smtClean="0">
                <a:latin typeface="AngsanaUPC" pitchFamily="18" charset="-34"/>
                <a:cs typeface="AngsanaUPC" pitchFamily="18" charset="-34"/>
              </a:rPr>
              <a:t>มหาวิทยาลัยทักษิณ วิทยาเขตพัทลุง และมหาวิทยาลัยสงขลานครินทร์ พัฒนาผลิตภัณฑ์แปรรูปจากสละเพื่อเพิ่มมูลค่าให้แก่ผลิตภัณฑ์สละของจังหวัดพัทลุง </a:t>
            </a:r>
            <a:endParaRPr lang="th-TH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131127" y="3200400"/>
            <a:ext cx="8825345" cy="954107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th-TH" dirty="0" smtClean="0">
                <a:sym typeface="Wingdings 2"/>
              </a:rPr>
              <a:t></a:t>
            </a:r>
            <a:r>
              <a:rPr lang="th-TH" dirty="0">
                <a:latin typeface="AngsanaUPC" pitchFamily="18" charset="-34"/>
                <a:cs typeface="AngsanaUPC" pitchFamily="18" charset="-34"/>
                <a:sym typeface="Wingdings 2"/>
              </a:rPr>
              <a:t> </a:t>
            </a:r>
            <a:r>
              <a:rPr lang="th-TH" dirty="0" smtClean="0">
                <a:latin typeface="AngsanaUPC" pitchFamily="18" charset="-34"/>
                <a:cs typeface="AngsanaUPC" pitchFamily="18" charset="-34"/>
                <a:sym typeface="Wingdings 2"/>
              </a:rPr>
              <a:t>สำนักงาน</a:t>
            </a:r>
            <a:r>
              <a:rPr lang="th-TH" dirty="0">
                <a:latin typeface="AngsanaUPC" pitchFamily="18" charset="-34"/>
                <a:cs typeface="AngsanaUPC" pitchFamily="18" charset="-34"/>
                <a:sym typeface="Wingdings 2"/>
              </a:rPr>
              <a:t>เกษตรจังหวัด</a:t>
            </a:r>
            <a:r>
              <a:rPr lang="th-TH" dirty="0" smtClean="0">
                <a:latin typeface="AngsanaUPC" pitchFamily="18" charset="-34"/>
                <a:cs typeface="AngsanaUPC" pitchFamily="18" charset="-34"/>
                <a:sym typeface="Wingdings 2"/>
              </a:rPr>
              <a:t>พัทลุงได้รับ</a:t>
            </a:r>
            <a:r>
              <a:rPr lang="th-TH" dirty="0" smtClean="0">
                <a:latin typeface="AngsanaUPC" pitchFamily="18" charset="-34"/>
                <a:cs typeface="AngsanaUPC" pitchFamily="18" charset="-34"/>
              </a:rPr>
              <a:t>งบ</a:t>
            </a:r>
            <a:r>
              <a:rPr lang="th-TH" dirty="0">
                <a:latin typeface="AngsanaUPC" pitchFamily="18" charset="-34"/>
                <a:cs typeface="AngsanaUPC" pitchFamily="18" charset="-34"/>
              </a:rPr>
              <a:t>สนับสนุนทุนวิจัย</a:t>
            </a:r>
            <a:r>
              <a:rPr lang="th-TH" dirty="0" smtClean="0">
                <a:latin typeface="AngsanaUPC" pitchFamily="18" charset="-34"/>
                <a:cs typeface="AngsanaUPC" pitchFamily="18" charset="-34"/>
              </a:rPr>
              <a:t>จากสำนักงานพัฒนาการวิจัยการเกษตร (องค์การมหาชน) เพื่อทำเยื้อกระดาษจากต้น และทางสละ</a:t>
            </a:r>
            <a:endParaRPr lang="th-TH" dirty="0"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3127168" y="4490852"/>
            <a:ext cx="8829303" cy="954107"/>
          </a:xfrm>
          <a:prstGeom prst="rect">
            <a:avLst/>
          </a:prstGeom>
          <a:solidFill>
            <a:schemeClr val="accent3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pPr algn="thaiDist"/>
            <a:r>
              <a:rPr lang="th-TH" dirty="0" smtClean="0">
                <a:latin typeface="AngsanaUPC" pitchFamily="18" charset="-34"/>
                <a:cs typeface="AngsanaUPC" pitchFamily="18" charset="-34"/>
                <a:sym typeface="Wingdings 2"/>
              </a:rPr>
              <a:t></a:t>
            </a:r>
            <a:r>
              <a:rPr lang="th-TH" dirty="0" smtClean="0">
                <a:latin typeface="AngsanaUPC" pitchFamily="18" charset="-34"/>
                <a:cs typeface="AngsanaUPC" pitchFamily="18" charset="-34"/>
              </a:rPr>
              <a:t>ศูนย์</a:t>
            </a:r>
            <a:r>
              <a:rPr lang="th-TH" dirty="0">
                <a:latin typeface="AngsanaUPC" pitchFamily="18" charset="-34"/>
                <a:cs typeface="AngsanaUPC" pitchFamily="18" charset="-34"/>
              </a:rPr>
              <a:t>ส่งเสริมเทคโนโลยีการเกษตรด้านอารักขาพืช จังหวัด</a:t>
            </a:r>
            <a:r>
              <a:rPr lang="th-TH" dirty="0" smtClean="0">
                <a:latin typeface="AngsanaUPC" pitchFamily="18" charset="-34"/>
                <a:cs typeface="AngsanaUPC" pitchFamily="18" charset="-34"/>
              </a:rPr>
              <a:t>สงขลา สนับสนุน</a:t>
            </a:r>
            <a:r>
              <a:rPr lang="th-TH" dirty="0" err="1" smtClean="0">
                <a:latin typeface="AngsanaUPC" pitchFamily="18" charset="-34"/>
                <a:cs typeface="AngsanaUPC" pitchFamily="18" charset="-34"/>
              </a:rPr>
              <a:t>ชีว</a:t>
            </a:r>
            <a:r>
              <a:rPr lang="th-TH" dirty="0" smtClean="0">
                <a:latin typeface="AngsanaUPC" pitchFamily="18" charset="-34"/>
                <a:cs typeface="AngsanaUPC" pitchFamily="18" charset="-34"/>
              </a:rPr>
              <a:t>ภัณฑ์                 เพื่อใช้ในการป้องกันกำจัดศัตรูพืช</a:t>
            </a:r>
            <a:endParaRPr lang="th-TH" dirty="0">
              <a:latin typeface="AngsanaUPC" pitchFamily="18" charset="-34"/>
              <a:cs typeface="AngsanaUPC" pitchFamily="18" charset="-34"/>
            </a:endParaRPr>
          </a:p>
        </p:txBody>
      </p:sp>
    </p:spTree>
    <p:extLst>
      <p:ext uri="{BB962C8B-B14F-4D97-AF65-F5344CB8AC3E}">
        <p14:creationId xmlns:p14="http://schemas.microsoft.com/office/powerpoint/2010/main" val="2494496473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3496818" y="457200"/>
            <a:ext cx="601980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ข้อมูลความก้าวหน้า </a:t>
            </a:r>
            <a:r>
              <a:rPr lang="en-US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BCG Model </a:t>
            </a:r>
            <a:r>
              <a:rPr lang="th-TH" sz="32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จังหวัดพัทลุง</a:t>
            </a:r>
            <a:endParaRPr lang="th-TH" sz="32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6032" y="1524000"/>
            <a:ext cx="2889568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5</a:t>
            </a:r>
            <a:r>
              <a:rPr lang="en-US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. </a:t>
            </a:r>
            <a:r>
              <a:rPr lang="th-TH" sz="2400" b="1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แนวทางการขับเคลื่อนในระยะถัดไป (ต่อ)</a:t>
            </a:r>
          </a:p>
          <a:p>
            <a:endParaRPr lang="en-US" sz="2400" b="1" dirty="0" smtClean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-</a:t>
            </a:r>
            <a:r>
              <a:rPr lang="th-TH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การ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สร้างความร่วมมือกับหน่วยงานอื่น เพื่อพัฒนาสินค้าให้มีนวัตกรรมที่ครบวงจรโดยเฉพาะ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C (Circular) </a:t>
            </a:r>
            <a:r>
              <a:rPr lang="th-TH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และ </a:t>
            </a:r>
            <a:r>
              <a:rPr lang="en-US" sz="2400" dirty="0" smtClean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                  G </a:t>
            </a:r>
            <a:r>
              <a:rPr lang="en-US" sz="2400" dirty="0">
                <a:solidFill>
                  <a:schemeClr val="accent3">
                    <a:lumMod val="50000"/>
                  </a:schemeClr>
                </a:solidFill>
                <a:latin typeface="AngsanaUPC" pitchFamily="18" charset="-34"/>
                <a:cs typeface="AngsanaUPC" pitchFamily="18" charset="-34"/>
              </a:rPr>
              <a:t>(Green)</a:t>
            </a:r>
          </a:p>
          <a:p>
            <a:pPr algn="thaiDist"/>
            <a:endParaRPr lang="th-TH" sz="2400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  <a:p>
            <a:pPr algn="thaiDist"/>
            <a:endParaRPr lang="th-TH" sz="2400" b="1" dirty="0">
              <a:solidFill>
                <a:schemeClr val="accent3">
                  <a:lumMod val="50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pic>
        <p:nvPicPr>
          <p:cNvPr id="7" name="รูปภาพ 6">
            <a:extLst>
              <a:ext uri="{FF2B5EF4-FFF2-40B4-BE49-F238E27FC236}">
                <a16:creationId xmlns:a16="http://schemas.microsoft.com/office/drawing/2014/main" xmlns="" id="{CBBA8BCC-8C9C-C1BA-9224-97D6A8A6211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27256" y="1371600"/>
            <a:ext cx="2383743" cy="920576"/>
          </a:xfrm>
          <a:prstGeom prst="rect">
            <a:avLst/>
          </a:prstGeom>
        </p:spPr>
      </p:pic>
      <p:pic>
        <p:nvPicPr>
          <p:cNvPr id="8" name="รูปภาพ 7">
            <a:extLst>
              <a:ext uri="{FF2B5EF4-FFF2-40B4-BE49-F238E27FC236}">
                <a16:creationId xmlns:a16="http://schemas.microsoft.com/office/drawing/2014/main" xmlns="" id="{14CE3BB4-EEE7-0185-A3B7-EEB50175252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279342" y="2267527"/>
            <a:ext cx="2244609" cy="1203266"/>
          </a:xfrm>
          <a:prstGeom prst="rect">
            <a:avLst/>
          </a:prstGeom>
        </p:spPr>
      </p:pic>
      <p:sp>
        <p:nvSpPr>
          <p:cNvPr id="11" name="สี่เหลี่ยมผืนผ้า 10">
            <a:extLst>
              <a:ext uri="{FF2B5EF4-FFF2-40B4-BE49-F238E27FC236}">
                <a16:creationId xmlns:a16="http://schemas.microsoft.com/office/drawing/2014/main" xmlns="" id="{5311E4AC-95C1-013B-E30A-FDEA185FDA6D}"/>
              </a:ext>
            </a:extLst>
          </p:cNvPr>
          <p:cNvSpPr/>
          <p:nvPr/>
        </p:nvSpPr>
        <p:spPr>
          <a:xfrm>
            <a:off x="5894728" y="3469369"/>
            <a:ext cx="2383743" cy="5232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b="1" dirty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จานกาบสละ</a:t>
            </a:r>
          </a:p>
        </p:txBody>
      </p:sp>
      <p:pic>
        <p:nvPicPr>
          <p:cNvPr id="14" name="รูปภาพ 13">
            <a:extLst>
              <a:ext uri="{FF2B5EF4-FFF2-40B4-BE49-F238E27FC236}">
                <a16:creationId xmlns:a16="http://schemas.microsoft.com/office/drawing/2014/main" xmlns="" id="{39B8889B-0473-43DF-C7AA-F9B7AB1E3EA0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894728" y="4590279"/>
            <a:ext cx="2032301" cy="1490531"/>
          </a:xfrm>
          <a:prstGeom prst="rect">
            <a:avLst/>
          </a:prstGeom>
        </p:spPr>
      </p:pic>
      <p:sp>
        <p:nvSpPr>
          <p:cNvPr id="18" name="สี่เหลี่ยมผืนผ้า 17">
            <a:extLst>
              <a:ext uri="{FF2B5EF4-FFF2-40B4-BE49-F238E27FC236}">
                <a16:creationId xmlns:a16="http://schemas.microsoft.com/office/drawing/2014/main" xmlns="" id="{83F6E2A6-47CD-4967-5FA0-6F29E4B75975}"/>
              </a:ext>
            </a:extLst>
          </p:cNvPr>
          <p:cNvSpPr/>
          <p:nvPr/>
        </p:nvSpPr>
        <p:spPr>
          <a:xfrm>
            <a:off x="4364579" y="6075832"/>
            <a:ext cx="5117750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AngsanaUPC" pitchFamily="18" charset="-34"/>
                <a:cs typeface="AngsanaUPC" pitchFamily="18" charset="-34"/>
              </a:rPr>
              <a:t>ไวน์สละที่คัดวัตถุดิบ</a:t>
            </a:r>
            <a:r>
              <a:rPr lang="th-TH" sz="2400" b="1" dirty="0" smtClean="0">
                <a:solidFill>
                  <a:schemeClr val="accent6">
                    <a:lumMod val="75000"/>
                  </a:schemeClr>
                </a:solidFill>
                <a:latin typeface="AngsanaUPC" pitchFamily="18" charset="-34"/>
                <a:cs typeface="AngsanaUPC" pitchFamily="18" charset="-34"/>
              </a:rPr>
              <a:t>จาก</a:t>
            </a:r>
          </a:p>
          <a:p>
            <a:pPr algn="ctr"/>
            <a:r>
              <a:rPr lang="th-TH" sz="2400" b="1" dirty="0" smtClean="0">
                <a:solidFill>
                  <a:schemeClr val="accent6">
                    <a:lumMod val="75000"/>
                  </a:schemeClr>
                </a:solidFill>
                <a:latin typeface="AngsanaUPC" pitchFamily="18" charset="-34"/>
                <a:cs typeface="AngsanaUPC" pitchFamily="18" charset="-34"/>
              </a:rPr>
              <a:t>แหล่ง</a:t>
            </a:r>
            <a:r>
              <a:rPr lang="th-TH" sz="2400" b="1" dirty="0">
                <a:solidFill>
                  <a:schemeClr val="accent6">
                    <a:lumMod val="75000"/>
                  </a:schemeClr>
                </a:solidFill>
                <a:latin typeface="AngsanaUPC" pitchFamily="18" charset="-34"/>
                <a:cs typeface="AngsanaUPC" pitchFamily="18" charset="-34"/>
              </a:rPr>
              <a:t>ที่ได้รับมาตรฐาน </a:t>
            </a:r>
            <a:r>
              <a:rPr lang="en-US" sz="2400" b="1" dirty="0">
                <a:solidFill>
                  <a:schemeClr val="accent6">
                    <a:lumMod val="75000"/>
                  </a:schemeClr>
                </a:solidFill>
                <a:latin typeface="AngsanaUPC" pitchFamily="18" charset="-34"/>
                <a:cs typeface="AngsanaUPC" pitchFamily="18" charset="-34"/>
              </a:rPr>
              <a:t>GAP</a:t>
            </a:r>
            <a:endParaRPr lang="th-TH" sz="2400" b="1" dirty="0">
              <a:solidFill>
                <a:schemeClr val="accent6">
                  <a:lumMod val="75000"/>
                </a:schemeClr>
              </a:solidFill>
              <a:latin typeface="AngsanaUPC" pitchFamily="18" charset="-34"/>
              <a:cs typeface="AngsanaUPC" pitchFamily="18" charset="-34"/>
            </a:endParaRPr>
          </a:p>
        </p:txBody>
      </p:sp>
      <p:sp>
        <p:nvSpPr>
          <p:cNvPr id="19" name="กล่องข้อความ 20">
            <a:extLst>
              <a:ext uri="{FF2B5EF4-FFF2-40B4-BE49-F238E27FC236}">
                <a16:creationId xmlns:a16="http://schemas.microsoft.com/office/drawing/2014/main" xmlns="" id="{4EDEE2E6-4E01-6FC2-D38C-29FCE452A88E}"/>
              </a:ext>
            </a:extLst>
          </p:cNvPr>
          <p:cNvSpPr txBox="1"/>
          <p:nvPr/>
        </p:nvSpPr>
        <p:spPr>
          <a:xfrm>
            <a:off x="3322349" y="4977740"/>
            <a:ext cx="2105473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5400" b="1" dirty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solidFill>
                  <a:schemeClr val="accent6">
                    <a:lumMod val="75000"/>
                  </a:schemeClr>
                </a:solid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Green</a:t>
            </a:r>
            <a:endParaRPr lang="th-TH" sz="5400" dirty="0">
              <a:solidFill>
                <a:schemeClr val="accent6">
                  <a:lumMod val="75000"/>
                </a:schemeClr>
              </a:solidFill>
            </a:endParaRPr>
          </a:p>
        </p:txBody>
      </p:sp>
      <p:pic>
        <p:nvPicPr>
          <p:cNvPr id="22" name="รูปภาพ 21">
            <a:extLst>
              <a:ext uri="{FF2B5EF4-FFF2-40B4-BE49-F238E27FC236}">
                <a16:creationId xmlns="" xmlns:a16="http://schemas.microsoft.com/office/drawing/2014/main" id="{202D9189-40C9-D939-878C-88E4E415451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072249" y="2154178"/>
            <a:ext cx="1752599" cy="1315191"/>
          </a:xfrm>
          <a:prstGeom prst="rect">
            <a:avLst/>
          </a:prstGeom>
        </p:spPr>
      </p:pic>
      <p:pic>
        <p:nvPicPr>
          <p:cNvPr id="1026" name="Picture 2" descr="C:\Users\User\Desktop\ดาวน์โหลด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54977" y="2211880"/>
            <a:ext cx="2389477" cy="13726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สี่เหลี่ยมผืนผ้า 11">
            <a:extLst>
              <a:ext uri="{FF2B5EF4-FFF2-40B4-BE49-F238E27FC236}">
                <a16:creationId xmlns:a16="http://schemas.microsoft.com/office/drawing/2014/main" xmlns="" id="{5311E4AC-95C1-013B-E30A-FDEA185FDA6D}"/>
              </a:ext>
            </a:extLst>
          </p:cNvPr>
          <p:cNvSpPr/>
          <p:nvPr/>
        </p:nvSpPr>
        <p:spPr>
          <a:xfrm>
            <a:off x="2895600" y="3622072"/>
            <a:ext cx="2383743" cy="83099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sz="2400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นำใบ ก้าน และเปลือกมาทำปุ๋ยหมักชีวภาพ</a:t>
            </a:r>
            <a:endParaRPr lang="th-TH" sz="2400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  <p:pic>
        <p:nvPicPr>
          <p:cNvPr id="1027" name="Picture 3" descr="C:\Users\User\Desktop\ดาวน์โหลด (1).jpg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511670" y="2096600"/>
            <a:ext cx="2161952" cy="14303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สี่เหลี่ยมผืนผ้า 14">
            <a:extLst>
              <a:ext uri="{FF2B5EF4-FFF2-40B4-BE49-F238E27FC236}">
                <a16:creationId xmlns:a16="http://schemas.microsoft.com/office/drawing/2014/main" xmlns="" id="{5311E4AC-95C1-013B-E30A-FDEA185FDA6D}"/>
              </a:ext>
            </a:extLst>
          </p:cNvPr>
          <p:cNvSpPr/>
          <p:nvPr/>
        </p:nvSpPr>
        <p:spPr>
          <a:xfrm>
            <a:off x="9251635" y="3636172"/>
            <a:ext cx="2682022" cy="95410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th-TH" b="1" dirty="0" smtClean="0">
                <a:ln w="12700">
                  <a:solidFill>
                    <a:schemeClr val="accent5"/>
                  </a:solidFill>
                  <a:prstDash val="solid"/>
                </a:ln>
                <a:pattFill prst="ltDnDiag">
                  <a:fgClr>
                    <a:schemeClr val="accent5">
                      <a:lumMod val="60000"/>
                      <a:lumOff val="40000"/>
                    </a:schemeClr>
                  </a:fgClr>
                  <a:bgClr>
                    <a:schemeClr val="bg1"/>
                  </a:bgClr>
                </a:pattFill>
              </a:rPr>
              <a:t>เมล็ดนำมาสกัดเป็นน้ำมันใช้นวดกล้ามเนื้อ</a:t>
            </a:r>
            <a:endParaRPr lang="th-TH" b="1" dirty="0">
              <a:ln w="12700">
                <a:solidFill>
                  <a:schemeClr val="accent5"/>
                </a:solidFill>
                <a:prstDash val="solid"/>
              </a:ln>
              <a:pattFill prst="ltDnDiag">
                <a:fgClr>
                  <a:schemeClr val="accent5">
                    <a:lumMod val="60000"/>
                    <a:lumOff val="40000"/>
                  </a:schemeClr>
                </a:fgClr>
                <a:bgClr>
                  <a:schemeClr val="bg1"/>
                </a:bgClr>
              </a:pattFill>
            </a:endParaRPr>
          </a:p>
        </p:txBody>
      </p:sp>
    </p:spTree>
    <p:extLst>
      <p:ext uri="{BB962C8B-B14F-4D97-AF65-F5344CB8AC3E}">
        <p14:creationId xmlns:p14="http://schemas.microsoft.com/office/powerpoint/2010/main" val="5366830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1_ธีมของ Offic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ชุดรูปแบบของ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2273</TotalTime>
  <Words>11089</Words>
  <Application>Microsoft Office PowerPoint</Application>
  <PresentationFormat>กำหนดเอง</PresentationFormat>
  <Paragraphs>1365</Paragraphs>
  <Slides>60</Slides>
  <Notes>5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2</vt:i4>
      </vt:variant>
      <vt:variant>
        <vt:lpstr>ชื่อเรื่องภาพนิ่ง</vt:lpstr>
      </vt:variant>
      <vt:variant>
        <vt:i4>60</vt:i4>
      </vt:variant>
    </vt:vector>
  </HeadingPairs>
  <TitlesOfParts>
    <vt:vector size="62" baseType="lpstr">
      <vt:lpstr>Office Theme</vt:lpstr>
      <vt:lpstr>1_ธีมของ Office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Allppt.com</dc:creator>
  <cp:lastModifiedBy>HPpro</cp:lastModifiedBy>
  <cp:revision>152</cp:revision>
  <cp:lastPrinted>2022-06-15T03:46:01Z</cp:lastPrinted>
  <dcterms:created xsi:type="dcterms:W3CDTF">2022-06-10T02:49:47Z</dcterms:created>
  <dcterms:modified xsi:type="dcterms:W3CDTF">2023-01-05T01:32:28Z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2022-06-08T00:00:00Z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2022-06-10T00:00:00Z</vt:filetime>
  </property>
</Properties>
</file>