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8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6600"/>
    <a:srgbClr val="FDB813"/>
    <a:srgbClr val="CCFFCC"/>
    <a:srgbClr val="4F838F"/>
    <a:srgbClr val="75A7B3"/>
    <a:srgbClr val="0066FF"/>
    <a:srgbClr val="82B0BA"/>
    <a:srgbClr val="FFE699"/>
    <a:srgbClr val="B3D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สไตล์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สไตล์สีปานกลาง 2 - เน้น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สไตล์สีปานกลาง 2 - เน้น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220" autoAdjust="0"/>
    <p:restoredTop sz="94118" autoAdjust="0"/>
  </p:normalViewPr>
  <p:slideViewPr>
    <p:cSldViewPr snapToGrid="0">
      <p:cViewPr>
        <p:scale>
          <a:sx n="150" d="100"/>
          <a:sy n="150" d="100"/>
        </p:scale>
        <p:origin x="108" y="-264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7D7F9-0B5C-438E-A020-AB2815DF35AC}" type="datetimeFigureOut">
              <a:rPr lang="th-TH" smtClean="0"/>
              <a:t>14/08/68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49592-A77D-410B-8AB5-73CD9AE9F48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416837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7D7F9-0B5C-438E-A020-AB2815DF35AC}" type="datetimeFigureOut">
              <a:rPr lang="th-TH" smtClean="0"/>
              <a:t>14/08/68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49592-A77D-410B-8AB5-73CD9AE9F48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450700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7D7F9-0B5C-438E-A020-AB2815DF35AC}" type="datetimeFigureOut">
              <a:rPr lang="th-TH" smtClean="0"/>
              <a:t>14/08/68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49592-A77D-410B-8AB5-73CD9AE9F48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004259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7D7F9-0B5C-438E-A020-AB2815DF35AC}" type="datetimeFigureOut">
              <a:rPr lang="th-TH" smtClean="0"/>
              <a:t>14/08/68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49592-A77D-410B-8AB5-73CD9AE9F48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0064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7D7F9-0B5C-438E-A020-AB2815DF35AC}" type="datetimeFigureOut">
              <a:rPr lang="th-TH" smtClean="0"/>
              <a:t>14/08/68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49592-A77D-410B-8AB5-73CD9AE9F48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771973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7D7F9-0B5C-438E-A020-AB2815DF35AC}" type="datetimeFigureOut">
              <a:rPr lang="th-TH" smtClean="0"/>
              <a:t>14/08/68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49592-A77D-410B-8AB5-73CD9AE9F48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960574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7D7F9-0B5C-438E-A020-AB2815DF35AC}" type="datetimeFigureOut">
              <a:rPr lang="th-TH" smtClean="0"/>
              <a:t>14/08/68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49592-A77D-410B-8AB5-73CD9AE9F48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719764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7D7F9-0B5C-438E-A020-AB2815DF35AC}" type="datetimeFigureOut">
              <a:rPr lang="th-TH" smtClean="0"/>
              <a:t>14/08/68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49592-A77D-410B-8AB5-73CD9AE9F48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715522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7D7F9-0B5C-438E-A020-AB2815DF35AC}" type="datetimeFigureOut">
              <a:rPr lang="th-TH" smtClean="0"/>
              <a:t>14/08/68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49592-A77D-410B-8AB5-73CD9AE9F48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458131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7D7F9-0B5C-438E-A020-AB2815DF35AC}" type="datetimeFigureOut">
              <a:rPr lang="th-TH" smtClean="0"/>
              <a:t>14/08/68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49592-A77D-410B-8AB5-73CD9AE9F48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24065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7D7F9-0B5C-438E-A020-AB2815DF35AC}" type="datetimeFigureOut">
              <a:rPr lang="th-TH" smtClean="0"/>
              <a:t>14/08/68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49592-A77D-410B-8AB5-73CD9AE9F48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247231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17D7F9-0B5C-438E-A020-AB2815DF35AC}" type="datetimeFigureOut">
              <a:rPr lang="th-TH" smtClean="0"/>
              <a:t>14/08/68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D49592-A77D-410B-8AB5-73CD9AE9F48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61003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0.png"/><Relationship Id="rId18" Type="http://schemas.openxmlformats.org/officeDocument/2006/relationships/image" Target="../media/image15.png"/><Relationship Id="rId26" Type="http://schemas.openxmlformats.org/officeDocument/2006/relationships/image" Target="../media/image23.png"/><Relationship Id="rId39" Type="http://schemas.openxmlformats.org/officeDocument/2006/relationships/image" Target="../media/image34.png"/><Relationship Id="rId21" Type="http://schemas.openxmlformats.org/officeDocument/2006/relationships/image" Target="../media/image18.png"/><Relationship Id="rId34" Type="http://schemas.openxmlformats.org/officeDocument/2006/relationships/image" Target="../media/image29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6" Type="http://schemas.openxmlformats.org/officeDocument/2006/relationships/image" Target="../media/image13.png"/><Relationship Id="rId20" Type="http://schemas.openxmlformats.org/officeDocument/2006/relationships/image" Target="../media/image17.png"/><Relationship Id="rId29" Type="http://schemas.openxmlformats.org/officeDocument/2006/relationships/image" Target="../media/image26.png"/><Relationship Id="rId41" Type="http://schemas.openxmlformats.org/officeDocument/2006/relationships/image" Target="../media/image3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microsoft.com/office/2007/relationships/hdphoto" Target="../media/hdphoto2.wdp"/><Relationship Id="rId24" Type="http://schemas.openxmlformats.org/officeDocument/2006/relationships/image" Target="../media/image21.png"/><Relationship Id="rId32" Type="http://schemas.microsoft.com/office/2007/relationships/hdphoto" Target="../media/hdphoto4.wdp"/><Relationship Id="rId37" Type="http://schemas.openxmlformats.org/officeDocument/2006/relationships/image" Target="../media/image32.png"/><Relationship Id="rId40" Type="http://schemas.openxmlformats.org/officeDocument/2006/relationships/image" Target="../media/image35.png"/><Relationship Id="rId5" Type="http://schemas.openxmlformats.org/officeDocument/2006/relationships/image" Target="../media/image4.png"/><Relationship Id="rId15" Type="http://schemas.openxmlformats.org/officeDocument/2006/relationships/image" Target="../media/image12.png"/><Relationship Id="rId23" Type="http://schemas.openxmlformats.org/officeDocument/2006/relationships/image" Target="../media/image20.png"/><Relationship Id="rId28" Type="http://schemas.openxmlformats.org/officeDocument/2006/relationships/image" Target="../media/image25.png"/><Relationship Id="rId36" Type="http://schemas.openxmlformats.org/officeDocument/2006/relationships/image" Target="../media/image31.png"/><Relationship Id="rId10" Type="http://schemas.openxmlformats.org/officeDocument/2006/relationships/image" Target="../media/image8.png"/><Relationship Id="rId19" Type="http://schemas.openxmlformats.org/officeDocument/2006/relationships/image" Target="../media/image16.png"/><Relationship Id="rId31" Type="http://schemas.openxmlformats.org/officeDocument/2006/relationships/image" Target="../media/image27.png"/><Relationship Id="rId4" Type="http://schemas.openxmlformats.org/officeDocument/2006/relationships/image" Target="../media/image3.png"/><Relationship Id="rId9" Type="http://schemas.microsoft.com/office/2007/relationships/hdphoto" Target="../media/hdphoto1.wdp"/><Relationship Id="rId14" Type="http://schemas.openxmlformats.org/officeDocument/2006/relationships/image" Target="../media/image11.png"/><Relationship Id="rId22" Type="http://schemas.openxmlformats.org/officeDocument/2006/relationships/image" Target="../media/image19.png"/><Relationship Id="rId27" Type="http://schemas.openxmlformats.org/officeDocument/2006/relationships/image" Target="../media/image24.png"/><Relationship Id="rId30" Type="http://schemas.microsoft.com/office/2007/relationships/hdphoto" Target="../media/hdphoto3.wdp"/><Relationship Id="rId35" Type="http://schemas.openxmlformats.org/officeDocument/2006/relationships/image" Target="../media/image30.png"/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12" Type="http://schemas.openxmlformats.org/officeDocument/2006/relationships/image" Target="../media/image9.png"/><Relationship Id="rId17" Type="http://schemas.openxmlformats.org/officeDocument/2006/relationships/image" Target="../media/image14.png"/><Relationship Id="rId25" Type="http://schemas.openxmlformats.org/officeDocument/2006/relationships/image" Target="../media/image22.png"/><Relationship Id="rId33" Type="http://schemas.openxmlformats.org/officeDocument/2006/relationships/image" Target="../media/image28.png"/><Relationship Id="rId38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9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: มุมมน 4">
            <a:extLst>
              <a:ext uri="{FF2B5EF4-FFF2-40B4-BE49-F238E27FC236}">
                <a16:creationId xmlns:a16="http://schemas.microsoft.com/office/drawing/2014/main" id="{75E0F759-DD11-6B07-DAA7-BE230BD8ABC9}"/>
              </a:ext>
            </a:extLst>
          </p:cNvPr>
          <p:cNvSpPr/>
          <p:nvPr/>
        </p:nvSpPr>
        <p:spPr>
          <a:xfrm>
            <a:off x="0" y="0"/>
            <a:ext cx="6858000" cy="475488"/>
          </a:xfrm>
          <a:prstGeom prst="roundRect">
            <a:avLst>
              <a:gd name="adj" fmla="val 0"/>
            </a:avLst>
          </a:prstGeom>
          <a:solidFill>
            <a:schemeClr val="accent6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N MINIMON" pitchFamily="2" charset="0"/>
                <a:cs typeface="MN MINIMON" pitchFamily="2" charset="0"/>
              </a:rPr>
              <a:t>ข้อมูลพื้นฐานด้านการเกษตร จังหวัดพะเยา</a:t>
            </a:r>
          </a:p>
        </p:txBody>
      </p:sp>
      <p:sp>
        <p:nvSpPr>
          <p:cNvPr id="4" name="สี่เหลี่ยมผืนผ้า: มุมมน 3">
            <a:extLst>
              <a:ext uri="{FF2B5EF4-FFF2-40B4-BE49-F238E27FC236}">
                <a16:creationId xmlns:a16="http://schemas.microsoft.com/office/drawing/2014/main" id="{CE59D2EA-4401-977A-BD6E-BE842C72D592}"/>
              </a:ext>
            </a:extLst>
          </p:cNvPr>
          <p:cNvSpPr>
            <a:spLocks/>
          </p:cNvSpPr>
          <p:nvPr/>
        </p:nvSpPr>
        <p:spPr>
          <a:xfrm>
            <a:off x="0" y="473022"/>
            <a:ext cx="3429000" cy="915589"/>
          </a:xfrm>
          <a:prstGeom prst="roundRect">
            <a:avLst>
              <a:gd name="adj" fmla="val 0"/>
            </a:avLst>
          </a:prstGeom>
          <a:solidFill>
            <a:schemeClr val="accent4">
              <a:lumMod val="60000"/>
              <a:lumOff val="40000"/>
              <a:alpha val="49804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th-TH" sz="1000" dirty="0">
                <a:solidFill>
                  <a:schemeClr val="tx1"/>
                </a:solidFill>
                <a:highlight>
                  <a:srgbClr val="FFFF00"/>
                </a:highlight>
                <a:latin typeface="MN MINIMON Light" pitchFamily="2" charset="0"/>
                <a:cs typeface="MN MINIMON Light" pitchFamily="2" charset="0"/>
              </a:rPr>
              <a:t>เนื้อที่ทั้งหมด </a:t>
            </a:r>
            <a:r>
              <a:rPr lang="en-US" sz="1000" dirty="0">
                <a:solidFill>
                  <a:schemeClr val="tx1"/>
                </a:solidFill>
                <a:highlight>
                  <a:srgbClr val="FFFF00"/>
                </a:highlight>
                <a:latin typeface="MN MINIMON Light" pitchFamily="2" charset="0"/>
                <a:cs typeface="MN MINIMON Light" pitchFamily="2" charset="0"/>
              </a:rPr>
              <a:t>: </a:t>
            </a:r>
            <a:r>
              <a:rPr lang="th-TH" sz="1050" dirty="0">
                <a:solidFill>
                  <a:srgbClr val="FF0000"/>
                </a:solidFill>
                <a:highlight>
                  <a:srgbClr val="FFFF00"/>
                </a:highlight>
                <a:latin typeface="MN MINIMON Light" pitchFamily="2" charset="0"/>
                <a:cs typeface="MN MINIMON Light" pitchFamily="2" charset="0"/>
              </a:rPr>
              <a:t>3.96 ล้านไร่ </a:t>
            </a:r>
            <a:r>
              <a:rPr lang="th-TH" sz="1000" dirty="0">
                <a:solidFill>
                  <a:schemeClr val="tx1"/>
                </a:solidFill>
                <a:highlight>
                  <a:srgbClr val="FFFF00"/>
                </a:highlight>
                <a:latin typeface="MN MINIMON Light" pitchFamily="2" charset="0"/>
                <a:cs typeface="MN MINIMON Light" pitchFamily="2" charset="0"/>
              </a:rPr>
              <a:t>แบ่งเป็น (ใหญ่เป็นอันดับ 15 ของภาคเหนือ)</a:t>
            </a:r>
          </a:p>
          <a:p>
            <a:endParaRPr lang="th-TH" sz="1000" dirty="0">
              <a:solidFill>
                <a:srgbClr val="008000"/>
              </a:solidFill>
              <a:latin typeface="MN MINIMON Light" pitchFamily="2" charset="0"/>
              <a:cs typeface="MN MINIMON Light" pitchFamily="2" charset="0"/>
            </a:endParaRPr>
          </a:p>
          <a:p>
            <a:endParaRPr lang="th-TH" sz="1000" dirty="0">
              <a:solidFill>
                <a:srgbClr val="008000"/>
              </a:solidFill>
              <a:latin typeface="MN MINIMON Light" pitchFamily="2" charset="0"/>
              <a:cs typeface="MN MINIMON Light" pitchFamily="2" charset="0"/>
            </a:endParaRPr>
          </a:p>
          <a:p>
            <a:endParaRPr lang="th-TH" sz="600" dirty="0">
              <a:solidFill>
                <a:srgbClr val="008000"/>
              </a:solidFill>
              <a:latin typeface="MN MINIMON Light" pitchFamily="2" charset="0"/>
              <a:cs typeface="MN MINIMON Light" pitchFamily="2" charset="0"/>
            </a:endParaRPr>
          </a:p>
          <a:p>
            <a:r>
              <a:rPr lang="th-TH" sz="900" dirty="0">
                <a:solidFill>
                  <a:srgbClr val="008000"/>
                </a:solidFill>
                <a:latin typeface="MN MINIMON Light" pitchFamily="2" charset="0"/>
                <a:cs typeface="MN MINIMON Light" pitchFamily="2" charset="0"/>
              </a:rPr>
              <a:t>ที่นา    </a:t>
            </a:r>
            <a:r>
              <a:rPr lang="th-TH" sz="900" dirty="0">
                <a:solidFill>
                  <a:srgbClr val="3333FF"/>
                </a:solidFill>
                <a:latin typeface="MN MINIMON Light" pitchFamily="2" charset="0"/>
                <a:cs typeface="MN MINIMON Light" pitchFamily="2" charset="0"/>
              </a:rPr>
              <a:t>6.93 แสนไร่ (</a:t>
            </a:r>
            <a:r>
              <a:rPr lang="en-US" sz="900" dirty="0">
                <a:solidFill>
                  <a:srgbClr val="3333FF"/>
                </a:solidFill>
                <a:latin typeface="MN MINIMON Light" pitchFamily="2" charset="0"/>
                <a:cs typeface="MN MINIMON Light" pitchFamily="2" charset="0"/>
              </a:rPr>
              <a:t>56%</a:t>
            </a:r>
            <a:r>
              <a:rPr lang="th-TH" sz="900" dirty="0">
                <a:solidFill>
                  <a:srgbClr val="3333FF"/>
                </a:solidFill>
                <a:latin typeface="MN MINIMON Light" pitchFamily="2" charset="0"/>
                <a:cs typeface="MN MINIMON Light" pitchFamily="2" charset="0"/>
              </a:rPr>
              <a:t>)     </a:t>
            </a:r>
            <a:r>
              <a:rPr lang="th-TH" sz="900" dirty="0">
                <a:solidFill>
                  <a:srgbClr val="008000"/>
                </a:solidFill>
                <a:latin typeface="MN MINIMON Light" pitchFamily="2" charset="0"/>
                <a:cs typeface="MN MINIMON Light" pitchFamily="2" charset="0"/>
              </a:rPr>
              <a:t>ที่ไร่              </a:t>
            </a:r>
            <a:r>
              <a:rPr lang="th-TH" sz="900" dirty="0">
                <a:solidFill>
                  <a:srgbClr val="3333FF"/>
                </a:solidFill>
                <a:latin typeface="MN MINIMON Light" pitchFamily="2" charset="0"/>
                <a:cs typeface="MN MINIMON Light" pitchFamily="2" charset="0"/>
              </a:rPr>
              <a:t> 1.76 แสนไร่ (</a:t>
            </a:r>
            <a:r>
              <a:rPr lang="en-US" sz="900" dirty="0">
                <a:solidFill>
                  <a:srgbClr val="3333FF"/>
                </a:solidFill>
                <a:latin typeface="MN MINIMON Light" pitchFamily="2" charset="0"/>
                <a:cs typeface="MN MINIMON Light" pitchFamily="2" charset="0"/>
              </a:rPr>
              <a:t>14%</a:t>
            </a:r>
            <a:r>
              <a:rPr lang="th-TH" sz="900" dirty="0">
                <a:solidFill>
                  <a:srgbClr val="3333FF"/>
                </a:solidFill>
                <a:latin typeface="MN MINIMON Light" pitchFamily="2" charset="0"/>
                <a:cs typeface="MN MINIMON Light" pitchFamily="2" charset="0"/>
              </a:rPr>
              <a:t>)</a:t>
            </a:r>
            <a:r>
              <a:rPr lang="th-TH" sz="900" dirty="0">
                <a:solidFill>
                  <a:srgbClr val="008000"/>
                </a:solidFill>
                <a:latin typeface="MN MINIMON Light" pitchFamily="2" charset="0"/>
                <a:cs typeface="MN MINIMON Light" pitchFamily="2" charset="0"/>
              </a:rPr>
              <a:t>	อื่นๆ </a:t>
            </a:r>
            <a:r>
              <a:rPr lang="th-TH" sz="900" dirty="0">
                <a:solidFill>
                  <a:srgbClr val="3333FF"/>
                </a:solidFill>
                <a:latin typeface="MN MINIMON Light" pitchFamily="2" charset="0"/>
                <a:cs typeface="MN MINIMON Light" pitchFamily="2" charset="0"/>
              </a:rPr>
              <a:t>(</a:t>
            </a:r>
            <a:r>
              <a:rPr lang="en-US" sz="900" dirty="0">
                <a:solidFill>
                  <a:srgbClr val="3333FF"/>
                </a:solidFill>
                <a:latin typeface="MN MINIMON Light" pitchFamily="2" charset="0"/>
                <a:cs typeface="MN MINIMON Light" pitchFamily="2" charset="0"/>
              </a:rPr>
              <a:t>6%</a:t>
            </a:r>
            <a:r>
              <a:rPr lang="th-TH" sz="900" dirty="0">
                <a:solidFill>
                  <a:srgbClr val="3333FF"/>
                </a:solidFill>
                <a:latin typeface="MN MINIMON Light" pitchFamily="2" charset="0"/>
                <a:cs typeface="MN MINIMON Light" pitchFamily="2" charset="0"/>
              </a:rPr>
              <a:t>)</a:t>
            </a:r>
          </a:p>
          <a:p>
            <a:r>
              <a:rPr lang="th-TH" sz="900" dirty="0">
                <a:solidFill>
                  <a:srgbClr val="008000"/>
                </a:solidFill>
                <a:latin typeface="MN MINIMON Light" pitchFamily="2" charset="0"/>
                <a:cs typeface="MN MINIMON Light" pitchFamily="2" charset="0"/>
              </a:rPr>
              <a:t>ที่สวน  </a:t>
            </a:r>
            <a:r>
              <a:rPr lang="th-TH" sz="900" dirty="0">
                <a:solidFill>
                  <a:srgbClr val="3333FF"/>
                </a:solidFill>
                <a:latin typeface="MN MINIMON Light" pitchFamily="2" charset="0"/>
                <a:cs typeface="MN MINIMON Light" pitchFamily="2" charset="0"/>
              </a:rPr>
              <a:t>2.25 หมื่นไร่ (</a:t>
            </a:r>
            <a:r>
              <a:rPr lang="en-US" sz="900" dirty="0">
                <a:solidFill>
                  <a:srgbClr val="3333FF"/>
                </a:solidFill>
                <a:latin typeface="MN MINIMON Light" pitchFamily="2" charset="0"/>
                <a:cs typeface="MN MINIMON Light" pitchFamily="2" charset="0"/>
              </a:rPr>
              <a:t>2%</a:t>
            </a:r>
            <a:r>
              <a:rPr lang="th-TH" sz="900" dirty="0">
                <a:solidFill>
                  <a:srgbClr val="3333FF"/>
                </a:solidFill>
                <a:latin typeface="MN MINIMON Light" pitchFamily="2" charset="0"/>
                <a:cs typeface="MN MINIMON Light" pitchFamily="2" charset="0"/>
              </a:rPr>
              <a:t>)       </a:t>
            </a:r>
            <a:r>
              <a:rPr lang="th-TH" sz="900" dirty="0">
                <a:solidFill>
                  <a:srgbClr val="008000"/>
                </a:solidFill>
                <a:latin typeface="MN MINIMON Light" pitchFamily="2" charset="0"/>
                <a:cs typeface="MN MINIMON Light" pitchFamily="2" charset="0"/>
              </a:rPr>
              <a:t>ไม้ผล/ไม้ยืนต้น  </a:t>
            </a:r>
            <a:r>
              <a:rPr lang="th-TH" sz="900" dirty="0">
                <a:solidFill>
                  <a:srgbClr val="3333FF"/>
                </a:solidFill>
                <a:latin typeface="MN MINIMON Light" pitchFamily="2" charset="0"/>
                <a:cs typeface="MN MINIMON Light" pitchFamily="2" charset="0"/>
              </a:rPr>
              <a:t>2.78 แสนไร่ (</a:t>
            </a:r>
            <a:r>
              <a:rPr lang="en-US" sz="900" dirty="0">
                <a:solidFill>
                  <a:srgbClr val="3333FF"/>
                </a:solidFill>
                <a:latin typeface="MN MINIMON Light" pitchFamily="2" charset="0"/>
                <a:cs typeface="MN MINIMON Light" pitchFamily="2" charset="0"/>
              </a:rPr>
              <a:t>22%</a:t>
            </a:r>
            <a:r>
              <a:rPr lang="th-TH" sz="900" dirty="0">
                <a:solidFill>
                  <a:srgbClr val="3333FF"/>
                </a:solidFill>
                <a:latin typeface="MN MINIMON Light" pitchFamily="2" charset="0"/>
                <a:cs typeface="MN MINIMON Light" pitchFamily="2" charset="0"/>
              </a:rPr>
              <a:t>)       7.32 หมื่นไร่ </a:t>
            </a: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		</a:t>
            </a:r>
          </a:p>
        </p:txBody>
      </p:sp>
      <p:sp>
        <p:nvSpPr>
          <p:cNvPr id="19" name="สี่เหลี่ยมผืนผ้า: มุมมน 18">
            <a:extLst>
              <a:ext uri="{FF2B5EF4-FFF2-40B4-BE49-F238E27FC236}">
                <a16:creationId xmlns:a16="http://schemas.microsoft.com/office/drawing/2014/main" id="{8B88B8F8-8BAE-725F-85B6-84E1682D926B}"/>
              </a:ext>
            </a:extLst>
          </p:cNvPr>
          <p:cNvSpPr>
            <a:spLocks/>
          </p:cNvSpPr>
          <p:nvPr/>
        </p:nvSpPr>
        <p:spPr>
          <a:xfrm>
            <a:off x="0" y="2075374"/>
            <a:ext cx="3429000" cy="658163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  <a:alpha val="49804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th-TH" sz="1000" dirty="0">
                <a:solidFill>
                  <a:schemeClr val="tx1"/>
                </a:solidFill>
                <a:highlight>
                  <a:srgbClr val="FFFF00"/>
                </a:highlight>
                <a:latin typeface="MN MINIMON Light" pitchFamily="2" charset="0"/>
                <a:cs typeface="MN MINIMON Light" pitchFamily="2" charset="0"/>
              </a:rPr>
              <a:t>ผลิตภัณฑ์มวลรวม </a:t>
            </a:r>
            <a:r>
              <a:rPr lang="en-US" sz="1000" dirty="0">
                <a:solidFill>
                  <a:srgbClr val="FF0000"/>
                </a:solidFill>
                <a:highlight>
                  <a:srgbClr val="FFFF00"/>
                </a:highlight>
                <a:latin typeface="MN MINIMON Light" pitchFamily="2" charset="0"/>
                <a:cs typeface="MN MINIMON Light" pitchFamily="2" charset="0"/>
              </a:rPr>
              <a:t>GPP : 36</a:t>
            </a:r>
            <a:r>
              <a:rPr lang="th-TH" sz="1000" dirty="0">
                <a:solidFill>
                  <a:srgbClr val="FF0000"/>
                </a:solidFill>
                <a:highlight>
                  <a:srgbClr val="FFFF00"/>
                </a:highlight>
                <a:latin typeface="MN MINIMON Light" pitchFamily="2" charset="0"/>
                <a:cs typeface="MN MINIMON Light" pitchFamily="2" charset="0"/>
              </a:rPr>
              <a:t>,377</a:t>
            </a:r>
            <a:r>
              <a:rPr lang="en-US" sz="1000" dirty="0">
                <a:solidFill>
                  <a:srgbClr val="FF0000"/>
                </a:solidFill>
                <a:highlight>
                  <a:srgbClr val="FFFF00"/>
                </a:highlight>
                <a:latin typeface="MN MINIMON Light" pitchFamily="2" charset="0"/>
                <a:cs typeface="MN MINIMON Light" pitchFamily="2" charset="0"/>
              </a:rPr>
              <a:t> </a:t>
            </a:r>
            <a:r>
              <a:rPr lang="th-TH" sz="1000" dirty="0">
                <a:solidFill>
                  <a:srgbClr val="FF0000"/>
                </a:solidFill>
                <a:highlight>
                  <a:srgbClr val="FFFF00"/>
                </a:highlight>
                <a:latin typeface="MN MINIMON Light" pitchFamily="2" charset="0"/>
                <a:cs typeface="MN MINIMON Light" pitchFamily="2" charset="0"/>
              </a:rPr>
              <a:t>ล้านบาท  </a:t>
            </a:r>
            <a:r>
              <a:rPr lang="th-TH" sz="1000" dirty="0">
                <a:solidFill>
                  <a:schemeClr val="tx1"/>
                </a:solidFill>
                <a:highlight>
                  <a:srgbClr val="FFFF00"/>
                </a:highlight>
                <a:latin typeface="MN MINIMON Light" pitchFamily="2" charset="0"/>
                <a:cs typeface="MN MINIMON Light" pitchFamily="2" charset="0"/>
              </a:rPr>
              <a:t>(ปี 2565</a:t>
            </a:r>
            <a:r>
              <a:rPr lang="en-US" sz="1000" dirty="0">
                <a:solidFill>
                  <a:schemeClr val="tx1"/>
                </a:solidFill>
                <a:highlight>
                  <a:srgbClr val="FFFF00"/>
                </a:highlight>
                <a:latin typeface="MN MINIMON Light" pitchFamily="2" charset="0"/>
                <a:cs typeface="MN MINIMON Light" pitchFamily="2" charset="0"/>
              </a:rPr>
              <a:t>p</a:t>
            </a:r>
            <a:r>
              <a:rPr lang="th-TH" sz="1000" dirty="0">
                <a:solidFill>
                  <a:schemeClr val="tx1"/>
                </a:solidFill>
                <a:highlight>
                  <a:srgbClr val="FFFF00"/>
                </a:highlight>
                <a:latin typeface="MN MINIMON Light" pitchFamily="2" charset="0"/>
                <a:cs typeface="MN MINIMON Light" pitchFamily="2" charset="0"/>
              </a:rPr>
              <a:t>)</a:t>
            </a:r>
          </a:p>
          <a:p>
            <a:endParaRPr lang="th-TH" sz="1100" dirty="0">
              <a:solidFill>
                <a:schemeClr val="tx1"/>
              </a:solidFill>
              <a:latin typeface="MN MINIMON Light" pitchFamily="2" charset="0"/>
              <a:cs typeface="MN MINIMON Light" pitchFamily="2" charset="0"/>
            </a:endParaRPr>
          </a:p>
        </p:txBody>
      </p:sp>
      <p:grpSp>
        <p:nvGrpSpPr>
          <p:cNvPr id="95" name="กลุ่ม 94">
            <a:extLst>
              <a:ext uri="{FF2B5EF4-FFF2-40B4-BE49-F238E27FC236}">
                <a16:creationId xmlns:a16="http://schemas.microsoft.com/office/drawing/2014/main" id="{7E3369E7-EC1B-DFA0-882E-72B1B95CDE63}"/>
              </a:ext>
            </a:extLst>
          </p:cNvPr>
          <p:cNvGrpSpPr>
            <a:grpSpLocks/>
          </p:cNvGrpSpPr>
          <p:nvPr/>
        </p:nvGrpSpPr>
        <p:grpSpPr>
          <a:xfrm>
            <a:off x="0" y="2730150"/>
            <a:ext cx="3429000" cy="2129513"/>
            <a:chOff x="0" y="2542213"/>
            <a:chExt cx="3429000" cy="1986643"/>
          </a:xfrm>
          <a:solidFill>
            <a:schemeClr val="accent2">
              <a:lumMod val="40000"/>
              <a:lumOff val="60000"/>
            </a:schemeClr>
          </a:solidFill>
        </p:grpSpPr>
        <p:sp>
          <p:nvSpPr>
            <p:cNvPr id="23" name="สี่เหลี่ยมผืนผ้า: มุมมน 22">
              <a:extLst>
                <a:ext uri="{FF2B5EF4-FFF2-40B4-BE49-F238E27FC236}">
                  <a16:creationId xmlns:a16="http://schemas.microsoft.com/office/drawing/2014/main" id="{BB1A63A2-C12F-2422-E6E3-3FCC9ED7C89D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2542213"/>
              <a:ext cx="3429000" cy="1986643"/>
            </a:xfrm>
            <a:prstGeom prst="roundRect">
              <a:avLst>
                <a:gd name="adj" fmla="val 0"/>
              </a:avLst>
            </a:prstGeom>
            <a:grp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285750" indent="-285750">
                <a:buFont typeface="Wingdings" panose="05000000000000000000" pitchFamily="2" charset="2"/>
                <a:buChar char="q"/>
              </a:pPr>
              <a:r>
                <a:rPr lang="th-TH" sz="1050" dirty="0">
                  <a:solidFill>
                    <a:schemeClr val="tx1"/>
                  </a:solidFill>
                  <a:highlight>
                    <a:srgbClr val="FFFF00"/>
                  </a:highlight>
                  <a:latin typeface="MN MINIMON Light" pitchFamily="2" charset="0"/>
                  <a:cs typeface="MN MINIMON Light" pitchFamily="2" charset="0"/>
                </a:rPr>
                <a:t>ข้อมูลด้านการปกครอง จังหวัดพะเยา</a:t>
              </a:r>
            </a:p>
          </p:txBody>
        </p:sp>
        <p:sp>
          <p:nvSpPr>
            <p:cNvPr id="46" name="สี่เหลี่ยมผืนผ้า: มุมมน 45">
              <a:extLst>
                <a:ext uri="{FF2B5EF4-FFF2-40B4-BE49-F238E27FC236}">
                  <a16:creationId xmlns:a16="http://schemas.microsoft.com/office/drawing/2014/main" id="{0E2BBB79-DF9F-D47A-D6D5-413EEE3DB286}"/>
                </a:ext>
              </a:extLst>
            </p:cNvPr>
            <p:cNvSpPr>
              <a:spLocks/>
            </p:cNvSpPr>
            <p:nvPr/>
          </p:nvSpPr>
          <p:spPr>
            <a:xfrm>
              <a:off x="37211" y="2761496"/>
              <a:ext cx="3331577" cy="171060"/>
            </a:xfrm>
            <a:prstGeom prst="roundRect">
              <a:avLst>
                <a:gd name="adj" fmla="val 50000"/>
              </a:avLst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th-TH" sz="1000" dirty="0">
                  <a:solidFill>
                    <a:schemeClr val="tx1"/>
                  </a:solidFill>
                  <a:latin typeface="MN MINIMON Light" pitchFamily="2" charset="0"/>
                  <a:cs typeface="MN MINIMON Light" pitchFamily="2" charset="0"/>
                </a:rPr>
                <a:t>          ประกอบด้วย</a:t>
              </a:r>
              <a:r>
                <a:rPr lang="th-TH" sz="1000" dirty="0">
                  <a:solidFill>
                    <a:srgbClr val="FF0000"/>
                  </a:solidFill>
                  <a:latin typeface="MN MINIMON Light" pitchFamily="2" charset="0"/>
                  <a:cs typeface="MN MINIMON Light" pitchFamily="2" charset="0"/>
                </a:rPr>
                <a:t> </a:t>
              </a:r>
              <a:r>
                <a:rPr lang="en-US" sz="1000" dirty="0">
                  <a:solidFill>
                    <a:srgbClr val="FF0000"/>
                  </a:solidFill>
                  <a:latin typeface="MN MINIMON Light" pitchFamily="2" charset="0"/>
                  <a:cs typeface="MN MINIMON Light" pitchFamily="2" charset="0"/>
                </a:rPr>
                <a:t>: </a:t>
              </a:r>
              <a:r>
                <a:rPr lang="th-TH" sz="1000" dirty="0">
                  <a:solidFill>
                    <a:srgbClr val="FF0000"/>
                  </a:solidFill>
                  <a:latin typeface="MN MINIMON Light" pitchFamily="2" charset="0"/>
                  <a:cs typeface="MN MINIMON Light" pitchFamily="2" charset="0"/>
                </a:rPr>
                <a:t>9 อำเภอ </a:t>
              </a:r>
              <a:r>
                <a:rPr lang="en-US" sz="1000" dirty="0">
                  <a:solidFill>
                    <a:srgbClr val="FF0000"/>
                  </a:solidFill>
                  <a:latin typeface="MN MINIMON Light" pitchFamily="2" charset="0"/>
                  <a:cs typeface="MN MINIMON Light" pitchFamily="2" charset="0"/>
                </a:rPr>
                <a:t>: </a:t>
              </a:r>
              <a:r>
                <a:rPr lang="th-TH" sz="1000" dirty="0">
                  <a:solidFill>
                    <a:srgbClr val="0000FF"/>
                  </a:solidFill>
                  <a:latin typeface="MN MINIMON Light" pitchFamily="2" charset="0"/>
                  <a:cs typeface="MN MINIMON Light" pitchFamily="2" charset="0"/>
                </a:rPr>
                <a:t>68 ตำบล </a:t>
              </a:r>
              <a:r>
                <a:rPr lang="en-US" sz="1000" dirty="0">
                  <a:solidFill>
                    <a:srgbClr val="0000FF"/>
                  </a:solidFill>
                  <a:latin typeface="MN MINIMON Light" pitchFamily="2" charset="0"/>
                  <a:cs typeface="MN MINIMON Light" pitchFamily="2" charset="0"/>
                </a:rPr>
                <a:t>: </a:t>
              </a:r>
              <a:r>
                <a:rPr lang="th-TH" sz="1000" dirty="0">
                  <a:solidFill>
                    <a:schemeClr val="tx1"/>
                  </a:solidFill>
                  <a:latin typeface="MN MINIMON Light" pitchFamily="2" charset="0"/>
                  <a:cs typeface="MN MINIMON Light" pitchFamily="2" charset="0"/>
                </a:rPr>
                <a:t>785 หมู่บ้าน </a:t>
              </a:r>
              <a:r>
                <a:rPr lang="en-US" sz="1000" dirty="0">
                  <a:solidFill>
                    <a:schemeClr val="accent6">
                      <a:lumMod val="75000"/>
                    </a:schemeClr>
                  </a:solidFill>
                  <a:latin typeface="MN MINIMON Light" pitchFamily="2" charset="0"/>
                  <a:cs typeface="MN MINIMON Light" pitchFamily="2" charset="0"/>
                </a:rPr>
                <a:t>: </a:t>
              </a:r>
              <a:r>
                <a:rPr lang="th-TH" sz="1000" dirty="0">
                  <a:solidFill>
                    <a:srgbClr val="7030A0"/>
                  </a:solidFill>
                  <a:latin typeface="MN MINIMON Light" pitchFamily="2" charset="0"/>
                  <a:cs typeface="MN MINIMON Light" pitchFamily="2" charset="0"/>
                </a:rPr>
                <a:t>41 ชุมชน</a:t>
              </a:r>
              <a:endParaRPr lang="th-TH" sz="1000" dirty="0">
                <a:solidFill>
                  <a:srgbClr val="FF0000"/>
                </a:solidFill>
                <a:latin typeface="MN MINIMON Light" pitchFamily="2" charset="0"/>
                <a:cs typeface="MN MINIMON Light" pitchFamily="2" charset="0"/>
              </a:endParaRPr>
            </a:p>
          </p:txBody>
        </p:sp>
        <p:sp>
          <p:nvSpPr>
            <p:cNvPr id="48" name="สี่เหลี่ยมผืนผ้า: มุมมน 47">
              <a:extLst>
                <a:ext uri="{FF2B5EF4-FFF2-40B4-BE49-F238E27FC236}">
                  <a16:creationId xmlns:a16="http://schemas.microsoft.com/office/drawing/2014/main" id="{3A383B11-79EF-19B4-687E-36BD87757D76}"/>
                </a:ext>
              </a:extLst>
            </p:cNvPr>
            <p:cNvSpPr>
              <a:spLocks/>
            </p:cNvSpPr>
            <p:nvPr/>
          </p:nvSpPr>
          <p:spPr>
            <a:xfrm>
              <a:off x="21966" y="4193013"/>
              <a:ext cx="2483109" cy="285966"/>
            </a:xfrm>
            <a:prstGeom prst="roundRect">
              <a:avLst>
                <a:gd name="adj" fmla="val 50000"/>
              </a:avLst>
            </a:prstGeom>
            <a:solidFill>
              <a:srgbClr val="A3EBB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th-TH" sz="900" dirty="0">
                  <a:solidFill>
                    <a:srgbClr val="0000FF"/>
                  </a:solidFill>
                  <a:latin typeface="MN MINIMON Light" pitchFamily="2" charset="0"/>
                  <a:cs typeface="MN MINIMON Light" pitchFamily="2" charset="0"/>
                </a:rPr>
                <a:t>รายได้เฉลี่ยต่อหัว</a:t>
              </a:r>
              <a:r>
                <a:rPr lang="th-TH" sz="900" dirty="0">
                  <a:solidFill>
                    <a:srgbClr val="FF0000"/>
                  </a:solidFill>
                  <a:latin typeface="MN MINIMON Light" pitchFamily="2" charset="0"/>
                  <a:cs typeface="MN MINIMON Light" pitchFamily="2" charset="0"/>
                </a:rPr>
                <a:t> </a:t>
              </a:r>
              <a:r>
                <a:rPr lang="en-US" sz="900" dirty="0">
                  <a:solidFill>
                    <a:schemeClr val="tx1"/>
                  </a:solidFill>
                  <a:latin typeface="MN MINIMON Light" pitchFamily="2" charset="0"/>
                  <a:cs typeface="MN MINIMON Light" pitchFamily="2" charset="0"/>
                </a:rPr>
                <a:t>= </a:t>
              </a:r>
              <a:r>
                <a:rPr lang="th-TH" sz="900" dirty="0">
                  <a:solidFill>
                    <a:schemeClr val="tx1"/>
                  </a:solidFill>
                  <a:latin typeface="MN MINIMON Light" pitchFamily="2" charset="0"/>
                  <a:cs typeface="MN MINIMON Light" pitchFamily="2" charset="0"/>
                </a:rPr>
                <a:t>96,550 บาท/ปี</a:t>
              </a:r>
            </a:p>
            <a:p>
              <a:r>
                <a:rPr lang="th-TH" sz="900" dirty="0">
                  <a:solidFill>
                    <a:srgbClr val="FF0000"/>
                  </a:solidFill>
                  <a:latin typeface="MN MINIMON Light" pitchFamily="2" charset="0"/>
                  <a:cs typeface="MN MINIMON Light" pitchFamily="2" charset="0"/>
                </a:rPr>
                <a:t>หนี้สินเฉลี่ย </a:t>
              </a:r>
              <a:r>
                <a:rPr lang="en-US" sz="900" dirty="0">
                  <a:solidFill>
                    <a:schemeClr val="tx1"/>
                  </a:solidFill>
                  <a:latin typeface="MN MINIMON Light" pitchFamily="2" charset="0"/>
                  <a:cs typeface="MN MINIMON Light" pitchFamily="2" charset="0"/>
                </a:rPr>
                <a:t>= </a:t>
              </a:r>
              <a:r>
                <a:rPr lang="th-TH" sz="900" dirty="0">
                  <a:solidFill>
                    <a:schemeClr val="tx1"/>
                  </a:solidFill>
                  <a:latin typeface="MN MINIMON Light" pitchFamily="2" charset="0"/>
                  <a:cs typeface="MN MINIMON Light" pitchFamily="2" charset="0"/>
                </a:rPr>
                <a:t>134,028 บาท/ครัวเรือน</a:t>
              </a:r>
            </a:p>
          </p:txBody>
        </p:sp>
      </p:grpSp>
      <p:sp>
        <p:nvSpPr>
          <p:cNvPr id="89" name="สี่เหลี่ยมผืนผ้า: มุมมน 88">
            <a:extLst>
              <a:ext uri="{FF2B5EF4-FFF2-40B4-BE49-F238E27FC236}">
                <a16:creationId xmlns:a16="http://schemas.microsoft.com/office/drawing/2014/main" id="{D6BE0C79-FDCE-8DF5-7938-EE50583E8BE3}"/>
              </a:ext>
            </a:extLst>
          </p:cNvPr>
          <p:cNvSpPr>
            <a:spLocks/>
          </p:cNvSpPr>
          <p:nvPr/>
        </p:nvSpPr>
        <p:spPr>
          <a:xfrm>
            <a:off x="0" y="4860733"/>
            <a:ext cx="3431827" cy="2804988"/>
          </a:xfrm>
          <a:prstGeom prst="roundRect">
            <a:avLst>
              <a:gd name="adj" fmla="val 0"/>
            </a:avLst>
          </a:prstGeom>
          <a:solidFill>
            <a:srgbClr val="05668D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th-TH" sz="1100" dirty="0">
                <a:solidFill>
                  <a:schemeClr val="tx1"/>
                </a:solidFill>
                <a:highlight>
                  <a:srgbClr val="FFFF00"/>
                </a:highlight>
                <a:latin typeface="MN MINIMON Light" pitchFamily="2" charset="0"/>
                <a:cs typeface="MN MINIMON Light" pitchFamily="2" charset="0"/>
              </a:rPr>
              <a:t>ข้อมูลแหล่งน้ำ/ชลประทาน</a:t>
            </a:r>
          </a:p>
        </p:txBody>
      </p:sp>
      <p:sp>
        <p:nvSpPr>
          <p:cNvPr id="149" name="สี่เหลี่ยมผืนผ้า: มุมมน 148">
            <a:extLst>
              <a:ext uri="{FF2B5EF4-FFF2-40B4-BE49-F238E27FC236}">
                <a16:creationId xmlns:a16="http://schemas.microsoft.com/office/drawing/2014/main" id="{81F46F20-C433-F183-BAF5-E42B079011B8}"/>
              </a:ext>
            </a:extLst>
          </p:cNvPr>
          <p:cNvSpPr>
            <a:spLocks/>
          </p:cNvSpPr>
          <p:nvPr/>
        </p:nvSpPr>
        <p:spPr>
          <a:xfrm>
            <a:off x="21966" y="4156278"/>
            <a:ext cx="2319913" cy="317568"/>
          </a:xfrm>
          <a:prstGeom prst="roundRect">
            <a:avLst>
              <a:gd name="adj" fmla="val 50000"/>
            </a:avLst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               </a:t>
            </a:r>
            <a:r>
              <a:rPr lang="th-TH" sz="900" dirty="0">
                <a:solidFill>
                  <a:srgbClr val="3333FF"/>
                </a:solidFill>
                <a:latin typeface="MN MINIMON Light" pitchFamily="2" charset="0"/>
                <a:cs typeface="MN MINIMON Light" pitchFamily="2" charset="0"/>
              </a:rPr>
              <a:t>เป็นผู้สูงอายุ </a:t>
            </a:r>
            <a:r>
              <a:rPr lang="en-US" sz="900" dirty="0">
                <a:solidFill>
                  <a:srgbClr val="3333FF"/>
                </a:solidFill>
                <a:latin typeface="MN MINIMON Light" pitchFamily="2" charset="0"/>
                <a:cs typeface="MN MINIMON Light" pitchFamily="2" charset="0"/>
              </a:rPr>
              <a:t>= </a:t>
            </a:r>
            <a:r>
              <a:rPr lang="th-TH" sz="900" dirty="0">
                <a:solidFill>
                  <a:srgbClr val="3333FF"/>
                </a:solidFill>
                <a:latin typeface="MN MINIMON Light" pitchFamily="2" charset="0"/>
                <a:cs typeface="MN MINIMON Light" pitchFamily="2" charset="0"/>
              </a:rPr>
              <a:t>99,116 คน (21</a:t>
            </a:r>
            <a:r>
              <a:rPr lang="en-US" sz="900" dirty="0">
                <a:solidFill>
                  <a:srgbClr val="3333FF"/>
                </a:solidFill>
                <a:latin typeface="MN MINIMON Light" pitchFamily="2" charset="0"/>
                <a:cs typeface="MN MINIMON Light" pitchFamily="2" charset="0"/>
              </a:rPr>
              <a:t>%</a:t>
            </a:r>
            <a:r>
              <a:rPr lang="th-TH" sz="900" dirty="0">
                <a:solidFill>
                  <a:srgbClr val="3333FF"/>
                </a:solidFill>
                <a:latin typeface="MN MINIMON Light" pitchFamily="2" charset="0"/>
                <a:cs typeface="MN MINIMON Light" pitchFamily="2" charset="0"/>
              </a:rPr>
              <a:t>)</a:t>
            </a:r>
            <a:r>
              <a:rPr lang="th-TH" sz="900" dirty="0">
                <a:solidFill>
                  <a:srgbClr val="0000FF"/>
                </a:solidFill>
                <a:latin typeface="MN MINIMON Light" pitchFamily="2" charset="0"/>
                <a:cs typeface="MN MINIMON Light" pitchFamily="2" charset="0"/>
              </a:rPr>
              <a:t> </a:t>
            </a:r>
          </a:p>
          <a:p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               ถือว่าเข้าสู่สังคมผู้สูงวัยโดยสมบูรณ์</a:t>
            </a:r>
          </a:p>
        </p:txBody>
      </p:sp>
      <p:pic>
        <p:nvPicPr>
          <p:cNvPr id="155" name="รูปภาพ 154">
            <a:extLst>
              <a:ext uri="{FF2B5EF4-FFF2-40B4-BE49-F238E27FC236}">
                <a16:creationId xmlns:a16="http://schemas.microsoft.com/office/drawing/2014/main" id="{4C14986A-E22E-259B-B799-EC00FFE4BE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7324" y="4502539"/>
            <a:ext cx="367086" cy="314415"/>
          </a:xfrm>
          <a:prstGeom prst="rect">
            <a:avLst/>
          </a:prstGeom>
        </p:spPr>
      </p:pic>
      <p:sp>
        <p:nvSpPr>
          <p:cNvPr id="158" name="สี่เหลี่ยมผืนผ้า: มุมมน 157">
            <a:extLst>
              <a:ext uri="{FF2B5EF4-FFF2-40B4-BE49-F238E27FC236}">
                <a16:creationId xmlns:a16="http://schemas.microsoft.com/office/drawing/2014/main" id="{58624F79-EDB1-4B2A-467E-B40B4107C260}"/>
              </a:ext>
            </a:extLst>
          </p:cNvPr>
          <p:cNvSpPr>
            <a:spLocks/>
          </p:cNvSpPr>
          <p:nvPr/>
        </p:nvSpPr>
        <p:spPr>
          <a:xfrm>
            <a:off x="3431827" y="5189201"/>
            <a:ext cx="3426173" cy="2423032"/>
          </a:xfrm>
          <a:prstGeom prst="roundRect">
            <a:avLst>
              <a:gd name="adj" fmla="val 0"/>
            </a:avLst>
          </a:prstGeom>
          <a:solidFill>
            <a:srgbClr val="05668D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th-TH" sz="1100" dirty="0">
                <a:solidFill>
                  <a:schemeClr val="tx1"/>
                </a:solidFill>
                <a:highlight>
                  <a:srgbClr val="FFFF00"/>
                </a:highlight>
                <a:latin typeface="MN MINIMON Light" pitchFamily="2" charset="0"/>
                <a:cs typeface="MN MINIMON Light" pitchFamily="2" charset="0"/>
              </a:rPr>
              <a:t> สิ่งบ่งชี้ทางภูมิศาสตร์ </a:t>
            </a:r>
            <a:r>
              <a:rPr lang="en-US" sz="1100" dirty="0">
                <a:solidFill>
                  <a:schemeClr val="tx1"/>
                </a:solidFill>
                <a:highlight>
                  <a:srgbClr val="FFFF00"/>
                </a:highlight>
                <a:latin typeface="MN MINIMON Light" pitchFamily="2" charset="0"/>
                <a:cs typeface="MN MINIMON Light" pitchFamily="2" charset="0"/>
              </a:rPr>
              <a:t>GI </a:t>
            </a:r>
            <a:r>
              <a:rPr lang="th-TH" sz="1100" dirty="0">
                <a:solidFill>
                  <a:schemeClr val="tx1"/>
                </a:solidFill>
                <a:highlight>
                  <a:srgbClr val="FFFF00"/>
                </a:highlight>
                <a:latin typeface="MN MINIMON Light" pitchFamily="2" charset="0"/>
                <a:cs typeface="MN MINIMON Light" pitchFamily="2" charset="0"/>
              </a:rPr>
              <a:t>จ.พะเยา</a:t>
            </a:r>
          </a:p>
          <a:p>
            <a:pPr>
              <a:spcBef>
                <a:spcPts val="200"/>
              </a:spcBef>
            </a:pPr>
            <a:endParaRPr lang="th-TH" sz="1000" dirty="0">
              <a:solidFill>
                <a:schemeClr val="tx1"/>
              </a:solidFill>
              <a:latin typeface="MN MINIMON Light" pitchFamily="2" charset="0"/>
              <a:cs typeface="MN MINIMON Light" pitchFamily="2" charset="0"/>
            </a:endParaRPr>
          </a:p>
        </p:txBody>
      </p:sp>
      <p:sp>
        <p:nvSpPr>
          <p:cNvPr id="12" name="สี่เหลี่ยมผืนผ้า 11">
            <a:extLst>
              <a:ext uri="{FF2B5EF4-FFF2-40B4-BE49-F238E27FC236}">
                <a16:creationId xmlns:a16="http://schemas.microsoft.com/office/drawing/2014/main" id="{8E549765-22F9-53E7-0169-F843921C8D36}"/>
              </a:ext>
            </a:extLst>
          </p:cNvPr>
          <p:cNvSpPr/>
          <p:nvPr/>
        </p:nvSpPr>
        <p:spPr>
          <a:xfrm>
            <a:off x="19758" y="5130418"/>
            <a:ext cx="3409242" cy="37770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1000" dirty="0">
                <a:solidFill>
                  <a:srgbClr val="0000FF"/>
                </a:solidFill>
                <a:latin typeface="MN MINIMON Light" pitchFamily="2" charset="0"/>
                <a:cs typeface="MN MINIMON Light" pitchFamily="2" charset="0"/>
              </a:rPr>
              <a:t>กว๊านพะเยา </a:t>
            </a: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เป็นแหล่งน้ำธรรมชาติใหญ่ที่สุดของภาคเหนือ มีลำน้ำไหล</a:t>
            </a:r>
          </a:p>
          <a:p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มารวมกัน 13 ลำน้ำ มีอาณาเขตกว่า 1.28 หมื่นไร่ </a:t>
            </a:r>
            <a:r>
              <a:rPr lang="th-TH" sz="900" dirty="0">
                <a:solidFill>
                  <a:srgbClr val="CC00CC"/>
                </a:solidFill>
                <a:latin typeface="MN MINIMON Light" pitchFamily="2" charset="0"/>
                <a:cs typeface="MN MINIMON Light" pitchFamily="2" charset="0"/>
              </a:rPr>
              <a:t>กักเก็บน้ำได้เฉลี่ย 55.65 ล้าน ลบ.ม.</a:t>
            </a:r>
          </a:p>
        </p:txBody>
      </p:sp>
      <p:sp>
        <p:nvSpPr>
          <p:cNvPr id="13" name="สี่เหลี่ยมผืนผ้า 12">
            <a:extLst>
              <a:ext uri="{FF2B5EF4-FFF2-40B4-BE49-F238E27FC236}">
                <a16:creationId xmlns:a16="http://schemas.microsoft.com/office/drawing/2014/main" id="{EA92985C-3F80-F379-5C0B-7035A15AAEE2}"/>
              </a:ext>
            </a:extLst>
          </p:cNvPr>
          <p:cNvSpPr/>
          <p:nvPr/>
        </p:nvSpPr>
        <p:spPr>
          <a:xfrm>
            <a:off x="15300" y="5926543"/>
            <a:ext cx="1699200" cy="2178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th-TH" sz="1000" dirty="0">
                <a:latin typeface="MN MINIMON Light" pitchFamily="2" charset="0"/>
                <a:cs typeface="MN MINIMON Light" pitchFamily="2" charset="0"/>
              </a:rPr>
              <a:t>แหล่งน้ำ </a:t>
            </a:r>
            <a:r>
              <a:rPr lang="th-TH" sz="1000" dirty="0">
                <a:solidFill>
                  <a:srgbClr val="FFFF00"/>
                </a:solidFill>
                <a:latin typeface="MN MINIMON Light" pitchFamily="2" charset="0"/>
                <a:cs typeface="MN MINIMON Light" pitchFamily="2" charset="0"/>
              </a:rPr>
              <a:t>นอกเขตชลประทาน</a:t>
            </a:r>
          </a:p>
        </p:txBody>
      </p:sp>
      <p:sp>
        <p:nvSpPr>
          <p:cNvPr id="14" name="สี่เหลี่ยมผืนผ้า 13">
            <a:extLst>
              <a:ext uri="{FF2B5EF4-FFF2-40B4-BE49-F238E27FC236}">
                <a16:creationId xmlns:a16="http://schemas.microsoft.com/office/drawing/2014/main" id="{7953C575-D38E-7C5E-1176-8176FE3C8938}"/>
              </a:ext>
            </a:extLst>
          </p:cNvPr>
          <p:cNvSpPr/>
          <p:nvPr/>
        </p:nvSpPr>
        <p:spPr>
          <a:xfrm>
            <a:off x="1732627" y="5926543"/>
            <a:ext cx="1699200" cy="21782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th-TH" sz="1000" dirty="0">
                <a:latin typeface="MN MINIMON Light" pitchFamily="2" charset="0"/>
                <a:cs typeface="MN MINIMON Light" pitchFamily="2" charset="0"/>
              </a:rPr>
              <a:t>แหล่งน้ำ </a:t>
            </a:r>
            <a:r>
              <a:rPr lang="th-TH" sz="1000" dirty="0">
                <a:solidFill>
                  <a:srgbClr val="FFFF00"/>
                </a:solidFill>
                <a:latin typeface="MN MINIMON Light" pitchFamily="2" charset="0"/>
                <a:cs typeface="MN MINIMON Light" pitchFamily="2" charset="0"/>
              </a:rPr>
              <a:t>ในเขตชลประทาน</a:t>
            </a:r>
          </a:p>
        </p:txBody>
      </p:sp>
      <p:graphicFrame>
        <p:nvGraphicFramePr>
          <p:cNvPr id="15" name="ตาราง 15">
            <a:extLst>
              <a:ext uri="{FF2B5EF4-FFF2-40B4-BE49-F238E27FC236}">
                <a16:creationId xmlns:a16="http://schemas.microsoft.com/office/drawing/2014/main" id="{762C15DA-C63B-6461-B66C-9F3BA49455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0255826"/>
              </p:ext>
            </p:extLst>
          </p:nvPr>
        </p:nvGraphicFramePr>
        <p:xfrm>
          <a:off x="21967" y="6159000"/>
          <a:ext cx="1692534" cy="1463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7313">
                  <a:extLst>
                    <a:ext uri="{9D8B030D-6E8A-4147-A177-3AD203B41FA5}">
                      <a16:colId xmlns:a16="http://schemas.microsoft.com/office/drawing/2014/main" val="1238744799"/>
                    </a:ext>
                  </a:extLst>
                </a:gridCol>
                <a:gridCol w="568960">
                  <a:extLst>
                    <a:ext uri="{9D8B030D-6E8A-4147-A177-3AD203B41FA5}">
                      <a16:colId xmlns:a16="http://schemas.microsoft.com/office/drawing/2014/main" val="354847784"/>
                    </a:ext>
                  </a:extLst>
                </a:gridCol>
                <a:gridCol w="556261">
                  <a:extLst>
                    <a:ext uri="{9D8B030D-6E8A-4147-A177-3AD203B41FA5}">
                      <a16:colId xmlns:a16="http://schemas.microsoft.com/office/drawing/2014/main" val="51181847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th-TH" sz="850" b="0" dirty="0">
                          <a:latin typeface="MN MINIMON Light" pitchFamily="2" charset="0"/>
                          <a:cs typeface="MN MINIMON Light" pitchFamily="2" charset="0"/>
                        </a:rPr>
                        <a:t>ประเภท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850" b="0" dirty="0">
                          <a:latin typeface="MN MINIMON Light" pitchFamily="2" charset="0"/>
                          <a:cs typeface="MN MINIMON Light" pitchFamily="2" charset="0"/>
                        </a:rPr>
                        <a:t>จำนวน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850" b="0" dirty="0">
                          <a:latin typeface="MN MINIMON Light" pitchFamily="2" charset="0"/>
                          <a:cs typeface="MN MINIMON Light" pitchFamily="2" charset="0"/>
                        </a:rPr>
                        <a:t>ล้าน ลบ.ม.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90222214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th-TH" sz="850" b="0" dirty="0">
                          <a:latin typeface="MN MINIMON Light" pitchFamily="2" charset="0"/>
                          <a:cs typeface="MN MINIMON Light" pitchFamily="2" charset="0"/>
                        </a:rPr>
                        <a:t>บ่อจิ๋ว พด.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850" b="0" dirty="0">
                          <a:latin typeface="MN MINIMON Light" pitchFamily="2" charset="0"/>
                          <a:cs typeface="MN MINIMON Light" pitchFamily="2" charset="0"/>
                        </a:rPr>
                        <a:t>8,133 บ่อ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850" b="0" dirty="0">
                          <a:latin typeface="MN MINIMON Light" pitchFamily="2" charset="0"/>
                          <a:cs typeface="MN MINIMON Light" pitchFamily="2" charset="0"/>
                        </a:rPr>
                        <a:t>8.11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05979219"/>
                  </a:ext>
                </a:extLst>
              </a:tr>
              <a:tr h="344670">
                <a:tc>
                  <a:txBody>
                    <a:bodyPr/>
                    <a:lstStyle/>
                    <a:p>
                      <a:pPr algn="ctr"/>
                      <a:r>
                        <a:rPr lang="th-TH" sz="850" b="0" spc="-30" baseline="0" dirty="0">
                          <a:latin typeface="MN MINIMON Light" pitchFamily="2" charset="0"/>
                          <a:cs typeface="MN MINIMON Light" pitchFamily="2" charset="0"/>
                        </a:rPr>
                        <a:t>แหล่งน้ำอนุรักษ์ดิน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850" b="0" dirty="0">
                          <a:latin typeface="MN MINIMON Light" pitchFamily="2" charset="0"/>
                          <a:cs typeface="MN MINIMON Light" pitchFamily="2" charset="0"/>
                        </a:rPr>
                        <a:t>115 แห่ง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850" b="0" dirty="0">
                          <a:latin typeface="MN MINIMON Light" pitchFamily="2" charset="0"/>
                          <a:cs typeface="MN MINIMON Light" pitchFamily="2" charset="0"/>
                        </a:rPr>
                        <a:t>7.06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0048356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th-TH" sz="850" b="0" dirty="0">
                          <a:latin typeface="MN MINIMON Light" pitchFamily="2" charset="0"/>
                          <a:cs typeface="MN MINIMON Light" pitchFamily="2" charset="0"/>
                        </a:rPr>
                        <a:t>สระ 1ต1ก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850" b="0" dirty="0">
                          <a:latin typeface="MN MINIMON Light" pitchFamily="2" charset="0"/>
                          <a:cs typeface="MN MINIMON Light" pitchFamily="2" charset="0"/>
                        </a:rPr>
                        <a:t>68 สระ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850" b="0" dirty="0">
                          <a:latin typeface="MN MINIMON Light" pitchFamily="2" charset="0"/>
                          <a:cs typeface="MN MINIMON Light" pitchFamily="2" charset="0"/>
                        </a:rPr>
                        <a:t>1.78 แสน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4890609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th-TH" sz="850" b="0" dirty="0">
                          <a:latin typeface="MN MINIMON Light" pitchFamily="2" charset="0"/>
                          <a:cs typeface="MN MINIMON Light" pitchFamily="2" charset="0"/>
                        </a:rPr>
                        <a:t>บ่อบาดาล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850" b="0" dirty="0">
                          <a:latin typeface="MN MINIMON Light" pitchFamily="2" charset="0"/>
                          <a:cs typeface="MN MINIMON Light" pitchFamily="2" charset="0"/>
                        </a:rPr>
                        <a:t>1,217 บ่อ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850" b="0" dirty="0">
                          <a:latin typeface="MN MINIMON Light" pitchFamily="2" charset="0"/>
                          <a:cs typeface="MN MINIMON Light" pitchFamily="2" charset="0"/>
                        </a:rPr>
                        <a:t>-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914109009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algn="ctr"/>
                      <a:r>
                        <a:rPr lang="th-TH" sz="900" b="0" dirty="0">
                          <a:solidFill>
                            <a:srgbClr val="0000FF"/>
                          </a:solidFill>
                          <a:latin typeface="MN MINIMON Light" pitchFamily="2" charset="0"/>
                          <a:cs typeface="MN MINIMON Light" pitchFamily="2" charset="0"/>
                        </a:rPr>
                        <a:t>รวมทั้งหมด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850" b="0" dirty="0">
                        <a:latin typeface="MN MINIMON Light" pitchFamily="2" charset="0"/>
                        <a:cs typeface="MN MINIMON Light" pitchFamily="2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b="0" dirty="0">
                          <a:solidFill>
                            <a:srgbClr val="0000FF"/>
                          </a:solidFill>
                          <a:latin typeface="MN MINIMON Light" pitchFamily="2" charset="0"/>
                          <a:cs typeface="MN MINIMON Light" pitchFamily="2" charset="0"/>
                        </a:rPr>
                        <a:t>15.348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111577335"/>
                  </a:ext>
                </a:extLst>
              </a:tr>
            </a:tbl>
          </a:graphicData>
        </a:graphic>
      </p:graphicFrame>
      <p:sp>
        <p:nvSpPr>
          <p:cNvPr id="18" name="สี่เหลี่ยมผืนผ้า 17">
            <a:extLst>
              <a:ext uri="{FF2B5EF4-FFF2-40B4-BE49-F238E27FC236}">
                <a16:creationId xmlns:a16="http://schemas.microsoft.com/office/drawing/2014/main" id="{023239B2-2D2D-919C-F91C-344AFD6B7594}"/>
              </a:ext>
            </a:extLst>
          </p:cNvPr>
          <p:cNvSpPr>
            <a:spLocks/>
          </p:cNvSpPr>
          <p:nvPr/>
        </p:nvSpPr>
        <p:spPr>
          <a:xfrm>
            <a:off x="1729800" y="6163370"/>
            <a:ext cx="1699200" cy="101255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th-TH" sz="900" dirty="0">
              <a:solidFill>
                <a:schemeClr val="tx1"/>
              </a:solidFill>
              <a:latin typeface="MN MINIMON Light" pitchFamily="2" charset="0"/>
              <a:cs typeface="MN MINIMON Light" pitchFamily="2" charset="0"/>
            </a:endParaRPr>
          </a:p>
          <a:p>
            <a:endParaRPr lang="th-TH" sz="900" dirty="0">
              <a:solidFill>
                <a:schemeClr val="tx1"/>
              </a:solidFill>
              <a:latin typeface="MN MINIMON Light" pitchFamily="2" charset="0"/>
              <a:cs typeface="MN MINIMON Light" pitchFamily="2" charset="0"/>
            </a:endParaRPr>
          </a:p>
          <a:p>
            <a:endParaRPr lang="th-TH" sz="900" dirty="0">
              <a:solidFill>
                <a:schemeClr val="tx1"/>
              </a:solidFill>
              <a:latin typeface="MN MINIMON Light" pitchFamily="2" charset="0"/>
              <a:cs typeface="MN MINIMON Light" pitchFamily="2" charset="0"/>
            </a:endParaRPr>
          </a:p>
          <a:p>
            <a:endParaRPr lang="th-TH" sz="900" dirty="0">
              <a:solidFill>
                <a:schemeClr val="tx1"/>
              </a:solidFill>
              <a:latin typeface="MN MINIMON Light" pitchFamily="2" charset="0"/>
              <a:cs typeface="MN MINIMON Light" pitchFamily="2" charset="0"/>
            </a:endParaRPr>
          </a:p>
          <a:p>
            <a:endParaRPr lang="th-TH" sz="900" dirty="0">
              <a:solidFill>
                <a:schemeClr val="tx1"/>
              </a:solidFill>
              <a:latin typeface="MN MINIMON Light" pitchFamily="2" charset="0"/>
              <a:cs typeface="MN MINIMON Light" pitchFamily="2" charset="0"/>
            </a:endParaRPr>
          </a:p>
          <a:p>
            <a:endParaRPr lang="th-TH" sz="900" dirty="0">
              <a:solidFill>
                <a:schemeClr val="tx1"/>
              </a:solidFill>
              <a:latin typeface="MN MINIMON Light" pitchFamily="2" charset="0"/>
              <a:cs typeface="MN MINIMON Light" pitchFamily="2" charset="0"/>
            </a:endParaRPr>
          </a:p>
        </p:txBody>
      </p:sp>
      <p:sp>
        <p:nvSpPr>
          <p:cNvPr id="29" name="สี่เหลี่ยมผืนผ้า: มุมมน 28">
            <a:extLst>
              <a:ext uri="{FF2B5EF4-FFF2-40B4-BE49-F238E27FC236}">
                <a16:creationId xmlns:a16="http://schemas.microsoft.com/office/drawing/2014/main" id="{4B0F30B1-DCF7-FD17-B3C8-6261D10F0B28}"/>
              </a:ext>
            </a:extLst>
          </p:cNvPr>
          <p:cNvSpPr/>
          <p:nvPr/>
        </p:nvSpPr>
        <p:spPr>
          <a:xfrm>
            <a:off x="1751708" y="6180568"/>
            <a:ext cx="1650622" cy="280165"/>
          </a:xfrm>
          <a:prstGeom prst="roundRect">
            <a:avLst>
              <a:gd name="adj" fmla="val 20223"/>
            </a:avLst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อ่างเก็บน้ำ 93 แห่ง และโครงการอื่นๆ อีก 394 แห่ง </a:t>
            </a:r>
            <a:r>
              <a:rPr lang="th-TH" sz="900" dirty="0">
                <a:solidFill>
                  <a:srgbClr val="FF0000"/>
                </a:solidFill>
                <a:latin typeface="MN MINIMON Light" pitchFamily="2" charset="0"/>
                <a:cs typeface="MN MINIMON Light" pitchFamily="2" charset="0"/>
              </a:rPr>
              <a:t>รวม 487 แห่ง</a:t>
            </a:r>
          </a:p>
        </p:txBody>
      </p:sp>
      <p:sp>
        <p:nvSpPr>
          <p:cNvPr id="30" name="สี่เหลี่ยมผืนผ้า: มุมมน 29">
            <a:extLst>
              <a:ext uri="{FF2B5EF4-FFF2-40B4-BE49-F238E27FC236}">
                <a16:creationId xmlns:a16="http://schemas.microsoft.com/office/drawing/2014/main" id="{B882103D-47E2-E3B8-F460-D70B696488DA}"/>
              </a:ext>
            </a:extLst>
          </p:cNvPr>
          <p:cNvSpPr/>
          <p:nvPr/>
        </p:nvSpPr>
        <p:spPr>
          <a:xfrm>
            <a:off x="1751708" y="6475925"/>
            <a:ext cx="1650622" cy="213388"/>
          </a:xfrm>
          <a:prstGeom prst="roundRect">
            <a:avLst>
              <a:gd name="adj" fmla="val 29539"/>
            </a:avLst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ความจุเขตชลประทาน</a:t>
            </a:r>
            <a:r>
              <a:rPr lang="en-US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 </a:t>
            </a:r>
            <a:r>
              <a:rPr lang="th-TH" sz="900" dirty="0">
                <a:solidFill>
                  <a:srgbClr val="0000FF"/>
                </a:solidFill>
                <a:latin typeface="MN MINIMON Light" pitchFamily="2" charset="0"/>
                <a:cs typeface="MN MINIMON Light" pitchFamily="2" charset="0"/>
              </a:rPr>
              <a:t>175 ล้าน ลบ.ม.</a:t>
            </a:r>
          </a:p>
        </p:txBody>
      </p:sp>
      <p:sp>
        <p:nvSpPr>
          <p:cNvPr id="31" name="สี่เหลี่ยมผืนผ้า: มุมมน 30">
            <a:extLst>
              <a:ext uri="{FF2B5EF4-FFF2-40B4-BE49-F238E27FC236}">
                <a16:creationId xmlns:a16="http://schemas.microsoft.com/office/drawing/2014/main" id="{07923A57-007A-2C1F-1415-7BE0931198B6}"/>
              </a:ext>
            </a:extLst>
          </p:cNvPr>
          <p:cNvSpPr/>
          <p:nvPr/>
        </p:nvSpPr>
        <p:spPr>
          <a:xfrm>
            <a:off x="1751708" y="6709583"/>
            <a:ext cx="1650622" cy="439882"/>
          </a:xfrm>
          <a:prstGeom prst="roundRect">
            <a:avLst>
              <a:gd name="adj" fmla="val 21785"/>
            </a:avLst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พื้นที่รับผลประโยชน์</a:t>
            </a:r>
          </a:p>
          <a:p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     </a:t>
            </a:r>
            <a:r>
              <a:rPr lang="th-TH" sz="900" dirty="0">
                <a:solidFill>
                  <a:srgbClr val="6600FF"/>
                </a:solidFill>
                <a:latin typeface="MN MINIMON Light" pitchFamily="2" charset="0"/>
                <a:cs typeface="MN MINIMON Light" pitchFamily="2" charset="0"/>
              </a:rPr>
              <a:t>ฤดูฝน </a:t>
            </a:r>
            <a:r>
              <a:rPr lang="en-US" sz="900" dirty="0">
                <a:solidFill>
                  <a:srgbClr val="6600FF"/>
                </a:solidFill>
                <a:latin typeface="MN MINIMON Light" pitchFamily="2" charset="0"/>
                <a:cs typeface="MN MINIMON Light" pitchFamily="2" charset="0"/>
              </a:rPr>
              <a:t>= </a:t>
            </a:r>
            <a:r>
              <a:rPr lang="th-TH" sz="900" dirty="0">
                <a:solidFill>
                  <a:srgbClr val="6600FF"/>
                </a:solidFill>
                <a:latin typeface="MN MINIMON Light" pitchFamily="2" charset="0"/>
                <a:cs typeface="MN MINIMON Light" pitchFamily="2" charset="0"/>
              </a:rPr>
              <a:t>665,843 ไร่</a:t>
            </a:r>
          </a:p>
          <a:p>
            <a:r>
              <a:rPr lang="th-TH" sz="900" dirty="0">
                <a:solidFill>
                  <a:srgbClr val="CC00CC"/>
                </a:solidFill>
                <a:latin typeface="MN MINIMON Light" pitchFamily="2" charset="0"/>
                <a:cs typeface="MN MINIMON Light" pitchFamily="2" charset="0"/>
              </a:rPr>
              <a:t>     </a:t>
            </a:r>
            <a:r>
              <a:rPr lang="th-TH" sz="900" dirty="0">
                <a:solidFill>
                  <a:srgbClr val="FF3300"/>
                </a:solidFill>
                <a:latin typeface="MN MINIMON Light" pitchFamily="2" charset="0"/>
                <a:cs typeface="MN MINIMON Light" pitchFamily="2" charset="0"/>
              </a:rPr>
              <a:t>ฤดูแล้ง </a:t>
            </a:r>
            <a:r>
              <a:rPr lang="en-US" sz="900" dirty="0">
                <a:solidFill>
                  <a:srgbClr val="FF3300"/>
                </a:solidFill>
                <a:latin typeface="MN MINIMON Light" pitchFamily="2" charset="0"/>
                <a:cs typeface="MN MINIMON Light" pitchFamily="2" charset="0"/>
              </a:rPr>
              <a:t>= 8</a:t>
            </a:r>
            <a:r>
              <a:rPr lang="th-TH" sz="900" dirty="0">
                <a:solidFill>
                  <a:srgbClr val="FF3300"/>
                </a:solidFill>
                <a:latin typeface="MN MINIMON Light" pitchFamily="2" charset="0"/>
                <a:cs typeface="MN MINIMON Light" pitchFamily="2" charset="0"/>
              </a:rPr>
              <a:t>3,130 ไร่</a:t>
            </a:r>
          </a:p>
        </p:txBody>
      </p:sp>
      <p:pic>
        <p:nvPicPr>
          <p:cNvPr id="33" name="รูปภาพ 32">
            <a:extLst>
              <a:ext uri="{FF2B5EF4-FFF2-40B4-BE49-F238E27FC236}">
                <a16:creationId xmlns:a16="http://schemas.microsoft.com/office/drawing/2014/main" id="{6B92FC09-B6AA-E1DA-BB69-D91B7A156F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6336" y="6727540"/>
            <a:ext cx="403968" cy="403968"/>
          </a:xfrm>
          <a:prstGeom prst="rect">
            <a:avLst/>
          </a:prstGeom>
        </p:spPr>
      </p:pic>
      <p:sp>
        <p:nvSpPr>
          <p:cNvPr id="38" name="สี่เหลี่ยมผืนผ้า 37">
            <a:extLst>
              <a:ext uri="{FF2B5EF4-FFF2-40B4-BE49-F238E27FC236}">
                <a16:creationId xmlns:a16="http://schemas.microsoft.com/office/drawing/2014/main" id="{8E81D71C-AD38-41F4-2261-89D49A645AEE}"/>
              </a:ext>
            </a:extLst>
          </p:cNvPr>
          <p:cNvSpPr/>
          <p:nvPr/>
        </p:nvSpPr>
        <p:spPr>
          <a:xfrm>
            <a:off x="15300" y="5526972"/>
            <a:ext cx="3409242" cy="37770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1000" dirty="0">
                <a:solidFill>
                  <a:srgbClr val="9900CC"/>
                </a:solidFill>
                <a:latin typeface="MN MINIMON Light" pitchFamily="2" charset="0"/>
                <a:cs typeface="MN MINIMON Light" pitchFamily="2" charset="0"/>
              </a:rPr>
              <a:t>หนองเล็งทราย  </a:t>
            </a: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คือ จุดเริ่มต้นของลำน้ำอิง เป็นแหล่งน้ำธรรมชาติที่มีสภาพตื้นเขิน </a:t>
            </a:r>
          </a:p>
          <a:p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มีเนื้อที่ประมาณ 5,563 ไร่ </a:t>
            </a:r>
            <a:r>
              <a:rPr lang="th-TH" sz="900" dirty="0">
                <a:solidFill>
                  <a:srgbClr val="CC00CC"/>
                </a:solidFill>
                <a:latin typeface="MN MINIMON Light" pitchFamily="2" charset="0"/>
                <a:cs typeface="MN MINIMON Light" pitchFamily="2" charset="0"/>
              </a:rPr>
              <a:t>สามารถกักเก็บน้ำได้ 23 ล้าน ลบ.ม.</a:t>
            </a:r>
          </a:p>
        </p:txBody>
      </p:sp>
      <p:sp>
        <p:nvSpPr>
          <p:cNvPr id="39" name="สี่เหลี่ยมผืนผ้า 38">
            <a:extLst>
              <a:ext uri="{FF2B5EF4-FFF2-40B4-BE49-F238E27FC236}">
                <a16:creationId xmlns:a16="http://schemas.microsoft.com/office/drawing/2014/main" id="{C88369CA-D4EF-C264-CFD7-820029873EA7}"/>
              </a:ext>
            </a:extLst>
          </p:cNvPr>
          <p:cNvSpPr/>
          <p:nvPr/>
        </p:nvSpPr>
        <p:spPr>
          <a:xfrm>
            <a:off x="1728299" y="7176920"/>
            <a:ext cx="1692535" cy="441310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1000" dirty="0">
                <a:solidFill>
                  <a:srgbClr val="0000FF"/>
                </a:solidFill>
                <a:latin typeface="MN MINIMON Light" pitchFamily="2" charset="0"/>
                <a:cs typeface="MN MINIMON Light" pitchFamily="2" charset="0"/>
              </a:rPr>
              <a:t>                  </a:t>
            </a:r>
            <a:r>
              <a:rPr lang="th-TH" sz="1000" u="sng" dirty="0">
                <a:solidFill>
                  <a:srgbClr val="0000FF"/>
                </a:solidFill>
                <a:latin typeface="MN MINIMON Light" pitchFamily="2" charset="0"/>
                <a:cs typeface="MN MINIMON Light" pitchFamily="2" charset="0"/>
              </a:rPr>
              <a:t>ความจุรวมทั้งหมด</a:t>
            </a:r>
          </a:p>
          <a:p>
            <a:endParaRPr lang="th-TH" sz="200" u="sng" dirty="0">
              <a:solidFill>
                <a:srgbClr val="0000FF"/>
              </a:solidFill>
              <a:latin typeface="MN MINIMON Light" pitchFamily="2" charset="0"/>
              <a:cs typeface="MN MINIMON Light" pitchFamily="2" charset="0"/>
            </a:endParaRPr>
          </a:p>
          <a:p>
            <a:r>
              <a:rPr lang="th-TH" sz="1000" dirty="0">
                <a:solidFill>
                  <a:srgbClr val="CC00CC"/>
                </a:solidFill>
                <a:latin typeface="MN MINIMON Light" pitchFamily="2" charset="0"/>
                <a:cs typeface="MN MINIMON Light" pitchFamily="2" charset="0"/>
              </a:rPr>
              <a:t>                 </a:t>
            </a:r>
            <a:r>
              <a:rPr lang="th-TH" sz="1000" dirty="0">
                <a:solidFill>
                  <a:srgbClr val="FF0000"/>
                </a:solidFill>
                <a:latin typeface="MN MINIMON Light" pitchFamily="2" charset="0"/>
                <a:cs typeface="MN MINIMON Light" pitchFamily="2" charset="0"/>
              </a:rPr>
              <a:t>257.718 ล้าน ลบ.ม.</a:t>
            </a:r>
          </a:p>
        </p:txBody>
      </p:sp>
      <p:sp>
        <p:nvSpPr>
          <p:cNvPr id="51" name="สี่เหลี่ยมผืนผ้า: มุมมน 50">
            <a:extLst>
              <a:ext uri="{FF2B5EF4-FFF2-40B4-BE49-F238E27FC236}">
                <a16:creationId xmlns:a16="http://schemas.microsoft.com/office/drawing/2014/main" id="{2A6D3437-AB04-78FA-A514-08D5809E5243}"/>
              </a:ext>
            </a:extLst>
          </p:cNvPr>
          <p:cNvSpPr/>
          <p:nvPr/>
        </p:nvSpPr>
        <p:spPr>
          <a:xfrm>
            <a:off x="3478000" y="5422390"/>
            <a:ext cx="3360239" cy="688298"/>
          </a:xfrm>
          <a:prstGeom prst="roundRect">
            <a:avLst>
              <a:gd name="adj" fmla="val 6480"/>
            </a:avLst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1000" dirty="0">
                <a:solidFill>
                  <a:srgbClr val="C00000"/>
                </a:solidFill>
                <a:latin typeface="MN MINIMON Light" pitchFamily="2" charset="0"/>
                <a:cs typeface="MN MINIMON Light" pitchFamily="2" charset="0"/>
              </a:rPr>
              <a:t>                    </a:t>
            </a:r>
            <a:r>
              <a:rPr lang="th-TH" sz="1000" dirty="0">
                <a:solidFill>
                  <a:srgbClr val="0000FF"/>
                </a:solidFill>
                <a:latin typeface="MN MINIMON Light" pitchFamily="2" charset="0"/>
                <a:cs typeface="MN MINIMON Light" pitchFamily="2" charset="0"/>
              </a:rPr>
              <a:t>ข้าวก่ำล้านนา </a:t>
            </a:r>
            <a:r>
              <a:rPr lang="en-US" sz="1000" dirty="0">
                <a:solidFill>
                  <a:srgbClr val="0000FF"/>
                </a:solidFill>
                <a:latin typeface="MN MINIMON Light" pitchFamily="2" charset="0"/>
                <a:cs typeface="MN MINIMON Light" pitchFamily="2" charset="0"/>
              </a:rPr>
              <a:t>(Khao Kum </a:t>
            </a:r>
            <a:r>
              <a:rPr lang="en-US" sz="1000" dirty="0" err="1">
                <a:solidFill>
                  <a:srgbClr val="0000FF"/>
                </a:solidFill>
                <a:latin typeface="MN MINIMON Light" pitchFamily="2" charset="0"/>
                <a:cs typeface="MN MINIMON Light" pitchFamily="2" charset="0"/>
              </a:rPr>
              <a:t>Lanna</a:t>
            </a:r>
            <a:r>
              <a:rPr lang="en-US" sz="1000" dirty="0">
                <a:solidFill>
                  <a:srgbClr val="0000FF"/>
                </a:solidFill>
                <a:latin typeface="MN MINIMON Light" pitchFamily="2" charset="0"/>
                <a:cs typeface="MN MINIMON Light" pitchFamily="2" charset="0"/>
              </a:rPr>
              <a:t>)</a:t>
            </a:r>
            <a:r>
              <a:rPr lang="th-TH" sz="1000" dirty="0">
                <a:solidFill>
                  <a:srgbClr val="0000FF"/>
                </a:solidFill>
                <a:latin typeface="MN MINIMON Light" pitchFamily="2" charset="0"/>
                <a:cs typeface="MN MINIMON Light" pitchFamily="2" charset="0"/>
              </a:rPr>
              <a:t> </a:t>
            </a:r>
            <a:r>
              <a:rPr lang="th-TH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MN MINIMON Light" pitchFamily="2" charset="0"/>
                <a:cs typeface="MN MINIMON Light" pitchFamily="2" charset="0"/>
              </a:rPr>
              <a:t>หมายถึง ข้าวเหนียว                              </a:t>
            </a:r>
          </a:p>
          <a:p>
            <a:r>
              <a:rPr lang="th-TH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MN MINIMON Light" pitchFamily="2" charset="0"/>
                <a:cs typeface="MN MINIMON Light" pitchFamily="2" charset="0"/>
              </a:rPr>
              <a:t>                    ที่มีเมล็ดสีดำที่ได้จากข้าวก่ำพันธุ์ดอยสะเก็ด ข้าวก่ำพันธุ์  </a:t>
            </a:r>
          </a:p>
          <a:p>
            <a:r>
              <a:rPr lang="th-TH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MN MINIMON Light" pitchFamily="2" charset="0"/>
                <a:cs typeface="MN MINIMON Light" pitchFamily="2" charset="0"/>
              </a:rPr>
              <a:t>                    อมก๋อย ข้าวก่ำพันธุ์พะเยา และข้าวก่ำพันธุ์พื้นเมือง </a:t>
            </a:r>
          </a:p>
          <a:p>
            <a:r>
              <a:rPr lang="th-TH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MN MINIMON Light" pitchFamily="2" charset="0"/>
                <a:cs typeface="MN MINIMON Light" pitchFamily="2" charset="0"/>
              </a:rPr>
              <a:t>                    ซึ่งปลูกในฤดูนาปีในพื้นที่ภาคเหนือตอนบน 8 จังหวัด</a:t>
            </a:r>
            <a:endParaRPr lang="th-TH" sz="900" dirty="0">
              <a:solidFill>
                <a:schemeClr val="tx1">
                  <a:lumMod val="75000"/>
                  <a:lumOff val="25000"/>
                </a:schemeClr>
              </a:solidFill>
              <a:latin typeface="MN MINIMON Light" pitchFamily="2" charset="0"/>
              <a:cs typeface="MN MINIMON Light" pitchFamily="2" charset="0"/>
            </a:endParaRPr>
          </a:p>
        </p:txBody>
      </p:sp>
      <p:sp>
        <p:nvSpPr>
          <p:cNvPr id="58" name="สี่เหลี่ยมผืนผ้า: มุมมน 57">
            <a:extLst>
              <a:ext uri="{FF2B5EF4-FFF2-40B4-BE49-F238E27FC236}">
                <a16:creationId xmlns:a16="http://schemas.microsoft.com/office/drawing/2014/main" id="{58A8DC6D-204C-AF6D-C164-E4F0BACB6798}"/>
              </a:ext>
            </a:extLst>
          </p:cNvPr>
          <p:cNvSpPr/>
          <p:nvPr/>
        </p:nvSpPr>
        <p:spPr>
          <a:xfrm>
            <a:off x="3478000" y="6132118"/>
            <a:ext cx="3352821" cy="729946"/>
          </a:xfrm>
          <a:prstGeom prst="roundRect">
            <a:avLst>
              <a:gd name="adj" fmla="val 6480"/>
            </a:avLst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1000" dirty="0">
                <a:solidFill>
                  <a:srgbClr val="C00000"/>
                </a:solidFill>
                <a:latin typeface="MN MINIMON Light" pitchFamily="2" charset="0"/>
                <a:cs typeface="MN MINIMON Light" pitchFamily="2" charset="0"/>
              </a:rPr>
              <a:t>                    </a:t>
            </a:r>
            <a:r>
              <a:rPr lang="th-TH" sz="1000" dirty="0">
                <a:solidFill>
                  <a:srgbClr val="006600"/>
                </a:solidFill>
                <a:latin typeface="MN MINIMON Light" pitchFamily="2" charset="0"/>
                <a:cs typeface="MN MINIMON Light" pitchFamily="2" charset="0"/>
              </a:rPr>
              <a:t>ข้าวหอมมะลิพะเยา (</a:t>
            </a:r>
            <a:r>
              <a:rPr lang="en-US" sz="1000" dirty="0">
                <a:solidFill>
                  <a:srgbClr val="006600"/>
                </a:solidFill>
                <a:latin typeface="MN MINIMON Light" pitchFamily="2" charset="0"/>
                <a:cs typeface="MN MINIMON Light" pitchFamily="2" charset="0"/>
              </a:rPr>
              <a:t>Phayao Hom Mali Rice</a:t>
            </a:r>
            <a:r>
              <a:rPr lang="th-TH" sz="1000" dirty="0">
                <a:solidFill>
                  <a:srgbClr val="006600"/>
                </a:solidFill>
                <a:latin typeface="MN MINIMON Light" pitchFamily="2" charset="0"/>
                <a:cs typeface="MN MINIMON Light" pitchFamily="2" charset="0"/>
              </a:rPr>
              <a:t>) </a:t>
            </a:r>
            <a:r>
              <a:rPr lang="th-TH" sz="10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หมายถึง </a:t>
            </a:r>
          </a:p>
          <a:p>
            <a:r>
              <a:rPr lang="th-TH" sz="10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                    ข้าวเปลือก ข้าวกล้อง และข้าวขาว ที่แปรรูปมาจากข้าว</a:t>
            </a:r>
          </a:p>
          <a:p>
            <a:r>
              <a:rPr lang="th-TH" sz="10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                    หอมมะลิพันธุ์ขาวดอกมะลิ 105 และ กข15 เมื่อหุงแล้วนุ่ม </a:t>
            </a:r>
          </a:p>
          <a:p>
            <a:r>
              <a:rPr lang="th-TH" sz="10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                    มีกลิ่นหอมคล้ายใบเตย</a:t>
            </a:r>
            <a:endParaRPr lang="th-TH" sz="900" dirty="0">
              <a:solidFill>
                <a:schemeClr val="tx1"/>
              </a:solidFill>
              <a:latin typeface="MN MINIMON Light" pitchFamily="2" charset="0"/>
              <a:cs typeface="MN MINIMON Light" pitchFamily="2" charset="0"/>
            </a:endParaRPr>
          </a:p>
        </p:txBody>
      </p:sp>
      <p:sp>
        <p:nvSpPr>
          <p:cNvPr id="61" name="สี่เหลี่ยมผืนผ้า: มุมมน 60">
            <a:extLst>
              <a:ext uri="{FF2B5EF4-FFF2-40B4-BE49-F238E27FC236}">
                <a16:creationId xmlns:a16="http://schemas.microsoft.com/office/drawing/2014/main" id="{3E8D5523-5339-BFB6-B24C-D60D11F01E23}"/>
              </a:ext>
            </a:extLst>
          </p:cNvPr>
          <p:cNvSpPr/>
          <p:nvPr/>
        </p:nvSpPr>
        <p:spPr>
          <a:xfrm>
            <a:off x="3476166" y="6882416"/>
            <a:ext cx="3362073" cy="696806"/>
          </a:xfrm>
          <a:prstGeom prst="roundRect">
            <a:avLst>
              <a:gd name="adj" fmla="val 6480"/>
            </a:avLst>
          </a:prstGeom>
          <a:solidFill>
            <a:srgbClr val="FFCCC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1000" dirty="0">
                <a:solidFill>
                  <a:srgbClr val="C00000"/>
                </a:solidFill>
                <a:latin typeface="MN MINIMON Light" pitchFamily="2" charset="0"/>
                <a:cs typeface="MN MINIMON Light" pitchFamily="2" charset="0"/>
              </a:rPr>
              <a:t>                    ลิ้นจี่แม่ใจพะเยา (</a:t>
            </a:r>
            <a:r>
              <a:rPr lang="en-US" sz="1000" dirty="0">
                <a:solidFill>
                  <a:srgbClr val="C00000"/>
                </a:solidFill>
                <a:latin typeface="MN MINIMON Light" pitchFamily="2" charset="0"/>
                <a:cs typeface="MN MINIMON Light" pitchFamily="2" charset="0"/>
              </a:rPr>
              <a:t>Phayao Lychee Mae Chai</a:t>
            </a:r>
            <a:r>
              <a:rPr lang="th-TH" sz="1000" dirty="0">
                <a:solidFill>
                  <a:srgbClr val="C00000"/>
                </a:solidFill>
                <a:latin typeface="MN MINIMON Light" pitchFamily="2" charset="0"/>
                <a:cs typeface="MN MINIMON Light" pitchFamily="2" charset="0"/>
              </a:rPr>
              <a:t>) </a:t>
            </a:r>
            <a:r>
              <a:rPr lang="th-TH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MN MINIMON Light" pitchFamily="2" charset="0"/>
                <a:cs typeface="MN MINIMON Light" pitchFamily="2" charset="0"/>
              </a:rPr>
              <a:t>หมายถึง </a:t>
            </a:r>
          </a:p>
          <a:p>
            <a:r>
              <a:rPr lang="th-TH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MN MINIMON Light" pitchFamily="2" charset="0"/>
                <a:cs typeface="MN MINIMON Light" pitchFamily="2" charset="0"/>
              </a:rPr>
              <a:t>                    ลิ้นจี่พันธุ์</a:t>
            </a:r>
            <a:r>
              <a:rPr lang="th-TH" sz="1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MN MINIMON Light" pitchFamily="2" charset="0"/>
                <a:cs typeface="MN MINIMON Light" pitchFamily="2" charset="0"/>
              </a:rPr>
              <a:t>ฮงฮวย</a:t>
            </a:r>
            <a:r>
              <a:rPr lang="th-TH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MN MINIMON Light" pitchFamily="2" charset="0"/>
                <a:cs typeface="MN MINIMON Light" pitchFamily="2" charset="0"/>
              </a:rPr>
              <a:t> ผลใหญ่ทรงยาวรี เปลือกบางสีแดงอม</a:t>
            </a:r>
          </a:p>
          <a:p>
            <a:r>
              <a:rPr lang="th-TH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MN MINIMON Light" pitchFamily="2" charset="0"/>
                <a:cs typeface="MN MINIMON Light" pitchFamily="2" charset="0"/>
              </a:rPr>
              <a:t>                    </a:t>
            </a:r>
            <a:r>
              <a:rPr lang="th-TH" sz="10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MN MINIMON Light" pitchFamily="2" charset="0"/>
                <a:cs typeface="MN MINIMON Light" pitchFamily="2" charset="0"/>
              </a:rPr>
              <a:t>ชมพู หนามสั้นและห่าง เนื้อแห้งกรอบสีขาวขุ่น</a:t>
            </a:r>
            <a:r>
              <a:rPr lang="th-TH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MN MINIMON Light" pitchFamily="2" charset="0"/>
                <a:cs typeface="MN MINIMON Light" pitchFamily="2" charset="0"/>
              </a:rPr>
              <a:t> รสชาติหวาน </a:t>
            </a:r>
            <a:br>
              <a:rPr lang="th-TH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MN MINIMON Light" pitchFamily="2" charset="0"/>
                <a:cs typeface="MN MINIMON Light" pitchFamily="2" charset="0"/>
              </a:rPr>
            </a:br>
            <a:r>
              <a:rPr lang="th-TH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MN MINIMON Light" pitchFamily="2" charset="0"/>
                <a:cs typeface="MN MINIMON Light" pitchFamily="2" charset="0"/>
              </a:rPr>
              <a:t>                    มีกลิ่นหอม </a:t>
            </a:r>
            <a:r>
              <a:rPr lang="th-TH" sz="1000" dirty="0">
                <a:solidFill>
                  <a:srgbClr val="0000FF"/>
                </a:solidFill>
                <a:latin typeface="MN MINIMON Light" pitchFamily="2" charset="0"/>
                <a:cs typeface="MN MINIMON Light" pitchFamily="2" charset="0"/>
              </a:rPr>
              <a:t>พื้นที่ปลูก 11,403 ไร่ ผลผลิต 1</a:t>
            </a:r>
            <a:r>
              <a:rPr lang="th-TH" sz="1050" dirty="0">
                <a:solidFill>
                  <a:srgbClr val="0000FF"/>
                </a:solidFill>
                <a:latin typeface="MN MINIMON Light" pitchFamily="2" charset="0"/>
                <a:cs typeface="MN MINIMON Light" pitchFamily="2" charset="0"/>
              </a:rPr>
              <a:t>,000</a:t>
            </a:r>
            <a:r>
              <a:rPr lang="th-TH" sz="1000" dirty="0">
                <a:solidFill>
                  <a:srgbClr val="0000FF"/>
                </a:solidFill>
                <a:latin typeface="MN MINIMON Light" pitchFamily="2" charset="0"/>
                <a:cs typeface="MN MINIMON Light" pitchFamily="2" charset="0"/>
              </a:rPr>
              <a:t> ตัน/ปี</a:t>
            </a:r>
            <a:endParaRPr lang="th-TH" sz="900" dirty="0">
              <a:solidFill>
                <a:srgbClr val="0000FF"/>
              </a:solidFill>
              <a:latin typeface="MN MINIMON Light" pitchFamily="2" charset="0"/>
              <a:cs typeface="MN MINIMON Light" pitchFamily="2" charset="0"/>
            </a:endParaRPr>
          </a:p>
        </p:txBody>
      </p:sp>
      <p:sp>
        <p:nvSpPr>
          <p:cNvPr id="64" name="สี่เหลี่ยมผืนผ้า: มุมมน 63">
            <a:extLst>
              <a:ext uri="{FF2B5EF4-FFF2-40B4-BE49-F238E27FC236}">
                <a16:creationId xmlns:a16="http://schemas.microsoft.com/office/drawing/2014/main" id="{474B6C3E-6DBA-BC3F-101F-398C6F0D2283}"/>
              </a:ext>
            </a:extLst>
          </p:cNvPr>
          <p:cNvSpPr>
            <a:spLocks/>
          </p:cNvSpPr>
          <p:nvPr/>
        </p:nvSpPr>
        <p:spPr>
          <a:xfrm>
            <a:off x="335" y="7666791"/>
            <a:ext cx="1153249" cy="2239209"/>
          </a:xfrm>
          <a:prstGeom prst="roundRect">
            <a:avLst>
              <a:gd name="adj" fmla="val 0"/>
            </a:avLst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t"/>
          <a:lstStyle/>
          <a:p>
            <a:r>
              <a:rPr lang="en-US" sz="1000" dirty="0">
                <a:solidFill>
                  <a:srgbClr val="0000FF"/>
                </a:solidFill>
                <a:highlight>
                  <a:srgbClr val="FFFF00"/>
                </a:highlight>
                <a:latin typeface="MN MINIMON Light" pitchFamily="2" charset="0"/>
                <a:cs typeface="MN MINIMON Light" pitchFamily="2" charset="0"/>
              </a:rPr>
              <a:t>GAP </a:t>
            </a:r>
            <a:r>
              <a:rPr lang="th-TH" sz="1000" dirty="0">
                <a:solidFill>
                  <a:srgbClr val="0000FF"/>
                </a:solidFill>
                <a:highlight>
                  <a:srgbClr val="FFFF00"/>
                </a:highlight>
                <a:latin typeface="MN MINIMON Light" pitchFamily="2" charset="0"/>
                <a:cs typeface="MN MINIMON Light" pitchFamily="2" charset="0"/>
              </a:rPr>
              <a:t>พืช</a:t>
            </a:r>
            <a:r>
              <a:rPr lang="en-US" sz="1000" dirty="0">
                <a:solidFill>
                  <a:srgbClr val="0000FF"/>
                </a:solidFill>
                <a:highlight>
                  <a:srgbClr val="FFFF00"/>
                </a:highlight>
                <a:latin typeface="MN MINIMON Light" pitchFamily="2" charset="0"/>
                <a:cs typeface="MN MINIMON Light" pitchFamily="2" charset="0"/>
              </a:rPr>
              <a:t> </a:t>
            </a:r>
            <a:r>
              <a:rPr lang="th-TH" sz="1000" dirty="0">
                <a:solidFill>
                  <a:srgbClr val="0000FF"/>
                </a:solidFill>
                <a:highlight>
                  <a:srgbClr val="FFFF00"/>
                </a:highlight>
                <a:latin typeface="MN MINIMON Light" pitchFamily="2" charset="0"/>
                <a:cs typeface="MN MINIMON Light" pitchFamily="2" charset="0"/>
              </a:rPr>
              <a:t>3,738 ราย</a:t>
            </a:r>
            <a:endParaRPr lang="en-US" sz="900" dirty="0">
              <a:solidFill>
                <a:srgbClr val="0000FF"/>
              </a:solidFill>
              <a:highlight>
                <a:srgbClr val="FFFF00"/>
              </a:highlight>
              <a:latin typeface="MN MINIMON Light" pitchFamily="2" charset="0"/>
              <a:cs typeface="MN MINIMON Light" pitchFamily="2" charset="0"/>
            </a:endParaRPr>
          </a:p>
          <a:p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ลำไย          1,064 ราย</a:t>
            </a:r>
          </a:p>
          <a:p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พืชผัก          510 ราย</a:t>
            </a:r>
          </a:p>
          <a:p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มันฝรั่ง         401 ราย</a:t>
            </a:r>
          </a:p>
          <a:p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ลิ้นจี่             304 ราย</a:t>
            </a:r>
          </a:p>
          <a:p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ข้าวโพด.สัตว์   346 ราย</a:t>
            </a:r>
          </a:p>
          <a:p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หอมแดง        250 ราย</a:t>
            </a:r>
          </a:p>
          <a:p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ข้าว             233 ราย</a:t>
            </a:r>
          </a:p>
          <a:p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มะม่วง          147 ราย</a:t>
            </a:r>
          </a:p>
          <a:p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กระเทียม         19 ราย</a:t>
            </a:r>
          </a:p>
          <a:p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อื่นๆ            464 ราย</a:t>
            </a:r>
          </a:p>
          <a:p>
            <a:endParaRPr lang="th-TH" sz="500" dirty="0">
              <a:solidFill>
                <a:schemeClr val="tx1"/>
              </a:solidFill>
              <a:latin typeface="MN MINIMON Light" pitchFamily="2" charset="0"/>
              <a:cs typeface="MN MINIMON Light" pitchFamily="2" charset="0"/>
            </a:endParaRPr>
          </a:p>
        </p:txBody>
      </p:sp>
      <p:sp>
        <p:nvSpPr>
          <p:cNvPr id="65" name="สี่เหลี่ยมผืนผ้า: มุมมน 64">
            <a:extLst>
              <a:ext uri="{FF2B5EF4-FFF2-40B4-BE49-F238E27FC236}">
                <a16:creationId xmlns:a16="http://schemas.microsoft.com/office/drawing/2014/main" id="{85810369-8AD8-4EDB-B701-5CB943279505}"/>
              </a:ext>
            </a:extLst>
          </p:cNvPr>
          <p:cNvSpPr>
            <a:spLocks/>
          </p:cNvSpPr>
          <p:nvPr/>
        </p:nvSpPr>
        <p:spPr>
          <a:xfrm>
            <a:off x="1090722" y="7665721"/>
            <a:ext cx="1073688" cy="2240279"/>
          </a:xfrm>
          <a:prstGeom prst="roundRect">
            <a:avLst>
              <a:gd name="adj" fmla="val 0"/>
            </a:avLst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t"/>
          <a:lstStyle/>
          <a:p>
            <a:r>
              <a:rPr lang="en-US" sz="950" spc="-30" dirty="0">
                <a:solidFill>
                  <a:srgbClr val="0000FF"/>
                </a:solidFill>
                <a:highlight>
                  <a:srgbClr val="FFFF00"/>
                </a:highlight>
                <a:latin typeface="MN MINIMON Light" pitchFamily="2" charset="0"/>
                <a:cs typeface="MN MINIMON Light" pitchFamily="2" charset="0"/>
              </a:rPr>
              <a:t>GAP</a:t>
            </a:r>
            <a:r>
              <a:rPr lang="th-TH" sz="950" spc="-30" dirty="0">
                <a:solidFill>
                  <a:srgbClr val="0000FF"/>
                </a:solidFill>
                <a:highlight>
                  <a:srgbClr val="FFFF00"/>
                </a:highlight>
                <a:latin typeface="MN MINIMON Light" pitchFamily="2" charset="0"/>
                <a:cs typeface="MN MINIMON Light" pitchFamily="2" charset="0"/>
              </a:rPr>
              <a:t> ปศุสัตว์ 27 ฟาร์ม</a:t>
            </a:r>
          </a:p>
          <a:p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สุกร          10 ฟาร์ม</a:t>
            </a:r>
          </a:p>
          <a:p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โคนม           3 ฟาร์ม</a:t>
            </a:r>
          </a:p>
          <a:p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ไก่เนื้อ          9 ฟาร์ม</a:t>
            </a:r>
          </a:p>
          <a:p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ไก่ไข่            5 ฟาร์ม</a:t>
            </a:r>
          </a:p>
          <a:p>
            <a:endParaRPr lang="th-TH" sz="900" dirty="0">
              <a:solidFill>
                <a:schemeClr val="tx1"/>
              </a:solidFill>
              <a:latin typeface="MN MINIMON Light" pitchFamily="2" charset="0"/>
              <a:cs typeface="MN MINIMON Light" pitchFamily="2" charset="0"/>
            </a:endParaRPr>
          </a:p>
          <a:p>
            <a:pPr algn="ctr"/>
            <a:r>
              <a:rPr lang="en-US" sz="1000" dirty="0">
                <a:solidFill>
                  <a:srgbClr val="0000FF"/>
                </a:solidFill>
                <a:highlight>
                  <a:srgbClr val="FFFF00"/>
                </a:highlight>
                <a:latin typeface="MN MINIMON Light" pitchFamily="2" charset="0"/>
                <a:cs typeface="MN MINIMON Light" pitchFamily="2" charset="0"/>
              </a:rPr>
              <a:t>GAP </a:t>
            </a:r>
            <a:r>
              <a:rPr lang="th-TH" sz="1000" dirty="0">
                <a:solidFill>
                  <a:srgbClr val="0000FF"/>
                </a:solidFill>
                <a:highlight>
                  <a:srgbClr val="FFFF00"/>
                </a:highlight>
                <a:latin typeface="MN MINIMON Light" pitchFamily="2" charset="0"/>
                <a:cs typeface="MN MINIMON Light" pitchFamily="2" charset="0"/>
              </a:rPr>
              <a:t>ประมง 20 ราย</a:t>
            </a:r>
          </a:p>
          <a:p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ปลานิล         19 ราย</a:t>
            </a:r>
          </a:p>
          <a:p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ปลาสวยงาม    1 ราย</a:t>
            </a:r>
          </a:p>
          <a:p>
            <a:endParaRPr lang="th-TH" sz="900" dirty="0">
              <a:solidFill>
                <a:schemeClr val="tx1"/>
              </a:solidFill>
              <a:latin typeface="MN MINIMON Light" pitchFamily="2" charset="0"/>
              <a:cs typeface="MN MINIMON Light" pitchFamily="2" charset="0"/>
            </a:endParaRPr>
          </a:p>
        </p:txBody>
      </p:sp>
      <p:sp>
        <p:nvSpPr>
          <p:cNvPr id="66" name="สี่เหลี่ยมผืนผ้า: มุมมน 65">
            <a:extLst>
              <a:ext uri="{FF2B5EF4-FFF2-40B4-BE49-F238E27FC236}">
                <a16:creationId xmlns:a16="http://schemas.microsoft.com/office/drawing/2014/main" id="{6C8FABF2-162E-5902-C76B-4A914933BDD5}"/>
              </a:ext>
            </a:extLst>
          </p:cNvPr>
          <p:cNvSpPr/>
          <p:nvPr/>
        </p:nvSpPr>
        <p:spPr>
          <a:xfrm>
            <a:off x="55850" y="9414683"/>
            <a:ext cx="2052341" cy="241549"/>
          </a:xfrm>
          <a:prstGeom prst="roundRect">
            <a:avLst/>
          </a:prstGeom>
          <a:ln w="635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1100" dirty="0">
                <a:solidFill>
                  <a:srgbClr val="FFFF00"/>
                </a:solidFill>
                <a:latin typeface="MN MINIMON Light" pitchFamily="2" charset="0"/>
                <a:cs typeface="MN MINIMON Light" pitchFamily="2" charset="0"/>
              </a:rPr>
              <a:t>รวม </a:t>
            </a:r>
            <a:r>
              <a:rPr lang="en-US" sz="1100" dirty="0">
                <a:solidFill>
                  <a:srgbClr val="FFFF00"/>
                </a:solidFill>
                <a:latin typeface="MN MINIMON Light" pitchFamily="2" charset="0"/>
                <a:cs typeface="MN MINIMON Light" pitchFamily="2" charset="0"/>
              </a:rPr>
              <a:t>GAP </a:t>
            </a:r>
            <a:r>
              <a:rPr lang="th-TH" sz="1100" dirty="0">
                <a:solidFill>
                  <a:srgbClr val="FFFF00"/>
                </a:solidFill>
                <a:latin typeface="MN MINIMON Light" pitchFamily="2" charset="0"/>
                <a:cs typeface="MN MINIMON Light" pitchFamily="2" charset="0"/>
              </a:rPr>
              <a:t>3,784 ราย</a:t>
            </a:r>
          </a:p>
        </p:txBody>
      </p:sp>
      <p:cxnSp>
        <p:nvCxnSpPr>
          <p:cNvPr id="76" name="ตัวเชื่อมต่อตรง 75">
            <a:extLst>
              <a:ext uri="{FF2B5EF4-FFF2-40B4-BE49-F238E27FC236}">
                <a16:creationId xmlns:a16="http://schemas.microsoft.com/office/drawing/2014/main" id="{1D1DAB1A-1D83-FE91-C0B8-5C38C0A8B4B4}"/>
              </a:ext>
            </a:extLst>
          </p:cNvPr>
          <p:cNvCxnSpPr>
            <a:cxnSpLocks/>
          </p:cNvCxnSpPr>
          <p:nvPr/>
        </p:nvCxnSpPr>
        <p:spPr>
          <a:xfrm flipV="1">
            <a:off x="1098342" y="7725371"/>
            <a:ext cx="0" cy="1596403"/>
          </a:xfrm>
          <a:prstGeom prst="line">
            <a:avLst/>
          </a:prstGeom>
          <a:ln w="9525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6" name="รูปภาพ 95">
            <a:extLst>
              <a:ext uri="{FF2B5EF4-FFF2-40B4-BE49-F238E27FC236}">
                <a16:creationId xmlns:a16="http://schemas.microsoft.com/office/drawing/2014/main" id="{8B0091B9-9F27-889F-199A-3D399CB2CE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8469" y="9292552"/>
            <a:ext cx="446542" cy="446542"/>
          </a:xfrm>
          <a:prstGeom prst="rect">
            <a:avLst/>
          </a:prstGeom>
        </p:spPr>
      </p:pic>
      <p:pic>
        <p:nvPicPr>
          <p:cNvPr id="100" name="รูปภาพ 99">
            <a:extLst>
              <a:ext uri="{FF2B5EF4-FFF2-40B4-BE49-F238E27FC236}">
                <a16:creationId xmlns:a16="http://schemas.microsoft.com/office/drawing/2014/main" id="{4EEBA704-9FC8-F07E-6952-0BF4BEBD434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39563" y="9320956"/>
            <a:ext cx="409528" cy="409528"/>
          </a:xfrm>
          <a:prstGeom prst="rect">
            <a:avLst/>
          </a:prstGeom>
        </p:spPr>
      </p:pic>
      <p:sp>
        <p:nvSpPr>
          <p:cNvPr id="103" name="สี่เหลี่ยมผืนผ้า: มุมมน 102">
            <a:extLst>
              <a:ext uri="{FF2B5EF4-FFF2-40B4-BE49-F238E27FC236}">
                <a16:creationId xmlns:a16="http://schemas.microsoft.com/office/drawing/2014/main" id="{8BB7E63E-036C-2F78-9D94-06C0EBED8AC9}"/>
              </a:ext>
            </a:extLst>
          </p:cNvPr>
          <p:cNvSpPr>
            <a:spLocks/>
          </p:cNvSpPr>
          <p:nvPr/>
        </p:nvSpPr>
        <p:spPr>
          <a:xfrm>
            <a:off x="2169886" y="7665721"/>
            <a:ext cx="1260107" cy="2240279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th-TH" sz="1000" dirty="0">
                <a:solidFill>
                  <a:srgbClr val="0000FF"/>
                </a:solidFill>
                <a:highlight>
                  <a:srgbClr val="FFFF00"/>
                </a:highlight>
                <a:latin typeface="MN MINIMON Light" pitchFamily="2" charset="0"/>
                <a:cs typeface="MN MINIMON Light" pitchFamily="2" charset="0"/>
              </a:rPr>
              <a:t>เกษตรอินทรีย์</a:t>
            </a:r>
          </a:p>
          <a:p>
            <a:pPr algn="ctr"/>
            <a:endParaRPr lang="th-TH" sz="1000" dirty="0">
              <a:solidFill>
                <a:srgbClr val="0000FF"/>
              </a:solidFill>
              <a:highlight>
                <a:srgbClr val="FFFF00"/>
              </a:highlight>
              <a:latin typeface="MN MINIMON Light" pitchFamily="2" charset="0"/>
              <a:cs typeface="MN MINIMON Light" pitchFamily="2" charset="0"/>
            </a:endParaRPr>
          </a:p>
          <a:p>
            <a:pPr algn="ctr"/>
            <a:endParaRPr lang="th-TH" sz="1000" dirty="0">
              <a:solidFill>
                <a:srgbClr val="0000FF"/>
              </a:solidFill>
              <a:highlight>
                <a:srgbClr val="FFFF00"/>
              </a:highlight>
              <a:latin typeface="MN MINIMON Light" pitchFamily="2" charset="0"/>
              <a:cs typeface="MN MINIMON Light" pitchFamily="2" charset="0"/>
            </a:endParaRPr>
          </a:p>
          <a:p>
            <a:pPr algn="ctr"/>
            <a:endParaRPr lang="th-TH" sz="1000" dirty="0">
              <a:solidFill>
                <a:srgbClr val="0000FF"/>
              </a:solidFill>
              <a:highlight>
                <a:srgbClr val="FFFF00"/>
              </a:highlight>
              <a:latin typeface="MN MINIMON Light" pitchFamily="2" charset="0"/>
              <a:cs typeface="MN MINIMON Light" pitchFamily="2" charset="0"/>
            </a:endParaRPr>
          </a:p>
          <a:p>
            <a:pPr algn="ctr"/>
            <a:endParaRPr lang="th-TH" sz="1000" dirty="0">
              <a:solidFill>
                <a:srgbClr val="0000FF"/>
              </a:solidFill>
              <a:highlight>
                <a:srgbClr val="FFFF00"/>
              </a:highlight>
              <a:latin typeface="MN MINIMON Light" pitchFamily="2" charset="0"/>
              <a:cs typeface="MN MINIMON Light" pitchFamily="2" charset="0"/>
            </a:endParaRPr>
          </a:p>
          <a:p>
            <a:pPr algn="ctr"/>
            <a:endParaRPr lang="th-TH" sz="1000" dirty="0">
              <a:solidFill>
                <a:srgbClr val="0000FF"/>
              </a:solidFill>
              <a:highlight>
                <a:srgbClr val="FFFF00"/>
              </a:highlight>
              <a:latin typeface="MN MINIMON Light" pitchFamily="2" charset="0"/>
              <a:cs typeface="MN MINIMON Light" pitchFamily="2" charset="0"/>
            </a:endParaRPr>
          </a:p>
          <a:p>
            <a:pPr algn="ctr"/>
            <a:endParaRPr lang="th-TH" sz="1000" dirty="0">
              <a:solidFill>
                <a:srgbClr val="0000FF"/>
              </a:solidFill>
              <a:highlight>
                <a:srgbClr val="FFCCCC"/>
              </a:highlight>
              <a:latin typeface="MN MINIMON Light" pitchFamily="2" charset="0"/>
              <a:cs typeface="MN MINIMON Light" pitchFamily="2" charset="0"/>
            </a:endParaRPr>
          </a:p>
          <a:p>
            <a:pPr algn="ctr"/>
            <a:endParaRPr lang="en-US" sz="1000" dirty="0">
              <a:solidFill>
                <a:srgbClr val="0000FF"/>
              </a:solidFill>
              <a:highlight>
                <a:srgbClr val="FFCCCC"/>
              </a:highlight>
              <a:latin typeface="MN MINIMON Light" pitchFamily="2" charset="0"/>
              <a:cs typeface="MN MINIMON Light" pitchFamily="2" charset="0"/>
            </a:endParaRPr>
          </a:p>
          <a:p>
            <a:pPr algn="ctr"/>
            <a:r>
              <a:rPr lang="en-US" sz="1000" dirty="0">
                <a:solidFill>
                  <a:srgbClr val="0000FF"/>
                </a:solidFill>
                <a:highlight>
                  <a:srgbClr val="FFFF00"/>
                </a:highlight>
                <a:latin typeface="MN MINIMON Light" pitchFamily="2" charset="0"/>
                <a:cs typeface="MN MINIMON Light" pitchFamily="2" charset="0"/>
              </a:rPr>
              <a:t>PGS</a:t>
            </a:r>
            <a:endParaRPr lang="th-TH" sz="1000" dirty="0">
              <a:solidFill>
                <a:srgbClr val="0000FF"/>
              </a:solidFill>
              <a:highlight>
                <a:srgbClr val="FFFF00"/>
              </a:highlight>
              <a:latin typeface="MN MINIMON Light" pitchFamily="2" charset="0"/>
              <a:cs typeface="MN MINIMON Light" pitchFamily="2" charset="0"/>
            </a:endParaRPr>
          </a:p>
        </p:txBody>
      </p:sp>
      <p:sp>
        <p:nvSpPr>
          <p:cNvPr id="105" name="สี่เหลี่ยมผืนผ้า: มุมมน 104">
            <a:extLst>
              <a:ext uri="{FF2B5EF4-FFF2-40B4-BE49-F238E27FC236}">
                <a16:creationId xmlns:a16="http://schemas.microsoft.com/office/drawing/2014/main" id="{E340FBDE-B002-2407-1408-026356D9D5DA}"/>
              </a:ext>
            </a:extLst>
          </p:cNvPr>
          <p:cNvSpPr/>
          <p:nvPr/>
        </p:nvSpPr>
        <p:spPr>
          <a:xfrm>
            <a:off x="2169886" y="7888618"/>
            <a:ext cx="1260924" cy="307802"/>
          </a:xfrm>
          <a:prstGeom prst="roundRect">
            <a:avLst>
              <a:gd name="adj" fmla="val 50000"/>
            </a:avLst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dirty="0">
                <a:solidFill>
                  <a:srgbClr val="0000FF"/>
                </a:solidFill>
                <a:highlight>
                  <a:srgbClr val="00FF00"/>
                </a:highlight>
                <a:latin typeface="MN MINIMON Light" pitchFamily="2" charset="0"/>
                <a:cs typeface="MN MINIMON Light" pitchFamily="2" charset="0"/>
              </a:rPr>
              <a:t>IFOAM</a:t>
            </a:r>
          </a:p>
          <a:p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ข้าว </a:t>
            </a:r>
            <a:r>
              <a:rPr lang="en-US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: </a:t>
            </a: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39 ราย 1,400 ไร่</a:t>
            </a:r>
          </a:p>
        </p:txBody>
      </p:sp>
      <p:sp>
        <p:nvSpPr>
          <p:cNvPr id="107" name="สี่เหลี่ยมผืนผ้า: มุมมน 106">
            <a:extLst>
              <a:ext uri="{FF2B5EF4-FFF2-40B4-BE49-F238E27FC236}">
                <a16:creationId xmlns:a16="http://schemas.microsoft.com/office/drawing/2014/main" id="{97E7352B-9F45-2366-F865-18D935B8EA6A}"/>
              </a:ext>
            </a:extLst>
          </p:cNvPr>
          <p:cNvSpPr/>
          <p:nvPr/>
        </p:nvSpPr>
        <p:spPr>
          <a:xfrm>
            <a:off x="2169886" y="8220064"/>
            <a:ext cx="1260924" cy="307802"/>
          </a:xfrm>
          <a:prstGeom prst="roundRect">
            <a:avLst>
              <a:gd name="adj" fmla="val 50000"/>
            </a:avLst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dirty="0">
                <a:solidFill>
                  <a:srgbClr val="0000FF"/>
                </a:solidFill>
                <a:highlight>
                  <a:srgbClr val="00FF00"/>
                </a:highlight>
                <a:latin typeface="MN MINIMON Light" pitchFamily="2" charset="0"/>
                <a:cs typeface="MN MINIMON Light" pitchFamily="2" charset="0"/>
              </a:rPr>
              <a:t>Organic Thailand</a:t>
            </a:r>
          </a:p>
          <a:p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ข้าว </a:t>
            </a:r>
            <a:r>
              <a:rPr lang="en-US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: 779 </a:t>
            </a: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ราย 3,879 ไร่</a:t>
            </a:r>
          </a:p>
        </p:txBody>
      </p:sp>
      <p:sp>
        <p:nvSpPr>
          <p:cNvPr id="109" name="สี่เหลี่ยมผืนผ้า: มุมมน 108">
            <a:extLst>
              <a:ext uri="{FF2B5EF4-FFF2-40B4-BE49-F238E27FC236}">
                <a16:creationId xmlns:a16="http://schemas.microsoft.com/office/drawing/2014/main" id="{99361FD3-41D2-7135-424D-0F36AD1D3681}"/>
              </a:ext>
            </a:extLst>
          </p:cNvPr>
          <p:cNvSpPr/>
          <p:nvPr/>
        </p:nvSpPr>
        <p:spPr>
          <a:xfrm>
            <a:off x="2166244" y="9119458"/>
            <a:ext cx="1260924" cy="307802"/>
          </a:xfrm>
          <a:prstGeom prst="roundRect">
            <a:avLst>
              <a:gd name="adj" fmla="val 49672"/>
            </a:avLst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dirty="0">
                <a:solidFill>
                  <a:srgbClr val="0000FF"/>
                </a:solidFill>
                <a:highlight>
                  <a:srgbClr val="00FFFF"/>
                </a:highlight>
                <a:latin typeface="MN MINIMON Light" pitchFamily="2" charset="0"/>
                <a:cs typeface="MN MINIMON Light" pitchFamily="2" charset="0"/>
              </a:rPr>
              <a:t>PGS </a:t>
            </a:r>
            <a:r>
              <a:rPr lang="th-TH" sz="900" dirty="0">
                <a:solidFill>
                  <a:srgbClr val="0000FF"/>
                </a:solidFill>
                <a:highlight>
                  <a:srgbClr val="00FFFF"/>
                </a:highlight>
                <a:latin typeface="MN MINIMON Light" pitchFamily="2" charset="0"/>
                <a:cs typeface="MN MINIMON Light" pitchFamily="2" charset="0"/>
              </a:rPr>
              <a:t>เกษตรจังหวัด</a:t>
            </a:r>
          </a:p>
          <a:p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พืชผัก </a:t>
            </a:r>
            <a:r>
              <a:rPr lang="en-US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: 40 </a:t>
            </a: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ราย 70 ไร่</a:t>
            </a:r>
          </a:p>
        </p:txBody>
      </p:sp>
      <p:sp>
        <p:nvSpPr>
          <p:cNvPr id="110" name="สี่เหลี่ยมผืนผ้า: มุมมน 109">
            <a:extLst>
              <a:ext uri="{FF2B5EF4-FFF2-40B4-BE49-F238E27FC236}">
                <a16:creationId xmlns:a16="http://schemas.microsoft.com/office/drawing/2014/main" id="{344485BC-9068-3839-58EC-19AD143956E9}"/>
              </a:ext>
            </a:extLst>
          </p:cNvPr>
          <p:cNvSpPr/>
          <p:nvPr/>
        </p:nvSpPr>
        <p:spPr>
          <a:xfrm>
            <a:off x="2166244" y="9447173"/>
            <a:ext cx="1260924" cy="438491"/>
          </a:xfrm>
          <a:prstGeom prst="roundRect">
            <a:avLst>
              <a:gd name="adj" fmla="val 32582"/>
            </a:avLst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dirty="0">
                <a:solidFill>
                  <a:srgbClr val="0000FF"/>
                </a:solidFill>
                <a:highlight>
                  <a:srgbClr val="00FFFF"/>
                </a:highlight>
                <a:latin typeface="MN MINIMON Light" pitchFamily="2" charset="0"/>
                <a:cs typeface="MN MINIMON Light" pitchFamily="2" charset="0"/>
              </a:rPr>
              <a:t>PGS </a:t>
            </a:r>
            <a:r>
              <a:rPr lang="th-TH" sz="900" dirty="0">
                <a:solidFill>
                  <a:srgbClr val="0000FF"/>
                </a:solidFill>
                <a:highlight>
                  <a:srgbClr val="00FFFF"/>
                </a:highlight>
                <a:latin typeface="MN MINIMON Light" pitchFamily="2" charset="0"/>
                <a:cs typeface="MN MINIMON Light" pitchFamily="2" charset="0"/>
              </a:rPr>
              <a:t>สพด.</a:t>
            </a:r>
          </a:p>
          <a:p>
            <a:r>
              <a:rPr lang="th-TH" sz="900" spc="-3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พืชผัก </a:t>
            </a:r>
            <a:r>
              <a:rPr lang="en-US" sz="900" spc="-3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: 133 </a:t>
            </a:r>
            <a:r>
              <a:rPr lang="th-TH" sz="900" spc="-3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ราย 1,064 ไร่</a:t>
            </a:r>
          </a:p>
          <a:p>
            <a:r>
              <a:rPr lang="th-TH" sz="900" spc="-3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ข้าว </a:t>
            </a:r>
            <a:r>
              <a:rPr lang="en-US" sz="900" spc="-3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: </a:t>
            </a:r>
            <a:r>
              <a:rPr lang="th-TH" sz="900" spc="-3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50 ราย 450 ไร่</a:t>
            </a:r>
          </a:p>
        </p:txBody>
      </p:sp>
      <p:pic>
        <p:nvPicPr>
          <p:cNvPr id="114" name="รูปภาพ 113" descr="รูปภาพประกอบด้วย ข้อความ, เครื่องหมาย, ตัวอักษร, เครื่องหมายการค้า&#10;&#10;คำอธิบายที่สร้างโดยอัตโนมัติ">
            <a:extLst>
              <a:ext uri="{FF2B5EF4-FFF2-40B4-BE49-F238E27FC236}">
                <a16:creationId xmlns:a16="http://schemas.microsoft.com/office/drawing/2014/main" id="{3159B581-F685-E7E7-9F20-52FBCC41FC4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6796" y="8594408"/>
            <a:ext cx="425643" cy="425643"/>
          </a:xfrm>
          <a:prstGeom prst="rect">
            <a:avLst/>
          </a:prstGeom>
        </p:spPr>
      </p:pic>
      <p:pic>
        <p:nvPicPr>
          <p:cNvPr id="120" name="รูปภาพ 119" descr="รูปภาพประกอบด้วย กราฟิก, ตัวอักษร, วงกลม, ข้อความ&#10;&#10;คำอธิบายที่สร้างโดยอัตโนมัติ">
            <a:extLst>
              <a:ext uri="{FF2B5EF4-FFF2-40B4-BE49-F238E27FC236}">
                <a16:creationId xmlns:a16="http://schemas.microsoft.com/office/drawing/2014/main" id="{CABED9B7-2EBB-76B4-64AF-BED57455D39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265" y="8598788"/>
            <a:ext cx="425003" cy="425643"/>
          </a:xfrm>
          <a:prstGeom prst="rect">
            <a:avLst/>
          </a:prstGeom>
        </p:spPr>
      </p:pic>
      <p:pic>
        <p:nvPicPr>
          <p:cNvPr id="124" name="Picture 2" descr="ข้าวซูเปอร์ไรซ์ (Zuper Rice) : ข้าวอร่อยมากประโยชน์ (ข้าวต้านมะเร็ง)">
            <a:extLst>
              <a:ext uri="{FF2B5EF4-FFF2-40B4-BE49-F238E27FC236}">
                <a16:creationId xmlns:a16="http://schemas.microsoft.com/office/drawing/2014/main" id="{F364C823-CF9B-2BF9-CF5C-86E1029751E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45384" b="93932" l="22453" r="740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999" t="39315" r="19460"/>
          <a:stretch/>
        </p:blipFill>
        <p:spPr bwMode="auto">
          <a:xfrm>
            <a:off x="3429078" y="5539376"/>
            <a:ext cx="904667" cy="446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5" name="Picture 6" descr="ข้าวหอมมะลิยี่ห้อไหนดี หุงอร่อย ข้าวสวยนุ่มละมุน หอมน่ากิน -  ทุกเรื่องโปรโมชั่น ที่อัพเดทที่สุด">
            <a:extLst>
              <a:ext uri="{FF2B5EF4-FFF2-40B4-BE49-F238E27FC236}">
                <a16:creationId xmlns:a16="http://schemas.microsoft.com/office/drawing/2014/main" id="{007EF1B1-BBFB-CAA7-8A46-80321309991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21800" b="81200" l="31200" r="70000">
                        <a14:foregroundMark x1="36267" y1="32800" x2="44800" y2="24600"/>
                        <a14:foregroundMark x1="44800" y1="24600" x2="47867" y2="24000"/>
                        <a14:foregroundMark x1="51394" y1="23994" x2="60800" y2="27400"/>
                        <a14:foregroundMark x1="49200" y1="23200" x2="51092" y2="23885"/>
                        <a14:foregroundMark x1="60800" y1="27400" x2="61067" y2="28000"/>
                        <a14:foregroundMark x1="61733" y1="29000" x2="64933" y2="37800"/>
                        <a14:foregroundMark x1="66133" y1="36400" x2="69867" y2="54200"/>
                        <a14:foregroundMark x1="69067" y1="57600" x2="66667" y2="68800"/>
                        <a14:foregroundMark x1="60400" y1="77200" x2="52267" y2="81200"/>
                        <a14:foregroundMark x1="43200" y1="74800" x2="43200" y2="74800"/>
                        <a14:foregroundMark x1="41200" y1="74800" x2="43333" y2="72400"/>
                        <a14:foregroundMark x1="32247" y1="59000" x2="31200" y2="55400"/>
                        <a14:foregroundMark x1="34400" y1="66400" x2="32317" y2="59240"/>
                        <a14:foregroundMark x1="31200" y1="55400" x2="31200" y2="54200"/>
                        <a14:foregroundMark x1="47867" y1="22200" x2="47867" y2="22200"/>
                        <a14:foregroundMark x1="46400" y1="22400" x2="49067" y2="21800"/>
                        <a14:foregroundMark x1="49067" y1="21800" x2="51969" y2="22056"/>
                        <a14:foregroundMark x1="54533" y1="22400" x2="55733" y2="23000"/>
                        <a14:backgroundMark x1="52667" y1="20600" x2="54133" y2="21000"/>
                        <a14:backgroundMark x1="29600" y1="59000" x2="29600" y2="606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21" t="17951" r="25171" b="15047"/>
          <a:stretch/>
        </p:blipFill>
        <p:spPr bwMode="auto">
          <a:xfrm>
            <a:off x="3571717" y="6173877"/>
            <a:ext cx="674990" cy="640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0" name="สี่เหลี่ยมผืนผ้า 6">
            <a:extLst>
              <a:ext uri="{FF2B5EF4-FFF2-40B4-BE49-F238E27FC236}">
                <a16:creationId xmlns:a16="http://schemas.microsoft.com/office/drawing/2014/main" id="{04D95E08-2EE4-B504-E1C4-CD90F2431799}"/>
              </a:ext>
            </a:extLst>
          </p:cNvPr>
          <p:cNvSpPr/>
          <p:nvPr/>
        </p:nvSpPr>
        <p:spPr>
          <a:xfrm>
            <a:off x="3428119" y="7592652"/>
            <a:ext cx="1269267" cy="159645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/>
          <a:lstStyle/>
          <a:p>
            <a:pPr algn="ctr" defTabSz="914400">
              <a:spcBef>
                <a:spcPts val="200"/>
              </a:spcBef>
              <a:tabLst>
                <a:tab pos="1431925" algn="l"/>
                <a:tab pos="1520825" algn="l"/>
              </a:tabLst>
              <a:defRPr/>
            </a:pPr>
            <a:r>
              <a:rPr lang="th-TH" sz="1000" kern="0" dirty="0">
                <a:solidFill>
                  <a:srgbClr val="0000FF"/>
                </a:solidFill>
                <a:highlight>
                  <a:srgbClr val="FFFF00"/>
                </a:highlight>
                <a:latin typeface="MN MINIMON Light" pitchFamily="2" charset="0"/>
                <a:cs typeface="MN MINIMON Light" pitchFamily="2" charset="0"/>
              </a:rPr>
              <a:t>แปลงใหญ่</a:t>
            </a:r>
          </a:p>
          <a:p>
            <a:pPr defTabSz="914400">
              <a:tabLst>
                <a:tab pos="1431925" algn="l"/>
                <a:tab pos="1520825" algn="l"/>
              </a:tabLst>
              <a:defRPr/>
            </a:pPr>
            <a:r>
              <a:rPr lang="th-TH" sz="950" kern="0" dirty="0">
                <a:solidFill>
                  <a:prstClr val="black"/>
                </a:solidFill>
                <a:latin typeface="MN MINIMON Light" pitchFamily="2" charset="0"/>
                <a:cs typeface="MN MINIMON Light" pitchFamily="2" charset="0"/>
              </a:rPr>
              <a:t>ข้าว               60 แปลง</a:t>
            </a:r>
          </a:p>
          <a:p>
            <a:pPr defTabSz="914400">
              <a:tabLst>
                <a:tab pos="1431925" algn="l"/>
                <a:tab pos="1520825" algn="l"/>
              </a:tabLst>
              <a:defRPr/>
            </a:pPr>
            <a:r>
              <a:rPr lang="th-TH" sz="950" kern="0" dirty="0">
                <a:solidFill>
                  <a:prstClr val="black"/>
                </a:solidFill>
                <a:latin typeface="MN MINIMON Light" pitchFamily="2" charset="0"/>
                <a:cs typeface="MN MINIMON Light" pitchFamily="2" charset="0"/>
              </a:rPr>
              <a:t>ผัก/สมุนไพร     12 แปลง</a:t>
            </a:r>
          </a:p>
          <a:p>
            <a:pPr defTabSz="914400">
              <a:tabLst>
                <a:tab pos="1431925" algn="l"/>
                <a:tab pos="1520825" algn="l"/>
              </a:tabLst>
              <a:defRPr/>
            </a:pPr>
            <a:r>
              <a:rPr lang="th-TH" sz="950" kern="0" dirty="0">
                <a:solidFill>
                  <a:prstClr val="black"/>
                </a:solidFill>
                <a:latin typeface="MN MINIMON Light" pitchFamily="2" charset="0"/>
                <a:cs typeface="MN MINIMON Light" pitchFamily="2" charset="0"/>
              </a:rPr>
              <a:t>พืชไร่              14 แปลง</a:t>
            </a:r>
          </a:p>
          <a:p>
            <a:pPr defTabSz="914400">
              <a:tabLst>
                <a:tab pos="1431925" algn="l"/>
                <a:tab pos="1520825" algn="l"/>
              </a:tabLst>
              <a:defRPr/>
            </a:pPr>
            <a:r>
              <a:rPr lang="th-TH" sz="950" kern="0" dirty="0">
                <a:solidFill>
                  <a:prstClr val="black"/>
                </a:solidFill>
                <a:latin typeface="MN MINIMON Light" pitchFamily="2" charset="0"/>
                <a:cs typeface="MN MINIMON Light" pitchFamily="2" charset="0"/>
              </a:rPr>
              <a:t>ปศุสัตว์             6 แปลง</a:t>
            </a:r>
          </a:p>
          <a:p>
            <a:pPr defTabSz="914400">
              <a:tabLst>
                <a:tab pos="1431925" algn="l"/>
                <a:tab pos="1520825" algn="l"/>
              </a:tabLst>
              <a:defRPr/>
            </a:pPr>
            <a:r>
              <a:rPr lang="th-TH" sz="950" kern="0" dirty="0">
                <a:solidFill>
                  <a:prstClr val="black"/>
                </a:solidFill>
                <a:latin typeface="MN MINIMON Light" pitchFamily="2" charset="0"/>
                <a:cs typeface="MN MINIMON Light" pitchFamily="2" charset="0"/>
              </a:rPr>
              <a:t>ไม้ยืนต้น          10 แปลง</a:t>
            </a:r>
          </a:p>
          <a:p>
            <a:pPr defTabSz="914400">
              <a:tabLst>
                <a:tab pos="1431925" algn="l"/>
                <a:tab pos="1520825" algn="l"/>
              </a:tabLst>
              <a:defRPr/>
            </a:pPr>
            <a:r>
              <a:rPr lang="th-TH" sz="950" kern="0" dirty="0">
                <a:solidFill>
                  <a:prstClr val="black"/>
                </a:solidFill>
                <a:latin typeface="MN MINIMON Light" pitchFamily="2" charset="0"/>
                <a:cs typeface="MN MINIMON Light" pitchFamily="2" charset="0"/>
              </a:rPr>
              <a:t>ประมง              3 แปลง</a:t>
            </a:r>
          </a:p>
          <a:p>
            <a:pPr defTabSz="914400">
              <a:tabLst>
                <a:tab pos="1431925" algn="l"/>
                <a:tab pos="1520825" algn="l"/>
              </a:tabLst>
              <a:defRPr/>
            </a:pPr>
            <a:r>
              <a:rPr lang="th-TH" sz="950" kern="0" dirty="0">
                <a:solidFill>
                  <a:prstClr val="black"/>
                </a:solidFill>
                <a:latin typeface="MN MINIMON Light" pitchFamily="2" charset="0"/>
                <a:cs typeface="MN MINIMON Light" pitchFamily="2" charset="0"/>
              </a:rPr>
              <a:t>ไม้ผล             32 แปลง</a:t>
            </a:r>
          </a:p>
          <a:p>
            <a:pPr defTabSz="914400">
              <a:tabLst>
                <a:tab pos="1431925" algn="l"/>
                <a:tab pos="1520825" algn="l"/>
              </a:tabLst>
              <a:defRPr/>
            </a:pPr>
            <a:r>
              <a:rPr lang="th-TH" sz="950" kern="0" dirty="0">
                <a:solidFill>
                  <a:prstClr val="black"/>
                </a:solidFill>
                <a:latin typeface="MN MINIMON Light" pitchFamily="2" charset="0"/>
                <a:cs typeface="MN MINIMON Light" pitchFamily="2" charset="0"/>
              </a:rPr>
              <a:t>แมลงเศรษฐกิจ    3 แปลง</a:t>
            </a:r>
            <a:endParaRPr lang="th-TH" sz="500" kern="0" dirty="0">
              <a:solidFill>
                <a:prstClr val="black"/>
              </a:solidFill>
              <a:latin typeface="MN MINIMON Light" pitchFamily="2" charset="0"/>
              <a:cs typeface="MN MINIMON Light" pitchFamily="2" charset="0"/>
            </a:endParaRPr>
          </a:p>
          <a:p>
            <a:pPr defTabSz="914400">
              <a:spcBef>
                <a:spcPts val="200"/>
              </a:spcBef>
              <a:tabLst>
                <a:tab pos="1431925" algn="l"/>
                <a:tab pos="1520825" algn="l"/>
              </a:tabLst>
              <a:defRPr/>
            </a:pPr>
            <a:endParaRPr lang="th-TH" sz="900" kern="0" dirty="0">
              <a:solidFill>
                <a:prstClr val="black"/>
              </a:solidFill>
              <a:latin typeface="MN MINIMON Light" pitchFamily="2" charset="0"/>
              <a:cs typeface="MN MINIMON Light" pitchFamily="2" charset="0"/>
            </a:endParaRPr>
          </a:p>
        </p:txBody>
      </p:sp>
      <p:sp>
        <p:nvSpPr>
          <p:cNvPr id="133" name="สี่เหลี่ยมผืนผ้า 132">
            <a:extLst>
              <a:ext uri="{FF2B5EF4-FFF2-40B4-BE49-F238E27FC236}">
                <a16:creationId xmlns:a16="http://schemas.microsoft.com/office/drawing/2014/main" id="{B47D8256-19F3-86E7-54CD-331CE9CFAAC1}"/>
              </a:ext>
            </a:extLst>
          </p:cNvPr>
          <p:cNvSpPr/>
          <p:nvPr/>
        </p:nvSpPr>
        <p:spPr>
          <a:xfrm>
            <a:off x="4697387" y="7592651"/>
            <a:ext cx="2160614" cy="72912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defTabSz="914400">
              <a:spcBef>
                <a:spcPts val="200"/>
              </a:spcBef>
              <a:tabLst>
                <a:tab pos="1431925" algn="l"/>
                <a:tab pos="1520825" algn="l"/>
              </a:tabLst>
              <a:defRPr/>
            </a:pPr>
            <a:r>
              <a:rPr lang="th-TH" sz="1000" kern="0" dirty="0">
                <a:solidFill>
                  <a:schemeClr val="tx1"/>
                </a:solidFill>
                <a:highlight>
                  <a:srgbClr val="FFFF00"/>
                </a:highlight>
                <a:latin typeface="MN MINIMON Light" pitchFamily="2" charset="0"/>
                <a:cs typeface="MN MINIMON Light" pitchFamily="2" charset="0"/>
              </a:rPr>
              <a:t>สหกรณ์/กลุ่มเกษตรกร</a:t>
            </a:r>
          </a:p>
          <a:p>
            <a:pPr defTabSz="914400">
              <a:spcBef>
                <a:spcPts val="200"/>
              </a:spcBef>
              <a:tabLst>
                <a:tab pos="1431925" algn="l"/>
                <a:tab pos="1520825" algn="l"/>
              </a:tabLst>
              <a:defRPr/>
            </a:pPr>
            <a:r>
              <a:rPr lang="th-TH" sz="900" kern="0" dirty="0">
                <a:solidFill>
                  <a:srgbClr val="CC00CC"/>
                </a:solidFill>
                <a:latin typeface="MN MINIMON Light" pitchFamily="2" charset="0"/>
                <a:cs typeface="MN MINIMON Light" pitchFamily="2" charset="0"/>
              </a:rPr>
              <a:t>สหกรณ์             61 แห่ง    สมาชิก 88,354 ราย</a:t>
            </a:r>
          </a:p>
          <a:p>
            <a:pPr defTabSz="914400">
              <a:spcBef>
                <a:spcPts val="200"/>
              </a:spcBef>
              <a:tabLst>
                <a:tab pos="1431925" algn="l"/>
                <a:tab pos="1520825" algn="l"/>
              </a:tabLst>
              <a:defRPr/>
            </a:pPr>
            <a:r>
              <a:rPr lang="th-TH" sz="900" kern="0" dirty="0">
                <a:solidFill>
                  <a:srgbClr val="0000FF"/>
                </a:solidFill>
                <a:latin typeface="MN MINIMON Light" pitchFamily="2" charset="0"/>
                <a:cs typeface="MN MINIMON Light" pitchFamily="2" charset="0"/>
              </a:rPr>
              <a:t>กลุ่มเกษตรกร       97 กลุ่ม     สมาชิก  9,546 ราย</a:t>
            </a:r>
          </a:p>
          <a:p>
            <a:pPr defTabSz="914400">
              <a:spcBef>
                <a:spcPts val="200"/>
              </a:spcBef>
              <a:tabLst>
                <a:tab pos="1431925" algn="l"/>
                <a:tab pos="1520825" algn="l"/>
              </a:tabLst>
              <a:defRPr/>
            </a:pPr>
            <a:r>
              <a:rPr lang="th-TH" sz="900" kern="0" dirty="0">
                <a:solidFill>
                  <a:prstClr val="black"/>
                </a:solidFill>
                <a:latin typeface="MN MINIMON Light" pitchFamily="2" charset="0"/>
                <a:cs typeface="MN MINIMON Light" pitchFamily="2" charset="0"/>
              </a:rPr>
              <a:t>วิสาหกิจ         1,316 กลุ่ม    สมาชิก 25,740 ราย </a:t>
            </a:r>
          </a:p>
        </p:txBody>
      </p:sp>
      <p:cxnSp>
        <p:nvCxnSpPr>
          <p:cNvPr id="140" name="ตัวเชื่อมต่อตรง 139">
            <a:extLst>
              <a:ext uri="{FF2B5EF4-FFF2-40B4-BE49-F238E27FC236}">
                <a16:creationId xmlns:a16="http://schemas.microsoft.com/office/drawing/2014/main" id="{D61FA1FD-9B2F-AEF4-D1FF-7371BD1D6140}"/>
              </a:ext>
            </a:extLst>
          </p:cNvPr>
          <p:cNvCxnSpPr>
            <a:cxnSpLocks/>
          </p:cNvCxnSpPr>
          <p:nvPr/>
        </p:nvCxnSpPr>
        <p:spPr>
          <a:xfrm>
            <a:off x="5361940" y="7847423"/>
            <a:ext cx="0" cy="41847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5" name="ตัวเชื่อมต่อตรง 144">
            <a:extLst>
              <a:ext uri="{FF2B5EF4-FFF2-40B4-BE49-F238E27FC236}">
                <a16:creationId xmlns:a16="http://schemas.microsoft.com/office/drawing/2014/main" id="{1D837856-BF7B-945C-43C6-3E3B699352B4}"/>
              </a:ext>
            </a:extLst>
          </p:cNvPr>
          <p:cNvCxnSpPr>
            <a:cxnSpLocks/>
          </p:cNvCxnSpPr>
          <p:nvPr/>
        </p:nvCxnSpPr>
        <p:spPr>
          <a:xfrm>
            <a:off x="5900420" y="7847423"/>
            <a:ext cx="0" cy="41847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6" name="สี่เหลี่ยมผืนผ้า: มุมมน 145">
            <a:extLst>
              <a:ext uri="{FF2B5EF4-FFF2-40B4-BE49-F238E27FC236}">
                <a16:creationId xmlns:a16="http://schemas.microsoft.com/office/drawing/2014/main" id="{9C81C83D-5186-301E-F0CE-8AF5956F595B}"/>
              </a:ext>
            </a:extLst>
          </p:cNvPr>
          <p:cNvSpPr/>
          <p:nvPr/>
        </p:nvSpPr>
        <p:spPr>
          <a:xfrm>
            <a:off x="3476166" y="8968232"/>
            <a:ext cx="1159599" cy="199890"/>
          </a:xfrm>
          <a:prstGeom prst="roundRect">
            <a:avLst>
              <a:gd name="adj" fmla="val 33931"/>
            </a:avLst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>
              <a:tabLst>
                <a:tab pos="1431925" algn="l"/>
                <a:tab pos="1520825" algn="l"/>
              </a:tabLst>
              <a:defRPr/>
            </a:pPr>
            <a:r>
              <a:rPr lang="th-TH" sz="900" kern="0" dirty="0">
                <a:solidFill>
                  <a:srgbClr val="0000FF"/>
                </a:solidFill>
                <a:latin typeface="MN MINIMON Light" pitchFamily="2" charset="0"/>
                <a:cs typeface="MN MINIMON Light" pitchFamily="2" charset="0"/>
              </a:rPr>
              <a:t>8 กลุ่มสินค้า 140 แปลง</a:t>
            </a:r>
          </a:p>
        </p:txBody>
      </p:sp>
      <p:sp>
        <p:nvSpPr>
          <p:cNvPr id="147" name="สี่เหลี่ยมผืนผ้า 146">
            <a:extLst>
              <a:ext uri="{FF2B5EF4-FFF2-40B4-BE49-F238E27FC236}">
                <a16:creationId xmlns:a16="http://schemas.microsoft.com/office/drawing/2014/main" id="{4150E436-3692-6C01-F968-13297BC71371}"/>
              </a:ext>
            </a:extLst>
          </p:cNvPr>
          <p:cNvSpPr/>
          <p:nvPr/>
        </p:nvSpPr>
        <p:spPr>
          <a:xfrm>
            <a:off x="4696969" y="8325583"/>
            <a:ext cx="2162222" cy="86374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914400">
              <a:spcBef>
                <a:spcPts val="200"/>
              </a:spcBef>
              <a:tabLst>
                <a:tab pos="1431925" algn="l"/>
                <a:tab pos="1520825" algn="l"/>
              </a:tabLst>
              <a:defRPr/>
            </a:pPr>
            <a:r>
              <a:rPr lang="th-TH" sz="1000" kern="0" dirty="0">
                <a:solidFill>
                  <a:schemeClr val="tx1"/>
                </a:solidFill>
                <a:highlight>
                  <a:srgbClr val="FFFF00"/>
                </a:highlight>
                <a:latin typeface="MN MINIMON Light" pitchFamily="2" charset="0"/>
                <a:cs typeface="MN MINIMON Light" pitchFamily="2" charset="0"/>
              </a:rPr>
              <a:t>ข้อมูลด้านการเกษตรอื่นๆ</a:t>
            </a:r>
          </a:p>
          <a:p>
            <a:pPr defTabSz="914400">
              <a:spcBef>
                <a:spcPts val="200"/>
              </a:spcBef>
              <a:tabLst>
                <a:tab pos="1431925" algn="l"/>
                <a:tab pos="1520825" algn="l"/>
              </a:tabLst>
              <a:defRPr/>
            </a:pPr>
            <a:r>
              <a:rPr lang="en-US" sz="1000" kern="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Smart Farmer/YSF                 </a:t>
            </a:r>
            <a:r>
              <a:rPr lang="th-TH" sz="1000" kern="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 892 ราย</a:t>
            </a:r>
          </a:p>
          <a:p>
            <a:pPr defTabSz="914400">
              <a:spcBef>
                <a:spcPts val="200"/>
              </a:spcBef>
              <a:tabLst>
                <a:tab pos="1431925" algn="l"/>
                <a:tab pos="1520825" algn="l"/>
              </a:tabLst>
              <a:defRPr/>
            </a:pPr>
            <a:r>
              <a:rPr lang="th-TH" sz="1000" kern="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ปราชญ์ชาวบ้าน                          45 ราย</a:t>
            </a:r>
          </a:p>
          <a:p>
            <a:pPr defTabSz="914400">
              <a:spcBef>
                <a:spcPts val="200"/>
              </a:spcBef>
              <a:tabLst>
                <a:tab pos="1431925" algn="l"/>
                <a:tab pos="1520825" algn="l"/>
              </a:tabLst>
              <a:defRPr/>
            </a:pPr>
            <a:r>
              <a:rPr lang="th-TH" sz="1000" kern="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อาสาสมัครเกษตร                      808 ราย</a:t>
            </a:r>
          </a:p>
        </p:txBody>
      </p:sp>
      <p:cxnSp>
        <p:nvCxnSpPr>
          <p:cNvPr id="134" name="ตัวเชื่อมต่อตรง 133">
            <a:extLst>
              <a:ext uri="{FF2B5EF4-FFF2-40B4-BE49-F238E27FC236}">
                <a16:creationId xmlns:a16="http://schemas.microsoft.com/office/drawing/2014/main" id="{43D5703D-4319-3C0D-98C6-AE8513AA7600}"/>
              </a:ext>
            </a:extLst>
          </p:cNvPr>
          <p:cNvCxnSpPr>
            <a:cxnSpLocks/>
          </p:cNvCxnSpPr>
          <p:nvPr/>
        </p:nvCxnSpPr>
        <p:spPr>
          <a:xfrm flipV="1">
            <a:off x="4697177" y="7592651"/>
            <a:ext cx="0" cy="1596456"/>
          </a:xfrm>
          <a:prstGeom prst="line">
            <a:avLst/>
          </a:prstGeom>
          <a:ln w="9525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ตัวเชื่อมต่อตรง 135">
            <a:extLst>
              <a:ext uri="{FF2B5EF4-FFF2-40B4-BE49-F238E27FC236}">
                <a16:creationId xmlns:a16="http://schemas.microsoft.com/office/drawing/2014/main" id="{8E56D63B-DC1F-9427-1A28-C1EC467028C2}"/>
              </a:ext>
            </a:extLst>
          </p:cNvPr>
          <p:cNvCxnSpPr>
            <a:cxnSpLocks/>
          </p:cNvCxnSpPr>
          <p:nvPr/>
        </p:nvCxnSpPr>
        <p:spPr>
          <a:xfrm>
            <a:off x="4706979" y="8318301"/>
            <a:ext cx="2148956" cy="0"/>
          </a:xfrm>
          <a:prstGeom prst="line">
            <a:avLst/>
          </a:prstGeom>
          <a:ln w="9525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4" name="ตัวเชื่อมต่อตรง 193">
            <a:extLst>
              <a:ext uri="{FF2B5EF4-FFF2-40B4-BE49-F238E27FC236}">
                <a16:creationId xmlns:a16="http://schemas.microsoft.com/office/drawing/2014/main" id="{82869528-70AB-416B-1BA0-9A9D7F92694C}"/>
              </a:ext>
            </a:extLst>
          </p:cNvPr>
          <p:cNvCxnSpPr>
            <a:cxnSpLocks/>
          </p:cNvCxnSpPr>
          <p:nvPr/>
        </p:nvCxnSpPr>
        <p:spPr>
          <a:xfrm>
            <a:off x="3723736" y="7876631"/>
            <a:ext cx="46228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7" name="ตัวเชื่อมต่อตรง 196">
            <a:extLst>
              <a:ext uri="{FF2B5EF4-FFF2-40B4-BE49-F238E27FC236}">
                <a16:creationId xmlns:a16="http://schemas.microsoft.com/office/drawing/2014/main" id="{9C2B35FD-6C22-F474-4888-FB5DB78EB7B2}"/>
              </a:ext>
            </a:extLst>
          </p:cNvPr>
          <p:cNvCxnSpPr>
            <a:cxnSpLocks/>
          </p:cNvCxnSpPr>
          <p:nvPr/>
        </p:nvCxnSpPr>
        <p:spPr>
          <a:xfrm>
            <a:off x="3770507" y="8168083"/>
            <a:ext cx="39442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8" name="ตัวเชื่อมต่อตรง 197">
            <a:extLst>
              <a:ext uri="{FF2B5EF4-FFF2-40B4-BE49-F238E27FC236}">
                <a16:creationId xmlns:a16="http://schemas.microsoft.com/office/drawing/2014/main" id="{ADD60057-DDCB-2585-917F-1D62F39204BC}"/>
              </a:ext>
            </a:extLst>
          </p:cNvPr>
          <p:cNvCxnSpPr>
            <a:cxnSpLocks/>
          </p:cNvCxnSpPr>
          <p:nvPr/>
        </p:nvCxnSpPr>
        <p:spPr>
          <a:xfrm>
            <a:off x="4049361" y="8019493"/>
            <a:ext cx="13665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4" name="ตัวเชื่อมต่อตรง 203">
            <a:extLst>
              <a:ext uri="{FF2B5EF4-FFF2-40B4-BE49-F238E27FC236}">
                <a16:creationId xmlns:a16="http://schemas.microsoft.com/office/drawing/2014/main" id="{EFA30A64-021E-5E60-F828-431E36DE454D}"/>
              </a:ext>
            </a:extLst>
          </p:cNvPr>
          <p:cNvCxnSpPr>
            <a:cxnSpLocks/>
          </p:cNvCxnSpPr>
          <p:nvPr/>
        </p:nvCxnSpPr>
        <p:spPr>
          <a:xfrm>
            <a:off x="3836695" y="8310681"/>
            <a:ext cx="41158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6" name="ตัวเชื่อมต่อตรง 205">
            <a:extLst>
              <a:ext uri="{FF2B5EF4-FFF2-40B4-BE49-F238E27FC236}">
                <a16:creationId xmlns:a16="http://schemas.microsoft.com/office/drawing/2014/main" id="{558F89A7-C2F5-A6BF-2017-1D70E0BEADED}"/>
              </a:ext>
            </a:extLst>
          </p:cNvPr>
          <p:cNvCxnSpPr>
            <a:cxnSpLocks/>
          </p:cNvCxnSpPr>
          <p:nvPr/>
        </p:nvCxnSpPr>
        <p:spPr>
          <a:xfrm>
            <a:off x="3859120" y="8456373"/>
            <a:ext cx="28632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9" name="ตัวเชื่อมต่อตรง 208">
            <a:extLst>
              <a:ext uri="{FF2B5EF4-FFF2-40B4-BE49-F238E27FC236}">
                <a16:creationId xmlns:a16="http://schemas.microsoft.com/office/drawing/2014/main" id="{6D7CEAE4-68BB-0A1A-CA20-CDFD4BC073DE}"/>
              </a:ext>
            </a:extLst>
          </p:cNvPr>
          <p:cNvCxnSpPr>
            <a:cxnSpLocks/>
          </p:cNvCxnSpPr>
          <p:nvPr/>
        </p:nvCxnSpPr>
        <p:spPr>
          <a:xfrm>
            <a:off x="3823995" y="8591868"/>
            <a:ext cx="41158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1" name="ตัวเชื่อมต่อตรง 210">
            <a:extLst>
              <a:ext uri="{FF2B5EF4-FFF2-40B4-BE49-F238E27FC236}">
                <a16:creationId xmlns:a16="http://schemas.microsoft.com/office/drawing/2014/main" id="{11CE4835-954D-ADC9-E4FB-9F3EEBBE354D}"/>
              </a:ext>
            </a:extLst>
          </p:cNvPr>
          <p:cNvCxnSpPr>
            <a:cxnSpLocks/>
          </p:cNvCxnSpPr>
          <p:nvPr/>
        </p:nvCxnSpPr>
        <p:spPr>
          <a:xfrm>
            <a:off x="3766993" y="8740853"/>
            <a:ext cx="39793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4" name="ตัวเชื่อมต่อตรง 213">
            <a:extLst>
              <a:ext uri="{FF2B5EF4-FFF2-40B4-BE49-F238E27FC236}">
                <a16:creationId xmlns:a16="http://schemas.microsoft.com/office/drawing/2014/main" id="{67BE75C2-1C83-BD45-554A-1A0C5ABBD000}"/>
              </a:ext>
            </a:extLst>
          </p:cNvPr>
          <p:cNvCxnSpPr>
            <a:cxnSpLocks/>
          </p:cNvCxnSpPr>
          <p:nvPr/>
        </p:nvCxnSpPr>
        <p:spPr>
          <a:xfrm>
            <a:off x="4145448" y="8874757"/>
            <a:ext cx="10791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1" name="ตัวเชื่อมต่อตรง 220">
            <a:extLst>
              <a:ext uri="{FF2B5EF4-FFF2-40B4-BE49-F238E27FC236}">
                <a16:creationId xmlns:a16="http://schemas.microsoft.com/office/drawing/2014/main" id="{97D6B71E-A874-2426-7F3C-8BBEA5FEB1AE}"/>
              </a:ext>
            </a:extLst>
          </p:cNvPr>
          <p:cNvCxnSpPr>
            <a:cxnSpLocks/>
          </p:cNvCxnSpPr>
          <p:nvPr/>
        </p:nvCxnSpPr>
        <p:spPr>
          <a:xfrm>
            <a:off x="5732258" y="8678368"/>
            <a:ext cx="581989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5" name="ตัวเชื่อมต่อตรง 224">
            <a:extLst>
              <a:ext uri="{FF2B5EF4-FFF2-40B4-BE49-F238E27FC236}">
                <a16:creationId xmlns:a16="http://schemas.microsoft.com/office/drawing/2014/main" id="{365C31FB-0C39-06B7-7ACD-F53BA1D4B410}"/>
              </a:ext>
            </a:extLst>
          </p:cNvPr>
          <p:cNvCxnSpPr>
            <a:cxnSpLocks/>
          </p:cNvCxnSpPr>
          <p:nvPr/>
        </p:nvCxnSpPr>
        <p:spPr>
          <a:xfrm>
            <a:off x="5498033" y="8864678"/>
            <a:ext cx="87502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7" name="ตัวเชื่อมต่อตรง 226">
            <a:extLst>
              <a:ext uri="{FF2B5EF4-FFF2-40B4-BE49-F238E27FC236}">
                <a16:creationId xmlns:a16="http://schemas.microsoft.com/office/drawing/2014/main" id="{AD6A0C19-7339-EF40-FFEA-E7C9D15FE7E7}"/>
              </a:ext>
            </a:extLst>
          </p:cNvPr>
          <p:cNvCxnSpPr>
            <a:cxnSpLocks/>
          </p:cNvCxnSpPr>
          <p:nvPr/>
        </p:nvCxnSpPr>
        <p:spPr>
          <a:xfrm>
            <a:off x="5561093" y="9036839"/>
            <a:ext cx="72228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CBFF9C1B-8B93-4A8A-5EFA-2A132062988C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893894" y="7207141"/>
            <a:ext cx="363553" cy="363553"/>
          </a:xfrm>
          <a:prstGeom prst="rect">
            <a:avLst/>
          </a:prstGeom>
        </p:spPr>
      </p:pic>
      <p:grpSp>
        <p:nvGrpSpPr>
          <p:cNvPr id="62" name="กลุ่ม 61">
            <a:extLst>
              <a:ext uri="{FF2B5EF4-FFF2-40B4-BE49-F238E27FC236}">
                <a16:creationId xmlns:a16="http://schemas.microsoft.com/office/drawing/2014/main" id="{29385EE8-5632-EE60-51E6-EF4E0416F6FC}"/>
              </a:ext>
            </a:extLst>
          </p:cNvPr>
          <p:cNvGrpSpPr/>
          <p:nvPr/>
        </p:nvGrpSpPr>
        <p:grpSpPr>
          <a:xfrm>
            <a:off x="37211" y="2303071"/>
            <a:ext cx="3365119" cy="397130"/>
            <a:chOff x="37211" y="2047198"/>
            <a:chExt cx="3365119" cy="397130"/>
          </a:xfrm>
        </p:grpSpPr>
        <p:sp>
          <p:nvSpPr>
            <p:cNvPr id="36" name="สี่เหลี่ยมผืนผ้า 35">
              <a:extLst>
                <a:ext uri="{FF2B5EF4-FFF2-40B4-BE49-F238E27FC236}">
                  <a16:creationId xmlns:a16="http://schemas.microsoft.com/office/drawing/2014/main" id="{D556D9C5-CFFF-FFD5-2C4B-67F27E2AC57E}"/>
                </a:ext>
              </a:extLst>
            </p:cNvPr>
            <p:cNvSpPr>
              <a:spLocks/>
            </p:cNvSpPr>
            <p:nvPr/>
          </p:nvSpPr>
          <p:spPr>
            <a:xfrm>
              <a:off x="37211" y="2047544"/>
              <a:ext cx="928992" cy="396000"/>
            </a:xfrm>
            <a:prstGeom prst="rect">
              <a:avLst/>
            </a:prstGeom>
            <a:solidFill>
              <a:srgbClr val="A3EBB1"/>
            </a:solidFill>
            <a:ln w="6350">
              <a:solidFill>
                <a:schemeClr val="tx1"/>
              </a:solidFill>
              <a:prstDash val="sysDash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900" dirty="0">
                  <a:solidFill>
                    <a:srgbClr val="3333FF"/>
                  </a:solidFill>
                  <a:latin typeface="MN MINIMON Light" pitchFamily="2" charset="0"/>
                  <a:cs typeface="MN MINIMON Light" pitchFamily="2" charset="0"/>
                </a:rPr>
                <a:t>เกษตรกรรม</a:t>
              </a:r>
            </a:p>
            <a:p>
              <a:pPr algn="ctr"/>
              <a:r>
                <a:rPr lang="th-TH" sz="900" dirty="0">
                  <a:solidFill>
                    <a:srgbClr val="3333FF"/>
                  </a:solidFill>
                  <a:latin typeface="MN MINIMON Light" pitchFamily="2" charset="0"/>
                  <a:cs typeface="MN MINIMON Light" pitchFamily="2" charset="0"/>
                </a:rPr>
                <a:t>11,053 ลบ. (</a:t>
              </a:r>
              <a:r>
                <a:rPr lang="en-US" sz="900" dirty="0">
                  <a:solidFill>
                    <a:srgbClr val="3333FF"/>
                  </a:solidFill>
                  <a:latin typeface="MN MINIMON Light" pitchFamily="2" charset="0"/>
                  <a:cs typeface="MN MINIMON Light" pitchFamily="2" charset="0"/>
                </a:rPr>
                <a:t>29%</a:t>
              </a:r>
              <a:r>
                <a:rPr lang="th-TH" sz="900" dirty="0">
                  <a:solidFill>
                    <a:srgbClr val="3333FF"/>
                  </a:solidFill>
                  <a:latin typeface="MN MINIMON Light" pitchFamily="2" charset="0"/>
                  <a:cs typeface="MN MINIMON Light" pitchFamily="2" charset="0"/>
                </a:rPr>
                <a:t>)</a:t>
              </a:r>
            </a:p>
          </p:txBody>
        </p:sp>
        <p:sp>
          <p:nvSpPr>
            <p:cNvPr id="42" name="สี่เหลี่ยมผืนผ้า 41">
              <a:extLst>
                <a:ext uri="{FF2B5EF4-FFF2-40B4-BE49-F238E27FC236}">
                  <a16:creationId xmlns:a16="http://schemas.microsoft.com/office/drawing/2014/main" id="{7FE21CE3-8BD5-D2C3-6A06-C08BB6360623}"/>
                </a:ext>
              </a:extLst>
            </p:cNvPr>
            <p:cNvSpPr/>
            <p:nvPr/>
          </p:nvSpPr>
          <p:spPr>
            <a:xfrm>
              <a:off x="971836" y="2048072"/>
              <a:ext cx="620088" cy="396000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 w="6350">
              <a:noFill/>
              <a:prstDash val="sysDash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850" dirty="0">
                  <a:solidFill>
                    <a:schemeClr val="tx1"/>
                  </a:solidFill>
                  <a:latin typeface="MN MINIMON Light" pitchFamily="2" charset="0"/>
                  <a:cs typeface="MN MINIMON Light" pitchFamily="2" charset="0"/>
                </a:rPr>
                <a:t>การศึกษา</a:t>
              </a:r>
            </a:p>
            <a:p>
              <a:pPr algn="ctr"/>
              <a:r>
                <a:rPr lang="th-TH" sz="850" dirty="0">
                  <a:solidFill>
                    <a:schemeClr val="tx1"/>
                  </a:solidFill>
                  <a:latin typeface="MN MINIMON Light" pitchFamily="2" charset="0"/>
                  <a:cs typeface="MN MINIMON Light" pitchFamily="2" charset="0"/>
                </a:rPr>
                <a:t>5,593 ลบ. (15</a:t>
              </a:r>
              <a:r>
                <a:rPr lang="en-US" sz="850" dirty="0">
                  <a:solidFill>
                    <a:schemeClr val="tx1"/>
                  </a:solidFill>
                  <a:latin typeface="MN MINIMON Light" pitchFamily="2" charset="0"/>
                  <a:cs typeface="MN MINIMON Light" pitchFamily="2" charset="0"/>
                </a:rPr>
                <a:t>%</a:t>
              </a:r>
              <a:r>
                <a:rPr lang="th-TH" sz="850" dirty="0">
                  <a:solidFill>
                    <a:schemeClr val="tx1"/>
                  </a:solidFill>
                  <a:latin typeface="MN MINIMON Light" pitchFamily="2" charset="0"/>
                  <a:cs typeface="MN MINIMON Light" pitchFamily="2" charset="0"/>
                </a:rPr>
                <a:t>)</a:t>
              </a:r>
            </a:p>
          </p:txBody>
        </p:sp>
        <p:sp>
          <p:nvSpPr>
            <p:cNvPr id="43" name="สี่เหลี่ยมผืนผ้า 42">
              <a:extLst>
                <a:ext uri="{FF2B5EF4-FFF2-40B4-BE49-F238E27FC236}">
                  <a16:creationId xmlns:a16="http://schemas.microsoft.com/office/drawing/2014/main" id="{EF14D0AC-A690-2E2B-42A3-76B7DCF4A09D}"/>
                </a:ext>
              </a:extLst>
            </p:cNvPr>
            <p:cNvSpPr/>
            <p:nvPr/>
          </p:nvSpPr>
          <p:spPr>
            <a:xfrm>
              <a:off x="1576537" y="2047198"/>
              <a:ext cx="627262" cy="396000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 w="6350">
              <a:noFill/>
              <a:prstDash val="sysDash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800" dirty="0">
                  <a:solidFill>
                    <a:schemeClr val="tx1"/>
                  </a:solidFill>
                  <a:latin typeface="MN MINIMON Light" pitchFamily="2" charset="0"/>
                  <a:cs typeface="MN MINIMON Light" pitchFamily="2" charset="0"/>
                </a:rPr>
                <a:t>ขายปลีก/ส่ง</a:t>
              </a:r>
            </a:p>
            <a:p>
              <a:pPr algn="ctr"/>
              <a:r>
                <a:rPr lang="th-TH" sz="850" dirty="0">
                  <a:solidFill>
                    <a:schemeClr val="tx1"/>
                  </a:solidFill>
                  <a:latin typeface="MN MINIMON Light" pitchFamily="2" charset="0"/>
                  <a:cs typeface="MN MINIMON Light" pitchFamily="2" charset="0"/>
                </a:rPr>
                <a:t>3,046 ลบ.</a:t>
              </a:r>
            </a:p>
            <a:p>
              <a:pPr algn="ctr"/>
              <a:r>
                <a:rPr lang="th-TH" sz="850" dirty="0">
                  <a:solidFill>
                    <a:schemeClr val="tx1"/>
                  </a:solidFill>
                  <a:latin typeface="MN MINIMON Light" pitchFamily="2" charset="0"/>
                  <a:cs typeface="MN MINIMON Light" pitchFamily="2" charset="0"/>
                </a:rPr>
                <a:t>(11</a:t>
              </a:r>
              <a:r>
                <a:rPr lang="en-US" sz="850" dirty="0">
                  <a:solidFill>
                    <a:schemeClr val="tx1"/>
                  </a:solidFill>
                  <a:latin typeface="MN MINIMON Light" pitchFamily="2" charset="0"/>
                  <a:cs typeface="MN MINIMON Light" pitchFamily="2" charset="0"/>
                </a:rPr>
                <a:t>%</a:t>
              </a:r>
              <a:r>
                <a:rPr lang="th-TH" sz="850" dirty="0">
                  <a:solidFill>
                    <a:schemeClr val="tx1"/>
                  </a:solidFill>
                  <a:latin typeface="MN MINIMON Light" pitchFamily="2" charset="0"/>
                  <a:cs typeface="MN MINIMON Light" pitchFamily="2" charset="0"/>
                </a:rPr>
                <a:t>)</a:t>
              </a:r>
            </a:p>
          </p:txBody>
        </p:sp>
        <p:sp>
          <p:nvSpPr>
            <p:cNvPr id="44" name="สี่เหลี่ยมผืนผ้า 43">
              <a:extLst>
                <a:ext uri="{FF2B5EF4-FFF2-40B4-BE49-F238E27FC236}">
                  <a16:creationId xmlns:a16="http://schemas.microsoft.com/office/drawing/2014/main" id="{539358D0-3F80-C7CD-0D8D-87907E0DE238}"/>
                </a:ext>
              </a:extLst>
            </p:cNvPr>
            <p:cNvSpPr/>
            <p:nvPr/>
          </p:nvSpPr>
          <p:spPr>
            <a:xfrm>
              <a:off x="2203800" y="2048328"/>
              <a:ext cx="1198530" cy="39600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 w="6350">
              <a:noFill/>
              <a:prstDash val="sysDash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th-TH" sz="950" dirty="0">
                  <a:solidFill>
                    <a:schemeClr val="tx1"/>
                  </a:solidFill>
                  <a:latin typeface="MN MINIMON Light" pitchFamily="2" charset="0"/>
                  <a:cs typeface="MN MINIMON Light" pitchFamily="2" charset="0"/>
                </a:rPr>
                <a:t>       อื่นๆ</a:t>
              </a:r>
              <a:br>
                <a:rPr lang="th-TH" sz="950" dirty="0">
                  <a:solidFill>
                    <a:schemeClr val="tx1"/>
                  </a:solidFill>
                  <a:latin typeface="MN MINIMON Light" pitchFamily="2" charset="0"/>
                  <a:cs typeface="MN MINIMON Light" pitchFamily="2" charset="0"/>
                </a:rPr>
              </a:br>
              <a:r>
                <a:rPr lang="th-TH" sz="950" dirty="0">
                  <a:solidFill>
                    <a:schemeClr val="tx1"/>
                  </a:solidFill>
                  <a:latin typeface="MN MINIMON Light" pitchFamily="2" charset="0"/>
                  <a:cs typeface="MN MINIMON Light" pitchFamily="2" charset="0"/>
                </a:rPr>
                <a:t>15,923 ลบ. (45</a:t>
              </a:r>
              <a:r>
                <a:rPr lang="en-US" sz="950" dirty="0">
                  <a:solidFill>
                    <a:schemeClr val="tx1"/>
                  </a:solidFill>
                  <a:latin typeface="MN MINIMON Light" pitchFamily="2" charset="0"/>
                  <a:cs typeface="MN MINIMON Light" pitchFamily="2" charset="0"/>
                </a:rPr>
                <a:t>%</a:t>
              </a:r>
              <a:r>
                <a:rPr lang="th-TH" sz="950" dirty="0">
                  <a:solidFill>
                    <a:schemeClr val="tx1"/>
                  </a:solidFill>
                  <a:latin typeface="MN MINIMON Light" pitchFamily="2" charset="0"/>
                  <a:cs typeface="MN MINIMON Light" pitchFamily="2" charset="0"/>
                </a:rPr>
                <a:t>)</a:t>
              </a:r>
            </a:p>
          </p:txBody>
        </p:sp>
      </p:grpSp>
      <p:grpSp>
        <p:nvGrpSpPr>
          <p:cNvPr id="63" name="กลุ่ม 62">
            <a:extLst>
              <a:ext uri="{FF2B5EF4-FFF2-40B4-BE49-F238E27FC236}">
                <a16:creationId xmlns:a16="http://schemas.microsoft.com/office/drawing/2014/main" id="{70D98285-E505-6A6B-9E06-D87B66D1931A}"/>
              </a:ext>
            </a:extLst>
          </p:cNvPr>
          <p:cNvGrpSpPr/>
          <p:nvPr/>
        </p:nvGrpSpPr>
        <p:grpSpPr>
          <a:xfrm>
            <a:off x="37210" y="704285"/>
            <a:ext cx="3365120" cy="338328"/>
            <a:chOff x="37210" y="704285"/>
            <a:chExt cx="3365120" cy="338328"/>
          </a:xfrm>
        </p:grpSpPr>
        <p:sp>
          <p:nvSpPr>
            <p:cNvPr id="45" name="สี่เหลี่ยมผืนผ้า 44">
              <a:extLst>
                <a:ext uri="{FF2B5EF4-FFF2-40B4-BE49-F238E27FC236}">
                  <a16:creationId xmlns:a16="http://schemas.microsoft.com/office/drawing/2014/main" id="{A330FC93-1502-FA57-E3E9-6EE093709769}"/>
                </a:ext>
              </a:extLst>
            </p:cNvPr>
            <p:cNvSpPr>
              <a:spLocks/>
            </p:cNvSpPr>
            <p:nvPr/>
          </p:nvSpPr>
          <p:spPr>
            <a:xfrm>
              <a:off x="37210" y="704285"/>
              <a:ext cx="1176909" cy="337198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6350">
              <a:solidFill>
                <a:schemeClr val="tx1"/>
              </a:solidFill>
              <a:prstDash val="sysDash"/>
              <a:extLst>
                <a:ext uri="{C807C97D-BFC1-408E-A445-0C87EB9F89A2}">
                  <ask:lineSketchStyleProps xmlns:ask="http://schemas.microsoft.com/office/drawing/2018/sketchyshapes" sd="1219033472">
                    <a:custGeom>
                      <a:avLst/>
                      <a:gdLst>
                        <a:gd name="connsiteX0" fmla="*/ 0 w 1189080"/>
                        <a:gd name="connsiteY0" fmla="*/ 0 h 396000"/>
                        <a:gd name="connsiteX1" fmla="*/ 618322 w 1189080"/>
                        <a:gd name="connsiteY1" fmla="*/ 0 h 396000"/>
                        <a:gd name="connsiteX2" fmla="*/ 1189080 w 1189080"/>
                        <a:gd name="connsiteY2" fmla="*/ 0 h 396000"/>
                        <a:gd name="connsiteX3" fmla="*/ 1189080 w 1189080"/>
                        <a:gd name="connsiteY3" fmla="*/ 396000 h 396000"/>
                        <a:gd name="connsiteX4" fmla="*/ 606431 w 1189080"/>
                        <a:gd name="connsiteY4" fmla="*/ 396000 h 396000"/>
                        <a:gd name="connsiteX5" fmla="*/ 0 w 1189080"/>
                        <a:gd name="connsiteY5" fmla="*/ 396000 h 396000"/>
                        <a:gd name="connsiteX6" fmla="*/ 0 w 1189080"/>
                        <a:gd name="connsiteY6" fmla="*/ 0 h 39600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1189080" h="396000" fill="none" extrusionOk="0">
                          <a:moveTo>
                            <a:pt x="0" y="0"/>
                          </a:moveTo>
                          <a:cubicBezTo>
                            <a:pt x="305728" y="-8446"/>
                            <a:pt x="485790" y="21828"/>
                            <a:pt x="618322" y="0"/>
                          </a:cubicBezTo>
                          <a:cubicBezTo>
                            <a:pt x="750854" y="-21828"/>
                            <a:pt x="1016991" y="-14659"/>
                            <a:pt x="1189080" y="0"/>
                          </a:cubicBezTo>
                          <a:cubicBezTo>
                            <a:pt x="1198149" y="101730"/>
                            <a:pt x="1171246" y="287010"/>
                            <a:pt x="1189080" y="396000"/>
                          </a:cubicBezTo>
                          <a:cubicBezTo>
                            <a:pt x="1017721" y="401289"/>
                            <a:pt x="819943" y="414760"/>
                            <a:pt x="606431" y="396000"/>
                          </a:cubicBezTo>
                          <a:cubicBezTo>
                            <a:pt x="392919" y="377240"/>
                            <a:pt x="263650" y="425699"/>
                            <a:pt x="0" y="396000"/>
                          </a:cubicBezTo>
                          <a:cubicBezTo>
                            <a:pt x="16485" y="222450"/>
                            <a:pt x="-17241" y="139794"/>
                            <a:pt x="0" y="0"/>
                          </a:cubicBezTo>
                          <a:close/>
                        </a:path>
                        <a:path w="1189080" h="396000" stroke="0" extrusionOk="0">
                          <a:moveTo>
                            <a:pt x="0" y="0"/>
                          </a:moveTo>
                          <a:cubicBezTo>
                            <a:pt x="173468" y="18628"/>
                            <a:pt x="378746" y="1637"/>
                            <a:pt x="582649" y="0"/>
                          </a:cubicBezTo>
                          <a:cubicBezTo>
                            <a:pt x="786552" y="-1637"/>
                            <a:pt x="1049640" y="17375"/>
                            <a:pt x="1189080" y="0"/>
                          </a:cubicBezTo>
                          <a:cubicBezTo>
                            <a:pt x="1196059" y="162516"/>
                            <a:pt x="1184279" y="247254"/>
                            <a:pt x="1189080" y="396000"/>
                          </a:cubicBezTo>
                          <a:cubicBezTo>
                            <a:pt x="973015" y="408473"/>
                            <a:pt x="792271" y="374836"/>
                            <a:pt x="594540" y="396000"/>
                          </a:cubicBezTo>
                          <a:cubicBezTo>
                            <a:pt x="396809" y="417164"/>
                            <a:pt x="213998" y="424406"/>
                            <a:pt x="0" y="396000"/>
                          </a:cubicBezTo>
                          <a:cubicBezTo>
                            <a:pt x="-721" y="229585"/>
                            <a:pt x="-5169" y="176689"/>
                            <a:pt x="0" y="0"/>
                          </a:cubicBezTo>
                          <a:close/>
                        </a:path>
                      </a:pathLst>
                    </a:custGeom>
                    <ask:type>
                      <ask:lineSketchNone/>
                    </ask:type>
                  </ask:lineSketchStyleProps>
                </a:ext>
              </a:extLst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th-TH" sz="900" dirty="0">
                  <a:solidFill>
                    <a:srgbClr val="0033CC"/>
                  </a:solidFill>
                  <a:latin typeface="MN MINIMON Light" pitchFamily="2" charset="0"/>
                  <a:cs typeface="MN MINIMON Light" pitchFamily="2" charset="0"/>
                </a:rPr>
                <a:t>พื้นที่เกษตร</a:t>
              </a:r>
            </a:p>
            <a:p>
              <a:pPr algn="r"/>
              <a:r>
                <a:rPr lang="th-TH" sz="900" dirty="0">
                  <a:solidFill>
                    <a:srgbClr val="0033CC"/>
                  </a:solidFill>
                  <a:latin typeface="MN MINIMON Light" pitchFamily="2" charset="0"/>
                  <a:cs typeface="MN MINIMON Light" pitchFamily="2" charset="0"/>
                </a:rPr>
                <a:t>1.24 ล้านไร่ (</a:t>
              </a:r>
              <a:r>
                <a:rPr lang="en-US" sz="900" dirty="0">
                  <a:solidFill>
                    <a:srgbClr val="0033CC"/>
                  </a:solidFill>
                  <a:latin typeface="MN MINIMON Light" pitchFamily="2" charset="0"/>
                  <a:cs typeface="MN MINIMON Light" pitchFamily="2" charset="0"/>
                </a:rPr>
                <a:t>31%</a:t>
              </a:r>
              <a:r>
                <a:rPr lang="th-TH" sz="900" dirty="0">
                  <a:solidFill>
                    <a:srgbClr val="0033CC"/>
                  </a:solidFill>
                  <a:latin typeface="MN MINIMON Light" pitchFamily="2" charset="0"/>
                  <a:cs typeface="MN MINIMON Light" pitchFamily="2" charset="0"/>
                </a:rPr>
                <a:t>)</a:t>
              </a:r>
            </a:p>
          </p:txBody>
        </p:sp>
        <p:sp>
          <p:nvSpPr>
            <p:cNvPr id="49" name="สี่เหลี่ยมผืนผ้า 48">
              <a:extLst>
                <a:ext uri="{FF2B5EF4-FFF2-40B4-BE49-F238E27FC236}">
                  <a16:creationId xmlns:a16="http://schemas.microsoft.com/office/drawing/2014/main" id="{F3481B94-E03E-3921-67A5-EF1FECDAF9BC}"/>
                </a:ext>
              </a:extLst>
            </p:cNvPr>
            <p:cNvSpPr>
              <a:spLocks/>
            </p:cNvSpPr>
            <p:nvPr/>
          </p:nvSpPr>
          <p:spPr>
            <a:xfrm>
              <a:off x="1219200" y="704285"/>
              <a:ext cx="1589756" cy="337198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6350">
              <a:noFill/>
              <a:prstDash val="sysDash"/>
              <a:extLst>
                <a:ext uri="{C807C97D-BFC1-408E-A445-0C87EB9F89A2}">
                  <ask:lineSketchStyleProps xmlns:ask="http://schemas.microsoft.com/office/drawing/2018/sketchyshapes" sd="981765707">
                    <a:custGeom>
                      <a:avLst/>
                      <a:gdLst>
                        <a:gd name="connsiteX0" fmla="*/ 0 w 1597373"/>
                        <a:gd name="connsiteY0" fmla="*/ 0 h 396000"/>
                        <a:gd name="connsiteX1" fmla="*/ 516484 w 1597373"/>
                        <a:gd name="connsiteY1" fmla="*/ 0 h 396000"/>
                        <a:gd name="connsiteX2" fmla="*/ 1032968 w 1597373"/>
                        <a:gd name="connsiteY2" fmla="*/ 0 h 396000"/>
                        <a:gd name="connsiteX3" fmla="*/ 1597373 w 1597373"/>
                        <a:gd name="connsiteY3" fmla="*/ 0 h 396000"/>
                        <a:gd name="connsiteX4" fmla="*/ 1597373 w 1597373"/>
                        <a:gd name="connsiteY4" fmla="*/ 396000 h 396000"/>
                        <a:gd name="connsiteX5" fmla="*/ 1048942 w 1597373"/>
                        <a:gd name="connsiteY5" fmla="*/ 396000 h 396000"/>
                        <a:gd name="connsiteX6" fmla="*/ 484536 w 1597373"/>
                        <a:gd name="connsiteY6" fmla="*/ 396000 h 396000"/>
                        <a:gd name="connsiteX7" fmla="*/ 0 w 1597373"/>
                        <a:gd name="connsiteY7" fmla="*/ 396000 h 396000"/>
                        <a:gd name="connsiteX8" fmla="*/ 0 w 1597373"/>
                        <a:gd name="connsiteY8" fmla="*/ 0 h 39600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1597373" h="396000" fill="none" extrusionOk="0">
                          <a:moveTo>
                            <a:pt x="0" y="0"/>
                          </a:moveTo>
                          <a:cubicBezTo>
                            <a:pt x="117646" y="6866"/>
                            <a:pt x="367491" y="-17822"/>
                            <a:pt x="516484" y="0"/>
                          </a:cubicBezTo>
                          <a:cubicBezTo>
                            <a:pt x="665477" y="17822"/>
                            <a:pt x="920686" y="17969"/>
                            <a:pt x="1032968" y="0"/>
                          </a:cubicBezTo>
                          <a:cubicBezTo>
                            <a:pt x="1145250" y="-17969"/>
                            <a:pt x="1477152" y="-2254"/>
                            <a:pt x="1597373" y="0"/>
                          </a:cubicBezTo>
                          <a:cubicBezTo>
                            <a:pt x="1599519" y="89760"/>
                            <a:pt x="1578808" y="217810"/>
                            <a:pt x="1597373" y="396000"/>
                          </a:cubicBezTo>
                          <a:cubicBezTo>
                            <a:pt x="1468494" y="392137"/>
                            <a:pt x="1253155" y="423012"/>
                            <a:pt x="1048942" y="396000"/>
                          </a:cubicBezTo>
                          <a:cubicBezTo>
                            <a:pt x="844729" y="368988"/>
                            <a:pt x="717520" y="403044"/>
                            <a:pt x="484536" y="396000"/>
                          </a:cubicBezTo>
                          <a:cubicBezTo>
                            <a:pt x="251552" y="388956"/>
                            <a:pt x="212039" y="406960"/>
                            <a:pt x="0" y="396000"/>
                          </a:cubicBezTo>
                          <a:cubicBezTo>
                            <a:pt x="691" y="215203"/>
                            <a:pt x="5031" y="195057"/>
                            <a:pt x="0" y="0"/>
                          </a:cubicBezTo>
                          <a:close/>
                        </a:path>
                        <a:path w="1597373" h="396000" stroke="0" extrusionOk="0">
                          <a:moveTo>
                            <a:pt x="0" y="0"/>
                          </a:moveTo>
                          <a:cubicBezTo>
                            <a:pt x="234732" y="15444"/>
                            <a:pt x="369681" y="-12853"/>
                            <a:pt x="564405" y="0"/>
                          </a:cubicBezTo>
                          <a:cubicBezTo>
                            <a:pt x="759130" y="12853"/>
                            <a:pt x="924075" y="-5491"/>
                            <a:pt x="1096863" y="0"/>
                          </a:cubicBezTo>
                          <a:cubicBezTo>
                            <a:pt x="1269651" y="5491"/>
                            <a:pt x="1491019" y="7877"/>
                            <a:pt x="1597373" y="0"/>
                          </a:cubicBezTo>
                          <a:cubicBezTo>
                            <a:pt x="1592425" y="149928"/>
                            <a:pt x="1590436" y="310845"/>
                            <a:pt x="1597373" y="396000"/>
                          </a:cubicBezTo>
                          <a:cubicBezTo>
                            <a:pt x="1420191" y="378855"/>
                            <a:pt x="1265872" y="413505"/>
                            <a:pt x="1064915" y="396000"/>
                          </a:cubicBezTo>
                          <a:cubicBezTo>
                            <a:pt x="863958" y="378495"/>
                            <a:pt x="742952" y="398932"/>
                            <a:pt x="564405" y="396000"/>
                          </a:cubicBezTo>
                          <a:cubicBezTo>
                            <a:pt x="385858" y="393069"/>
                            <a:pt x="206368" y="394760"/>
                            <a:pt x="0" y="396000"/>
                          </a:cubicBezTo>
                          <a:cubicBezTo>
                            <a:pt x="7408" y="285309"/>
                            <a:pt x="-7532" y="106006"/>
                            <a:pt x="0" y="0"/>
                          </a:cubicBezTo>
                          <a:close/>
                        </a:path>
                      </a:pathLst>
                    </a:custGeom>
                    <ask:type>
                      <ask:lineSketchNone/>
                    </ask:type>
                  </ask:lineSketchStyleProps>
                </a:ext>
              </a:extLst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th-TH" sz="900" dirty="0">
                  <a:solidFill>
                    <a:schemeClr val="tx1"/>
                  </a:solidFill>
                  <a:latin typeface="MN MINIMON Light" pitchFamily="2" charset="0"/>
                  <a:cs typeface="MN MINIMON Light" pitchFamily="2" charset="0"/>
                </a:rPr>
                <a:t>          พื้นที่ป่าไม้</a:t>
              </a:r>
            </a:p>
            <a:p>
              <a:r>
                <a:rPr lang="th-TH" sz="900" dirty="0">
                  <a:solidFill>
                    <a:schemeClr val="tx1"/>
                  </a:solidFill>
                  <a:latin typeface="MN MINIMON Light" pitchFamily="2" charset="0"/>
                  <a:cs typeface="MN MINIMON Light" pitchFamily="2" charset="0"/>
                </a:rPr>
                <a:t>    1.98 ล้านไร่ (</a:t>
              </a:r>
              <a:r>
                <a:rPr lang="en-US" sz="900" dirty="0">
                  <a:solidFill>
                    <a:schemeClr val="tx1"/>
                  </a:solidFill>
                  <a:latin typeface="MN MINIMON Light" pitchFamily="2" charset="0"/>
                  <a:cs typeface="MN MINIMON Light" pitchFamily="2" charset="0"/>
                </a:rPr>
                <a:t>51%</a:t>
              </a:r>
              <a:r>
                <a:rPr lang="th-TH" sz="900" dirty="0">
                  <a:solidFill>
                    <a:schemeClr val="tx1"/>
                  </a:solidFill>
                  <a:latin typeface="MN MINIMON Light" pitchFamily="2" charset="0"/>
                  <a:cs typeface="MN MINIMON Light" pitchFamily="2" charset="0"/>
                </a:rPr>
                <a:t>)</a:t>
              </a:r>
            </a:p>
          </p:txBody>
        </p:sp>
        <p:sp>
          <p:nvSpPr>
            <p:cNvPr id="50" name="สี่เหลี่ยมผืนผ้า 49">
              <a:extLst>
                <a:ext uri="{FF2B5EF4-FFF2-40B4-BE49-F238E27FC236}">
                  <a16:creationId xmlns:a16="http://schemas.microsoft.com/office/drawing/2014/main" id="{0C8EE5AA-07DE-54CA-6F16-A7C34C300280}"/>
                </a:ext>
              </a:extLst>
            </p:cNvPr>
            <p:cNvSpPr>
              <a:spLocks/>
            </p:cNvSpPr>
            <p:nvPr/>
          </p:nvSpPr>
          <p:spPr>
            <a:xfrm>
              <a:off x="2811495" y="704851"/>
              <a:ext cx="590835" cy="337762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 w="6350">
              <a:noFill/>
              <a:prstDash val="sysDash"/>
              <a:extLst>
                <a:ext uri="{C807C97D-BFC1-408E-A445-0C87EB9F89A2}">
                  <ask:lineSketchStyleProps xmlns:ask="http://schemas.microsoft.com/office/drawing/2018/sketchyshapes" sd="3978248048">
                    <a:custGeom>
                      <a:avLst/>
                      <a:gdLst>
                        <a:gd name="connsiteX0" fmla="*/ 0 w 593376"/>
                        <a:gd name="connsiteY0" fmla="*/ 0 h 396000"/>
                        <a:gd name="connsiteX1" fmla="*/ 593376 w 593376"/>
                        <a:gd name="connsiteY1" fmla="*/ 0 h 396000"/>
                        <a:gd name="connsiteX2" fmla="*/ 593376 w 593376"/>
                        <a:gd name="connsiteY2" fmla="*/ 396000 h 396000"/>
                        <a:gd name="connsiteX3" fmla="*/ 0 w 593376"/>
                        <a:gd name="connsiteY3" fmla="*/ 396000 h 396000"/>
                        <a:gd name="connsiteX4" fmla="*/ 0 w 593376"/>
                        <a:gd name="connsiteY4" fmla="*/ 0 h 39600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593376" h="396000" fill="none" extrusionOk="0">
                          <a:moveTo>
                            <a:pt x="0" y="0"/>
                          </a:moveTo>
                          <a:cubicBezTo>
                            <a:pt x="172540" y="18315"/>
                            <a:pt x="437514" y="-28691"/>
                            <a:pt x="593376" y="0"/>
                          </a:cubicBezTo>
                          <a:cubicBezTo>
                            <a:pt x="593689" y="128149"/>
                            <a:pt x="600060" y="222384"/>
                            <a:pt x="593376" y="396000"/>
                          </a:cubicBezTo>
                          <a:cubicBezTo>
                            <a:pt x="349757" y="415869"/>
                            <a:pt x="253079" y="390867"/>
                            <a:pt x="0" y="396000"/>
                          </a:cubicBezTo>
                          <a:cubicBezTo>
                            <a:pt x="-18717" y="315452"/>
                            <a:pt x="5414" y="101220"/>
                            <a:pt x="0" y="0"/>
                          </a:cubicBezTo>
                          <a:close/>
                        </a:path>
                        <a:path w="593376" h="396000" stroke="0" extrusionOk="0">
                          <a:moveTo>
                            <a:pt x="0" y="0"/>
                          </a:moveTo>
                          <a:cubicBezTo>
                            <a:pt x="243169" y="9786"/>
                            <a:pt x="305330" y="-20990"/>
                            <a:pt x="593376" y="0"/>
                          </a:cubicBezTo>
                          <a:cubicBezTo>
                            <a:pt x="609351" y="120962"/>
                            <a:pt x="601736" y="278811"/>
                            <a:pt x="593376" y="396000"/>
                          </a:cubicBezTo>
                          <a:cubicBezTo>
                            <a:pt x="391331" y="391521"/>
                            <a:pt x="244310" y="371431"/>
                            <a:pt x="0" y="396000"/>
                          </a:cubicBezTo>
                          <a:cubicBezTo>
                            <a:pt x="-1933" y="252617"/>
                            <a:pt x="-18521" y="108861"/>
                            <a:pt x="0" y="0"/>
                          </a:cubicBezTo>
                          <a:close/>
                        </a:path>
                      </a:pathLst>
                    </a:custGeom>
                    <ask:type>
                      <ask:lineSketchNone/>
                    </ask:type>
                  </ask:lineSketchStyleProps>
                </a:ext>
              </a:extLst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800" dirty="0">
                  <a:solidFill>
                    <a:schemeClr val="tx1"/>
                  </a:solidFill>
                  <a:latin typeface="MN MINIMON Light" pitchFamily="2" charset="0"/>
                  <a:cs typeface="MN MINIMON Light" pitchFamily="2" charset="0"/>
                </a:rPr>
                <a:t>อื่นๆ (18</a:t>
              </a:r>
              <a:r>
                <a:rPr lang="en-US" sz="800" dirty="0">
                  <a:solidFill>
                    <a:schemeClr val="tx1"/>
                  </a:solidFill>
                  <a:latin typeface="MN MINIMON Light" pitchFamily="2" charset="0"/>
                  <a:cs typeface="MN MINIMON Light" pitchFamily="2" charset="0"/>
                </a:rPr>
                <a:t>%</a:t>
              </a:r>
              <a:r>
                <a:rPr lang="th-TH" sz="800" dirty="0">
                  <a:solidFill>
                    <a:schemeClr val="tx1"/>
                  </a:solidFill>
                  <a:latin typeface="MN MINIMON Light" pitchFamily="2" charset="0"/>
                  <a:cs typeface="MN MINIMON Light" pitchFamily="2" charset="0"/>
                </a:rPr>
                <a:t>)</a:t>
              </a:r>
            </a:p>
            <a:p>
              <a:pPr algn="ctr"/>
              <a:r>
                <a:rPr lang="th-TH" sz="800" dirty="0">
                  <a:solidFill>
                    <a:schemeClr val="tx1"/>
                  </a:solidFill>
                  <a:latin typeface="MN MINIMON Light" pitchFamily="2" charset="0"/>
                  <a:cs typeface="MN MINIMON Light" pitchFamily="2" charset="0"/>
                </a:rPr>
                <a:t>7.28 แสนไร่</a:t>
              </a:r>
            </a:p>
          </p:txBody>
        </p:sp>
      </p:grpSp>
      <p:sp>
        <p:nvSpPr>
          <p:cNvPr id="69" name="สี่เหลี่ยมผืนผ้า 68">
            <a:extLst>
              <a:ext uri="{FF2B5EF4-FFF2-40B4-BE49-F238E27FC236}">
                <a16:creationId xmlns:a16="http://schemas.microsoft.com/office/drawing/2014/main" id="{BBB8DCF4-751D-CE8A-EEC6-87872C2ECED3}"/>
              </a:ext>
            </a:extLst>
          </p:cNvPr>
          <p:cNvSpPr>
            <a:spLocks/>
          </p:cNvSpPr>
          <p:nvPr/>
        </p:nvSpPr>
        <p:spPr>
          <a:xfrm>
            <a:off x="30642" y="3350340"/>
            <a:ext cx="988980" cy="280005"/>
          </a:xfrm>
          <a:prstGeom prst="rect">
            <a:avLst/>
          </a:prstGeom>
          <a:solidFill>
            <a:srgbClr val="A3EBB1"/>
          </a:solidFill>
          <a:ln w="3175">
            <a:noFill/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900" dirty="0">
                <a:solidFill>
                  <a:srgbClr val="3333FF"/>
                </a:solidFill>
                <a:latin typeface="MN MINIMON Light" pitchFamily="2" charset="0"/>
                <a:cs typeface="MN MINIMON Light" pitchFamily="2" charset="0"/>
              </a:rPr>
              <a:t>แรงงานเกษตร</a:t>
            </a:r>
          </a:p>
          <a:p>
            <a:r>
              <a:rPr lang="th-TH" sz="900" dirty="0">
                <a:solidFill>
                  <a:srgbClr val="3333FF"/>
                </a:solidFill>
                <a:latin typeface="MN MINIMON Light" pitchFamily="2" charset="0"/>
                <a:cs typeface="MN MINIMON Light" pitchFamily="2" charset="0"/>
              </a:rPr>
              <a:t>126,866 คน (28</a:t>
            </a:r>
            <a:r>
              <a:rPr lang="en-US" sz="900" dirty="0">
                <a:solidFill>
                  <a:srgbClr val="3333FF"/>
                </a:solidFill>
                <a:latin typeface="MN MINIMON Light" pitchFamily="2" charset="0"/>
                <a:cs typeface="MN MINIMON Light" pitchFamily="2" charset="0"/>
              </a:rPr>
              <a:t>%</a:t>
            </a:r>
            <a:r>
              <a:rPr lang="th-TH" sz="900" dirty="0">
                <a:solidFill>
                  <a:srgbClr val="3333FF"/>
                </a:solidFill>
                <a:latin typeface="MN MINIMON Light" pitchFamily="2" charset="0"/>
                <a:cs typeface="MN MINIMON Light" pitchFamily="2" charset="0"/>
              </a:rPr>
              <a:t>)</a:t>
            </a:r>
          </a:p>
        </p:txBody>
      </p:sp>
      <p:sp>
        <p:nvSpPr>
          <p:cNvPr id="71" name="สี่เหลี่ยมผืนผ้า 70">
            <a:extLst>
              <a:ext uri="{FF2B5EF4-FFF2-40B4-BE49-F238E27FC236}">
                <a16:creationId xmlns:a16="http://schemas.microsoft.com/office/drawing/2014/main" id="{A2F7DE47-8EB3-4C9D-8832-BB131DF333BB}"/>
              </a:ext>
            </a:extLst>
          </p:cNvPr>
          <p:cNvSpPr>
            <a:spLocks/>
          </p:cNvSpPr>
          <p:nvPr/>
        </p:nvSpPr>
        <p:spPr>
          <a:xfrm>
            <a:off x="1019621" y="3349545"/>
            <a:ext cx="1633645" cy="28079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175">
            <a:noFill/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ประชากรทั่วไป</a:t>
            </a:r>
          </a:p>
          <a:p>
            <a:pPr algn="ctr"/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332,989 คน  (</a:t>
            </a:r>
            <a:r>
              <a:rPr lang="en-US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72%</a:t>
            </a: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)</a:t>
            </a:r>
          </a:p>
        </p:txBody>
      </p:sp>
      <p:sp>
        <p:nvSpPr>
          <p:cNvPr id="74" name="สี่เหลี่ยมผืนผ้า 73">
            <a:extLst>
              <a:ext uri="{FF2B5EF4-FFF2-40B4-BE49-F238E27FC236}">
                <a16:creationId xmlns:a16="http://schemas.microsoft.com/office/drawing/2014/main" id="{BB86AF04-488E-75FA-998D-2A26B521EF5D}"/>
              </a:ext>
            </a:extLst>
          </p:cNvPr>
          <p:cNvSpPr>
            <a:spLocks/>
          </p:cNvSpPr>
          <p:nvPr/>
        </p:nvSpPr>
        <p:spPr>
          <a:xfrm>
            <a:off x="30641" y="3187506"/>
            <a:ext cx="2857041" cy="128127"/>
          </a:xfrm>
          <a:prstGeom prst="rect">
            <a:avLst/>
          </a:prstGeom>
          <a:solidFill>
            <a:srgbClr val="002060"/>
          </a:solidFill>
          <a:ln w="3175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th-TH" sz="1000" dirty="0">
                <a:solidFill>
                  <a:schemeClr val="bg1"/>
                </a:solidFill>
                <a:latin typeface="MN MINIMON Light" pitchFamily="2" charset="0"/>
                <a:cs typeface="MN MINIMON Light" pitchFamily="2" charset="0"/>
              </a:rPr>
              <a:t>ประชากรทั้งหมด 456,835 คน ( ชาย 46</a:t>
            </a:r>
            <a:r>
              <a:rPr lang="en-US" sz="1000" dirty="0">
                <a:solidFill>
                  <a:schemeClr val="bg1"/>
                </a:solidFill>
                <a:latin typeface="MN MINIMON Light" pitchFamily="2" charset="0"/>
                <a:cs typeface="MN MINIMON Light" pitchFamily="2" charset="0"/>
              </a:rPr>
              <a:t>% </a:t>
            </a:r>
            <a:r>
              <a:rPr lang="th-TH" sz="1000" dirty="0">
                <a:solidFill>
                  <a:schemeClr val="bg1"/>
                </a:solidFill>
                <a:latin typeface="MN MINIMON Light" pitchFamily="2" charset="0"/>
                <a:cs typeface="MN MINIMON Light" pitchFamily="2" charset="0"/>
              </a:rPr>
              <a:t>หญิง 54</a:t>
            </a:r>
            <a:r>
              <a:rPr lang="en-US" sz="1000" dirty="0">
                <a:solidFill>
                  <a:schemeClr val="bg1"/>
                </a:solidFill>
                <a:latin typeface="MN MINIMON Light" pitchFamily="2" charset="0"/>
                <a:cs typeface="MN MINIMON Light" pitchFamily="2" charset="0"/>
              </a:rPr>
              <a:t>%</a:t>
            </a:r>
            <a:r>
              <a:rPr lang="th-TH" sz="1000" dirty="0">
                <a:solidFill>
                  <a:schemeClr val="bg1"/>
                </a:solidFill>
                <a:latin typeface="MN MINIMON Light" pitchFamily="2" charset="0"/>
                <a:cs typeface="MN MINIMON Light" pitchFamily="2" charset="0"/>
              </a:rPr>
              <a:t> )</a:t>
            </a:r>
          </a:p>
        </p:txBody>
      </p:sp>
      <p:sp>
        <p:nvSpPr>
          <p:cNvPr id="88" name="สี่เหลี่ยมผืนผ้า 87">
            <a:extLst>
              <a:ext uri="{FF2B5EF4-FFF2-40B4-BE49-F238E27FC236}">
                <a16:creationId xmlns:a16="http://schemas.microsoft.com/office/drawing/2014/main" id="{EA094FAD-A685-4718-77E9-227C5314BFB4}"/>
              </a:ext>
            </a:extLst>
          </p:cNvPr>
          <p:cNvSpPr>
            <a:spLocks/>
          </p:cNvSpPr>
          <p:nvPr/>
        </p:nvSpPr>
        <p:spPr>
          <a:xfrm>
            <a:off x="27105" y="3842745"/>
            <a:ext cx="1187014" cy="280005"/>
          </a:xfrm>
          <a:prstGeom prst="rect">
            <a:avLst/>
          </a:prstGeom>
          <a:solidFill>
            <a:srgbClr val="EFF1DB"/>
          </a:solidFill>
          <a:ln w="3175">
            <a:noFill/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900" dirty="0">
                <a:solidFill>
                  <a:srgbClr val="3333FF"/>
                </a:solidFill>
                <a:latin typeface="MN MINIMON Light" pitchFamily="2" charset="0"/>
                <a:cs typeface="MN MINIMON Light" pitchFamily="2" charset="0"/>
              </a:rPr>
              <a:t>ครัวเรือนเกษตร</a:t>
            </a:r>
          </a:p>
          <a:p>
            <a:r>
              <a:rPr lang="th-TH" sz="900" dirty="0">
                <a:solidFill>
                  <a:srgbClr val="3333FF"/>
                </a:solidFill>
                <a:latin typeface="MN MINIMON Light" pitchFamily="2" charset="0"/>
                <a:cs typeface="MN MINIMON Light" pitchFamily="2" charset="0"/>
              </a:rPr>
              <a:t>77,868 ครัวเรือน (</a:t>
            </a:r>
            <a:r>
              <a:rPr lang="en-US" sz="900" dirty="0">
                <a:solidFill>
                  <a:srgbClr val="3333FF"/>
                </a:solidFill>
                <a:latin typeface="MN MINIMON Light" pitchFamily="2" charset="0"/>
                <a:cs typeface="MN MINIMON Light" pitchFamily="2" charset="0"/>
              </a:rPr>
              <a:t>43%</a:t>
            </a:r>
            <a:r>
              <a:rPr lang="th-TH" sz="900" dirty="0">
                <a:solidFill>
                  <a:srgbClr val="3333FF"/>
                </a:solidFill>
                <a:latin typeface="MN MINIMON Light" pitchFamily="2" charset="0"/>
                <a:cs typeface="MN MINIMON Light" pitchFamily="2" charset="0"/>
              </a:rPr>
              <a:t>)</a:t>
            </a:r>
          </a:p>
        </p:txBody>
      </p:sp>
      <p:sp>
        <p:nvSpPr>
          <p:cNvPr id="90" name="สี่เหลี่ยมผืนผ้า 89">
            <a:extLst>
              <a:ext uri="{FF2B5EF4-FFF2-40B4-BE49-F238E27FC236}">
                <a16:creationId xmlns:a16="http://schemas.microsoft.com/office/drawing/2014/main" id="{44EEEAB2-405D-3442-0147-82E549E90D01}"/>
              </a:ext>
            </a:extLst>
          </p:cNvPr>
          <p:cNvSpPr>
            <a:spLocks/>
          </p:cNvSpPr>
          <p:nvPr/>
        </p:nvSpPr>
        <p:spPr>
          <a:xfrm>
            <a:off x="1214120" y="3848774"/>
            <a:ext cx="1435611" cy="280799"/>
          </a:xfrm>
          <a:prstGeom prst="rect">
            <a:avLst/>
          </a:prstGeom>
          <a:solidFill>
            <a:srgbClr val="C3E0E5"/>
          </a:solidFill>
          <a:ln w="3175">
            <a:noFill/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ครัวเรือนทั่วไป</a:t>
            </a:r>
          </a:p>
          <a:p>
            <a:pPr algn="ctr"/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101,819 คน  (</a:t>
            </a:r>
            <a:r>
              <a:rPr lang="en-US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57%</a:t>
            </a: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)</a:t>
            </a:r>
          </a:p>
        </p:txBody>
      </p:sp>
      <p:sp>
        <p:nvSpPr>
          <p:cNvPr id="92" name="สี่เหลี่ยมผืนผ้า 91">
            <a:extLst>
              <a:ext uri="{FF2B5EF4-FFF2-40B4-BE49-F238E27FC236}">
                <a16:creationId xmlns:a16="http://schemas.microsoft.com/office/drawing/2014/main" id="{5B2023F5-31A1-B39E-9B09-DAAC31A89386}"/>
              </a:ext>
            </a:extLst>
          </p:cNvPr>
          <p:cNvSpPr>
            <a:spLocks/>
          </p:cNvSpPr>
          <p:nvPr/>
        </p:nvSpPr>
        <p:spPr>
          <a:xfrm>
            <a:off x="27106" y="3673086"/>
            <a:ext cx="2622625" cy="162245"/>
          </a:xfrm>
          <a:prstGeom prst="rect">
            <a:avLst/>
          </a:prstGeom>
          <a:solidFill>
            <a:srgbClr val="990099"/>
          </a:solidFill>
          <a:ln w="3175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000" dirty="0">
                <a:solidFill>
                  <a:schemeClr val="bg1"/>
                </a:solidFill>
                <a:latin typeface="MN MINIMON Light" pitchFamily="2" charset="0"/>
                <a:cs typeface="MN MINIMON Light" pitchFamily="2" charset="0"/>
              </a:rPr>
              <a:t>ครัวเรือน 203,274 ครัวเรือน  (100</a:t>
            </a:r>
            <a:r>
              <a:rPr lang="en-US" sz="1000" dirty="0">
                <a:solidFill>
                  <a:schemeClr val="bg1"/>
                </a:solidFill>
                <a:latin typeface="MN MINIMON Light" pitchFamily="2" charset="0"/>
                <a:cs typeface="MN MINIMON Light" pitchFamily="2" charset="0"/>
              </a:rPr>
              <a:t>%</a:t>
            </a:r>
            <a:r>
              <a:rPr lang="th-TH" sz="1000" dirty="0">
                <a:solidFill>
                  <a:schemeClr val="bg1"/>
                </a:solidFill>
                <a:latin typeface="MN MINIMON Light" pitchFamily="2" charset="0"/>
                <a:cs typeface="MN MINIMON Light" pitchFamily="2" charset="0"/>
              </a:rPr>
              <a:t>)</a:t>
            </a:r>
          </a:p>
        </p:txBody>
      </p:sp>
      <p:pic>
        <p:nvPicPr>
          <p:cNvPr id="121" name="รูปภาพ 120">
            <a:extLst>
              <a:ext uri="{FF2B5EF4-FFF2-40B4-BE49-F238E27FC236}">
                <a16:creationId xmlns:a16="http://schemas.microsoft.com/office/drawing/2014/main" id="{8C04CCF1-0D28-C779-1B6E-BFDEF7A658D8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3935" y="728586"/>
            <a:ext cx="289369" cy="289369"/>
          </a:xfrm>
          <a:prstGeom prst="rect">
            <a:avLst/>
          </a:prstGeom>
        </p:spPr>
      </p:pic>
      <p:pic>
        <p:nvPicPr>
          <p:cNvPr id="123" name="รูปภาพ 122">
            <a:extLst>
              <a:ext uri="{FF2B5EF4-FFF2-40B4-BE49-F238E27FC236}">
                <a16:creationId xmlns:a16="http://schemas.microsoft.com/office/drawing/2014/main" id="{8A949FB7-5399-E3C9-0FFE-65F45EC6A1A5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429127" y="720108"/>
            <a:ext cx="317674" cy="317674"/>
          </a:xfrm>
          <a:prstGeom prst="rect">
            <a:avLst/>
          </a:prstGeom>
        </p:spPr>
      </p:pic>
      <p:pic>
        <p:nvPicPr>
          <p:cNvPr id="143" name="รูปภาพ 142">
            <a:extLst>
              <a:ext uri="{FF2B5EF4-FFF2-40B4-BE49-F238E27FC236}">
                <a16:creationId xmlns:a16="http://schemas.microsoft.com/office/drawing/2014/main" id="{28C58826-674C-625F-64E8-3D0D47A88B43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08394" y="4132641"/>
            <a:ext cx="334683" cy="334683"/>
          </a:xfrm>
          <a:prstGeom prst="rect">
            <a:avLst/>
          </a:prstGeom>
        </p:spPr>
      </p:pic>
      <p:pic>
        <p:nvPicPr>
          <p:cNvPr id="148" name="รูปภาพ 147">
            <a:extLst>
              <a:ext uri="{FF2B5EF4-FFF2-40B4-BE49-F238E27FC236}">
                <a16:creationId xmlns:a16="http://schemas.microsoft.com/office/drawing/2014/main" id="{9EE10406-0E58-7074-4C97-21652CA1366F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291974" y="719947"/>
            <a:ext cx="317674" cy="317674"/>
          </a:xfrm>
          <a:prstGeom prst="rect">
            <a:avLst/>
          </a:prstGeom>
        </p:spPr>
      </p:pic>
      <p:cxnSp>
        <p:nvCxnSpPr>
          <p:cNvPr id="160" name="ตัวเชื่อมต่อตรง 159">
            <a:extLst>
              <a:ext uri="{FF2B5EF4-FFF2-40B4-BE49-F238E27FC236}">
                <a16:creationId xmlns:a16="http://schemas.microsoft.com/office/drawing/2014/main" id="{47A03AB1-6EDF-E9DD-AB51-CEE062DA41D7}"/>
              </a:ext>
            </a:extLst>
          </p:cNvPr>
          <p:cNvCxnSpPr>
            <a:cxnSpLocks/>
          </p:cNvCxnSpPr>
          <p:nvPr/>
        </p:nvCxnSpPr>
        <p:spPr>
          <a:xfrm>
            <a:off x="1178060" y="1091565"/>
            <a:ext cx="0" cy="22626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2" name="ตัวเชื่อมต่อตรง 161">
            <a:extLst>
              <a:ext uri="{FF2B5EF4-FFF2-40B4-BE49-F238E27FC236}">
                <a16:creationId xmlns:a16="http://schemas.microsoft.com/office/drawing/2014/main" id="{D84F357D-90CB-F095-812E-1D2F116A9095}"/>
              </a:ext>
            </a:extLst>
          </p:cNvPr>
          <p:cNvCxnSpPr>
            <a:cxnSpLocks/>
          </p:cNvCxnSpPr>
          <p:nvPr/>
        </p:nvCxnSpPr>
        <p:spPr>
          <a:xfrm>
            <a:off x="2718861" y="1091565"/>
            <a:ext cx="0" cy="22626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5" name="สี่เหลี่ยมผืนผ้า: มุมมน 164">
            <a:extLst>
              <a:ext uri="{FF2B5EF4-FFF2-40B4-BE49-F238E27FC236}">
                <a16:creationId xmlns:a16="http://schemas.microsoft.com/office/drawing/2014/main" id="{F0D3337D-2797-E43B-89E7-F4C16A5E5C79}"/>
              </a:ext>
            </a:extLst>
          </p:cNvPr>
          <p:cNvSpPr>
            <a:spLocks/>
          </p:cNvSpPr>
          <p:nvPr/>
        </p:nvSpPr>
        <p:spPr>
          <a:xfrm>
            <a:off x="0" y="1383763"/>
            <a:ext cx="3429000" cy="694071"/>
          </a:xfrm>
          <a:prstGeom prst="roundRect">
            <a:avLst>
              <a:gd name="adj" fmla="val 0"/>
            </a:avLst>
          </a:prstGeom>
          <a:solidFill>
            <a:srgbClr val="C3E0E5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numCol="2" rtlCol="0" anchor="t"/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th-TH" sz="1000" dirty="0">
                <a:solidFill>
                  <a:schemeClr val="tx1"/>
                </a:solidFill>
                <a:highlight>
                  <a:srgbClr val="FFFF00"/>
                </a:highlight>
                <a:latin typeface="MN MINIMON Light" pitchFamily="2" charset="0"/>
                <a:cs typeface="MN MINIMON Light" pitchFamily="2" charset="0"/>
              </a:rPr>
              <a:t>ที่ดิน ส.ป.ก. </a:t>
            </a:r>
            <a:r>
              <a:rPr lang="en-US" sz="1000" dirty="0">
                <a:solidFill>
                  <a:schemeClr val="tx1"/>
                </a:solidFill>
                <a:highlight>
                  <a:srgbClr val="FFFF00"/>
                </a:highlight>
                <a:latin typeface="MN MINIMON Light" pitchFamily="2" charset="0"/>
                <a:cs typeface="MN MINIMON Light" pitchFamily="2" charset="0"/>
              </a:rPr>
              <a:t>:</a:t>
            </a:r>
            <a:r>
              <a:rPr lang="en-US" sz="1000" dirty="0">
                <a:solidFill>
                  <a:srgbClr val="FF0000"/>
                </a:solidFill>
                <a:highlight>
                  <a:srgbClr val="FFFF00"/>
                </a:highlight>
                <a:latin typeface="MN MINIMON Light" pitchFamily="2" charset="0"/>
                <a:cs typeface="MN MINIMON Light" pitchFamily="2" charset="0"/>
              </a:rPr>
              <a:t> </a:t>
            </a:r>
            <a:r>
              <a:rPr lang="th-TH" sz="1000">
                <a:solidFill>
                  <a:srgbClr val="FF0000"/>
                </a:solidFill>
                <a:highlight>
                  <a:srgbClr val="FFFF00"/>
                </a:highlight>
                <a:latin typeface="MN MINIMON Light" pitchFamily="2" charset="0"/>
                <a:cs typeface="MN MINIMON Light" pitchFamily="2" charset="0"/>
              </a:rPr>
              <a:t>327,576 </a:t>
            </a:r>
            <a:r>
              <a:rPr lang="th-TH" sz="1000" dirty="0">
                <a:solidFill>
                  <a:srgbClr val="FF0000"/>
                </a:solidFill>
                <a:highlight>
                  <a:srgbClr val="FFFF00"/>
                </a:highlight>
                <a:latin typeface="MN MINIMON Light" pitchFamily="2" charset="0"/>
                <a:cs typeface="MN MINIMON Light" pitchFamily="2" charset="0"/>
              </a:rPr>
              <a:t>ไร่</a:t>
            </a:r>
          </a:p>
        </p:txBody>
      </p:sp>
      <p:sp>
        <p:nvSpPr>
          <p:cNvPr id="168" name="สี่เหลี่ยมผืนผ้า 167">
            <a:extLst>
              <a:ext uri="{FF2B5EF4-FFF2-40B4-BE49-F238E27FC236}">
                <a16:creationId xmlns:a16="http://schemas.microsoft.com/office/drawing/2014/main" id="{B7EA475C-6680-CC65-8DD8-EEE7C59840F5}"/>
              </a:ext>
            </a:extLst>
          </p:cNvPr>
          <p:cNvSpPr/>
          <p:nvPr/>
        </p:nvSpPr>
        <p:spPr>
          <a:xfrm>
            <a:off x="15300" y="1587919"/>
            <a:ext cx="3402000" cy="144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900" dirty="0">
                <a:solidFill>
                  <a:srgbClr val="3333FF"/>
                </a:solidFill>
                <a:latin typeface="MN MINIMON Light" pitchFamily="2" charset="0"/>
                <a:cs typeface="MN MINIMON Light" pitchFamily="2" charset="0"/>
              </a:rPr>
              <a:t>อ.เมือง   85,179 ไร่</a:t>
            </a: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	     </a:t>
            </a:r>
            <a:r>
              <a:rPr lang="th-TH" sz="900" dirty="0">
                <a:solidFill>
                  <a:srgbClr val="FF0000"/>
                </a:solidFill>
                <a:latin typeface="MN MINIMON Light" pitchFamily="2" charset="0"/>
                <a:cs typeface="MN MINIMON Light" pitchFamily="2" charset="0"/>
              </a:rPr>
              <a:t>อ.แม่ใจ        13,666 ไร่</a:t>
            </a: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	</a:t>
            </a:r>
            <a:r>
              <a:rPr lang="th-TH" sz="900" dirty="0">
                <a:solidFill>
                  <a:srgbClr val="9900CC"/>
                </a:solidFill>
                <a:latin typeface="MN MINIMON Light" pitchFamily="2" charset="0"/>
                <a:cs typeface="MN MINIMON Light" pitchFamily="2" charset="0"/>
              </a:rPr>
              <a:t>อ.ภูกามยาว  25,027 ไร่</a:t>
            </a:r>
          </a:p>
        </p:txBody>
      </p:sp>
      <p:sp>
        <p:nvSpPr>
          <p:cNvPr id="169" name="สี่เหลี่ยมผืนผ้า 168">
            <a:extLst>
              <a:ext uri="{FF2B5EF4-FFF2-40B4-BE49-F238E27FC236}">
                <a16:creationId xmlns:a16="http://schemas.microsoft.com/office/drawing/2014/main" id="{811B1C83-775C-0518-86DF-485596108B55}"/>
              </a:ext>
            </a:extLst>
          </p:cNvPr>
          <p:cNvSpPr/>
          <p:nvPr/>
        </p:nvSpPr>
        <p:spPr>
          <a:xfrm>
            <a:off x="15300" y="1743653"/>
            <a:ext cx="3402000" cy="144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900" dirty="0">
                <a:solidFill>
                  <a:srgbClr val="3333FF"/>
                </a:solidFill>
                <a:latin typeface="MN MINIMON Light" pitchFamily="2" charset="0"/>
                <a:cs typeface="MN MINIMON Light" pitchFamily="2" charset="0"/>
              </a:rPr>
              <a:t>อ.จุน      36,206 ไร่</a:t>
            </a: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	     </a:t>
            </a:r>
            <a:r>
              <a:rPr lang="th-TH" sz="900" dirty="0">
                <a:solidFill>
                  <a:srgbClr val="FF0000"/>
                </a:solidFill>
                <a:latin typeface="MN MINIMON Light" pitchFamily="2" charset="0"/>
                <a:cs typeface="MN MINIMON Light" pitchFamily="2" charset="0"/>
              </a:rPr>
              <a:t>อ.ดอกคำใต้   55,610 ไร่</a:t>
            </a: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	</a:t>
            </a:r>
            <a:r>
              <a:rPr lang="th-TH" sz="900" dirty="0">
                <a:solidFill>
                  <a:srgbClr val="9900CC"/>
                </a:solidFill>
                <a:latin typeface="MN MINIMON Light" pitchFamily="2" charset="0"/>
                <a:cs typeface="MN MINIMON Light" pitchFamily="2" charset="0"/>
              </a:rPr>
              <a:t>อ.ปง          15,571 ไร่</a:t>
            </a:r>
          </a:p>
        </p:txBody>
      </p:sp>
      <p:sp>
        <p:nvSpPr>
          <p:cNvPr id="170" name="สี่เหลี่ยมผืนผ้า 169">
            <a:extLst>
              <a:ext uri="{FF2B5EF4-FFF2-40B4-BE49-F238E27FC236}">
                <a16:creationId xmlns:a16="http://schemas.microsoft.com/office/drawing/2014/main" id="{8D1CF484-E748-9496-F846-73FF07A41686}"/>
              </a:ext>
            </a:extLst>
          </p:cNvPr>
          <p:cNvSpPr/>
          <p:nvPr/>
        </p:nvSpPr>
        <p:spPr>
          <a:xfrm>
            <a:off x="15300" y="1899387"/>
            <a:ext cx="3402000" cy="144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900" dirty="0">
                <a:solidFill>
                  <a:srgbClr val="3333FF"/>
                </a:solidFill>
                <a:latin typeface="MN MINIMON Light" pitchFamily="2" charset="0"/>
                <a:cs typeface="MN MINIMON Light" pitchFamily="2" charset="0"/>
              </a:rPr>
              <a:t>อ.ภูซาง   18,021 ไร่</a:t>
            </a: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	     </a:t>
            </a:r>
            <a:r>
              <a:rPr lang="th-TH" sz="900" dirty="0">
                <a:solidFill>
                  <a:srgbClr val="FF0000"/>
                </a:solidFill>
                <a:latin typeface="MN MINIMON Light" pitchFamily="2" charset="0"/>
                <a:cs typeface="MN MINIMON Light" pitchFamily="2" charset="0"/>
              </a:rPr>
              <a:t>อ.เชียงม่วน   37,338 ไร่</a:t>
            </a: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	</a:t>
            </a:r>
            <a:r>
              <a:rPr lang="th-TH" sz="900" dirty="0">
                <a:solidFill>
                  <a:srgbClr val="9900CC"/>
                </a:solidFill>
                <a:latin typeface="MN MINIMON Light" pitchFamily="2" charset="0"/>
                <a:cs typeface="MN MINIMON Light" pitchFamily="2" charset="0"/>
              </a:rPr>
              <a:t>อ.เชียงคำ    40,958 ไร่</a:t>
            </a:r>
          </a:p>
        </p:txBody>
      </p:sp>
      <p:cxnSp>
        <p:nvCxnSpPr>
          <p:cNvPr id="171" name="ตัวเชื่อมต่อตรง 170">
            <a:extLst>
              <a:ext uri="{FF2B5EF4-FFF2-40B4-BE49-F238E27FC236}">
                <a16:creationId xmlns:a16="http://schemas.microsoft.com/office/drawing/2014/main" id="{155C6973-7765-A01C-9CD2-C98138C09A98}"/>
              </a:ext>
            </a:extLst>
          </p:cNvPr>
          <p:cNvCxnSpPr>
            <a:cxnSpLocks/>
          </p:cNvCxnSpPr>
          <p:nvPr/>
        </p:nvCxnSpPr>
        <p:spPr>
          <a:xfrm>
            <a:off x="1043251" y="1615714"/>
            <a:ext cx="0" cy="41497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5" name="ตัวเชื่อมต่อตรง 174">
            <a:extLst>
              <a:ext uri="{FF2B5EF4-FFF2-40B4-BE49-F238E27FC236}">
                <a16:creationId xmlns:a16="http://schemas.microsoft.com/office/drawing/2014/main" id="{F70147F0-0B76-CA30-7EF8-6ED6567E728E}"/>
              </a:ext>
            </a:extLst>
          </p:cNvPr>
          <p:cNvCxnSpPr>
            <a:cxnSpLocks/>
          </p:cNvCxnSpPr>
          <p:nvPr/>
        </p:nvCxnSpPr>
        <p:spPr>
          <a:xfrm>
            <a:off x="2266261" y="1611298"/>
            <a:ext cx="0" cy="41497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สี่เหลี่ยมผืนผ้า 5">
            <a:extLst>
              <a:ext uri="{FF2B5EF4-FFF2-40B4-BE49-F238E27FC236}">
                <a16:creationId xmlns:a16="http://schemas.microsoft.com/office/drawing/2014/main" id="{ED8AE526-E09D-44E3-2765-E8E8573D7348}"/>
              </a:ext>
            </a:extLst>
          </p:cNvPr>
          <p:cNvSpPr/>
          <p:nvPr/>
        </p:nvSpPr>
        <p:spPr>
          <a:xfrm>
            <a:off x="3431809" y="476256"/>
            <a:ext cx="3433055" cy="170344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spcBef>
                <a:spcPts val="300"/>
              </a:spcBef>
            </a:pPr>
            <a:r>
              <a:rPr lang="th-TH" sz="10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ไ</a:t>
            </a:r>
          </a:p>
        </p:txBody>
      </p:sp>
      <p:sp>
        <p:nvSpPr>
          <p:cNvPr id="108" name="สี่เหลี่ยมผืนผ้า: มุมมน 107">
            <a:extLst>
              <a:ext uri="{FF2B5EF4-FFF2-40B4-BE49-F238E27FC236}">
                <a16:creationId xmlns:a16="http://schemas.microsoft.com/office/drawing/2014/main" id="{2604D9EF-D9BD-E963-2409-A93414A479E1}"/>
              </a:ext>
            </a:extLst>
          </p:cNvPr>
          <p:cNvSpPr/>
          <p:nvPr/>
        </p:nvSpPr>
        <p:spPr>
          <a:xfrm>
            <a:off x="4647895" y="862316"/>
            <a:ext cx="749630" cy="1168371"/>
          </a:xfrm>
          <a:prstGeom prst="roundRect">
            <a:avLst>
              <a:gd name="adj" fmla="val 0"/>
            </a:avLst>
          </a:prstGeom>
          <a:solidFill>
            <a:srgbClr val="A3EBB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spcBef>
                <a:spcPts val="200"/>
              </a:spcBef>
            </a:pP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74,214</a:t>
            </a:r>
          </a:p>
          <a:p>
            <a:pPr algn="ctr">
              <a:spcBef>
                <a:spcPts val="200"/>
              </a:spcBef>
            </a:pP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4,123</a:t>
            </a:r>
          </a:p>
          <a:p>
            <a:pPr algn="ctr">
              <a:spcBef>
                <a:spcPts val="200"/>
              </a:spcBef>
            </a:pP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9,934</a:t>
            </a:r>
          </a:p>
          <a:p>
            <a:pPr algn="ctr">
              <a:spcBef>
                <a:spcPts val="200"/>
              </a:spcBef>
            </a:pP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2,143</a:t>
            </a:r>
          </a:p>
          <a:p>
            <a:pPr algn="ctr">
              <a:spcBef>
                <a:spcPts val="200"/>
              </a:spcBef>
            </a:pP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15,589</a:t>
            </a:r>
          </a:p>
          <a:p>
            <a:pPr algn="ctr">
              <a:spcBef>
                <a:spcPts val="200"/>
              </a:spcBef>
            </a:pP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1,791</a:t>
            </a:r>
          </a:p>
          <a:p>
            <a:pPr algn="ctr">
              <a:spcBef>
                <a:spcPts val="200"/>
              </a:spcBef>
            </a:pP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158</a:t>
            </a:r>
          </a:p>
        </p:txBody>
      </p:sp>
      <p:sp>
        <p:nvSpPr>
          <p:cNvPr id="112" name="สี่เหลี่ยมผืนผ้า: มุมมน 111">
            <a:extLst>
              <a:ext uri="{FF2B5EF4-FFF2-40B4-BE49-F238E27FC236}">
                <a16:creationId xmlns:a16="http://schemas.microsoft.com/office/drawing/2014/main" id="{C48824E9-2527-FA7A-CE01-06FB7C36B813}"/>
              </a:ext>
            </a:extLst>
          </p:cNvPr>
          <p:cNvSpPr/>
          <p:nvPr/>
        </p:nvSpPr>
        <p:spPr>
          <a:xfrm>
            <a:off x="5442066" y="863779"/>
            <a:ext cx="594000" cy="1166738"/>
          </a:xfrm>
          <a:prstGeom prst="roundRect">
            <a:avLst>
              <a:gd name="adj" fmla="val 0"/>
            </a:avLst>
          </a:prstGeom>
          <a:solidFill>
            <a:srgbClr val="FFD4D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spcBef>
                <a:spcPts val="200"/>
              </a:spcBef>
            </a:pP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596,688</a:t>
            </a:r>
          </a:p>
          <a:p>
            <a:pPr algn="ctr">
              <a:spcBef>
                <a:spcPts val="200"/>
              </a:spcBef>
            </a:pP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43,129</a:t>
            </a:r>
          </a:p>
          <a:p>
            <a:pPr algn="ctr">
              <a:spcBef>
                <a:spcPts val="200"/>
              </a:spcBef>
            </a:pP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95,024</a:t>
            </a:r>
          </a:p>
          <a:p>
            <a:pPr algn="ctr">
              <a:spcBef>
                <a:spcPts val="200"/>
              </a:spcBef>
            </a:pP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17,278</a:t>
            </a:r>
          </a:p>
          <a:p>
            <a:pPr algn="ctr">
              <a:spcBef>
                <a:spcPts val="200"/>
              </a:spcBef>
            </a:pP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90,600</a:t>
            </a:r>
          </a:p>
          <a:p>
            <a:pPr algn="ctr">
              <a:spcBef>
                <a:spcPts val="200"/>
              </a:spcBef>
            </a:pP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11,403</a:t>
            </a:r>
          </a:p>
          <a:p>
            <a:pPr algn="ctr">
              <a:spcBef>
                <a:spcPts val="200"/>
              </a:spcBef>
            </a:pP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1,650</a:t>
            </a:r>
          </a:p>
        </p:txBody>
      </p:sp>
      <p:sp>
        <p:nvSpPr>
          <p:cNvPr id="115" name="สี่เหลี่ยมผืนผ้า: มุมมน 114">
            <a:extLst>
              <a:ext uri="{FF2B5EF4-FFF2-40B4-BE49-F238E27FC236}">
                <a16:creationId xmlns:a16="http://schemas.microsoft.com/office/drawing/2014/main" id="{59E0D2C3-92D4-A611-ED3A-D129C59AEDEE}"/>
              </a:ext>
            </a:extLst>
          </p:cNvPr>
          <p:cNvSpPr/>
          <p:nvPr/>
        </p:nvSpPr>
        <p:spPr>
          <a:xfrm>
            <a:off x="6080607" y="860797"/>
            <a:ext cx="713788" cy="1168246"/>
          </a:xfrm>
          <a:prstGeom prst="roundRect">
            <a:avLst>
              <a:gd name="adj" fmla="val 0"/>
            </a:avLst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spcBef>
                <a:spcPts val="200"/>
              </a:spcBef>
            </a:pP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345,342</a:t>
            </a:r>
          </a:p>
          <a:p>
            <a:pPr algn="ctr">
              <a:spcBef>
                <a:spcPts val="200"/>
              </a:spcBef>
            </a:pP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27,828</a:t>
            </a:r>
          </a:p>
          <a:p>
            <a:pPr algn="ctr">
              <a:spcBef>
                <a:spcPts val="200"/>
              </a:spcBef>
            </a:pP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79,612</a:t>
            </a:r>
          </a:p>
          <a:p>
            <a:pPr algn="ctr">
              <a:spcBef>
                <a:spcPts val="200"/>
              </a:spcBef>
            </a:pP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52,538</a:t>
            </a:r>
          </a:p>
          <a:p>
            <a:pPr algn="ctr">
              <a:spcBef>
                <a:spcPts val="200"/>
              </a:spcBef>
            </a:pP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35,684</a:t>
            </a:r>
          </a:p>
          <a:p>
            <a:pPr algn="ctr">
              <a:spcBef>
                <a:spcPts val="200"/>
              </a:spcBef>
            </a:pP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996</a:t>
            </a:r>
          </a:p>
          <a:p>
            <a:pPr algn="ctr">
              <a:spcBef>
                <a:spcPts val="200"/>
              </a:spcBef>
            </a:pP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181</a:t>
            </a:r>
          </a:p>
        </p:txBody>
      </p:sp>
      <p:sp>
        <p:nvSpPr>
          <p:cNvPr id="116" name="สี่เหลี่ยมผืนผ้า: มุมมนด้านบน 115">
            <a:extLst>
              <a:ext uri="{FF2B5EF4-FFF2-40B4-BE49-F238E27FC236}">
                <a16:creationId xmlns:a16="http://schemas.microsoft.com/office/drawing/2014/main" id="{14D160CF-78B5-8645-C065-828B214130A9}"/>
              </a:ext>
            </a:extLst>
          </p:cNvPr>
          <p:cNvSpPr/>
          <p:nvPr/>
        </p:nvSpPr>
        <p:spPr>
          <a:xfrm>
            <a:off x="3570656" y="714142"/>
            <a:ext cx="1032700" cy="146771"/>
          </a:xfrm>
          <a:prstGeom prst="round2SameRect">
            <a:avLst>
              <a:gd name="adj1" fmla="val 30963"/>
              <a:gd name="adj2" fmla="val 0"/>
            </a:avLst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900" dirty="0">
                <a:latin typeface="MN MINIMON Light" pitchFamily="2" charset="0"/>
                <a:cs typeface="MN MINIMON Light" pitchFamily="2" charset="0"/>
              </a:rPr>
              <a:t>ชนิดพืช</a:t>
            </a:r>
          </a:p>
        </p:txBody>
      </p:sp>
      <p:sp>
        <p:nvSpPr>
          <p:cNvPr id="106" name="สี่เหลี่ยมผืนผ้า: มุมมน 105">
            <a:extLst>
              <a:ext uri="{FF2B5EF4-FFF2-40B4-BE49-F238E27FC236}">
                <a16:creationId xmlns:a16="http://schemas.microsoft.com/office/drawing/2014/main" id="{79B2566C-61FB-A31C-AE52-3C21D3C4CFE3}"/>
              </a:ext>
            </a:extLst>
          </p:cNvPr>
          <p:cNvSpPr/>
          <p:nvPr/>
        </p:nvSpPr>
        <p:spPr>
          <a:xfrm>
            <a:off x="3756316" y="862316"/>
            <a:ext cx="847105" cy="1163955"/>
          </a:xfrm>
          <a:prstGeom prst="roundRect">
            <a:avLst>
              <a:gd name="adj" fmla="val 0"/>
            </a:avLst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spcBef>
                <a:spcPts val="200"/>
              </a:spcBef>
            </a:pP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ข้าวนาปี</a:t>
            </a:r>
          </a:p>
          <a:p>
            <a:pPr>
              <a:spcBef>
                <a:spcPts val="200"/>
              </a:spcBef>
            </a:pP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ข้าวนาปรัง</a:t>
            </a:r>
          </a:p>
          <a:p>
            <a:pPr>
              <a:spcBef>
                <a:spcPts val="200"/>
              </a:spcBef>
            </a:pP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ข้าวโพดเลี้ยงสัตว์</a:t>
            </a:r>
          </a:p>
          <a:p>
            <a:pPr>
              <a:spcBef>
                <a:spcPts val="200"/>
              </a:spcBef>
            </a:pP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มันสำปะหลัง</a:t>
            </a:r>
          </a:p>
          <a:p>
            <a:pPr>
              <a:spcBef>
                <a:spcPts val="200"/>
              </a:spcBef>
            </a:pP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ลำไย</a:t>
            </a:r>
          </a:p>
          <a:p>
            <a:pPr>
              <a:spcBef>
                <a:spcPts val="200"/>
              </a:spcBef>
            </a:pP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ลิ้นจี่ </a:t>
            </a:r>
          </a:p>
          <a:p>
            <a:pPr>
              <a:spcBef>
                <a:spcPts val="200"/>
              </a:spcBef>
            </a:pP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กาแฟ อาราบ</a:t>
            </a:r>
            <a:r>
              <a:rPr lang="th-TH" sz="900" dirty="0" err="1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ิก้า</a:t>
            </a:r>
            <a:endParaRPr lang="th-TH" sz="900" dirty="0">
              <a:solidFill>
                <a:schemeClr val="tx1"/>
              </a:solidFill>
              <a:latin typeface="MN MINIMON Light" pitchFamily="2" charset="0"/>
              <a:cs typeface="MN MINIMON Light" pitchFamily="2" charset="0"/>
            </a:endParaRPr>
          </a:p>
        </p:txBody>
      </p:sp>
      <p:sp>
        <p:nvSpPr>
          <p:cNvPr id="118" name="สี่เหลี่ยมผืนผ้า: มุมมนด้านบน 117">
            <a:extLst>
              <a:ext uri="{FF2B5EF4-FFF2-40B4-BE49-F238E27FC236}">
                <a16:creationId xmlns:a16="http://schemas.microsoft.com/office/drawing/2014/main" id="{7647234A-EABE-3683-12DB-81485311CF3D}"/>
              </a:ext>
            </a:extLst>
          </p:cNvPr>
          <p:cNvSpPr/>
          <p:nvPr/>
        </p:nvSpPr>
        <p:spPr>
          <a:xfrm>
            <a:off x="4645045" y="716892"/>
            <a:ext cx="749630" cy="146771"/>
          </a:xfrm>
          <a:prstGeom prst="round2SameRect">
            <a:avLst>
              <a:gd name="adj1" fmla="val 30963"/>
              <a:gd name="adj2" fmla="val 0"/>
            </a:avLst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900" spc="-40" dirty="0">
                <a:latin typeface="MN MINIMON Light" pitchFamily="2" charset="0"/>
                <a:cs typeface="MN MINIMON Light" pitchFamily="2" charset="0"/>
              </a:rPr>
              <a:t>เกษตรกร (ราย)</a:t>
            </a:r>
          </a:p>
        </p:txBody>
      </p:sp>
      <p:sp>
        <p:nvSpPr>
          <p:cNvPr id="119" name="สี่เหลี่ยมผืนผ้า: มุมมนด้านบน 118">
            <a:extLst>
              <a:ext uri="{FF2B5EF4-FFF2-40B4-BE49-F238E27FC236}">
                <a16:creationId xmlns:a16="http://schemas.microsoft.com/office/drawing/2014/main" id="{8691F292-243E-BFE2-696B-2EADD43D67FD}"/>
              </a:ext>
            </a:extLst>
          </p:cNvPr>
          <p:cNvSpPr/>
          <p:nvPr/>
        </p:nvSpPr>
        <p:spPr>
          <a:xfrm>
            <a:off x="5441367" y="716892"/>
            <a:ext cx="594000" cy="146771"/>
          </a:xfrm>
          <a:prstGeom prst="round2SameRect">
            <a:avLst>
              <a:gd name="adj1" fmla="val 30963"/>
              <a:gd name="adj2" fmla="val 0"/>
            </a:avLst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900" dirty="0">
                <a:latin typeface="MN MINIMON Light" pitchFamily="2" charset="0"/>
                <a:cs typeface="MN MINIMON Light" pitchFamily="2" charset="0"/>
              </a:rPr>
              <a:t>พื้นที่ (ไร่)</a:t>
            </a:r>
          </a:p>
        </p:txBody>
      </p:sp>
      <p:sp>
        <p:nvSpPr>
          <p:cNvPr id="122" name="สี่เหลี่ยมผืนผ้า: มุมมนด้านบน 121">
            <a:extLst>
              <a:ext uri="{FF2B5EF4-FFF2-40B4-BE49-F238E27FC236}">
                <a16:creationId xmlns:a16="http://schemas.microsoft.com/office/drawing/2014/main" id="{2AF64EA3-BA3C-4D0C-6C93-910B12757F9F}"/>
              </a:ext>
            </a:extLst>
          </p:cNvPr>
          <p:cNvSpPr/>
          <p:nvPr/>
        </p:nvSpPr>
        <p:spPr>
          <a:xfrm>
            <a:off x="6078034" y="715302"/>
            <a:ext cx="713789" cy="146771"/>
          </a:xfrm>
          <a:prstGeom prst="round2SameRect">
            <a:avLst>
              <a:gd name="adj1" fmla="val 30963"/>
              <a:gd name="adj2" fmla="val 0"/>
            </a:avLst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900" dirty="0">
                <a:latin typeface="MN MINIMON Light" pitchFamily="2" charset="0"/>
                <a:cs typeface="MN MINIMON Light" pitchFamily="2" charset="0"/>
              </a:rPr>
              <a:t>ผลผลิต (ตัน)</a:t>
            </a:r>
          </a:p>
        </p:txBody>
      </p:sp>
      <p:sp>
        <p:nvSpPr>
          <p:cNvPr id="139" name="สี่เหลี่ยมผืนผ้า: มุมมน 138">
            <a:extLst>
              <a:ext uri="{FF2B5EF4-FFF2-40B4-BE49-F238E27FC236}">
                <a16:creationId xmlns:a16="http://schemas.microsoft.com/office/drawing/2014/main" id="{7577E014-E15F-8A90-7D91-92082E4D0A28}"/>
              </a:ext>
            </a:extLst>
          </p:cNvPr>
          <p:cNvSpPr/>
          <p:nvPr/>
        </p:nvSpPr>
        <p:spPr>
          <a:xfrm>
            <a:off x="3557774" y="506254"/>
            <a:ext cx="3234049" cy="176665"/>
          </a:xfrm>
          <a:prstGeom prst="roundRect">
            <a:avLst>
              <a:gd name="adj" fmla="val 50000"/>
            </a:avLst>
          </a:prstGeom>
          <a:solidFill>
            <a:srgbClr val="C3E0E5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300"/>
              </a:spcBef>
            </a:pPr>
            <a:r>
              <a:rPr lang="th-TH" sz="10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ปริมาณผลผลิตสินค้าเกษตร </a:t>
            </a:r>
            <a:r>
              <a:rPr lang="th-TH" sz="1200" dirty="0">
                <a:solidFill>
                  <a:srgbClr val="006600"/>
                </a:solidFill>
                <a:latin typeface="MN MINIMON Light" pitchFamily="2" charset="0"/>
                <a:cs typeface="MN MINIMON Light" pitchFamily="2" charset="0"/>
              </a:rPr>
              <a:t>ด้านพืช</a:t>
            </a:r>
            <a:endParaRPr lang="th-TH" sz="1000" dirty="0">
              <a:solidFill>
                <a:srgbClr val="006600"/>
              </a:solidFill>
              <a:latin typeface="MN MINIMON Light" pitchFamily="2" charset="0"/>
              <a:cs typeface="MN MINIMON Light" pitchFamily="2" charset="0"/>
            </a:endParaRPr>
          </a:p>
        </p:txBody>
      </p:sp>
      <p:sp>
        <p:nvSpPr>
          <p:cNvPr id="141" name="สี่เหลี่ยมผืนผ้า: มุมมน 140">
            <a:extLst>
              <a:ext uri="{FF2B5EF4-FFF2-40B4-BE49-F238E27FC236}">
                <a16:creationId xmlns:a16="http://schemas.microsoft.com/office/drawing/2014/main" id="{F123EF4D-A1B1-DE37-5B2C-2942F17AC4BB}"/>
              </a:ext>
            </a:extLst>
          </p:cNvPr>
          <p:cNvSpPr/>
          <p:nvPr/>
        </p:nvSpPr>
        <p:spPr>
          <a:xfrm>
            <a:off x="3570591" y="860797"/>
            <a:ext cx="180026" cy="1163955"/>
          </a:xfrm>
          <a:prstGeom prst="roundRect">
            <a:avLst>
              <a:gd name="adj" fmla="val 0"/>
            </a:avLst>
          </a:prstGeom>
          <a:solidFill>
            <a:srgbClr val="C3E0E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spcBef>
                <a:spcPts val="300"/>
              </a:spcBef>
            </a:pPr>
            <a:endParaRPr lang="th-TH" sz="900" dirty="0">
              <a:solidFill>
                <a:schemeClr val="tx1"/>
              </a:solidFill>
              <a:latin typeface="MN MINIMON Light" pitchFamily="2" charset="0"/>
              <a:cs typeface="MN MINIMON Light" pitchFamily="2" charset="0"/>
            </a:endParaRPr>
          </a:p>
        </p:txBody>
      </p:sp>
      <p:pic>
        <p:nvPicPr>
          <p:cNvPr id="150" name="รูปภาพ 149">
            <a:extLst>
              <a:ext uri="{FF2B5EF4-FFF2-40B4-BE49-F238E27FC236}">
                <a16:creationId xmlns:a16="http://schemas.microsoft.com/office/drawing/2014/main" id="{26D25D46-A5AD-0F93-4BAD-9A9D1ABA374D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598159" y="908645"/>
            <a:ext cx="126000" cy="126000"/>
          </a:xfrm>
          <a:prstGeom prst="rect">
            <a:avLst/>
          </a:prstGeom>
        </p:spPr>
      </p:pic>
      <p:pic>
        <p:nvPicPr>
          <p:cNvPr id="151" name="รูปภาพ 150">
            <a:extLst>
              <a:ext uri="{FF2B5EF4-FFF2-40B4-BE49-F238E27FC236}">
                <a16:creationId xmlns:a16="http://schemas.microsoft.com/office/drawing/2014/main" id="{050F81D2-73B1-693F-25FE-2D982DFA6F47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598159" y="1072384"/>
            <a:ext cx="126000" cy="126000"/>
          </a:xfrm>
          <a:prstGeom prst="rect">
            <a:avLst/>
          </a:prstGeom>
        </p:spPr>
      </p:pic>
      <p:pic>
        <p:nvPicPr>
          <p:cNvPr id="153" name="รูปภาพ 152">
            <a:extLst>
              <a:ext uri="{FF2B5EF4-FFF2-40B4-BE49-F238E27FC236}">
                <a16:creationId xmlns:a16="http://schemas.microsoft.com/office/drawing/2014/main" id="{57989831-A86C-24A4-7219-69B7CA70D4CE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3601334" y="1241438"/>
            <a:ext cx="126000" cy="126000"/>
          </a:xfrm>
          <a:prstGeom prst="rect">
            <a:avLst/>
          </a:prstGeom>
        </p:spPr>
      </p:pic>
      <p:pic>
        <p:nvPicPr>
          <p:cNvPr id="157" name="รูปภาพ 156">
            <a:extLst>
              <a:ext uri="{FF2B5EF4-FFF2-40B4-BE49-F238E27FC236}">
                <a16:creationId xmlns:a16="http://schemas.microsoft.com/office/drawing/2014/main" id="{72776EA8-E01B-BC1E-4D14-677C290454F7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8126" y="1543653"/>
            <a:ext cx="144000" cy="144000"/>
          </a:xfrm>
          <a:prstGeom prst="rect">
            <a:avLst/>
          </a:prstGeom>
        </p:spPr>
      </p:pic>
      <p:pic>
        <p:nvPicPr>
          <p:cNvPr id="159" name="รูปภาพ 158">
            <a:extLst>
              <a:ext uri="{FF2B5EF4-FFF2-40B4-BE49-F238E27FC236}">
                <a16:creationId xmlns:a16="http://schemas.microsoft.com/office/drawing/2014/main" id="{D4E5C28D-80F7-B22C-9F37-ACFA92E7B5E2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2232" y="1726830"/>
            <a:ext cx="126000" cy="126000"/>
          </a:xfrm>
          <a:prstGeom prst="rect">
            <a:avLst/>
          </a:prstGeom>
        </p:spPr>
      </p:pic>
      <p:pic>
        <p:nvPicPr>
          <p:cNvPr id="161" name="รูปภาพ 160">
            <a:extLst>
              <a:ext uri="{FF2B5EF4-FFF2-40B4-BE49-F238E27FC236}">
                <a16:creationId xmlns:a16="http://schemas.microsoft.com/office/drawing/2014/main" id="{D2E934DD-94A1-2ED1-FA09-2AC33B928639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8159" y="1399863"/>
            <a:ext cx="126000" cy="126000"/>
          </a:xfrm>
          <a:prstGeom prst="rect">
            <a:avLst/>
          </a:prstGeom>
        </p:spPr>
      </p:pic>
      <p:sp>
        <p:nvSpPr>
          <p:cNvPr id="166" name="สี่เหลี่ยมผืนผ้า 165">
            <a:extLst>
              <a:ext uri="{FF2B5EF4-FFF2-40B4-BE49-F238E27FC236}">
                <a16:creationId xmlns:a16="http://schemas.microsoft.com/office/drawing/2014/main" id="{6010DE0B-10B2-C4C2-F93A-85A305CF5B50}"/>
              </a:ext>
            </a:extLst>
          </p:cNvPr>
          <p:cNvSpPr/>
          <p:nvPr/>
        </p:nvSpPr>
        <p:spPr>
          <a:xfrm>
            <a:off x="3428999" y="2175312"/>
            <a:ext cx="3433055" cy="1620452"/>
          </a:xfrm>
          <a:prstGeom prst="rect">
            <a:avLst/>
          </a:prstGeom>
          <a:solidFill>
            <a:srgbClr val="D3B5E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spcBef>
                <a:spcPts val="300"/>
              </a:spcBef>
            </a:pPr>
            <a:endParaRPr lang="th-TH" sz="1000" dirty="0">
              <a:solidFill>
                <a:schemeClr val="tx1"/>
              </a:solidFill>
              <a:latin typeface="MN MINIMON Light" pitchFamily="2" charset="0"/>
              <a:cs typeface="MN MINIMON Light" pitchFamily="2" charset="0"/>
            </a:endParaRPr>
          </a:p>
        </p:txBody>
      </p:sp>
      <p:sp>
        <p:nvSpPr>
          <p:cNvPr id="167" name="สี่เหลี่ยมผืนผ้า: มุมมน 166">
            <a:extLst>
              <a:ext uri="{FF2B5EF4-FFF2-40B4-BE49-F238E27FC236}">
                <a16:creationId xmlns:a16="http://schemas.microsoft.com/office/drawing/2014/main" id="{C554E819-FB68-37F3-2DB9-FC665EDC130F}"/>
              </a:ext>
            </a:extLst>
          </p:cNvPr>
          <p:cNvSpPr/>
          <p:nvPr/>
        </p:nvSpPr>
        <p:spPr>
          <a:xfrm>
            <a:off x="3767993" y="2208713"/>
            <a:ext cx="2884267" cy="176665"/>
          </a:xfrm>
          <a:prstGeom prst="roundRect">
            <a:avLst>
              <a:gd name="adj" fmla="val 50000"/>
            </a:avLst>
          </a:prstGeom>
          <a:solidFill>
            <a:schemeClr val="accent2">
              <a:lumMod val="40000"/>
              <a:lumOff val="60000"/>
            </a:schemeClr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300"/>
              </a:spcBef>
            </a:pPr>
            <a:r>
              <a:rPr lang="th-TH" sz="10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ปริมาณผลผลิตสินค้าเกษตร </a:t>
            </a:r>
            <a:r>
              <a:rPr lang="th-TH" sz="1200" dirty="0">
                <a:solidFill>
                  <a:srgbClr val="CC3300"/>
                </a:solidFill>
                <a:latin typeface="MN MINIMON Light" pitchFamily="2" charset="0"/>
                <a:cs typeface="MN MINIMON Light" pitchFamily="2" charset="0"/>
              </a:rPr>
              <a:t>ด้านปศุสัตว์</a:t>
            </a:r>
            <a:endParaRPr lang="th-TH" sz="1000" dirty="0">
              <a:solidFill>
                <a:srgbClr val="CC3300"/>
              </a:solidFill>
              <a:latin typeface="MN MINIMON Light" pitchFamily="2" charset="0"/>
              <a:cs typeface="MN MINIMON Light" pitchFamily="2" charset="0"/>
            </a:endParaRPr>
          </a:p>
        </p:txBody>
      </p:sp>
      <p:sp>
        <p:nvSpPr>
          <p:cNvPr id="172" name="สี่เหลี่ยมผืนผ้า: มุมมน 171">
            <a:extLst>
              <a:ext uri="{FF2B5EF4-FFF2-40B4-BE49-F238E27FC236}">
                <a16:creationId xmlns:a16="http://schemas.microsoft.com/office/drawing/2014/main" id="{BB566007-F1CC-B369-C185-DCA11B967564}"/>
              </a:ext>
            </a:extLst>
          </p:cNvPr>
          <p:cNvSpPr/>
          <p:nvPr/>
        </p:nvSpPr>
        <p:spPr>
          <a:xfrm>
            <a:off x="4906648" y="2556789"/>
            <a:ext cx="749630" cy="1077825"/>
          </a:xfrm>
          <a:prstGeom prst="roundRect">
            <a:avLst>
              <a:gd name="adj" fmla="val 0"/>
            </a:avLst>
          </a:prstGeom>
          <a:solidFill>
            <a:srgbClr val="C3E0E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spcBef>
                <a:spcPts val="300"/>
              </a:spcBef>
            </a:pP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41,944</a:t>
            </a:r>
          </a:p>
          <a:p>
            <a:pPr algn="ctr">
              <a:spcBef>
                <a:spcPts val="300"/>
              </a:spcBef>
            </a:pP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76</a:t>
            </a:r>
          </a:p>
          <a:p>
            <a:pPr algn="ctr">
              <a:spcBef>
                <a:spcPts val="300"/>
              </a:spcBef>
            </a:pP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468</a:t>
            </a:r>
          </a:p>
          <a:p>
            <a:pPr algn="ctr">
              <a:spcBef>
                <a:spcPts val="300"/>
              </a:spcBef>
            </a:pP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6,223</a:t>
            </a:r>
          </a:p>
          <a:p>
            <a:pPr algn="ctr">
              <a:spcBef>
                <a:spcPts val="300"/>
              </a:spcBef>
            </a:pP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416</a:t>
            </a:r>
          </a:p>
          <a:p>
            <a:pPr algn="ctr">
              <a:spcBef>
                <a:spcPts val="300"/>
              </a:spcBef>
            </a:pP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883</a:t>
            </a:r>
          </a:p>
        </p:txBody>
      </p:sp>
      <p:sp>
        <p:nvSpPr>
          <p:cNvPr id="173" name="สี่เหลี่ยมผืนผ้า: มุมมน 172">
            <a:extLst>
              <a:ext uri="{FF2B5EF4-FFF2-40B4-BE49-F238E27FC236}">
                <a16:creationId xmlns:a16="http://schemas.microsoft.com/office/drawing/2014/main" id="{98A83A01-EBF0-F4BB-D20A-2D99C36EFDFF}"/>
              </a:ext>
            </a:extLst>
          </p:cNvPr>
          <p:cNvSpPr/>
          <p:nvPr/>
        </p:nvSpPr>
        <p:spPr>
          <a:xfrm>
            <a:off x="5700818" y="2558252"/>
            <a:ext cx="951442" cy="1076362"/>
          </a:xfrm>
          <a:prstGeom prst="roundRect">
            <a:avLst>
              <a:gd name="adj" fmla="val 0"/>
            </a:avLst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spcBef>
                <a:spcPts val="300"/>
              </a:spcBef>
            </a:pP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4.11 ล้าน</a:t>
            </a:r>
          </a:p>
          <a:p>
            <a:pPr algn="ctr">
              <a:spcBef>
                <a:spcPts val="300"/>
              </a:spcBef>
            </a:pP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152,957</a:t>
            </a:r>
          </a:p>
          <a:p>
            <a:pPr algn="ctr">
              <a:spcBef>
                <a:spcPts val="300"/>
              </a:spcBef>
            </a:pP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45.72 ล้านฟอง</a:t>
            </a:r>
          </a:p>
          <a:p>
            <a:pPr algn="ctr">
              <a:spcBef>
                <a:spcPts val="300"/>
              </a:spcBef>
            </a:pP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36,927</a:t>
            </a:r>
          </a:p>
          <a:p>
            <a:pPr algn="ctr">
              <a:spcBef>
                <a:spcPts val="300"/>
              </a:spcBef>
            </a:pP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40,867</a:t>
            </a:r>
          </a:p>
          <a:p>
            <a:pPr algn="ctr">
              <a:spcBef>
                <a:spcPts val="300"/>
              </a:spcBef>
            </a:pP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4,586</a:t>
            </a:r>
          </a:p>
        </p:txBody>
      </p:sp>
      <p:sp>
        <p:nvSpPr>
          <p:cNvPr id="177" name="สี่เหลี่ยมผืนผ้า: มุมมน 176">
            <a:extLst>
              <a:ext uri="{FF2B5EF4-FFF2-40B4-BE49-F238E27FC236}">
                <a16:creationId xmlns:a16="http://schemas.microsoft.com/office/drawing/2014/main" id="{201B1B45-8682-5017-216F-724F5DFE5DDD}"/>
              </a:ext>
            </a:extLst>
          </p:cNvPr>
          <p:cNvSpPr/>
          <p:nvPr/>
        </p:nvSpPr>
        <p:spPr>
          <a:xfrm>
            <a:off x="4006855" y="2551795"/>
            <a:ext cx="855320" cy="1082820"/>
          </a:xfrm>
          <a:prstGeom prst="roundRect">
            <a:avLst>
              <a:gd name="adj" fmla="val 0"/>
            </a:avLst>
          </a:prstGeom>
          <a:solidFill>
            <a:srgbClr val="FFD4D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spcBef>
                <a:spcPts val="300"/>
              </a:spcBef>
            </a:pP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ไก่พื้นเมือง</a:t>
            </a:r>
          </a:p>
          <a:p>
            <a:pPr>
              <a:spcBef>
                <a:spcPts val="300"/>
              </a:spcBef>
            </a:pP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ไก่เนื้อ</a:t>
            </a:r>
          </a:p>
          <a:p>
            <a:pPr>
              <a:spcBef>
                <a:spcPts val="300"/>
              </a:spcBef>
            </a:pP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ไข่ไก่</a:t>
            </a:r>
          </a:p>
          <a:p>
            <a:pPr>
              <a:spcBef>
                <a:spcPts val="300"/>
              </a:spcBef>
            </a:pP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โคเนื้อ</a:t>
            </a:r>
          </a:p>
          <a:p>
            <a:pPr>
              <a:spcBef>
                <a:spcPts val="300"/>
              </a:spcBef>
            </a:pP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สุกร</a:t>
            </a:r>
          </a:p>
          <a:p>
            <a:pPr>
              <a:spcBef>
                <a:spcPts val="300"/>
              </a:spcBef>
            </a:pP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กระบือ</a:t>
            </a:r>
          </a:p>
        </p:txBody>
      </p:sp>
      <p:sp>
        <p:nvSpPr>
          <p:cNvPr id="178" name="สี่เหลี่ยมผืนผ้า: มุมมนด้านบน 177">
            <a:extLst>
              <a:ext uri="{FF2B5EF4-FFF2-40B4-BE49-F238E27FC236}">
                <a16:creationId xmlns:a16="http://schemas.microsoft.com/office/drawing/2014/main" id="{46B6B10A-D9D9-4FAE-66F1-3CD20AB6BDFD}"/>
              </a:ext>
            </a:extLst>
          </p:cNvPr>
          <p:cNvSpPr/>
          <p:nvPr/>
        </p:nvSpPr>
        <p:spPr>
          <a:xfrm>
            <a:off x="4903798" y="2411365"/>
            <a:ext cx="749630" cy="146771"/>
          </a:xfrm>
          <a:prstGeom prst="round2SameRect">
            <a:avLst>
              <a:gd name="adj1" fmla="val 30963"/>
              <a:gd name="adj2" fmla="val 0"/>
            </a:avLst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900" spc="-40" dirty="0">
                <a:latin typeface="MN MINIMON Light" pitchFamily="2" charset="0"/>
                <a:cs typeface="MN MINIMON Light" pitchFamily="2" charset="0"/>
              </a:rPr>
              <a:t>เกษตรกร (ราย)</a:t>
            </a:r>
          </a:p>
        </p:txBody>
      </p:sp>
      <p:sp>
        <p:nvSpPr>
          <p:cNvPr id="179" name="สี่เหลี่ยมผืนผ้า: มุมมนด้านบน 178">
            <a:extLst>
              <a:ext uri="{FF2B5EF4-FFF2-40B4-BE49-F238E27FC236}">
                <a16:creationId xmlns:a16="http://schemas.microsoft.com/office/drawing/2014/main" id="{15B5AF2D-C49A-0B38-0940-555947309A6F}"/>
              </a:ext>
            </a:extLst>
          </p:cNvPr>
          <p:cNvSpPr/>
          <p:nvPr/>
        </p:nvSpPr>
        <p:spPr>
          <a:xfrm>
            <a:off x="5700119" y="2411365"/>
            <a:ext cx="952141" cy="146771"/>
          </a:xfrm>
          <a:prstGeom prst="round2SameRect">
            <a:avLst>
              <a:gd name="adj1" fmla="val 30963"/>
              <a:gd name="adj2" fmla="val 0"/>
            </a:avLst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900" dirty="0">
                <a:latin typeface="MN MINIMON Light" pitchFamily="2" charset="0"/>
                <a:cs typeface="MN MINIMON Light" pitchFamily="2" charset="0"/>
              </a:rPr>
              <a:t>ผลผลิต (ตัว/ฟอง)</a:t>
            </a:r>
          </a:p>
        </p:txBody>
      </p:sp>
      <p:sp>
        <p:nvSpPr>
          <p:cNvPr id="181" name="สี่เหลี่ยมผืนผ้า: มุมมน 180">
            <a:extLst>
              <a:ext uri="{FF2B5EF4-FFF2-40B4-BE49-F238E27FC236}">
                <a16:creationId xmlns:a16="http://schemas.microsoft.com/office/drawing/2014/main" id="{1AF740CE-9E09-6DCE-A8BF-3A214665731A}"/>
              </a:ext>
            </a:extLst>
          </p:cNvPr>
          <p:cNvSpPr/>
          <p:nvPr/>
        </p:nvSpPr>
        <p:spPr>
          <a:xfrm>
            <a:off x="3777407" y="2555270"/>
            <a:ext cx="231962" cy="1079344"/>
          </a:xfrm>
          <a:prstGeom prst="roundRect">
            <a:avLst>
              <a:gd name="adj" fmla="val 0"/>
            </a:avLst>
          </a:prstGeom>
          <a:solidFill>
            <a:srgbClr val="C3E0E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spcBef>
                <a:spcPts val="300"/>
              </a:spcBef>
            </a:pPr>
            <a:endParaRPr lang="th-TH" sz="900" dirty="0">
              <a:solidFill>
                <a:schemeClr val="tx1"/>
              </a:solidFill>
              <a:latin typeface="MN MINIMON Light" pitchFamily="2" charset="0"/>
              <a:cs typeface="MN MINIMON Light" pitchFamily="2" charset="0"/>
            </a:endParaRPr>
          </a:p>
        </p:txBody>
      </p:sp>
      <p:sp>
        <p:nvSpPr>
          <p:cNvPr id="182" name="สี่เหลี่ยมผืนผ้า 181">
            <a:extLst>
              <a:ext uri="{FF2B5EF4-FFF2-40B4-BE49-F238E27FC236}">
                <a16:creationId xmlns:a16="http://schemas.microsoft.com/office/drawing/2014/main" id="{E48A5FF3-651D-9246-3392-D1478B160C94}"/>
              </a:ext>
            </a:extLst>
          </p:cNvPr>
          <p:cNvSpPr/>
          <p:nvPr/>
        </p:nvSpPr>
        <p:spPr>
          <a:xfrm>
            <a:off x="3557774" y="2028727"/>
            <a:ext cx="3234049" cy="1489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900" dirty="0">
                <a:latin typeface="MN MINIMON Light" pitchFamily="2" charset="0"/>
                <a:cs typeface="MN MINIMON Light" pitchFamily="2" charset="0"/>
              </a:rPr>
              <a:t>            รวม                   107,979          855,769          542,181</a:t>
            </a:r>
          </a:p>
        </p:txBody>
      </p:sp>
      <p:sp>
        <p:nvSpPr>
          <p:cNvPr id="183" name="สี่เหลี่ยมผืนผ้า 182">
            <a:extLst>
              <a:ext uri="{FF2B5EF4-FFF2-40B4-BE49-F238E27FC236}">
                <a16:creationId xmlns:a16="http://schemas.microsoft.com/office/drawing/2014/main" id="{29D21D16-6D23-8928-6E4B-AD31F131E808}"/>
              </a:ext>
            </a:extLst>
          </p:cNvPr>
          <p:cNvSpPr/>
          <p:nvPr/>
        </p:nvSpPr>
        <p:spPr>
          <a:xfrm>
            <a:off x="3777408" y="3634052"/>
            <a:ext cx="2874852" cy="16281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900" dirty="0">
                <a:latin typeface="MN MINIMON Light" pitchFamily="2" charset="0"/>
                <a:cs typeface="MN MINIMON Light" pitchFamily="2" charset="0"/>
              </a:rPr>
              <a:t>             รวม                    50,010	      4.35 ล้านตัว</a:t>
            </a:r>
          </a:p>
        </p:txBody>
      </p:sp>
      <p:pic>
        <p:nvPicPr>
          <p:cNvPr id="72" name="รูปภาพ 71">
            <a:extLst>
              <a:ext uri="{FF2B5EF4-FFF2-40B4-BE49-F238E27FC236}">
                <a16:creationId xmlns:a16="http://schemas.microsoft.com/office/drawing/2014/main" id="{39A29950-CCD1-27F0-D043-3B8A63F97D96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6391" y="3482609"/>
            <a:ext cx="144000" cy="144000"/>
          </a:xfrm>
          <a:prstGeom prst="rect">
            <a:avLst/>
          </a:prstGeom>
        </p:spPr>
      </p:pic>
      <p:pic>
        <p:nvPicPr>
          <p:cNvPr id="73" name="รูปภาพ 72">
            <a:extLst>
              <a:ext uri="{FF2B5EF4-FFF2-40B4-BE49-F238E27FC236}">
                <a16:creationId xmlns:a16="http://schemas.microsoft.com/office/drawing/2014/main" id="{52F156F7-CF5A-D6D9-7ABC-2A78158D3FD8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823690" y="2579025"/>
            <a:ext cx="145369" cy="162000"/>
          </a:xfrm>
          <a:prstGeom prst="rect">
            <a:avLst/>
          </a:prstGeom>
        </p:spPr>
      </p:pic>
      <p:pic>
        <p:nvPicPr>
          <p:cNvPr id="75" name="รูปภาพ 74">
            <a:extLst>
              <a:ext uri="{FF2B5EF4-FFF2-40B4-BE49-F238E27FC236}">
                <a16:creationId xmlns:a16="http://schemas.microsoft.com/office/drawing/2014/main" id="{F5BBF215-F145-63A7-73E9-D062E3271354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7500" y="2758215"/>
            <a:ext cx="144000" cy="144000"/>
          </a:xfrm>
          <a:prstGeom prst="rect">
            <a:avLst/>
          </a:prstGeom>
        </p:spPr>
      </p:pic>
      <p:pic>
        <p:nvPicPr>
          <p:cNvPr id="77" name="รูปภาพ 76">
            <a:extLst>
              <a:ext uri="{FF2B5EF4-FFF2-40B4-BE49-F238E27FC236}">
                <a16:creationId xmlns:a16="http://schemas.microsoft.com/office/drawing/2014/main" id="{6CEE9463-F0D6-90F4-8662-3FC012C9BE88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9880" y="3112635"/>
            <a:ext cx="162000" cy="162000"/>
          </a:xfrm>
          <a:prstGeom prst="rect">
            <a:avLst/>
          </a:prstGeom>
        </p:spPr>
      </p:pic>
      <p:pic>
        <p:nvPicPr>
          <p:cNvPr id="78" name="รูปภาพ 77">
            <a:extLst>
              <a:ext uri="{FF2B5EF4-FFF2-40B4-BE49-F238E27FC236}">
                <a16:creationId xmlns:a16="http://schemas.microsoft.com/office/drawing/2014/main" id="{DF13D628-0EC9-245D-1279-E44A37D8B16B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814577" y="3301565"/>
            <a:ext cx="155107" cy="162000"/>
          </a:xfrm>
          <a:prstGeom prst="rect">
            <a:avLst/>
          </a:prstGeom>
        </p:spPr>
      </p:pic>
      <p:pic>
        <p:nvPicPr>
          <p:cNvPr id="184" name="รูปภาพ 183">
            <a:extLst>
              <a:ext uri="{FF2B5EF4-FFF2-40B4-BE49-F238E27FC236}">
                <a16:creationId xmlns:a16="http://schemas.microsoft.com/office/drawing/2014/main" id="{70F09BF6-D0A0-B32C-E369-863B18B27624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1310" y="2937345"/>
            <a:ext cx="144000" cy="144000"/>
          </a:xfrm>
          <a:prstGeom prst="rect">
            <a:avLst/>
          </a:prstGeom>
        </p:spPr>
      </p:pic>
      <p:sp>
        <p:nvSpPr>
          <p:cNvPr id="185" name="สี่เหลี่ยมผืนผ้า 184">
            <a:extLst>
              <a:ext uri="{FF2B5EF4-FFF2-40B4-BE49-F238E27FC236}">
                <a16:creationId xmlns:a16="http://schemas.microsoft.com/office/drawing/2014/main" id="{192861A9-5C68-992C-2B13-7C101A9F6C23}"/>
              </a:ext>
            </a:extLst>
          </p:cNvPr>
          <p:cNvSpPr/>
          <p:nvPr/>
        </p:nvSpPr>
        <p:spPr>
          <a:xfrm>
            <a:off x="3429000" y="3794286"/>
            <a:ext cx="3430501" cy="1391612"/>
          </a:xfrm>
          <a:prstGeom prst="rect">
            <a:avLst/>
          </a:prstGeom>
          <a:solidFill>
            <a:srgbClr val="4BA1A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spcBef>
                <a:spcPts val="300"/>
              </a:spcBef>
            </a:pPr>
            <a:endParaRPr lang="th-TH" sz="1000" dirty="0">
              <a:solidFill>
                <a:schemeClr val="tx1"/>
              </a:solidFill>
              <a:latin typeface="MN MINIMON Light" pitchFamily="2" charset="0"/>
              <a:cs typeface="MN MINIMON Light" pitchFamily="2" charset="0"/>
            </a:endParaRPr>
          </a:p>
        </p:txBody>
      </p:sp>
      <p:sp>
        <p:nvSpPr>
          <p:cNvPr id="186" name="สี่เหลี่ยมผืนผ้า: มุมมน 185">
            <a:extLst>
              <a:ext uri="{FF2B5EF4-FFF2-40B4-BE49-F238E27FC236}">
                <a16:creationId xmlns:a16="http://schemas.microsoft.com/office/drawing/2014/main" id="{288E3BA1-11F9-5B21-3BF4-2B29FF151929}"/>
              </a:ext>
            </a:extLst>
          </p:cNvPr>
          <p:cNvSpPr/>
          <p:nvPr/>
        </p:nvSpPr>
        <p:spPr>
          <a:xfrm>
            <a:off x="3557714" y="3839327"/>
            <a:ext cx="3234050" cy="176665"/>
          </a:xfrm>
          <a:prstGeom prst="roundRect">
            <a:avLst>
              <a:gd name="adj" fmla="val 50000"/>
            </a:avLst>
          </a:prstGeom>
          <a:solidFill>
            <a:srgbClr val="CCFFCC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300"/>
              </a:spcBef>
            </a:pPr>
            <a:r>
              <a:rPr lang="th-TH" sz="10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ปริมาณผลผลิตสินค้าเกษตร </a:t>
            </a:r>
            <a:r>
              <a:rPr lang="th-TH" sz="1200" dirty="0">
                <a:solidFill>
                  <a:srgbClr val="0000FF"/>
                </a:solidFill>
                <a:latin typeface="MN MINIMON Light" pitchFamily="2" charset="0"/>
                <a:cs typeface="MN MINIMON Light" pitchFamily="2" charset="0"/>
              </a:rPr>
              <a:t>ด้านประมง</a:t>
            </a:r>
            <a:endParaRPr lang="th-TH" sz="1000" dirty="0">
              <a:solidFill>
                <a:srgbClr val="0000FF"/>
              </a:solidFill>
              <a:latin typeface="MN MINIMON Light" pitchFamily="2" charset="0"/>
              <a:cs typeface="MN MINIMON Light" pitchFamily="2" charset="0"/>
            </a:endParaRPr>
          </a:p>
        </p:txBody>
      </p:sp>
      <p:sp>
        <p:nvSpPr>
          <p:cNvPr id="187" name="สี่เหลี่ยมผืนผ้า: มุมมน 186">
            <a:extLst>
              <a:ext uri="{FF2B5EF4-FFF2-40B4-BE49-F238E27FC236}">
                <a16:creationId xmlns:a16="http://schemas.microsoft.com/office/drawing/2014/main" id="{0627312A-395E-DE3F-51C0-00D0AD78663C}"/>
              </a:ext>
            </a:extLst>
          </p:cNvPr>
          <p:cNvSpPr/>
          <p:nvPr/>
        </p:nvSpPr>
        <p:spPr>
          <a:xfrm>
            <a:off x="4647835" y="4195083"/>
            <a:ext cx="749630" cy="839732"/>
          </a:xfrm>
          <a:prstGeom prst="roundRect">
            <a:avLst>
              <a:gd name="adj" fmla="val 0"/>
            </a:avLst>
          </a:prstGeom>
          <a:solidFill>
            <a:srgbClr val="A3EBB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spcBef>
                <a:spcPts val="200"/>
              </a:spcBef>
            </a:pP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7,449</a:t>
            </a:r>
          </a:p>
          <a:p>
            <a:pPr algn="ctr">
              <a:spcBef>
                <a:spcPts val="200"/>
              </a:spcBef>
            </a:pP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1,291</a:t>
            </a:r>
          </a:p>
          <a:p>
            <a:pPr algn="ctr">
              <a:spcBef>
                <a:spcPts val="200"/>
              </a:spcBef>
            </a:pP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82</a:t>
            </a:r>
          </a:p>
          <a:p>
            <a:pPr algn="ctr">
              <a:spcBef>
                <a:spcPts val="200"/>
              </a:spcBef>
            </a:pP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-</a:t>
            </a:r>
          </a:p>
          <a:p>
            <a:pPr algn="ctr">
              <a:spcBef>
                <a:spcPts val="200"/>
              </a:spcBef>
            </a:pP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-</a:t>
            </a:r>
          </a:p>
        </p:txBody>
      </p:sp>
      <p:sp>
        <p:nvSpPr>
          <p:cNvPr id="188" name="สี่เหลี่ยมผืนผ้า: มุมมน 187">
            <a:extLst>
              <a:ext uri="{FF2B5EF4-FFF2-40B4-BE49-F238E27FC236}">
                <a16:creationId xmlns:a16="http://schemas.microsoft.com/office/drawing/2014/main" id="{6E3E1DA1-D829-4D32-B578-F04BA446E237}"/>
              </a:ext>
            </a:extLst>
          </p:cNvPr>
          <p:cNvSpPr/>
          <p:nvPr/>
        </p:nvSpPr>
        <p:spPr>
          <a:xfrm>
            <a:off x="5442006" y="4196545"/>
            <a:ext cx="594000" cy="838269"/>
          </a:xfrm>
          <a:prstGeom prst="roundRect">
            <a:avLst>
              <a:gd name="adj" fmla="val 0"/>
            </a:avLst>
          </a:prstGeom>
          <a:solidFill>
            <a:srgbClr val="FFD4D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spcBef>
                <a:spcPts val="200"/>
              </a:spcBef>
            </a:pP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6,981</a:t>
            </a:r>
          </a:p>
          <a:p>
            <a:pPr algn="ctr">
              <a:spcBef>
                <a:spcPts val="200"/>
              </a:spcBef>
            </a:pP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1,38</a:t>
            </a:r>
          </a:p>
          <a:p>
            <a:pPr algn="ctr">
              <a:spcBef>
                <a:spcPts val="200"/>
              </a:spcBef>
            </a:pP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47</a:t>
            </a:r>
          </a:p>
          <a:p>
            <a:pPr algn="ctr">
              <a:spcBef>
                <a:spcPts val="200"/>
              </a:spcBef>
            </a:pP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-</a:t>
            </a:r>
          </a:p>
          <a:p>
            <a:pPr algn="ctr">
              <a:spcBef>
                <a:spcPts val="200"/>
              </a:spcBef>
            </a:pP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-</a:t>
            </a:r>
          </a:p>
        </p:txBody>
      </p:sp>
      <p:sp>
        <p:nvSpPr>
          <p:cNvPr id="189" name="สี่เหลี่ยมผืนผ้า: มุมมน 188">
            <a:extLst>
              <a:ext uri="{FF2B5EF4-FFF2-40B4-BE49-F238E27FC236}">
                <a16:creationId xmlns:a16="http://schemas.microsoft.com/office/drawing/2014/main" id="{672769FE-3F01-7B48-F4DD-354CC78D8B3B}"/>
              </a:ext>
            </a:extLst>
          </p:cNvPr>
          <p:cNvSpPr/>
          <p:nvPr/>
        </p:nvSpPr>
        <p:spPr>
          <a:xfrm>
            <a:off x="6080546" y="4193564"/>
            <a:ext cx="711217" cy="841250"/>
          </a:xfrm>
          <a:prstGeom prst="roundRect">
            <a:avLst>
              <a:gd name="adj" fmla="val 0"/>
            </a:avLst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spcBef>
                <a:spcPts val="200"/>
              </a:spcBef>
            </a:pP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3,572</a:t>
            </a:r>
          </a:p>
          <a:p>
            <a:pPr algn="ctr">
              <a:spcBef>
                <a:spcPts val="200"/>
              </a:spcBef>
            </a:pP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158</a:t>
            </a:r>
          </a:p>
          <a:p>
            <a:pPr algn="ctr">
              <a:spcBef>
                <a:spcPts val="200"/>
              </a:spcBef>
            </a:pP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8.49</a:t>
            </a:r>
          </a:p>
          <a:p>
            <a:pPr algn="ctr">
              <a:spcBef>
                <a:spcPts val="200"/>
              </a:spcBef>
            </a:pP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8.76</a:t>
            </a:r>
          </a:p>
          <a:p>
            <a:pPr algn="ctr">
              <a:spcBef>
                <a:spcPts val="200"/>
              </a:spcBef>
            </a:pP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38.46</a:t>
            </a:r>
          </a:p>
        </p:txBody>
      </p:sp>
      <p:sp>
        <p:nvSpPr>
          <p:cNvPr id="190" name="สี่เหลี่ยมผืนผ้า: มุมมนด้านบน 189">
            <a:extLst>
              <a:ext uri="{FF2B5EF4-FFF2-40B4-BE49-F238E27FC236}">
                <a16:creationId xmlns:a16="http://schemas.microsoft.com/office/drawing/2014/main" id="{1217E143-4D50-7405-B0E2-396A3959B9AD}"/>
              </a:ext>
            </a:extLst>
          </p:cNvPr>
          <p:cNvSpPr/>
          <p:nvPr/>
        </p:nvSpPr>
        <p:spPr>
          <a:xfrm>
            <a:off x="3564634" y="4046909"/>
            <a:ext cx="1038661" cy="146771"/>
          </a:xfrm>
          <a:prstGeom prst="round2SameRect">
            <a:avLst>
              <a:gd name="adj1" fmla="val 30963"/>
              <a:gd name="adj2" fmla="val 0"/>
            </a:avLst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900" dirty="0">
                <a:latin typeface="MN MINIMON Light" pitchFamily="2" charset="0"/>
                <a:cs typeface="MN MINIMON Light" pitchFamily="2" charset="0"/>
              </a:rPr>
              <a:t>ชนิดพืช</a:t>
            </a:r>
          </a:p>
        </p:txBody>
      </p:sp>
      <p:sp>
        <p:nvSpPr>
          <p:cNvPr id="191" name="สี่เหลี่ยมผืนผ้า: มุมมน 190">
            <a:extLst>
              <a:ext uri="{FF2B5EF4-FFF2-40B4-BE49-F238E27FC236}">
                <a16:creationId xmlns:a16="http://schemas.microsoft.com/office/drawing/2014/main" id="{A2A5D232-8042-9BCC-D90B-D000A58711CA}"/>
              </a:ext>
            </a:extLst>
          </p:cNvPr>
          <p:cNvSpPr/>
          <p:nvPr/>
        </p:nvSpPr>
        <p:spPr>
          <a:xfrm>
            <a:off x="3758373" y="4193178"/>
            <a:ext cx="842070" cy="841727"/>
          </a:xfrm>
          <a:prstGeom prst="roundRect">
            <a:avLst>
              <a:gd name="adj" fmla="val 0"/>
            </a:avLst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spcBef>
                <a:spcPts val="200"/>
              </a:spcBef>
            </a:pP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ปลานิล</a:t>
            </a:r>
          </a:p>
          <a:p>
            <a:pPr>
              <a:spcBef>
                <a:spcPts val="200"/>
              </a:spcBef>
            </a:pP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ปลาดุก</a:t>
            </a:r>
          </a:p>
          <a:p>
            <a:pPr>
              <a:spcBef>
                <a:spcPts val="200"/>
              </a:spcBef>
            </a:pP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ปลาตะเพียน</a:t>
            </a:r>
          </a:p>
          <a:p>
            <a:pPr>
              <a:spcBef>
                <a:spcPts val="200"/>
              </a:spcBef>
            </a:pP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ปลาช่อน</a:t>
            </a:r>
          </a:p>
          <a:p>
            <a:pPr>
              <a:spcBef>
                <a:spcPts val="200"/>
              </a:spcBef>
            </a:pPr>
            <a:r>
              <a:rPr lang="th-TH" sz="90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ปลาสร้อยขาว</a:t>
            </a:r>
          </a:p>
        </p:txBody>
      </p:sp>
      <p:sp>
        <p:nvSpPr>
          <p:cNvPr id="192" name="สี่เหลี่ยมผืนผ้า: มุมมนด้านบน 191">
            <a:extLst>
              <a:ext uri="{FF2B5EF4-FFF2-40B4-BE49-F238E27FC236}">
                <a16:creationId xmlns:a16="http://schemas.microsoft.com/office/drawing/2014/main" id="{D2754D0E-24B5-EE25-B959-97EA76C7BB23}"/>
              </a:ext>
            </a:extLst>
          </p:cNvPr>
          <p:cNvSpPr/>
          <p:nvPr/>
        </p:nvSpPr>
        <p:spPr>
          <a:xfrm>
            <a:off x="4647135" y="4049659"/>
            <a:ext cx="747479" cy="146771"/>
          </a:xfrm>
          <a:prstGeom prst="round2SameRect">
            <a:avLst>
              <a:gd name="adj1" fmla="val 30963"/>
              <a:gd name="adj2" fmla="val 0"/>
            </a:avLst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900" spc="-40" dirty="0">
                <a:latin typeface="MN MINIMON Light" pitchFamily="2" charset="0"/>
                <a:cs typeface="MN MINIMON Light" pitchFamily="2" charset="0"/>
              </a:rPr>
              <a:t>เกษตรกร (ราย)</a:t>
            </a:r>
          </a:p>
        </p:txBody>
      </p:sp>
      <p:sp>
        <p:nvSpPr>
          <p:cNvPr id="193" name="สี่เหลี่ยมผืนผ้า: มุมมนด้านบน 192">
            <a:extLst>
              <a:ext uri="{FF2B5EF4-FFF2-40B4-BE49-F238E27FC236}">
                <a16:creationId xmlns:a16="http://schemas.microsoft.com/office/drawing/2014/main" id="{D4402B17-BEBF-BBE4-6EA6-A5B2E82BBBED}"/>
              </a:ext>
            </a:extLst>
          </p:cNvPr>
          <p:cNvSpPr/>
          <p:nvPr/>
        </p:nvSpPr>
        <p:spPr>
          <a:xfrm>
            <a:off x="5441307" y="4049659"/>
            <a:ext cx="594000" cy="146771"/>
          </a:xfrm>
          <a:prstGeom prst="round2SameRect">
            <a:avLst>
              <a:gd name="adj1" fmla="val 30963"/>
              <a:gd name="adj2" fmla="val 0"/>
            </a:avLst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900" dirty="0">
                <a:latin typeface="MN MINIMON Light" pitchFamily="2" charset="0"/>
                <a:cs typeface="MN MINIMON Light" pitchFamily="2" charset="0"/>
              </a:rPr>
              <a:t>พื้นที่ (ไร่)</a:t>
            </a:r>
          </a:p>
        </p:txBody>
      </p:sp>
      <p:sp>
        <p:nvSpPr>
          <p:cNvPr id="195" name="สี่เหลี่ยมผืนผ้า: มุมมนด้านบน 194">
            <a:extLst>
              <a:ext uri="{FF2B5EF4-FFF2-40B4-BE49-F238E27FC236}">
                <a16:creationId xmlns:a16="http://schemas.microsoft.com/office/drawing/2014/main" id="{F3E31F83-EF9C-8469-FA5A-C7DC76257958}"/>
              </a:ext>
            </a:extLst>
          </p:cNvPr>
          <p:cNvSpPr/>
          <p:nvPr/>
        </p:nvSpPr>
        <p:spPr>
          <a:xfrm>
            <a:off x="6077974" y="4048069"/>
            <a:ext cx="713790" cy="146771"/>
          </a:xfrm>
          <a:prstGeom prst="round2SameRect">
            <a:avLst>
              <a:gd name="adj1" fmla="val 30963"/>
              <a:gd name="adj2" fmla="val 0"/>
            </a:avLst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900" dirty="0">
                <a:latin typeface="MN MINIMON Light" pitchFamily="2" charset="0"/>
                <a:cs typeface="MN MINIMON Light" pitchFamily="2" charset="0"/>
              </a:rPr>
              <a:t>ผลผลิต (ตัน)</a:t>
            </a:r>
          </a:p>
        </p:txBody>
      </p:sp>
      <p:sp>
        <p:nvSpPr>
          <p:cNvPr id="196" name="สี่เหลี่ยมผืนผ้า: มุมมน 195">
            <a:extLst>
              <a:ext uri="{FF2B5EF4-FFF2-40B4-BE49-F238E27FC236}">
                <a16:creationId xmlns:a16="http://schemas.microsoft.com/office/drawing/2014/main" id="{09EEC542-44DB-320D-7508-82FA67DAB316}"/>
              </a:ext>
            </a:extLst>
          </p:cNvPr>
          <p:cNvSpPr/>
          <p:nvPr/>
        </p:nvSpPr>
        <p:spPr>
          <a:xfrm>
            <a:off x="3565530" y="4193783"/>
            <a:ext cx="192843" cy="840696"/>
          </a:xfrm>
          <a:prstGeom prst="roundRect">
            <a:avLst>
              <a:gd name="adj" fmla="val 0"/>
            </a:avLst>
          </a:prstGeom>
          <a:solidFill>
            <a:srgbClr val="FFCCC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spcBef>
                <a:spcPts val="300"/>
              </a:spcBef>
            </a:pPr>
            <a:endParaRPr lang="th-TH" sz="900" dirty="0">
              <a:solidFill>
                <a:schemeClr val="tx1"/>
              </a:solidFill>
              <a:latin typeface="MN MINIMON Light" pitchFamily="2" charset="0"/>
              <a:cs typeface="MN MINIMON Light" pitchFamily="2" charset="0"/>
            </a:endParaRPr>
          </a:p>
        </p:txBody>
      </p:sp>
      <p:sp>
        <p:nvSpPr>
          <p:cNvPr id="199" name="สี่เหลี่ยมผืนผ้า 198">
            <a:extLst>
              <a:ext uri="{FF2B5EF4-FFF2-40B4-BE49-F238E27FC236}">
                <a16:creationId xmlns:a16="http://schemas.microsoft.com/office/drawing/2014/main" id="{6CD84EF3-1CA3-0E62-9D39-1A267BC02FBC}"/>
              </a:ext>
            </a:extLst>
          </p:cNvPr>
          <p:cNvSpPr/>
          <p:nvPr/>
        </p:nvSpPr>
        <p:spPr>
          <a:xfrm>
            <a:off x="3564634" y="5034907"/>
            <a:ext cx="3227129" cy="14499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900" dirty="0">
                <a:latin typeface="MN MINIMON Light" pitchFamily="2" charset="0"/>
                <a:cs typeface="MN MINIMON Light" pitchFamily="2" charset="0"/>
              </a:rPr>
              <a:t>            รวม                     8,822             8,041	           4,673</a:t>
            </a:r>
          </a:p>
        </p:txBody>
      </p:sp>
      <p:sp>
        <p:nvSpPr>
          <p:cNvPr id="176" name="สี่เหลี่ยมผืนผ้า: มุมมนด้านบน 175">
            <a:extLst>
              <a:ext uri="{FF2B5EF4-FFF2-40B4-BE49-F238E27FC236}">
                <a16:creationId xmlns:a16="http://schemas.microsoft.com/office/drawing/2014/main" id="{F1B7CCCA-FF3B-0F14-951E-C092217ACC99}"/>
              </a:ext>
            </a:extLst>
          </p:cNvPr>
          <p:cNvSpPr/>
          <p:nvPr/>
        </p:nvSpPr>
        <p:spPr>
          <a:xfrm>
            <a:off x="3777407" y="2408615"/>
            <a:ext cx="1084702" cy="146771"/>
          </a:xfrm>
          <a:prstGeom prst="round2SameRect">
            <a:avLst>
              <a:gd name="adj1" fmla="val 30963"/>
              <a:gd name="adj2" fmla="val 0"/>
            </a:avLst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900" dirty="0">
                <a:latin typeface="MN MINIMON Light" pitchFamily="2" charset="0"/>
                <a:cs typeface="MN MINIMON Light" pitchFamily="2" charset="0"/>
              </a:rPr>
              <a:t>ชนิดพืช</a:t>
            </a:r>
          </a:p>
        </p:txBody>
      </p:sp>
      <p:pic>
        <p:nvPicPr>
          <p:cNvPr id="201" name="รูปภาพ 200">
            <a:extLst>
              <a:ext uri="{FF2B5EF4-FFF2-40B4-BE49-F238E27FC236}">
                <a16:creationId xmlns:a16="http://schemas.microsoft.com/office/drawing/2014/main" id="{4BF454BD-51E4-24C0-BABD-7E5F88A89673}"/>
              </a:ext>
            </a:extLst>
          </p:cNvPr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 flipH="1">
            <a:off x="3586666" y="4397196"/>
            <a:ext cx="150939" cy="162000"/>
          </a:xfrm>
          <a:prstGeom prst="rect">
            <a:avLst/>
          </a:prstGeom>
        </p:spPr>
      </p:pic>
      <p:pic>
        <p:nvPicPr>
          <p:cNvPr id="207" name="รูปภาพ 206">
            <a:extLst>
              <a:ext uri="{FF2B5EF4-FFF2-40B4-BE49-F238E27FC236}">
                <a16:creationId xmlns:a16="http://schemas.microsoft.com/office/drawing/2014/main" id="{1B4A9D60-A73C-8B81-C913-6DE7307A6FFA}"/>
              </a:ext>
            </a:extLst>
          </p:cNvPr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3581194" y="4557467"/>
            <a:ext cx="162000" cy="162000"/>
          </a:xfrm>
          <a:prstGeom prst="rect">
            <a:avLst/>
          </a:prstGeom>
        </p:spPr>
      </p:pic>
      <p:pic>
        <p:nvPicPr>
          <p:cNvPr id="213" name="รูปภาพ 212" descr="รูปภาพประกอบด้วย การวาดภาพ, การ์ตูน, ออกแบบ&#10;&#10;คำอธิบายที่สร้างโดยอัตโนมัติ">
            <a:extLst>
              <a:ext uri="{FF2B5EF4-FFF2-40B4-BE49-F238E27FC236}">
                <a16:creationId xmlns:a16="http://schemas.microsoft.com/office/drawing/2014/main" id="{EC92FC3B-5AB0-247D-3578-2C349556248B}"/>
              </a:ext>
            </a:extLst>
          </p:cNvPr>
          <p:cNvPicPr>
            <a:picLocks noChangeAspect="1"/>
          </p:cNvPicPr>
          <p:nvPr/>
        </p:nvPicPr>
        <p:blipFill>
          <a:blip r:embed="rId29">
            <a:extLst>
              <a:ext uri="{BEBA8EAE-BF5A-486C-A8C5-ECC9F3942E4B}">
                <a14:imgProps xmlns:a14="http://schemas.microsoft.com/office/drawing/2010/main">
                  <a14:imgLayer r:embed="rId30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7136" y="4698729"/>
            <a:ext cx="202118" cy="202118"/>
          </a:xfrm>
          <a:prstGeom prst="rect">
            <a:avLst/>
          </a:prstGeom>
        </p:spPr>
      </p:pic>
      <p:pic>
        <p:nvPicPr>
          <p:cNvPr id="218" name="รูปภาพ 217" descr="รูปภาพประกอบด้วย ปลา, ครีบ, ชีววิทยาทางทะเล&#10;&#10;คำอธิบายที่สร้างโดยอัตโนมัติ">
            <a:extLst>
              <a:ext uri="{FF2B5EF4-FFF2-40B4-BE49-F238E27FC236}">
                <a16:creationId xmlns:a16="http://schemas.microsoft.com/office/drawing/2014/main" id="{FA1CC63E-8BBB-5E6C-8843-A338FA85B611}"/>
              </a:ext>
            </a:extLst>
          </p:cNvPr>
          <p:cNvPicPr>
            <a:picLocks noChangeAspect="1"/>
          </p:cNvPicPr>
          <p:nvPr/>
        </p:nvPicPr>
        <p:blipFill>
          <a:blip r:embed="rId31">
            <a:extLst>
              <a:ext uri="{BEBA8EAE-BF5A-486C-A8C5-ECC9F3942E4B}">
                <a14:imgProps xmlns:a14="http://schemas.microsoft.com/office/drawing/2010/main">
                  <a14:imgLayer r:embed="rId32">
                    <a14:imgEffect>
                      <a14:backgroundRemoval t="6875" b="93750" l="3165" r="94937">
                        <a14:foregroundMark x1="76266" y1="52500" x2="79747" y2="53125"/>
                        <a14:foregroundMark x1="81013" y1="52500" x2="83861" y2="52500"/>
                        <a14:foregroundMark x1="87342" y1="49375" x2="87975" y2="49375"/>
                        <a14:foregroundMark x1="86709" y1="49375" x2="88924" y2="49375"/>
                        <a14:foregroundMark x1="90823" y1="45625" x2="92405" y2="44375"/>
                        <a14:foregroundMark x1="94304" y1="39375" x2="94937" y2="38750"/>
                        <a14:foregroundMark x1="6329" y1="53750" x2="7595" y2="50625"/>
                        <a14:foregroundMark x1="6962" y1="66250" x2="6646" y2="68125"/>
                        <a14:foregroundMark x1="3481" y1="61250" x2="4747" y2="61875"/>
                        <a14:foregroundMark x1="4430" y1="71250" x2="3481" y2="71875"/>
                        <a14:foregroundMark x1="37342" y1="92500" x2="38608" y2="93750"/>
                        <a14:foregroundMark x1="37025" y1="8750" x2="37658" y2="687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574364" y="4242413"/>
            <a:ext cx="173590" cy="111007"/>
          </a:xfrm>
          <a:prstGeom prst="rect">
            <a:avLst/>
          </a:prstGeom>
        </p:spPr>
      </p:pic>
      <p:pic>
        <p:nvPicPr>
          <p:cNvPr id="220" name="รูปภาพ 219">
            <a:extLst>
              <a:ext uri="{FF2B5EF4-FFF2-40B4-BE49-F238E27FC236}">
                <a16:creationId xmlns:a16="http://schemas.microsoft.com/office/drawing/2014/main" id="{E43ED950-1928-3F86-AC85-5F32EC3459C8}"/>
              </a:ext>
            </a:extLst>
          </p:cNvPr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3585492" y="4879881"/>
            <a:ext cx="162000" cy="162000"/>
          </a:xfrm>
          <a:prstGeom prst="rect">
            <a:avLst/>
          </a:prstGeom>
        </p:spPr>
      </p:pic>
      <p:pic>
        <p:nvPicPr>
          <p:cNvPr id="222" name="รูปภาพ 221" descr="รูปภาพประกอบด้วย ข้อความ, แผนที่, สมุดแผนที่&#10;&#10;คำอธิบายที่สร้างโดยอัตโนมัติ">
            <a:extLst>
              <a:ext uri="{FF2B5EF4-FFF2-40B4-BE49-F238E27FC236}">
                <a16:creationId xmlns:a16="http://schemas.microsoft.com/office/drawing/2014/main" id="{6C07DC16-00D4-3B7B-41C5-6A8999B3E838}"/>
              </a:ext>
            </a:extLst>
          </p:cNvPr>
          <p:cNvPicPr>
            <a:picLocks noChangeAspect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0625" y="2934507"/>
            <a:ext cx="1740116" cy="1626281"/>
          </a:xfrm>
          <a:prstGeom prst="rect">
            <a:avLst/>
          </a:prstGeom>
          <a:ln>
            <a:noFill/>
          </a:ln>
          <a:effectLst/>
        </p:spPr>
      </p:pic>
      <p:sp>
        <p:nvSpPr>
          <p:cNvPr id="229" name="สี่เหลี่ยมผืนผ้า 228">
            <a:extLst>
              <a:ext uri="{FF2B5EF4-FFF2-40B4-BE49-F238E27FC236}">
                <a16:creationId xmlns:a16="http://schemas.microsoft.com/office/drawing/2014/main" id="{535F24E2-DC05-43D5-BBF1-BC49C540F109}"/>
              </a:ext>
            </a:extLst>
          </p:cNvPr>
          <p:cNvSpPr/>
          <p:nvPr/>
        </p:nvSpPr>
        <p:spPr>
          <a:xfrm>
            <a:off x="3431810" y="9189108"/>
            <a:ext cx="3430500" cy="716892"/>
          </a:xfrm>
          <a:prstGeom prst="rect">
            <a:avLst/>
          </a:prstGeom>
          <a:solidFill>
            <a:srgbClr val="C3E0E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defTabSz="914400">
              <a:spcBef>
                <a:spcPts val="200"/>
              </a:spcBef>
              <a:tabLst>
                <a:tab pos="1431925" algn="l"/>
                <a:tab pos="1520825" algn="l"/>
              </a:tabLst>
              <a:defRPr/>
            </a:pPr>
            <a:r>
              <a:rPr lang="th-TH" sz="1000" kern="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                               </a:t>
            </a:r>
          </a:p>
          <a:p>
            <a:pPr defTabSz="914400">
              <a:spcBef>
                <a:spcPts val="200"/>
              </a:spcBef>
              <a:tabLst>
                <a:tab pos="1431925" algn="l"/>
                <a:tab pos="1520825" algn="l"/>
              </a:tabLst>
              <a:defRPr/>
            </a:pPr>
            <a:r>
              <a:rPr lang="th-TH" sz="1000" kern="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                               </a:t>
            </a:r>
          </a:p>
        </p:txBody>
      </p:sp>
      <p:sp>
        <p:nvSpPr>
          <p:cNvPr id="231" name="สี่เหลี่ยมผืนผ้า: มุมมน 230">
            <a:extLst>
              <a:ext uri="{FF2B5EF4-FFF2-40B4-BE49-F238E27FC236}">
                <a16:creationId xmlns:a16="http://schemas.microsoft.com/office/drawing/2014/main" id="{BDE4C04E-673A-7900-7AAD-9386E6D6969A}"/>
              </a:ext>
            </a:extLst>
          </p:cNvPr>
          <p:cNvSpPr/>
          <p:nvPr/>
        </p:nvSpPr>
        <p:spPr>
          <a:xfrm>
            <a:off x="3471729" y="9220205"/>
            <a:ext cx="966294" cy="320679"/>
          </a:xfrm>
          <a:prstGeom prst="roundRect">
            <a:avLst/>
          </a:prstGeom>
          <a:solidFill>
            <a:srgbClr val="FDB81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900" kern="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อุตสาหกรรมเกษตร</a:t>
            </a:r>
          </a:p>
          <a:p>
            <a:pPr algn="ctr"/>
            <a:r>
              <a:rPr lang="th-TH" sz="900" kern="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และอาหาร</a:t>
            </a:r>
          </a:p>
        </p:txBody>
      </p:sp>
      <p:sp>
        <p:nvSpPr>
          <p:cNvPr id="232" name="สี่เหลี่ยมผืนผ้า: มุมมน 231">
            <a:extLst>
              <a:ext uri="{FF2B5EF4-FFF2-40B4-BE49-F238E27FC236}">
                <a16:creationId xmlns:a16="http://schemas.microsoft.com/office/drawing/2014/main" id="{5F0FA783-679B-22CF-6FEC-6AA7862DA08C}"/>
              </a:ext>
            </a:extLst>
          </p:cNvPr>
          <p:cNvSpPr/>
          <p:nvPr/>
        </p:nvSpPr>
        <p:spPr>
          <a:xfrm>
            <a:off x="4467333" y="9220828"/>
            <a:ext cx="2391858" cy="145337"/>
          </a:xfrm>
          <a:prstGeom prst="roundRect">
            <a:avLst/>
          </a:prstGeom>
          <a:solidFill>
            <a:srgbClr val="FFE69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900" kern="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      โรงสีข้าว  38 แห่ง         โรงบ่มใบยาสูบ    11 แห่ง</a:t>
            </a:r>
            <a:endParaRPr lang="th-TH" sz="900" kern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N MINIMON Light" pitchFamily="2" charset="0"/>
              <a:cs typeface="MN MINIMON Light" pitchFamily="2" charset="0"/>
            </a:endParaRPr>
          </a:p>
        </p:txBody>
      </p:sp>
      <p:sp>
        <p:nvSpPr>
          <p:cNvPr id="233" name="สี่เหลี่ยมผืนผ้า: มุมมน 232">
            <a:extLst>
              <a:ext uri="{FF2B5EF4-FFF2-40B4-BE49-F238E27FC236}">
                <a16:creationId xmlns:a16="http://schemas.microsoft.com/office/drawing/2014/main" id="{4277DD5C-D8E2-55F6-343D-DC196648EF57}"/>
              </a:ext>
            </a:extLst>
          </p:cNvPr>
          <p:cNvSpPr/>
          <p:nvPr/>
        </p:nvSpPr>
        <p:spPr>
          <a:xfrm>
            <a:off x="4467333" y="9395548"/>
            <a:ext cx="2391858" cy="145337"/>
          </a:xfrm>
          <a:prstGeom prst="roundRect">
            <a:avLst/>
          </a:prstGeom>
          <a:solidFill>
            <a:srgbClr val="CCFFC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900" kern="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      โรงอบพืช 33 แห่ง         </a:t>
            </a:r>
            <a:r>
              <a:rPr lang="th-TH" sz="900" kern="0" spc="-3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โรงแปรรูปผลผลิต 13 แห่ง</a:t>
            </a:r>
            <a:endParaRPr lang="th-TH" sz="900" kern="0" spc="-3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N MINIMON Light" pitchFamily="2" charset="0"/>
              <a:cs typeface="MN MINIMON Light" pitchFamily="2" charset="0"/>
            </a:endParaRPr>
          </a:p>
        </p:txBody>
      </p:sp>
      <p:pic>
        <p:nvPicPr>
          <p:cNvPr id="238" name="รูปภาพ 237">
            <a:extLst>
              <a:ext uri="{FF2B5EF4-FFF2-40B4-BE49-F238E27FC236}">
                <a16:creationId xmlns:a16="http://schemas.microsoft.com/office/drawing/2014/main" id="{0471FD9F-30D7-32F8-3A89-6BAFFE69FD18}"/>
              </a:ext>
            </a:extLst>
          </p:cNvPr>
          <p:cNvPicPr>
            <a:picLocks noChangeAspect="1"/>
          </p:cNvPicPr>
          <p:nvPr/>
        </p:nvPicPr>
        <p:blipFill>
          <a:blip r:embed="rId35"/>
          <a:stretch>
            <a:fillRect/>
          </a:stretch>
        </p:blipFill>
        <p:spPr>
          <a:xfrm>
            <a:off x="4514511" y="9204863"/>
            <a:ext cx="175171" cy="162418"/>
          </a:xfrm>
          <a:prstGeom prst="rect">
            <a:avLst/>
          </a:prstGeom>
        </p:spPr>
      </p:pic>
      <p:pic>
        <p:nvPicPr>
          <p:cNvPr id="240" name="รูปภาพ 239">
            <a:extLst>
              <a:ext uri="{FF2B5EF4-FFF2-40B4-BE49-F238E27FC236}">
                <a16:creationId xmlns:a16="http://schemas.microsoft.com/office/drawing/2014/main" id="{E36D1691-C889-CD32-D4DB-50C8F6C74F99}"/>
              </a:ext>
            </a:extLst>
          </p:cNvPr>
          <p:cNvPicPr>
            <a:picLocks noChangeAspect="1"/>
          </p:cNvPicPr>
          <p:nvPr/>
        </p:nvPicPr>
        <p:blipFill>
          <a:blip r:embed="rId36"/>
          <a:stretch>
            <a:fillRect/>
          </a:stretch>
        </p:blipFill>
        <p:spPr>
          <a:xfrm>
            <a:off x="5572428" y="9215698"/>
            <a:ext cx="162000" cy="153466"/>
          </a:xfrm>
          <a:prstGeom prst="rect">
            <a:avLst/>
          </a:prstGeom>
        </p:spPr>
      </p:pic>
      <p:pic>
        <p:nvPicPr>
          <p:cNvPr id="242" name="รูปภาพ 241">
            <a:extLst>
              <a:ext uri="{FF2B5EF4-FFF2-40B4-BE49-F238E27FC236}">
                <a16:creationId xmlns:a16="http://schemas.microsoft.com/office/drawing/2014/main" id="{3FDFCEB3-2B5F-2785-7DA0-D9BB0C81118D}"/>
              </a:ext>
            </a:extLst>
          </p:cNvPr>
          <p:cNvPicPr>
            <a:picLocks noChangeAspect="1"/>
          </p:cNvPicPr>
          <p:nvPr/>
        </p:nvPicPr>
        <p:blipFill>
          <a:blip r:embed="rId37"/>
          <a:stretch>
            <a:fillRect/>
          </a:stretch>
        </p:blipFill>
        <p:spPr>
          <a:xfrm>
            <a:off x="4526671" y="9394444"/>
            <a:ext cx="147543" cy="147543"/>
          </a:xfrm>
          <a:prstGeom prst="rect">
            <a:avLst/>
          </a:prstGeom>
        </p:spPr>
      </p:pic>
      <p:sp>
        <p:nvSpPr>
          <p:cNvPr id="236" name="สี่เหลี่ยมผืนผ้า 235">
            <a:extLst>
              <a:ext uri="{FF2B5EF4-FFF2-40B4-BE49-F238E27FC236}">
                <a16:creationId xmlns:a16="http://schemas.microsoft.com/office/drawing/2014/main" id="{C43AA975-3CAC-6AB6-0BE1-A1566D56220B}"/>
              </a:ext>
            </a:extLst>
          </p:cNvPr>
          <p:cNvSpPr/>
          <p:nvPr/>
        </p:nvSpPr>
        <p:spPr>
          <a:xfrm>
            <a:off x="3429000" y="9578728"/>
            <a:ext cx="3430191" cy="32949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>
              <a:spcBef>
                <a:spcPts val="200"/>
              </a:spcBef>
              <a:tabLst>
                <a:tab pos="1431925" algn="l"/>
                <a:tab pos="1520825" algn="l"/>
              </a:tabLst>
              <a:defRPr/>
            </a:pPr>
            <a:r>
              <a:rPr lang="th-TH" sz="900" kern="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ผู้จัดทำ </a:t>
            </a:r>
            <a:r>
              <a:rPr lang="en-US" sz="900" kern="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: </a:t>
            </a:r>
            <a:r>
              <a:rPr lang="th-TH" sz="900" kern="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สำนักงานเกษตรและสหกรณ์จังหวัดพะเยา โทร. 054-411-218</a:t>
            </a:r>
          </a:p>
          <a:p>
            <a:pPr algn="ctr" defTabSz="914400">
              <a:spcBef>
                <a:spcPts val="200"/>
              </a:spcBef>
              <a:tabLst>
                <a:tab pos="1431925" algn="l"/>
                <a:tab pos="1520825" algn="l"/>
              </a:tabLst>
              <a:defRPr/>
            </a:pPr>
            <a:r>
              <a:rPr lang="th-TH" sz="900" kern="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ข้อมูล ณ วันที่</a:t>
            </a:r>
            <a:r>
              <a:rPr lang="en-US" sz="900" kern="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 14 </a:t>
            </a:r>
            <a:r>
              <a:rPr lang="th-TH" sz="900" kern="0" dirty="0">
                <a:solidFill>
                  <a:schemeClr val="tx1"/>
                </a:solidFill>
                <a:latin typeface="MN MINIMON Light" pitchFamily="2" charset="0"/>
                <a:cs typeface="MN MINIMON Light" pitchFamily="2" charset="0"/>
              </a:rPr>
              <a:t>สิงหาคม 2568</a:t>
            </a:r>
          </a:p>
        </p:txBody>
      </p:sp>
      <p:cxnSp>
        <p:nvCxnSpPr>
          <p:cNvPr id="237" name="ตัวเชื่อมต่อตรง 236">
            <a:extLst>
              <a:ext uri="{FF2B5EF4-FFF2-40B4-BE49-F238E27FC236}">
                <a16:creationId xmlns:a16="http://schemas.microsoft.com/office/drawing/2014/main" id="{53F684CA-2730-3A7E-5C5F-861BDF36A5F4}"/>
              </a:ext>
            </a:extLst>
          </p:cNvPr>
          <p:cNvCxnSpPr>
            <a:cxnSpLocks/>
          </p:cNvCxnSpPr>
          <p:nvPr/>
        </p:nvCxnSpPr>
        <p:spPr>
          <a:xfrm>
            <a:off x="4703216" y="9183702"/>
            <a:ext cx="2148956" cy="0"/>
          </a:xfrm>
          <a:prstGeom prst="line">
            <a:avLst/>
          </a:prstGeom>
          <a:ln w="9525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5" name="ตัวเชื่อมต่อตรง 244">
            <a:extLst>
              <a:ext uri="{FF2B5EF4-FFF2-40B4-BE49-F238E27FC236}">
                <a16:creationId xmlns:a16="http://schemas.microsoft.com/office/drawing/2014/main" id="{520A84A2-A4B3-669C-7712-DBA9A210301D}"/>
              </a:ext>
            </a:extLst>
          </p:cNvPr>
          <p:cNvCxnSpPr>
            <a:cxnSpLocks/>
          </p:cNvCxnSpPr>
          <p:nvPr/>
        </p:nvCxnSpPr>
        <p:spPr>
          <a:xfrm>
            <a:off x="3431809" y="9578728"/>
            <a:ext cx="3420363" cy="0"/>
          </a:xfrm>
          <a:prstGeom prst="line">
            <a:avLst/>
          </a:prstGeom>
          <a:ln w="9525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7" name="รูปภาพ 56">
            <a:extLst>
              <a:ext uri="{FF2B5EF4-FFF2-40B4-BE49-F238E27FC236}">
                <a16:creationId xmlns:a16="http://schemas.microsoft.com/office/drawing/2014/main" id="{8C9C6803-659E-116E-1180-2FBD9A8093E4}"/>
              </a:ext>
            </a:extLst>
          </p:cNvPr>
          <p:cNvPicPr>
            <a:picLocks noChangeAspect="1"/>
          </p:cNvPicPr>
          <p:nvPr/>
        </p:nvPicPr>
        <p:blipFill>
          <a:blip r:embed="rId38"/>
          <a:stretch>
            <a:fillRect/>
          </a:stretch>
        </p:blipFill>
        <p:spPr>
          <a:xfrm>
            <a:off x="5569039" y="9382828"/>
            <a:ext cx="162000" cy="162000"/>
          </a:xfrm>
          <a:prstGeom prst="rect">
            <a:avLst/>
          </a:prstGeom>
        </p:spPr>
      </p:pic>
      <p:cxnSp>
        <p:nvCxnSpPr>
          <p:cNvPr id="59" name="ตัวเชื่อมต่อตรง 58">
            <a:extLst>
              <a:ext uri="{FF2B5EF4-FFF2-40B4-BE49-F238E27FC236}">
                <a16:creationId xmlns:a16="http://schemas.microsoft.com/office/drawing/2014/main" id="{B35B0C5F-5D30-36E5-3041-9BC06BCDDC0F}"/>
              </a:ext>
            </a:extLst>
          </p:cNvPr>
          <p:cNvCxnSpPr>
            <a:cxnSpLocks/>
          </p:cNvCxnSpPr>
          <p:nvPr/>
        </p:nvCxnSpPr>
        <p:spPr>
          <a:xfrm>
            <a:off x="3431809" y="9184937"/>
            <a:ext cx="1265160" cy="0"/>
          </a:xfrm>
          <a:prstGeom prst="line">
            <a:avLst/>
          </a:prstGeom>
          <a:ln w="9525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รูปภาพ 6" descr="รูปภาพประกอบด้วย ลิ้นจี่, ผลไม้, อาหาร&#10;&#10;คำอธิบายที่สร้างโดยอัตโนมัติ">
            <a:extLst>
              <a:ext uri="{FF2B5EF4-FFF2-40B4-BE49-F238E27FC236}">
                <a16:creationId xmlns:a16="http://schemas.microsoft.com/office/drawing/2014/main" id="{77BDB5EB-EDBC-A436-D0A2-7AFD45C7A0D1}"/>
              </a:ext>
            </a:extLst>
          </p:cNvPr>
          <p:cNvPicPr>
            <a:picLocks noChangeAspect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5933" y="6936780"/>
            <a:ext cx="867971" cy="620916"/>
          </a:xfrm>
          <a:prstGeom prst="rect">
            <a:avLst/>
          </a:prstGeom>
        </p:spPr>
      </p:pic>
      <p:pic>
        <p:nvPicPr>
          <p:cNvPr id="8" name="รูปภาพ 7" descr="รูปภาพประกอบด้วย เครื่องหมาย, สัญลักษณ์, ตัวอักษร, เครื่องหมายการค้า&#10;&#10;คำอธิบายที่สร้างโดยอัตโนมัติ">
            <a:extLst>
              <a:ext uri="{FF2B5EF4-FFF2-40B4-BE49-F238E27FC236}">
                <a16:creationId xmlns:a16="http://schemas.microsoft.com/office/drawing/2014/main" id="{2D972334-5DD3-3E9D-492F-4247CF8867B1}"/>
              </a:ext>
            </a:extLst>
          </p:cNvPr>
          <p:cNvPicPr>
            <a:picLocks noChangeAspect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2330" y="5063717"/>
            <a:ext cx="392549" cy="548153"/>
          </a:xfrm>
          <a:prstGeom prst="rect">
            <a:avLst/>
          </a:prstGeom>
        </p:spPr>
      </p:pic>
      <p:pic>
        <p:nvPicPr>
          <p:cNvPr id="9" name="รูปภาพ 8">
            <a:extLst>
              <a:ext uri="{FF2B5EF4-FFF2-40B4-BE49-F238E27FC236}">
                <a16:creationId xmlns:a16="http://schemas.microsoft.com/office/drawing/2014/main" id="{4CDFC638-0F88-02AC-19A1-DC47D4177E53}"/>
              </a:ext>
            </a:extLst>
          </p:cNvPr>
          <p:cNvPicPr>
            <a:picLocks noChangeAspect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6852" y="1891103"/>
            <a:ext cx="126000" cy="12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9403134"/>
      </p:ext>
    </p:extLst>
  </p:cSld>
  <p:clrMapOvr>
    <a:masterClrMapping/>
  </p:clrMapOvr>
</p:sld>
</file>

<file path=ppt/theme/theme1.xml><?xml version="1.0" encoding="utf-8"?>
<a:theme xmlns:a="http://schemas.openxmlformats.org/drawingml/2006/main" name="ธีมของ Office">
  <a:themeElements>
    <a:clrScheme name="ธีมของ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ธีมของ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ธีมของ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2608</TotalTime>
  <Words>1050</Words>
  <Application>Microsoft Office PowerPoint</Application>
  <PresentationFormat>กระดาษ A4 (210x297 มม.)</PresentationFormat>
  <Paragraphs>239</Paragraphs>
  <Slides>1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6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MN MINIMON</vt:lpstr>
      <vt:lpstr>MN MINIMON Light</vt:lpstr>
      <vt:lpstr>Wingdings</vt:lpstr>
      <vt:lpstr>ธีมของ Office</vt:lpstr>
      <vt:lpstr>งานนำเสนอ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1915</dc:creator>
  <cp:lastModifiedBy>moac pyo</cp:lastModifiedBy>
  <cp:revision>83</cp:revision>
  <dcterms:created xsi:type="dcterms:W3CDTF">2023-06-15T03:37:21Z</dcterms:created>
  <dcterms:modified xsi:type="dcterms:W3CDTF">2025-08-14T06:35:58Z</dcterms:modified>
</cp:coreProperties>
</file>