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08" r:id="rId2"/>
    <p:sldId id="309" r:id="rId3"/>
    <p:sldId id="307" r:id="rId4"/>
    <p:sldId id="286" r:id="rId5"/>
    <p:sldId id="287" r:id="rId6"/>
    <p:sldId id="290" r:id="rId7"/>
    <p:sldId id="288" r:id="rId8"/>
    <p:sldId id="291" r:id="rId9"/>
    <p:sldId id="289" r:id="rId10"/>
    <p:sldId id="292" r:id="rId11"/>
    <p:sldId id="294" r:id="rId12"/>
    <p:sldId id="296" r:id="rId13"/>
    <p:sldId id="299" r:id="rId14"/>
    <p:sldId id="297" r:id="rId15"/>
    <p:sldId id="295" r:id="rId16"/>
    <p:sldId id="302" r:id="rId17"/>
    <p:sldId id="301" r:id="rId18"/>
    <p:sldId id="305" r:id="rId19"/>
    <p:sldId id="306" r:id="rId20"/>
  </p:sldIdLst>
  <p:sldSz cx="9144000" cy="6858000" type="screen4x3"/>
  <p:notesSz cx="6797675" cy="99266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9710" autoAdjust="0"/>
  </p:normalViewPr>
  <p:slideViewPr>
    <p:cSldViewPr>
      <p:cViewPr>
        <p:scale>
          <a:sx n="100" d="100"/>
          <a:sy n="100" d="100"/>
        </p:scale>
        <p:origin x="-216" y="1080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9E71CA7-5885-480B-AAED-6D7C289A775B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dirty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  <a:endParaRPr lang="th-TH" noProof="0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24C35B1-43D5-4ED5-A088-B3B27BCADD5F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619251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th-TH" smtClean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CFA68B7-9987-4E3D-807B-FA1E97890A04}" type="slidenum">
              <a:rPr lang="th-TH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th-TH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91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th-TH" dirty="0" smtClean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503A7B-2742-4D93-8A4F-D7E2B6A604FB}" type="slidenum">
              <a:rPr lang="en-US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5123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4C35B1-43D5-4ED5-A088-B3B27BCADD5F}" type="slidenum">
              <a:rPr lang="th-TH" smtClean="0"/>
              <a:pPr>
                <a:defRPr/>
              </a:pPr>
              <a:t>3</a:t>
            </a:fld>
            <a:endParaRPr lang="th-TH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AD6DE50-AB1B-40B7-9D54-28F98553298A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th-TH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DD4E75-B6D0-49BF-B37E-3139F12436EC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th-TH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5F56BD8-54D6-4C0B-A48C-5CC8800F1F01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th-TH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B7C0A7-CCF5-4CB1-A1F9-3B82E9696E08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th-TH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260C22-3565-4A90-8C1A-BB6F74FB4872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th-TH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7ABC3B-C526-47D7-BF03-730DCD10CCFF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th-TH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87A9EE-DD45-4722-BEA6-B292287EEAE4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th-TH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070FAAA-A1DB-4046-88BF-54FB8328026E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th-TH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7D2531-0AE3-4CDD-AC39-326BD7ECBB7C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th-TH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E1E3B8-520E-4318-A814-5D79E0954106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th-TH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D2E4EA-97FE-4C26-9994-37070D26AD42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th-TH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4B3DD9-FC61-4AFA-8040-25D565DD4E4B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th-TH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059F1A-555C-4097-9989-1DE85BDAD351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th-TH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544F17-4A8C-406E-8C29-C9CB08980E5B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th-TH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C4776C-0A45-4FF4-A592-9D44A96A84DA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th-TH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8FD598-22BE-43F5-B335-DBD610F0B901}" type="slidenum">
              <a:rPr lang="en-US" smtClean="0"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th-TH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09F21-C1CB-4E96-902B-25D05410DF20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7C895-C55B-4CE9-9B0F-4E2A322A4A96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1A582-66F0-4C62-A317-A868F4364A6E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96CD2-8953-4EE9-9B3B-30BD6E3DF62F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A6B0E-7336-445C-8F3B-5C0EEDAB451C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B7EBC-9C8B-4245-99FB-F588E1F5732E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36440-469C-4BA4-8477-E3FDCB7E896F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0B289-DCDE-4577-BA08-AD6F46B1B292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4CD7C-238D-4565-A6E4-83CB35C19861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01BC-1589-47DC-AB86-0BDFB084C5B3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FA1CB-3195-4B21-8749-CEF140B1B882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5A062-EA4A-4608-A421-BC6BB986AC43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109ED-A963-4D85-B5DE-A290773954BE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38A29-26BF-4929-BAD6-7877B378E3E9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B9B86-DE06-4BFD-8FE4-F981C9E949F9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B71B9-972C-4282-9E78-4EBAA6A3BCBD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6EFA9-1480-4F68-8831-5FA33BCB439D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66252-9516-40E4-84C1-B0643D6277B3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E2A33-4695-4926-81CB-9AB13881FEA3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CA17E-4F91-46BA-80B3-16670F0A9321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318BA-F018-4BD1-B553-1C724DBB5454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1C11F-D5A4-4BF6-8994-E2B9C87C2167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F607A-3A70-4E5F-9CC6-C15252D3E905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B28E84-7B41-4A1D-BC96-BE0E63262644}" type="datetimeFigureOut">
              <a:rPr lang="th-TH"/>
              <a:pPr>
                <a:defRPr/>
              </a:pPr>
              <a:t>08/12/59</a:t>
            </a:fld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6CB6DC-AFBB-4F0D-BCFA-A1F496699221}" type="slidenum">
              <a:rPr lang="th-TH"/>
              <a:pPr>
                <a:defRPr/>
              </a:pPr>
              <a:t>‹#›</a:t>
            </a:fld>
            <a:endParaRPr lang="th-TH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  <p:sldLayoutId id="214748395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ชื่อเรื่อง 1"/>
          <p:cNvSpPr>
            <a:spLocks noGrp="1"/>
          </p:cNvSpPr>
          <p:nvPr>
            <p:ph type="title"/>
          </p:nvPr>
        </p:nvSpPr>
        <p:spPr>
          <a:xfrm>
            <a:off x="285750" y="1928813"/>
            <a:ext cx="8229600" cy="1143000"/>
          </a:xfrm>
        </p:spPr>
        <p:txBody>
          <a:bodyPr/>
          <a:lstStyle/>
          <a:p>
            <a:r>
              <a:rPr lang="th-TH" altLang="th-TH" b="1" dirty="0" smtClean="0">
                <a:latin typeface="TH SarabunIT๙" panose="020B0500040200020003" pitchFamily="34" charset="-34"/>
                <a:cs typeface="TH SarabunIT๙" pitchFamily="34" charset="-34"/>
              </a:rPr>
              <a:t>ภาคผนวก 3 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0063" y="3571875"/>
            <a:ext cx="8229600" cy="1328738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  <a:defRPr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แผนภูมิโครงสร้างอัตรากำลัง </a:t>
            </a:r>
            <a:br>
              <a:rPr lang="th-TH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สำนักงานปลัดกระทรวงเกษตรและสหกรณ์ </a:t>
            </a:r>
          </a:p>
          <a:p>
            <a:pPr>
              <a:defRPr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283435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0" name="ตัวเชื่อมต่อตรง 159"/>
          <p:cNvCxnSpPr/>
          <p:nvPr/>
        </p:nvCxnSpPr>
        <p:spPr bwMode="auto">
          <a:xfrm>
            <a:off x="4796561" y="2466979"/>
            <a:ext cx="0" cy="3041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ตัวเชื่อมต่อตรง 53"/>
          <p:cNvCxnSpPr/>
          <p:nvPr/>
        </p:nvCxnSpPr>
        <p:spPr bwMode="auto">
          <a:xfrm>
            <a:off x="4500563" y="642938"/>
            <a:ext cx="0" cy="7588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00" name="กลุ่ม 31"/>
          <p:cNvGrpSpPr>
            <a:grpSpLocks/>
          </p:cNvGrpSpPr>
          <p:nvPr/>
        </p:nvGrpSpPr>
        <p:grpSpPr bwMode="auto">
          <a:xfrm>
            <a:off x="3544888" y="142875"/>
            <a:ext cx="1930400" cy="704850"/>
            <a:chOff x="3868745" y="580817"/>
            <a:chExt cx="2090730" cy="705058"/>
          </a:xfrm>
        </p:grpSpPr>
        <p:sp>
          <p:nvSpPr>
            <p:cNvPr id="33" name="สี่เหลี่ยมผืนผ้า 32"/>
            <p:cNvSpPr/>
            <p:nvPr/>
          </p:nvSpPr>
          <p:spPr bwMode="auto">
            <a:xfrm>
              <a:off x="3870464" y="928583"/>
              <a:ext cx="2089011" cy="35729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ผู้บริหารสูง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 1</a:t>
              </a: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4" name="สี่เหลี่ยมผืนผ้า 33"/>
            <p:cNvSpPr/>
            <p:nvPr/>
          </p:nvSpPr>
          <p:spPr bwMode="auto">
            <a:xfrm>
              <a:off x="3868745" y="580817"/>
              <a:ext cx="2090730" cy="35729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ปลัดกระทรวงเกษตรและสหกรณ์</a:t>
              </a:r>
            </a:p>
          </p:txBody>
        </p:sp>
      </p:grpSp>
      <p:cxnSp>
        <p:nvCxnSpPr>
          <p:cNvPr id="56" name="ตัวเชื่อมต่อตรง 55"/>
          <p:cNvCxnSpPr/>
          <p:nvPr/>
        </p:nvCxnSpPr>
        <p:spPr bwMode="auto">
          <a:xfrm rot="5400000">
            <a:off x="521494" y="1735932"/>
            <a:ext cx="209550" cy="47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ตัวเชื่อมต่อตรง 66"/>
          <p:cNvCxnSpPr/>
          <p:nvPr/>
        </p:nvCxnSpPr>
        <p:spPr bwMode="auto">
          <a:xfrm>
            <a:off x="8508690" y="1401763"/>
            <a:ext cx="0" cy="2270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05" name="กลุ่ม 85"/>
          <p:cNvGrpSpPr>
            <a:grpSpLocks/>
          </p:cNvGrpSpPr>
          <p:nvPr/>
        </p:nvGrpSpPr>
        <p:grpSpPr bwMode="auto">
          <a:xfrm>
            <a:off x="7918450" y="1628775"/>
            <a:ext cx="1101725" cy="704850"/>
            <a:chOff x="4072657" y="580818"/>
            <a:chExt cx="1663179" cy="705058"/>
          </a:xfrm>
        </p:grpSpPr>
        <p:sp>
          <p:nvSpPr>
            <p:cNvPr id="87" name="สี่เหลี่ยมผืนผ้า 86"/>
            <p:cNvSpPr/>
            <p:nvPr/>
          </p:nvSpPr>
          <p:spPr bwMode="auto">
            <a:xfrm>
              <a:off x="4072657" y="928584"/>
              <a:ext cx="1663179" cy="35729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ผู้บริหารสูง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 12 </a:t>
              </a: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8" name="สี่เหลี่ยมผืนผ้า 87"/>
            <p:cNvSpPr/>
            <p:nvPr/>
          </p:nvSpPr>
          <p:spPr bwMode="auto">
            <a:xfrm>
              <a:off x="4072657" y="580818"/>
              <a:ext cx="1663179" cy="35729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ผู้ตรวจราชการ</a:t>
              </a:r>
            </a:p>
          </p:txBody>
        </p:sp>
      </p:grpSp>
      <p:cxnSp>
        <p:nvCxnSpPr>
          <p:cNvPr id="110" name="ตัวเชื่อมต่อตรง 109"/>
          <p:cNvCxnSpPr/>
          <p:nvPr/>
        </p:nvCxnSpPr>
        <p:spPr bwMode="auto">
          <a:xfrm>
            <a:off x="3083821" y="2543162"/>
            <a:ext cx="1" cy="2116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สี่เหลี่ยมผืนผ้า 94"/>
          <p:cNvSpPr/>
          <p:nvPr/>
        </p:nvSpPr>
        <p:spPr bwMode="auto">
          <a:xfrm>
            <a:off x="95949" y="2771153"/>
            <a:ext cx="2114514" cy="20065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กองกลาง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7" name="สี่เหลี่ยมผืนผ้า 96"/>
          <p:cNvSpPr/>
          <p:nvPr/>
        </p:nvSpPr>
        <p:spPr bwMode="auto">
          <a:xfrm>
            <a:off x="92097" y="2969780"/>
            <a:ext cx="2118365" cy="19999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กองคลัง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8" name="สี่เหลี่ยมผืนผ้า 97"/>
          <p:cNvSpPr/>
          <p:nvPr/>
        </p:nvSpPr>
        <p:spPr bwMode="auto">
          <a:xfrm>
            <a:off x="92097" y="3169770"/>
            <a:ext cx="2118365" cy="19007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กองการเจ้าหน้าที่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9" name="สี่เหลี่ยมผืนผ้า 98"/>
          <p:cNvSpPr/>
          <p:nvPr/>
        </p:nvSpPr>
        <p:spPr bwMode="auto">
          <a:xfrm>
            <a:off x="97693" y="5878805"/>
            <a:ext cx="2112769" cy="65378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สำนักงานเลขานุการคณะกรรมการส่งเสริมและพัฒนาระบบเกษตร</a:t>
            </a:r>
            <a:b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พันธ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สัญญาที่เป็นธรรม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1" name="สี่เหลี่ยมผืนผ้า 100"/>
          <p:cNvSpPr/>
          <p:nvPr/>
        </p:nvSpPr>
        <p:spPr bwMode="auto">
          <a:xfrm>
            <a:off x="3992513" y="2760770"/>
            <a:ext cx="2018395" cy="432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กองนโยบายเทคโนโลยีเพื่อการเกษตร</a:t>
            </a:r>
            <a:b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และเกษตรกรรม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ยั่งยืน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55" name="ตัวเชื่อมต่อตรง 54"/>
          <p:cNvCxnSpPr/>
          <p:nvPr/>
        </p:nvCxnSpPr>
        <p:spPr bwMode="auto">
          <a:xfrm>
            <a:off x="642938" y="1404938"/>
            <a:ext cx="785812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 bwMode="auto">
          <a:xfrm rot="5400000">
            <a:off x="1685409" y="1519933"/>
            <a:ext cx="2143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22" name="กลุ่ม 30"/>
          <p:cNvGrpSpPr>
            <a:grpSpLocks/>
          </p:cNvGrpSpPr>
          <p:nvPr/>
        </p:nvGrpSpPr>
        <p:grpSpPr bwMode="auto">
          <a:xfrm>
            <a:off x="49212" y="1600200"/>
            <a:ext cx="1101726" cy="704850"/>
            <a:chOff x="3508332" y="399786"/>
            <a:chExt cx="2089392" cy="705058"/>
          </a:xfrm>
        </p:grpSpPr>
        <p:sp>
          <p:nvSpPr>
            <p:cNvPr id="5" name="สี่เหลี่ยมผืนผ้า 4"/>
            <p:cNvSpPr/>
            <p:nvPr/>
          </p:nvSpPr>
          <p:spPr bwMode="auto">
            <a:xfrm>
              <a:off x="3511344" y="747552"/>
              <a:ext cx="2086380" cy="35729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ผู้บริหารสูง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 1</a:t>
              </a: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สี่เหลี่ยมผืนผ้า 29"/>
            <p:cNvSpPr/>
            <p:nvPr/>
          </p:nvSpPr>
          <p:spPr bwMode="auto">
            <a:xfrm>
              <a:off x="3508332" y="399786"/>
              <a:ext cx="2089389" cy="35729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รองปลัดฯ</a:t>
              </a:r>
            </a:p>
          </p:txBody>
        </p:sp>
      </p:grpSp>
      <p:cxnSp>
        <p:nvCxnSpPr>
          <p:cNvPr id="69" name="ตัวเชื่อมต่อตรง 68"/>
          <p:cNvCxnSpPr>
            <a:endCxn id="80" idx="0"/>
          </p:cNvCxnSpPr>
          <p:nvPr/>
        </p:nvCxnSpPr>
        <p:spPr bwMode="auto">
          <a:xfrm>
            <a:off x="2965622" y="1401763"/>
            <a:ext cx="1" cy="203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24" name="กลุ่ม 30"/>
          <p:cNvGrpSpPr>
            <a:grpSpLocks/>
          </p:cNvGrpSpPr>
          <p:nvPr/>
        </p:nvGrpSpPr>
        <p:grpSpPr bwMode="auto">
          <a:xfrm>
            <a:off x="1233754" y="1604963"/>
            <a:ext cx="1101725" cy="704850"/>
            <a:chOff x="3508332" y="399786"/>
            <a:chExt cx="2089388" cy="705058"/>
          </a:xfrm>
        </p:grpSpPr>
        <p:sp>
          <p:nvSpPr>
            <p:cNvPr id="65" name="สี่เหลี่ยมผืนผ้า 64"/>
            <p:cNvSpPr/>
            <p:nvPr/>
          </p:nvSpPr>
          <p:spPr bwMode="auto">
            <a:xfrm>
              <a:off x="3511344" y="747551"/>
              <a:ext cx="2086376" cy="35729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ผู้บริหารสูง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 1</a:t>
              </a: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8" name="สี่เหลี่ยมผืนผ้า 67"/>
            <p:cNvSpPr/>
            <p:nvPr/>
          </p:nvSpPr>
          <p:spPr bwMode="auto">
            <a:xfrm>
              <a:off x="3508332" y="399786"/>
              <a:ext cx="2089387" cy="35729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รองปลัดฯ</a:t>
              </a:r>
            </a:p>
          </p:txBody>
        </p:sp>
      </p:grpSp>
      <p:grpSp>
        <p:nvGrpSpPr>
          <p:cNvPr id="4125" name="กลุ่ม 30"/>
          <p:cNvGrpSpPr>
            <a:grpSpLocks/>
          </p:cNvGrpSpPr>
          <p:nvPr/>
        </p:nvGrpSpPr>
        <p:grpSpPr bwMode="auto">
          <a:xfrm>
            <a:off x="2414760" y="1604963"/>
            <a:ext cx="1103313" cy="704850"/>
            <a:chOff x="3508332" y="399786"/>
            <a:chExt cx="2092399" cy="705058"/>
          </a:xfrm>
        </p:grpSpPr>
        <p:sp>
          <p:nvSpPr>
            <p:cNvPr id="77" name="สี่เหลี่ยมผืนผ้า 76"/>
            <p:cNvSpPr/>
            <p:nvPr/>
          </p:nvSpPr>
          <p:spPr bwMode="auto">
            <a:xfrm>
              <a:off x="3511344" y="747551"/>
              <a:ext cx="2089387" cy="35729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ผู้บริหารสูง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 1</a:t>
              </a: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0" name="สี่เหลี่ยมผืนผ้า 79"/>
            <p:cNvSpPr/>
            <p:nvPr/>
          </p:nvSpPr>
          <p:spPr bwMode="auto">
            <a:xfrm>
              <a:off x="3508332" y="399786"/>
              <a:ext cx="2089387" cy="35729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รองปลัดฯ</a:t>
              </a:r>
            </a:p>
          </p:txBody>
        </p:sp>
      </p:grpSp>
      <p:cxnSp>
        <p:nvCxnSpPr>
          <p:cNvPr id="108" name="ตัวเชื่อมต่อตรง 107"/>
          <p:cNvCxnSpPr/>
          <p:nvPr/>
        </p:nvCxnSpPr>
        <p:spPr bwMode="auto">
          <a:xfrm>
            <a:off x="609495" y="2305050"/>
            <a:ext cx="0" cy="3454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ตัวเชื่อมต่อตรง 110"/>
          <p:cNvCxnSpPr/>
          <p:nvPr/>
        </p:nvCxnSpPr>
        <p:spPr bwMode="auto">
          <a:xfrm>
            <a:off x="5513662" y="2309813"/>
            <a:ext cx="0" cy="1571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32" name="กลุ่ม 30"/>
          <p:cNvGrpSpPr>
            <a:grpSpLocks/>
          </p:cNvGrpSpPr>
          <p:nvPr/>
        </p:nvGrpSpPr>
        <p:grpSpPr bwMode="auto">
          <a:xfrm>
            <a:off x="5000626" y="1604963"/>
            <a:ext cx="1084263" cy="704850"/>
            <a:chOff x="3544460" y="399786"/>
            <a:chExt cx="2056271" cy="705058"/>
          </a:xfrm>
        </p:grpSpPr>
        <p:sp>
          <p:nvSpPr>
            <p:cNvPr id="128" name="สี่เหลี่ยมผืนผ้า 127"/>
            <p:cNvSpPr/>
            <p:nvPr/>
          </p:nvSpPr>
          <p:spPr bwMode="auto">
            <a:xfrm>
              <a:off x="3544460" y="747551"/>
              <a:ext cx="2056271" cy="35729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ผู้บริหารต้น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 1</a:t>
              </a: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9" name="สี่เหลี่ยมผืนผ้า 128"/>
            <p:cNvSpPr/>
            <p:nvPr/>
          </p:nvSpPr>
          <p:spPr bwMode="auto">
            <a:xfrm>
              <a:off x="3544460" y="399786"/>
              <a:ext cx="2053260" cy="35729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ผู้ช่วยปลัดฯ</a:t>
              </a:r>
            </a:p>
          </p:txBody>
        </p:sp>
      </p:grpSp>
      <p:grpSp>
        <p:nvGrpSpPr>
          <p:cNvPr id="4133" name="กลุ่ม 30"/>
          <p:cNvGrpSpPr>
            <a:grpSpLocks/>
          </p:cNvGrpSpPr>
          <p:nvPr/>
        </p:nvGrpSpPr>
        <p:grpSpPr bwMode="auto">
          <a:xfrm>
            <a:off x="6429375" y="1624013"/>
            <a:ext cx="1103313" cy="704850"/>
            <a:chOff x="3508332" y="399786"/>
            <a:chExt cx="2092399" cy="705058"/>
          </a:xfrm>
        </p:grpSpPr>
        <p:sp>
          <p:nvSpPr>
            <p:cNvPr id="131" name="สี่เหลี่ยมผืนผ้า 130"/>
            <p:cNvSpPr/>
            <p:nvPr/>
          </p:nvSpPr>
          <p:spPr bwMode="auto">
            <a:xfrm>
              <a:off x="3511344" y="747551"/>
              <a:ext cx="2089387" cy="35729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ผู้บริหารต้น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 1</a:t>
              </a: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34" name="สี่เหลี่ยมผืนผ้า 133"/>
            <p:cNvSpPr/>
            <p:nvPr/>
          </p:nvSpPr>
          <p:spPr bwMode="auto">
            <a:xfrm>
              <a:off x="3508332" y="399786"/>
              <a:ext cx="2089387" cy="35729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ผู้ช่วยปลัดฯ</a:t>
              </a:r>
            </a:p>
          </p:txBody>
        </p:sp>
      </p:grpSp>
      <p:cxnSp>
        <p:nvCxnSpPr>
          <p:cNvPr id="140" name="ตัวเชื่อมต่อตรง 139"/>
          <p:cNvCxnSpPr/>
          <p:nvPr/>
        </p:nvCxnSpPr>
        <p:spPr bwMode="auto">
          <a:xfrm>
            <a:off x="5532437" y="1412401"/>
            <a:ext cx="1" cy="1857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ตัวเชื่อมต่อตรง 140"/>
          <p:cNvCxnSpPr/>
          <p:nvPr/>
        </p:nvCxnSpPr>
        <p:spPr bwMode="auto">
          <a:xfrm rot="5400000">
            <a:off x="6893718" y="1519558"/>
            <a:ext cx="2143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ตัวเชื่อมต่อตรง 145"/>
          <p:cNvCxnSpPr/>
          <p:nvPr/>
        </p:nvCxnSpPr>
        <p:spPr bwMode="auto">
          <a:xfrm rot="5400000">
            <a:off x="533432" y="1508919"/>
            <a:ext cx="2143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สี่เหลี่ยมผืนผ้า 149"/>
          <p:cNvSpPr/>
          <p:nvPr/>
        </p:nvSpPr>
        <p:spPr>
          <a:xfrm>
            <a:off x="2235671" y="6448936"/>
            <a:ext cx="3622204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sz="1600" b="1" dirty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หมายเหตุ </a:t>
            </a:r>
            <a:r>
              <a:rPr lang="th-TH" sz="1600" dirty="0">
                <a:solidFill>
                  <a:prstClr val="black"/>
                </a:solidFill>
                <a:latin typeface="TH SarabunIT๙" pitchFamily="34" charset="-34"/>
                <a:cs typeface="TH SarabunIT๙" pitchFamily="34" charset="-34"/>
              </a:rPr>
              <a:t>* เป็นหน่วยงานที่เกิดขึ้นจากการบริหารจัดการภายใน</a:t>
            </a:r>
          </a:p>
        </p:txBody>
      </p:sp>
      <p:cxnSp>
        <p:nvCxnSpPr>
          <p:cNvPr id="75" name="ตัวเชื่อมต่อตรง 74"/>
          <p:cNvCxnSpPr/>
          <p:nvPr/>
        </p:nvCxnSpPr>
        <p:spPr>
          <a:xfrm>
            <a:off x="3143250" y="1071563"/>
            <a:ext cx="26431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สี่เหลี่ยมผืนผ้า 75"/>
          <p:cNvSpPr/>
          <p:nvPr/>
        </p:nvSpPr>
        <p:spPr bwMode="auto">
          <a:xfrm>
            <a:off x="5786438" y="857250"/>
            <a:ext cx="2146300" cy="3952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ศูนย์ปฏิบัติการต่อต้านการทุจริต</a:t>
            </a:r>
          </a:p>
        </p:txBody>
      </p:sp>
      <p:sp>
        <p:nvSpPr>
          <p:cNvPr id="78" name="สี่เหลี่ยมผืนผ้า 77"/>
          <p:cNvSpPr/>
          <p:nvPr/>
        </p:nvSpPr>
        <p:spPr bwMode="auto">
          <a:xfrm>
            <a:off x="1000125" y="857250"/>
            <a:ext cx="2146300" cy="3952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ศูนย์อำนวยการบริหารจังหวัด*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ชายแดนภาคใต้</a:t>
            </a:r>
          </a:p>
        </p:txBody>
      </p:sp>
      <p:cxnSp>
        <p:nvCxnSpPr>
          <p:cNvPr id="71" name="ตัวเชื่อมต่อตรง 74"/>
          <p:cNvCxnSpPr/>
          <p:nvPr/>
        </p:nvCxnSpPr>
        <p:spPr>
          <a:xfrm>
            <a:off x="4510088" y="928688"/>
            <a:ext cx="1133475" cy="1587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/>
          <p:cNvCxnSpPr/>
          <p:nvPr/>
        </p:nvCxnSpPr>
        <p:spPr>
          <a:xfrm rot="5400000" flipH="1" flipV="1">
            <a:off x="5465763" y="749300"/>
            <a:ext cx="357188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ตัวเชื่อมต่อตรง 74"/>
          <p:cNvCxnSpPr/>
          <p:nvPr/>
        </p:nvCxnSpPr>
        <p:spPr>
          <a:xfrm>
            <a:off x="5643563" y="571500"/>
            <a:ext cx="2143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" name="สี่เหลี่ยมผืนผ้า 75"/>
          <p:cNvSpPr/>
          <p:nvPr/>
        </p:nvSpPr>
        <p:spPr bwMode="auto">
          <a:xfrm>
            <a:off x="5786438" y="285750"/>
            <a:ext cx="2146300" cy="3952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สำนักตรวจสอบภายใน</a:t>
            </a:r>
          </a:p>
        </p:txBody>
      </p:sp>
      <p:sp>
        <p:nvSpPr>
          <p:cNvPr id="83" name="สี่เหลี่ยมผืนผ้า 82"/>
          <p:cNvSpPr/>
          <p:nvPr/>
        </p:nvSpPr>
        <p:spPr bwMode="auto">
          <a:xfrm>
            <a:off x="97693" y="3361230"/>
            <a:ext cx="2112769" cy="41010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ศูนย์เทคโนโลยี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สารสนเทศ</a:t>
            </a:r>
            <a:b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การสื่อสาร</a:t>
            </a:r>
          </a:p>
        </p:txBody>
      </p:sp>
      <p:sp>
        <p:nvSpPr>
          <p:cNvPr id="85" name="สี่เหลี่ยมผืนผ้า 84"/>
          <p:cNvSpPr/>
          <p:nvPr/>
        </p:nvSpPr>
        <p:spPr bwMode="auto">
          <a:xfrm>
            <a:off x="6207825" y="3158165"/>
            <a:ext cx="1548000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สถาบันเกษตราธิการ</a:t>
            </a:r>
          </a:p>
        </p:txBody>
      </p:sp>
      <p:sp>
        <p:nvSpPr>
          <p:cNvPr id="86" name="สี่เหลี่ยมผืนผ้า 85"/>
          <p:cNvSpPr/>
          <p:nvPr/>
        </p:nvSpPr>
        <p:spPr bwMode="auto">
          <a:xfrm>
            <a:off x="92097" y="3771331"/>
            <a:ext cx="2118365" cy="20189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สำนักกฎหมาย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3" name="สี่เหลี่ยมผืนผ้า 92"/>
          <p:cNvSpPr/>
          <p:nvPr/>
        </p:nvSpPr>
        <p:spPr bwMode="auto">
          <a:xfrm>
            <a:off x="92098" y="3973229"/>
            <a:ext cx="2118365" cy="23990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สำนักพัฒนาระบบบริหาร</a:t>
            </a:r>
          </a:p>
        </p:txBody>
      </p:sp>
      <p:cxnSp>
        <p:nvCxnSpPr>
          <p:cNvPr id="104" name="ตัวเชื่อมต่อตรง 103"/>
          <p:cNvCxnSpPr/>
          <p:nvPr/>
        </p:nvCxnSpPr>
        <p:spPr bwMode="auto">
          <a:xfrm>
            <a:off x="1236885" y="2651753"/>
            <a:ext cx="0" cy="1164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สี่เหลี่ยมผืนผ้า 104"/>
          <p:cNvSpPr/>
          <p:nvPr/>
        </p:nvSpPr>
        <p:spPr bwMode="auto">
          <a:xfrm>
            <a:off x="91787" y="5246349"/>
            <a:ext cx="2118676" cy="63116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สำนักบริหารกองทุนเพื่อช่วยเหลือเกษตรกรและรับเรื่องร้องเรียน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(รวมถึงเป็น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ประธาน </a:t>
            </a:r>
            <a:r>
              <a:rPr lang="th-TH" sz="14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อชก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ส่วนกลาง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cxnSp>
        <p:nvCxnSpPr>
          <p:cNvPr id="106" name="ตัวเชื่อมต่อตรง 105"/>
          <p:cNvCxnSpPr/>
          <p:nvPr/>
        </p:nvCxnSpPr>
        <p:spPr bwMode="auto">
          <a:xfrm>
            <a:off x="609495" y="2652300"/>
            <a:ext cx="6258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ตัวเชื่อมต่อตรง 108"/>
          <p:cNvCxnSpPr>
            <a:stCxn id="65" idx="2"/>
          </p:cNvCxnSpPr>
          <p:nvPr/>
        </p:nvCxnSpPr>
        <p:spPr bwMode="auto">
          <a:xfrm>
            <a:off x="1785411" y="2309813"/>
            <a:ext cx="0" cy="236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สี่เหลี่ยมผืนผ้า 114"/>
          <p:cNvSpPr/>
          <p:nvPr/>
        </p:nvSpPr>
        <p:spPr bwMode="auto">
          <a:xfrm>
            <a:off x="7913720" y="2747932"/>
            <a:ext cx="1111184" cy="360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สำนักตรวจราชการ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7" name="สี่เหลี่ยมผืนผ้า 104"/>
          <p:cNvSpPr/>
          <p:nvPr/>
        </p:nvSpPr>
        <p:spPr bwMode="auto">
          <a:xfrm>
            <a:off x="92097" y="4422482"/>
            <a:ext cx="2118365" cy="828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สำนักตรวจสอบ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ภายใน (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เฉพาะงานที่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เกี่ยวกับการ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บริหารงาน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บุคคลและการบริหารงบประมาณ 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ยกเว้นการพิจารณาความดี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ความชอบของ 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ผอ. สตน.)</a:t>
            </a:r>
          </a:p>
        </p:txBody>
      </p:sp>
      <p:sp>
        <p:nvSpPr>
          <p:cNvPr id="121" name="สี่เหลี่ยมผืนผ้า 120"/>
          <p:cNvSpPr/>
          <p:nvPr/>
        </p:nvSpPr>
        <p:spPr bwMode="auto">
          <a:xfrm>
            <a:off x="2327639" y="2760770"/>
            <a:ext cx="1524281" cy="40154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สำนักการเกษตรต่างประเทศ</a:t>
            </a:r>
          </a:p>
        </p:txBody>
      </p:sp>
      <p:sp>
        <p:nvSpPr>
          <p:cNvPr id="122" name="สี่เหลี่ยมผืนผ้า 121"/>
          <p:cNvSpPr/>
          <p:nvPr/>
        </p:nvSpPr>
        <p:spPr bwMode="auto">
          <a:xfrm>
            <a:off x="2327638" y="3160005"/>
            <a:ext cx="1524282" cy="47107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สำนักงานที่ปรึกษาการเกษตรต่างประเทศ</a:t>
            </a:r>
          </a:p>
        </p:txBody>
      </p:sp>
      <p:cxnSp>
        <p:nvCxnSpPr>
          <p:cNvPr id="123" name="ตัวเชื่อมต่อตรง 122"/>
          <p:cNvCxnSpPr/>
          <p:nvPr/>
        </p:nvCxnSpPr>
        <p:spPr bwMode="auto">
          <a:xfrm>
            <a:off x="1789587" y="2540183"/>
            <a:ext cx="129433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ตัวเชื่อมต่อตรง 150"/>
          <p:cNvCxnSpPr/>
          <p:nvPr/>
        </p:nvCxnSpPr>
        <p:spPr bwMode="auto">
          <a:xfrm>
            <a:off x="4793582" y="2464081"/>
            <a:ext cx="71452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สี่เหลี่ยมผืนผ้า 95"/>
          <p:cNvSpPr/>
          <p:nvPr/>
        </p:nvSpPr>
        <p:spPr bwMode="auto">
          <a:xfrm>
            <a:off x="6207825" y="2759847"/>
            <a:ext cx="1548000" cy="396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กองเกษตรสารนิเทศ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0" name="สี่เหลี่ยมผืนผ้า 179"/>
          <p:cNvSpPr/>
          <p:nvPr/>
        </p:nvSpPr>
        <p:spPr bwMode="auto">
          <a:xfrm>
            <a:off x="95816" y="4213136"/>
            <a:ext cx="2114647" cy="2160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สำนักแผนงานและโครงการพิเศษ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66" name="ตัวเชื่อมต่อตรง 265"/>
          <p:cNvCxnSpPr>
            <a:endCxn id="269" idx="0"/>
          </p:cNvCxnSpPr>
          <p:nvPr/>
        </p:nvCxnSpPr>
        <p:spPr bwMode="auto">
          <a:xfrm>
            <a:off x="4152254" y="1407740"/>
            <a:ext cx="1590" cy="203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7" name="กลุ่ม 30"/>
          <p:cNvGrpSpPr>
            <a:grpSpLocks/>
          </p:cNvGrpSpPr>
          <p:nvPr/>
        </p:nvGrpSpPr>
        <p:grpSpPr bwMode="auto">
          <a:xfrm>
            <a:off x="3602981" y="1610940"/>
            <a:ext cx="1101725" cy="704850"/>
            <a:chOff x="3511344" y="399786"/>
            <a:chExt cx="2089387" cy="705058"/>
          </a:xfrm>
        </p:grpSpPr>
        <p:sp>
          <p:nvSpPr>
            <p:cNvPr id="268" name="สี่เหลี่ยมผืนผ้า 267"/>
            <p:cNvSpPr/>
            <p:nvPr/>
          </p:nvSpPr>
          <p:spPr bwMode="auto">
            <a:xfrm>
              <a:off x="3511344" y="747551"/>
              <a:ext cx="2089387" cy="35729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ผู้บริหารสูง </a:t>
              </a:r>
              <a:r>
                <a:rPr lang="en-US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= 1</a:t>
              </a:r>
              <a:endPara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69" name="สี่เหลี่ยมผืนผ้า 268"/>
            <p:cNvSpPr/>
            <p:nvPr/>
          </p:nvSpPr>
          <p:spPr bwMode="auto">
            <a:xfrm>
              <a:off x="3511344" y="399786"/>
              <a:ext cx="2089387" cy="35729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รองปลัด</a:t>
              </a:r>
              <a:r>
                <a:rPr lang="th-TH" sz="14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ฯ</a:t>
              </a:r>
            </a:p>
          </p:txBody>
        </p:sp>
      </p:grpSp>
      <p:sp>
        <p:nvSpPr>
          <p:cNvPr id="79" name="Text Box 78"/>
          <p:cNvSpPr txBox="1">
            <a:spLocks noChangeArrowheads="1"/>
          </p:cNvSpPr>
          <p:nvPr/>
        </p:nvSpPr>
        <p:spPr bwMode="auto">
          <a:xfrm>
            <a:off x="6689466" y="6448936"/>
            <a:ext cx="230608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6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6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6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81" name="สี่เหลี่ยมผืนผ้า 80"/>
          <p:cNvSpPr/>
          <p:nvPr/>
        </p:nvSpPr>
        <p:spPr bwMode="auto">
          <a:xfrm>
            <a:off x="3994686" y="3195273"/>
            <a:ext cx="2016222" cy="90399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สำนักบริหารกองทุนเพื่อช่วยเหลือเกษตรกรและรับเรื่องร้องเรียน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ยกเว้นการเป็นประธาน 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อชก</a:t>
            </a: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ส่วนกลาง)</a:t>
            </a:r>
          </a:p>
        </p:txBody>
      </p:sp>
      <p:cxnSp>
        <p:nvCxnSpPr>
          <p:cNvPr id="25" name="ตัวเชื่อมต่อตรง 24"/>
          <p:cNvCxnSpPr>
            <a:stCxn id="131" idx="2"/>
            <a:endCxn id="161" idx="0"/>
          </p:cNvCxnSpPr>
          <p:nvPr/>
        </p:nvCxnSpPr>
        <p:spPr>
          <a:xfrm flipH="1">
            <a:off x="6981825" y="2328863"/>
            <a:ext cx="1" cy="4309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สี่เหลี่ยมผืนผ้า 99"/>
          <p:cNvSpPr/>
          <p:nvPr/>
        </p:nvSpPr>
        <p:spPr bwMode="auto">
          <a:xfrm>
            <a:off x="3992513" y="4093182"/>
            <a:ext cx="2016222" cy="47107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กองบริหารงานกองทุนสงเคราะห์เกษตรกร*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2" name="สี่เหลี่ยมผืนผ้า 101"/>
          <p:cNvSpPr/>
          <p:nvPr/>
        </p:nvSpPr>
        <p:spPr bwMode="auto">
          <a:xfrm>
            <a:off x="3992513" y="4564260"/>
            <a:ext cx="2016222" cy="4564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กองประสานงานโครงการพระราชดำริ*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2" name="สี่เหลี่ยมผืนผ้า 81"/>
          <p:cNvSpPr/>
          <p:nvPr/>
        </p:nvSpPr>
        <p:spPr bwMode="auto">
          <a:xfrm>
            <a:off x="91787" y="6532587"/>
            <a:ext cx="2118676" cy="2160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สำนักงานเกษตรและสหกรณ์จังหวัด</a:t>
            </a:r>
            <a:endParaRPr lang="th-TH" sz="1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2" name="ตัวเชื่อมต่อตรง 11"/>
          <p:cNvCxnSpPr>
            <a:stCxn id="87" idx="2"/>
            <a:endCxn id="115" idx="0"/>
          </p:cNvCxnSpPr>
          <p:nvPr/>
        </p:nvCxnSpPr>
        <p:spPr>
          <a:xfrm flipH="1">
            <a:off x="8469312" y="2333625"/>
            <a:ext cx="1" cy="41430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58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ชื่อเรื่อง 1"/>
          <p:cNvSpPr txBox="1">
            <a:spLocks/>
          </p:cNvSpPr>
          <p:nvPr/>
        </p:nvSpPr>
        <p:spPr bwMode="auto">
          <a:xfrm>
            <a:off x="0" y="142875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แผนภูมิโครงสร้างอัตรากำลัง สำนักงานปลัดกระทรวงเกษตรและ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สหกรณ์  </a:t>
            </a:r>
            <a:endParaRPr lang="th-TH" sz="18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กลุ่ม 3"/>
          <p:cNvGrpSpPr/>
          <p:nvPr/>
        </p:nvGrpSpPr>
        <p:grpSpPr>
          <a:xfrm>
            <a:off x="42863" y="509588"/>
            <a:ext cx="9101136" cy="5776490"/>
            <a:chOff x="42863" y="509588"/>
            <a:chExt cx="9101136" cy="5776490"/>
          </a:xfrm>
        </p:grpSpPr>
        <p:grpSp>
          <p:nvGrpSpPr>
            <p:cNvPr id="14349" name="กลุ่ม 53"/>
            <p:cNvGrpSpPr>
              <a:grpSpLocks/>
            </p:cNvGrpSpPr>
            <p:nvPr/>
          </p:nvGrpSpPr>
          <p:grpSpPr bwMode="auto">
            <a:xfrm>
              <a:off x="42863" y="2614171"/>
              <a:ext cx="2160000" cy="756000"/>
              <a:chOff x="668831" y="711458"/>
              <a:chExt cx="2493986" cy="717279"/>
            </a:xfrm>
          </p:grpSpPr>
          <p:grpSp>
            <p:nvGrpSpPr>
              <p:cNvPr id="14473" name="กลุ่ม 56"/>
              <p:cNvGrpSpPr>
                <a:grpSpLocks/>
              </p:cNvGrpSpPr>
              <p:nvPr/>
            </p:nvGrpSpPr>
            <p:grpSpPr bwMode="auto">
              <a:xfrm>
                <a:off x="2234825" y="711459"/>
                <a:ext cx="927992" cy="717273"/>
                <a:chOff x="5209652" y="712177"/>
                <a:chExt cx="781530" cy="539367"/>
              </a:xfrm>
            </p:grpSpPr>
            <p:sp>
              <p:nvSpPr>
                <p:cNvPr id="135" name="สี่เหลี่ยมผืนผ้า 91"/>
                <p:cNvSpPr/>
                <p:nvPr/>
              </p:nvSpPr>
              <p:spPr>
                <a:xfrm>
                  <a:off x="5209049" y="712176"/>
                  <a:ext cx="782133" cy="179790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ขรก.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- 26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136" name="สี่เหลี่ยมผืนผ้า 92"/>
                <p:cNvSpPr/>
                <p:nvPr/>
              </p:nvSpPr>
              <p:spPr>
                <a:xfrm>
                  <a:off x="5209049" y="890635"/>
                  <a:ext cx="782133" cy="181122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พรก.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- 6 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137" name="สี่เหลี่ยมผืนผ้า 93"/>
                <p:cNvSpPr/>
                <p:nvPr/>
              </p:nvSpPr>
              <p:spPr>
                <a:xfrm>
                  <a:off x="5209049" y="1071757"/>
                  <a:ext cx="782133" cy="179790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ลจป.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</a:t>
                  </a: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17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</p:grpSp>
          <p:grpSp>
            <p:nvGrpSpPr>
              <p:cNvPr id="14474" name="กลุ่ม 52"/>
              <p:cNvGrpSpPr>
                <a:grpSpLocks/>
              </p:cNvGrpSpPr>
              <p:nvPr/>
            </p:nvGrpSpPr>
            <p:grpSpPr bwMode="auto">
              <a:xfrm>
                <a:off x="668831" y="711461"/>
                <a:ext cx="1565996" cy="717276"/>
                <a:chOff x="668831" y="711461"/>
                <a:chExt cx="1565996" cy="717276"/>
              </a:xfrm>
            </p:grpSpPr>
            <p:sp>
              <p:nvSpPr>
                <p:cNvPr id="133" name="สี่เหลี่ยมผืนผ้า 89"/>
                <p:cNvSpPr/>
                <p:nvPr/>
              </p:nvSpPr>
              <p:spPr bwMode="auto">
                <a:xfrm>
                  <a:off x="668831" y="711458"/>
                  <a:ext cx="1565278" cy="359525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กองกลาง</a:t>
                  </a:r>
                </a:p>
              </p:txBody>
            </p:sp>
            <p:sp>
              <p:nvSpPr>
                <p:cNvPr id="134" name="สี่เหลี่ยมผืนผ้า 90"/>
                <p:cNvSpPr/>
                <p:nvPr/>
              </p:nvSpPr>
              <p:spPr bwMode="auto">
                <a:xfrm>
                  <a:off x="668831" y="1069212"/>
                  <a:ext cx="1565278" cy="359525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ผู้อำนวยการ ต้น</a:t>
                  </a:r>
                </a:p>
              </p:txBody>
            </p:sp>
          </p:grpSp>
        </p:grpSp>
        <p:grpSp>
          <p:nvGrpSpPr>
            <p:cNvPr id="14355" name="กลุ่ม 53"/>
            <p:cNvGrpSpPr>
              <a:grpSpLocks/>
            </p:cNvGrpSpPr>
            <p:nvPr/>
          </p:nvGrpSpPr>
          <p:grpSpPr bwMode="auto">
            <a:xfrm>
              <a:off x="46038" y="3596490"/>
              <a:ext cx="2161498" cy="756000"/>
              <a:chOff x="668831" y="711459"/>
              <a:chExt cx="2093517" cy="402134"/>
            </a:xfrm>
          </p:grpSpPr>
          <p:grpSp>
            <p:nvGrpSpPr>
              <p:cNvPr id="14452" name="กลุ่ม 56"/>
              <p:cNvGrpSpPr>
                <a:grpSpLocks/>
              </p:cNvGrpSpPr>
              <p:nvPr/>
            </p:nvGrpSpPr>
            <p:grpSpPr bwMode="auto">
              <a:xfrm>
                <a:off x="2134724" y="711937"/>
                <a:ext cx="627624" cy="401656"/>
                <a:chOff x="5125331" y="712538"/>
                <a:chExt cx="528566" cy="302033"/>
              </a:xfrm>
            </p:grpSpPr>
            <p:sp>
              <p:nvSpPr>
                <p:cNvPr id="171" name="สี่เหลี่ยมผืนผ้า 91"/>
                <p:cNvSpPr/>
                <p:nvPr/>
              </p:nvSpPr>
              <p:spPr>
                <a:xfrm>
                  <a:off x="5125331" y="712538"/>
                  <a:ext cx="528563" cy="99689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ขรก.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- 22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172" name="สี่เหลี่ยมผืนผ้า 92"/>
                <p:cNvSpPr/>
                <p:nvPr/>
              </p:nvSpPr>
              <p:spPr>
                <a:xfrm>
                  <a:off x="5125334" y="812754"/>
                  <a:ext cx="528563" cy="101241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พรก.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- 9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173" name="สี่เหลี่ยมผืนผ้า 93"/>
                <p:cNvSpPr/>
                <p:nvPr/>
              </p:nvSpPr>
              <p:spPr>
                <a:xfrm>
                  <a:off x="5125334" y="913996"/>
                  <a:ext cx="528563" cy="100575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ลจป.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- 0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</p:grpSp>
          <p:grpSp>
            <p:nvGrpSpPr>
              <p:cNvPr id="14453" name="กลุ่ม 52"/>
              <p:cNvGrpSpPr>
                <a:grpSpLocks/>
              </p:cNvGrpSpPr>
              <p:nvPr/>
            </p:nvGrpSpPr>
            <p:grpSpPr bwMode="auto">
              <a:xfrm>
                <a:off x="668831" y="711459"/>
                <a:ext cx="1499314" cy="402132"/>
                <a:chOff x="668831" y="711459"/>
                <a:chExt cx="1499314" cy="402132"/>
              </a:xfrm>
            </p:grpSpPr>
            <p:sp>
              <p:nvSpPr>
                <p:cNvPr id="169" name="สี่เหลี่ยมผืนผ้า 89"/>
                <p:cNvSpPr/>
                <p:nvPr/>
              </p:nvSpPr>
              <p:spPr bwMode="auto">
                <a:xfrm>
                  <a:off x="668831" y="711459"/>
                  <a:ext cx="1499314" cy="268383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กองนโยบายเทคโนโลยีเพื่อการเกษตรและเกษตรกรรมยั่งยืน</a:t>
                  </a:r>
                </a:p>
              </p:txBody>
            </p:sp>
            <p:sp>
              <p:nvSpPr>
                <p:cNvPr id="170" name="สี่เหลี่ยมผืนผ้า 90"/>
                <p:cNvSpPr/>
                <p:nvPr/>
              </p:nvSpPr>
              <p:spPr bwMode="auto">
                <a:xfrm>
                  <a:off x="668831" y="979842"/>
                  <a:ext cx="1499314" cy="133749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ผู้อำนวยการ </a:t>
                  </a: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สูง</a:t>
                  </a:r>
                  <a:endParaRPr lang="th-TH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</p:grpSp>
        </p:grpSp>
        <p:grpSp>
          <p:nvGrpSpPr>
            <p:cNvPr id="174" name="กลุ่ม 53"/>
            <p:cNvGrpSpPr>
              <a:grpSpLocks/>
            </p:cNvGrpSpPr>
            <p:nvPr/>
          </p:nvGrpSpPr>
          <p:grpSpPr bwMode="auto">
            <a:xfrm>
              <a:off x="54546" y="4550239"/>
              <a:ext cx="2160000" cy="756000"/>
              <a:chOff x="668831" y="711458"/>
              <a:chExt cx="2493986" cy="717279"/>
            </a:xfrm>
          </p:grpSpPr>
          <p:grpSp>
            <p:nvGrpSpPr>
              <p:cNvPr id="175" name="กลุ่ม 56"/>
              <p:cNvGrpSpPr>
                <a:grpSpLocks/>
              </p:cNvGrpSpPr>
              <p:nvPr/>
            </p:nvGrpSpPr>
            <p:grpSpPr bwMode="auto">
              <a:xfrm>
                <a:off x="2234109" y="711454"/>
                <a:ext cx="928708" cy="717277"/>
                <a:chOff x="5209049" y="712176"/>
                <a:chExt cx="782133" cy="539371"/>
              </a:xfrm>
            </p:grpSpPr>
            <p:sp>
              <p:nvSpPr>
                <p:cNvPr id="186" name="สี่เหลี่ยมผืนผ้า 91"/>
                <p:cNvSpPr/>
                <p:nvPr/>
              </p:nvSpPr>
              <p:spPr>
                <a:xfrm>
                  <a:off x="5209049" y="712176"/>
                  <a:ext cx="782133" cy="179790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ขรก.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</a:t>
                  </a: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25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187" name="สี่เหลี่ยมผืนผ้า 92"/>
                <p:cNvSpPr/>
                <p:nvPr/>
              </p:nvSpPr>
              <p:spPr>
                <a:xfrm>
                  <a:off x="5209049" y="897430"/>
                  <a:ext cx="782133" cy="181122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พรก.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</a:t>
                  </a: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7 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188" name="สี่เหลี่ยมผืนผ้า 93"/>
                <p:cNvSpPr/>
                <p:nvPr/>
              </p:nvSpPr>
              <p:spPr>
                <a:xfrm>
                  <a:off x="5209049" y="1071757"/>
                  <a:ext cx="782133" cy="179790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ลจป.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</a:t>
                  </a: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3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</p:grpSp>
          <p:grpSp>
            <p:nvGrpSpPr>
              <p:cNvPr id="176" name="กลุ่ม 52"/>
              <p:cNvGrpSpPr>
                <a:grpSpLocks/>
              </p:cNvGrpSpPr>
              <p:nvPr/>
            </p:nvGrpSpPr>
            <p:grpSpPr bwMode="auto">
              <a:xfrm>
                <a:off x="668831" y="711458"/>
                <a:ext cx="1565278" cy="717279"/>
                <a:chOff x="668831" y="711458"/>
                <a:chExt cx="1565278" cy="717279"/>
              </a:xfrm>
            </p:grpSpPr>
            <p:sp>
              <p:nvSpPr>
                <p:cNvPr id="184" name="สี่เหลี่ยมผืนผ้า 89"/>
                <p:cNvSpPr/>
                <p:nvPr/>
              </p:nvSpPr>
              <p:spPr bwMode="auto">
                <a:xfrm>
                  <a:off x="668831" y="711458"/>
                  <a:ext cx="1565278" cy="359525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สำนักการเกษตรต่างประเทศ</a:t>
                  </a:r>
                  <a:endParaRPr lang="th-TH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185" name="สี่เหลี่ยมผืนผ้า 90"/>
                <p:cNvSpPr/>
                <p:nvPr/>
              </p:nvSpPr>
              <p:spPr bwMode="auto">
                <a:xfrm>
                  <a:off x="668831" y="1069212"/>
                  <a:ext cx="1565278" cy="359525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ผู้อำนวยการ </a:t>
                  </a: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สูง</a:t>
                  </a:r>
                  <a:endParaRPr lang="th-TH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</p:grpSp>
        </p:grpSp>
        <p:grpSp>
          <p:nvGrpSpPr>
            <p:cNvPr id="255" name="กลุ่ม 53"/>
            <p:cNvGrpSpPr>
              <a:grpSpLocks/>
            </p:cNvGrpSpPr>
            <p:nvPr/>
          </p:nvGrpSpPr>
          <p:grpSpPr bwMode="auto">
            <a:xfrm>
              <a:off x="47594" y="5520553"/>
              <a:ext cx="2161498" cy="756000"/>
              <a:chOff x="668831" y="711459"/>
              <a:chExt cx="2093517" cy="402134"/>
            </a:xfrm>
          </p:grpSpPr>
          <p:grpSp>
            <p:nvGrpSpPr>
              <p:cNvPr id="257" name="กลุ่ม 56"/>
              <p:cNvGrpSpPr>
                <a:grpSpLocks/>
              </p:cNvGrpSpPr>
              <p:nvPr/>
            </p:nvGrpSpPr>
            <p:grpSpPr bwMode="auto">
              <a:xfrm>
                <a:off x="2134724" y="711942"/>
                <a:ext cx="627624" cy="401658"/>
                <a:chOff x="5125331" y="712538"/>
                <a:chExt cx="528566" cy="302033"/>
              </a:xfrm>
            </p:grpSpPr>
            <p:sp>
              <p:nvSpPr>
                <p:cNvPr id="271" name="สี่เหลี่ยมผืนผ้า 91"/>
                <p:cNvSpPr/>
                <p:nvPr/>
              </p:nvSpPr>
              <p:spPr>
                <a:xfrm>
                  <a:off x="5125331" y="712538"/>
                  <a:ext cx="528563" cy="99689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ขรก.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</a:t>
                  </a: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25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272" name="สี่เหลี่ยมผืนผ้า 92"/>
                <p:cNvSpPr/>
                <p:nvPr/>
              </p:nvSpPr>
              <p:spPr>
                <a:xfrm>
                  <a:off x="5125334" y="812754"/>
                  <a:ext cx="528563" cy="101241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พรก.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</a:t>
                  </a: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7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273" name="สี่เหลี่ยมผืนผ้า 93"/>
                <p:cNvSpPr/>
                <p:nvPr/>
              </p:nvSpPr>
              <p:spPr>
                <a:xfrm>
                  <a:off x="5125334" y="913996"/>
                  <a:ext cx="528563" cy="100575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>
                    <a:defRPr/>
                  </a:pPr>
                  <a:r>
                    <a:rPr lang="th-TH" sz="1200" b="1" dirty="0" err="1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ลจป.</a:t>
                  </a: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 - 0</a:t>
                  </a:r>
                  <a:endParaRPr lang="en-US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</p:grpSp>
          <p:grpSp>
            <p:nvGrpSpPr>
              <p:cNvPr id="261" name="กลุ่ม 52"/>
              <p:cNvGrpSpPr>
                <a:grpSpLocks/>
              </p:cNvGrpSpPr>
              <p:nvPr/>
            </p:nvGrpSpPr>
            <p:grpSpPr bwMode="auto">
              <a:xfrm>
                <a:off x="668831" y="711459"/>
                <a:ext cx="1499314" cy="402132"/>
                <a:chOff x="668831" y="711459"/>
                <a:chExt cx="1499314" cy="402132"/>
              </a:xfrm>
            </p:grpSpPr>
            <p:sp>
              <p:nvSpPr>
                <p:cNvPr id="263" name="สี่เหลี่ยมผืนผ้า 89"/>
                <p:cNvSpPr/>
                <p:nvPr/>
              </p:nvSpPr>
              <p:spPr bwMode="auto">
                <a:xfrm>
                  <a:off x="668831" y="711459"/>
                  <a:ext cx="1499314" cy="268383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11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สำนักบริหารกองทุนเพื่อช่วยเหลือเกษตรกรและรับเรื่องร้องเรียน</a:t>
                  </a:r>
                  <a:endParaRPr lang="th-TH" sz="11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  <p:sp>
              <p:nvSpPr>
                <p:cNvPr id="264" name="สี่เหลี่ยมผืนผ้า 90"/>
                <p:cNvSpPr/>
                <p:nvPr/>
              </p:nvSpPr>
              <p:spPr bwMode="auto">
                <a:xfrm>
                  <a:off x="668831" y="979842"/>
                  <a:ext cx="1499314" cy="133749"/>
                </a:xfrm>
                <a:prstGeom prst="rect">
                  <a:avLst/>
                </a:prstGeom>
                <a:solidFill>
                  <a:schemeClr val="bg1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ผู้อำนวยการ </a:t>
                  </a:r>
                  <a:r>
                    <a:rPr lang="th-TH" sz="1200" b="1" dirty="0" smtClean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rPr>
                    <a:t>สูง</a:t>
                  </a:r>
                  <a:endParaRPr lang="th-TH" sz="12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endParaRPr>
                </a:p>
              </p:txBody>
            </p:sp>
          </p:grpSp>
        </p:grpSp>
        <p:grpSp>
          <p:nvGrpSpPr>
            <p:cNvPr id="2" name="กลุ่ม 1"/>
            <p:cNvGrpSpPr/>
            <p:nvPr/>
          </p:nvGrpSpPr>
          <p:grpSpPr>
            <a:xfrm>
              <a:off x="1071537" y="509588"/>
              <a:ext cx="8072462" cy="5776490"/>
              <a:chOff x="1071537" y="509588"/>
              <a:chExt cx="8072462" cy="5776490"/>
            </a:xfrm>
          </p:grpSpPr>
          <p:cxnSp>
            <p:nvCxnSpPr>
              <p:cNvPr id="3" name="ตัวเชื่อมต่อตรง 24"/>
              <p:cNvCxnSpPr/>
              <p:nvPr/>
            </p:nvCxnSpPr>
            <p:spPr>
              <a:xfrm rot="16200000" flipH="1">
                <a:off x="2495650" y="3365699"/>
                <a:ext cx="4140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ตัวเชื่อมต่อตรง 54"/>
              <p:cNvCxnSpPr/>
              <p:nvPr/>
            </p:nvCxnSpPr>
            <p:spPr>
              <a:xfrm flipV="1">
                <a:off x="1084263" y="2437959"/>
                <a:ext cx="694848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ตัวเชื่อมต่อตรง 55"/>
              <p:cNvCxnSpPr/>
              <p:nvPr/>
            </p:nvCxnSpPr>
            <p:spPr>
              <a:xfrm rot="5400000">
                <a:off x="1013619" y="2498450"/>
                <a:ext cx="142875" cy="158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ตัวเชื่อมต่อตรง 56"/>
              <p:cNvCxnSpPr/>
              <p:nvPr/>
            </p:nvCxnSpPr>
            <p:spPr>
              <a:xfrm rot="5400000">
                <a:off x="7963694" y="2493687"/>
                <a:ext cx="142875" cy="158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สี่เหลี่ยมผืนผ้า 31"/>
              <p:cNvSpPr/>
              <p:nvPr/>
            </p:nvSpPr>
            <p:spPr>
              <a:xfrm>
                <a:off x="4587874" y="1295400"/>
                <a:ext cx="4556125" cy="128587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สำนักงานที่ปรึกษาการเกษตรต่างประเทศ </a:t>
                </a:r>
                <a:r>
                  <a:rPr lang="th-TH" sz="1400" dirty="0" err="1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ประ</a:t>
                </a:r>
                <a:r>
                  <a:rPr lang="th-TH" sz="1400" dirty="0" err="1" smtClean="0">
                    <a:solidFill>
                      <a:schemeClr val="tx1"/>
                    </a:solidFill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ะ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จำ </a:t>
                </a:r>
                <a:r>
                  <a:rPr lang="th-TH" sz="1400" dirty="0" err="1" smtClean="0">
                    <a:solidFill>
                      <a:schemeClr val="tx1"/>
                    </a:solidFill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สอท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.จาการ์ตา (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</a:t>
                </a: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(ต้น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))  </a:t>
                </a: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- 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1</a:t>
                </a:r>
                <a:endPara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สำนักงานที่ปรึกษาการเกษตรต่างประเทศประจำ </a:t>
                </a:r>
                <a:r>
                  <a:rPr lang="th-TH" sz="1400" dirty="0" err="1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สกญ.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กวาง</a:t>
                </a:r>
                <a:r>
                  <a:rPr lang="th-TH" sz="1400" dirty="0" err="1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โจ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, </a:t>
                </a:r>
                <a:r>
                  <a:rPr lang="th-TH" sz="1400" dirty="0" err="1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ลอสแอง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เจ</a:t>
                </a:r>
                <a:r>
                  <a:rPr lang="th-TH" sz="1400" dirty="0" err="1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ลิส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, </a:t>
                </a:r>
                <a:r>
                  <a:rPr lang="th-TH" sz="1400" dirty="0" err="1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เซี่ยง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ไฮ้ - 3</a:t>
                </a:r>
                <a:endParaRPr lang="en-US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ศูนย์อำนวยการบริหารจังหวัดชายแดนภาคใต้ – 5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ศูนย์ปฏิบัติการต่อต้านการทุจริต</a:t>
                </a:r>
                <a:endPara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 พนักงานราชการ - 18                                                                      </a:t>
                </a:r>
              </a:p>
            </p:txBody>
          </p:sp>
          <p:grpSp>
            <p:nvGrpSpPr>
              <p:cNvPr id="14345" name="กลุ่ม 53"/>
              <p:cNvGrpSpPr>
                <a:grpSpLocks/>
              </p:cNvGrpSpPr>
              <p:nvPr/>
            </p:nvGrpSpPr>
            <p:grpSpPr bwMode="auto">
              <a:xfrm>
                <a:off x="2559844" y="509588"/>
                <a:ext cx="4024312" cy="785812"/>
                <a:chOff x="523844" y="714352"/>
                <a:chExt cx="2928959" cy="714384"/>
              </a:xfrm>
            </p:grpSpPr>
            <p:grpSp>
              <p:nvGrpSpPr>
                <p:cNvPr id="14499" name="กลุ่ม 56"/>
                <p:cNvGrpSpPr>
                  <a:grpSpLocks/>
                </p:cNvGrpSpPr>
                <p:nvPr/>
              </p:nvGrpSpPr>
              <p:grpSpPr bwMode="auto">
                <a:xfrm>
                  <a:off x="2525005" y="714352"/>
                  <a:ext cx="927798" cy="714382"/>
                  <a:chOff x="5454038" y="714357"/>
                  <a:chExt cx="781367" cy="537193"/>
                </a:xfrm>
              </p:grpSpPr>
              <p:sp>
                <p:nvSpPr>
                  <p:cNvPr id="25" name="สี่เหลี่ยมผืนผ้า 62"/>
                  <p:cNvSpPr/>
                  <p:nvPr/>
                </p:nvSpPr>
                <p:spPr>
                  <a:xfrm>
                    <a:off x="5454043" y="714357"/>
                    <a:ext cx="781362" cy="18015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4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4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1147</a:t>
                    </a:r>
                    <a:endParaRPr lang="en-US" sz="14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6" name="สี่เหลี่ยมผืนผ้า 65"/>
                  <p:cNvSpPr/>
                  <p:nvPr/>
                </p:nvSpPr>
                <p:spPr>
                  <a:xfrm>
                    <a:off x="5454043" y="891251"/>
                    <a:ext cx="781362" cy="18015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4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- 635 </a:t>
                    </a:r>
                    <a:endParaRPr lang="en-US" sz="14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7" name="สี่เหลี่ยมผืนผ้า 66"/>
                  <p:cNvSpPr/>
                  <p:nvPr/>
                </p:nvSpPr>
                <p:spPr>
                  <a:xfrm>
                    <a:off x="5454043" y="1071401"/>
                    <a:ext cx="781362" cy="18015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4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4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148</a:t>
                    </a:r>
                    <a:endParaRPr lang="en-US" sz="14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14500" name="กลุ่ม 52"/>
                <p:cNvGrpSpPr>
                  <a:grpSpLocks/>
                </p:cNvGrpSpPr>
                <p:nvPr/>
              </p:nvGrpSpPr>
              <p:grpSpPr bwMode="auto">
                <a:xfrm>
                  <a:off x="523844" y="714356"/>
                  <a:ext cx="2001039" cy="714380"/>
                  <a:chOff x="523844" y="714356"/>
                  <a:chExt cx="2001039" cy="714380"/>
                </a:xfrm>
              </p:grpSpPr>
              <p:sp>
                <p:nvSpPr>
                  <p:cNvPr id="23" name="สี่เหลี่ยมผืนผ้า 60"/>
                  <p:cNvSpPr/>
                  <p:nvPr/>
                </p:nvSpPr>
                <p:spPr bwMode="auto">
                  <a:xfrm>
                    <a:off x="523844" y="714352"/>
                    <a:ext cx="2001166" cy="359356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สำนักงานปลัดกระทรวงเกษตรและสหกรณ์</a:t>
                    </a:r>
                  </a:p>
                </p:txBody>
              </p:sp>
              <p:sp>
                <p:nvSpPr>
                  <p:cNvPr id="24" name="สี่เหลี่ยมผืนผ้า 61"/>
                  <p:cNvSpPr/>
                  <p:nvPr/>
                </p:nvSpPr>
                <p:spPr bwMode="auto">
                  <a:xfrm>
                    <a:off x="523844" y="1069380"/>
                    <a:ext cx="2001166" cy="359356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4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ปลัดกระทรวง (นักบริหารสูง)</a:t>
                    </a:r>
                  </a:p>
                </p:txBody>
              </p:sp>
            </p:grpSp>
          </p:grpSp>
          <p:grpSp>
            <p:nvGrpSpPr>
              <p:cNvPr id="14346" name="กลุ่ม 53"/>
              <p:cNvGrpSpPr>
                <a:grpSpLocks/>
              </p:cNvGrpSpPr>
              <p:nvPr/>
            </p:nvGrpSpPr>
            <p:grpSpPr bwMode="auto">
              <a:xfrm>
                <a:off x="4705349" y="2618934"/>
                <a:ext cx="2160000" cy="756000"/>
                <a:chOff x="668831" y="711458"/>
                <a:chExt cx="2493986" cy="717279"/>
              </a:xfrm>
            </p:grpSpPr>
            <p:grpSp>
              <p:nvGrpSpPr>
                <p:cNvPr id="14492" name="กลุ่ม 56"/>
                <p:cNvGrpSpPr>
                  <a:grpSpLocks/>
                </p:cNvGrpSpPr>
                <p:nvPr/>
              </p:nvGrpSpPr>
              <p:grpSpPr bwMode="auto">
                <a:xfrm>
                  <a:off x="2234825" y="711458"/>
                  <a:ext cx="927992" cy="717272"/>
                  <a:chOff x="5209652" y="712177"/>
                  <a:chExt cx="781530" cy="539367"/>
                </a:xfrm>
              </p:grpSpPr>
              <p:sp>
                <p:nvSpPr>
                  <p:cNvPr id="49" name="สี่เหลี่ยมผืนผ้า 91"/>
                  <p:cNvSpPr/>
                  <p:nvPr/>
                </p:nvSpPr>
                <p:spPr>
                  <a:xfrm>
                    <a:off x="5209650" y="712177"/>
                    <a:ext cx="781532" cy="179791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22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50" name="สี่เหลี่ยมผืนผ้า 92"/>
                  <p:cNvSpPr/>
                  <p:nvPr/>
                </p:nvSpPr>
                <p:spPr>
                  <a:xfrm>
                    <a:off x="5209650" y="890636"/>
                    <a:ext cx="781532" cy="18112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- 11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51" name="สี่เหลี่ยมผืนผ้า 93"/>
                  <p:cNvSpPr/>
                  <p:nvPr/>
                </p:nvSpPr>
                <p:spPr>
                  <a:xfrm>
                    <a:off x="5209650" y="1071758"/>
                    <a:ext cx="781532" cy="179791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- 6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14493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711461"/>
                  <a:ext cx="1565996" cy="717276"/>
                  <a:chOff x="668831" y="711461"/>
                  <a:chExt cx="1565996" cy="717276"/>
                </a:xfrm>
              </p:grpSpPr>
              <p:sp>
                <p:nvSpPr>
                  <p:cNvPr id="47" name="สี่เหลี่ยมผืนผ้า 89"/>
                  <p:cNvSpPr/>
                  <p:nvPr/>
                </p:nvSpPr>
                <p:spPr bwMode="auto">
                  <a:xfrm>
                    <a:off x="668831" y="711458"/>
                    <a:ext cx="1565991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กองเกษตรสารนิเทศ</a:t>
                    </a:r>
                  </a:p>
                </p:txBody>
              </p:sp>
              <p:sp>
                <p:nvSpPr>
                  <p:cNvPr id="48" name="สี่เหลี่ยมผืนผ้า 90"/>
                  <p:cNvSpPr/>
                  <p:nvPr/>
                </p:nvSpPr>
                <p:spPr bwMode="auto">
                  <a:xfrm>
                    <a:off x="668831" y="1069212"/>
                    <a:ext cx="1565991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 ต้น</a:t>
                    </a:r>
                  </a:p>
                </p:txBody>
              </p:sp>
            </p:grpSp>
          </p:grpSp>
          <p:grpSp>
            <p:nvGrpSpPr>
              <p:cNvPr id="14348" name="กลุ่ม 53"/>
              <p:cNvGrpSpPr>
                <a:grpSpLocks/>
              </p:cNvGrpSpPr>
              <p:nvPr/>
            </p:nvGrpSpPr>
            <p:grpSpPr bwMode="auto">
              <a:xfrm>
                <a:off x="2259599" y="2614171"/>
                <a:ext cx="2160000" cy="756000"/>
                <a:chOff x="668831" y="711458"/>
                <a:chExt cx="2493986" cy="717279"/>
              </a:xfrm>
            </p:grpSpPr>
            <p:grpSp>
              <p:nvGrpSpPr>
                <p:cNvPr id="14480" name="กลุ่ม 56"/>
                <p:cNvGrpSpPr>
                  <a:grpSpLocks/>
                </p:cNvGrpSpPr>
                <p:nvPr/>
              </p:nvGrpSpPr>
              <p:grpSpPr bwMode="auto">
                <a:xfrm>
                  <a:off x="2234825" y="711459"/>
                  <a:ext cx="927992" cy="717273"/>
                  <a:chOff x="5209652" y="712177"/>
                  <a:chExt cx="781530" cy="539367"/>
                </a:xfrm>
              </p:grpSpPr>
              <p:sp>
                <p:nvSpPr>
                  <p:cNvPr id="127" name="สี่เหลี่ยมผืนผ้า 91"/>
                  <p:cNvSpPr/>
                  <p:nvPr/>
                </p:nvSpPr>
                <p:spPr>
                  <a:xfrm>
                    <a:off x="5209650" y="712176"/>
                    <a:ext cx="781532" cy="17979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- 47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128" name="สี่เหลี่ยมผืนผ้า 92"/>
                  <p:cNvSpPr/>
                  <p:nvPr/>
                </p:nvSpPr>
                <p:spPr>
                  <a:xfrm>
                    <a:off x="5209650" y="890635"/>
                    <a:ext cx="781532" cy="18112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- 20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129" name="สี่เหลี่ยมผืนผ้า 93"/>
                  <p:cNvSpPr/>
                  <p:nvPr/>
                </p:nvSpPr>
                <p:spPr>
                  <a:xfrm>
                    <a:off x="5209650" y="1071757"/>
                    <a:ext cx="781532" cy="17979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- 2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14481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711461"/>
                  <a:ext cx="1565996" cy="717276"/>
                  <a:chOff x="668831" y="711461"/>
                  <a:chExt cx="1565996" cy="717276"/>
                </a:xfrm>
              </p:grpSpPr>
              <p:sp>
                <p:nvSpPr>
                  <p:cNvPr id="125" name="สี่เหลี่ยมผืนผ้า 89"/>
                  <p:cNvSpPr/>
                  <p:nvPr/>
                </p:nvSpPr>
                <p:spPr bwMode="auto">
                  <a:xfrm>
                    <a:off x="668831" y="711458"/>
                    <a:ext cx="1565991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กองการเจ้าหน้าที่</a:t>
                    </a:r>
                  </a:p>
                </p:txBody>
              </p:sp>
              <p:sp>
                <p:nvSpPr>
                  <p:cNvPr id="126" name="สี่เหลี่ยมผืนผ้า 90"/>
                  <p:cNvSpPr/>
                  <p:nvPr/>
                </p:nvSpPr>
                <p:spPr bwMode="auto">
                  <a:xfrm>
                    <a:off x="668831" y="1069212"/>
                    <a:ext cx="1565991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 สูง</a:t>
                    </a:r>
                  </a:p>
                </p:txBody>
              </p:sp>
            </p:grpSp>
          </p:grpSp>
          <p:cxnSp>
            <p:nvCxnSpPr>
              <p:cNvPr id="139" name="ตัวเชื่อมต่อตรง 55"/>
              <p:cNvCxnSpPr/>
              <p:nvPr/>
            </p:nvCxnSpPr>
            <p:spPr>
              <a:xfrm rot="5400000">
                <a:off x="3285323" y="2504800"/>
                <a:ext cx="142875" cy="158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ตัวเชื่อมต่อตรง 55"/>
              <p:cNvCxnSpPr/>
              <p:nvPr/>
            </p:nvCxnSpPr>
            <p:spPr>
              <a:xfrm rot="5400000">
                <a:off x="5715803" y="2504800"/>
                <a:ext cx="142875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356" name="กลุ่ม 53"/>
              <p:cNvGrpSpPr>
                <a:grpSpLocks/>
              </p:cNvGrpSpPr>
              <p:nvPr/>
            </p:nvGrpSpPr>
            <p:grpSpPr bwMode="auto">
              <a:xfrm>
                <a:off x="6926263" y="2618934"/>
                <a:ext cx="2160000" cy="756000"/>
                <a:chOff x="668831" y="890778"/>
                <a:chExt cx="2347282" cy="448299"/>
              </a:xfrm>
            </p:grpSpPr>
            <p:grpSp>
              <p:nvGrpSpPr>
                <p:cNvPr id="14445" name="กลุ่ม 56"/>
                <p:cNvGrpSpPr>
                  <a:grpSpLocks/>
                </p:cNvGrpSpPr>
                <p:nvPr/>
              </p:nvGrpSpPr>
              <p:grpSpPr bwMode="auto">
                <a:xfrm>
                  <a:off x="2234818" y="890778"/>
                  <a:ext cx="781295" cy="448299"/>
                  <a:chOff x="5209648" y="847019"/>
                  <a:chExt cx="657986" cy="337107"/>
                </a:xfrm>
              </p:grpSpPr>
              <p:sp>
                <p:nvSpPr>
                  <p:cNvPr id="179" name="สี่เหลี่ยมผืนผ้า 91"/>
                  <p:cNvSpPr/>
                  <p:nvPr/>
                </p:nvSpPr>
                <p:spPr>
                  <a:xfrm>
                    <a:off x="5210067" y="847019"/>
                    <a:ext cx="657567" cy="10113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58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180" name="สี่เหลี่ยมผืนผ้า 92"/>
                  <p:cNvSpPr/>
                  <p:nvPr/>
                </p:nvSpPr>
                <p:spPr>
                  <a:xfrm>
                    <a:off x="5210067" y="948151"/>
                    <a:ext cx="657567" cy="134843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- 24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181" name="สี่เหลี่ยมผืนผ้า 93"/>
                  <p:cNvSpPr/>
                  <p:nvPr/>
                </p:nvSpPr>
                <p:spPr>
                  <a:xfrm>
                    <a:off x="5210067" y="1082994"/>
                    <a:ext cx="657567" cy="10113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14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14446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890778"/>
                  <a:ext cx="1565991" cy="448299"/>
                  <a:chOff x="668831" y="890778"/>
                  <a:chExt cx="1565991" cy="448299"/>
                </a:xfrm>
              </p:grpSpPr>
              <p:sp>
                <p:nvSpPr>
                  <p:cNvPr id="177" name="สี่เหลี่ยมผืนผ้า 89"/>
                  <p:cNvSpPr/>
                  <p:nvPr/>
                </p:nvSpPr>
                <p:spPr bwMode="auto">
                  <a:xfrm>
                    <a:off x="668831" y="890778"/>
                    <a:ext cx="1566484" cy="180316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กองคลัง</a:t>
                    </a:r>
                  </a:p>
                </p:txBody>
              </p:sp>
              <p:sp>
                <p:nvSpPr>
                  <p:cNvPr id="178" name="สี่เหลี่ยมผืนผ้า 90"/>
                  <p:cNvSpPr/>
                  <p:nvPr/>
                </p:nvSpPr>
                <p:spPr bwMode="auto">
                  <a:xfrm>
                    <a:off x="668831" y="1069102"/>
                    <a:ext cx="1566484" cy="26997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ผู้อำนวยการเฉพาะด้าน(วิชาการเงินและบัญชี)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สูง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</p:grpSp>
          <p:grpSp>
            <p:nvGrpSpPr>
              <p:cNvPr id="14357" name="กลุ่ม 53"/>
              <p:cNvGrpSpPr>
                <a:grpSpLocks/>
              </p:cNvGrpSpPr>
              <p:nvPr/>
            </p:nvGrpSpPr>
            <p:grpSpPr bwMode="auto">
              <a:xfrm>
                <a:off x="2266934" y="3601244"/>
                <a:ext cx="2160000" cy="756000"/>
                <a:chOff x="668832" y="755826"/>
                <a:chExt cx="1307033" cy="280039"/>
              </a:xfrm>
            </p:grpSpPr>
            <p:grpSp>
              <p:nvGrpSpPr>
                <p:cNvPr id="14438" name="กลุ่ม 56"/>
                <p:cNvGrpSpPr>
                  <a:grpSpLocks/>
                </p:cNvGrpSpPr>
                <p:nvPr/>
              </p:nvGrpSpPr>
              <p:grpSpPr bwMode="auto">
                <a:xfrm>
                  <a:off x="1590431" y="755834"/>
                  <a:ext cx="385434" cy="279072"/>
                  <a:chOff x="4666942" y="745551"/>
                  <a:chExt cx="324601" cy="209855"/>
                </a:xfrm>
              </p:grpSpPr>
              <p:sp>
                <p:nvSpPr>
                  <p:cNvPr id="195" name="สี่เหลี่ยมผืนผ้า 91"/>
                  <p:cNvSpPr/>
                  <p:nvPr/>
                </p:nvSpPr>
                <p:spPr>
                  <a:xfrm>
                    <a:off x="4666948" y="745551"/>
                    <a:ext cx="324593" cy="69731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21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196" name="สี่เหลี่ยมผืนผ้า 92"/>
                  <p:cNvSpPr/>
                  <p:nvPr/>
                </p:nvSpPr>
                <p:spPr>
                  <a:xfrm>
                    <a:off x="4666950" y="814953"/>
                    <a:ext cx="324593" cy="6973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- 9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197" name="สี่เหลี่ยมผืนผ้า 93"/>
                  <p:cNvSpPr/>
                  <p:nvPr/>
                </p:nvSpPr>
                <p:spPr>
                  <a:xfrm>
                    <a:off x="4666942" y="885676"/>
                    <a:ext cx="324593" cy="6973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- 0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14439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2" y="755826"/>
                  <a:ext cx="920738" cy="280039"/>
                  <a:chOff x="668832" y="755826"/>
                  <a:chExt cx="920738" cy="280039"/>
                </a:xfrm>
              </p:grpSpPr>
              <p:sp>
                <p:nvSpPr>
                  <p:cNvPr id="193" name="สี่เหลี่ยมผืนผ้า 89"/>
                  <p:cNvSpPr/>
                  <p:nvPr/>
                </p:nvSpPr>
                <p:spPr bwMode="auto">
                  <a:xfrm>
                    <a:off x="668832" y="755826"/>
                    <a:ext cx="920738" cy="145718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1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ศูนย์เทคโนโลยีสารสนเทศและการสื่อสาร</a:t>
                    </a:r>
                  </a:p>
                </p:txBody>
              </p:sp>
              <p:sp>
                <p:nvSpPr>
                  <p:cNvPr id="194" name="สี่เหลี่ยมผืนผ้า 90"/>
                  <p:cNvSpPr/>
                  <p:nvPr/>
                </p:nvSpPr>
                <p:spPr bwMode="auto">
                  <a:xfrm>
                    <a:off x="668832" y="890147"/>
                    <a:ext cx="920738" cy="145718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1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ผู้อำนวยการเฉพาะด้าน(วิชาการคอมพิวเตอร์) สูง</a:t>
                    </a:r>
                  </a:p>
                </p:txBody>
              </p:sp>
            </p:grpSp>
          </p:grpSp>
          <p:grpSp>
            <p:nvGrpSpPr>
              <p:cNvPr id="14358" name="กลุ่ม 53"/>
              <p:cNvGrpSpPr>
                <a:grpSpLocks/>
              </p:cNvGrpSpPr>
              <p:nvPr/>
            </p:nvGrpSpPr>
            <p:grpSpPr bwMode="auto">
              <a:xfrm>
                <a:off x="4705351" y="3601252"/>
                <a:ext cx="2160000" cy="756000"/>
                <a:chOff x="668831" y="711460"/>
                <a:chExt cx="2436002" cy="717281"/>
              </a:xfrm>
            </p:grpSpPr>
            <p:grpSp>
              <p:nvGrpSpPr>
                <p:cNvPr id="14431" name="กลุ่ม 56"/>
                <p:cNvGrpSpPr>
                  <a:grpSpLocks/>
                </p:cNvGrpSpPr>
                <p:nvPr/>
              </p:nvGrpSpPr>
              <p:grpSpPr bwMode="auto">
                <a:xfrm>
                  <a:off x="2234818" y="711460"/>
                  <a:ext cx="870015" cy="717281"/>
                  <a:chOff x="5209652" y="712177"/>
                  <a:chExt cx="732704" cy="539372"/>
                </a:xfrm>
              </p:grpSpPr>
              <p:sp>
                <p:nvSpPr>
                  <p:cNvPr id="203" name="สี่เหลี่ยมผืนผ้า 91"/>
                  <p:cNvSpPr/>
                  <p:nvPr/>
                </p:nvSpPr>
                <p:spPr>
                  <a:xfrm>
                    <a:off x="5209664" y="712177"/>
                    <a:ext cx="732692" cy="179395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- 27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04" name="สี่เหลี่ยมผืนผ้า 92"/>
                  <p:cNvSpPr/>
                  <p:nvPr/>
                </p:nvSpPr>
                <p:spPr>
                  <a:xfrm>
                    <a:off x="5209664" y="890384"/>
                    <a:ext cx="732692" cy="181771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- 8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05" name="สี่เหลี่ยมผืนผ้า 93"/>
                  <p:cNvSpPr/>
                  <p:nvPr/>
                </p:nvSpPr>
                <p:spPr>
                  <a:xfrm>
                    <a:off x="5209664" y="1072155"/>
                    <a:ext cx="732692" cy="179394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- 5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14432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711461"/>
                  <a:ext cx="1565996" cy="717276"/>
                  <a:chOff x="668831" y="711461"/>
                  <a:chExt cx="1565996" cy="717276"/>
                </a:xfrm>
              </p:grpSpPr>
              <p:sp>
                <p:nvSpPr>
                  <p:cNvPr id="201" name="สี่เหลี่ยมผืนผ้า 89"/>
                  <p:cNvSpPr/>
                  <p:nvPr/>
                </p:nvSpPr>
                <p:spPr bwMode="auto">
                  <a:xfrm>
                    <a:off x="668831" y="711460"/>
                    <a:ext cx="1566001" cy="360220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สถาบัน</a:t>
                    </a: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เกษตราธิ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การ</a:t>
                    </a:r>
                  </a:p>
                </p:txBody>
              </p:sp>
              <p:sp>
                <p:nvSpPr>
                  <p:cNvPr id="202" name="สี่เหลี่ยมผืนผ้า 90"/>
                  <p:cNvSpPr/>
                  <p:nvPr/>
                </p:nvSpPr>
                <p:spPr bwMode="auto">
                  <a:xfrm>
                    <a:off x="668831" y="1068521"/>
                    <a:ext cx="1566001" cy="360220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 สูง</a:t>
                    </a:r>
                  </a:p>
                </p:txBody>
              </p:sp>
            </p:grpSp>
          </p:grpSp>
          <p:grpSp>
            <p:nvGrpSpPr>
              <p:cNvPr id="14362" name="กลุ่ม 53"/>
              <p:cNvGrpSpPr>
                <a:grpSpLocks/>
              </p:cNvGrpSpPr>
              <p:nvPr/>
            </p:nvGrpSpPr>
            <p:grpSpPr bwMode="auto">
              <a:xfrm>
                <a:off x="4714876" y="5530078"/>
                <a:ext cx="2160000" cy="756000"/>
                <a:chOff x="668831" y="711458"/>
                <a:chExt cx="2246740" cy="717283"/>
              </a:xfrm>
            </p:grpSpPr>
            <p:grpSp>
              <p:nvGrpSpPr>
                <p:cNvPr id="14417" name="กลุ่ม 56"/>
                <p:cNvGrpSpPr>
                  <a:grpSpLocks/>
                </p:cNvGrpSpPr>
                <p:nvPr/>
              </p:nvGrpSpPr>
              <p:grpSpPr bwMode="auto">
                <a:xfrm>
                  <a:off x="2185105" y="711459"/>
                  <a:ext cx="730466" cy="717282"/>
                  <a:chOff x="5167780" y="712177"/>
                  <a:chExt cx="615179" cy="539374"/>
                </a:xfrm>
              </p:grpSpPr>
              <p:sp>
                <p:nvSpPr>
                  <p:cNvPr id="229" name="สี่เหลี่ยมผืนผ้า 91"/>
                  <p:cNvSpPr/>
                  <p:nvPr/>
                </p:nvSpPr>
                <p:spPr>
                  <a:xfrm>
                    <a:off x="5167492" y="712176"/>
                    <a:ext cx="615467" cy="179791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- 13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30" name="สี่เหลี่ยมผืนผ้า 92"/>
                  <p:cNvSpPr/>
                  <p:nvPr/>
                </p:nvSpPr>
                <p:spPr>
                  <a:xfrm>
                    <a:off x="5167492" y="890636"/>
                    <a:ext cx="615467" cy="181124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- 6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31" name="สี่เหลี่ยมผืนผ้า 93"/>
                  <p:cNvSpPr/>
                  <p:nvPr/>
                </p:nvSpPr>
                <p:spPr>
                  <a:xfrm>
                    <a:off x="5167492" y="1071760"/>
                    <a:ext cx="615467" cy="179791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- 0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14418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711458"/>
                  <a:ext cx="1516275" cy="717280"/>
                  <a:chOff x="668831" y="711458"/>
                  <a:chExt cx="1516275" cy="717280"/>
                </a:xfrm>
              </p:grpSpPr>
              <p:sp>
                <p:nvSpPr>
                  <p:cNvPr id="227" name="สี่เหลี่ยมผืนผ้า 89"/>
                  <p:cNvSpPr/>
                  <p:nvPr/>
                </p:nvSpPr>
                <p:spPr bwMode="auto">
                  <a:xfrm>
                    <a:off x="668831" y="711458"/>
                    <a:ext cx="1515932" cy="359527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สำนักพัฒนาระบบบริหาร</a:t>
                    </a:r>
                  </a:p>
                </p:txBody>
              </p:sp>
              <p:sp>
                <p:nvSpPr>
                  <p:cNvPr id="228" name="สี่เหลี่ยมผืนผ้า 90"/>
                  <p:cNvSpPr/>
                  <p:nvPr/>
                </p:nvSpPr>
                <p:spPr bwMode="auto">
                  <a:xfrm>
                    <a:off x="668831" y="1069214"/>
                    <a:ext cx="1515932" cy="359527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 สูง</a:t>
                    </a:r>
                  </a:p>
                </p:txBody>
              </p:sp>
            </p:grpSp>
          </p:grpSp>
          <p:grpSp>
            <p:nvGrpSpPr>
              <p:cNvPr id="14378" name="กลุ่ม 53"/>
              <p:cNvGrpSpPr>
                <a:grpSpLocks/>
              </p:cNvGrpSpPr>
              <p:nvPr/>
            </p:nvGrpSpPr>
            <p:grpSpPr bwMode="auto">
              <a:xfrm>
                <a:off x="4714875" y="4544233"/>
                <a:ext cx="2160000" cy="756000"/>
                <a:chOff x="668831" y="711458"/>
                <a:chExt cx="2493986" cy="717279"/>
              </a:xfrm>
            </p:grpSpPr>
            <p:grpSp>
              <p:nvGrpSpPr>
                <p:cNvPr id="14382" name="กลุ่ม 56"/>
                <p:cNvGrpSpPr>
                  <a:grpSpLocks/>
                </p:cNvGrpSpPr>
                <p:nvPr/>
              </p:nvGrpSpPr>
              <p:grpSpPr bwMode="auto">
                <a:xfrm>
                  <a:off x="2234820" y="711461"/>
                  <a:ext cx="927994" cy="717281"/>
                  <a:chOff x="5209650" y="712176"/>
                  <a:chExt cx="781532" cy="539372"/>
                </a:xfrm>
              </p:grpSpPr>
              <p:sp>
                <p:nvSpPr>
                  <p:cNvPr id="290" name="สี่เหลี่ยมผืนผ้า 91"/>
                  <p:cNvSpPr/>
                  <p:nvPr/>
                </p:nvSpPr>
                <p:spPr>
                  <a:xfrm>
                    <a:off x="5209652" y="712174"/>
                    <a:ext cx="781533" cy="179394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- 18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91" name="สี่เหลี่ยมผืนผ้า 92"/>
                  <p:cNvSpPr/>
                  <p:nvPr/>
                </p:nvSpPr>
                <p:spPr>
                  <a:xfrm>
                    <a:off x="5209652" y="890380"/>
                    <a:ext cx="781533" cy="18177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- 15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92" name="สี่เหลี่ยมผืนผ้า 93"/>
                  <p:cNvSpPr/>
                  <p:nvPr/>
                </p:nvSpPr>
                <p:spPr>
                  <a:xfrm>
                    <a:off x="5209652" y="1072150"/>
                    <a:ext cx="781533" cy="179395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2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14383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711458"/>
                  <a:ext cx="1565991" cy="717279"/>
                  <a:chOff x="668831" y="711458"/>
                  <a:chExt cx="1565991" cy="717279"/>
                </a:xfrm>
              </p:grpSpPr>
              <p:sp>
                <p:nvSpPr>
                  <p:cNvPr id="288" name="สี่เหลี่ยมผืนผ้า 89"/>
                  <p:cNvSpPr/>
                  <p:nvPr/>
                </p:nvSpPr>
                <p:spPr bwMode="auto">
                  <a:xfrm>
                    <a:off x="668831" y="711458"/>
                    <a:ext cx="1565991" cy="360219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สำนักตรวจราชการ</a:t>
                    </a:r>
                  </a:p>
                </p:txBody>
              </p:sp>
              <p:sp>
                <p:nvSpPr>
                  <p:cNvPr id="289" name="สี่เหลี่ยมผืนผ้า 90"/>
                  <p:cNvSpPr/>
                  <p:nvPr/>
                </p:nvSpPr>
                <p:spPr bwMode="auto">
                  <a:xfrm>
                    <a:off x="668831" y="1068518"/>
                    <a:ext cx="1565991" cy="360219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 สูง</a:t>
                    </a:r>
                  </a:p>
                </p:txBody>
              </p:sp>
            </p:grpSp>
          </p:grpSp>
          <p:sp>
            <p:nvSpPr>
              <p:cNvPr id="182" name="สี่เหลี่ยมผืนผ้า 31"/>
              <p:cNvSpPr/>
              <p:nvPr/>
            </p:nvSpPr>
            <p:spPr>
              <a:xfrm>
                <a:off x="1285852" y="1285860"/>
                <a:ext cx="3143272" cy="1143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รองปลัดกระทรวง (นักบริหาร สูง)  - 4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ผู้ตรวจ</a:t>
                </a: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ราชการกระทรวง (ผู้ตรวจราชการกระทรวง สูง)  - 12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ที่</a:t>
                </a: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ปรึกษากฎหมาย (นิติกร </a:t>
                </a:r>
                <a:r>
                  <a:rPr lang="th-TH" sz="1400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ทว</a:t>
                </a:r>
                <a:r>
                  <a:rPr lang="th-TH" sz="1400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) – </a:t>
                </a: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1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ผู้ช่วยปลัดกระทรวง (นักบริหาร ต้น) - 2</a:t>
                </a:r>
                <a:endPara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th-TH" sz="1400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ตา)</a:t>
                </a:r>
                <a:endPara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grpSp>
            <p:nvGrpSpPr>
              <p:cNvPr id="189" name="กลุ่ม 53"/>
              <p:cNvGrpSpPr>
                <a:grpSpLocks/>
              </p:cNvGrpSpPr>
              <p:nvPr/>
            </p:nvGrpSpPr>
            <p:grpSpPr bwMode="auto">
              <a:xfrm>
                <a:off x="6919929" y="3597733"/>
                <a:ext cx="2160000" cy="756000"/>
                <a:chOff x="668831" y="890778"/>
                <a:chExt cx="2347282" cy="448299"/>
              </a:xfrm>
            </p:grpSpPr>
            <p:grpSp>
              <p:nvGrpSpPr>
                <p:cNvPr id="190" name="กลุ่ม 56"/>
                <p:cNvGrpSpPr>
                  <a:grpSpLocks/>
                </p:cNvGrpSpPr>
                <p:nvPr/>
              </p:nvGrpSpPr>
              <p:grpSpPr bwMode="auto">
                <a:xfrm>
                  <a:off x="2235312" y="890779"/>
                  <a:ext cx="780797" cy="448300"/>
                  <a:chOff x="5210067" y="847019"/>
                  <a:chExt cx="657567" cy="337107"/>
                </a:xfrm>
              </p:grpSpPr>
              <p:sp>
                <p:nvSpPr>
                  <p:cNvPr id="214" name="สี่เหลี่ยมผืนผ้า 91"/>
                  <p:cNvSpPr/>
                  <p:nvPr/>
                </p:nvSpPr>
                <p:spPr>
                  <a:xfrm>
                    <a:off x="5210067" y="847019"/>
                    <a:ext cx="657567" cy="10113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19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15" name="สี่เหลี่ยมผืนผ้า 92"/>
                  <p:cNvSpPr/>
                  <p:nvPr/>
                </p:nvSpPr>
                <p:spPr>
                  <a:xfrm>
                    <a:off x="5210067" y="948151"/>
                    <a:ext cx="657567" cy="134843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7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17" name="สี่เหลี่ยมผืนผ้า 93"/>
                  <p:cNvSpPr/>
                  <p:nvPr/>
                </p:nvSpPr>
                <p:spPr>
                  <a:xfrm>
                    <a:off x="5210067" y="1082994"/>
                    <a:ext cx="657567" cy="10113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0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191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890778"/>
                  <a:ext cx="1566484" cy="448299"/>
                  <a:chOff x="668831" y="890778"/>
                  <a:chExt cx="1566484" cy="448299"/>
                </a:xfrm>
              </p:grpSpPr>
              <p:sp>
                <p:nvSpPr>
                  <p:cNvPr id="192" name="สี่เหลี่ยมผืนผ้า 89"/>
                  <p:cNvSpPr/>
                  <p:nvPr/>
                </p:nvSpPr>
                <p:spPr bwMode="auto">
                  <a:xfrm>
                    <a:off x="668831" y="890778"/>
                    <a:ext cx="1566484" cy="180316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สำนักกฎหมาย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08" name="สี่เหลี่ยมผืนผ้า 90"/>
                  <p:cNvSpPr/>
                  <p:nvPr/>
                </p:nvSpPr>
                <p:spPr bwMode="auto">
                  <a:xfrm>
                    <a:off x="668831" y="1069102"/>
                    <a:ext cx="1566484" cy="26997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ผู้อำนวยการเฉพาะ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ด้าน    (นิติการ) สูง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</p:grpSp>
          <p:grpSp>
            <p:nvGrpSpPr>
              <p:cNvPr id="218" name="กลุ่ม 53"/>
              <p:cNvGrpSpPr>
                <a:grpSpLocks/>
              </p:cNvGrpSpPr>
              <p:nvPr/>
            </p:nvGrpSpPr>
            <p:grpSpPr bwMode="auto">
              <a:xfrm>
                <a:off x="2271696" y="4550239"/>
                <a:ext cx="2160000" cy="756000"/>
                <a:chOff x="668831" y="711458"/>
                <a:chExt cx="2493986" cy="717279"/>
              </a:xfrm>
            </p:grpSpPr>
            <p:grpSp>
              <p:nvGrpSpPr>
                <p:cNvPr id="219" name="กลุ่ม 56"/>
                <p:cNvGrpSpPr>
                  <a:grpSpLocks/>
                </p:cNvGrpSpPr>
                <p:nvPr/>
              </p:nvGrpSpPr>
              <p:grpSpPr bwMode="auto">
                <a:xfrm>
                  <a:off x="2234820" y="711454"/>
                  <a:ext cx="927994" cy="717277"/>
                  <a:chOff x="5209650" y="712176"/>
                  <a:chExt cx="781532" cy="539371"/>
                </a:xfrm>
              </p:grpSpPr>
              <p:sp>
                <p:nvSpPr>
                  <p:cNvPr id="234" name="สี่เหลี่ยมผืนผ้า 91"/>
                  <p:cNvSpPr/>
                  <p:nvPr/>
                </p:nvSpPr>
                <p:spPr>
                  <a:xfrm>
                    <a:off x="5209650" y="712176"/>
                    <a:ext cx="781532" cy="17979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14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40" name="สี่เหลี่ยมผืนผ้า 92"/>
                  <p:cNvSpPr/>
                  <p:nvPr/>
                </p:nvSpPr>
                <p:spPr>
                  <a:xfrm>
                    <a:off x="5209650" y="890635"/>
                    <a:ext cx="781532" cy="18112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0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43" name="สี่เหลี่ยมผืนผ้า 93"/>
                  <p:cNvSpPr/>
                  <p:nvPr/>
                </p:nvSpPr>
                <p:spPr>
                  <a:xfrm>
                    <a:off x="5209650" y="1071757"/>
                    <a:ext cx="781532" cy="17979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0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220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711458"/>
                  <a:ext cx="1565991" cy="717279"/>
                  <a:chOff x="668831" y="711458"/>
                  <a:chExt cx="1565991" cy="717279"/>
                </a:xfrm>
              </p:grpSpPr>
              <p:sp>
                <p:nvSpPr>
                  <p:cNvPr id="221" name="สี่เหลี่ยมผืนผ้า 89"/>
                  <p:cNvSpPr/>
                  <p:nvPr/>
                </p:nvSpPr>
                <p:spPr bwMode="auto">
                  <a:xfrm>
                    <a:off x="668831" y="711458"/>
                    <a:ext cx="1565991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สำนักงานที่ปรึกษาการเกษตรต่างประเทศ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33" name="สี่เหลี่ยมผืนผ้า 90"/>
                  <p:cNvSpPr/>
                  <p:nvPr/>
                </p:nvSpPr>
                <p:spPr bwMode="auto">
                  <a:xfrm>
                    <a:off x="668831" y="1069212"/>
                    <a:ext cx="1565991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 ต้น -3 สูง -3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</p:grpSp>
          <p:grpSp>
            <p:nvGrpSpPr>
              <p:cNvPr id="244" name="กลุ่ม 53"/>
              <p:cNvGrpSpPr>
                <a:grpSpLocks/>
              </p:cNvGrpSpPr>
              <p:nvPr/>
            </p:nvGrpSpPr>
            <p:grpSpPr bwMode="auto">
              <a:xfrm>
                <a:off x="6929454" y="4550239"/>
                <a:ext cx="2160000" cy="756000"/>
                <a:chOff x="668831" y="890778"/>
                <a:chExt cx="2347282" cy="448299"/>
              </a:xfrm>
            </p:grpSpPr>
            <p:grpSp>
              <p:nvGrpSpPr>
                <p:cNvPr id="245" name="กลุ่ม 56"/>
                <p:cNvGrpSpPr>
                  <a:grpSpLocks/>
                </p:cNvGrpSpPr>
                <p:nvPr/>
              </p:nvGrpSpPr>
              <p:grpSpPr bwMode="auto">
                <a:xfrm>
                  <a:off x="2235312" y="890777"/>
                  <a:ext cx="780797" cy="448300"/>
                  <a:chOff x="5210067" y="847019"/>
                  <a:chExt cx="657567" cy="337107"/>
                </a:xfrm>
              </p:grpSpPr>
              <p:sp>
                <p:nvSpPr>
                  <p:cNvPr id="252" name="สี่เหลี่ยมผืนผ้า 91"/>
                  <p:cNvSpPr/>
                  <p:nvPr/>
                </p:nvSpPr>
                <p:spPr>
                  <a:xfrm>
                    <a:off x="5210067" y="847019"/>
                    <a:ext cx="657567" cy="10113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21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53" name="สี่เหลี่ยมผืนผ้า 92"/>
                  <p:cNvSpPr/>
                  <p:nvPr/>
                </p:nvSpPr>
                <p:spPr>
                  <a:xfrm>
                    <a:off x="5210067" y="948151"/>
                    <a:ext cx="657567" cy="134843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5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54" name="สี่เหลี่ยมผืนผ้า 93"/>
                  <p:cNvSpPr/>
                  <p:nvPr/>
                </p:nvSpPr>
                <p:spPr>
                  <a:xfrm>
                    <a:off x="5210067" y="1082994"/>
                    <a:ext cx="657567" cy="10113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0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246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890778"/>
                  <a:ext cx="1566484" cy="448299"/>
                  <a:chOff x="668831" y="890778"/>
                  <a:chExt cx="1566484" cy="448299"/>
                </a:xfrm>
              </p:grpSpPr>
              <p:sp>
                <p:nvSpPr>
                  <p:cNvPr id="247" name="สี่เหลี่ยมผืนผ้า 89"/>
                  <p:cNvSpPr/>
                  <p:nvPr/>
                </p:nvSpPr>
                <p:spPr bwMode="auto">
                  <a:xfrm>
                    <a:off x="668831" y="890778"/>
                    <a:ext cx="1566484" cy="180316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สำนักตรวจสอบภายใน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51" name="สี่เหลี่ยมผืนผ้า 90"/>
                  <p:cNvSpPr/>
                  <p:nvPr/>
                </p:nvSpPr>
                <p:spPr bwMode="auto">
                  <a:xfrm>
                    <a:off x="668831" y="1069102"/>
                    <a:ext cx="1566484" cy="26997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ผู้อำนวยการเฉพาะ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ด้าน    (วิชาการตรวจสอบภายใน) สูง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</p:grpSp>
          <p:grpSp>
            <p:nvGrpSpPr>
              <p:cNvPr id="274" name="กลุ่ม 53"/>
              <p:cNvGrpSpPr>
                <a:grpSpLocks/>
              </p:cNvGrpSpPr>
              <p:nvPr/>
            </p:nvGrpSpPr>
            <p:grpSpPr bwMode="auto">
              <a:xfrm>
                <a:off x="2269124" y="5520553"/>
                <a:ext cx="2160000" cy="756000"/>
                <a:chOff x="668831" y="711458"/>
                <a:chExt cx="2493986" cy="717279"/>
              </a:xfrm>
            </p:grpSpPr>
            <p:grpSp>
              <p:nvGrpSpPr>
                <p:cNvPr id="275" name="กลุ่ม 56"/>
                <p:cNvGrpSpPr>
                  <a:grpSpLocks/>
                </p:cNvGrpSpPr>
                <p:nvPr/>
              </p:nvGrpSpPr>
              <p:grpSpPr bwMode="auto">
                <a:xfrm>
                  <a:off x="2234109" y="711454"/>
                  <a:ext cx="928708" cy="717277"/>
                  <a:chOff x="5209049" y="712176"/>
                  <a:chExt cx="782133" cy="539371"/>
                </a:xfrm>
              </p:grpSpPr>
              <p:sp>
                <p:nvSpPr>
                  <p:cNvPr id="279" name="สี่เหลี่ยมผืนผ้า 91"/>
                  <p:cNvSpPr/>
                  <p:nvPr/>
                </p:nvSpPr>
                <p:spPr>
                  <a:xfrm>
                    <a:off x="5209049" y="712176"/>
                    <a:ext cx="782133" cy="17979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46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80" name="สี่เหลี่ยมผืนผ้า 92"/>
                  <p:cNvSpPr/>
                  <p:nvPr/>
                </p:nvSpPr>
                <p:spPr>
                  <a:xfrm>
                    <a:off x="5209049" y="890635"/>
                    <a:ext cx="782133" cy="18112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38 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81" name="สี่เหลี่ยมผืนผ้า 93"/>
                  <p:cNvSpPr/>
                  <p:nvPr/>
                </p:nvSpPr>
                <p:spPr>
                  <a:xfrm>
                    <a:off x="5209049" y="1071757"/>
                    <a:ext cx="782133" cy="17979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1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276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711458"/>
                  <a:ext cx="1565278" cy="717279"/>
                  <a:chOff x="668831" y="711458"/>
                  <a:chExt cx="1565278" cy="717279"/>
                </a:xfrm>
              </p:grpSpPr>
              <p:sp>
                <p:nvSpPr>
                  <p:cNvPr id="277" name="สี่เหลี่ยมผืนผ้า 89"/>
                  <p:cNvSpPr/>
                  <p:nvPr/>
                </p:nvSpPr>
                <p:spPr bwMode="auto">
                  <a:xfrm>
                    <a:off x="668831" y="711458"/>
                    <a:ext cx="1565278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สำนักแผนงานและโครงการพิเศษ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78" name="สี่เหลี่ยมผืนผ้า 90"/>
                  <p:cNvSpPr/>
                  <p:nvPr/>
                </p:nvSpPr>
                <p:spPr bwMode="auto">
                  <a:xfrm>
                    <a:off x="668831" y="1069212"/>
                    <a:ext cx="1565278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สูง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</p:grpSp>
          <p:grpSp>
            <p:nvGrpSpPr>
              <p:cNvPr id="282" name="กลุ่ม 53"/>
              <p:cNvGrpSpPr>
                <a:grpSpLocks/>
              </p:cNvGrpSpPr>
              <p:nvPr/>
            </p:nvGrpSpPr>
            <p:grpSpPr bwMode="auto">
              <a:xfrm>
                <a:off x="6936407" y="5526558"/>
                <a:ext cx="2160000" cy="756000"/>
                <a:chOff x="668831" y="711458"/>
                <a:chExt cx="2493986" cy="717279"/>
              </a:xfrm>
            </p:grpSpPr>
            <p:grpSp>
              <p:nvGrpSpPr>
                <p:cNvPr id="283" name="กลุ่ม 56"/>
                <p:cNvGrpSpPr>
                  <a:grpSpLocks/>
                </p:cNvGrpSpPr>
                <p:nvPr/>
              </p:nvGrpSpPr>
              <p:grpSpPr bwMode="auto">
                <a:xfrm>
                  <a:off x="2234820" y="711452"/>
                  <a:ext cx="927994" cy="717277"/>
                  <a:chOff x="5209650" y="712176"/>
                  <a:chExt cx="781532" cy="539371"/>
                </a:xfrm>
              </p:grpSpPr>
              <p:sp>
                <p:nvSpPr>
                  <p:cNvPr id="287" name="สี่เหลี่ยมผืนผ้า 91"/>
                  <p:cNvSpPr/>
                  <p:nvPr/>
                </p:nvSpPr>
                <p:spPr>
                  <a:xfrm>
                    <a:off x="5209650" y="712176"/>
                    <a:ext cx="781532" cy="17979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ขรก.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714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93" name="สี่เหลี่ยมผืนผ้า 92"/>
                  <p:cNvSpPr/>
                  <p:nvPr/>
                </p:nvSpPr>
                <p:spPr>
                  <a:xfrm>
                    <a:off x="5209650" y="890635"/>
                    <a:ext cx="781532" cy="181122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พรก.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445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95" name="สี่เหลี่ยมผืนผ้า 93"/>
                  <p:cNvSpPr/>
                  <p:nvPr/>
                </p:nvSpPr>
                <p:spPr>
                  <a:xfrm>
                    <a:off x="5209650" y="1071757"/>
                    <a:ext cx="781532" cy="179790"/>
                  </a:xfrm>
                  <a:prstGeom prst="rect">
                    <a:avLst/>
                  </a:prstGeom>
                  <a:noFill/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>
                      <a:defRPr/>
                    </a:pPr>
                    <a:r>
                      <a:rPr lang="th-TH" sz="1200" b="1" dirty="0" err="1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ลจป.</a:t>
                    </a:r>
                    <a:r>
                      <a:rPr lang="th-TH" sz="1200" b="1" dirty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 - </a:t>
                    </a: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98</a:t>
                    </a:r>
                    <a:endParaRPr lang="en-US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  <p:grpSp>
              <p:nvGrpSpPr>
                <p:cNvPr id="284" name="กลุ่ม 52"/>
                <p:cNvGrpSpPr>
                  <a:grpSpLocks/>
                </p:cNvGrpSpPr>
                <p:nvPr/>
              </p:nvGrpSpPr>
              <p:grpSpPr bwMode="auto">
                <a:xfrm>
                  <a:off x="668831" y="711458"/>
                  <a:ext cx="1565991" cy="717279"/>
                  <a:chOff x="668831" y="711458"/>
                  <a:chExt cx="1565991" cy="717279"/>
                </a:xfrm>
              </p:grpSpPr>
              <p:sp>
                <p:nvSpPr>
                  <p:cNvPr id="285" name="สี่เหลี่ยมผืนผ้า 89"/>
                  <p:cNvSpPr/>
                  <p:nvPr/>
                </p:nvSpPr>
                <p:spPr bwMode="auto">
                  <a:xfrm>
                    <a:off x="668831" y="711458"/>
                    <a:ext cx="1565991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1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สำนักงานเกษตรและสหกรณ์จังหวัด (76 จังหวัด)</a:t>
                    </a:r>
                    <a:endParaRPr lang="th-TH" sz="11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  <p:sp>
                <p:nvSpPr>
                  <p:cNvPr id="286" name="สี่เหลี่ยมผืนผ้า 90"/>
                  <p:cNvSpPr/>
                  <p:nvPr/>
                </p:nvSpPr>
                <p:spPr bwMode="auto">
                  <a:xfrm>
                    <a:off x="668831" y="1069212"/>
                    <a:ext cx="1565991" cy="359525"/>
                  </a:xfrm>
                  <a:prstGeom prst="rect">
                    <a:avLst/>
                  </a:prstGeom>
                  <a:solidFill>
                    <a:schemeClr val="bg1"/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th-TH" sz="1200" b="1" dirty="0" smtClean="0">
                        <a:solidFill>
                          <a:schemeClr val="tx1"/>
                        </a:solidFill>
                        <a:latin typeface="TH SarabunIT๙" pitchFamily="34" charset="-34"/>
                        <a:cs typeface="TH SarabunIT๙" pitchFamily="34" charset="-34"/>
                      </a:rPr>
                      <a:t>ผู้อำนวยการต้น-22 สูง-54</a:t>
                    </a:r>
                    <a:endParaRPr lang="th-TH" sz="1200" b="1" dirty="0">
                      <a:solidFill>
                        <a:schemeClr val="tx1"/>
                      </a:solidFill>
                      <a:latin typeface="TH SarabunIT๙" pitchFamily="34" charset="-34"/>
                      <a:cs typeface="TH SarabunIT๙" pitchFamily="34" charset="-34"/>
                    </a:endParaRPr>
                  </a:p>
                </p:txBody>
              </p:sp>
            </p:grpSp>
          </p:grpSp>
          <p:grpSp>
            <p:nvGrpSpPr>
              <p:cNvPr id="300" name="Group 299"/>
              <p:cNvGrpSpPr/>
              <p:nvPr/>
            </p:nvGrpSpPr>
            <p:grpSpPr>
              <a:xfrm>
                <a:off x="1071537" y="3499996"/>
                <a:ext cx="6948488" cy="80963"/>
                <a:chOff x="1071537" y="3243262"/>
                <a:chExt cx="6948488" cy="80963"/>
              </a:xfrm>
            </p:grpSpPr>
            <p:cxnSp>
              <p:nvCxnSpPr>
                <p:cNvPr id="294" name="ตัวเชื่อมต่อตรง 55"/>
                <p:cNvCxnSpPr/>
                <p:nvPr/>
              </p:nvCxnSpPr>
              <p:spPr>
                <a:xfrm rot="5400000">
                  <a:off x="1036612" y="3278187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6" name="ตัวเชื่อมต่อตรง 54"/>
                <p:cNvCxnSpPr/>
                <p:nvPr/>
              </p:nvCxnSpPr>
              <p:spPr>
                <a:xfrm flipV="1">
                  <a:off x="1071538" y="3243262"/>
                  <a:ext cx="69484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7" name="ตัวเชื่อมต่อตรง 55"/>
                <p:cNvCxnSpPr/>
                <p:nvPr/>
              </p:nvCxnSpPr>
              <p:spPr>
                <a:xfrm rot="5400000">
                  <a:off x="3321041" y="3282949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8" name="ตัวเชื่อมต่อตรง 55"/>
                <p:cNvCxnSpPr/>
                <p:nvPr/>
              </p:nvCxnSpPr>
              <p:spPr>
                <a:xfrm rot="5400000">
                  <a:off x="5749933" y="3287712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9" name="ตัวเชื่อมต่อตรง 55"/>
                <p:cNvCxnSpPr/>
                <p:nvPr/>
              </p:nvCxnSpPr>
              <p:spPr>
                <a:xfrm rot="5400000">
                  <a:off x="7974036" y="3282950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1" name="Group 300"/>
              <p:cNvGrpSpPr/>
              <p:nvPr/>
            </p:nvGrpSpPr>
            <p:grpSpPr>
              <a:xfrm>
                <a:off x="1071538" y="4462027"/>
                <a:ext cx="6948488" cy="80963"/>
                <a:chOff x="1071537" y="3243262"/>
                <a:chExt cx="6948488" cy="80963"/>
              </a:xfrm>
            </p:grpSpPr>
            <p:cxnSp>
              <p:nvCxnSpPr>
                <p:cNvPr id="302" name="ตัวเชื่อมต่อตรง 55"/>
                <p:cNvCxnSpPr/>
                <p:nvPr/>
              </p:nvCxnSpPr>
              <p:spPr>
                <a:xfrm rot="5400000">
                  <a:off x="1036612" y="3278187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3" name="ตัวเชื่อมต่อตรง 54"/>
                <p:cNvCxnSpPr/>
                <p:nvPr/>
              </p:nvCxnSpPr>
              <p:spPr>
                <a:xfrm flipV="1">
                  <a:off x="1071538" y="3243262"/>
                  <a:ext cx="69484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4" name="ตัวเชื่อมต่อตรง 55"/>
                <p:cNvCxnSpPr/>
                <p:nvPr/>
              </p:nvCxnSpPr>
              <p:spPr>
                <a:xfrm rot="5400000">
                  <a:off x="3321041" y="3282949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5" name="ตัวเชื่อมต่อตรง 55"/>
                <p:cNvCxnSpPr/>
                <p:nvPr/>
              </p:nvCxnSpPr>
              <p:spPr>
                <a:xfrm rot="5400000">
                  <a:off x="5749933" y="3287712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6" name="ตัวเชื่อมต่อตรง 55"/>
                <p:cNvCxnSpPr/>
                <p:nvPr/>
              </p:nvCxnSpPr>
              <p:spPr>
                <a:xfrm rot="5400000">
                  <a:off x="7974036" y="3282950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7" name="Group 306"/>
              <p:cNvGrpSpPr/>
              <p:nvPr/>
            </p:nvGrpSpPr>
            <p:grpSpPr>
              <a:xfrm>
                <a:off x="1071538" y="5443109"/>
                <a:ext cx="6948488" cy="80963"/>
                <a:chOff x="1071537" y="3243262"/>
                <a:chExt cx="6948488" cy="80963"/>
              </a:xfrm>
            </p:grpSpPr>
            <p:cxnSp>
              <p:nvCxnSpPr>
                <p:cNvPr id="308" name="ตัวเชื่อมต่อตรง 55"/>
                <p:cNvCxnSpPr/>
                <p:nvPr/>
              </p:nvCxnSpPr>
              <p:spPr>
                <a:xfrm rot="5400000">
                  <a:off x="1036612" y="3278187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9" name="ตัวเชื่อมต่อตรง 54"/>
                <p:cNvCxnSpPr/>
                <p:nvPr/>
              </p:nvCxnSpPr>
              <p:spPr>
                <a:xfrm flipV="1">
                  <a:off x="1071538" y="3243262"/>
                  <a:ext cx="6948487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0" name="ตัวเชื่อมต่อตรง 55"/>
                <p:cNvCxnSpPr/>
                <p:nvPr/>
              </p:nvCxnSpPr>
              <p:spPr>
                <a:xfrm rot="5400000">
                  <a:off x="3321041" y="3282949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1" name="ตัวเชื่อมต่อตรง 55"/>
                <p:cNvCxnSpPr/>
                <p:nvPr/>
              </p:nvCxnSpPr>
              <p:spPr>
                <a:xfrm rot="5400000">
                  <a:off x="5749933" y="3287712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2" name="ตัวเชื่อมต่อตรง 55"/>
                <p:cNvCxnSpPr/>
                <p:nvPr/>
              </p:nvCxnSpPr>
              <p:spPr>
                <a:xfrm rot="5400000">
                  <a:off x="7974036" y="3282950"/>
                  <a:ext cx="71438" cy="158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0" y="371477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15364" name="Line 3"/>
          <p:cNvSpPr>
            <a:spLocks noChangeShapeType="1"/>
          </p:cNvSpPr>
          <p:nvPr/>
        </p:nvSpPr>
        <p:spPr bwMode="auto">
          <a:xfrm>
            <a:off x="1495425" y="1885952"/>
            <a:ext cx="61563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365" name="Line 4"/>
          <p:cNvSpPr>
            <a:spLocks noChangeShapeType="1"/>
          </p:cNvSpPr>
          <p:nvPr/>
        </p:nvSpPr>
        <p:spPr bwMode="auto">
          <a:xfrm>
            <a:off x="4614863" y="1657352"/>
            <a:ext cx="0" cy="457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366" name="Line 5"/>
          <p:cNvSpPr>
            <a:spLocks noChangeShapeType="1"/>
          </p:cNvSpPr>
          <p:nvPr/>
        </p:nvSpPr>
        <p:spPr bwMode="auto">
          <a:xfrm>
            <a:off x="1500188" y="188595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367" name="Line 6"/>
          <p:cNvSpPr>
            <a:spLocks noChangeShapeType="1"/>
          </p:cNvSpPr>
          <p:nvPr/>
        </p:nvSpPr>
        <p:spPr bwMode="auto">
          <a:xfrm>
            <a:off x="7654323" y="188595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368" name="Text Box 7"/>
          <p:cNvSpPr txBox="1">
            <a:spLocks noChangeArrowheads="1"/>
          </p:cNvSpPr>
          <p:nvPr/>
        </p:nvSpPr>
        <p:spPr bwMode="auto">
          <a:xfrm>
            <a:off x="357188" y="3028952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2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เจ้าพนักงานธุรการ (ปง/ชง)	- 11</a:t>
            </a:r>
          </a:p>
          <a:p>
            <a:pPr algn="ctr"/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grpSp>
        <p:nvGrpSpPr>
          <p:cNvPr id="15369" name="Group 11"/>
          <p:cNvGrpSpPr>
            <a:grpSpLocks/>
          </p:cNvGrpSpPr>
          <p:nvPr/>
        </p:nvGrpSpPr>
        <p:grpSpPr bwMode="auto">
          <a:xfrm>
            <a:off x="3471863" y="2114552"/>
            <a:ext cx="2286000" cy="800100"/>
            <a:chOff x="6467" y="3881"/>
            <a:chExt cx="3600" cy="1260"/>
          </a:xfrm>
        </p:grpSpPr>
        <p:sp>
          <p:nvSpPr>
            <p:cNvPr id="15394" name="Text Box 12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กลุ่มพระราชพิธีและกิจกรรมพิเศษ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15395" name="Text Box 13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นักจัดการงานทั่วไป (ปก/ชก)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15396" name="Text Box 14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6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</p:grpSp>
      <p:grpSp>
        <p:nvGrpSpPr>
          <p:cNvPr id="15370" name="Group 15"/>
          <p:cNvGrpSpPr>
            <a:grpSpLocks/>
          </p:cNvGrpSpPr>
          <p:nvPr/>
        </p:nvGrpSpPr>
        <p:grpSpPr bwMode="auto">
          <a:xfrm>
            <a:off x="357188" y="2114552"/>
            <a:ext cx="2286000" cy="800100"/>
            <a:chOff x="6467" y="3881"/>
            <a:chExt cx="3600" cy="1260"/>
          </a:xfrm>
        </p:grpSpPr>
        <p:sp>
          <p:nvSpPr>
            <p:cNvPr id="15391" name="Text Box 16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กลุ่มสารบรรณ</a:t>
              </a:r>
              <a:endParaRPr lang="th-TH" dirty="0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15392" name="Text Box 17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เจ้าพนักงานธุรการ (อว)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15393" name="Text Box 18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12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</p:grpSp>
      <p:grpSp>
        <p:nvGrpSpPr>
          <p:cNvPr id="15371" name="Group 19"/>
          <p:cNvGrpSpPr>
            <a:grpSpLocks/>
          </p:cNvGrpSpPr>
          <p:nvPr/>
        </p:nvGrpSpPr>
        <p:grpSpPr bwMode="auto">
          <a:xfrm>
            <a:off x="6500813" y="2114552"/>
            <a:ext cx="2286000" cy="800100"/>
            <a:chOff x="6467" y="3881"/>
            <a:chExt cx="3600" cy="1260"/>
          </a:xfrm>
        </p:grpSpPr>
        <p:sp>
          <p:nvSpPr>
            <p:cNvPr id="15388" name="Text Box 20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กลุ่มช่วยอำนวยการนักบริหารและประสานราชการ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15389" name="Text Box 21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นักจัดการงานทั่วไป (ชพ)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15390" name="Text Box 22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7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</p:grpSp>
      <p:sp>
        <p:nvSpPr>
          <p:cNvPr id="15372" name="Text Box 23"/>
          <p:cNvSpPr txBox="1">
            <a:spLocks noChangeArrowheads="1"/>
          </p:cNvSpPr>
          <p:nvPr/>
        </p:nvSpPr>
        <p:spPr bwMode="auto">
          <a:xfrm>
            <a:off x="3471863" y="3028952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20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นักจัดการงานทั่วไป (ปก/ชก)	- 2</a:t>
            </a:r>
            <a:endParaRPr lang="en-US" sz="110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r>
              <a:rPr lang="th-TH" sz="120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เจ้าพนักงานธุรการ (ปง/ชง)	- 3</a:t>
            </a:r>
          </a:p>
          <a:p>
            <a:pPr algn="ctr"/>
            <a:endParaRPr lang="th-TH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15373" name="Text Box 24"/>
          <p:cNvSpPr txBox="1">
            <a:spLocks noChangeArrowheads="1"/>
          </p:cNvSpPr>
          <p:nvPr/>
        </p:nvSpPr>
        <p:spPr bwMode="auto">
          <a:xfrm>
            <a:off x="6529388" y="3028952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20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นักจัดการงานทั่วไป (ปก/ชก)	- 6</a:t>
            </a:r>
            <a:endParaRPr lang="en-US" sz="110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 algn="ctr"/>
            <a:endParaRPr lang="th-TH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grpSp>
        <p:nvGrpSpPr>
          <p:cNvPr id="15374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28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29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30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31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32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grpSp>
        <p:nvGrpSpPr>
          <p:cNvPr id="15375" name="กลุ่ม 53"/>
          <p:cNvGrpSpPr>
            <a:grpSpLocks/>
          </p:cNvGrpSpPr>
          <p:nvPr/>
        </p:nvGrpSpPr>
        <p:grpSpPr bwMode="auto">
          <a:xfrm>
            <a:off x="3094038" y="866777"/>
            <a:ext cx="3071812" cy="785812"/>
            <a:chOff x="668831" y="711458"/>
            <a:chExt cx="2493986" cy="717279"/>
          </a:xfrm>
        </p:grpSpPr>
        <p:grpSp>
          <p:nvGrpSpPr>
            <p:cNvPr id="15376" name="กลุ่ม 56"/>
            <p:cNvGrpSpPr>
              <a:grpSpLocks/>
            </p:cNvGrpSpPr>
            <p:nvPr/>
          </p:nvGrpSpPr>
          <p:grpSpPr bwMode="auto">
            <a:xfrm>
              <a:off x="2234820" y="711452"/>
              <a:ext cx="927994" cy="717277"/>
              <a:chOff x="5209650" y="712176"/>
              <a:chExt cx="781532" cy="539371"/>
            </a:xfrm>
          </p:grpSpPr>
          <p:sp>
            <p:nvSpPr>
              <p:cNvPr id="38" name="สี่เหลี่ยมผืนผ้า 91"/>
              <p:cNvSpPr/>
              <p:nvPr/>
            </p:nvSpPr>
            <p:spPr>
              <a:xfrm>
                <a:off x="5209652" y="712181"/>
                <a:ext cx="781533" cy="17979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- 26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39" name="สี่เหลี่ยมผืนผ้า 92"/>
              <p:cNvSpPr/>
              <p:nvPr/>
            </p:nvSpPr>
            <p:spPr>
              <a:xfrm>
                <a:off x="5209652" y="890882"/>
                <a:ext cx="781533" cy="18088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- 6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0" name="สี่เหลี่ยมผืนผ้า 93"/>
              <p:cNvSpPr/>
              <p:nvPr/>
            </p:nvSpPr>
            <p:spPr>
              <a:xfrm>
                <a:off x="5209652" y="1071763"/>
                <a:ext cx="781533" cy="17979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17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15377" name="กลุ่ม 52"/>
            <p:cNvGrpSpPr>
              <a:grpSpLocks/>
            </p:cNvGrpSpPr>
            <p:nvPr/>
          </p:nvGrpSpPr>
          <p:grpSpPr bwMode="auto">
            <a:xfrm>
              <a:off x="668831" y="711458"/>
              <a:ext cx="1565991" cy="717279"/>
              <a:chOff x="668831" y="711458"/>
              <a:chExt cx="1565991" cy="717279"/>
            </a:xfrm>
          </p:grpSpPr>
          <p:sp>
            <p:nvSpPr>
              <p:cNvPr id="36" name="สี่เหลี่ยมผืนผ้า 89"/>
              <p:cNvSpPr/>
              <p:nvPr/>
            </p:nvSpPr>
            <p:spPr bwMode="auto">
              <a:xfrm>
                <a:off x="668831" y="711458"/>
                <a:ext cx="1565991" cy="35936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กองกลาง</a:t>
                </a:r>
              </a:p>
            </p:txBody>
          </p:sp>
          <p:sp>
            <p:nvSpPr>
              <p:cNvPr id="37" name="สี่เหลี่ยมผืนผ้า 90"/>
              <p:cNvSpPr/>
              <p:nvPr/>
            </p:nvSpPr>
            <p:spPr bwMode="auto">
              <a:xfrm>
                <a:off x="668831" y="1069373"/>
                <a:ext cx="1565991" cy="35936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ต้น</a:t>
                </a:r>
              </a:p>
            </p:txBody>
          </p:sp>
        </p:grpSp>
      </p:grpSp>
      <p:sp>
        <p:nvSpPr>
          <p:cNvPr id="43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93"/>
          <p:cNvSpPr txBox="1">
            <a:spLocks noChangeArrowheads="1"/>
          </p:cNvSpPr>
          <p:nvPr/>
        </p:nvSpPr>
        <p:spPr bwMode="auto">
          <a:xfrm>
            <a:off x="5283200" y="3924314"/>
            <a:ext cx="3810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11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6387" name="Line 81"/>
          <p:cNvSpPr>
            <a:spLocks noChangeShapeType="1"/>
          </p:cNvSpPr>
          <p:nvPr/>
        </p:nvSpPr>
        <p:spPr bwMode="auto">
          <a:xfrm>
            <a:off x="5883275" y="189866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388" name="TextBox 1"/>
          <p:cNvSpPr txBox="1">
            <a:spLocks noChangeArrowheads="1"/>
          </p:cNvSpPr>
          <p:nvPr/>
        </p:nvSpPr>
        <p:spPr bwMode="auto">
          <a:xfrm>
            <a:off x="0" y="357202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16390" name="Line 124"/>
          <p:cNvSpPr>
            <a:spLocks noChangeShapeType="1"/>
          </p:cNvSpPr>
          <p:nvPr/>
        </p:nvSpPr>
        <p:spPr bwMode="auto">
          <a:xfrm>
            <a:off x="4529138" y="1674827"/>
            <a:ext cx="0" cy="23447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391" name="Line 123"/>
          <p:cNvSpPr>
            <a:spLocks noChangeShapeType="1"/>
          </p:cNvSpPr>
          <p:nvPr/>
        </p:nvSpPr>
        <p:spPr bwMode="auto">
          <a:xfrm flipV="1">
            <a:off x="1109663" y="1892314"/>
            <a:ext cx="66960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392" name="Line 122"/>
          <p:cNvSpPr>
            <a:spLocks noChangeShapeType="1"/>
          </p:cNvSpPr>
          <p:nvPr/>
        </p:nvSpPr>
        <p:spPr bwMode="auto">
          <a:xfrm>
            <a:off x="1119188" y="189390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393" name="Line 121"/>
          <p:cNvSpPr>
            <a:spLocks noChangeShapeType="1"/>
          </p:cNvSpPr>
          <p:nvPr/>
        </p:nvSpPr>
        <p:spPr bwMode="auto">
          <a:xfrm>
            <a:off x="7796213" y="189390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394" name="Text Box 120"/>
          <p:cNvSpPr txBox="1">
            <a:spLocks noChangeArrowheads="1"/>
          </p:cNvSpPr>
          <p:nvPr/>
        </p:nvSpPr>
        <p:spPr bwMode="auto">
          <a:xfrm>
            <a:off x="142875" y="2982927"/>
            <a:ext cx="1928813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พนักงานธุรการ (ปง/ชง)             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- 4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6395" name="Text Box 116"/>
          <p:cNvSpPr txBox="1">
            <a:spLocks noChangeArrowheads="1"/>
          </p:cNvSpPr>
          <p:nvPr/>
        </p:nvSpPr>
        <p:spPr bwMode="auto">
          <a:xfrm>
            <a:off x="2357438" y="2125657"/>
            <a:ext cx="16764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กลุ่มพัฒนาระบบบริหาร</a:t>
            </a:r>
            <a:endParaRPr lang="en-US" sz="14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algn="ctr" eaLnBrk="0" hangingPunct="0"/>
            <a:r>
              <a:rPr lang="th-TH" sz="14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ทรัพยากรบุคคล</a:t>
            </a:r>
            <a:endParaRPr lang="th-TH" sz="14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6396" name="Text Box 114"/>
          <p:cNvSpPr txBox="1">
            <a:spLocks noChangeArrowheads="1"/>
          </p:cNvSpPr>
          <p:nvPr/>
        </p:nvSpPr>
        <p:spPr bwMode="auto">
          <a:xfrm>
            <a:off x="3948113" y="2124089"/>
            <a:ext cx="433387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5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16397" name="Group 110"/>
          <p:cNvGrpSpPr>
            <a:grpSpLocks/>
          </p:cNvGrpSpPr>
          <p:nvPr/>
        </p:nvGrpSpPr>
        <p:grpSpPr bwMode="auto">
          <a:xfrm>
            <a:off x="192088" y="2111389"/>
            <a:ext cx="1879600" cy="800100"/>
            <a:chOff x="6467" y="3881"/>
            <a:chExt cx="3600" cy="1260"/>
          </a:xfrm>
        </p:grpSpPr>
        <p:sp>
          <p:nvSpPr>
            <p:cNvPr id="16443" name="Text Box 113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ฝ่ายบริหารทั่วไป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44" name="Text Box 112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เจ้าพนักงานธุรการ (</a:t>
              </a:r>
              <a:r>
                <a:rPr lang="th-TH" sz="1400" dirty="0" err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อว</a:t>
              </a:r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)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45" name="Text Box 111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6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 sz="16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16398" name="Group 106"/>
          <p:cNvGrpSpPr>
            <a:grpSpLocks/>
          </p:cNvGrpSpPr>
          <p:nvPr/>
        </p:nvGrpSpPr>
        <p:grpSpPr bwMode="auto">
          <a:xfrm>
            <a:off x="6858000" y="2119327"/>
            <a:ext cx="1914525" cy="771525"/>
            <a:chOff x="6467" y="3881"/>
            <a:chExt cx="3600" cy="1215"/>
          </a:xfrm>
        </p:grpSpPr>
        <p:sp>
          <p:nvSpPr>
            <p:cNvPr id="16440" name="Text Box 109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กลุ่มสรรหาและบรรจุแต่งตั้ง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41" name="Text Box 108"/>
            <p:cNvSpPr txBox="1">
              <a:spLocks noChangeArrowheads="1"/>
            </p:cNvSpPr>
            <p:nvPr/>
          </p:nvSpPr>
          <p:spPr bwMode="auto">
            <a:xfrm>
              <a:off x="6467" y="4556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นักทรัพยากรบุคคล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42" name="Text Box 107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6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16399" name="Text Box 105"/>
          <p:cNvSpPr txBox="1">
            <a:spLocks noChangeArrowheads="1"/>
          </p:cNvSpPr>
          <p:nvPr/>
        </p:nvSpPr>
        <p:spPr bwMode="auto">
          <a:xfrm>
            <a:off x="2357438" y="2938477"/>
            <a:ext cx="2071687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(ปก/ชก)                  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4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6400" name="Text Box 104"/>
          <p:cNvSpPr txBox="1">
            <a:spLocks noChangeArrowheads="1"/>
          </p:cNvSpPr>
          <p:nvPr/>
        </p:nvSpPr>
        <p:spPr bwMode="auto">
          <a:xfrm>
            <a:off x="6858000" y="2957527"/>
            <a:ext cx="1928813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(ปก/ชก)              - 5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16401" name="Group 100"/>
          <p:cNvGrpSpPr>
            <a:grpSpLocks/>
          </p:cNvGrpSpPr>
          <p:nvPr/>
        </p:nvGrpSpPr>
        <p:grpSpPr bwMode="auto">
          <a:xfrm>
            <a:off x="4643438" y="2117739"/>
            <a:ext cx="1908175" cy="781050"/>
            <a:chOff x="6467" y="3881"/>
            <a:chExt cx="3600" cy="1230"/>
          </a:xfrm>
        </p:grpSpPr>
        <p:sp>
          <p:nvSpPr>
            <p:cNvPr id="16437" name="Text Box 103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กลุ่มวางแผนอัตรากำลังคน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38" name="Text Box 102"/>
            <p:cNvSpPr txBox="1">
              <a:spLocks noChangeArrowheads="1"/>
            </p:cNvSpPr>
            <p:nvPr/>
          </p:nvSpPr>
          <p:spPr bwMode="auto">
            <a:xfrm>
              <a:off x="6467" y="457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นักทรัพยากรบุคคล (</a:t>
              </a:r>
              <a:r>
                <a:rPr lang="th-TH" sz="1400" dirty="0" err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ชพ</a:t>
              </a:r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)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39" name="Text Box 101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9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16402" name="Group 96"/>
          <p:cNvGrpSpPr>
            <a:grpSpLocks/>
          </p:cNvGrpSpPr>
          <p:nvPr/>
        </p:nvGrpSpPr>
        <p:grpSpPr bwMode="auto">
          <a:xfrm>
            <a:off x="685800" y="3924314"/>
            <a:ext cx="2286000" cy="800100"/>
            <a:chOff x="6467" y="3881"/>
            <a:chExt cx="3600" cy="1260"/>
          </a:xfrm>
        </p:grpSpPr>
        <p:sp>
          <p:nvSpPr>
            <p:cNvPr id="16434" name="Text Box 99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กลุ่มทะเบียนประวัติและ      บำเหน็จความชอบ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35" name="Text Box 98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นักทรัพยากรบุคคล (ชพ)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36" name="Text Box 97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16403" name="Text Box 95"/>
          <p:cNvSpPr txBox="1">
            <a:spLocks noChangeArrowheads="1"/>
          </p:cNvSpPr>
          <p:nvPr/>
        </p:nvSpPr>
        <p:spPr bwMode="auto">
          <a:xfrm>
            <a:off x="3378200" y="3924314"/>
            <a:ext cx="19431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กลุ่มวินัยและเสริมสร้างระบบคุณธรรม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6404" name="Text Box 94"/>
          <p:cNvSpPr txBox="1">
            <a:spLocks noChangeArrowheads="1"/>
          </p:cNvSpPr>
          <p:nvPr/>
        </p:nvSpPr>
        <p:spPr bwMode="auto">
          <a:xfrm>
            <a:off x="3378200" y="4351352"/>
            <a:ext cx="22860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นิติกร (ชพ)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16405" name="Group 89"/>
          <p:cNvGrpSpPr>
            <a:grpSpLocks/>
          </p:cNvGrpSpPr>
          <p:nvPr/>
        </p:nvGrpSpPr>
        <p:grpSpPr bwMode="auto">
          <a:xfrm>
            <a:off x="6057900" y="3924314"/>
            <a:ext cx="2286000" cy="771525"/>
            <a:chOff x="6467" y="3881"/>
            <a:chExt cx="3600" cy="1215"/>
          </a:xfrm>
        </p:grpSpPr>
        <p:sp>
          <p:nvSpPr>
            <p:cNvPr id="16431" name="Text Box 92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กลุ่มสวัสดิการและเจ้าหน้าที่สัมพันธ์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32" name="Text Box 91"/>
            <p:cNvSpPr txBox="1">
              <a:spLocks noChangeArrowheads="1"/>
            </p:cNvSpPr>
            <p:nvPr/>
          </p:nvSpPr>
          <p:spPr bwMode="auto">
            <a:xfrm>
              <a:off x="6467" y="4556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นักทรัพยากรบุคคล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6433" name="Text Box 90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16406" name="Line 88"/>
          <p:cNvSpPr>
            <a:spLocks noChangeShapeType="1"/>
          </p:cNvSpPr>
          <p:nvPr/>
        </p:nvSpPr>
        <p:spPr bwMode="auto">
          <a:xfrm>
            <a:off x="1828800" y="3695714"/>
            <a:ext cx="53721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407" name="Line 87"/>
          <p:cNvSpPr>
            <a:spLocks noChangeShapeType="1"/>
          </p:cNvSpPr>
          <p:nvPr/>
        </p:nvSpPr>
        <p:spPr bwMode="auto">
          <a:xfrm>
            <a:off x="1828800" y="369571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408" name="Line 86"/>
          <p:cNvSpPr>
            <a:spLocks noChangeShapeType="1"/>
          </p:cNvSpPr>
          <p:nvPr/>
        </p:nvSpPr>
        <p:spPr bwMode="auto">
          <a:xfrm>
            <a:off x="7200900" y="369571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409" name="Text Box 85"/>
          <p:cNvSpPr txBox="1">
            <a:spLocks noChangeArrowheads="1"/>
          </p:cNvSpPr>
          <p:nvPr/>
        </p:nvSpPr>
        <p:spPr bwMode="auto">
          <a:xfrm>
            <a:off x="4657725" y="2957527"/>
            <a:ext cx="1914525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(ชพ)                  - 1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(ปก/ชก)             - 7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6410" name="Text Box 84"/>
          <p:cNvSpPr txBox="1">
            <a:spLocks noChangeArrowheads="1"/>
          </p:cNvSpPr>
          <p:nvPr/>
        </p:nvSpPr>
        <p:spPr bwMode="auto">
          <a:xfrm>
            <a:off x="685800" y="4781564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(ปก/ชก)	- 4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6411" name="Text Box 83"/>
          <p:cNvSpPr txBox="1">
            <a:spLocks noChangeArrowheads="1"/>
          </p:cNvSpPr>
          <p:nvPr/>
        </p:nvSpPr>
        <p:spPr bwMode="auto">
          <a:xfrm>
            <a:off x="3429000" y="4743464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นิติกร (ชพ)		- 3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นิติกร (ปก/ชก)		- 7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6412" name="Text Box 82"/>
          <p:cNvSpPr txBox="1">
            <a:spLocks noChangeArrowheads="1"/>
          </p:cNvSpPr>
          <p:nvPr/>
        </p:nvSpPr>
        <p:spPr bwMode="auto">
          <a:xfrm>
            <a:off x="6057900" y="4814902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(ปก/ชก)	- 3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เจ้าพนักงานธุรการ (ปง/ชง)	- 1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6413" name="Line 80"/>
          <p:cNvSpPr>
            <a:spLocks noChangeShapeType="1"/>
          </p:cNvSpPr>
          <p:nvPr/>
        </p:nvSpPr>
        <p:spPr bwMode="auto">
          <a:xfrm>
            <a:off x="3200400" y="189231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416" name="Text Box 115"/>
          <p:cNvSpPr txBox="1">
            <a:spLocks noChangeArrowheads="1"/>
          </p:cNvSpPr>
          <p:nvPr/>
        </p:nvSpPr>
        <p:spPr bwMode="auto">
          <a:xfrm>
            <a:off x="2357438" y="2554302"/>
            <a:ext cx="20193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</a:t>
            </a:r>
            <a:r>
              <a:rPr lang="th-TH" sz="1400" dirty="0" err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ชพ</a:t>
            </a:r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16418" name="กลุ่ม 53"/>
          <p:cNvGrpSpPr>
            <a:grpSpLocks/>
          </p:cNvGrpSpPr>
          <p:nvPr/>
        </p:nvGrpSpPr>
        <p:grpSpPr bwMode="auto">
          <a:xfrm>
            <a:off x="3143250" y="928702"/>
            <a:ext cx="2824163" cy="785812"/>
            <a:chOff x="668831" y="711458"/>
            <a:chExt cx="2493986" cy="717279"/>
          </a:xfrm>
        </p:grpSpPr>
        <p:grpSp>
          <p:nvGrpSpPr>
            <p:cNvPr id="16419" name="กลุ่ม 56"/>
            <p:cNvGrpSpPr>
              <a:grpSpLocks/>
            </p:cNvGrpSpPr>
            <p:nvPr/>
          </p:nvGrpSpPr>
          <p:grpSpPr bwMode="auto">
            <a:xfrm>
              <a:off x="2234820" y="711452"/>
              <a:ext cx="927994" cy="717277"/>
              <a:chOff x="5209650" y="712176"/>
              <a:chExt cx="781532" cy="539371"/>
            </a:xfrm>
          </p:grpSpPr>
          <p:sp>
            <p:nvSpPr>
              <p:cNvPr id="63" name="สี่เหลี่ยมผืนผ้า 91"/>
              <p:cNvSpPr/>
              <p:nvPr/>
            </p:nvSpPr>
            <p:spPr>
              <a:xfrm>
                <a:off x="5209597" y="712181"/>
                <a:ext cx="781588" cy="17979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- 47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64" name="สี่เหลี่ยมผืนผ้า 92"/>
              <p:cNvSpPr/>
              <p:nvPr/>
            </p:nvSpPr>
            <p:spPr>
              <a:xfrm>
                <a:off x="5209597" y="890882"/>
                <a:ext cx="781588" cy="18088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- 20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65" name="สี่เหลี่ยมผืนผ้า 93"/>
              <p:cNvSpPr/>
              <p:nvPr/>
            </p:nvSpPr>
            <p:spPr>
              <a:xfrm>
                <a:off x="5209597" y="1071763"/>
                <a:ext cx="781588" cy="17979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- 2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16420" name="กลุ่ม 52"/>
            <p:cNvGrpSpPr>
              <a:grpSpLocks/>
            </p:cNvGrpSpPr>
            <p:nvPr/>
          </p:nvGrpSpPr>
          <p:grpSpPr bwMode="auto">
            <a:xfrm>
              <a:off x="668831" y="711458"/>
              <a:ext cx="1565991" cy="717279"/>
              <a:chOff x="668831" y="711458"/>
              <a:chExt cx="1565991" cy="717279"/>
            </a:xfrm>
          </p:grpSpPr>
          <p:sp>
            <p:nvSpPr>
              <p:cNvPr id="61" name="สี่เหลี่ยมผืนผ้า 89"/>
              <p:cNvSpPr/>
              <p:nvPr/>
            </p:nvSpPr>
            <p:spPr bwMode="auto">
              <a:xfrm>
                <a:off x="668831" y="711458"/>
                <a:ext cx="1565927" cy="35936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กองการเจ้าหน้าที่</a:t>
                </a:r>
              </a:p>
            </p:txBody>
          </p:sp>
          <p:sp>
            <p:nvSpPr>
              <p:cNvPr id="62" name="สี่เหลี่ยมผืนผ้า 90"/>
              <p:cNvSpPr/>
              <p:nvPr/>
            </p:nvSpPr>
            <p:spPr bwMode="auto">
              <a:xfrm>
                <a:off x="668831" y="1069373"/>
                <a:ext cx="1565927" cy="35936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สูง</a:t>
                </a:r>
              </a:p>
            </p:txBody>
          </p:sp>
        </p:grpSp>
      </p:grpSp>
      <p:grpSp>
        <p:nvGrpSpPr>
          <p:cNvPr id="66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67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8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9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70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71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60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0" y="357189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ปลัดกระทรวงเกษตรและสหกรณ์</a:t>
            </a:r>
          </a:p>
        </p:txBody>
      </p:sp>
      <p:grpSp>
        <p:nvGrpSpPr>
          <p:cNvPr id="48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49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0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1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2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3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55" name="Text Box 93"/>
          <p:cNvSpPr txBox="1">
            <a:spLocks noChangeArrowheads="1"/>
          </p:cNvSpPr>
          <p:nvPr/>
        </p:nvSpPr>
        <p:spPr bwMode="auto">
          <a:xfrm>
            <a:off x="5283200" y="3924314"/>
            <a:ext cx="3810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5</a:t>
            </a:r>
            <a:endParaRPr lang="th-TH" sz="14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56" name="Line 81"/>
          <p:cNvSpPr>
            <a:spLocks noChangeShapeType="1"/>
          </p:cNvSpPr>
          <p:nvPr/>
        </p:nvSpPr>
        <p:spPr bwMode="auto">
          <a:xfrm>
            <a:off x="5883275" y="189866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7" name="Line 124"/>
          <p:cNvSpPr>
            <a:spLocks noChangeShapeType="1"/>
          </p:cNvSpPr>
          <p:nvPr/>
        </p:nvSpPr>
        <p:spPr bwMode="auto">
          <a:xfrm>
            <a:off x="4529138" y="1674827"/>
            <a:ext cx="0" cy="23447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8" name="Line 123"/>
          <p:cNvSpPr>
            <a:spLocks noChangeShapeType="1"/>
          </p:cNvSpPr>
          <p:nvPr/>
        </p:nvSpPr>
        <p:spPr bwMode="auto">
          <a:xfrm flipV="1">
            <a:off x="1109663" y="1892314"/>
            <a:ext cx="66960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9" name="Line 122"/>
          <p:cNvSpPr>
            <a:spLocks noChangeShapeType="1"/>
          </p:cNvSpPr>
          <p:nvPr/>
        </p:nvSpPr>
        <p:spPr bwMode="auto">
          <a:xfrm>
            <a:off x="1119188" y="189390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0" name="Line 121"/>
          <p:cNvSpPr>
            <a:spLocks noChangeShapeType="1"/>
          </p:cNvSpPr>
          <p:nvPr/>
        </p:nvSpPr>
        <p:spPr bwMode="auto">
          <a:xfrm>
            <a:off x="7796213" y="189390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1" name="Text Box 120"/>
          <p:cNvSpPr txBox="1">
            <a:spLocks noChangeArrowheads="1"/>
          </p:cNvSpPr>
          <p:nvPr/>
        </p:nvSpPr>
        <p:spPr bwMode="auto">
          <a:xfrm>
            <a:off x="142875" y="2982927"/>
            <a:ext cx="1928813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พนักงานธุรการ (ปง/ชง)             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62" name="Text Box 116"/>
          <p:cNvSpPr txBox="1">
            <a:spLocks noChangeArrowheads="1"/>
          </p:cNvSpPr>
          <p:nvPr/>
        </p:nvSpPr>
        <p:spPr bwMode="auto">
          <a:xfrm>
            <a:off x="2357438" y="2125657"/>
            <a:ext cx="16764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กลุ่มโฆษกและวิเคราะห์ข่าว</a:t>
            </a:r>
            <a:endParaRPr lang="th-TH" sz="14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63" name="Text Box 114"/>
          <p:cNvSpPr txBox="1">
            <a:spLocks noChangeArrowheads="1"/>
          </p:cNvSpPr>
          <p:nvPr/>
        </p:nvSpPr>
        <p:spPr bwMode="auto">
          <a:xfrm>
            <a:off x="3948113" y="2124089"/>
            <a:ext cx="433387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3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64" name="Group 110"/>
          <p:cNvGrpSpPr>
            <a:grpSpLocks/>
          </p:cNvGrpSpPr>
          <p:nvPr/>
        </p:nvGrpSpPr>
        <p:grpSpPr bwMode="auto">
          <a:xfrm>
            <a:off x="192088" y="2111389"/>
            <a:ext cx="1879600" cy="800100"/>
            <a:chOff x="6467" y="3881"/>
            <a:chExt cx="3600" cy="1260"/>
          </a:xfrm>
        </p:grpSpPr>
        <p:sp>
          <p:nvSpPr>
            <p:cNvPr id="65" name="Text Box 113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ฝ่ายบริหารทั่วไป</a:t>
              </a:r>
              <a:endPara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66" name="Text Box 112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นักจัดการงานทั่วไป (ปก/ชก)</a:t>
              </a:r>
              <a:endPara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67" name="Text Box 111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3</a:t>
              </a:r>
              <a:endPara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68" name="Group 106"/>
          <p:cNvGrpSpPr>
            <a:grpSpLocks/>
          </p:cNvGrpSpPr>
          <p:nvPr/>
        </p:nvGrpSpPr>
        <p:grpSpPr bwMode="auto">
          <a:xfrm>
            <a:off x="6858000" y="2119327"/>
            <a:ext cx="1914525" cy="771525"/>
            <a:chOff x="6467" y="3881"/>
            <a:chExt cx="3600" cy="1215"/>
          </a:xfrm>
        </p:grpSpPr>
        <p:sp>
          <p:nvSpPr>
            <p:cNvPr id="69" name="Text Box 109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t"/>
            <a:lstStyle/>
            <a:p>
              <a:pPr algn="ctr"/>
              <a:r>
                <a:rPr lang="th-TH" sz="1400" b="1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กลุ่มเทคโนโลยีโสตทัศนูปกรณ์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70" name="Text Box 108"/>
            <p:cNvSpPr txBox="1">
              <a:spLocks noChangeArrowheads="1"/>
            </p:cNvSpPr>
            <p:nvPr/>
          </p:nvSpPr>
          <p:spPr bwMode="auto">
            <a:xfrm>
              <a:off x="6467" y="4556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นักวิชาการเผยแพร่ (ปก/ชก)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71" name="Text Box 107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72" name="Text Box 105"/>
          <p:cNvSpPr txBox="1">
            <a:spLocks noChangeArrowheads="1"/>
          </p:cNvSpPr>
          <p:nvPr/>
        </p:nvSpPr>
        <p:spPr bwMode="auto">
          <a:xfrm>
            <a:off x="2357438" y="3000377"/>
            <a:ext cx="2071687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นักประชาสัมพันธ์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(ปก/ชก)                  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73" name="Text Box 104"/>
          <p:cNvSpPr txBox="1">
            <a:spLocks noChangeArrowheads="1"/>
          </p:cNvSpPr>
          <p:nvPr/>
        </p:nvSpPr>
        <p:spPr bwMode="auto">
          <a:xfrm>
            <a:off x="6858000" y="2957527"/>
            <a:ext cx="1928813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นายช่างภาพ (ปง/ชง)                     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3</a:t>
            </a:r>
          </a:p>
          <a:p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นายช่างศิลป์ (ปง/ชง)                      - 1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74" name="Group 100"/>
          <p:cNvGrpSpPr>
            <a:grpSpLocks/>
          </p:cNvGrpSpPr>
          <p:nvPr/>
        </p:nvGrpSpPr>
        <p:grpSpPr bwMode="auto">
          <a:xfrm>
            <a:off x="4643438" y="2117739"/>
            <a:ext cx="1908175" cy="781050"/>
            <a:chOff x="6467" y="3881"/>
            <a:chExt cx="3600" cy="1230"/>
          </a:xfrm>
        </p:grpSpPr>
        <p:sp>
          <p:nvSpPr>
            <p:cNvPr id="75" name="Text Box 103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กลุ่มยุทธศาสตร์และข้อมูลประชาสัมพันธ์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76" name="Text Box 102"/>
            <p:cNvSpPr txBox="1">
              <a:spLocks noChangeArrowheads="1"/>
            </p:cNvSpPr>
            <p:nvPr/>
          </p:nvSpPr>
          <p:spPr bwMode="auto">
            <a:xfrm>
              <a:off x="6467" y="457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นักวิชาการเผยแพร่ (</a:t>
              </a:r>
              <a:r>
                <a:rPr lang="th-TH" sz="1400" dirty="0" err="1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ชพ</a:t>
              </a:r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)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77" name="Text Box 101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6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82" name="Text Box 95"/>
          <p:cNvSpPr txBox="1">
            <a:spLocks noChangeArrowheads="1"/>
          </p:cNvSpPr>
          <p:nvPr/>
        </p:nvSpPr>
        <p:spPr bwMode="auto">
          <a:xfrm>
            <a:off x="3378200" y="3924314"/>
            <a:ext cx="19431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กลุ่มเผยแพร่และประชาสัมพันธ์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83" name="Text Box 94"/>
          <p:cNvSpPr txBox="1">
            <a:spLocks noChangeArrowheads="1"/>
          </p:cNvSpPr>
          <p:nvPr/>
        </p:nvSpPr>
        <p:spPr bwMode="auto">
          <a:xfrm>
            <a:off x="3378200" y="4351352"/>
            <a:ext cx="22860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นักประชาสัมพันธ์ (ปก/ชก)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91" name="Text Box 85"/>
          <p:cNvSpPr txBox="1">
            <a:spLocks noChangeArrowheads="1"/>
          </p:cNvSpPr>
          <p:nvPr/>
        </p:nvSpPr>
        <p:spPr bwMode="auto">
          <a:xfrm>
            <a:off x="4657725" y="2957527"/>
            <a:ext cx="1914525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นักวิชาการเผยแพร่ (ปก/ชก)             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บรรณารักษ์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(ปก/ชก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                     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</a:t>
            </a:r>
          </a:p>
          <a:p>
            <a:pPr eaLnBrk="0" hangingPunct="0"/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เจ้าพนักงานห้องสมุด (ปง/ชง)            - 1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92" name="Line 80"/>
          <p:cNvSpPr>
            <a:spLocks noChangeShapeType="1"/>
          </p:cNvSpPr>
          <p:nvPr/>
        </p:nvSpPr>
        <p:spPr bwMode="auto">
          <a:xfrm>
            <a:off x="3200400" y="189231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93" name="Text Box 115"/>
          <p:cNvSpPr txBox="1">
            <a:spLocks noChangeArrowheads="1"/>
          </p:cNvSpPr>
          <p:nvPr/>
        </p:nvSpPr>
        <p:spPr bwMode="auto">
          <a:xfrm>
            <a:off x="2357438" y="2554302"/>
            <a:ext cx="20193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นักประชาสัมพันธ์ (ปก/ชก)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94" name="กลุ่ม 53"/>
          <p:cNvGrpSpPr>
            <a:grpSpLocks/>
          </p:cNvGrpSpPr>
          <p:nvPr/>
        </p:nvGrpSpPr>
        <p:grpSpPr bwMode="auto">
          <a:xfrm>
            <a:off x="3143250" y="928702"/>
            <a:ext cx="2824163" cy="785812"/>
            <a:chOff x="668831" y="711458"/>
            <a:chExt cx="2493986" cy="717279"/>
          </a:xfrm>
        </p:grpSpPr>
        <p:grpSp>
          <p:nvGrpSpPr>
            <p:cNvPr id="95" name="กลุ่ม 56"/>
            <p:cNvGrpSpPr>
              <a:grpSpLocks/>
            </p:cNvGrpSpPr>
            <p:nvPr/>
          </p:nvGrpSpPr>
          <p:grpSpPr bwMode="auto">
            <a:xfrm>
              <a:off x="2234754" y="711458"/>
              <a:ext cx="928060" cy="717279"/>
              <a:chOff x="5209597" y="712181"/>
              <a:chExt cx="781588" cy="539373"/>
            </a:xfrm>
          </p:grpSpPr>
          <p:sp>
            <p:nvSpPr>
              <p:cNvPr id="99" name="สี่เหลี่ยมผืนผ้า 91"/>
              <p:cNvSpPr/>
              <p:nvPr/>
            </p:nvSpPr>
            <p:spPr>
              <a:xfrm>
                <a:off x="5209597" y="712181"/>
                <a:ext cx="781588" cy="17979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22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100" name="สี่เหลี่ยมผืนผ้า 92"/>
              <p:cNvSpPr/>
              <p:nvPr/>
            </p:nvSpPr>
            <p:spPr>
              <a:xfrm>
                <a:off x="5209597" y="890882"/>
                <a:ext cx="781588" cy="18088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11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101" name="สี่เหลี่ยมผืนผ้า 93"/>
              <p:cNvSpPr/>
              <p:nvPr/>
            </p:nvSpPr>
            <p:spPr>
              <a:xfrm>
                <a:off x="5209597" y="1071763"/>
                <a:ext cx="781588" cy="17979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6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96" name="กลุ่ม 52"/>
            <p:cNvGrpSpPr>
              <a:grpSpLocks/>
            </p:cNvGrpSpPr>
            <p:nvPr/>
          </p:nvGrpSpPr>
          <p:grpSpPr bwMode="auto">
            <a:xfrm>
              <a:off x="668831" y="711458"/>
              <a:ext cx="1565927" cy="717279"/>
              <a:chOff x="668831" y="711458"/>
              <a:chExt cx="1565927" cy="717279"/>
            </a:xfrm>
          </p:grpSpPr>
          <p:sp>
            <p:nvSpPr>
              <p:cNvPr id="97" name="สี่เหลี่ยมผืนผ้า 89"/>
              <p:cNvSpPr/>
              <p:nvPr/>
            </p:nvSpPr>
            <p:spPr bwMode="auto">
              <a:xfrm>
                <a:off x="668831" y="711458"/>
                <a:ext cx="1565927" cy="35936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กองเกษตรสารนิเทศ</a:t>
                </a:r>
                <a:endParaRPr lang="th-TH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98" name="สี่เหลี่ยมผืนผ้า 90"/>
              <p:cNvSpPr/>
              <p:nvPr/>
            </p:nvSpPr>
            <p:spPr bwMode="auto">
              <a:xfrm>
                <a:off x="668831" y="1069373"/>
                <a:ext cx="1565927" cy="35936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ต้น</a:t>
                </a:r>
                <a:endParaRPr lang="th-TH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</p:grpSp>
      <p:sp>
        <p:nvSpPr>
          <p:cNvPr id="102" name="Text Box 85"/>
          <p:cNvSpPr txBox="1">
            <a:spLocks noChangeArrowheads="1"/>
          </p:cNvSpPr>
          <p:nvPr/>
        </p:nvSpPr>
        <p:spPr bwMode="auto">
          <a:xfrm>
            <a:off x="3443293" y="4814902"/>
            <a:ext cx="2271715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นักวิชาการเผยแพร่ (ปก/ชก)                       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3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เจ้าพนักงานโสต</a:t>
            </a:r>
            <a:r>
              <a:rPr lang="th-TH" sz="1200" dirty="0" err="1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ทัศน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ศึกษา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ปง/ชง)               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</a:t>
            </a: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47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0" y="357204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>
                <a:latin typeface="TH SarabunIT๙" pitchFamily="34" charset="-34"/>
                <a:cs typeface="TH SarabunIT๙" pitchFamily="34" charset="-34"/>
              </a:rPr>
              <a:t>แผนภูมิโครงสร้างอัตรากำลัง สำนักงานปลัดกระทรวงเกษตรและสหกรณ์</a:t>
            </a:r>
          </a:p>
        </p:txBody>
      </p:sp>
      <p:sp>
        <p:nvSpPr>
          <p:cNvPr id="18436" name="Line 56"/>
          <p:cNvSpPr>
            <a:spLocks noChangeShapeType="1"/>
          </p:cNvSpPr>
          <p:nvPr/>
        </p:nvSpPr>
        <p:spPr bwMode="auto">
          <a:xfrm flipH="1">
            <a:off x="4457700" y="1651016"/>
            <a:ext cx="0" cy="22225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8437" name="Line 55"/>
          <p:cNvSpPr>
            <a:spLocks noChangeShapeType="1"/>
          </p:cNvSpPr>
          <p:nvPr/>
        </p:nvSpPr>
        <p:spPr bwMode="auto">
          <a:xfrm flipV="1">
            <a:off x="1143000" y="1860566"/>
            <a:ext cx="67325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8438" name="Line 54"/>
          <p:cNvSpPr>
            <a:spLocks noChangeShapeType="1"/>
          </p:cNvSpPr>
          <p:nvPr/>
        </p:nvSpPr>
        <p:spPr bwMode="auto">
          <a:xfrm>
            <a:off x="1143000" y="186215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8439" name="Line 53"/>
          <p:cNvSpPr>
            <a:spLocks noChangeShapeType="1"/>
          </p:cNvSpPr>
          <p:nvPr/>
        </p:nvSpPr>
        <p:spPr bwMode="auto">
          <a:xfrm>
            <a:off x="7877175" y="186215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8440" name="Text Box 52"/>
          <p:cNvSpPr txBox="1">
            <a:spLocks noChangeArrowheads="1"/>
          </p:cNvSpPr>
          <p:nvPr/>
        </p:nvSpPr>
        <p:spPr bwMode="auto">
          <a:xfrm>
            <a:off x="142875" y="2951179"/>
            <a:ext cx="200025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เจ้าพนักงานธุรการ (ปง/ชง)                  - 4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18441" name="Group 45"/>
          <p:cNvGrpSpPr>
            <a:grpSpLocks/>
          </p:cNvGrpSpPr>
          <p:nvPr/>
        </p:nvGrpSpPr>
        <p:grpSpPr bwMode="auto">
          <a:xfrm>
            <a:off x="2262188" y="2087579"/>
            <a:ext cx="2052637" cy="800100"/>
            <a:chOff x="6467" y="3881"/>
            <a:chExt cx="3600" cy="1260"/>
          </a:xfrm>
        </p:grpSpPr>
        <p:sp>
          <p:nvSpPr>
            <p:cNvPr id="18501" name="Text Box 48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กลุ่มการเงิน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502" name="Text Box 47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เจ้าพนักงานการเงินและบัญชี (</a:t>
              </a:r>
              <a:r>
                <a:rPr lang="th-TH" sz="1400" dirty="0" err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อว</a:t>
              </a:r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)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503" name="Text Box 46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8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18442" name="Group 41"/>
          <p:cNvGrpSpPr>
            <a:grpSpLocks/>
          </p:cNvGrpSpPr>
          <p:nvPr/>
        </p:nvGrpSpPr>
        <p:grpSpPr bwMode="auto">
          <a:xfrm>
            <a:off x="142875" y="2079641"/>
            <a:ext cx="2000250" cy="800100"/>
            <a:chOff x="6467" y="3881"/>
            <a:chExt cx="3600" cy="1260"/>
          </a:xfrm>
        </p:grpSpPr>
        <p:sp>
          <p:nvSpPr>
            <p:cNvPr id="18498" name="Text Box 44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ฝ่ายบริหารทั่วไป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499" name="Text Box 43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นักจัดการงานทั่วไป (ปก/ชก)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500" name="Text Box 42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18443" name="Group 37"/>
          <p:cNvGrpSpPr>
            <a:grpSpLocks/>
          </p:cNvGrpSpPr>
          <p:nvPr/>
        </p:nvGrpSpPr>
        <p:grpSpPr bwMode="auto">
          <a:xfrm>
            <a:off x="6915150" y="2089166"/>
            <a:ext cx="2085975" cy="800100"/>
            <a:chOff x="6467" y="3881"/>
            <a:chExt cx="3600" cy="1260"/>
          </a:xfrm>
        </p:grpSpPr>
        <p:sp>
          <p:nvSpPr>
            <p:cNvPr id="18495" name="Text Box 40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กลุ่มงบประมาณ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496" name="Text Box 39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นักวิชาการเงินและบัญชี </a:t>
              </a:r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(</a:t>
              </a:r>
              <a:r>
                <a:rPr lang="th-TH" sz="1400" dirty="0" err="1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ชพ</a:t>
              </a:r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)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497" name="Text Box 38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6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18444" name="Text Box 36"/>
          <p:cNvSpPr txBox="1">
            <a:spLocks noChangeArrowheads="1"/>
          </p:cNvSpPr>
          <p:nvPr/>
        </p:nvSpPr>
        <p:spPr bwMode="auto">
          <a:xfrm>
            <a:off x="2257425" y="2906729"/>
            <a:ext cx="21717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นักวิชาการเงินและบัญชี (ปก/ชก)	- 1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เจ้าพนักงานการเงินและบัญชี (ปง/ชง)	- 6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8445" name="Text Box 35"/>
          <p:cNvSpPr txBox="1">
            <a:spLocks noChangeArrowheads="1"/>
          </p:cNvSpPr>
          <p:nvPr/>
        </p:nvSpPr>
        <p:spPr bwMode="auto">
          <a:xfrm>
            <a:off x="6896100" y="2957514"/>
            <a:ext cx="22479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นักวิชาการเงินและบัญชี (ปก/ชก)	- 4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เจ้าพนักงานการเงินและบัญชี (ปง/ชง)	- 1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18446" name="Group 31"/>
          <p:cNvGrpSpPr>
            <a:grpSpLocks/>
          </p:cNvGrpSpPr>
          <p:nvPr/>
        </p:nvGrpSpPr>
        <p:grpSpPr bwMode="auto">
          <a:xfrm>
            <a:off x="4541838" y="2085991"/>
            <a:ext cx="2173287" cy="800100"/>
            <a:chOff x="6467" y="3881"/>
            <a:chExt cx="3600" cy="1260"/>
          </a:xfrm>
        </p:grpSpPr>
        <p:sp>
          <p:nvSpPr>
            <p:cNvPr id="18492" name="Text Box 34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กลุ่มบัญชี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493" name="Text Box 33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นักวิชาการเงินและบัญชี (ชพ)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494" name="Text Box 32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10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18447" name="Text Box 30"/>
          <p:cNvSpPr txBox="1">
            <a:spLocks noChangeArrowheads="1"/>
          </p:cNvSpPr>
          <p:nvPr/>
        </p:nvSpPr>
        <p:spPr bwMode="auto">
          <a:xfrm>
            <a:off x="4557713" y="2906729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นักวิชาการเงินและบัญชี (ปก/ชก)	- 2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เจ้าพนักงานการเงินและบัญชี (ปง/ชง)	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7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18448" name="Line 29"/>
          <p:cNvSpPr>
            <a:spLocks noChangeShapeType="1"/>
          </p:cNvSpPr>
          <p:nvPr/>
        </p:nvSpPr>
        <p:spPr bwMode="auto">
          <a:xfrm>
            <a:off x="5883275" y="1857391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8449" name="Line 28"/>
          <p:cNvSpPr>
            <a:spLocks noChangeShapeType="1"/>
          </p:cNvSpPr>
          <p:nvPr/>
        </p:nvSpPr>
        <p:spPr bwMode="auto">
          <a:xfrm>
            <a:off x="3200400" y="1860566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18450" name="Group 2"/>
          <p:cNvGrpSpPr>
            <a:grpSpLocks/>
          </p:cNvGrpSpPr>
          <p:nvPr/>
        </p:nvGrpSpPr>
        <p:grpSpPr bwMode="auto">
          <a:xfrm>
            <a:off x="142875" y="3883041"/>
            <a:ext cx="8858250" cy="1831975"/>
            <a:chOff x="607" y="6949"/>
            <a:chExt cx="15580" cy="2886"/>
          </a:xfrm>
        </p:grpSpPr>
        <p:sp>
          <p:nvSpPr>
            <p:cNvPr id="18467" name="Line 27"/>
            <p:cNvSpPr>
              <a:spLocks noChangeShapeType="1"/>
            </p:cNvSpPr>
            <p:nvPr/>
          </p:nvSpPr>
          <p:spPr bwMode="auto">
            <a:xfrm flipV="1">
              <a:off x="2507" y="6953"/>
              <a:ext cx="117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18468" name="Line 26"/>
            <p:cNvSpPr>
              <a:spLocks noChangeShapeType="1"/>
            </p:cNvSpPr>
            <p:nvPr/>
          </p:nvSpPr>
          <p:spPr bwMode="auto">
            <a:xfrm>
              <a:off x="2507" y="6956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18469" name="Line 25"/>
            <p:cNvSpPr>
              <a:spLocks noChangeShapeType="1"/>
            </p:cNvSpPr>
            <p:nvPr/>
          </p:nvSpPr>
          <p:spPr bwMode="auto">
            <a:xfrm>
              <a:off x="14207" y="6956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18470" name="Text Box 24"/>
            <p:cNvSpPr txBox="1">
              <a:spLocks noChangeArrowheads="1"/>
            </p:cNvSpPr>
            <p:nvPr/>
          </p:nvSpPr>
          <p:spPr bwMode="auto">
            <a:xfrm>
              <a:off x="707" y="8755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นักวิชาการเงินและบัญชี (ปก/ชก)            - </a:t>
              </a:r>
              <a:r>
                <a:rPr lang="th-TH" sz="12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2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r>
                <a:rPr lang="th-TH" sz="12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เจ้าพนักงานการเงินและบัญชี (ปง/ชง)       - </a:t>
              </a:r>
              <a:r>
                <a:rPr lang="th-TH" sz="12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3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grpSp>
          <p:nvGrpSpPr>
            <p:cNvPr id="18471" name="Group 20"/>
            <p:cNvGrpSpPr>
              <a:grpSpLocks/>
            </p:cNvGrpSpPr>
            <p:nvPr/>
          </p:nvGrpSpPr>
          <p:grpSpPr bwMode="auto">
            <a:xfrm>
              <a:off x="4539" y="7313"/>
              <a:ext cx="3600" cy="1260"/>
              <a:chOff x="6467" y="3881"/>
              <a:chExt cx="3600" cy="1260"/>
            </a:xfrm>
          </p:grpSpPr>
          <p:sp>
            <p:nvSpPr>
              <p:cNvPr id="18489" name="Text Box 23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กลุ่มบริหารงานพัสดุ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8490" name="Text Box 22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นักวิชาการพัสดุ (ชพ)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8491" name="Text Box 21"/>
              <p:cNvSpPr txBox="1">
                <a:spLocks noChangeArrowheads="1"/>
              </p:cNvSpPr>
              <p:nvPr/>
            </p:nvSpPr>
            <p:spPr bwMode="auto">
              <a:xfrm>
                <a:off x="9445" y="3881"/>
                <a:ext cx="622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12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grpSp>
          <p:nvGrpSpPr>
            <p:cNvPr id="18472" name="Group 16"/>
            <p:cNvGrpSpPr>
              <a:grpSpLocks/>
            </p:cNvGrpSpPr>
            <p:nvPr/>
          </p:nvGrpSpPr>
          <p:grpSpPr bwMode="auto">
            <a:xfrm>
              <a:off x="607" y="7315"/>
              <a:ext cx="3600" cy="1260"/>
              <a:chOff x="6467" y="3881"/>
              <a:chExt cx="3600" cy="1260"/>
            </a:xfrm>
          </p:grpSpPr>
          <p:sp>
            <p:nvSpPr>
              <p:cNvPr id="18486" name="Text Box 19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กลุ่มตรวจสอบ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8487" name="Text Box 18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นักวิชาการเงินและบัญชี </a:t>
                </a:r>
                <a:r>
                  <a:rPr lang="th-TH" sz="1400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(</a:t>
                </a:r>
                <a:r>
                  <a:rPr lang="th-TH" sz="1400" dirty="0" err="1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ชพ</a:t>
                </a:r>
                <a:r>
                  <a:rPr lang="th-TH" sz="1400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)</a:t>
                </a:r>
                <a:endParaRPr lang="en-US" sz="9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8488" name="Text Box 17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6</a:t>
                </a:r>
                <a:endPara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grpSp>
          <p:nvGrpSpPr>
            <p:cNvPr id="18473" name="Group 12"/>
            <p:cNvGrpSpPr>
              <a:grpSpLocks/>
            </p:cNvGrpSpPr>
            <p:nvPr/>
          </p:nvGrpSpPr>
          <p:grpSpPr bwMode="auto">
            <a:xfrm>
              <a:off x="12587" y="7315"/>
              <a:ext cx="3600" cy="1260"/>
              <a:chOff x="6467" y="3881"/>
              <a:chExt cx="3600" cy="1260"/>
            </a:xfrm>
          </p:grpSpPr>
          <p:sp>
            <p:nvSpPr>
              <p:cNvPr id="18483" name="Text Box 15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t"/>
              <a:lstStyle/>
              <a:p>
                <a:pPr algn="ctr"/>
                <a:endParaRPr lang="th-TH" sz="500" b="1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algn="ctr"/>
                <a:r>
                  <a:rPr lang="th-TH" sz="1400" b="1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</a:t>
                </a:r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พัฒนาระบบงานคลัง</a:t>
                </a:r>
                <a:endParaRPr lang="en-US" sz="9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8484" name="Text Box 14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นักวิชาการเงินและบัญชี </a:t>
                </a:r>
                <a:r>
                  <a:rPr lang="th-TH" sz="1400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(</a:t>
                </a:r>
                <a:r>
                  <a:rPr lang="th-TH" sz="1400" dirty="0" err="1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ชพ</a:t>
                </a:r>
                <a:r>
                  <a:rPr lang="th-TH" sz="1400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)</a:t>
                </a:r>
                <a:endParaRPr lang="en-US" sz="9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8485" name="Text Box 13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5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18474" name="Text Box 11"/>
            <p:cNvSpPr txBox="1">
              <a:spLocks noChangeArrowheads="1"/>
            </p:cNvSpPr>
            <p:nvPr/>
          </p:nvSpPr>
          <p:spPr bwMode="auto">
            <a:xfrm>
              <a:off x="4487" y="8669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นักวิชาการพัสดุ (ปก/ชก)                      - 4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เจ้าพนักงานพัสดุ (ปง/ชง)                     - 6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นายช่างไฟฟ้า (ปง/ชง)                         - 1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475" name="Text Box 10"/>
            <p:cNvSpPr txBox="1">
              <a:spLocks noChangeArrowheads="1"/>
            </p:cNvSpPr>
            <p:nvPr/>
          </p:nvSpPr>
          <p:spPr bwMode="auto">
            <a:xfrm>
              <a:off x="12587" y="8669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นักวิชาการเงินและบัญชี (ปก/ชก)         - </a:t>
              </a:r>
              <a:r>
                <a:rPr lang="th-TH" sz="12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2</a:t>
              </a:r>
            </a:p>
            <a:p>
              <a:r>
                <a:rPr lang="th-TH" sz="12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เจ้าพนักงานการเงินและบัญชี (ปง/ชง)   - 2        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grpSp>
          <p:nvGrpSpPr>
            <p:cNvPr id="18476" name="Group 6"/>
            <p:cNvGrpSpPr>
              <a:grpSpLocks/>
            </p:cNvGrpSpPr>
            <p:nvPr/>
          </p:nvGrpSpPr>
          <p:grpSpPr bwMode="auto">
            <a:xfrm>
              <a:off x="8639" y="7325"/>
              <a:ext cx="3600" cy="1260"/>
              <a:chOff x="6467" y="3881"/>
              <a:chExt cx="3600" cy="1260"/>
            </a:xfrm>
          </p:grpSpPr>
          <p:sp>
            <p:nvSpPr>
              <p:cNvPr id="18480" name="Text Box 9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กลุ่มเงินนอกงบประมาณ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8481" name="Text Box 8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นักวิชาการเงินและบัญชี </a:t>
                </a:r>
                <a:r>
                  <a:rPr lang="th-TH" sz="1400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(</a:t>
                </a:r>
                <a:r>
                  <a:rPr lang="th-TH" sz="1400" dirty="0" err="1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ชพ</a:t>
                </a:r>
                <a:r>
                  <a:rPr lang="th-TH" sz="1400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)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8482" name="Text Box 7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5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18477" name="Text Box 5"/>
            <p:cNvSpPr txBox="1">
              <a:spLocks noChangeArrowheads="1"/>
            </p:cNvSpPr>
            <p:nvPr/>
          </p:nvSpPr>
          <p:spPr bwMode="auto">
            <a:xfrm>
              <a:off x="8627" y="8669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นักวิชาการเงินและบัญชี (ปก/ชก)            - 4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r>
                <a:rPr lang="th-TH" sz="12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 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18478" name="Line 4"/>
            <p:cNvSpPr>
              <a:spLocks noChangeShapeType="1"/>
            </p:cNvSpPr>
            <p:nvPr/>
          </p:nvSpPr>
          <p:spPr bwMode="auto">
            <a:xfrm>
              <a:off x="10511" y="6949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18479" name="Line 3"/>
            <p:cNvSpPr>
              <a:spLocks noChangeShapeType="1"/>
            </p:cNvSpPr>
            <p:nvPr/>
          </p:nvSpPr>
          <p:spPr bwMode="auto">
            <a:xfrm>
              <a:off x="6287" y="6953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18451" name="Rectangle 57"/>
          <p:cNvSpPr>
            <a:spLocks noChangeArrowheads="1"/>
          </p:cNvSpPr>
          <p:nvPr/>
        </p:nvSpPr>
        <p:spPr bwMode="auto">
          <a:xfrm>
            <a:off x="0" y="-33338"/>
            <a:ext cx="184150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452" name="Rectangle 93"/>
          <p:cNvSpPr>
            <a:spLocks noChangeArrowheads="1"/>
          </p:cNvSpPr>
          <p:nvPr/>
        </p:nvSpPr>
        <p:spPr bwMode="auto">
          <a:xfrm>
            <a:off x="0" y="709629"/>
            <a:ext cx="18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18454" name="กลุ่ม 53"/>
          <p:cNvGrpSpPr>
            <a:grpSpLocks/>
          </p:cNvGrpSpPr>
          <p:nvPr/>
        </p:nvGrpSpPr>
        <p:grpSpPr bwMode="auto">
          <a:xfrm>
            <a:off x="2555875" y="857266"/>
            <a:ext cx="3813175" cy="785813"/>
            <a:chOff x="668831" y="925952"/>
            <a:chExt cx="2020768" cy="413126"/>
          </a:xfrm>
        </p:grpSpPr>
        <p:grpSp>
          <p:nvGrpSpPr>
            <p:cNvPr id="18455" name="กลุ่ม 56"/>
            <p:cNvGrpSpPr>
              <a:grpSpLocks/>
            </p:cNvGrpSpPr>
            <p:nvPr/>
          </p:nvGrpSpPr>
          <p:grpSpPr bwMode="auto">
            <a:xfrm>
              <a:off x="2234789" y="925952"/>
              <a:ext cx="454810" cy="413126"/>
              <a:chOff x="5209648" y="873469"/>
              <a:chExt cx="383031" cy="310657"/>
            </a:xfrm>
          </p:grpSpPr>
          <p:sp>
            <p:nvSpPr>
              <p:cNvPr id="74" name="สี่เหลี่ยมผืนผ้า 91"/>
              <p:cNvSpPr/>
              <p:nvPr/>
            </p:nvSpPr>
            <p:spPr>
              <a:xfrm>
                <a:off x="5209374" y="873469"/>
                <a:ext cx="383305" cy="8472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58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75" name="สี่เหลี่ยมผืนผ้า 92"/>
              <p:cNvSpPr/>
              <p:nvPr/>
            </p:nvSpPr>
            <p:spPr>
              <a:xfrm>
                <a:off x="5209374" y="958194"/>
                <a:ext cx="383305" cy="11296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- 24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76" name="สี่เหลี่ยมผืนผ้า 93"/>
              <p:cNvSpPr/>
              <p:nvPr/>
            </p:nvSpPr>
            <p:spPr>
              <a:xfrm>
                <a:off x="5209374" y="1071160"/>
                <a:ext cx="383305" cy="11296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14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18456" name="กลุ่ม 52"/>
            <p:cNvGrpSpPr>
              <a:grpSpLocks/>
            </p:cNvGrpSpPr>
            <p:nvPr/>
          </p:nvGrpSpPr>
          <p:grpSpPr bwMode="auto">
            <a:xfrm>
              <a:off x="668831" y="928335"/>
              <a:ext cx="1565991" cy="410742"/>
              <a:chOff x="668831" y="928335"/>
              <a:chExt cx="1565991" cy="410742"/>
            </a:xfrm>
          </p:grpSpPr>
          <p:sp>
            <p:nvSpPr>
              <p:cNvPr id="72" name="สี่เหลี่ยมผืนผ้า 89"/>
              <p:cNvSpPr/>
              <p:nvPr/>
            </p:nvSpPr>
            <p:spPr bwMode="auto">
              <a:xfrm>
                <a:off x="668831" y="928456"/>
                <a:ext cx="1565633" cy="18528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กองคลัง</a:t>
                </a:r>
              </a:p>
            </p:txBody>
          </p:sp>
          <p:sp>
            <p:nvSpPr>
              <p:cNvPr id="73" name="สี่เหลี่ยมผืนผ้า 90"/>
              <p:cNvSpPr/>
              <p:nvPr/>
            </p:nvSpPr>
            <p:spPr bwMode="auto">
              <a:xfrm>
                <a:off x="668831" y="1115406"/>
                <a:ext cx="1565633" cy="223672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ผู้อำนวยการเฉพาะด้าน(วิชาการเงินและบัญชี)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สูง</a:t>
                </a:r>
                <a:endParaRPr lang="th-TH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</p:grpSp>
      <p:grpSp>
        <p:nvGrpSpPr>
          <p:cNvPr id="78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79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80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81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82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83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77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0" y="357203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19460" name="Line 42"/>
          <p:cNvSpPr>
            <a:spLocks noChangeShapeType="1"/>
          </p:cNvSpPr>
          <p:nvPr/>
        </p:nvSpPr>
        <p:spPr bwMode="auto">
          <a:xfrm flipH="1">
            <a:off x="4457700" y="1773253"/>
            <a:ext cx="0" cy="24511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9461" name="Line 41"/>
          <p:cNvSpPr>
            <a:spLocks noChangeShapeType="1"/>
          </p:cNvSpPr>
          <p:nvPr/>
        </p:nvSpPr>
        <p:spPr bwMode="auto">
          <a:xfrm flipV="1">
            <a:off x="2400300" y="1985978"/>
            <a:ext cx="41148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9462" name="Line 40"/>
          <p:cNvSpPr>
            <a:spLocks noChangeShapeType="1"/>
          </p:cNvSpPr>
          <p:nvPr/>
        </p:nvSpPr>
        <p:spPr bwMode="auto">
          <a:xfrm>
            <a:off x="2400300" y="198439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9463" name="Line 39"/>
          <p:cNvSpPr>
            <a:spLocks noChangeShapeType="1"/>
          </p:cNvSpPr>
          <p:nvPr/>
        </p:nvSpPr>
        <p:spPr bwMode="auto">
          <a:xfrm>
            <a:off x="6515100" y="198439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19464" name="Group 29"/>
          <p:cNvGrpSpPr>
            <a:grpSpLocks/>
          </p:cNvGrpSpPr>
          <p:nvPr/>
        </p:nvGrpSpPr>
        <p:grpSpPr bwMode="auto">
          <a:xfrm>
            <a:off x="1257300" y="2201878"/>
            <a:ext cx="2349500" cy="1441450"/>
            <a:chOff x="607" y="3247"/>
            <a:chExt cx="3700" cy="2520"/>
          </a:xfrm>
        </p:grpSpPr>
        <p:sp>
          <p:nvSpPr>
            <p:cNvPr id="19508" name="Text Box 34"/>
            <p:cNvSpPr txBox="1">
              <a:spLocks noChangeArrowheads="1"/>
            </p:cNvSpPr>
            <p:nvPr/>
          </p:nvSpPr>
          <p:spPr bwMode="auto">
            <a:xfrm>
              <a:off x="707" y="4687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anchor="t"/>
            <a:lstStyle/>
            <a:p>
              <a:r>
                <a:rPr lang="th-TH" sz="12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เจ้าพนักงานธุรการ (ปง/ชง)	- </a:t>
              </a:r>
              <a:r>
                <a:rPr lang="th-TH" sz="12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1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grpSp>
          <p:nvGrpSpPr>
            <p:cNvPr id="19509" name="Group 30"/>
            <p:cNvGrpSpPr>
              <a:grpSpLocks/>
            </p:cNvGrpSpPr>
            <p:nvPr/>
          </p:nvGrpSpPr>
          <p:grpSpPr bwMode="auto">
            <a:xfrm>
              <a:off x="607" y="3247"/>
              <a:ext cx="3600" cy="1260"/>
              <a:chOff x="6467" y="3881"/>
              <a:chExt cx="3600" cy="1260"/>
            </a:xfrm>
          </p:grpSpPr>
          <p:sp>
            <p:nvSpPr>
              <p:cNvPr id="19510" name="Text Box 33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ฝ่ายบริหารทั่วไป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511" name="Text Box 32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นักจัดการงานทั่วไป (ปก/ชก)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512" name="Text Box 31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2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</p:grpSp>
      <p:grpSp>
        <p:nvGrpSpPr>
          <p:cNvPr id="19465" name="Group 23"/>
          <p:cNvGrpSpPr>
            <a:grpSpLocks/>
          </p:cNvGrpSpPr>
          <p:nvPr/>
        </p:nvGrpSpPr>
        <p:grpSpPr bwMode="auto">
          <a:xfrm>
            <a:off x="5372100" y="2201878"/>
            <a:ext cx="2286000" cy="1546225"/>
            <a:chOff x="12587" y="3247"/>
            <a:chExt cx="3600" cy="2434"/>
          </a:xfrm>
        </p:grpSpPr>
        <p:grpSp>
          <p:nvGrpSpPr>
            <p:cNvPr id="19503" name="Group 25"/>
            <p:cNvGrpSpPr>
              <a:grpSpLocks/>
            </p:cNvGrpSpPr>
            <p:nvPr/>
          </p:nvGrpSpPr>
          <p:grpSpPr bwMode="auto">
            <a:xfrm>
              <a:off x="12587" y="3247"/>
              <a:ext cx="3600" cy="1260"/>
              <a:chOff x="6467" y="3881"/>
              <a:chExt cx="3600" cy="1260"/>
            </a:xfrm>
          </p:grpSpPr>
          <p:sp>
            <p:nvSpPr>
              <p:cNvPr id="19505" name="Text Box 28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กลุ่มพัฒนาเทคโนโลยีชีวภาพทางการเกษตร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506" name="Text Box 27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(ชพ)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507" name="Text Box 26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5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19504" name="Text Box 24"/>
            <p:cNvSpPr txBox="1">
              <a:spLocks noChangeArrowheads="1"/>
            </p:cNvSpPr>
            <p:nvPr/>
          </p:nvSpPr>
          <p:spPr bwMode="auto">
            <a:xfrm>
              <a:off x="12587" y="460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	    - 4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19466" name="Line 22"/>
          <p:cNvSpPr>
            <a:spLocks noChangeShapeType="1"/>
          </p:cNvSpPr>
          <p:nvPr/>
        </p:nvSpPr>
        <p:spPr bwMode="auto">
          <a:xfrm flipV="1">
            <a:off x="1485900" y="3900503"/>
            <a:ext cx="59436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9467" name="Line 21"/>
          <p:cNvSpPr>
            <a:spLocks noChangeShapeType="1"/>
          </p:cNvSpPr>
          <p:nvPr/>
        </p:nvSpPr>
        <p:spPr bwMode="auto">
          <a:xfrm>
            <a:off x="1485900" y="3905265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9468" name="Line 20"/>
          <p:cNvSpPr>
            <a:spLocks noChangeShapeType="1"/>
          </p:cNvSpPr>
          <p:nvPr/>
        </p:nvSpPr>
        <p:spPr bwMode="auto">
          <a:xfrm>
            <a:off x="7429500" y="3905265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19469" name="Group 14"/>
          <p:cNvGrpSpPr>
            <a:grpSpLocks/>
          </p:cNvGrpSpPr>
          <p:nvPr/>
        </p:nvGrpSpPr>
        <p:grpSpPr bwMode="auto">
          <a:xfrm>
            <a:off x="342900" y="4043378"/>
            <a:ext cx="2349500" cy="1600200"/>
            <a:chOff x="607" y="6407"/>
            <a:chExt cx="3700" cy="2520"/>
          </a:xfrm>
        </p:grpSpPr>
        <p:sp>
          <p:nvSpPr>
            <p:cNvPr id="19498" name="Text Box 19"/>
            <p:cNvSpPr txBox="1">
              <a:spLocks noChangeArrowheads="1"/>
            </p:cNvSpPr>
            <p:nvPr/>
          </p:nvSpPr>
          <p:spPr bwMode="auto">
            <a:xfrm>
              <a:off x="707" y="7847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	- 3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grpSp>
          <p:nvGrpSpPr>
            <p:cNvPr id="19499" name="Group 15"/>
            <p:cNvGrpSpPr>
              <a:grpSpLocks/>
            </p:cNvGrpSpPr>
            <p:nvPr/>
          </p:nvGrpSpPr>
          <p:grpSpPr bwMode="auto">
            <a:xfrm>
              <a:off x="607" y="6407"/>
              <a:ext cx="3600" cy="1260"/>
              <a:chOff x="6467" y="3881"/>
              <a:chExt cx="3600" cy="1260"/>
            </a:xfrm>
          </p:grpSpPr>
          <p:sp>
            <p:nvSpPr>
              <p:cNvPr id="19500" name="Text Box 18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กลุ่มพัฒนาระบบเกษตรกรรมยั่งยืน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501" name="Text Box 17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(ชพ)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502" name="Text Box 16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4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</p:grpSp>
      <p:grpSp>
        <p:nvGrpSpPr>
          <p:cNvPr id="19470" name="Group 8"/>
          <p:cNvGrpSpPr>
            <a:grpSpLocks/>
          </p:cNvGrpSpPr>
          <p:nvPr/>
        </p:nvGrpSpPr>
        <p:grpSpPr bwMode="auto">
          <a:xfrm>
            <a:off x="6286500" y="4043378"/>
            <a:ext cx="2286000" cy="1546225"/>
            <a:chOff x="12587" y="6407"/>
            <a:chExt cx="3600" cy="2434"/>
          </a:xfrm>
        </p:grpSpPr>
        <p:grpSp>
          <p:nvGrpSpPr>
            <p:cNvPr id="19493" name="Group 10"/>
            <p:cNvGrpSpPr>
              <a:grpSpLocks/>
            </p:cNvGrpSpPr>
            <p:nvPr/>
          </p:nvGrpSpPr>
          <p:grpSpPr bwMode="auto">
            <a:xfrm>
              <a:off x="12587" y="6407"/>
              <a:ext cx="3600" cy="1260"/>
              <a:chOff x="6467" y="3881"/>
              <a:chExt cx="3600" cy="1260"/>
            </a:xfrm>
          </p:grpSpPr>
          <p:sp>
            <p:nvSpPr>
              <p:cNvPr id="19495" name="Text Box 13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กลุ่มพัฒนาเกษตรกรและชุมชนเกษตรกร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496" name="Text Box 12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(ชพ)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497" name="Text Box 11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5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19494" name="Text Box 9"/>
            <p:cNvSpPr txBox="1">
              <a:spLocks noChangeArrowheads="1"/>
            </p:cNvSpPr>
            <p:nvPr/>
          </p:nvSpPr>
          <p:spPr bwMode="auto">
            <a:xfrm>
              <a:off x="12587" y="776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	- 4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19471" name="Group 2"/>
          <p:cNvGrpSpPr>
            <a:grpSpLocks/>
          </p:cNvGrpSpPr>
          <p:nvPr/>
        </p:nvGrpSpPr>
        <p:grpSpPr bwMode="auto">
          <a:xfrm>
            <a:off x="3314700" y="4049728"/>
            <a:ext cx="2293938" cy="1539875"/>
            <a:chOff x="8627" y="6417"/>
            <a:chExt cx="3612" cy="2424"/>
          </a:xfrm>
        </p:grpSpPr>
        <p:grpSp>
          <p:nvGrpSpPr>
            <p:cNvPr id="19488" name="Group 4"/>
            <p:cNvGrpSpPr>
              <a:grpSpLocks/>
            </p:cNvGrpSpPr>
            <p:nvPr/>
          </p:nvGrpSpPr>
          <p:grpSpPr bwMode="auto">
            <a:xfrm>
              <a:off x="8639" y="6417"/>
              <a:ext cx="3600" cy="1260"/>
              <a:chOff x="6467" y="3881"/>
              <a:chExt cx="3600" cy="1260"/>
            </a:xfrm>
          </p:grpSpPr>
          <p:sp>
            <p:nvSpPr>
              <p:cNvPr id="19490" name="Text Box 7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กลุ่มพัฒนานวัตกรรมและภูมิปัญญาท้องถิ่น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491" name="Text Box 6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(ชพ)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19492" name="Text Box 5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5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19489" name="Text Box 3"/>
            <p:cNvSpPr txBox="1">
              <a:spLocks noChangeArrowheads="1"/>
            </p:cNvSpPr>
            <p:nvPr/>
          </p:nvSpPr>
          <p:spPr bwMode="auto">
            <a:xfrm>
              <a:off x="8627" y="776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	- 4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r>
                <a:rPr lang="th-TH" sz="12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 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19472" name="Rectangle 43"/>
          <p:cNvSpPr>
            <a:spLocks noChangeArrowheads="1"/>
          </p:cNvSpPr>
          <p:nvPr/>
        </p:nvSpPr>
        <p:spPr bwMode="auto">
          <a:xfrm>
            <a:off x="0" y="109552"/>
            <a:ext cx="184150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473" name="Rectangle 67"/>
          <p:cNvSpPr>
            <a:spLocks noChangeArrowheads="1"/>
          </p:cNvSpPr>
          <p:nvPr/>
        </p:nvSpPr>
        <p:spPr bwMode="auto">
          <a:xfrm>
            <a:off x="0" y="566753"/>
            <a:ext cx="18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19475" name="กลุ่ม 53"/>
          <p:cNvGrpSpPr>
            <a:grpSpLocks/>
          </p:cNvGrpSpPr>
          <p:nvPr/>
        </p:nvGrpSpPr>
        <p:grpSpPr bwMode="auto">
          <a:xfrm>
            <a:off x="2214563" y="973153"/>
            <a:ext cx="4680000" cy="785812"/>
            <a:chOff x="668831" y="711459"/>
            <a:chExt cx="1876403" cy="260205"/>
          </a:xfrm>
        </p:grpSpPr>
        <p:grpSp>
          <p:nvGrpSpPr>
            <p:cNvPr id="19476" name="กลุ่ม 56"/>
            <p:cNvGrpSpPr>
              <a:grpSpLocks/>
            </p:cNvGrpSpPr>
            <p:nvPr/>
          </p:nvGrpSpPr>
          <p:grpSpPr bwMode="auto">
            <a:xfrm>
              <a:off x="2234816" y="711461"/>
              <a:ext cx="310418" cy="260203"/>
              <a:chOff x="5209650" y="712181"/>
              <a:chExt cx="261426" cy="195665"/>
            </a:xfrm>
          </p:grpSpPr>
          <p:sp>
            <p:nvSpPr>
              <p:cNvPr id="59" name="สี่เหลี่ยมผืนผ้า 91"/>
              <p:cNvSpPr/>
              <p:nvPr/>
            </p:nvSpPr>
            <p:spPr>
              <a:xfrm>
                <a:off x="5209651" y="712180"/>
                <a:ext cx="261425" cy="7115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22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60" name="สี่เหลี่ยมผืนผ้า 92"/>
              <p:cNvSpPr/>
              <p:nvPr/>
            </p:nvSpPr>
            <p:spPr>
              <a:xfrm>
                <a:off x="5209651" y="783331"/>
                <a:ext cx="261425" cy="7115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- 9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61" name="สี่เหลี่ยมผืนผ้า 93"/>
              <p:cNvSpPr/>
              <p:nvPr/>
            </p:nvSpPr>
            <p:spPr>
              <a:xfrm>
                <a:off x="5209651" y="854483"/>
                <a:ext cx="261425" cy="53363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- 0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19477" name="กลุ่ม 52"/>
            <p:cNvGrpSpPr>
              <a:grpSpLocks/>
            </p:cNvGrpSpPr>
            <p:nvPr/>
          </p:nvGrpSpPr>
          <p:grpSpPr bwMode="auto">
            <a:xfrm>
              <a:off x="668831" y="711459"/>
              <a:ext cx="1565991" cy="260204"/>
              <a:chOff x="668831" y="711459"/>
              <a:chExt cx="1565991" cy="260204"/>
            </a:xfrm>
          </p:grpSpPr>
          <p:sp>
            <p:nvSpPr>
              <p:cNvPr id="57" name="สี่เหลี่ยมผืนผ้า 89"/>
              <p:cNvSpPr/>
              <p:nvPr/>
            </p:nvSpPr>
            <p:spPr bwMode="auto">
              <a:xfrm>
                <a:off x="668831" y="711459"/>
                <a:ext cx="1565986" cy="14193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กองนโยบายเทคโนโลยีเพื่อการเกษตรและเกษตรกรรมยั่งยืน</a:t>
                </a:r>
              </a:p>
            </p:txBody>
          </p:sp>
          <p:sp>
            <p:nvSpPr>
              <p:cNvPr id="58" name="สี่เหลี่ยมผืนผ้า 90"/>
              <p:cNvSpPr/>
              <p:nvPr/>
            </p:nvSpPr>
            <p:spPr bwMode="auto">
              <a:xfrm>
                <a:off x="668831" y="853389"/>
                <a:ext cx="1565986" cy="118275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สูง</a:t>
                </a:r>
                <a:endParaRPr lang="th-TH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</p:grpSp>
      <p:grpSp>
        <p:nvGrpSpPr>
          <p:cNvPr id="62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63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4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5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6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7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</a:t>
              </a:r>
              <a:r>
                <a:rPr lang="th-TH" sz="1400" dirty="0" smtClean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15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69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0" y="357192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20484" name="Line 46"/>
          <p:cNvSpPr>
            <a:spLocks noChangeShapeType="1"/>
          </p:cNvSpPr>
          <p:nvPr/>
        </p:nvSpPr>
        <p:spPr bwMode="auto">
          <a:xfrm flipV="1">
            <a:off x="992188" y="2297117"/>
            <a:ext cx="74295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485" name="Line 47"/>
          <p:cNvSpPr>
            <a:spLocks noChangeShapeType="1"/>
          </p:cNvSpPr>
          <p:nvPr/>
        </p:nvSpPr>
        <p:spPr bwMode="auto">
          <a:xfrm>
            <a:off x="992188" y="229870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486" name="Line 48"/>
          <p:cNvSpPr>
            <a:spLocks noChangeShapeType="1"/>
          </p:cNvSpPr>
          <p:nvPr/>
        </p:nvSpPr>
        <p:spPr bwMode="auto">
          <a:xfrm>
            <a:off x="8421688" y="229870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487" name="Text Box 49"/>
          <p:cNvSpPr txBox="1">
            <a:spLocks noChangeArrowheads="1"/>
          </p:cNvSpPr>
          <p:nvPr/>
        </p:nvSpPr>
        <p:spPr bwMode="auto">
          <a:xfrm>
            <a:off x="71438" y="3386142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th-TH" sz="120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เจ้าพนักงานธุรการ (ปง/ชง)	- 4</a:t>
            </a:r>
          </a:p>
          <a:p>
            <a:endParaRPr lang="th-TH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grpSp>
        <p:nvGrpSpPr>
          <p:cNvPr id="20488" name="Group 54"/>
          <p:cNvGrpSpPr>
            <a:grpSpLocks/>
          </p:cNvGrpSpPr>
          <p:nvPr/>
        </p:nvGrpSpPr>
        <p:grpSpPr bwMode="auto">
          <a:xfrm>
            <a:off x="2432050" y="2535242"/>
            <a:ext cx="2211388" cy="800100"/>
            <a:chOff x="6467" y="3881"/>
            <a:chExt cx="3600" cy="1260"/>
          </a:xfrm>
        </p:grpSpPr>
        <p:sp>
          <p:nvSpPr>
            <p:cNvPr id="20521" name="Text Box 55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 b="1" dirty="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กลุ่มงานยุทธศาสตร์เทคโนโลยีสารสนเทศ</a:t>
              </a:r>
              <a:endParaRPr lang="th-TH" dirty="0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20522" name="Text Box 56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 dirty="0" smtClean="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นักวิชาการคอมพิวเตอร์ </a:t>
              </a:r>
              <a:r>
                <a:rPr lang="th-TH" sz="1400" dirty="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(</a:t>
              </a:r>
              <a:r>
                <a:rPr lang="th-TH" sz="1400" dirty="0" err="1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ชพ</a:t>
              </a:r>
              <a:r>
                <a:rPr lang="th-TH" sz="1400" dirty="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)</a:t>
              </a:r>
              <a:endParaRPr lang="th-TH" dirty="0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20523" name="Text Box 57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4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</p:grpSp>
      <p:grpSp>
        <p:nvGrpSpPr>
          <p:cNvPr id="20489" name="Group 58"/>
          <p:cNvGrpSpPr>
            <a:grpSpLocks/>
          </p:cNvGrpSpPr>
          <p:nvPr/>
        </p:nvGrpSpPr>
        <p:grpSpPr bwMode="auto">
          <a:xfrm>
            <a:off x="142875" y="2527304"/>
            <a:ext cx="2143125" cy="800100"/>
            <a:chOff x="6467" y="3881"/>
            <a:chExt cx="3600" cy="1260"/>
          </a:xfrm>
        </p:grpSpPr>
        <p:sp>
          <p:nvSpPr>
            <p:cNvPr id="20518" name="Text Box 59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 b="1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ฝ่ายบริหารทั่วไป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20519" name="Text Box 60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เจ้าพนักงานธุรการ (ปง/ชง)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20520" name="Text Box 61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5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</p:grpSp>
      <p:grpSp>
        <p:nvGrpSpPr>
          <p:cNvPr id="20490" name="Group 62"/>
          <p:cNvGrpSpPr>
            <a:grpSpLocks/>
          </p:cNvGrpSpPr>
          <p:nvPr/>
        </p:nvGrpSpPr>
        <p:grpSpPr bwMode="auto">
          <a:xfrm>
            <a:off x="7072313" y="2527304"/>
            <a:ext cx="1928812" cy="800100"/>
            <a:chOff x="6467" y="3881"/>
            <a:chExt cx="3600" cy="1260"/>
          </a:xfrm>
        </p:grpSpPr>
        <p:sp>
          <p:nvSpPr>
            <p:cNvPr id="20515" name="Text Box 63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 b="1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กลุ่มระบบคอมพิวเตอร์และเครือข่าย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20516" name="Text Box 64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นักวิชาการคอมพิวเตอร์ (ชก/ชพ)</a:t>
              </a:r>
            </a:p>
            <a:p>
              <a:pPr algn="ctr">
                <a:spcAft>
                  <a:spcPts val="1000"/>
                </a:spcAft>
              </a:pPr>
              <a:endParaRPr lang="th-TH" sz="1400" b="1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  <a:p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20517" name="Text Box 65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4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</p:grpSp>
      <p:sp>
        <p:nvSpPr>
          <p:cNvPr id="20491" name="Text Box 66"/>
          <p:cNvSpPr txBox="1">
            <a:spLocks noChangeArrowheads="1"/>
          </p:cNvSpPr>
          <p:nvPr/>
        </p:nvSpPr>
        <p:spPr bwMode="auto">
          <a:xfrm>
            <a:off x="2428875" y="3386142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th-TH" sz="12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นักวิชาการคอมพิวเตอร์ (ปก/ชก)	- 3</a:t>
            </a:r>
            <a:endParaRPr lang="en-US" sz="11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>
              <a:spcAft>
                <a:spcPts val="1000"/>
              </a:spcAft>
            </a:pPr>
            <a:endParaRPr lang="th-TH" sz="12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0492" name="Text Box 67"/>
          <p:cNvSpPr txBox="1">
            <a:spLocks noChangeArrowheads="1"/>
          </p:cNvSpPr>
          <p:nvPr/>
        </p:nvSpPr>
        <p:spPr bwMode="auto">
          <a:xfrm>
            <a:off x="7072313" y="3386142"/>
            <a:ext cx="1928812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นักวิชาการคอมพิวเตอร์ (ปก/ชก)        - 1</a:t>
            </a:r>
            <a:endParaRPr lang="en-US" sz="110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>
              <a:spcAft>
                <a:spcPts val="1000"/>
              </a:spcAft>
            </a:pPr>
            <a:r>
              <a:rPr lang="th-TH" sz="120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เจ้าพนักงานคอมพิวเตอร์ (ปง/ชง)        - 2</a:t>
            </a:r>
            <a:endParaRPr lang="en-US" sz="110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grpSp>
        <p:nvGrpSpPr>
          <p:cNvPr id="20493" name="Group 68"/>
          <p:cNvGrpSpPr>
            <a:grpSpLocks/>
          </p:cNvGrpSpPr>
          <p:nvPr/>
        </p:nvGrpSpPr>
        <p:grpSpPr bwMode="auto">
          <a:xfrm>
            <a:off x="4786313" y="2533654"/>
            <a:ext cx="2171700" cy="800100"/>
            <a:chOff x="6467" y="3881"/>
            <a:chExt cx="3600" cy="1260"/>
          </a:xfrm>
        </p:grpSpPr>
        <p:sp>
          <p:nvSpPr>
            <p:cNvPr id="20512" name="Text Box 69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 b="1" dirty="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กลุ่มระบบงานสารสนเทศและ     ภูมิสารสนเทศ</a:t>
              </a:r>
              <a:endParaRPr lang="th-TH" dirty="0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20513" name="Text Box 70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นักวิชาการคอมพิวเตอร์ (ชพ)</a:t>
              </a:r>
            </a:p>
            <a:p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20514" name="Text Box 71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4</a:t>
              </a:r>
              <a:endParaRPr lang="th-TH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</p:grpSp>
      <p:sp>
        <p:nvSpPr>
          <p:cNvPr id="20494" name="Text Box 72"/>
          <p:cNvSpPr txBox="1">
            <a:spLocks noChangeArrowheads="1"/>
          </p:cNvSpPr>
          <p:nvPr/>
        </p:nvSpPr>
        <p:spPr bwMode="auto">
          <a:xfrm>
            <a:off x="4786313" y="3386142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th-TH" sz="120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นักวิชาการคอมพิวเตอร์ (ปก/ชก)	- 3</a:t>
            </a:r>
            <a:endParaRPr lang="en-US" sz="110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20495" name="Line 73"/>
          <p:cNvSpPr>
            <a:spLocks noChangeShapeType="1"/>
          </p:cNvSpPr>
          <p:nvPr/>
        </p:nvSpPr>
        <p:spPr bwMode="auto">
          <a:xfrm>
            <a:off x="5857875" y="229394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496" name="Line 74"/>
          <p:cNvSpPr>
            <a:spLocks noChangeShapeType="1"/>
          </p:cNvSpPr>
          <p:nvPr/>
        </p:nvSpPr>
        <p:spPr bwMode="auto">
          <a:xfrm>
            <a:off x="3500438" y="2297117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497" name="Line 76"/>
          <p:cNvSpPr>
            <a:spLocks noChangeShapeType="1"/>
          </p:cNvSpPr>
          <p:nvPr/>
        </p:nvSpPr>
        <p:spPr bwMode="auto">
          <a:xfrm flipH="1">
            <a:off x="4714875" y="2087567"/>
            <a:ext cx="0" cy="1908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0499" name="กลุ่ม 53"/>
          <p:cNvGrpSpPr>
            <a:grpSpLocks/>
          </p:cNvGrpSpPr>
          <p:nvPr/>
        </p:nvGrpSpPr>
        <p:grpSpPr bwMode="auto">
          <a:xfrm>
            <a:off x="2873375" y="1238254"/>
            <a:ext cx="3744000" cy="835025"/>
            <a:chOff x="668832" y="761103"/>
            <a:chExt cx="1230139" cy="197510"/>
          </a:xfrm>
        </p:grpSpPr>
        <p:grpSp>
          <p:nvGrpSpPr>
            <p:cNvPr id="20500" name="กลุ่ม 56"/>
            <p:cNvGrpSpPr>
              <a:grpSpLocks/>
            </p:cNvGrpSpPr>
            <p:nvPr/>
          </p:nvGrpSpPr>
          <p:grpSpPr bwMode="auto">
            <a:xfrm>
              <a:off x="1644721" y="761109"/>
              <a:ext cx="254250" cy="197504"/>
              <a:chOff x="4712626" y="749508"/>
              <a:chExt cx="214120" cy="148516"/>
            </a:xfrm>
          </p:grpSpPr>
          <p:sp>
            <p:nvSpPr>
              <p:cNvPr id="46" name="สี่เหลี่ยมผืนผ้า 91"/>
              <p:cNvSpPr/>
              <p:nvPr/>
            </p:nvSpPr>
            <p:spPr>
              <a:xfrm>
                <a:off x="4712467" y="749504"/>
                <a:ext cx="214279" cy="5082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21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7" name="สี่เหลี่ยมผืนผ้า 92"/>
              <p:cNvSpPr/>
              <p:nvPr/>
            </p:nvSpPr>
            <p:spPr>
              <a:xfrm>
                <a:off x="4712467" y="800328"/>
                <a:ext cx="214279" cy="4687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- 9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8" name="สี่เหลี่ยมผืนผ้า 93"/>
              <p:cNvSpPr/>
              <p:nvPr/>
            </p:nvSpPr>
            <p:spPr>
              <a:xfrm>
                <a:off x="4712467" y="847200"/>
                <a:ext cx="214279" cy="5082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- 0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20501" name="กลุ่ม 52"/>
            <p:cNvGrpSpPr>
              <a:grpSpLocks/>
            </p:cNvGrpSpPr>
            <p:nvPr/>
          </p:nvGrpSpPr>
          <p:grpSpPr bwMode="auto">
            <a:xfrm>
              <a:off x="668832" y="761103"/>
              <a:ext cx="975820" cy="197510"/>
              <a:chOff x="668832" y="761103"/>
              <a:chExt cx="975820" cy="197510"/>
            </a:xfrm>
          </p:grpSpPr>
          <p:sp>
            <p:nvSpPr>
              <p:cNvPr id="44" name="สี่เหลี่ยมผืนผ้า 89"/>
              <p:cNvSpPr/>
              <p:nvPr/>
            </p:nvSpPr>
            <p:spPr bwMode="auto">
              <a:xfrm>
                <a:off x="668832" y="761103"/>
                <a:ext cx="975700" cy="96127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ศูนย์เทคโนโลยีสารสนเทศและการสื่อสาร</a:t>
                </a:r>
              </a:p>
            </p:txBody>
          </p:sp>
          <p:sp>
            <p:nvSpPr>
              <p:cNvPr id="45" name="สี่เหลี่ยมผืนผ้า 90"/>
              <p:cNvSpPr/>
              <p:nvPr/>
            </p:nvSpPr>
            <p:spPr bwMode="auto">
              <a:xfrm>
                <a:off x="668832" y="855728"/>
                <a:ext cx="975700" cy="102885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ผู้อำนวยการเฉพาะด้าน(วิชาการคอมพิวเตอร์) สูง</a:t>
                </a:r>
              </a:p>
            </p:txBody>
          </p:sp>
        </p:grpSp>
      </p:grpSp>
      <p:grpSp>
        <p:nvGrpSpPr>
          <p:cNvPr id="49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50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1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2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3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4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grpSp>
        <p:nvGrpSpPr>
          <p:cNvPr id="62" name="Group 58"/>
          <p:cNvGrpSpPr>
            <a:grpSpLocks/>
          </p:cNvGrpSpPr>
          <p:nvPr/>
        </p:nvGrpSpPr>
        <p:grpSpPr bwMode="auto">
          <a:xfrm>
            <a:off x="3635896" y="4005064"/>
            <a:ext cx="2143125" cy="800100"/>
            <a:chOff x="6467" y="3881"/>
            <a:chExt cx="3600" cy="1260"/>
          </a:xfrm>
        </p:grpSpPr>
        <p:sp>
          <p:nvSpPr>
            <p:cNvPr id="63" name="Text Box 59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 b="1" dirty="0" smtClean="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กลุ่มบริหารข้อมูลการเกษตร</a:t>
              </a:r>
              <a:endParaRPr lang="th-TH" dirty="0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64" name="Text Box 60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 dirty="0" smtClean="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นักวิชาการคอมพิวเตอร์ (ปก/ชก)</a:t>
              </a:r>
              <a:endParaRPr lang="th-TH" dirty="0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  <p:sp>
          <p:nvSpPr>
            <p:cNvPr id="65" name="Text Box 61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spcAft>
                  <a:spcPts val="1000"/>
                </a:spcAft>
              </a:pPr>
              <a:r>
                <a:rPr lang="th-TH" sz="1400" dirty="0">
                  <a:latin typeface="TH SarabunIT๙" pitchFamily="34" charset="-34"/>
                  <a:ea typeface="Angsana New" pitchFamily="18" charset="-34"/>
                  <a:cs typeface="TH SarabunIT๙" pitchFamily="34" charset="-34"/>
                </a:rPr>
                <a:t>3</a:t>
              </a:r>
              <a:endParaRPr lang="th-TH" dirty="0">
                <a:latin typeface="TH SarabunIT๙" pitchFamily="34" charset="-34"/>
                <a:ea typeface="Angsana New" pitchFamily="18" charset="-34"/>
                <a:cs typeface="TH SarabunIT๙" pitchFamily="34" charset="-34"/>
              </a:endParaRPr>
            </a:p>
          </p:txBody>
        </p:sp>
      </p:grpSp>
      <p:sp>
        <p:nvSpPr>
          <p:cNvPr id="66" name="Text Box 66"/>
          <p:cNvSpPr txBox="1">
            <a:spLocks noChangeArrowheads="1"/>
          </p:cNvSpPr>
          <p:nvPr/>
        </p:nvSpPr>
        <p:spPr bwMode="auto">
          <a:xfrm>
            <a:off x="3654152" y="4831432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th-TH" sz="12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นักวิชาการคอมพิวเตอร์ (ปก/ชก)	- </a:t>
            </a:r>
            <a:r>
              <a:rPr lang="th-TH" sz="12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2</a:t>
            </a:r>
            <a:endParaRPr lang="en-US" sz="11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pPr>
              <a:spcAft>
                <a:spcPts val="1000"/>
              </a:spcAft>
            </a:pPr>
            <a:endParaRPr lang="th-TH" sz="12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  <a:p>
            <a:endParaRPr lang="th-TH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  <p:sp>
        <p:nvSpPr>
          <p:cNvPr id="56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0" y="357197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21508" name="Line 28"/>
          <p:cNvSpPr>
            <a:spLocks noChangeShapeType="1"/>
          </p:cNvSpPr>
          <p:nvPr/>
        </p:nvSpPr>
        <p:spPr bwMode="auto">
          <a:xfrm flipH="1">
            <a:off x="4457700" y="1773247"/>
            <a:ext cx="0" cy="2095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509" name="Line 27"/>
          <p:cNvSpPr>
            <a:spLocks noChangeShapeType="1"/>
          </p:cNvSpPr>
          <p:nvPr/>
        </p:nvSpPr>
        <p:spPr bwMode="auto">
          <a:xfrm flipV="1">
            <a:off x="800100" y="1982797"/>
            <a:ext cx="74295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510" name="Line 26"/>
          <p:cNvSpPr>
            <a:spLocks noChangeShapeType="1"/>
          </p:cNvSpPr>
          <p:nvPr/>
        </p:nvSpPr>
        <p:spPr bwMode="auto">
          <a:xfrm>
            <a:off x="800100" y="198438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511" name="Line 25"/>
          <p:cNvSpPr>
            <a:spLocks noChangeShapeType="1"/>
          </p:cNvSpPr>
          <p:nvPr/>
        </p:nvSpPr>
        <p:spPr bwMode="auto">
          <a:xfrm>
            <a:off x="8229600" y="198438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512" name="Text Box 24"/>
          <p:cNvSpPr txBox="1">
            <a:spLocks noChangeArrowheads="1"/>
          </p:cNvSpPr>
          <p:nvPr/>
        </p:nvSpPr>
        <p:spPr bwMode="auto">
          <a:xfrm>
            <a:off x="200025" y="3028959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เจ้าพนักงานธุรการ (ปง/ชง)                   - 2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เจ้าพนักงานการเงินและบัญชี (ปง/ชง)       - 2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นักวิชาการเผยแพร่ (ปก/ชก)                  - 1	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1513" name="Text Box 20"/>
          <p:cNvSpPr txBox="1">
            <a:spLocks noChangeArrowheads="1"/>
          </p:cNvSpPr>
          <p:nvPr/>
        </p:nvSpPr>
        <p:spPr bwMode="auto">
          <a:xfrm>
            <a:off x="2378075" y="2200284"/>
            <a:ext cx="1739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กลุ่มยุทธศาสตร์การพัฒนาทรัพยากรบุคคล</a:t>
            </a:r>
            <a:endParaRPr lang="en-US" sz="1400" b="1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1514" name="Text Box 18"/>
          <p:cNvSpPr txBox="1">
            <a:spLocks noChangeArrowheads="1"/>
          </p:cNvSpPr>
          <p:nvPr/>
        </p:nvSpPr>
        <p:spPr bwMode="auto">
          <a:xfrm>
            <a:off x="4084638" y="2200284"/>
            <a:ext cx="341312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4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1515" name="Text Box 19"/>
          <p:cNvSpPr txBox="1">
            <a:spLocks noChangeArrowheads="1"/>
          </p:cNvSpPr>
          <p:nvPr/>
        </p:nvSpPr>
        <p:spPr bwMode="auto">
          <a:xfrm>
            <a:off x="2378075" y="2644784"/>
            <a:ext cx="2047875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(ชพ)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1516" name="Group 14"/>
          <p:cNvGrpSpPr>
            <a:grpSpLocks/>
          </p:cNvGrpSpPr>
          <p:nvPr/>
        </p:nvGrpSpPr>
        <p:grpSpPr bwMode="auto">
          <a:xfrm>
            <a:off x="142875" y="2201872"/>
            <a:ext cx="2046288" cy="800100"/>
            <a:chOff x="6467" y="3881"/>
            <a:chExt cx="3600" cy="1260"/>
          </a:xfrm>
        </p:grpSpPr>
        <p:sp>
          <p:nvSpPr>
            <p:cNvPr id="21545" name="Text Box 17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ฝ่ายบริหารทั่วไป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1546" name="Text Box 16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นักจัดการงานทั่วไป (ปก/ชก)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1547" name="Text Box 15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6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6954838" y="2201872"/>
            <a:ext cx="1739900" cy="648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กลุ่มส่งเสริมการศึกษาและเทคโนโลยีการพัฒนาทรัพยากรบุคคล</a:t>
            </a:r>
            <a:endParaRPr lang="th-TH" sz="1400" b="1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1518" name="Text Box 11"/>
          <p:cNvSpPr txBox="1">
            <a:spLocks noChangeArrowheads="1"/>
          </p:cNvSpPr>
          <p:nvPr/>
        </p:nvSpPr>
        <p:spPr bwMode="auto">
          <a:xfrm>
            <a:off x="8659813" y="2201872"/>
            <a:ext cx="341312" cy="648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8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1519" name="Text Box 12"/>
          <p:cNvSpPr txBox="1">
            <a:spLocks noChangeArrowheads="1"/>
          </p:cNvSpPr>
          <p:nvPr/>
        </p:nvSpPr>
        <p:spPr bwMode="auto">
          <a:xfrm>
            <a:off x="6954838" y="2852736"/>
            <a:ext cx="2046287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</a:t>
            </a: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</a:t>
            </a:r>
            <a:r>
              <a:rPr lang="th-TH" sz="1400" dirty="0" err="1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ชพ</a:t>
            </a:r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1520" name="Text Box 10"/>
          <p:cNvSpPr txBox="1">
            <a:spLocks noChangeArrowheads="1"/>
          </p:cNvSpPr>
          <p:nvPr/>
        </p:nvSpPr>
        <p:spPr bwMode="auto">
          <a:xfrm>
            <a:off x="2349500" y="3028959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(ปก/ชก)                 - 3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1521" name="Text Box 9"/>
          <p:cNvSpPr txBox="1">
            <a:spLocks noChangeArrowheads="1"/>
          </p:cNvSpPr>
          <p:nvPr/>
        </p:nvSpPr>
        <p:spPr bwMode="auto">
          <a:xfrm>
            <a:off x="6954838" y="3314711"/>
            <a:ext cx="2046287" cy="17573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(ปก/ชก)                 - 5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บรรณารักษ์ </a:t>
            </a:r>
            <a:r>
              <a:rPr lang="th-TH" sz="12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(ปก/ชก)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                        - 1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เจ้าพนักงานโสต</a:t>
            </a:r>
            <a:r>
              <a:rPr lang="th-TH" sz="1200" dirty="0" err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ทัศน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ศึกษา </a:t>
            </a:r>
            <a:r>
              <a:rPr lang="th-TH" sz="12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(ปง/ชง)       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- 1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1522" name="Group 5"/>
          <p:cNvGrpSpPr>
            <a:grpSpLocks/>
          </p:cNvGrpSpPr>
          <p:nvPr/>
        </p:nvGrpSpPr>
        <p:grpSpPr bwMode="auto">
          <a:xfrm>
            <a:off x="4710113" y="2208222"/>
            <a:ext cx="2046287" cy="800100"/>
            <a:chOff x="6467" y="3881"/>
            <a:chExt cx="3600" cy="1260"/>
          </a:xfrm>
        </p:grpSpPr>
        <p:sp>
          <p:nvSpPr>
            <p:cNvPr id="21542" name="Text Box 8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กลุ่มวิชาการและหลักสูตร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1543" name="Text Box 7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นักทรัพยากรบุคคล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1544" name="Text Box 6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8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1523" name="Text Box 4"/>
          <p:cNvSpPr txBox="1">
            <a:spLocks noChangeArrowheads="1"/>
          </p:cNvSpPr>
          <p:nvPr/>
        </p:nvSpPr>
        <p:spPr bwMode="auto">
          <a:xfrm>
            <a:off x="4702175" y="3028959"/>
            <a:ext cx="2047875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นักทรัพยากรบุคคล (</a:t>
            </a:r>
            <a:r>
              <a:rPr lang="th-TH" sz="1200" dirty="0" err="1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ชพ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                     - 1</a:t>
            </a:r>
          </a:p>
          <a:p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ทรัพยากรบุคคล (ปก/ชก)               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- 6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1524" name="Line 3"/>
          <p:cNvSpPr>
            <a:spLocks noChangeShapeType="1"/>
          </p:cNvSpPr>
          <p:nvPr/>
        </p:nvSpPr>
        <p:spPr bwMode="auto">
          <a:xfrm>
            <a:off x="5883275" y="197962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525" name="Line 2"/>
          <p:cNvSpPr>
            <a:spLocks noChangeShapeType="1"/>
          </p:cNvSpPr>
          <p:nvPr/>
        </p:nvSpPr>
        <p:spPr bwMode="auto">
          <a:xfrm>
            <a:off x="3200400" y="1982797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526" name="Rectangle 29"/>
          <p:cNvSpPr>
            <a:spLocks noChangeArrowheads="1"/>
          </p:cNvSpPr>
          <p:nvPr/>
        </p:nvSpPr>
        <p:spPr bwMode="auto">
          <a:xfrm>
            <a:off x="0" y="109546"/>
            <a:ext cx="184150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527" name="Rectangle 49"/>
          <p:cNvSpPr>
            <a:spLocks noChangeArrowheads="1"/>
          </p:cNvSpPr>
          <p:nvPr/>
        </p:nvSpPr>
        <p:spPr bwMode="auto">
          <a:xfrm>
            <a:off x="0" y="831859"/>
            <a:ext cx="18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1529" name="กลุ่ม 53"/>
          <p:cNvGrpSpPr>
            <a:grpSpLocks/>
          </p:cNvGrpSpPr>
          <p:nvPr/>
        </p:nvGrpSpPr>
        <p:grpSpPr bwMode="auto">
          <a:xfrm>
            <a:off x="3028950" y="1000134"/>
            <a:ext cx="2862263" cy="768350"/>
            <a:chOff x="668831" y="711460"/>
            <a:chExt cx="2436002" cy="717281"/>
          </a:xfrm>
        </p:grpSpPr>
        <p:grpSp>
          <p:nvGrpSpPr>
            <p:cNvPr id="21530" name="กลุ่ม 56"/>
            <p:cNvGrpSpPr>
              <a:grpSpLocks/>
            </p:cNvGrpSpPr>
            <p:nvPr/>
          </p:nvGrpSpPr>
          <p:grpSpPr bwMode="auto">
            <a:xfrm>
              <a:off x="2234818" y="711464"/>
              <a:ext cx="870015" cy="717281"/>
              <a:chOff x="5209652" y="712177"/>
              <a:chExt cx="732704" cy="539372"/>
            </a:xfrm>
          </p:grpSpPr>
          <p:sp>
            <p:nvSpPr>
              <p:cNvPr id="45" name="สี่เหลี่ยมผืนผ้า 91"/>
              <p:cNvSpPr/>
              <p:nvPr/>
            </p:nvSpPr>
            <p:spPr>
              <a:xfrm>
                <a:off x="5209583" y="712174"/>
                <a:ext cx="732773" cy="17942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- 27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6" name="สี่เหลี่ยมผืนผ้า 92"/>
              <p:cNvSpPr/>
              <p:nvPr/>
            </p:nvSpPr>
            <p:spPr>
              <a:xfrm>
                <a:off x="5209583" y="890479"/>
                <a:ext cx="732773" cy="18164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- 8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7" name="สี่เหลี่ยมผืนผ้า 93"/>
              <p:cNvSpPr/>
              <p:nvPr/>
            </p:nvSpPr>
            <p:spPr>
              <a:xfrm>
                <a:off x="5209583" y="1072127"/>
                <a:ext cx="732773" cy="17941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- 5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21531" name="กลุ่ม 52"/>
            <p:cNvGrpSpPr>
              <a:grpSpLocks/>
            </p:cNvGrpSpPr>
            <p:nvPr/>
          </p:nvGrpSpPr>
          <p:grpSpPr bwMode="auto">
            <a:xfrm>
              <a:off x="668831" y="711458"/>
              <a:ext cx="1565991" cy="717279"/>
              <a:chOff x="668831" y="711458"/>
              <a:chExt cx="1565991" cy="717279"/>
            </a:xfrm>
          </p:grpSpPr>
          <p:sp>
            <p:nvSpPr>
              <p:cNvPr id="43" name="สี่เหลี่ยมผืนผ้า 89"/>
              <p:cNvSpPr/>
              <p:nvPr/>
            </p:nvSpPr>
            <p:spPr bwMode="auto">
              <a:xfrm>
                <a:off x="668831" y="711460"/>
                <a:ext cx="1565905" cy="360123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สถาบัน</a:t>
                </a: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เกษตราธิ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การ</a:t>
                </a:r>
              </a:p>
            </p:txBody>
          </p:sp>
          <p:sp>
            <p:nvSpPr>
              <p:cNvPr id="44" name="สี่เหลี่ยมผืนผ้า 90"/>
              <p:cNvSpPr/>
              <p:nvPr/>
            </p:nvSpPr>
            <p:spPr bwMode="auto">
              <a:xfrm>
                <a:off x="668831" y="1068619"/>
                <a:ext cx="1565905" cy="360122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สูง</a:t>
                </a:r>
              </a:p>
            </p:txBody>
          </p:sp>
        </p:grpSp>
      </p:grpSp>
      <p:grpSp>
        <p:nvGrpSpPr>
          <p:cNvPr id="48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49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0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1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2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3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55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0" y="334967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>
                <a:latin typeface="TH SarabunIT๙" pitchFamily="34" charset="-34"/>
                <a:cs typeface="TH SarabunIT๙" pitchFamily="34" charset="-34"/>
              </a:rPr>
              <a:t>แผนภูมิโครงสร้างอัตรากำลัง สำนักงานปลัดกระทรวงเกษตรและสหกรณ์</a:t>
            </a:r>
          </a:p>
        </p:txBody>
      </p:sp>
      <p:sp>
        <p:nvSpPr>
          <p:cNvPr id="22532" name="Rectangle 31"/>
          <p:cNvSpPr>
            <a:spLocks noChangeArrowheads="1"/>
          </p:cNvSpPr>
          <p:nvPr/>
        </p:nvSpPr>
        <p:spPr bwMode="auto">
          <a:xfrm>
            <a:off x="0" y="87316"/>
            <a:ext cx="184150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2533" name="Line 30"/>
          <p:cNvSpPr>
            <a:spLocks noChangeShapeType="1"/>
          </p:cNvSpPr>
          <p:nvPr/>
        </p:nvSpPr>
        <p:spPr bwMode="auto">
          <a:xfrm flipH="1">
            <a:off x="4533900" y="2036767"/>
            <a:ext cx="0" cy="2095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2534" name="Line 29"/>
          <p:cNvSpPr>
            <a:spLocks noChangeShapeType="1"/>
          </p:cNvSpPr>
          <p:nvPr/>
        </p:nvSpPr>
        <p:spPr bwMode="auto">
          <a:xfrm flipV="1">
            <a:off x="1285875" y="2246317"/>
            <a:ext cx="65992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2535" name="Line 28"/>
          <p:cNvSpPr>
            <a:spLocks noChangeShapeType="1"/>
          </p:cNvSpPr>
          <p:nvPr/>
        </p:nvSpPr>
        <p:spPr bwMode="auto">
          <a:xfrm>
            <a:off x="1285875" y="224790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2536" name="Line 27"/>
          <p:cNvSpPr>
            <a:spLocks noChangeShapeType="1"/>
          </p:cNvSpPr>
          <p:nvPr/>
        </p:nvSpPr>
        <p:spPr bwMode="auto">
          <a:xfrm>
            <a:off x="7885113" y="224790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2537" name="Text Box 26"/>
          <p:cNvSpPr txBox="1">
            <a:spLocks noChangeArrowheads="1"/>
          </p:cNvSpPr>
          <p:nvPr/>
        </p:nvSpPr>
        <p:spPr bwMode="auto">
          <a:xfrm>
            <a:off x="214283" y="3292479"/>
            <a:ext cx="2086006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เจ้าพนักงานธุรการ (ปง/ชง)                   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2538" name="Group 19"/>
          <p:cNvGrpSpPr>
            <a:grpSpLocks/>
          </p:cNvGrpSpPr>
          <p:nvPr/>
        </p:nvGrpSpPr>
        <p:grpSpPr bwMode="auto">
          <a:xfrm>
            <a:off x="2432050" y="2463804"/>
            <a:ext cx="2030413" cy="800100"/>
            <a:chOff x="6467" y="3881"/>
            <a:chExt cx="3600" cy="1260"/>
          </a:xfrm>
        </p:grpSpPr>
        <p:sp>
          <p:nvSpPr>
            <p:cNvPr id="22570" name="Text Box 22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กลุ่มกฎหมายและระเบียบ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2571" name="Text Box 21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นิติกร (ชพ)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2572" name="Text Box 20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7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2539" name="Group 15"/>
          <p:cNvGrpSpPr>
            <a:grpSpLocks/>
          </p:cNvGrpSpPr>
          <p:nvPr/>
        </p:nvGrpSpPr>
        <p:grpSpPr bwMode="auto">
          <a:xfrm>
            <a:off x="214313" y="2465392"/>
            <a:ext cx="2030412" cy="800100"/>
            <a:chOff x="6467" y="3881"/>
            <a:chExt cx="3600" cy="1260"/>
          </a:xfrm>
        </p:grpSpPr>
        <p:sp>
          <p:nvSpPr>
            <p:cNvPr id="22567" name="Text Box 18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ฝ่ายบริหารทั่วไป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2568" name="Text Box 17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นักจัดการงานทั่วไป (ปก/ชก)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2569" name="Text Box 16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3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2540" name="Group 11"/>
          <p:cNvGrpSpPr>
            <a:grpSpLocks/>
          </p:cNvGrpSpPr>
          <p:nvPr/>
        </p:nvGrpSpPr>
        <p:grpSpPr bwMode="auto">
          <a:xfrm>
            <a:off x="6970713" y="2465392"/>
            <a:ext cx="2030412" cy="800100"/>
            <a:chOff x="6467" y="3881"/>
            <a:chExt cx="3600" cy="1260"/>
          </a:xfrm>
        </p:grpSpPr>
        <p:sp>
          <p:nvSpPr>
            <p:cNvPr id="22564" name="Text Box 14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กลุ่มคดีปกครองและคดีทั่วไป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2565" name="Text Box 13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นิติกร (</a:t>
              </a:r>
              <a:r>
                <a:rPr lang="th-TH" sz="1400" dirty="0" err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ชพ</a:t>
              </a:r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)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2566" name="Text Box 12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2541" name="Text Box 10"/>
          <p:cNvSpPr txBox="1">
            <a:spLocks noChangeArrowheads="1"/>
          </p:cNvSpPr>
          <p:nvPr/>
        </p:nvSpPr>
        <p:spPr bwMode="auto">
          <a:xfrm>
            <a:off x="2401888" y="3314704"/>
            <a:ext cx="2030412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นิติกร (ปก/ชก)                                 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6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2542" name="Text Box 9"/>
          <p:cNvSpPr txBox="1">
            <a:spLocks noChangeArrowheads="1"/>
          </p:cNvSpPr>
          <p:nvPr/>
        </p:nvSpPr>
        <p:spPr bwMode="auto">
          <a:xfrm>
            <a:off x="6970713" y="3314704"/>
            <a:ext cx="2030412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นิติกร (</a:t>
            </a:r>
            <a:r>
              <a:rPr lang="th-TH" sz="1200" dirty="0" err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ชพ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                                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- 1 </a:t>
            </a:r>
          </a:p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นิติกร (ปก/ชก)                             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- 3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2543" name="Group 5"/>
          <p:cNvGrpSpPr>
            <a:grpSpLocks/>
          </p:cNvGrpSpPr>
          <p:nvPr/>
        </p:nvGrpSpPr>
        <p:grpSpPr bwMode="auto">
          <a:xfrm>
            <a:off x="4745038" y="2471742"/>
            <a:ext cx="2030412" cy="800100"/>
            <a:chOff x="6467" y="3881"/>
            <a:chExt cx="3600" cy="1260"/>
          </a:xfrm>
        </p:grpSpPr>
        <p:sp>
          <p:nvSpPr>
            <p:cNvPr id="22561" name="Text Box 8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กลุ่มนิติกรรมสัญญา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2562" name="Text Box 7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นิติกร (ปก/ชก)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2563" name="Text Box 6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3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2544" name="Text Box 4"/>
          <p:cNvSpPr txBox="1">
            <a:spLocks noChangeArrowheads="1"/>
          </p:cNvSpPr>
          <p:nvPr/>
        </p:nvSpPr>
        <p:spPr bwMode="auto">
          <a:xfrm>
            <a:off x="4737100" y="3314704"/>
            <a:ext cx="2030413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นิติกร (ปก/ชก)                                 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2545" name="Line 3"/>
          <p:cNvSpPr>
            <a:spLocks noChangeShapeType="1"/>
          </p:cNvSpPr>
          <p:nvPr/>
        </p:nvSpPr>
        <p:spPr bwMode="auto">
          <a:xfrm>
            <a:off x="5800725" y="2243142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2546" name="Line 2"/>
          <p:cNvSpPr>
            <a:spLocks noChangeShapeType="1"/>
          </p:cNvSpPr>
          <p:nvPr/>
        </p:nvSpPr>
        <p:spPr bwMode="auto">
          <a:xfrm>
            <a:off x="3417888" y="2246317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2548" name="กลุ่ม 53"/>
          <p:cNvGrpSpPr>
            <a:grpSpLocks/>
          </p:cNvGrpSpPr>
          <p:nvPr/>
        </p:nvGrpSpPr>
        <p:grpSpPr bwMode="auto">
          <a:xfrm>
            <a:off x="2714625" y="1263654"/>
            <a:ext cx="3643313" cy="785813"/>
            <a:chOff x="668831" y="711458"/>
            <a:chExt cx="2493984" cy="738154"/>
          </a:xfrm>
        </p:grpSpPr>
        <p:grpSp>
          <p:nvGrpSpPr>
            <p:cNvPr id="22549" name="กลุ่ม 56"/>
            <p:cNvGrpSpPr>
              <a:grpSpLocks/>
            </p:cNvGrpSpPr>
            <p:nvPr/>
          </p:nvGrpSpPr>
          <p:grpSpPr bwMode="auto">
            <a:xfrm>
              <a:off x="2234821" y="711460"/>
              <a:ext cx="927994" cy="738152"/>
              <a:chOff x="5209651" y="712176"/>
              <a:chExt cx="781532" cy="555066"/>
            </a:xfrm>
          </p:grpSpPr>
          <p:sp>
            <p:nvSpPr>
              <p:cNvPr id="48" name="สี่เหลี่ยมผืนผ้า 91"/>
              <p:cNvSpPr/>
              <p:nvPr/>
            </p:nvSpPr>
            <p:spPr>
              <a:xfrm>
                <a:off x="5209608" y="712175"/>
                <a:ext cx="781575" cy="17941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19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9" name="สี่เหลี่ยมผืนผ้า 92"/>
              <p:cNvSpPr/>
              <p:nvPr/>
            </p:nvSpPr>
            <p:spPr>
              <a:xfrm>
                <a:off x="5209608" y="890469"/>
                <a:ext cx="781575" cy="18165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- 7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50" name="สี่เหลี่ยมผืนผ้า 93"/>
              <p:cNvSpPr/>
              <p:nvPr/>
            </p:nvSpPr>
            <p:spPr>
              <a:xfrm>
                <a:off x="5209608" y="1072128"/>
                <a:ext cx="781575" cy="1951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- 0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22550" name="กลุ่ม 52"/>
            <p:cNvGrpSpPr>
              <a:grpSpLocks/>
            </p:cNvGrpSpPr>
            <p:nvPr/>
          </p:nvGrpSpPr>
          <p:grpSpPr bwMode="auto">
            <a:xfrm>
              <a:off x="668831" y="711458"/>
              <a:ext cx="1565992" cy="738153"/>
              <a:chOff x="668831" y="711458"/>
              <a:chExt cx="1565992" cy="738153"/>
            </a:xfrm>
          </p:grpSpPr>
          <p:sp>
            <p:nvSpPr>
              <p:cNvPr id="46" name="สี่เหลี่ยมผืนผ้า 89"/>
              <p:cNvSpPr/>
              <p:nvPr/>
            </p:nvSpPr>
            <p:spPr bwMode="auto">
              <a:xfrm>
                <a:off x="668831" y="711458"/>
                <a:ext cx="1565939" cy="402629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สำนักกฎหมาย</a:t>
                </a:r>
              </a:p>
            </p:txBody>
          </p:sp>
          <p:sp>
            <p:nvSpPr>
              <p:cNvPr id="47" name="สี่เหลี่ยมผืนผ้า 90"/>
              <p:cNvSpPr/>
              <p:nvPr/>
            </p:nvSpPr>
            <p:spPr bwMode="auto">
              <a:xfrm>
                <a:off x="668831" y="1114087"/>
                <a:ext cx="1565939" cy="335525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ผู้อำนวยการเฉพาะด้าน(นิติการ)สูง</a:t>
                </a:r>
              </a:p>
            </p:txBody>
          </p:sp>
        </p:grpSp>
      </p:grpSp>
      <p:grpSp>
        <p:nvGrpSpPr>
          <p:cNvPr id="45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51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2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3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4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5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57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0" y="357203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23556" name="Rectangle 46"/>
          <p:cNvSpPr>
            <a:spLocks noChangeArrowheads="1"/>
          </p:cNvSpPr>
          <p:nvPr/>
        </p:nvSpPr>
        <p:spPr bwMode="auto">
          <a:xfrm>
            <a:off x="0" y="-33338"/>
            <a:ext cx="184150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557" name="Line 45"/>
          <p:cNvSpPr>
            <a:spLocks noChangeShapeType="1"/>
          </p:cNvSpPr>
          <p:nvPr/>
        </p:nvSpPr>
        <p:spPr bwMode="auto">
          <a:xfrm flipH="1">
            <a:off x="4497388" y="1771633"/>
            <a:ext cx="0" cy="19446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3558" name="Group 36"/>
          <p:cNvGrpSpPr>
            <a:grpSpLocks/>
          </p:cNvGrpSpPr>
          <p:nvPr/>
        </p:nvGrpSpPr>
        <p:grpSpPr bwMode="auto">
          <a:xfrm>
            <a:off x="1939925" y="2351071"/>
            <a:ext cx="2046288" cy="1546225"/>
            <a:chOff x="3767" y="3245"/>
            <a:chExt cx="3600" cy="2436"/>
          </a:xfrm>
        </p:grpSpPr>
        <p:grpSp>
          <p:nvGrpSpPr>
            <p:cNvPr id="23607" name="Group 38"/>
            <p:cNvGrpSpPr>
              <a:grpSpLocks/>
            </p:cNvGrpSpPr>
            <p:nvPr/>
          </p:nvGrpSpPr>
          <p:grpSpPr bwMode="auto">
            <a:xfrm>
              <a:off x="3767" y="3245"/>
              <a:ext cx="3600" cy="1260"/>
              <a:chOff x="6467" y="3881"/>
              <a:chExt cx="3600" cy="1260"/>
            </a:xfrm>
          </p:grpSpPr>
          <p:sp>
            <p:nvSpPr>
              <p:cNvPr id="23609" name="Text Box 41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eaLnBrk="0" hangingPunct="0"/>
                <a:r>
                  <a:rPr lang="th-TH" sz="1400" b="1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ฝ่ายบริหารทั่วไป</a:t>
                </a:r>
                <a:endParaRPr lang="en-US" sz="14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3610" name="Text Box 40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นักจัดการงานทั่วไป (ปก/ชก)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3611" name="Text Box 39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5</a:t>
                </a:r>
              </a:p>
            </p:txBody>
          </p:sp>
        </p:grpSp>
        <p:sp>
          <p:nvSpPr>
            <p:cNvPr id="23608" name="Text Box 37"/>
            <p:cNvSpPr txBox="1">
              <a:spLocks noChangeArrowheads="1"/>
            </p:cNvSpPr>
            <p:nvPr/>
          </p:nvSpPr>
          <p:spPr bwMode="auto">
            <a:xfrm>
              <a:off x="3767" y="460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เจ้าพนักงานธุรการ (ปง/ชง)                   - 4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3559" name="Group 30"/>
          <p:cNvGrpSpPr>
            <a:grpSpLocks/>
          </p:cNvGrpSpPr>
          <p:nvPr/>
        </p:nvGrpSpPr>
        <p:grpSpPr bwMode="auto">
          <a:xfrm>
            <a:off x="5010150" y="2351071"/>
            <a:ext cx="2046288" cy="1539875"/>
            <a:chOff x="9167" y="3257"/>
            <a:chExt cx="3600" cy="2424"/>
          </a:xfrm>
        </p:grpSpPr>
        <p:grpSp>
          <p:nvGrpSpPr>
            <p:cNvPr id="23602" name="Group 32"/>
            <p:cNvGrpSpPr>
              <a:grpSpLocks/>
            </p:cNvGrpSpPr>
            <p:nvPr/>
          </p:nvGrpSpPr>
          <p:grpSpPr bwMode="auto">
            <a:xfrm>
              <a:off x="9167" y="3257"/>
              <a:ext cx="3600" cy="1260"/>
              <a:chOff x="6467" y="3881"/>
              <a:chExt cx="3600" cy="1260"/>
            </a:xfrm>
          </p:grpSpPr>
          <p:sp>
            <p:nvSpPr>
              <p:cNvPr id="23604" name="Text Box 35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eaLnBrk="0" hangingPunct="0"/>
                <a:r>
                  <a:rPr lang="th-TH" sz="1400" b="1" dirty="0" smtClean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กลุ่มประสานสำนักงานที่ปรึกษาการเกษตรต่างประเทศ</a:t>
                </a:r>
                <a:endParaRPr lang="en-US" sz="14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3605" name="Text Box 34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(ปก/ชก)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3606" name="Text Box 33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2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23603" name="Text Box 31"/>
            <p:cNvSpPr txBox="1">
              <a:spLocks noChangeArrowheads="1"/>
            </p:cNvSpPr>
            <p:nvPr/>
          </p:nvSpPr>
          <p:spPr bwMode="auto">
            <a:xfrm>
              <a:off x="9167" y="460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      - 1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3560" name="Line 29"/>
          <p:cNvSpPr>
            <a:spLocks noChangeShapeType="1"/>
          </p:cNvSpPr>
          <p:nvPr/>
        </p:nvSpPr>
        <p:spPr bwMode="auto">
          <a:xfrm flipV="1">
            <a:off x="2955925" y="2119296"/>
            <a:ext cx="30702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561" name="Line 28"/>
          <p:cNvSpPr>
            <a:spLocks noChangeShapeType="1"/>
          </p:cNvSpPr>
          <p:nvPr/>
        </p:nvSpPr>
        <p:spPr bwMode="auto">
          <a:xfrm>
            <a:off x="6024563" y="2119296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562" name="Line 27"/>
          <p:cNvSpPr>
            <a:spLocks noChangeShapeType="1"/>
          </p:cNvSpPr>
          <p:nvPr/>
        </p:nvSpPr>
        <p:spPr bwMode="auto">
          <a:xfrm>
            <a:off x="2955925" y="2122471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563" name="Line 26"/>
          <p:cNvSpPr>
            <a:spLocks noChangeShapeType="1"/>
          </p:cNvSpPr>
          <p:nvPr/>
        </p:nvSpPr>
        <p:spPr bwMode="auto">
          <a:xfrm flipV="1">
            <a:off x="1222375" y="3714733"/>
            <a:ext cx="66532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564" name="Line 25"/>
          <p:cNvSpPr>
            <a:spLocks noChangeShapeType="1"/>
          </p:cNvSpPr>
          <p:nvPr/>
        </p:nvSpPr>
        <p:spPr bwMode="auto">
          <a:xfrm>
            <a:off x="1222375" y="3716321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565" name="Line 24"/>
          <p:cNvSpPr>
            <a:spLocks noChangeShapeType="1"/>
          </p:cNvSpPr>
          <p:nvPr/>
        </p:nvSpPr>
        <p:spPr bwMode="auto">
          <a:xfrm>
            <a:off x="7875588" y="3716321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566" name="Text Box 23"/>
          <p:cNvSpPr txBox="1">
            <a:spLocks noChangeArrowheads="1"/>
          </p:cNvSpPr>
          <p:nvPr/>
        </p:nvSpPr>
        <p:spPr bwMode="auto">
          <a:xfrm>
            <a:off x="200025" y="4816458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- 2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3567" name="Group 19"/>
          <p:cNvGrpSpPr>
            <a:grpSpLocks/>
          </p:cNvGrpSpPr>
          <p:nvPr/>
        </p:nvGrpSpPr>
        <p:grpSpPr bwMode="auto">
          <a:xfrm>
            <a:off x="2378075" y="3932221"/>
            <a:ext cx="2047875" cy="800100"/>
            <a:chOff x="6467" y="3881"/>
            <a:chExt cx="3600" cy="1260"/>
          </a:xfrm>
        </p:grpSpPr>
        <p:sp>
          <p:nvSpPr>
            <p:cNvPr id="23599" name="Text Box 22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th-TH" sz="1400" b="1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กลุ่มความร่วมมือกับต่างประเทศ 2 (เอเชีย)</a:t>
              </a:r>
              <a:endParaRPr lang="en-US" sz="14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3600" name="Text Box 21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3601" name="Text Box 20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4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3568" name="Group 15"/>
          <p:cNvGrpSpPr>
            <a:grpSpLocks/>
          </p:cNvGrpSpPr>
          <p:nvPr/>
        </p:nvGrpSpPr>
        <p:grpSpPr bwMode="auto">
          <a:xfrm>
            <a:off x="142875" y="3933808"/>
            <a:ext cx="2046288" cy="800100"/>
            <a:chOff x="6467" y="3881"/>
            <a:chExt cx="3600" cy="1260"/>
          </a:xfrm>
        </p:grpSpPr>
        <p:sp>
          <p:nvSpPr>
            <p:cNvPr id="23596" name="Text Box 18"/>
            <p:cNvSpPr txBox="1">
              <a:spLocks noChangeArrowheads="1"/>
            </p:cNvSpPr>
            <p:nvPr/>
          </p:nvSpPr>
          <p:spPr bwMode="auto">
            <a:xfrm>
              <a:off x="6467" y="3881"/>
              <a:ext cx="3142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กลุ่มความร่วมมือกับต่างประเทศ 1 (องค์การระหว่างประเทศ)</a:t>
              </a:r>
              <a:endParaRPr lang="en-US" sz="14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3597" name="Text Box 17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3598" name="Text Box 16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3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3569" name="Group 11"/>
          <p:cNvGrpSpPr>
            <a:grpSpLocks/>
          </p:cNvGrpSpPr>
          <p:nvPr/>
        </p:nvGrpSpPr>
        <p:grpSpPr bwMode="auto">
          <a:xfrm>
            <a:off x="6954838" y="3933808"/>
            <a:ext cx="2046287" cy="800100"/>
            <a:chOff x="6467" y="3881"/>
            <a:chExt cx="3600" cy="1260"/>
          </a:xfrm>
        </p:grpSpPr>
        <p:sp>
          <p:nvSpPr>
            <p:cNvPr id="23593" name="Text Box 14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algn="ctr"/>
              <a:endPara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algn="ctr"/>
              <a:r>
                <a:rPr lang="th-TH" sz="1400" b="1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</a:t>
              </a:r>
              <a:r>
                <a:rPr lang="th-TH" sz="14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วิเทศสัมพันธ์และสารสนเทศ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3594" name="Text Box 13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นักวิเทศสัมพันธ์ (ปก/ชก)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3595" name="Text Box 12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3570" name="Text Box 10"/>
          <p:cNvSpPr txBox="1">
            <a:spLocks noChangeArrowheads="1"/>
          </p:cNvSpPr>
          <p:nvPr/>
        </p:nvSpPr>
        <p:spPr bwMode="auto">
          <a:xfrm>
            <a:off x="2349500" y="4794233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 - 3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3571" name="Text Box 9"/>
          <p:cNvSpPr txBox="1">
            <a:spLocks noChangeArrowheads="1"/>
          </p:cNvSpPr>
          <p:nvPr/>
        </p:nvSpPr>
        <p:spPr bwMode="auto">
          <a:xfrm>
            <a:off x="6954838" y="4772008"/>
            <a:ext cx="2046287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นักจัดการงานทั่วไป (ปก/ชก)                 - 1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- 1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นักวิเทศสัมพันธ์ (ปก/ชก)                     - 2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3572" name="Group 5"/>
          <p:cNvGrpSpPr>
            <a:grpSpLocks/>
          </p:cNvGrpSpPr>
          <p:nvPr/>
        </p:nvGrpSpPr>
        <p:grpSpPr bwMode="auto">
          <a:xfrm>
            <a:off x="4600575" y="3940158"/>
            <a:ext cx="2141538" cy="800100"/>
            <a:chOff x="8639" y="6417"/>
            <a:chExt cx="3768" cy="1260"/>
          </a:xfrm>
        </p:grpSpPr>
        <p:sp>
          <p:nvSpPr>
            <p:cNvPr id="23590" name="Text Box 8"/>
            <p:cNvSpPr txBox="1">
              <a:spLocks noChangeArrowheads="1"/>
            </p:cNvSpPr>
            <p:nvPr/>
          </p:nvSpPr>
          <p:spPr bwMode="auto">
            <a:xfrm>
              <a:off x="8639" y="6417"/>
              <a:ext cx="3343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กลุ่มความร่วมมือกับต่างประเทศ 3   </a:t>
              </a:r>
              <a:r>
                <a:rPr lang="th-TH" sz="1200" b="1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(อเมริกา ยุโรป </a:t>
              </a:r>
              <a:r>
                <a:rPr lang="th-TH" sz="1200" b="1" dirty="0" err="1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แอฟ</a:t>
              </a:r>
              <a:r>
                <a:rPr lang="th-TH" sz="1200" b="1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ริกา และแปซิฟิก)</a:t>
              </a:r>
              <a:endParaRPr lang="en-US" sz="12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3591" name="Text Box 7"/>
            <p:cNvSpPr txBox="1">
              <a:spLocks noChangeArrowheads="1"/>
            </p:cNvSpPr>
            <p:nvPr/>
          </p:nvSpPr>
          <p:spPr bwMode="auto">
            <a:xfrm>
              <a:off x="8639" y="7137"/>
              <a:ext cx="3768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</a:t>
              </a:r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(</a:t>
              </a:r>
              <a:r>
                <a:rPr lang="th-TH" sz="1400" dirty="0" err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ชพ</a:t>
              </a:r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)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3592" name="Text Box 6"/>
            <p:cNvSpPr txBox="1">
              <a:spLocks noChangeArrowheads="1"/>
            </p:cNvSpPr>
            <p:nvPr/>
          </p:nvSpPr>
          <p:spPr bwMode="auto">
            <a:xfrm>
              <a:off x="11867" y="6417"/>
              <a:ext cx="54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3573" name="Text Box 4"/>
          <p:cNvSpPr txBox="1">
            <a:spLocks noChangeArrowheads="1"/>
          </p:cNvSpPr>
          <p:nvPr/>
        </p:nvSpPr>
        <p:spPr bwMode="auto">
          <a:xfrm>
            <a:off x="4702175" y="4794233"/>
            <a:ext cx="2047875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(ปก/ชก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      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- 4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3574" name="Line 3"/>
          <p:cNvSpPr>
            <a:spLocks noChangeShapeType="1"/>
          </p:cNvSpPr>
          <p:nvPr/>
        </p:nvSpPr>
        <p:spPr bwMode="auto">
          <a:xfrm>
            <a:off x="5624513" y="371155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3575" name="Line 2"/>
          <p:cNvSpPr>
            <a:spLocks noChangeShapeType="1"/>
          </p:cNvSpPr>
          <p:nvPr/>
        </p:nvSpPr>
        <p:spPr bwMode="auto">
          <a:xfrm>
            <a:off x="3371850" y="371473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3576" name="กลุ่ม 53"/>
          <p:cNvGrpSpPr>
            <a:grpSpLocks/>
          </p:cNvGrpSpPr>
          <p:nvPr/>
        </p:nvGrpSpPr>
        <p:grpSpPr bwMode="auto">
          <a:xfrm>
            <a:off x="2967038" y="1000108"/>
            <a:ext cx="3071835" cy="866775"/>
            <a:chOff x="668832" y="711456"/>
            <a:chExt cx="2003168" cy="732428"/>
          </a:xfrm>
        </p:grpSpPr>
        <p:grpSp>
          <p:nvGrpSpPr>
            <p:cNvPr id="23583" name="กลุ่ม 56"/>
            <p:cNvGrpSpPr>
              <a:grpSpLocks/>
            </p:cNvGrpSpPr>
            <p:nvPr/>
          </p:nvGrpSpPr>
          <p:grpSpPr bwMode="auto">
            <a:xfrm>
              <a:off x="1932840" y="711456"/>
              <a:ext cx="739160" cy="732427"/>
              <a:chOff x="4955315" y="712176"/>
              <a:chExt cx="622499" cy="550763"/>
            </a:xfrm>
          </p:grpSpPr>
          <p:sp>
            <p:nvSpPr>
              <p:cNvPr id="57" name="สี่เหลี่ยมผืนผ้า 91"/>
              <p:cNvSpPr/>
              <p:nvPr/>
            </p:nvSpPr>
            <p:spPr>
              <a:xfrm>
                <a:off x="4955324" y="712176"/>
                <a:ext cx="622490" cy="18560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- 25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58" name="สี่เหลี่ยมผืนผ้า 92"/>
              <p:cNvSpPr/>
              <p:nvPr/>
            </p:nvSpPr>
            <p:spPr>
              <a:xfrm>
                <a:off x="4955315" y="896774"/>
                <a:ext cx="622489" cy="186614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- 7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59" name="สี่เหลี่ยมผืนผ้า 93"/>
              <p:cNvSpPr/>
              <p:nvPr/>
            </p:nvSpPr>
            <p:spPr>
              <a:xfrm>
                <a:off x="4955321" y="1077334"/>
                <a:ext cx="622490" cy="185605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3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23584" name="กลุ่ม 52"/>
            <p:cNvGrpSpPr>
              <a:grpSpLocks/>
            </p:cNvGrpSpPr>
            <p:nvPr/>
          </p:nvGrpSpPr>
          <p:grpSpPr bwMode="auto">
            <a:xfrm>
              <a:off x="668832" y="711456"/>
              <a:ext cx="1264005" cy="732428"/>
              <a:chOff x="668832" y="711456"/>
              <a:chExt cx="1264005" cy="732428"/>
            </a:xfrm>
          </p:grpSpPr>
          <p:sp>
            <p:nvSpPr>
              <p:cNvPr id="55" name="สี่เหลี่ยมผืนผ้า 89"/>
              <p:cNvSpPr/>
              <p:nvPr/>
            </p:nvSpPr>
            <p:spPr bwMode="auto">
              <a:xfrm>
                <a:off x="668832" y="711456"/>
                <a:ext cx="1264005" cy="485602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สำนักการเกษตรต่างประเทศ</a:t>
                </a:r>
              </a:p>
            </p:txBody>
          </p:sp>
          <p:sp>
            <p:nvSpPr>
              <p:cNvPr id="56" name="สี่เหลี่ยมผืนผ้า 90"/>
              <p:cNvSpPr/>
              <p:nvPr/>
            </p:nvSpPr>
            <p:spPr bwMode="auto">
              <a:xfrm>
                <a:off x="668832" y="1109865"/>
                <a:ext cx="1264005" cy="334019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สูง</a:t>
                </a:r>
              </a:p>
            </p:txBody>
          </p:sp>
        </p:grpSp>
      </p:grpSp>
      <p:grpSp>
        <p:nvGrpSpPr>
          <p:cNvPr id="60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66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7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8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9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70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61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0" y="357204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24580" name="Line 49"/>
          <p:cNvSpPr>
            <a:spLocks noChangeShapeType="1"/>
          </p:cNvSpPr>
          <p:nvPr/>
        </p:nvSpPr>
        <p:spPr bwMode="auto">
          <a:xfrm flipH="1">
            <a:off x="4457700" y="1731945"/>
            <a:ext cx="0" cy="20875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4581" name="Group 31"/>
          <p:cNvGrpSpPr>
            <a:grpSpLocks/>
          </p:cNvGrpSpPr>
          <p:nvPr/>
        </p:nvGrpSpPr>
        <p:grpSpPr bwMode="auto">
          <a:xfrm>
            <a:off x="1600200" y="2212957"/>
            <a:ext cx="5707063" cy="1779588"/>
            <a:chOff x="3767" y="2479"/>
            <a:chExt cx="8987" cy="2803"/>
          </a:xfrm>
        </p:grpSpPr>
        <p:grpSp>
          <p:nvGrpSpPr>
            <p:cNvPr id="24624" name="Group 41"/>
            <p:cNvGrpSpPr>
              <a:grpSpLocks/>
            </p:cNvGrpSpPr>
            <p:nvPr/>
          </p:nvGrpSpPr>
          <p:grpSpPr bwMode="auto">
            <a:xfrm>
              <a:off x="3767" y="2838"/>
              <a:ext cx="3600" cy="2436"/>
              <a:chOff x="3767" y="2838"/>
              <a:chExt cx="3600" cy="2436"/>
            </a:xfrm>
          </p:grpSpPr>
          <p:sp>
            <p:nvSpPr>
              <p:cNvPr id="24634" name="Text Box 45"/>
              <p:cNvSpPr txBox="1">
                <a:spLocks noChangeArrowheads="1"/>
              </p:cNvSpPr>
              <p:nvPr/>
            </p:nvSpPr>
            <p:spPr bwMode="auto">
              <a:xfrm>
                <a:off x="3767" y="2838"/>
                <a:ext cx="3060" cy="863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t"/>
              <a:lstStyle/>
              <a:p>
                <a:pPr algn="ctr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สำนักงานที่ปรึกษาเกษตรประจำ</a:t>
                </a:r>
                <a:endParaRPr lang="en-US" sz="9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algn="ctr" eaLnBrk="0" hangingPunct="0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กรุงโรม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35" name="Text Box 44"/>
              <p:cNvSpPr txBox="1">
                <a:spLocks noChangeArrowheads="1"/>
              </p:cNvSpPr>
              <p:nvPr/>
            </p:nvSpPr>
            <p:spPr bwMode="auto">
              <a:xfrm>
                <a:off x="3767" y="3558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อำนวยการ สูง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36" name="Text Box 43"/>
              <p:cNvSpPr txBox="1">
                <a:spLocks noChangeArrowheads="1"/>
              </p:cNvSpPr>
              <p:nvPr/>
            </p:nvSpPr>
            <p:spPr bwMode="auto">
              <a:xfrm>
                <a:off x="6767" y="2838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3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37" name="Text Box 42"/>
              <p:cNvSpPr txBox="1">
                <a:spLocks noChangeArrowheads="1"/>
              </p:cNvSpPr>
              <p:nvPr/>
            </p:nvSpPr>
            <p:spPr bwMode="auto">
              <a:xfrm>
                <a:off x="3767" y="4194"/>
                <a:ext cx="3600" cy="108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th-TH" sz="12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(ปก/ชก)	- 2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grpSp>
          <p:nvGrpSpPr>
            <p:cNvPr id="24625" name="Group 36"/>
            <p:cNvGrpSpPr>
              <a:grpSpLocks/>
            </p:cNvGrpSpPr>
            <p:nvPr/>
          </p:nvGrpSpPr>
          <p:grpSpPr bwMode="auto">
            <a:xfrm>
              <a:off x="9154" y="2858"/>
              <a:ext cx="3600" cy="2424"/>
              <a:chOff x="9167" y="2850"/>
              <a:chExt cx="3600" cy="2424"/>
            </a:xfrm>
          </p:grpSpPr>
          <p:sp>
            <p:nvSpPr>
              <p:cNvPr id="24630" name="Text Box 40"/>
              <p:cNvSpPr txBox="1">
                <a:spLocks noChangeArrowheads="1"/>
              </p:cNvSpPr>
              <p:nvPr/>
            </p:nvSpPr>
            <p:spPr bwMode="auto">
              <a:xfrm>
                <a:off x="9167" y="2850"/>
                <a:ext cx="3060" cy="85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สำนักงานที่ปรึกษาเกษตรประจำ    กรุงวอชิงตัน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31" name="Text Box 39"/>
              <p:cNvSpPr txBox="1">
                <a:spLocks noChangeArrowheads="1"/>
              </p:cNvSpPr>
              <p:nvPr/>
            </p:nvSpPr>
            <p:spPr bwMode="auto">
              <a:xfrm>
                <a:off x="9167" y="3570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อำนวยการ สูง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32" name="Text Box 38"/>
              <p:cNvSpPr txBox="1">
                <a:spLocks noChangeArrowheads="1"/>
              </p:cNvSpPr>
              <p:nvPr/>
            </p:nvSpPr>
            <p:spPr bwMode="auto">
              <a:xfrm>
                <a:off x="12167" y="2850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2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33" name="Text Box 37"/>
              <p:cNvSpPr txBox="1">
                <a:spLocks noChangeArrowheads="1"/>
              </p:cNvSpPr>
              <p:nvPr/>
            </p:nvSpPr>
            <p:spPr bwMode="auto">
              <a:xfrm>
                <a:off x="9167" y="4194"/>
                <a:ext cx="3600" cy="108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th-TH" sz="12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(ปก/ชก)	- 1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grpSp>
          <p:nvGrpSpPr>
            <p:cNvPr id="24626" name="Group 32"/>
            <p:cNvGrpSpPr>
              <a:grpSpLocks/>
            </p:cNvGrpSpPr>
            <p:nvPr/>
          </p:nvGrpSpPr>
          <p:grpSpPr bwMode="auto">
            <a:xfrm>
              <a:off x="5554" y="2479"/>
              <a:ext cx="5400" cy="367"/>
              <a:chOff x="5554" y="2479"/>
              <a:chExt cx="5400" cy="367"/>
            </a:xfrm>
          </p:grpSpPr>
          <p:sp>
            <p:nvSpPr>
              <p:cNvPr id="24627" name="Line 35"/>
              <p:cNvSpPr>
                <a:spLocks noChangeShapeType="1"/>
              </p:cNvSpPr>
              <p:nvPr/>
            </p:nvSpPr>
            <p:spPr bwMode="auto">
              <a:xfrm flipV="1">
                <a:off x="5554" y="2486"/>
                <a:ext cx="54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24628" name="Line 34"/>
              <p:cNvSpPr>
                <a:spLocks noChangeShapeType="1"/>
              </p:cNvSpPr>
              <p:nvPr/>
            </p:nvSpPr>
            <p:spPr bwMode="auto">
              <a:xfrm>
                <a:off x="10953" y="2486"/>
                <a:ext cx="0" cy="3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24629" name="Line 33"/>
              <p:cNvSpPr>
                <a:spLocks noChangeShapeType="1"/>
              </p:cNvSpPr>
              <p:nvPr/>
            </p:nvSpPr>
            <p:spPr bwMode="auto">
              <a:xfrm>
                <a:off x="5554" y="2479"/>
                <a:ext cx="0" cy="3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</p:grpSp>
      <p:grpSp>
        <p:nvGrpSpPr>
          <p:cNvPr id="24582" name="Group 3"/>
          <p:cNvGrpSpPr>
            <a:grpSpLocks/>
          </p:cNvGrpSpPr>
          <p:nvPr/>
        </p:nvGrpSpPr>
        <p:grpSpPr bwMode="auto">
          <a:xfrm>
            <a:off x="142875" y="3811570"/>
            <a:ext cx="8858250" cy="1803410"/>
            <a:chOff x="607" y="5227"/>
            <a:chExt cx="15580" cy="2841"/>
          </a:xfrm>
        </p:grpSpPr>
        <p:sp>
          <p:nvSpPr>
            <p:cNvPr id="24597" name="Line 30"/>
            <p:cNvSpPr>
              <a:spLocks noChangeShapeType="1"/>
            </p:cNvSpPr>
            <p:nvPr/>
          </p:nvSpPr>
          <p:spPr bwMode="auto">
            <a:xfrm flipV="1">
              <a:off x="2507" y="5231"/>
              <a:ext cx="117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24598" name="Line 29"/>
            <p:cNvSpPr>
              <a:spLocks noChangeShapeType="1"/>
            </p:cNvSpPr>
            <p:nvPr/>
          </p:nvSpPr>
          <p:spPr bwMode="auto">
            <a:xfrm>
              <a:off x="2507" y="523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24599" name="Line 28"/>
            <p:cNvSpPr>
              <a:spLocks noChangeShapeType="1"/>
            </p:cNvSpPr>
            <p:nvPr/>
          </p:nvSpPr>
          <p:spPr bwMode="auto">
            <a:xfrm>
              <a:off x="14207" y="523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  <p:grpSp>
          <p:nvGrpSpPr>
            <p:cNvPr id="24600" name="Group 23"/>
            <p:cNvGrpSpPr>
              <a:grpSpLocks/>
            </p:cNvGrpSpPr>
            <p:nvPr/>
          </p:nvGrpSpPr>
          <p:grpSpPr bwMode="auto">
            <a:xfrm>
              <a:off x="607" y="5593"/>
              <a:ext cx="3700" cy="2475"/>
              <a:chOff x="607" y="5593"/>
              <a:chExt cx="3700" cy="2475"/>
            </a:xfrm>
          </p:grpSpPr>
          <p:sp>
            <p:nvSpPr>
              <p:cNvPr id="24620" name="Text Box 27"/>
              <p:cNvSpPr txBox="1">
                <a:spLocks noChangeArrowheads="1"/>
              </p:cNvSpPr>
              <p:nvPr/>
            </p:nvSpPr>
            <p:spPr bwMode="auto">
              <a:xfrm>
                <a:off x="707" y="6988"/>
                <a:ext cx="3600" cy="108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th-TH" sz="1200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(ปก/ชก)      - 1</a:t>
                </a:r>
                <a:endParaRPr lang="en-US" sz="9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21" name="Text Box 26"/>
              <p:cNvSpPr txBox="1">
                <a:spLocks noChangeArrowheads="1"/>
              </p:cNvSpPr>
              <p:nvPr/>
            </p:nvSpPr>
            <p:spPr bwMode="auto">
              <a:xfrm>
                <a:off x="607" y="5593"/>
                <a:ext cx="3060" cy="76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สำนักงานที่ปรึกษาเกษตรประจำกรุงโตเกียว</a:t>
                </a:r>
                <a:endParaRPr lang="th-TH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22" name="Text Box 25"/>
              <p:cNvSpPr txBox="1">
                <a:spLocks noChangeArrowheads="1"/>
              </p:cNvSpPr>
              <p:nvPr/>
            </p:nvSpPr>
            <p:spPr bwMode="auto">
              <a:xfrm>
                <a:off x="607" y="6314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อำนวยการ ต้น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23" name="Text Box 24"/>
              <p:cNvSpPr txBox="1">
                <a:spLocks noChangeArrowheads="1"/>
              </p:cNvSpPr>
              <p:nvPr/>
            </p:nvSpPr>
            <p:spPr bwMode="auto">
              <a:xfrm>
                <a:off x="3607" y="5593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2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grpSp>
          <p:nvGrpSpPr>
            <p:cNvPr id="24601" name="Group 17"/>
            <p:cNvGrpSpPr>
              <a:grpSpLocks/>
            </p:cNvGrpSpPr>
            <p:nvPr/>
          </p:nvGrpSpPr>
          <p:grpSpPr bwMode="auto">
            <a:xfrm>
              <a:off x="4487" y="5591"/>
              <a:ext cx="3652" cy="2436"/>
              <a:chOff x="4487" y="5591"/>
              <a:chExt cx="3652" cy="2436"/>
            </a:xfrm>
          </p:grpSpPr>
          <p:grpSp>
            <p:nvGrpSpPr>
              <p:cNvPr id="24615" name="Group 19"/>
              <p:cNvGrpSpPr>
                <a:grpSpLocks/>
              </p:cNvGrpSpPr>
              <p:nvPr/>
            </p:nvGrpSpPr>
            <p:grpSpPr bwMode="auto">
              <a:xfrm>
                <a:off x="4539" y="5591"/>
                <a:ext cx="3600" cy="1260"/>
                <a:chOff x="6467" y="3881"/>
                <a:chExt cx="3600" cy="1260"/>
              </a:xfrm>
            </p:grpSpPr>
            <p:sp>
              <p:nvSpPr>
                <p:cNvPr id="24617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6467" y="3881"/>
                  <a:ext cx="3060" cy="72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/>
                  <a:r>
                    <a:rPr lang="th-TH" sz="1400" b="1" dirty="0">
                      <a:latin typeface="TH SarabunIT๙" pitchFamily="34" charset="-34"/>
                      <a:ea typeface="Times New Roman" pitchFamily="18" charset="0"/>
                      <a:cs typeface="TH SarabunIT๙" pitchFamily="34" charset="-34"/>
                    </a:rPr>
                    <a:t>สำนักงานที่ปรึกษาเกษตรประจำ</a:t>
                  </a:r>
                  <a:endParaRPr lang="en-US" sz="9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endParaRPr>
                </a:p>
                <a:p>
                  <a:pPr algn="ctr" eaLnBrk="0" hangingPunct="0"/>
                  <a:r>
                    <a:rPr lang="th-TH" sz="1400" b="1" dirty="0">
                      <a:latin typeface="TH SarabunIT๙" pitchFamily="34" charset="-34"/>
                      <a:ea typeface="Times New Roman" pitchFamily="18" charset="0"/>
                      <a:cs typeface="TH SarabunIT๙" pitchFamily="34" charset="-34"/>
                    </a:rPr>
                    <a:t>กรุงแคนเบอร์รา</a:t>
                  </a:r>
                  <a:endParaRPr lang="th-TH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endParaRPr>
                </a:p>
              </p:txBody>
            </p:sp>
            <p:sp>
              <p:nvSpPr>
                <p:cNvPr id="24618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6467" y="4601"/>
                  <a:ext cx="3600" cy="54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/>
                  <a:r>
                    <a:rPr lang="th-TH" sz="1400">
                      <a:latin typeface="TH SarabunIT๙" pitchFamily="34" charset="-34"/>
                      <a:ea typeface="Times New Roman" pitchFamily="18" charset="0"/>
                      <a:cs typeface="TH SarabunIT๙" pitchFamily="34" charset="-34"/>
                    </a:rPr>
                    <a:t>อำนวยการ ต้น</a:t>
                  </a:r>
                  <a:endParaRPr lang="en-US" sz="9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endParaRPr>
                </a:p>
                <a:p>
                  <a:pPr eaLnBrk="0" hangingPunct="0"/>
                  <a:endParaRPr lang="en-US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endParaRPr>
                </a:p>
              </p:txBody>
            </p:sp>
            <p:sp>
              <p:nvSpPr>
                <p:cNvPr id="24619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9467" y="3881"/>
                  <a:ext cx="600" cy="72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r>
                    <a:rPr lang="th-TH" sz="1400">
                      <a:latin typeface="TH SarabunIT๙" pitchFamily="34" charset="-34"/>
                      <a:ea typeface="Times New Roman" pitchFamily="18" charset="0"/>
                      <a:cs typeface="TH SarabunIT๙" pitchFamily="34" charset="-34"/>
                    </a:rPr>
                    <a:t>2</a:t>
                  </a:r>
                  <a:endParaRPr lang="th-TH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endParaRPr>
                </a:p>
              </p:txBody>
            </p:sp>
          </p:grpSp>
          <p:sp>
            <p:nvSpPr>
              <p:cNvPr id="24616" name="Text Box 18"/>
              <p:cNvSpPr txBox="1">
                <a:spLocks noChangeArrowheads="1"/>
              </p:cNvSpPr>
              <p:nvPr/>
            </p:nvSpPr>
            <p:spPr bwMode="auto">
              <a:xfrm>
                <a:off x="4487" y="6947"/>
                <a:ext cx="3600" cy="108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th-TH" sz="12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(ปก/ชก)      - 1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grpSp>
          <p:nvGrpSpPr>
            <p:cNvPr id="24602" name="Group 11"/>
            <p:cNvGrpSpPr>
              <a:grpSpLocks/>
            </p:cNvGrpSpPr>
            <p:nvPr/>
          </p:nvGrpSpPr>
          <p:grpSpPr bwMode="auto">
            <a:xfrm>
              <a:off x="12587" y="5593"/>
              <a:ext cx="3600" cy="2434"/>
              <a:chOff x="12587" y="5593"/>
              <a:chExt cx="3600" cy="2434"/>
            </a:xfrm>
          </p:grpSpPr>
          <p:grpSp>
            <p:nvGrpSpPr>
              <p:cNvPr id="24610" name="Group 13"/>
              <p:cNvGrpSpPr>
                <a:grpSpLocks/>
              </p:cNvGrpSpPr>
              <p:nvPr/>
            </p:nvGrpSpPr>
            <p:grpSpPr bwMode="auto">
              <a:xfrm>
                <a:off x="12587" y="5593"/>
                <a:ext cx="3600" cy="1260"/>
                <a:chOff x="6467" y="3881"/>
                <a:chExt cx="3600" cy="1260"/>
              </a:xfrm>
            </p:grpSpPr>
            <p:sp>
              <p:nvSpPr>
                <p:cNvPr id="24612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6467" y="3881"/>
                  <a:ext cx="3060" cy="72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/>
                  <a:r>
                    <a:rPr lang="th-TH" sz="1400" b="1" dirty="0">
                      <a:latin typeface="TH SarabunIT๙" pitchFamily="34" charset="-34"/>
                      <a:ea typeface="Times New Roman" pitchFamily="18" charset="0"/>
                      <a:cs typeface="TH SarabunIT๙" pitchFamily="34" charset="-34"/>
                    </a:rPr>
                    <a:t>สำนักงานที่ปรึกษาเกษตรประจำสหภาพยุโรป</a:t>
                  </a:r>
                  <a:endParaRPr lang="th-TH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endParaRPr>
                </a:p>
              </p:txBody>
            </p:sp>
            <p:sp>
              <p:nvSpPr>
                <p:cNvPr id="24613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6467" y="4601"/>
                  <a:ext cx="3600" cy="54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algn="ctr"/>
                  <a:r>
                    <a:rPr lang="th-TH" sz="1400">
                      <a:latin typeface="TH SarabunIT๙" pitchFamily="34" charset="-34"/>
                      <a:ea typeface="Times New Roman" pitchFamily="18" charset="0"/>
                      <a:cs typeface="TH SarabunIT๙" pitchFamily="34" charset="-34"/>
                    </a:rPr>
                    <a:t>อำนวยการ สูง</a:t>
                  </a:r>
                  <a:endParaRPr lang="en-US" sz="9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endParaRPr>
                </a:p>
                <a:p>
                  <a:pPr eaLnBrk="0" hangingPunct="0"/>
                  <a:endParaRPr lang="en-US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endParaRPr>
                </a:p>
              </p:txBody>
            </p:sp>
            <p:sp>
              <p:nvSpPr>
                <p:cNvPr id="24614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9467" y="3881"/>
                  <a:ext cx="600" cy="72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r>
                    <a:rPr lang="th-TH" sz="1400">
                      <a:latin typeface="TH SarabunIT๙" pitchFamily="34" charset="-34"/>
                      <a:ea typeface="Times New Roman" pitchFamily="18" charset="0"/>
                      <a:cs typeface="TH SarabunIT๙" pitchFamily="34" charset="-34"/>
                    </a:rPr>
                    <a:t>3</a:t>
                  </a:r>
                  <a:endParaRPr lang="th-TH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endParaRPr>
                </a:p>
              </p:txBody>
            </p:sp>
          </p:grpSp>
          <p:sp>
            <p:nvSpPr>
              <p:cNvPr id="24611" name="Text Box 12"/>
              <p:cNvSpPr txBox="1">
                <a:spLocks noChangeArrowheads="1"/>
              </p:cNvSpPr>
              <p:nvPr/>
            </p:nvSpPr>
            <p:spPr bwMode="auto">
              <a:xfrm>
                <a:off x="12587" y="6947"/>
                <a:ext cx="3600" cy="108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th-TH" sz="12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(ปก/ชก)      - 2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grpSp>
          <p:nvGrpSpPr>
            <p:cNvPr id="24603" name="Group 6"/>
            <p:cNvGrpSpPr>
              <a:grpSpLocks/>
            </p:cNvGrpSpPr>
            <p:nvPr/>
          </p:nvGrpSpPr>
          <p:grpSpPr bwMode="auto">
            <a:xfrm>
              <a:off x="8447" y="5603"/>
              <a:ext cx="3780" cy="2424"/>
              <a:chOff x="8447" y="5603"/>
              <a:chExt cx="3780" cy="2424"/>
            </a:xfrm>
          </p:grpSpPr>
          <p:sp>
            <p:nvSpPr>
              <p:cNvPr id="24606" name="Text Box 10"/>
              <p:cNvSpPr txBox="1">
                <a:spLocks noChangeArrowheads="1"/>
              </p:cNvSpPr>
              <p:nvPr/>
            </p:nvSpPr>
            <p:spPr bwMode="auto">
              <a:xfrm>
                <a:off x="8447" y="5603"/>
                <a:ext cx="3240" cy="75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สำนักงานที่ปรึกษาเกษตรประจำ</a:t>
                </a:r>
                <a:endParaRPr lang="en-US" sz="9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algn="ctr" eaLnBrk="0" hangingPunct="0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กรุงปักกิ่ง</a:t>
                </a:r>
                <a:endParaRPr lang="en-US" sz="9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07" name="Text Box 9"/>
              <p:cNvSpPr txBox="1">
                <a:spLocks noChangeArrowheads="1"/>
              </p:cNvSpPr>
              <p:nvPr/>
            </p:nvSpPr>
            <p:spPr bwMode="auto">
              <a:xfrm>
                <a:off x="8447" y="6324"/>
                <a:ext cx="3768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อำนวยการ ต้น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08" name="Text Box 8"/>
              <p:cNvSpPr txBox="1">
                <a:spLocks noChangeArrowheads="1"/>
              </p:cNvSpPr>
              <p:nvPr/>
            </p:nvSpPr>
            <p:spPr bwMode="auto">
              <a:xfrm>
                <a:off x="11675" y="5603"/>
                <a:ext cx="54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2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4609" name="Text Box 7"/>
              <p:cNvSpPr txBox="1">
                <a:spLocks noChangeArrowheads="1"/>
              </p:cNvSpPr>
              <p:nvPr/>
            </p:nvSpPr>
            <p:spPr bwMode="auto">
              <a:xfrm>
                <a:off x="8627" y="6947"/>
                <a:ext cx="3600" cy="108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th-TH" sz="12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(ปก/ชก)      - 1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r>
                  <a:rPr lang="th-TH" sz="12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 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24604" name="Line 5"/>
            <p:cNvSpPr>
              <a:spLocks noChangeShapeType="1"/>
            </p:cNvSpPr>
            <p:nvPr/>
          </p:nvSpPr>
          <p:spPr bwMode="auto">
            <a:xfrm>
              <a:off x="10247" y="5227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24605" name="Line 4"/>
            <p:cNvSpPr>
              <a:spLocks noChangeShapeType="1"/>
            </p:cNvSpPr>
            <p:nvPr/>
          </p:nvSpPr>
          <p:spPr bwMode="auto">
            <a:xfrm>
              <a:off x="6287" y="5231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grpSp>
        <p:nvGrpSpPr>
          <p:cNvPr id="24586" name="กลุ่ม 53"/>
          <p:cNvGrpSpPr>
            <a:grpSpLocks/>
          </p:cNvGrpSpPr>
          <p:nvPr/>
        </p:nvGrpSpPr>
        <p:grpSpPr bwMode="auto">
          <a:xfrm>
            <a:off x="2786063" y="857232"/>
            <a:ext cx="3357562" cy="857250"/>
            <a:chOff x="668832" y="711456"/>
            <a:chExt cx="1697590" cy="796983"/>
          </a:xfrm>
        </p:grpSpPr>
        <p:grpSp>
          <p:nvGrpSpPr>
            <p:cNvPr id="24587" name="กลุ่ม 56"/>
            <p:cNvGrpSpPr>
              <a:grpSpLocks/>
            </p:cNvGrpSpPr>
            <p:nvPr/>
          </p:nvGrpSpPr>
          <p:grpSpPr bwMode="auto">
            <a:xfrm>
              <a:off x="1932893" y="711456"/>
              <a:ext cx="433529" cy="796983"/>
              <a:chOff x="4955379" y="712178"/>
              <a:chExt cx="365107" cy="599308"/>
            </a:xfrm>
          </p:grpSpPr>
          <p:sp>
            <p:nvSpPr>
              <p:cNvPr id="66" name="สี่เหลี่ยมผืนผ้า 91"/>
              <p:cNvSpPr/>
              <p:nvPr/>
            </p:nvSpPr>
            <p:spPr>
              <a:xfrm>
                <a:off x="4955465" y="712178"/>
                <a:ext cx="365021" cy="19976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- 14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67" name="สี่เหลี่ยมผืนผ้า 92"/>
              <p:cNvSpPr/>
              <p:nvPr/>
            </p:nvSpPr>
            <p:spPr>
              <a:xfrm>
                <a:off x="4955465" y="911947"/>
                <a:ext cx="365021" cy="19200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- 0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68" name="สี่เหลี่ยมผืนผ้า 93"/>
              <p:cNvSpPr/>
              <p:nvPr/>
            </p:nvSpPr>
            <p:spPr>
              <a:xfrm>
                <a:off x="4955465" y="1111717"/>
                <a:ext cx="365021" cy="19976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- 0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sp>
          <p:nvSpPr>
            <p:cNvPr id="64" name="สี่เหลี่ยมผืนผ้า 89"/>
            <p:cNvSpPr/>
            <p:nvPr/>
          </p:nvSpPr>
          <p:spPr bwMode="auto">
            <a:xfrm>
              <a:off x="668832" y="711456"/>
              <a:ext cx="1264163" cy="79698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สำนักงานที่ปรึกษาการเกษตรต่างประเทศ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(6 แห่ง)</a:t>
              </a:r>
            </a:p>
          </p:txBody>
        </p:sp>
      </p:grpSp>
      <p:grpSp>
        <p:nvGrpSpPr>
          <p:cNvPr id="63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65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9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70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71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72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</a:t>
              </a:r>
              <a:r>
                <a:rPr lang="th-TH" sz="1400" dirty="0" smtClean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15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60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/>
          <p:cNvSpPr txBox="1">
            <a:spLocks noChangeArrowheads="1"/>
          </p:cNvSpPr>
          <p:nvPr/>
        </p:nvSpPr>
        <p:spPr bwMode="auto">
          <a:xfrm>
            <a:off x="0" y="334968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25604" name="Line 28"/>
          <p:cNvSpPr>
            <a:spLocks noChangeShapeType="1"/>
          </p:cNvSpPr>
          <p:nvPr/>
        </p:nvSpPr>
        <p:spPr bwMode="auto">
          <a:xfrm flipH="1">
            <a:off x="4497388" y="2251080"/>
            <a:ext cx="0" cy="2095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605" name="Line 27"/>
          <p:cNvSpPr>
            <a:spLocks noChangeShapeType="1"/>
          </p:cNvSpPr>
          <p:nvPr/>
        </p:nvSpPr>
        <p:spPr bwMode="auto">
          <a:xfrm flipV="1">
            <a:off x="1222375" y="2460630"/>
            <a:ext cx="66532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606" name="Line 26"/>
          <p:cNvSpPr>
            <a:spLocks noChangeShapeType="1"/>
          </p:cNvSpPr>
          <p:nvPr/>
        </p:nvSpPr>
        <p:spPr bwMode="auto">
          <a:xfrm>
            <a:off x="1222375" y="246221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607" name="Line 25"/>
          <p:cNvSpPr>
            <a:spLocks noChangeShapeType="1"/>
          </p:cNvSpPr>
          <p:nvPr/>
        </p:nvSpPr>
        <p:spPr bwMode="auto">
          <a:xfrm>
            <a:off x="7875588" y="246221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608" name="Text Box 24"/>
          <p:cNvSpPr txBox="1">
            <a:spLocks noChangeArrowheads="1"/>
          </p:cNvSpPr>
          <p:nvPr/>
        </p:nvSpPr>
        <p:spPr bwMode="auto">
          <a:xfrm>
            <a:off x="200025" y="3506793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นักจัดการงานทั่วไป (ปก/ชก)</a:t>
            </a:r>
            <a:r>
              <a:rPr lang="en-US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                </a:t>
            </a:r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- 1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เจ้าพนักงานธุรการ (ปง/ชง)                  - 3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5609" name="Text Box 20"/>
          <p:cNvSpPr txBox="1">
            <a:spLocks noChangeArrowheads="1"/>
          </p:cNvSpPr>
          <p:nvPr/>
        </p:nvSpPr>
        <p:spPr bwMode="auto">
          <a:xfrm>
            <a:off x="2378075" y="2678118"/>
            <a:ext cx="1739900" cy="5175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กลุ่มประสานราชการ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5610" name="Text Box 18"/>
          <p:cNvSpPr txBox="1">
            <a:spLocks noChangeArrowheads="1"/>
          </p:cNvSpPr>
          <p:nvPr/>
        </p:nvSpPr>
        <p:spPr bwMode="auto">
          <a:xfrm>
            <a:off x="4084638" y="2678118"/>
            <a:ext cx="341312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5611" name="Text Box 19"/>
          <p:cNvSpPr txBox="1">
            <a:spLocks noChangeArrowheads="1"/>
          </p:cNvSpPr>
          <p:nvPr/>
        </p:nvSpPr>
        <p:spPr bwMode="auto">
          <a:xfrm>
            <a:off x="2378075" y="3113093"/>
            <a:ext cx="2047875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(ชพ)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5612" name="Group 14"/>
          <p:cNvGrpSpPr>
            <a:grpSpLocks/>
          </p:cNvGrpSpPr>
          <p:nvPr/>
        </p:nvGrpSpPr>
        <p:grpSpPr bwMode="auto">
          <a:xfrm>
            <a:off x="142875" y="2679705"/>
            <a:ext cx="2046288" cy="800100"/>
            <a:chOff x="6467" y="3881"/>
            <a:chExt cx="3600" cy="1260"/>
          </a:xfrm>
        </p:grpSpPr>
        <p:sp>
          <p:nvSpPr>
            <p:cNvPr id="25640" name="Text Box 17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ฝ่ายบริหารทั่วไป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5641" name="Text Box 16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นักจัดการงานทั่วไป (ปก/ชก)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5642" name="Text Box 15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6954838" y="2679705"/>
            <a:ext cx="17399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กลุ่มติดตามและประเมินผล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5614" name="Text Box 12"/>
          <p:cNvSpPr txBox="1">
            <a:spLocks noChangeArrowheads="1"/>
          </p:cNvSpPr>
          <p:nvPr/>
        </p:nvSpPr>
        <p:spPr bwMode="auto">
          <a:xfrm>
            <a:off x="6954838" y="3114680"/>
            <a:ext cx="2046287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(ชพ)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5615" name="Text Box 11"/>
          <p:cNvSpPr txBox="1">
            <a:spLocks noChangeArrowheads="1"/>
          </p:cNvSpPr>
          <p:nvPr/>
        </p:nvSpPr>
        <p:spPr bwMode="auto">
          <a:xfrm>
            <a:off x="8659813" y="2679705"/>
            <a:ext cx="341312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5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5616" name="Text Box 10"/>
          <p:cNvSpPr txBox="1">
            <a:spLocks noChangeArrowheads="1"/>
          </p:cNvSpPr>
          <p:nvPr/>
        </p:nvSpPr>
        <p:spPr bwMode="auto">
          <a:xfrm>
            <a:off x="2349500" y="3517905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 - 1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5617" name="Text Box 9"/>
          <p:cNvSpPr txBox="1">
            <a:spLocks noChangeArrowheads="1"/>
          </p:cNvSpPr>
          <p:nvPr/>
        </p:nvSpPr>
        <p:spPr bwMode="auto">
          <a:xfrm>
            <a:off x="6954838" y="3506793"/>
            <a:ext cx="2046287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 - 4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5618" name="Group 5"/>
          <p:cNvGrpSpPr>
            <a:grpSpLocks/>
          </p:cNvGrpSpPr>
          <p:nvPr/>
        </p:nvGrpSpPr>
        <p:grpSpPr bwMode="auto">
          <a:xfrm>
            <a:off x="4710113" y="2686055"/>
            <a:ext cx="2046287" cy="800100"/>
            <a:chOff x="6467" y="3881"/>
            <a:chExt cx="3600" cy="1260"/>
          </a:xfrm>
        </p:grpSpPr>
        <p:sp>
          <p:nvSpPr>
            <p:cNvPr id="25637" name="Text Box 8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กลุ่มสนับสนุนการตรวจราชการ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5638" name="Text Box 7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5639" name="Text Box 6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5619" name="Text Box 4"/>
          <p:cNvSpPr txBox="1">
            <a:spLocks noChangeArrowheads="1"/>
          </p:cNvSpPr>
          <p:nvPr/>
        </p:nvSpPr>
        <p:spPr bwMode="auto">
          <a:xfrm>
            <a:off x="4702175" y="3529018"/>
            <a:ext cx="2047875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 - 4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5620" name="Line 3"/>
          <p:cNvSpPr>
            <a:spLocks noChangeShapeType="1"/>
          </p:cNvSpPr>
          <p:nvPr/>
        </p:nvSpPr>
        <p:spPr bwMode="auto">
          <a:xfrm>
            <a:off x="5773738" y="2457455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621" name="Line 2"/>
          <p:cNvSpPr>
            <a:spLocks noChangeShapeType="1"/>
          </p:cNvSpPr>
          <p:nvPr/>
        </p:nvSpPr>
        <p:spPr bwMode="auto">
          <a:xfrm>
            <a:off x="3371850" y="246063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622" name="Rectangle 29"/>
          <p:cNvSpPr>
            <a:spLocks noChangeArrowheads="1"/>
          </p:cNvSpPr>
          <p:nvPr/>
        </p:nvSpPr>
        <p:spPr bwMode="auto">
          <a:xfrm>
            <a:off x="0" y="87645"/>
            <a:ext cx="1847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5624" name="กลุ่ม 53"/>
          <p:cNvGrpSpPr>
            <a:grpSpLocks/>
          </p:cNvGrpSpPr>
          <p:nvPr/>
        </p:nvGrpSpPr>
        <p:grpSpPr bwMode="auto">
          <a:xfrm>
            <a:off x="3095625" y="1308105"/>
            <a:ext cx="2786063" cy="928688"/>
            <a:chOff x="668831" y="711458"/>
            <a:chExt cx="2493986" cy="717279"/>
          </a:xfrm>
        </p:grpSpPr>
        <p:grpSp>
          <p:nvGrpSpPr>
            <p:cNvPr id="25625" name="กลุ่ม 56"/>
            <p:cNvGrpSpPr>
              <a:grpSpLocks/>
            </p:cNvGrpSpPr>
            <p:nvPr/>
          </p:nvGrpSpPr>
          <p:grpSpPr bwMode="auto">
            <a:xfrm>
              <a:off x="2234820" y="711465"/>
              <a:ext cx="927994" cy="717281"/>
              <a:chOff x="5209650" y="712176"/>
              <a:chExt cx="781532" cy="539372"/>
            </a:xfrm>
          </p:grpSpPr>
          <p:sp>
            <p:nvSpPr>
              <p:cNvPr id="46" name="สี่เหลี่ยมผืนผ้า 91"/>
              <p:cNvSpPr/>
              <p:nvPr/>
            </p:nvSpPr>
            <p:spPr>
              <a:xfrm>
                <a:off x="5209679" y="712171"/>
                <a:ext cx="781505" cy="17979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- 18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7" name="สี่เหลี่ยมผืนผ้า 92"/>
              <p:cNvSpPr/>
              <p:nvPr/>
            </p:nvSpPr>
            <p:spPr>
              <a:xfrm>
                <a:off x="5209679" y="891039"/>
                <a:ext cx="781505" cy="180712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- 15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8" name="สี่เหลี่ยมผืนผ้า 93"/>
              <p:cNvSpPr/>
              <p:nvPr/>
            </p:nvSpPr>
            <p:spPr>
              <a:xfrm>
                <a:off x="5209679" y="1071751"/>
                <a:ext cx="781505" cy="17979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2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25626" name="กลุ่ม 52"/>
            <p:cNvGrpSpPr>
              <a:grpSpLocks/>
            </p:cNvGrpSpPr>
            <p:nvPr/>
          </p:nvGrpSpPr>
          <p:grpSpPr bwMode="auto">
            <a:xfrm>
              <a:off x="668831" y="711458"/>
              <a:ext cx="1565991" cy="717279"/>
              <a:chOff x="668831" y="711458"/>
              <a:chExt cx="1565991" cy="717279"/>
            </a:xfrm>
          </p:grpSpPr>
          <p:sp>
            <p:nvSpPr>
              <p:cNvPr id="44" name="สี่เหลี่ยมผืนผ้า 89"/>
              <p:cNvSpPr/>
              <p:nvPr/>
            </p:nvSpPr>
            <p:spPr bwMode="auto">
              <a:xfrm>
                <a:off x="668831" y="711458"/>
                <a:ext cx="1566024" cy="359253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สำนักตรวจราชการ</a:t>
                </a:r>
              </a:p>
            </p:txBody>
          </p:sp>
          <p:sp>
            <p:nvSpPr>
              <p:cNvPr id="45" name="สี่เหลี่ยมผืนผ้า 90"/>
              <p:cNvSpPr/>
              <p:nvPr/>
            </p:nvSpPr>
            <p:spPr bwMode="auto">
              <a:xfrm>
                <a:off x="668831" y="1069484"/>
                <a:ext cx="1566024" cy="359253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สูง</a:t>
                </a:r>
              </a:p>
            </p:txBody>
          </p:sp>
        </p:grpSp>
      </p:grpSp>
      <p:grpSp>
        <p:nvGrpSpPr>
          <p:cNvPr id="43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49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0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1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2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3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54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0" y="357194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>
                <a:latin typeface="TH SarabunIT๙" pitchFamily="34" charset="-34"/>
                <a:cs typeface="TH SarabunIT๙" pitchFamily="34" charset="-34"/>
              </a:rPr>
              <a:t>แผนภูมิโครงสร้างอัตรากำลัง สำนักงานปลัดกระทรวงเกษตรและสหกรณ์</a:t>
            </a:r>
          </a:p>
        </p:txBody>
      </p:sp>
      <p:sp>
        <p:nvSpPr>
          <p:cNvPr id="26628" name="Line 29"/>
          <p:cNvSpPr>
            <a:spLocks noChangeShapeType="1"/>
          </p:cNvSpPr>
          <p:nvPr/>
        </p:nvSpPr>
        <p:spPr bwMode="auto">
          <a:xfrm flipH="1">
            <a:off x="4497388" y="2344744"/>
            <a:ext cx="0" cy="2095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629" name="Line 28"/>
          <p:cNvSpPr>
            <a:spLocks noChangeShapeType="1"/>
          </p:cNvSpPr>
          <p:nvPr/>
        </p:nvSpPr>
        <p:spPr bwMode="auto">
          <a:xfrm flipV="1">
            <a:off x="1222375" y="2554294"/>
            <a:ext cx="66532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630" name="Line 27"/>
          <p:cNvSpPr>
            <a:spLocks noChangeShapeType="1"/>
          </p:cNvSpPr>
          <p:nvPr/>
        </p:nvSpPr>
        <p:spPr bwMode="auto">
          <a:xfrm>
            <a:off x="1222375" y="2555881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631" name="Line 26"/>
          <p:cNvSpPr>
            <a:spLocks noChangeShapeType="1"/>
          </p:cNvSpPr>
          <p:nvPr/>
        </p:nvSpPr>
        <p:spPr bwMode="auto">
          <a:xfrm>
            <a:off x="7875588" y="2555881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632" name="Text Box 25"/>
          <p:cNvSpPr txBox="1">
            <a:spLocks noChangeArrowheads="1"/>
          </p:cNvSpPr>
          <p:nvPr/>
        </p:nvSpPr>
        <p:spPr bwMode="auto">
          <a:xfrm>
            <a:off x="200025" y="3600456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เจ้าพนักงานธุรการ (ปง/ชง)                   - 2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6633" name="Text Box 20"/>
          <p:cNvSpPr txBox="1">
            <a:spLocks noChangeArrowheads="1"/>
          </p:cNvSpPr>
          <p:nvPr/>
        </p:nvSpPr>
        <p:spPr bwMode="auto">
          <a:xfrm>
            <a:off x="2378075" y="2771781"/>
            <a:ext cx="1739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กลุ่มตรวจสอบภายใน 1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6634" name="Text Box 18"/>
          <p:cNvSpPr txBox="1">
            <a:spLocks noChangeArrowheads="1"/>
          </p:cNvSpPr>
          <p:nvPr/>
        </p:nvSpPr>
        <p:spPr bwMode="auto">
          <a:xfrm>
            <a:off x="4084638" y="2771781"/>
            <a:ext cx="341312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6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6635" name="Text Box 19"/>
          <p:cNvSpPr txBox="1">
            <a:spLocks noChangeArrowheads="1"/>
          </p:cNvSpPr>
          <p:nvPr/>
        </p:nvSpPr>
        <p:spPr bwMode="auto">
          <a:xfrm>
            <a:off x="2378075" y="3206756"/>
            <a:ext cx="2047875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นักวิชาการตรวจสอบภายใน (ชพ)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6636" name="Group 14"/>
          <p:cNvGrpSpPr>
            <a:grpSpLocks/>
          </p:cNvGrpSpPr>
          <p:nvPr/>
        </p:nvGrpSpPr>
        <p:grpSpPr bwMode="auto">
          <a:xfrm>
            <a:off x="142875" y="2773369"/>
            <a:ext cx="2046288" cy="800100"/>
            <a:chOff x="6467" y="3881"/>
            <a:chExt cx="3600" cy="1260"/>
          </a:xfrm>
        </p:grpSpPr>
        <p:sp>
          <p:nvSpPr>
            <p:cNvPr id="26665" name="Text Box 17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ฝ่ายบริหารทั่วไป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6666" name="Text Box 16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เจ้าพนักงานธุรการ (ปง/ชง)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6667" name="Text Box 15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3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6954838" y="2773369"/>
            <a:ext cx="17399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กลุ่มตรวจสอบภายใน 3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6638" name="Text Box 11"/>
          <p:cNvSpPr txBox="1">
            <a:spLocks noChangeArrowheads="1"/>
          </p:cNvSpPr>
          <p:nvPr/>
        </p:nvSpPr>
        <p:spPr bwMode="auto">
          <a:xfrm>
            <a:off x="8659813" y="2773369"/>
            <a:ext cx="341312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6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6639" name="Text Box 12"/>
          <p:cNvSpPr txBox="1">
            <a:spLocks noChangeArrowheads="1"/>
          </p:cNvSpPr>
          <p:nvPr/>
        </p:nvSpPr>
        <p:spPr bwMode="auto">
          <a:xfrm>
            <a:off x="6954838" y="3208344"/>
            <a:ext cx="2046287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นักวิชาการตรวจสอบภายใน (ชพ)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6640" name="Text Box 10"/>
          <p:cNvSpPr txBox="1">
            <a:spLocks noChangeArrowheads="1"/>
          </p:cNvSpPr>
          <p:nvPr/>
        </p:nvSpPr>
        <p:spPr bwMode="auto">
          <a:xfrm>
            <a:off x="2349500" y="3600456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นักวิชาการตรวจสอบภายใน (ปก/ชก)       - 5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6641" name="Text Box 9"/>
          <p:cNvSpPr txBox="1">
            <a:spLocks noChangeArrowheads="1"/>
          </p:cNvSpPr>
          <p:nvPr/>
        </p:nvSpPr>
        <p:spPr bwMode="auto">
          <a:xfrm>
            <a:off x="6954838" y="3600456"/>
            <a:ext cx="2046287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นักวิชาการตรวจสอบภายใน (ปก/ชก)       - 5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6642" name="Group 5"/>
          <p:cNvGrpSpPr>
            <a:grpSpLocks/>
          </p:cNvGrpSpPr>
          <p:nvPr/>
        </p:nvGrpSpPr>
        <p:grpSpPr bwMode="auto">
          <a:xfrm>
            <a:off x="4710113" y="2779719"/>
            <a:ext cx="2046287" cy="800100"/>
            <a:chOff x="6467" y="3881"/>
            <a:chExt cx="3600" cy="1260"/>
          </a:xfrm>
        </p:grpSpPr>
        <p:sp>
          <p:nvSpPr>
            <p:cNvPr id="26662" name="Text Box 8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กลุ่มตรวจสอบภายใน 2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6663" name="Text Box 7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นักวิชาการตรวจสอบภายใน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6664" name="Text Box 6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6643" name="Text Box 4"/>
          <p:cNvSpPr txBox="1">
            <a:spLocks noChangeArrowheads="1"/>
          </p:cNvSpPr>
          <p:nvPr/>
        </p:nvSpPr>
        <p:spPr bwMode="auto">
          <a:xfrm>
            <a:off x="4702175" y="3600456"/>
            <a:ext cx="2047875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นักวิชาการตรวจสอบภายใน (ปก/ชก)       - 4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6644" name="Line 3"/>
          <p:cNvSpPr>
            <a:spLocks noChangeShapeType="1"/>
          </p:cNvSpPr>
          <p:nvPr/>
        </p:nvSpPr>
        <p:spPr bwMode="auto">
          <a:xfrm>
            <a:off x="5773738" y="2551119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645" name="Line 2"/>
          <p:cNvSpPr>
            <a:spLocks noChangeShapeType="1"/>
          </p:cNvSpPr>
          <p:nvPr/>
        </p:nvSpPr>
        <p:spPr bwMode="auto">
          <a:xfrm>
            <a:off x="3371850" y="255429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646" name="Rectangle 30"/>
          <p:cNvSpPr>
            <a:spLocks noChangeArrowheads="1"/>
          </p:cNvSpPr>
          <p:nvPr/>
        </p:nvSpPr>
        <p:spPr bwMode="auto">
          <a:xfrm>
            <a:off x="0" y="-33338"/>
            <a:ext cx="184150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647" name="Rectangle 50"/>
          <p:cNvSpPr>
            <a:spLocks noChangeArrowheads="1"/>
          </p:cNvSpPr>
          <p:nvPr/>
        </p:nvSpPr>
        <p:spPr bwMode="auto">
          <a:xfrm>
            <a:off x="0" y="566744"/>
            <a:ext cx="18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6649" name="กลุ่ม 53"/>
          <p:cNvGrpSpPr>
            <a:grpSpLocks/>
          </p:cNvGrpSpPr>
          <p:nvPr/>
        </p:nvGrpSpPr>
        <p:grpSpPr bwMode="auto">
          <a:xfrm>
            <a:off x="2462213" y="1466856"/>
            <a:ext cx="4071937" cy="857250"/>
            <a:chOff x="668831" y="819953"/>
            <a:chExt cx="1695811" cy="433980"/>
          </a:xfrm>
        </p:grpSpPr>
        <p:grpSp>
          <p:nvGrpSpPr>
            <p:cNvPr id="26650" name="กลุ่ม 56"/>
            <p:cNvGrpSpPr>
              <a:grpSpLocks/>
            </p:cNvGrpSpPr>
            <p:nvPr/>
          </p:nvGrpSpPr>
          <p:grpSpPr bwMode="auto">
            <a:xfrm>
              <a:off x="1995866" y="819954"/>
              <a:ext cx="368776" cy="433977"/>
              <a:chOff x="5008450" y="793763"/>
              <a:chExt cx="310576" cy="326337"/>
            </a:xfrm>
          </p:grpSpPr>
          <p:sp>
            <p:nvSpPr>
              <p:cNvPr id="47" name="สี่เหลี่ยมผืนผ้า 91"/>
              <p:cNvSpPr/>
              <p:nvPr/>
            </p:nvSpPr>
            <p:spPr>
              <a:xfrm>
                <a:off x="5008334" y="793762"/>
                <a:ext cx="310692" cy="10878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- 21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8" name="สี่เหลี่ยมผืนผ้า 92"/>
              <p:cNvSpPr/>
              <p:nvPr/>
            </p:nvSpPr>
            <p:spPr>
              <a:xfrm>
                <a:off x="5008334" y="902542"/>
                <a:ext cx="310692" cy="10878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- 5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9" name="สี่เหลี่ยมผืนผ้า 93"/>
              <p:cNvSpPr/>
              <p:nvPr/>
            </p:nvSpPr>
            <p:spPr>
              <a:xfrm>
                <a:off x="5008334" y="1011322"/>
                <a:ext cx="310692" cy="10878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- 0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26651" name="กลุ่ม 52"/>
            <p:cNvGrpSpPr>
              <a:grpSpLocks/>
            </p:cNvGrpSpPr>
            <p:nvPr/>
          </p:nvGrpSpPr>
          <p:grpSpPr bwMode="auto">
            <a:xfrm>
              <a:off x="668831" y="819953"/>
              <a:ext cx="1327080" cy="433980"/>
              <a:chOff x="668831" y="819953"/>
              <a:chExt cx="1327080" cy="433980"/>
            </a:xfrm>
          </p:grpSpPr>
          <p:sp>
            <p:nvSpPr>
              <p:cNvPr id="45" name="สี่เหลี่ยมผืนผ้า 89"/>
              <p:cNvSpPr/>
              <p:nvPr/>
            </p:nvSpPr>
            <p:spPr bwMode="auto">
              <a:xfrm>
                <a:off x="668831" y="819953"/>
                <a:ext cx="1326898" cy="21699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สำนักตรวจสอบภายใน</a:t>
                </a:r>
              </a:p>
            </p:txBody>
          </p:sp>
          <p:sp>
            <p:nvSpPr>
              <p:cNvPr id="46" name="สี่เหลี่ยมผืนผ้า 90"/>
              <p:cNvSpPr/>
              <p:nvPr/>
            </p:nvSpPr>
            <p:spPr bwMode="auto">
              <a:xfrm>
                <a:off x="668831" y="1036943"/>
                <a:ext cx="1326898" cy="21699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ผู้อำนวยการเฉพาะด้าน(วิชาการตรวจสอบภายใน) สูง</a:t>
                </a:r>
              </a:p>
            </p:txBody>
          </p:sp>
        </p:grpSp>
      </p:grpSp>
      <p:grpSp>
        <p:nvGrpSpPr>
          <p:cNvPr id="44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50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1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2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3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4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55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0" y="357204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27652" name="Line 39"/>
          <p:cNvSpPr>
            <a:spLocks noChangeShapeType="1"/>
          </p:cNvSpPr>
          <p:nvPr/>
        </p:nvSpPr>
        <p:spPr bwMode="auto">
          <a:xfrm flipH="1">
            <a:off x="4457700" y="1819291"/>
            <a:ext cx="0" cy="24511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653" name="Line 38"/>
          <p:cNvSpPr>
            <a:spLocks noChangeShapeType="1"/>
          </p:cNvSpPr>
          <p:nvPr/>
        </p:nvSpPr>
        <p:spPr bwMode="auto">
          <a:xfrm flipV="1">
            <a:off x="2400300" y="2309829"/>
            <a:ext cx="41148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654" name="Line 37"/>
          <p:cNvSpPr>
            <a:spLocks noChangeShapeType="1"/>
          </p:cNvSpPr>
          <p:nvPr/>
        </p:nvSpPr>
        <p:spPr bwMode="auto">
          <a:xfrm>
            <a:off x="2400300" y="2308241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655" name="Line 36"/>
          <p:cNvSpPr>
            <a:spLocks noChangeShapeType="1"/>
          </p:cNvSpPr>
          <p:nvPr/>
        </p:nvSpPr>
        <p:spPr bwMode="auto">
          <a:xfrm>
            <a:off x="6515100" y="2308241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656" name="Text Box 31"/>
          <p:cNvSpPr txBox="1">
            <a:spLocks noChangeArrowheads="1"/>
          </p:cNvSpPr>
          <p:nvPr/>
        </p:nvSpPr>
        <p:spPr bwMode="auto">
          <a:xfrm>
            <a:off x="1320800" y="3352816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	- 1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7657" name="Group 27"/>
          <p:cNvGrpSpPr>
            <a:grpSpLocks/>
          </p:cNvGrpSpPr>
          <p:nvPr/>
        </p:nvGrpSpPr>
        <p:grpSpPr bwMode="auto">
          <a:xfrm>
            <a:off x="1257300" y="2525729"/>
            <a:ext cx="2286000" cy="800100"/>
            <a:chOff x="6467" y="3881"/>
            <a:chExt cx="3600" cy="1260"/>
          </a:xfrm>
        </p:grpSpPr>
        <p:sp>
          <p:nvSpPr>
            <p:cNvPr id="27699" name="Text Box 30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ฝ่ายบริหารทั่วไป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7700" name="Text Box 29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7701" name="Text Box 28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2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7658" name="Group 21"/>
          <p:cNvGrpSpPr>
            <a:grpSpLocks/>
          </p:cNvGrpSpPr>
          <p:nvPr/>
        </p:nvGrpSpPr>
        <p:grpSpPr bwMode="auto">
          <a:xfrm>
            <a:off x="5372100" y="2525729"/>
            <a:ext cx="2286000" cy="1546225"/>
            <a:chOff x="12587" y="3247"/>
            <a:chExt cx="3600" cy="2434"/>
          </a:xfrm>
        </p:grpSpPr>
        <p:grpSp>
          <p:nvGrpSpPr>
            <p:cNvPr id="27694" name="Group 23"/>
            <p:cNvGrpSpPr>
              <a:grpSpLocks/>
            </p:cNvGrpSpPr>
            <p:nvPr/>
          </p:nvGrpSpPr>
          <p:grpSpPr bwMode="auto">
            <a:xfrm>
              <a:off x="12587" y="3247"/>
              <a:ext cx="3600" cy="1260"/>
              <a:chOff x="6467" y="3881"/>
              <a:chExt cx="3600" cy="1260"/>
            </a:xfrm>
          </p:grpSpPr>
          <p:sp>
            <p:nvSpPr>
              <p:cNvPr id="27696" name="Text Box 26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กลุ่มช่วยเหลือเกษตรกรผู้ยากจน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7697" name="Text Box 25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(ชพ)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7698" name="Text Box 24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5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27695" name="Text Box 22"/>
            <p:cNvSpPr txBox="1">
              <a:spLocks noChangeArrowheads="1"/>
            </p:cNvSpPr>
            <p:nvPr/>
          </p:nvSpPr>
          <p:spPr bwMode="auto">
            <a:xfrm>
              <a:off x="12587" y="460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	- 4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7659" name="Line 20"/>
          <p:cNvSpPr>
            <a:spLocks noChangeShapeType="1"/>
          </p:cNvSpPr>
          <p:nvPr/>
        </p:nvSpPr>
        <p:spPr bwMode="auto">
          <a:xfrm flipV="1">
            <a:off x="1485900" y="3946541"/>
            <a:ext cx="59436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660" name="Line 19"/>
          <p:cNvSpPr>
            <a:spLocks noChangeShapeType="1"/>
          </p:cNvSpPr>
          <p:nvPr/>
        </p:nvSpPr>
        <p:spPr bwMode="auto">
          <a:xfrm>
            <a:off x="1485900" y="395130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661" name="Line 18"/>
          <p:cNvSpPr>
            <a:spLocks noChangeShapeType="1"/>
          </p:cNvSpPr>
          <p:nvPr/>
        </p:nvSpPr>
        <p:spPr bwMode="auto">
          <a:xfrm>
            <a:off x="7429500" y="395130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662" name="Text Box 17"/>
          <p:cNvSpPr txBox="1">
            <a:spLocks noChangeArrowheads="1"/>
          </p:cNvSpPr>
          <p:nvPr/>
        </p:nvSpPr>
        <p:spPr bwMode="auto">
          <a:xfrm>
            <a:off x="406400" y="4957779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	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6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7663" name="Text Box 16"/>
          <p:cNvSpPr txBox="1">
            <a:spLocks noChangeArrowheads="1"/>
          </p:cNvSpPr>
          <p:nvPr/>
        </p:nvSpPr>
        <p:spPr bwMode="auto">
          <a:xfrm>
            <a:off x="342900" y="4168791"/>
            <a:ext cx="19431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กลุ่มติดตามและฟื้นฟูอาชีพเกษตรกรและผู้ยากจน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7664" name="Text Box 15"/>
          <p:cNvSpPr txBox="1">
            <a:spLocks noChangeArrowheads="1"/>
          </p:cNvSpPr>
          <p:nvPr/>
        </p:nvSpPr>
        <p:spPr bwMode="auto">
          <a:xfrm>
            <a:off x="342900" y="4603766"/>
            <a:ext cx="22860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(ชพ)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7665" name="Text Box 14"/>
          <p:cNvSpPr txBox="1">
            <a:spLocks noChangeArrowheads="1"/>
          </p:cNvSpPr>
          <p:nvPr/>
        </p:nvSpPr>
        <p:spPr bwMode="auto">
          <a:xfrm>
            <a:off x="2247900" y="4168791"/>
            <a:ext cx="381000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7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7666" name="Group 8"/>
          <p:cNvGrpSpPr>
            <a:grpSpLocks/>
          </p:cNvGrpSpPr>
          <p:nvPr/>
        </p:nvGrpSpPr>
        <p:grpSpPr bwMode="auto">
          <a:xfrm>
            <a:off x="6286500" y="4168791"/>
            <a:ext cx="2286000" cy="1546225"/>
            <a:chOff x="12587" y="6407"/>
            <a:chExt cx="3600" cy="2434"/>
          </a:xfrm>
        </p:grpSpPr>
        <p:grpSp>
          <p:nvGrpSpPr>
            <p:cNvPr id="27689" name="Group 10"/>
            <p:cNvGrpSpPr>
              <a:grpSpLocks/>
            </p:cNvGrpSpPr>
            <p:nvPr/>
          </p:nvGrpSpPr>
          <p:grpSpPr bwMode="auto">
            <a:xfrm>
              <a:off x="12587" y="6407"/>
              <a:ext cx="3600" cy="1260"/>
              <a:chOff x="6467" y="3881"/>
              <a:chExt cx="3600" cy="1260"/>
            </a:xfrm>
          </p:grpSpPr>
          <p:sp>
            <p:nvSpPr>
              <p:cNvPr id="27691" name="Text Box 13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กลุ่มบริหารกองทุนสงเคราะห์เกษตรกร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7692" name="Text Box 12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(ชพ)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7693" name="Text Box 11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5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27690" name="Text Box 9"/>
            <p:cNvSpPr txBox="1">
              <a:spLocks noChangeArrowheads="1"/>
            </p:cNvSpPr>
            <p:nvPr/>
          </p:nvSpPr>
          <p:spPr bwMode="auto">
            <a:xfrm>
              <a:off x="12587" y="776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	- 4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7667" name="Group 2"/>
          <p:cNvGrpSpPr>
            <a:grpSpLocks/>
          </p:cNvGrpSpPr>
          <p:nvPr/>
        </p:nvGrpSpPr>
        <p:grpSpPr bwMode="auto">
          <a:xfrm>
            <a:off x="3314700" y="4175141"/>
            <a:ext cx="2293938" cy="1539875"/>
            <a:chOff x="8627" y="6417"/>
            <a:chExt cx="3612" cy="2424"/>
          </a:xfrm>
        </p:grpSpPr>
        <p:grpSp>
          <p:nvGrpSpPr>
            <p:cNvPr id="27684" name="Group 4"/>
            <p:cNvGrpSpPr>
              <a:grpSpLocks/>
            </p:cNvGrpSpPr>
            <p:nvPr/>
          </p:nvGrpSpPr>
          <p:grpSpPr bwMode="auto">
            <a:xfrm>
              <a:off x="8639" y="6417"/>
              <a:ext cx="3600" cy="1260"/>
              <a:chOff x="6467" y="3881"/>
              <a:chExt cx="3600" cy="1260"/>
            </a:xfrm>
          </p:grpSpPr>
          <p:sp>
            <p:nvSpPr>
              <p:cNvPr id="27686" name="Text Box 7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กลุ่มรับเรื่องร้องเรียน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7687" name="Text Box 6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(ชพ)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7688" name="Text Box 5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5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27685" name="Text Box 3"/>
            <p:cNvSpPr txBox="1">
              <a:spLocks noChangeArrowheads="1"/>
            </p:cNvSpPr>
            <p:nvPr/>
          </p:nvSpPr>
          <p:spPr bwMode="auto">
            <a:xfrm>
              <a:off x="8627" y="776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	- 4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r>
                <a:rPr lang="th-TH" sz="12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 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7670" name="กลุ่ม 53"/>
          <p:cNvGrpSpPr>
            <a:grpSpLocks/>
          </p:cNvGrpSpPr>
          <p:nvPr/>
        </p:nvGrpSpPr>
        <p:grpSpPr bwMode="auto">
          <a:xfrm>
            <a:off x="2681288" y="1100154"/>
            <a:ext cx="3571875" cy="928687"/>
            <a:chOff x="668831" y="711459"/>
            <a:chExt cx="2174246" cy="307513"/>
          </a:xfrm>
        </p:grpSpPr>
        <p:grpSp>
          <p:nvGrpSpPr>
            <p:cNvPr id="27677" name="กลุ่ม 56"/>
            <p:cNvGrpSpPr>
              <a:grpSpLocks/>
            </p:cNvGrpSpPr>
            <p:nvPr/>
          </p:nvGrpSpPr>
          <p:grpSpPr bwMode="auto">
            <a:xfrm>
              <a:off x="2234820" y="711465"/>
              <a:ext cx="608257" cy="307507"/>
              <a:chOff x="5209650" y="712182"/>
              <a:chExt cx="512258" cy="231236"/>
            </a:xfrm>
          </p:grpSpPr>
          <p:sp>
            <p:nvSpPr>
              <p:cNvPr id="50" name="สี่เหลี่ยมผืนผ้า 91"/>
              <p:cNvSpPr/>
              <p:nvPr/>
            </p:nvSpPr>
            <p:spPr>
              <a:xfrm>
                <a:off x="5210016" y="712178"/>
                <a:ext cx="511892" cy="7115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25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51" name="สี่เหลี่ยมผืนผ้า 92"/>
              <p:cNvSpPr/>
              <p:nvPr/>
            </p:nvSpPr>
            <p:spPr>
              <a:xfrm>
                <a:off x="5210016" y="780957"/>
                <a:ext cx="511892" cy="73523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- 7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52" name="สี่เหลี่ยมผืนผ้า 93"/>
              <p:cNvSpPr/>
              <p:nvPr/>
            </p:nvSpPr>
            <p:spPr>
              <a:xfrm>
                <a:off x="5210016" y="854479"/>
                <a:ext cx="511892" cy="8893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- 0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27678" name="กลุ่ม 52"/>
            <p:cNvGrpSpPr>
              <a:grpSpLocks/>
            </p:cNvGrpSpPr>
            <p:nvPr/>
          </p:nvGrpSpPr>
          <p:grpSpPr bwMode="auto">
            <a:xfrm>
              <a:off x="668831" y="711459"/>
              <a:ext cx="1565991" cy="307512"/>
              <a:chOff x="668831" y="711459"/>
              <a:chExt cx="1565991" cy="307512"/>
            </a:xfrm>
          </p:grpSpPr>
          <p:sp>
            <p:nvSpPr>
              <p:cNvPr id="48" name="สี่เหลี่ยมผืนผ้า 89"/>
              <p:cNvSpPr/>
              <p:nvPr/>
            </p:nvSpPr>
            <p:spPr bwMode="auto">
              <a:xfrm>
                <a:off x="668831" y="711459"/>
                <a:ext cx="1566423" cy="16558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สำนักบริหารกองทุนเพื่อช่วยเหลือเกษตรกรและรับเรื่องร้องเรียน</a:t>
                </a:r>
              </a:p>
            </p:txBody>
          </p:sp>
          <p:sp>
            <p:nvSpPr>
              <p:cNvPr id="49" name="สี่เหลี่ยมผืนผ้า 90"/>
              <p:cNvSpPr/>
              <p:nvPr/>
            </p:nvSpPr>
            <p:spPr bwMode="auto">
              <a:xfrm>
                <a:off x="668831" y="877043"/>
                <a:ext cx="1566423" cy="141929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สูง</a:t>
                </a:r>
              </a:p>
            </p:txBody>
          </p:sp>
        </p:grpSp>
      </p:grpSp>
      <p:grpSp>
        <p:nvGrpSpPr>
          <p:cNvPr id="59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60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1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2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3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4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53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/>
          <p:cNvSpPr txBox="1">
            <a:spLocks noChangeArrowheads="1"/>
          </p:cNvSpPr>
          <p:nvPr/>
        </p:nvSpPr>
        <p:spPr bwMode="auto">
          <a:xfrm>
            <a:off x="0" y="357203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>
                <a:latin typeface="TH SarabunIT๙" pitchFamily="34" charset="-34"/>
                <a:cs typeface="TH SarabunIT๙" pitchFamily="34" charset="-34"/>
              </a:rPr>
              <a:t>แผนภูมิโครงสร้างอัตรากำลัง สำนักงานปลัดกระทรวงเกษตรและสหกรณ์</a:t>
            </a:r>
          </a:p>
        </p:txBody>
      </p:sp>
      <p:sp>
        <p:nvSpPr>
          <p:cNvPr id="28676" name="Line 132"/>
          <p:cNvSpPr>
            <a:spLocks noChangeShapeType="1"/>
          </p:cNvSpPr>
          <p:nvPr/>
        </p:nvSpPr>
        <p:spPr bwMode="auto">
          <a:xfrm flipH="1">
            <a:off x="4497388" y="1654190"/>
            <a:ext cx="0" cy="21240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8677" name="Group 122"/>
          <p:cNvGrpSpPr>
            <a:grpSpLocks/>
          </p:cNvGrpSpPr>
          <p:nvPr/>
        </p:nvGrpSpPr>
        <p:grpSpPr bwMode="auto">
          <a:xfrm>
            <a:off x="1939925" y="2420953"/>
            <a:ext cx="2046288" cy="1546225"/>
            <a:chOff x="3767" y="3245"/>
            <a:chExt cx="3600" cy="2436"/>
          </a:xfrm>
        </p:grpSpPr>
        <p:grpSp>
          <p:nvGrpSpPr>
            <p:cNvPr id="28728" name="Group 124"/>
            <p:cNvGrpSpPr>
              <a:grpSpLocks/>
            </p:cNvGrpSpPr>
            <p:nvPr/>
          </p:nvGrpSpPr>
          <p:grpSpPr bwMode="auto">
            <a:xfrm>
              <a:off x="3767" y="3245"/>
              <a:ext cx="3600" cy="1260"/>
              <a:chOff x="6467" y="3881"/>
              <a:chExt cx="3600" cy="1260"/>
            </a:xfrm>
          </p:grpSpPr>
          <p:sp>
            <p:nvSpPr>
              <p:cNvPr id="28730" name="Text Box 127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ฝ่ายบริหารทั่วไป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8731" name="Text Box 126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เจ้าพนักงานธุรการ (อว)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8732" name="Text Box 125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 dirty="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8</a:t>
                </a:r>
                <a:endParaRPr lang="th-TH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28729" name="Text Box 123"/>
            <p:cNvSpPr txBox="1">
              <a:spLocks noChangeArrowheads="1"/>
            </p:cNvSpPr>
            <p:nvPr/>
          </p:nvSpPr>
          <p:spPr bwMode="auto">
            <a:xfrm>
              <a:off x="3767" y="460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 dirty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เจ้าพนักงานธุรการ (ปง/ชง)                   - </a:t>
              </a:r>
              <a:r>
                <a:rPr lang="th-TH" sz="12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7</a:t>
              </a:r>
              <a:endParaRPr lang="en-US" sz="9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8678" name="Group 116"/>
          <p:cNvGrpSpPr>
            <a:grpSpLocks/>
          </p:cNvGrpSpPr>
          <p:nvPr/>
        </p:nvGrpSpPr>
        <p:grpSpPr bwMode="auto">
          <a:xfrm>
            <a:off x="5010150" y="2420953"/>
            <a:ext cx="2046288" cy="1539875"/>
            <a:chOff x="9167" y="3257"/>
            <a:chExt cx="3600" cy="2424"/>
          </a:xfrm>
        </p:grpSpPr>
        <p:grpSp>
          <p:nvGrpSpPr>
            <p:cNvPr id="28723" name="Group 118"/>
            <p:cNvGrpSpPr>
              <a:grpSpLocks/>
            </p:cNvGrpSpPr>
            <p:nvPr/>
          </p:nvGrpSpPr>
          <p:grpSpPr bwMode="auto">
            <a:xfrm>
              <a:off x="9167" y="3257"/>
              <a:ext cx="3600" cy="1260"/>
              <a:chOff x="6467" y="3881"/>
              <a:chExt cx="3600" cy="1260"/>
            </a:xfrm>
          </p:grpSpPr>
          <p:sp>
            <p:nvSpPr>
              <p:cNvPr id="28725" name="Text Box 121"/>
              <p:cNvSpPr txBox="1">
                <a:spLocks noChangeArrowheads="1"/>
              </p:cNvSpPr>
              <p:nvPr/>
            </p:nvSpPr>
            <p:spPr bwMode="auto">
              <a:xfrm>
                <a:off x="6467" y="3881"/>
                <a:ext cx="306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 b="1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กลุ่มแผนงาน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8726" name="Text Box 120"/>
              <p:cNvSpPr txBox="1">
                <a:spLocks noChangeArrowheads="1"/>
              </p:cNvSpPr>
              <p:nvPr/>
            </p:nvSpPr>
            <p:spPr bwMode="auto">
              <a:xfrm>
                <a:off x="6467" y="4601"/>
                <a:ext cx="360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นักวิเคราะห์นโยบายและแผน (ชพ)</a:t>
                </a:r>
                <a:endParaRPr lang="en-US" sz="900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  <a:p>
                <a:pPr eaLnBrk="0" hangingPunct="0"/>
                <a:endParaRPr lang="en-US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  <p:sp>
            <p:nvSpPr>
              <p:cNvPr id="28727" name="Text Box 119"/>
              <p:cNvSpPr txBox="1">
                <a:spLocks noChangeArrowheads="1"/>
              </p:cNvSpPr>
              <p:nvPr/>
            </p:nvSpPr>
            <p:spPr bwMode="auto">
              <a:xfrm>
                <a:off x="9467" y="3881"/>
                <a:ext cx="600" cy="7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th-TH" sz="1400">
                    <a:latin typeface="TH SarabunIT๙" pitchFamily="34" charset="-34"/>
                    <a:ea typeface="Times New Roman" pitchFamily="18" charset="0"/>
                    <a:cs typeface="TH SarabunIT๙" pitchFamily="34" charset="-34"/>
                  </a:rPr>
                  <a:t>6</a:t>
                </a:r>
                <a:endParaRPr lang="th-TH">
                  <a:latin typeface="TH SarabunIT๙" pitchFamily="34" charset="-34"/>
                  <a:ea typeface="Times New Roman" pitchFamily="18" charset="0"/>
                  <a:cs typeface="TH SarabunIT๙" pitchFamily="34" charset="-34"/>
                </a:endParaRPr>
              </a:p>
            </p:txBody>
          </p:sp>
        </p:grpSp>
        <p:sp>
          <p:nvSpPr>
            <p:cNvPr id="28724" name="Text Box 117"/>
            <p:cNvSpPr txBox="1">
              <a:spLocks noChangeArrowheads="1"/>
            </p:cNvSpPr>
            <p:nvPr/>
          </p:nvSpPr>
          <p:spPr bwMode="auto">
            <a:xfrm>
              <a:off x="9167" y="4601"/>
              <a:ext cx="3600" cy="10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th-TH" sz="12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(ปก/ชก)      - 5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8679" name="Line 115"/>
          <p:cNvSpPr>
            <a:spLocks noChangeShapeType="1"/>
          </p:cNvSpPr>
          <p:nvPr/>
        </p:nvSpPr>
        <p:spPr bwMode="auto">
          <a:xfrm flipV="1">
            <a:off x="2955925" y="2189178"/>
            <a:ext cx="30702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680" name="Line 114"/>
          <p:cNvSpPr>
            <a:spLocks noChangeShapeType="1"/>
          </p:cNvSpPr>
          <p:nvPr/>
        </p:nvSpPr>
        <p:spPr bwMode="auto">
          <a:xfrm>
            <a:off x="6024563" y="218917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681" name="Line 113"/>
          <p:cNvSpPr>
            <a:spLocks noChangeShapeType="1"/>
          </p:cNvSpPr>
          <p:nvPr/>
        </p:nvSpPr>
        <p:spPr bwMode="auto">
          <a:xfrm>
            <a:off x="2955925" y="219235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682" name="Line 112"/>
          <p:cNvSpPr>
            <a:spLocks noChangeShapeType="1"/>
          </p:cNvSpPr>
          <p:nvPr/>
        </p:nvSpPr>
        <p:spPr bwMode="auto">
          <a:xfrm flipV="1">
            <a:off x="1222375" y="3784615"/>
            <a:ext cx="66532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683" name="Line 111"/>
          <p:cNvSpPr>
            <a:spLocks noChangeShapeType="1"/>
          </p:cNvSpPr>
          <p:nvPr/>
        </p:nvSpPr>
        <p:spPr bwMode="auto">
          <a:xfrm>
            <a:off x="1222375" y="378620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684" name="Line 110"/>
          <p:cNvSpPr>
            <a:spLocks noChangeShapeType="1"/>
          </p:cNvSpPr>
          <p:nvPr/>
        </p:nvSpPr>
        <p:spPr bwMode="auto">
          <a:xfrm>
            <a:off x="7875588" y="3786203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685" name="Text Box 109"/>
          <p:cNvSpPr txBox="1">
            <a:spLocks noChangeArrowheads="1"/>
          </p:cNvSpPr>
          <p:nvPr/>
        </p:nvSpPr>
        <p:spPr bwMode="auto">
          <a:xfrm>
            <a:off x="200025" y="4886340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- 4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8686" name="Group 105"/>
          <p:cNvGrpSpPr>
            <a:grpSpLocks/>
          </p:cNvGrpSpPr>
          <p:nvPr/>
        </p:nvGrpSpPr>
        <p:grpSpPr bwMode="auto">
          <a:xfrm>
            <a:off x="2378075" y="4002103"/>
            <a:ext cx="2047875" cy="800100"/>
            <a:chOff x="6467" y="3881"/>
            <a:chExt cx="3600" cy="1260"/>
          </a:xfrm>
        </p:grpSpPr>
        <p:sp>
          <p:nvSpPr>
            <p:cNvPr id="28720" name="Text Box 108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กลุ่มโครงการพิเศษ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8721" name="Text Box 107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8722" name="Text Box 106"/>
            <p:cNvSpPr txBox="1">
              <a:spLocks noChangeArrowheads="1"/>
            </p:cNvSpPr>
            <p:nvPr/>
          </p:nvSpPr>
          <p:spPr bwMode="auto">
            <a:xfrm>
              <a:off x="9438" y="3881"/>
              <a:ext cx="629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dirty="0" smtClean="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12</a:t>
              </a:r>
              <a:endParaRPr lang="th-TH" dirty="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8687" name="Group 101"/>
          <p:cNvGrpSpPr>
            <a:grpSpLocks/>
          </p:cNvGrpSpPr>
          <p:nvPr/>
        </p:nvGrpSpPr>
        <p:grpSpPr bwMode="auto">
          <a:xfrm>
            <a:off x="142875" y="4003690"/>
            <a:ext cx="2046288" cy="800100"/>
            <a:chOff x="6467" y="3881"/>
            <a:chExt cx="3600" cy="1260"/>
          </a:xfrm>
        </p:grpSpPr>
        <p:sp>
          <p:nvSpPr>
            <p:cNvPr id="28717" name="Text Box 104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กลุ่มติดตามและประเมินผล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8718" name="Text Box 103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8719" name="Text Box 102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grpSp>
        <p:nvGrpSpPr>
          <p:cNvPr id="28688" name="Group 97"/>
          <p:cNvGrpSpPr>
            <a:grpSpLocks/>
          </p:cNvGrpSpPr>
          <p:nvPr/>
        </p:nvGrpSpPr>
        <p:grpSpPr bwMode="auto">
          <a:xfrm>
            <a:off x="6954838" y="4003690"/>
            <a:ext cx="2046287" cy="800100"/>
            <a:chOff x="6467" y="3881"/>
            <a:chExt cx="3600" cy="1260"/>
          </a:xfrm>
        </p:grpSpPr>
        <p:sp>
          <p:nvSpPr>
            <p:cNvPr id="28714" name="Text Box 100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กลุ่มป้องกันและแก้ไขปัญหา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algn="ctr" eaLnBrk="0" hangingPunct="0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ภัยธรรมชาติ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8715" name="Text Box 99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8716" name="Text Box 98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6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8689" name="Text Box 96"/>
          <p:cNvSpPr txBox="1">
            <a:spLocks noChangeArrowheads="1"/>
          </p:cNvSpPr>
          <p:nvPr/>
        </p:nvSpPr>
        <p:spPr bwMode="auto">
          <a:xfrm>
            <a:off x="2349500" y="4853003"/>
            <a:ext cx="2150492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 -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10</a:t>
            </a:r>
          </a:p>
          <a:p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นักจัดการงานทั่วไป (ปก/ชก)                  - 1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8690" name="Text Box 95"/>
          <p:cNvSpPr txBox="1">
            <a:spLocks noChangeArrowheads="1"/>
          </p:cNvSpPr>
          <p:nvPr/>
        </p:nvSpPr>
        <p:spPr bwMode="auto">
          <a:xfrm>
            <a:off x="6954838" y="4841890"/>
            <a:ext cx="2046287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 - 5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8691" name="Group 91"/>
          <p:cNvGrpSpPr>
            <a:grpSpLocks/>
          </p:cNvGrpSpPr>
          <p:nvPr/>
        </p:nvGrpSpPr>
        <p:grpSpPr bwMode="auto">
          <a:xfrm>
            <a:off x="4600575" y="4010040"/>
            <a:ext cx="2141538" cy="800100"/>
            <a:chOff x="8639" y="6417"/>
            <a:chExt cx="3768" cy="1260"/>
          </a:xfrm>
        </p:grpSpPr>
        <p:sp>
          <p:nvSpPr>
            <p:cNvPr id="28711" name="Text Box 94"/>
            <p:cNvSpPr txBox="1">
              <a:spLocks noChangeArrowheads="1"/>
            </p:cNvSpPr>
            <p:nvPr/>
          </p:nvSpPr>
          <p:spPr bwMode="auto">
            <a:xfrm>
              <a:off x="8639" y="6417"/>
              <a:ext cx="3588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กลุ่มเกษตรและสหกรณ์จังหวัด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8712" name="Text Box 93"/>
            <p:cNvSpPr txBox="1">
              <a:spLocks noChangeArrowheads="1"/>
            </p:cNvSpPr>
            <p:nvPr/>
          </p:nvSpPr>
          <p:spPr bwMode="auto">
            <a:xfrm>
              <a:off x="8639" y="7137"/>
              <a:ext cx="3768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8713" name="Text Box 92"/>
            <p:cNvSpPr txBox="1">
              <a:spLocks noChangeArrowheads="1"/>
            </p:cNvSpPr>
            <p:nvPr/>
          </p:nvSpPr>
          <p:spPr bwMode="auto">
            <a:xfrm>
              <a:off x="11867" y="6417"/>
              <a:ext cx="54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8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8692" name="Text Box 90"/>
          <p:cNvSpPr txBox="1">
            <a:spLocks noChangeArrowheads="1"/>
          </p:cNvSpPr>
          <p:nvPr/>
        </p:nvSpPr>
        <p:spPr bwMode="auto">
          <a:xfrm>
            <a:off x="4637088" y="4840303"/>
            <a:ext cx="2047875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 - 7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b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8693" name="Line 89"/>
          <p:cNvSpPr>
            <a:spLocks noChangeShapeType="1"/>
          </p:cNvSpPr>
          <p:nvPr/>
        </p:nvSpPr>
        <p:spPr bwMode="auto">
          <a:xfrm>
            <a:off x="5624513" y="378144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694" name="Line 88"/>
          <p:cNvSpPr>
            <a:spLocks noChangeShapeType="1"/>
          </p:cNvSpPr>
          <p:nvPr/>
        </p:nvSpPr>
        <p:spPr bwMode="auto">
          <a:xfrm>
            <a:off x="3371850" y="3784615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8698" name="กลุ่ม 53"/>
          <p:cNvGrpSpPr>
            <a:grpSpLocks/>
          </p:cNvGrpSpPr>
          <p:nvPr/>
        </p:nvGrpSpPr>
        <p:grpSpPr bwMode="auto">
          <a:xfrm>
            <a:off x="2890838" y="1116028"/>
            <a:ext cx="3214687" cy="857250"/>
            <a:chOff x="668832" y="711457"/>
            <a:chExt cx="1717066" cy="620895"/>
          </a:xfrm>
        </p:grpSpPr>
        <p:grpSp>
          <p:nvGrpSpPr>
            <p:cNvPr id="28699" name="กลุ่ม 56"/>
            <p:cNvGrpSpPr>
              <a:grpSpLocks/>
            </p:cNvGrpSpPr>
            <p:nvPr/>
          </p:nvGrpSpPr>
          <p:grpSpPr bwMode="auto">
            <a:xfrm>
              <a:off x="1932873" y="711457"/>
              <a:ext cx="453025" cy="620895"/>
              <a:chOff x="4955376" y="712176"/>
              <a:chExt cx="381527" cy="466894"/>
            </a:xfrm>
          </p:grpSpPr>
          <p:sp>
            <p:nvSpPr>
              <p:cNvPr id="64" name="สี่เหลี่ยมผืนผ้า 91"/>
              <p:cNvSpPr/>
              <p:nvPr/>
            </p:nvSpPr>
            <p:spPr>
              <a:xfrm>
                <a:off x="4955568" y="712176"/>
                <a:ext cx="381335" cy="15563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46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65" name="สี่เหลี่ยมผืนผ้า 92"/>
              <p:cNvSpPr/>
              <p:nvPr/>
            </p:nvSpPr>
            <p:spPr>
              <a:xfrm>
                <a:off x="4955568" y="867807"/>
                <a:ext cx="381335" cy="15563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38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66" name="สี่เหลี่ยมผืนผ้า 93"/>
              <p:cNvSpPr/>
              <p:nvPr/>
            </p:nvSpPr>
            <p:spPr>
              <a:xfrm>
                <a:off x="4955568" y="1023439"/>
                <a:ext cx="381335" cy="15563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1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28700" name="กลุ่ม 52"/>
            <p:cNvGrpSpPr>
              <a:grpSpLocks/>
            </p:cNvGrpSpPr>
            <p:nvPr/>
          </p:nvGrpSpPr>
          <p:grpSpPr bwMode="auto">
            <a:xfrm>
              <a:off x="668832" y="711458"/>
              <a:ext cx="1264061" cy="620893"/>
              <a:chOff x="668832" y="711458"/>
              <a:chExt cx="1264061" cy="620893"/>
            </a:xfrm>
          </p:grpSpPr>
          <p:sp>
            <p:nvSpPr>
              <p:cNvPr id="62" name="สี่เหลี่ยมผืนผ้า 89"/>
              <p:cNvSpPr/>
              <p:nvPr/>
            </p:nvSpPr>
            <p:spPr bwMode="auto">
              <a:xfrm>
                <a:off x="668832" y="711457"/>
                <a:ext cx="1264269" cy="31044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สำนักแผนงานและโครงการพิเศษ</a:t>
                </a:r>
              </a:p>
            </p:txBody>
          </p:sp>
          <p:sp>
            <p:nvSpPr>
              <p:cNvPr id="63" name="สี่เหลี่ยมผืนผ้า 90"/>
              <p:cNvSpPr/>
              <p:nvPr/>
            </p:nvSpPr>
            <p:spPr bwMode="auto">
              <a:xfrm>
                <a:off x="668832" y="1021905"/>
                <a:ext cx="1264269" cy="31044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สูง</a:t>
                </a:r>
              </a:p>
            </p:txBody>
          </p:sp>
        </p:grpSp>
      </p:grpSp>
      <p:grpSp>
        <p:nvGrpSpPr>
          <p:cNvPr id="61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67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8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69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70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71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59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0" y="512769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แผนภูมิโครงสร้าง</a:t>
            </a:r>
            <a:r>
              <a:rPr lang="th-TH" sz="1800" b="1" dirty="0" smtClean="0">
                <a:latin typeface="TH SarabunIT๙" pitchFamily="34" charset="-34"/>
                <a:cs typeface="TH SarabunIT๙" pitchFamily="34" charset="-34"/>
              </a:rPr>
              <a:t>อัตรากำลังสำนักงาน</a:t>
            </a:r>
            <a:r>
              <a:rPr lang="th-TH" sz="1800" b="1" dirty="0">
                <a:latin typeface="TH SarabunIT๙" pitchFamily="34" charset="-34"/>
                <a:cs typeface="TH SarabunIT๙" pitchFamily="34" charset="-34"/>
              </a:rPr>
              <a:t>ปลัดกระทรวงเกษตรและสหกรณ์</a:t>
            </a:r>
          </a:p>
        </p:txBody>
      </p:sp>
      <p:sp>
        <p:nvSpPr>
          <p:cNvPr id="29701" name="Line 70"/>
          <p:cNvSpPr>
            <a:spLocks noChangeShapeType="1"/>
          </p:cNvSpPr>
          <p:nvPr/>
        </p:nvSpPr>
        <p:spPr bwMode="auto">
          <a:xfrm flipH="1">
            <a:off x="4497388" y="2311406"/>
            <a:ext cx="0" cy="2095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9702" name="Line 69"/>
          <p:cNvSpPr>
            <a:spLocks noChangeShapeType="1"/>
          </p:cNvSpPr>
          <p:nvPr/>
        </p:nvSpPr>
        <p:spPr bwMode="auto">
          <a:xfrm flipV="1">
            <a:off x="1222375" y="2520956"/>
            <a:ext cx="66532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9703" name="Line 68"/>
          <p:cNvSpPr>
            <a:spLocks noChangeShapeType="1"/>
          </p:cNvSpPr>
          <p:nvPr/>
        </p:nvSpPr>
        <p:spPr bwMode="auto">
          <a:xfrm>
            <a:off x="1222375" y="252254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9704" name="Line 67"/>
          <p:cNvSpPr>
            <a:spLocks noChangeShapeType="1"/>
          </p:cNvSpPr>
          <p:nvPr/>
        </p:nvSpPr>
        <p:spPr bwMode="auto">
          <a:xfrm>
            <a:off x="7875588" y="2522544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9705" name="Text Box 66"/>
          <p:cNvSpPr txBox="1">
            <a:spLocks noChangeArrowheads="1"/>
          </p:cNvSpPr>
          <p:nvPr/>
        </p:nvSpPr>
        <p:spPr bwMode="auto">
          <a:xfrm>
            <a:off x="200025" y="3567119"/>
            <a:ext cx="204628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เจ้าพนักงานการเงินและบัญชี (ปง/ชง)       - 1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9706" name="Text Box 62"/>
          <p:cNvSpPr txBox="1">
            <a:spLocks noChangeArrowheads="1"/>
          </p:cNvSpPr>
          <p:nvPr/>
        </p:nvSpPr>
        <p:spPr bwMode="auto">
          <a:xfrm>
            <a:off x="2378075" y="2738444"/>
            <a:ext cx="1739900" cy="5175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 b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กลุ่มพัฒนาโครงสร้างองค์กร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9707" name="Text Box 60"/>
          <p:cNvSpPr txBox="1">
            <a:spLocks noChangeArrowheads="1"/>
          </p:cNvSpPr>
          <p:nvPr/>
        </p:nvSpPr>
        <p:spPr bwMode="auto">
          <a:xfrm>
            <a:off x="4084638" y="2738444"/>
            <a:ext cx="341312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9708" name="Text Box 61"/>
          <p:cNvSpPr txBox="1">
            <a:spLocks noChangeArrowheads="1"/>
          </p:cNvSpPr>
          <p:nvPr/>
        </p:nvSpPr>
        <p:spPr bwMode="auto">
          <a:xfrm>
            <a:off x="2378075" y="3173419"/>
            <a:ext cx="2047875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(ชพ)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9709" name="Group 56"/>
          <p:cNvGrpSpPr>
            <a:grpSpLocks/>
          </p:cNvGrpSpPr>
          <p:nvPr/>
        </p:nvGrpSpPr>
        <p:grpSpPr bwMode="auto">
          <a:xfrm>
            <a:off x="142875" y="2740031"/>
            <a:ext cx="2046288" cy="800100"/>
            <a:chOff x="6467" y="3881"/>
            <a:chExt cx="3600" cy="1260"/>
          </a:xfrm>
        </p:grpSpPr>
        <p:sp>
          <p:nvSpPr>
            <p:cNvPr id="29736" name="Text Box 59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ฝ่ายบริหารทั่วไป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9737" name="Text Box 58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เจ้าพนักงานธุรการ (ปง/ชง)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9738" name="Text Box 57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2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9710" name="Text Box 55"/>
          <p:cNvSpPr txBox="1">
            <a:spLocks noChangeArrowheads="1"/>
          </p:cNvSpPr>
          <p:nvPr/>
        </p:nvSpPr>
        <p:spPr bwMode="auto">
          <a:xfrm>
            <a:off x="6954838" y="2740031"/>
            <a:ext cx="1739900" cy="5175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 b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กลุ่มพัฒนาระบบการบริหารมุ่งผลสัมฤทธิ์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9711" name="Text Box 53"/>
          <p:cNvSpPr txBox="1">
            <a:spLocks noChangeArrowheads="1"/>
          </p:cNvSpPr>
          <p:nvPr/>
        </p:nvSpPr>
        <p:spPr bwMode="auto">
          <a:xfrm>
            <a:off x="8659813" y="2740031"/>
            <a:ext cx="341312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4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9712" name="Text Box 54"/>
          <p:cNvSpPr txBox="1">
            <a:spLocks noChangeArrowheads="1"/>
          </p:cNvSpPr>
          <p:nvPr/>
        </p:nvSpPr>
        <p:spPr bwMode="auto">
          <a:xfrm>
            <a:off x="6954838" y="3175006"/>
            <a:ext cx="2046287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9713" name="Text Box 52"/>
          <p:cNvSpPr txBox="1">
            <a:spLocks noChangeArrowheads="1"/>
          </p:cNvSpPr>
          <p:nvPr/>
        </p:nvSpPr>
        <p:spPr bwMode="auto">
          <a:xfrm>
            <a:off x="6954838" y="3567119"/>
            <a:ext cx="2046287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 - 3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29714" name="Group 48"/>
          <p:cNvGrpSpPr>
            <a:grpSpLocks/>
          </p:cNvGrpSpPr>
          <p:nvPr/>
        </p:nvGrpSpPr>
        <p:grpSpPr bwMode="auto">
          <a:xfrm>
            <a:off x="4710113" y="2746381"/>
            <a:ext cx="2046287" cy="800100"/>
            <a:chOff x="6467" y="3881"/>
            <a:chExt cx="3600" cy="1260"/>
          </a:xfrm>
        </p:grpSpPr>
        <p:sp>
          <p:nvSpPr>
            <p:cNvPr id="29733" name="Text Box 51"/>
            <p:cNvSpPr txBox="1">
              <a:spLocks noChangeArrowheads="1"/>
            </p:cNvSpPr>
            <p:nvPr/>
          </p:nvSpPr>
          <p:spPr bwMode="auto">
            <a:xfrm>
              <a:off x="6467" y="3881"/>
              <a:ext cx="306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 b="1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กลุ่มบริหารการเปลี่ยนแปลง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9734" name="Text Box 50"/>
            <p:cNvSpPr txBox="1">
              <a:spLocks noChangeArrowheads="1"/>
            </p:cNvSpPr>
            <p:nvPr/>
          </p:nvSpPr>
          <p:spPr bwMode="auto">
            <a:xfrm>
              <a:off x="6467" y="4601"/>
              <a:ext cx="360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นักวิเคราะห์นโยบายและแผน (ชพ)</a:t>
              </a:r>
              <a:endParaRPr lang="en-US" sz="900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  <a:p>
              <a:pPr eaLnBrk="0" hangingPunct="0"/>
              <a:endParaRPr lang="en-US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  <p:sp>
          <p:nvSpPr>
            <p:cNvPr id="29735" name="Text Box 49"/>
            <p:cNvSpPr txBox="1">
              <a:spLocks noChangeArrowheads="1"/>
            </p:cNvSpPr>
            <p:nvPr/>
          </p:nvSpPr>
          <p:spPr bwMode="auto">
            <a:xfrm>
              <a:off x="9467" y="3881"/>
              <a:ext cx="600" cy="7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th-TH" sz="1400">
                  <a:latin typeface="TH SarabunIT๙" pitchFamily="34" charset="-34"/>
                  <a:ea typeface="Times New Roman" pitchFamily="18" charset="0"/>
                  <a:cs typeface="TH SarabunIT๙" pitchFamily="34" charset="-34"/>
                </a:rPr>
                <a:t>5</a:t>
              </a:r>
              <a:endParaRPr lang="th-TH">
                <a:latin typeface="TH SarabunIT๙" pitchFamily="34" charset="-34"/>
                <a:ea typeface="Times New Roman" pitchFamily="18" charset="0"/>
                <a:cs typeface="TH SarabunIT๙" pitchFamily="34" charset="-34"/>
              </a:endParaRPr>
            </a:p>
          </p:txBody>
        </p:sp>
      </p:grpSp>
      <p:sp>
        <p:nvSpPr>
          <p:cNvPr id="29715" name="Text Box 47"/>
          <p:cNvSpPr txBox="1">
            <a:spLocks noChangeArrowheads="1"/>
          </p:cNvSpPr>
          <p:nvPr/>
        </p:nvSpPr>
        <p:spPr bwMode="auto">
          <a:xfrm>
            <a:off x="4702175" y="3600456"/>
            <a:ext cx="2047875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   - 4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29716" name="Line 46"/>
          <p:cNvSpPr>
            <a:spLocks noChangeShapeType="1"/>
          </p:cNvSpPr>
          <p:nvPr/>
        </p:nvSpPr>
        <p:spPr bwMode="auto">
          <a:xfrm>
            <a:off x="5773738" y="2517781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9717" name="Line 45"/>
          <p:cNvSpPr>
            <a:spLocks noChangeShapeType="1"/>
          </p:cNvSpPr>
          <p:nvPr/>
        </p:nvSpPr>
        <p:spPr bwMode="auto">
          <a:xfrm>
            <a:off x="3371850" y="2520956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pSp>
        <p:nvGrpSpPr>
          <p:cNvPr id="29720" name="กลุ่ม 53"/>
          <p:cNvGrpSpPr>
            <a:grpSpLocks/>
          </p:cNvGrpSpPr>
          <p:nvPr/>
        </p:nvGrpSpPr>
        <p:grpSpPr bwMode="auto">
          <a:xfrm>
            <a:off x="2906713" y="1385894"/>
            <a:ext cx="3181350" cy="917575"/>
            <a:chOff x="668831" y="711458"/>
            <a:chExt cx="2246740" cy="717283"/>
          </a:xfrm>
        </p:grpSpPr>
        <p:grpSp>
          <p:nvGrpSpPr>
            <p:cNvPr id="29721" name="กลุ่ม 56"/>
            <p:cNvGrpSpPr>
              <a:grpSpLocks/>
            </p:cNvGrpSpPr>
            <p:nvPr/>
          </p:nvGrpSpPr>
          <p:grpSpPr bwMode="auto">
            <a:xfrm>
              <a:off x="2185105" y="711455"/>
              <a:ext cx="730466" cy="717282"/>
              <a:chOff x="5167780" y="712177"/>
              <a:chExt cx="615179" cy="539374"/>
            </a:xfrm>
          </p:grpSpPr>
          <p:sp>
            <p:nvSpPr>
              <p:cNvPr id="45" name="สี่เหลี่ยมผืนผ้า 91"/>
              <p:cNvSpPr/>
              <p:nvPr/>
            </p:nvSpPr>
            <p:spPr>
              <a:xfrm>
                <a:off x="5167351" y="712179"/>
                <a:ext cx="615608" cy="180102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- 13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6" name="สี่เหลี่ยมผืนผ้า 92"/>
              <p:cNvSpPr/>
              <p:nvPr/>
            </p:nvSpPr>
            <p:spPr>
              <a:xfrm>
                <a:off x="5167351" y="890415"/>
                <a:ext cx="615608" cy="18103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- 6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7" name="สี่เหลี่ยมผืนผ้า 93"/>
              <p:cNvSpPr/>
              <p:nvPr/>
            </p:nvSpPr>
            <p:spPr>
              <a:xfrm>
                <a:off x="5167351" y="1071451"/>
                <a:ext cx="615608" cy="180103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- 0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29722" name="กลุ่ม 52"/>
            <p:cNvGrpSpPr>
              <a:grpSpLocks/>
            </p:cNvGrpSpPr>
            <p:nvPr/>
          </p:nvGrpSpPr>
          <p:grpSpPr bwMode="auto">
            <a:xfrm>
              <a:off x="668831" y="711458"/>
              <a:ext cx="1516275" cy="717280"/>
              <a:chOff x="668831" y="711458"/>
              <a:chExt cx="1516275" cy="717280"/>
            </a:xfrm>
          </p:grpSpPr>
          <p:sp>
            <p:nvSpPr>
              <p:cNvPr id="43" name="สี่เหลี่ยมผืนผ้า 89"/>
              <p:cNvSpPr/>
              <p:nvPr/>
            </p:nvSpPr>
            <p:spPr bwMode="auto">
              <a:xfrm>
                <a:off x="668831" y="711458"/>
                <a:ext cx="1515764" cy="359883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สำนักพัฒนาระบบบริหาร</a:t>
                </a:r>
              </a:p>
            </p:txBody>
          </p:sp>
          <p:sp>
            <p:nvSpPr>
              <p:cNvPr id="44" name="สี่เหลี่ยมผืนผ้า 90"/>
              <p:cNvSpPr/>
              <p:nvPr/>
            </p:nvSpPr>
            <p:spPr bwMode="auto">
              <a:xfrm>
                <a:off x="668831" y="1068859"/>
                <a:ext cx="1515764" cy="359883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สูง</a:t>
                </a:r>
              </a:p>
            </p:txBody>
          </p:sp>
        </p:grpSp>
      </p:grpSp>
      <p:grpSp>
        <p:nvGrpSpPr>
          <p:cNvPr id="48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49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0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1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2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3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41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/>
          <p:cNvSpPr txBox="1">
            <a:spLocks noChangeArrowheads="1"/>
          </p:cNvSpPr>
          <p:nvPr/>
        </p:nvSpPr>
        <p:spPr bwMode="auto">
          <a:xfrm>
            <a:off x="0" y="214313"/>
            <a:ext cx="914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1800" b="1">
                <a:latin typeface="TH SarabunIT๙" pitchFamily="34" charset="-34"/>
                <a:cs typeface="TH SarabunIT๙" pitchFamily="34" charset="-34"/>
              </a:rPr>
              <a:t>แผนภูมิโครงสร้างอัตรากำลัง สำนักงานปลัดกระทรวงเกษตรและสหกรณ์</a:t>
            </a:r>
          </a:p>
        </p:txBody>
      </p:sp>
      <p:sp>
        <p:nvSpPr>
          <p:cNvPr id="30724" name="Rectangle 28"/>
          <p:cNvSpPr>
            <a:spLocks noChangeArrowheads="1"/>
          </p:cNvSpPr>
          <p:nvPr/>
        </p:nvSpPr>
        <p:spPr bwMode="auto">
          <a:xfrm>
            <a:off x="0" y="-33338"/>
            <a:ext cx="184150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725" name="Line 22"/>
          <p:cNvSpPr>
            <a:spLocks noChangeShapeType="1"/>
          </p:cNvSpPr>
          <p:nvPr/>
        </p:nvSpPr>
        <p:spPr bwMode="auto">
          <a:xfrm flipH="1">
            <a:off x="4498975" y="2035175"/>
            <a:ext cx="0" cy="2095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726" name="Line 21"/>
          <p:cNvSpPr>
            <a:spLocks noChangeShapeType="1"/>
          </p:cNvSpPr>
          <p:nvPr/>
        </p:nvSpPr>
        <p:spPr bwMode="auto">
          <a:xfrm flipV="1">
            <a:off x="1223963" y="2254250"/>
            <a:ext cx="66516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727" name="Line 20"/>
          <p:cNvSpPr>
            <a:spLocks noChangeShapeType="1"/>
          </p:cNvSpPr>
          <p:nvPr/>
        </p:nvSpPr>
        <p:spPr bwMode="auto">
          <a:xfrm>
            <a:off x="1223963" y="225583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728" name="Line 19"/>
          <p:cNvSpPr>
            <a:spLocks noChangeShapeType="1"/>
          </p:cNvSpPr>
          <p:nvPr/>
        </p:nvSpPr>
        <p:spPr bwMode="auto">
          <a:xfrm>
            <a:off x="7875588" y="225583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729" name="Text Box 18"/>
          <p:cNvSpPr txBox="1">
            <a:spLocks noChangeArrowheads="1"/>
          </p:cNvSpPr>
          <p:nvPr/>
        </p:nvSpPr>
        <p:spPr bwMode="auto">
          <a:xfrm>
            <a:off x="85725" y="3814763"/>
            <a:ext cx="222885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เจ้าพนักงานธุรการ (ปง/ชง)              - 0-3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(51)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เจ้าพนักงานการเงินและบัญชี (ปง/ชง) - 0-2	(</a:t>
            </a:r>
            <a:r>
              <a:rPr lang="en-US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37</a:t>
            </a:r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	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0" name="Text Box 17"/>
          <p:cNvSpPr txBox="1">
            <a:spLocks noChangeArrowheads="1"/>
          </p:cNvSpPr>
          <p:nvPr/>
        </p:nvSpPr>
        <p:spPr bwMode="auto">
          <a:xfrm>
            <a:off x="2379663" y="2471738"/>
            <a:ext cx="1738312" cy="432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กลุ่มยุทธศาสตร์พัฒนาการเกษตร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1" name="Text Box 15"/>
          <p:cNvSpPr txBox="1">
            <a:spLocks noChangeArrowheads="1"/>
          </p:cNvSpPr>
          <p:nvPr/>
        </p:nvSpPr>
        <p:spPr bwMode="auto">
          <a:xfrm>
            <a:off x="3978275" y="2471738"/>
            <a:ext cx="522288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1-5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algn="ctr" eaLnBrk="0" hangingPunct="0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</a:t>
            </a: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285)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2" name="Text Box 16"/>
          <p:cNvSpPr txBox="1">
            <a:spLocks noChangeArrowheads="1"/>
          </p:cNvSpPr>
          <p:nvPr/>
        </p:nvSpPr>
        <p:spPr bwMode="auto">
          <a:xfrm>
            <a:off x="2379663" y="2908300"/>
            <a:ext cx="2120900" cy="6953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algn="ctr" eaLnBrk="0" hangingPunct="0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(ปก/ชก = </a:t>
            </a: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38)  หรือ </a:t>
            </a:r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</a:t>
            </a:r>
            <a:r>
              <a:rPr lang="th-TH" sz="1400" dirty="0" err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ชพ</a:t>
            </a:r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=38)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3" name="Text Box 14"/>
          <p:cNvSpPr txBox="1">
            <a:spLocks noChangeArrowheads="1"/>
          </p:cNvSpPr>
          <p:nvPr/>
        </p:nvSpPr>
        <p:spPr bwMode="auto">
          <a:xfrm>
            <a:off x="142875" y="2473325"/>
            <a:ext cx="1739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ฝ่ายบริหารทั่วไป</a:t>
            </a:r>
            <a:endParaRPr lang="th-TH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4" name="Text Box 12"/>
          <p:cNvSpPr txBox="1">
            <a:spLocks noChangeArrowheads="1"/>
          </p:cNvSpPr>
          <p:nvPr/>
        </p:nvSpPr>
        <p:spPr bwMode="auto">
          <a:xfrm>
            <a:off x="1735138" y="2473325"/>
            <a:ext cx="550862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0-4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algn="ctr" eaLnBrk="0" hangingPunct="0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</a:t>
            </a:r>
            <a:r>
              <a:rPr lang="en-US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163</a:t>
            </a: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5" name="Text Box 13"/>
          <p:cNvSpPr txBox="1">
            <a:spLocks noChangeArrowheads="1"/>
          </p:cNvSpPr>
          <p:nvPr/>
        </p:nvSpPr>
        <p:spPr bwMode="auto">
          <a:xfrm>
            <a:off x="142875" y="2909888"/>
            <a:ext cx="2143125" cy="9080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นักจัดการงานทั่วไป (ปก/ชก =</a:t>
            </a:r>
            <a:r>
              <a:rPr lang="en-US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10</a:t>
            </a:r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)หรือ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algn="ctr" eaLnBrk="0" hangingPunct="0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เจ้าพนักงานธุรการ (ปง/ชง =</a:t>
            </a:r>
            <a:r>
              <a:rPr lang="en-US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51</a:t>
            </a: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 </a:t>
            </a:r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หรือ(</a:t>
            </a:r>
            <a:r>
              <a:rPr lang="th-TH" sz="1400" dirty="0" err="1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อว</a:t>
            </a:r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 =</a:t>
            </a:r>
            <a:r>
              <a:rPr lang="en-US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3</a:t>
            </a:r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 หรือ เจ้าพนักงานการเงินและบัญชี (ปง/ชง =</a:t>
            </a:r>
            <a:r>
              <a:rPr lang="en-US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11</a:t>
            </a: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6" name="Text Box 11"/>
          <p:cNvSpPr txBox="1">
            <a:spLocks noChangeArrowheads="1"/>
          </p:cNvSpPr>
          <p:nvPr/>
        </p:nvSpPr>
        <p:spPr bwMode="auto">
          <a:xfrm>
            <a:off x="6954838" y="2473325"/>
            <a:ext cx="1617662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th-TH" sz="1400" b="1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กลุ่มสารสนเทศการเกษตร</a:t>
            </a:r>
            <a:endParaRPr lang="en-US" sz="1400" b="1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7" name="Text Box 9"/>
          <p:cNvSpPr txBox="1">
            <a:spLocks noChangeArrowheads="1"/>
          </p:cNvSpPr>
          <p:nvPr/>
        </p:nvSpPr>
        <p:spPr bwMode="auto">
          <a:xfrm>
            <a:off x="8501063" y="2473325"/>
            <a:ext cx="500062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1-3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algn="ctr" eaLnBrk="0" hangingPunct="0"/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(91)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8" name="Text Box 10"/>
          <p:cNvSpPr txBox="1">
            <a:spLocks noChangeArrowheads="1"/>
          </p:cNvSpPr>
          <p:nvPr/>
        </p:nvSpPr>
        <p:spPr bwMode="auto">
          <a:xfrm>
            <a:off x="6954838" y="2909888"/>
            <a:ext cx="2046287" cy="5175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algn="ctr" eaLnBrk="0" hangingPunct="0"/>
            <a:r>
              <a:rPr lang="th-TH" sz="140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(ปก/ชก = 76)</a:t>
            </a:r>
            <a:endParaRPr lang="en-US" sz="90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39" name="Text Box 8"/>
          <p:cNvSpPr txBox="1">
            <a:spLocks noChangeArrowheads="1"/>
          </p:cNvSpPr>
          <p:nvPr/>
        </p:nvSpPr>
        <p:spPr bwMode="auto">
          <a:xfrm>
            <a:off x="6858000" y="3478213"/>
            <a:ext cx="22860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 - 1-2 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(15)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40" name="Text Box 7"/>
          <p:cNvSpPr txBox="1">
            <a:spLocks noChangeArrowheads="1"/>
          </p:cNvSpPr>
          <p:nvPr/>
        </p:nvSpPr>
        <p:spPr bwMode="auto">
          <a:xfrm>
            <a:off x="4710113" y="2479675"/>
            <a:ext cx="1739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กลุ่มช่วยเหลือเกษตรกรและ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algn="ctr" eaLnBrk="0" hangingPunct="0"/>
            <a:r>
              <a:rPr lang="th-TH" sz="1400" b="1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โครงการพิเศษ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41" name="Text Box 5"/>
          <p:cNvSpPr txBox="1">
            <a:spLocks noChangeArrowheads="1"/>
          </p:cNvSpPr>
          <p:nvPr/>
        </p:nvSpPr>
        <p:spPr bwMode="auto">
          <a:xfrm>
            <a:off x="6280150" y="2479675"/>
            <a:ext cx="57785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1-3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algn="ctr" eaLnBrk="0" hangingPunct="0"/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(99)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42" name="Text Box 6"/>
          <p:cNvSpPr txBox="1">
            <a:spLocks noChangeArrowheads="1"/>
          </p:cNvSpPr>
          <p:nvPr/>
        </p:nvSpPr>
        <p:spPr bwMode="auto">
          <a:xfrm>
            <a:off x="4710113" y="2916238"/>
            <a:ext cx="2147887" cy="51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</a:t>
            </a: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แผน            (</a:t>
            </a:r>
            <a:r>
              <a:rPr lang="th-TH" sz="14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ปก/</a:t>
            </a: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ชก=7</a:t>
            </a:r>
            <a:r>
              <a:rPr lang="en-US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6</a:t>
            </a:r>
            <a:r>
              <a:rPr lang="th-TH" sz="14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</a:t>
            </a:r>
            <a:endParaRPr lang="th-TH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43" name="Text Box 4"/>
          <p:cNvSpPr txBox="1">
            <a:spLocks noChangeArrowheads="1"/>
          </p:cNvSpPr>
          <p:nvPr/>
        </p:nvSpPr>
        <p:spPr bwMode="auto">
          <a:xfrm>
            <a:off x="4643438" y="3470275"/>
            <a:ext cx="2227262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(ปก/ชก)  - </a:t>
            </a:r>
            <a:r>
              <a:rPr lang="en-US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0-2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(23)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sp>
        <p:nvSpPr>
          <p:cNvPr id="30744" name="Line 3"/>
          <p:cNvSpPr>
            <a:spLocks noChangeShapeType="1"/>
          </p:cNvSpPr>
          <p:nvPr/>
        </p:nvSpPr>
        <p:spPr bwMode="auto">
          <a:xfrm>
            <a:off x="5775325" y="2251075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745" name="Line 2"/>
          <p:cNvSpPr>
            <a:spLocks noChangeShapeType="1"/>
          </p:cNvSpPr>
          <p:nvPr/>
        </p:nvSpPr>
        <p:spPr bwMode="auto">
          <a:xfrm>
            <a:off x="3371850" y="225425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746" name="Text Box 1"/>
          <p:cNvSpPr txBox="1">
            <a:spLocks noChangeArrowheads="1"/>
          </p:cNvSpPr>
          <p:nvPr/>
        </p:nvSpPr>
        <p:spPr bwMode="auto">
          <a:xfrm>
            <a:off x="2320925" y="3625850"/>
            <a:ext cx="2293938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th-TH" sz="1200" dirty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นักวิเคราะห์นโยบายและแผน (ปก/ชก</a:t>
            </a:r>
            <a:r>
              <a:rPr lang="th-TH" sz="1200" dirty="0" smtClean="0">
                <a:latin typeface="TH SarabunIT๙" pitchFamily="34" charset="-34"/>
                <a:ea typeface="Times New Roman" pitchFamily="18" charset="0"/>
                <a:cs typeface="TH SarabunIT๙" pitchFamily="34" charset="-34"/>
              </a:rPr>
              <a:t>)– 1-5 (209)</a:t>
            </a:r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sz="900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  <a:p>
            <a:pPr eaLnBrk="0" hangingPunct="0"/>
            <a:endParaRPr lang="en-US" dirty="0">
              <a:latin typeface="TH SarabunIT๙" pitchFamily="34" charset="-34"/>
              <a:ea typeface="Times New Roman" pitchFamily="18" charset="0"/>
              <a:cs typeface="TH SarabunIT๙" pitchFamily="34" charset="-34"/>
            </a:endParaRPr>
          </a:p>
        </p:txBody>
      </p:sp>
      <p:grpSp>
        <p:nvGrpSpPr>
          <p:cNvPr id="30748" name="กลุ่ม 53"/>
          <p:cNvGrpSpPr>
            <a:grpSpLocks/>
          </p:cNvGrpSpPr>
          <p:nvPr/>
        </p:nvGrpSpPr>
        <p:grpSpPr bwMode="auto">
          <a:xfrm>
            <a:off x="2533650" y="1174750"/>
            <a:ext cx="3929063" cy="857250"/>
            <a:chOff x="668831" y="711457"/>
            <a:chExt cx="2056445" cy="717280"/>
          </a:xfrm>
        </p:grpSpPr>
        <p:grpSp>
          <p:nvGrpSpPr>
            <p:cNvPr id="30749" name="กลุ่ม 56"/>
            <p:cNvGrpSpPr>
              <a:grpSpLocks/>
            </p:cNvGrpSpPr>
            <p:nvPr/>
          </p:nvGrpSpPr>
          <p:grpSpPr bwMode="auto">
            <a:xfrm>
              <a:off x="2234821" y="711456"/>
              <a:ext cx="490455" cy="717278"/>
              <a:chOff x="5209648" y="712174"/>
              <a:chExt cx="413048" cy="539371"/>
            </a:xfrm>
          </p:grpSpPr>
          <p:sp>
            <p:nvSpPr>
              <p:cNvPr id="45" name="สี่เหลี่ยมผืนผ้า 91"/>
              <p:cNvSpPr/>
              <p:nvPr/>
            </p:nvSpPr>
            <p:spPr>
              <a:xfrm>
                <a:off x="5209843" y="712175"/>
                <a:ext cx="412853" cy="17979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ขรก.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714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6" name="สี่เหลี่ยมผืนผ้า 92"/>
              <p:cNvSpPr/>
              <p:nvPr/>
            </p:nvSpPr>
            <p:spPr>
              <a:xfrm>
                <a:off x="5209843" y="890967"/>
                <a:ext cx="412853" cy="180789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พรก.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445 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  <p:sp>
            <p:nvSpPr>
              <p:cNvPr id="47" name="สี่เหลี่ยมผืนผ้า 93"/>
              <p:cNvSpPr/>
              <p:nvPr/>
            </p:nvSpPr>
            <p:spPr>
              <a:xfrm>
                <a:off x="5209843" y="1071756"/>
                <a:ext cx="412853" cy="17979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th-TH" sz="1600" b="1" dirty="0" err="1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ลจป.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98</a:t>
                </a:r>
                <a:endParaRPr lang="en-US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  <p:grpSp>
          <p:nvGrpSpPr>
            <p:cNvPr id="30750" name="กลุ่ม 52"/>
            <p:cNvGrpSpPr>
              <a:grpSpLocks/>
            </p:cNvGrpSpPr>
            <p:nvPr/>
          </p:nvGrpSpPr>
          <p:grpSpPr bwMode="auto">
            <a:xfrm>
              <a:off x="668831" y="711458"/>
              <a:ext cx="1565991" cy="717279"/>
              <a:chOff x="668831" y="711458"/>
              <a:chExt cx="1565991" cy="717279"/>
            </a:xfrm>
          </p:grpSpPr>
          <p:sp>
            <p:nvSpPr>
              <p:cNvPr id="43" name="สี่เหลี่ยมผืนผ้า 89"/>
              <p:cNvSpPr/>
              <p:nvPr/>
            </p:nvSpPr>
            <p:spPr bwMode="auto">
              <a:xfrm>
                <a:off x="668831" y="711457"/>
                <a:ext cx="1566222" cy="359969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สำนักงานเกษตรและสหกรณ์จังหวัด(76 จังหวัด)</a:t>
                </a:r>
              </a:p>
            </p:txBody>
          </p:sp>
          <p:sp>
            <p:nvSpPr>
              <p:cNvPr id="44" name="สี่เหลี่ยมผืนผ้า 90"/>
              <p:cNvSpPr/>
              <p:nvPr/>
            </p:nvSpPr>
            <p:spPr bwMode="auto">
              <a:xfrm>
                <a:off x="668831" y="1068769"/>
                <a:ext cx="1566222" cy="35996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ผู้อำนวยการ ต้น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22  </a:t>
                </a:r>
                <a:r>
                  <a:rPr lang="th-TH" sz="1600" b="1" dirty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สูง - </a:t>
                </a:r>
                <a:r>
                  <a:rPr lang="th-TH" sz="1600" b="1" dirty="0" smtClean="0">
                    <a:solidFill>
                      <a:schemeClr val="tx1"/>
                    </a:solidFill>
                    <a:latin typeface="TH SarabunIT๙" pitchFamily="34" charset="-34"/>
                    <a:cs typeface="TH SarabunIT๙" pitchFamily="34" charset="-34"/>
                  </a:rPr>
                  <a:t>54</a:t>
                </a:r>
                <a:endParaRPr lang="th-TH" sz="16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endParaRPr>
              </a:p>
            </p:txBody>
          </p:sp>
        </p:grpSp>
      </p:grpSp>
      <p:grpSp>
        <p:nvGrpSpPr>
          <p:cNvPr id="41" name="กลุ่ม 70"/>
          <p:cNvGrpSpPr>
            <a:grpSpLocks/>
          </p:cNvGrpSpPr>
          <p:nvPr/>
        </p:nvGrpSpPr>
        <p:grpSpPr bwMode="auto">
          <a:xfrm>
            <a:off x="7400134" y="5572125"/>
            <a:ext cx="1643062" cy="642938"/>
            <a:chOff x="7596206" y="5214950"/>
            <a:chExt cx="1643074" cy="642942"/>
          </a:xfrm>
        </p:grpSpPr>
        <p:sp>
          <p:nvSpPr>
            <p:cNvPr id="42" name="สี่เหลี่ยมผืนผ้า 46"/>
            <p:cNvSpPr/>
            <p:nvPr/>
          </p:nvSpPr>
          <p:spPr>
            <a:xfrm>
              <a:off x="7596206" y="5214950"/>
              <a:ext cx="1643074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b="1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ลูกจ้างชั่วคราว</a:t>
              </a:r>
              <a:endParaRPr lang="en-US" sz="1400" b="1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48" name="สี่เหลี่ยมผืนผ้า 47"/>
            <p:cNvSpPr/>
            <p:nvPr/>
          </p:nvSpPr>
          <p:spPr>
            <a:xfrm>
              <a:off x="7596206" y="5429264"/>
              <a:ext cx="1143008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49" name="สี่เหลี่ยมผืนผ้า 64"/>
            <p:cNvSpPr/>
            <p:nvPr/>
          </p:nvSpPr>
          <p:spPr>
            <a:xfrm>
              <a:off x="7596206" y="5643578"/>
              <a:ext cx="1143008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เงินนอกงบประมาณ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0" name="สี่เหลี่ยมผืนผ้า 65"/>
            <p:cNvSpPr/>
            <p:nvPr/>
          </p:nvSpPr>
          <p:spPr>
            <a:xfrm>
              <a:off x="8739214" y="5643578"/>
              <a:ext cx="500066" cy="214314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  <p:sp>
          <p:nvSpPr>
            <p:cNvPr id="51" name="สี่เหลี่ยมผืนผ้า 66"/>
            <p:cNvSpPr/>
            <p:nvPr/>
          </p:nvSpPr>
          <p:spPr>
            <a:xfrm>
              <a:off x="8739214" y="5429264"/>
              <a:ext cx="500066" cy="21431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th-TH" sz="1400" dirty="0">
                  <a:solidFill>
                    <a:schemeClr val="tx1"/>
                  </a:solidFill>
                  <a:latin typeface="TH SarabunIT๙" pitchFamily="34" charset="-34"/>
                  <a:cs typeface="TH SarabunIT๙" pitchFamily="34" charset="-34"/>
                </a:rPr>
                <a:t>- 000</a:t>
              </a:r>
              <a:endParaRPr lang="en-US" sz="140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endParaRPr>
            </a:p>
          </p:txBody>
        </p:sp>
      </p:grpSp>
      <p:sp>
        <p:nvSpPr>
          <p:cNvPr id="54" name="Text Box 78"/>
          <p:cNvSpPr txBox="1">
            <a:spLocks noChangeArrowheads="1"/>
          </p:cNvSpPr>
          <p:nvPr/>
        </p:nvSpPr>
        <p:spPr bwMode="auto">
          <a:xfrm>
            <a:off x="7164288" y="6535761"/>
            <a:ext cx="19654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1000"/>
              </a:spcAft>
            </a:pPr>
            <a:r>
              <a:rPr lang="th-TH" sz="1400" dirty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ข้อมูล ณ วันที่ </a:t>
            </a:r>
            <a:r>
              <a:rPr lang="th-TH" sz="1400" dirty="0" smtClean="0">
                <a:latin typeface="TH SarabunIT๙" pitchFamily="34" charset="-34"/>
                <a:ea typeface="Angsana New" pitchFamily="18" charset="-34"/>
                <a:cs typeface="TH SarabunIT๙" pitchFamily="34" charset="-34"/>
              </a:rPr>
              <a:t>31 ตุลาคม 2559</a:t>
            </a:r>
            <a:endParaRPr lang="th-TH" sz="1400" dirty="0">
              <a:latin typeface="TH SarabunIT๙" pitchFamily="34" charset="-34"/>
              <a:ea typeface="Angsana New" pitchFamily="18" charset="-34"/>
              <a:cs typeface="TH SarabunIT๙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4456</TotalTime>
  <Words>3370</Words>
  <Application>Microsoft Office PowerPoint</Application>
  <PresentationFormat>นำเสนอทางหน้าจอ (4:3)</PresentationFormat>
  <Paragraphs>725</Paragraphs>
  <Slides>19</Slides>
  <Notes>19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19</vt:i4>
      </vt:variant>
    </vt:vector>
  </HeadingPairs>
  <TitlesOfParts>
    <vt:vector size="20" baseType="lpstr">
      <vt:lpstr>ชุดรูปแบบของ Office</vt:lpstr>
      <vt:lpstr>ภาคผนวก 3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Parada Sawekpan</cp:lastModifiedBy>
  <cp:revision>432</cp:revision>
  <dcterms:created xsi:type="dcterms:W3CDTF">2011-01-26T02:13:17Z</dcterms:created>
  <dcterms:modified xsi:type="dcterms:W3CDTF">2016-12-08T04:49:09Z</dcterms:modified>
</cp:coreProperties>
</file>