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345" r:id="rId2"/>
    <p:sldId id="381" r:id="rId3"/>
    <p:sldId id="278" r:id="rId4"/>
    <p:sldId id="279" r:id="rId5"/>
    <p:sldId id="280" r:id="rId6"/>
    <p:sldId id="281" r:id="rId7"/>
    <p:sldId id="282" r:id="rId8"/>
    <p:sldId id="283" r:id="rId9"/>
    <p:sldId id="277" r:id="rId10"/>
    <p:sldId id="8032" r:id="rId11"/>
    <p:sldId id="7996" r:id="rId12"/>
    <p:sldId id="289" r:id="rId13"/>
    <p:sldId id="7995" r:id="rId14"/>
    <p:sldId id="8030" r:id="rId15"/>
    <p:sldId id="8033" r:id="rId16"/>
    <p:sldId id="7981" r:id="rId17"/>
    <p:sldId id="7982" r:id="rId18"/>
    <p:sldId id="8034" r:id="rId19"/>
    <p:sldId id="8035" r:id="rId20"/>
    <p:sldId id="803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ECFF"/>
    <a:srgbClr val="CCFFCC"/>
    <a:srgbClr val="66CCFF"/>
    <a:srgbClr val="003399"/>
    <a:srgbClr val="0033CC"/>
    <a:srgbClr val="99CCFF"/>
    <a:srgbClr val="0000FF"/>
    <a:srgbClr val="FF6600"/>
    <a:srgbClr val="FF84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7" autoAdjust="0"/>
    <p:restoredTop sz="91228" autoAdjust="0"/>
  </p:normalViewPr>
  <p:slideViewPr>
    <p:cSldViewPr snapToGrid="0">
      <p:cViewPr varScale="1">
        <p:scale>
          <a:sx n="87" d="100"/>
          <a:sy n="87" d="100"/>
        </p:scale>
        <p:origin x="427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D50F7-C091-402F-B838-95C0B7EC781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CAAC9-AE7D-4BA6-BAF4-8B815CD4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08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214" indent="-284105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183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290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398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2506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9613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6721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3829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12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170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14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73825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253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18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00955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68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90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8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35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10/20/2022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0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5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10/20/2022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41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1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1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99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8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7057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3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5"/>
            <a:ext cx="12192000" cy="232505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116481"/>
            <a:ext cx="12171520" cy="205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</a:t>
            </a: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433829"/>
            <a:ext cx="12192000" cy="1743356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818308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1131437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1142071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1134813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1137186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1145762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1142071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1142071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1134813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1134813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1134813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1126138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126138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37971" y="803517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128217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430933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-227162" y="63862"/>
            <a:ext cx="6531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984200"/>
              </p:ext>
            </p:extLst>
          </p:nvPr>
        </p:nvGraphicFramePr>
        <p:xfrm>
          <a:off x="4186929" y="2389599"/>
          <a:ext cx="7113554" cy="3817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6322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967232">
                  <a:extLst>
                    <a:ext uri="{9D8B030D-6E8A-4147-A177-3AD203B41FA5}">
                      <a16:colId xmlns:a16="http://schemas.microsoft.com/office/drawing/2014/main" val="3585543243"/>
                    </a:ext>
                  </a:extLst>
                </a:gridCol>
              </a:tblGrid>
              <a:tr h="276287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เกษตรและสหกรณ์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spc="-3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</a:t>
                      </a:r>
                      <a:r>
                        <a:rPr lang="en-US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algn="l"/>
                      <a:r>
                        <a:rPr lang="th-TH" sz="10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000" kern="1200" spc="-1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30</a:t>
                      </a:r>
                      <a:endParaRPr lang="th-TH" sz="1000" kern="1200" spc="-1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81333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การพัฒนาองค์การสู่ดิจิทัล 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6.1 การพัฒนาระบบบัญชีข้อมูล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10)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6.2 ระบบรับรองมาตรฐานสินค้าเกษตร 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และปศุสัตว์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5)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635826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73407"/>
                  </a:ext>
                </a:extLst>
              </a:tr>
            </a:tbl>
          </a:graphicData>
        </a:graphic>
      </p:graphicFrame>
      <p:graphicFrame>
        <p:nvGraphicFramePr>
          <p:cNvPr id="7" name="ตาราง 8">
            <a:extLst>
              <a:ext uri="{FF2B5EF4-FFF2-40B4-BE49-F238E27FC236}">
                <a16:creationId xmlns:a16="http://schemas.microsoft.com/office/drawing/2014/main" id="{C9E829F9-6F9B-4455-B210-B5204F663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916911"/>
              </p:ext>
            </p:extLst>
          </p:nvPr>
        </p:nvGraphicFramePr>
        <p:xfrm>
          <a:off x="239701" y="4580793"/>
          <a:ext cx="2422527" cy="984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2527">
                  <a:extLst>
                    <a:ext uri="{9D8B030D-6E8A-4147-A177-3AD203B41FA5}">
                      <a16:colId xmlns:a16="http://schemas.microsoft.com/office/drawing/2014/main" val="696284785"/>
                    </a:ext>
                  </a:extLst>
                </a:gridCol>
              </a:tblGrid>
              <a:tr h="358087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1778"/>
                  </a:ext>
                </a:extLst>
              </a:tr>
              <a:tr h="626651">
                <a:tc>
                  <a:txBody>
                    <a:bodyPr/>
                    <a:lstStyle/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</a:t>
                      </a:r>
                      <a:b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ในพื้นที่เกษตรกรรม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614923"/>
                  </a:ext>
                </a:extLst>
              </a:tr>
            </a:tbl>
          </a:graphicData>
        </a:graphic>
      </p:graphicFrame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5578" y="1842229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58230" y="2452017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44060" y="2325439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903785"/>
            <a:ext cx="446838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286003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4149969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ลูกศรเชื่อมต่อแบบตรง 73">
            <a:extLst>
              <a:ext uri="{FF2B5EF4-FFF2-40B4-BE49-F238E27FC236}">
                <a16:creationId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2712191" y="4774224"/>
            <a:ext cx="1474738" cy="0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380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772694"/>
              </p:ext>
            </p:extLst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564115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661588"/>
              </p:ext>
            </p:extLst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849738"/>
              </p:ext>
            </p:extLst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432319"/>
              </p:ext>
            </p:extLst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671262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393289"/>
              </p:ext>
            </p:extLst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135179"/>
              </p:ext>
            </p:extLst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266733"/>
              </p:ext>
            </p:extLst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438401"/>
              </p:ext>
            </p:extLst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663584"/>
              </p:ext>
            </p:extLst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197531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727055"/>
              </p:ext>
            </p:extLst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389307"/>
              </p:ext>
            </p:extLst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638887"/>
              </p:ext>
            </p:extLst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052702"/>
              </p:ext>
            </p:extLst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050159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B2464BCE-EF00-49CF-8719-FF4D5369A483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ed Rectangle 3">
            <a:extLst>
              <a:ext uri="{FF2B5EF4-FFF2-40B4-BE49-F238E27FC236}">
                <a16:creationId xmlns:a16="http://schemas.microsoft.com/office/drawing/2014/main" id="{00A4FF9A-9ED4-41D3-A46D-8BA43882DD34}"/>
              </a:ext>
            </a:extLst>
          </p:cNvPr>
          <p:cNvSpPr/>
          <p:nvPr/>
        </p:nvSpPr>
        <p:spPr bwMode="gray">
          <a:xfrm>
            <a:off x="154257" y="668750"/>
            <a:ext cx="5501660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772564A2-2F70-4353-A8CB-DA8AF8F1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2"/>
          </a:solidFill>
        </p:spPr>
        <p:txBody>
          <a:bodyPr/>
          <a:lstStyle/>
          <a:p>
            <a:fld id="{ADEF9860-2FE8-417D-944A-E30E8C0DA722}" type="slidenum">
              <a:rPr lang="th-TH" smtClean="0">
                <a:solidFill>
                  <a:schemeClr val="bg1"/>
                </a:solidFill>
              </a:rPr>
              <a:pPr/>
              <a:t>11</a:t>
            </a:fld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02604834-FB87-4C92-999F-0B453569DB69}"/>
              </a:ext>
            </a:extLst>
          </p:cNvPr>
          <p:cNvSpPr txBox="1"/>
          <p:nvPr/>
        </p:nvSpPr>
        <p:spPr>
          <a:xfrm>
            <a:off x="9543873" y="4585961"/>
            <a:ext cx="2588509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  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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ตัวชี้วัดบูรณาการหลายหน่วย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โปรดระบุ 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lvl="0" indent="-88900"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th-TH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713B4ECA-7157-4185-A267-4CBC89C0FF49}"/>
              </a:ext>
            </a:extLst>
          </p:cNvPr>
          <p:cNvSpPr txBox="1"/>
          <p:nvPr/>
        </p:nvSpPr>
        <p:spPr>
          <a:xfrm>
            <a:off x="116043" y="1030283"/>
            <a:ext cx="9362054" cy="12926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ที่คณะรัฐมนตรีพิจารณาเห็นว่าปัญหาฝุ่นละอองมีค่าสูงเกินมาตรฐานที่เกิดขึ้นเป็นประจำและเป็นปัญหาในหลายจังหวัดของพื้นที่ภาคเหนือ ภาคกลาง ภาคตะวันออกเฉียงเหนือ รวมทั้ง พื้นที่กรุงเทพมหานครและปริมณฑล ซึ่งส่งผลกระทบโดยตรงต่อสิ่งแวดล้อม เศรษฐกิจและสุขภาพของประชาชนโดยแหล่งกำเนิด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ฝุ่นละอองที่สำคัญ ได้แก่ การเผาในที่โล่ง การจราจรขนส่ง และภาคอุตสาหกรรม การแก้ไขปัญหาดังกล่าวจึงจำเป็นต้องดำเนินการอย่างเร่งด่วน เป็นระบบ โดยความร่วมมือของทั้งหน่วยงานภาครัฐ เอกชน และประชาชน ซึ่งในการประชุมคณะกรรมการสิ่งแวดล้อมแห่งชาติ เมื่อวันที่ 4 พฤศจิกายน 2563 ได้มีมติเห็นชอบแผนปฏิบัติการขับเคลื่อนวาระแห่งชาติ การแก้ไขปัญหามลพิษด้านฝุ่นละออง เพื่อให้หน่วยงานที่เกี่ยวข้องดำเนินการแก้ไขปัญหาฝุ่นละออง โดยเฉพาะในช่วงเวลาวิกฤตของการเกิดสถานการณ์ฝุ่นละออง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PM2.5 (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เดือนมกราคม – พฤษภาคม) โดยกระทรวงเกษตรและสหกรณ์มีบทบาทที่สำคัญในการป้องกันแก้ไขปัญหาการเผาในที่โล่ง เช่น 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การเผาเศษซากพืช วัชพืช และเศษวัสดุการเกษตรที่เหลือจากกระบวนการเพาะปลูกและการเก็บเกี่ยว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7C8BD2C3-F5C9-4601-8FD9-959E40E45F6C}"/>
              </a:ext>
            </a:extLst>
          </p:cNvPr>
          <p:cNvSpPr txBox="1"/>
          <p:nvPr/>
        </p:nvSpPr>
        <p:spPr>
          <a:xfrm>
            <a:off x="9543873" y="3377529"/>
            <a:ext cx="2543789" cy="350900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V01 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นโยบายด้านการลดก๊าซเรือนกระจก</a:t>
            </a:r>
          </a:p>
        </p:txBody>
      </p:sp>
      <p:sp>
        <p:nvSpPr>
          <p:cNvPr id="8" name="TextBox 24">
            <a:extLst>
              <a:ext uri="{FF2B5EF4-FFF2-40B4-BE49-F238E27FC236}">
                <a16:creationId xmlns:a16="http://schemas.microsoft.com/office/drawing/2014/main" id="{1CA102FB-F44A-42BF-AAD1-F84FEFEF9168}"/>
              </a:ext>
            </a:extLst>
          </p:cNvPr>
          <p:cNvSpPr txBox="1"/>
          <p:nvPr/>
        </p:nvSpPr>
        <p:spPr>
          <a:xfrm>
            <a:off x="9549779" y="4056171"/>
            <a:ext cx="2543789" cy="283321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F0103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นโยบายที่เกี่ยวข้อง</a:t>
            </a:r>
            <a:endParaRPr kumimoji="0" lang="en-US" sz="105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:a16="http://schemas.microsoft.com/office/drawing/2014/main" id="{A0BA23EA-7E7B-42AD-AD2D-B1E8085BC47F}"/>
              </a:ext>
            </a:extLst>
          </p:cNvPr>
          <p:cNvSpPr/>
          <p:nvPr/>
        </p:nvSpPr>
        <p:spPr>
          <a:xfrm>
            <a:off x="79468" y="4995434"/>
            <a:ext cx="928804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การปรับค่าเป้าหมาย/เกณฑ์การวัดในรอบ 6 และ 12 เดือน จะพิจารณาจากปริมาณน้ำฝนเฉลี่ย และอุณหภูมิเฉลี่ยช่วงเดือน ธันวาคม-พฤษภาคม เมื่อเทียบกับค่าปกติ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อ้างอิงข้อมูลจากกรมอุตุนิยมวิทยา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ดังนี้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ปริมาณน้ำฝน สูง-ต่ำกว่าค่าปกติ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(-10) -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 (-25)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อุณหภูมิ โดยเฉลี่ย สูง-ต่ำกว่าค่าปกติ 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0-1 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การพิจารณาหน่วยงานร่วมดำเนินการ หากหน่วยงานใดไม่ได้รับเงินงบประมาณ หรือไม่สามารถดำเนินการได้ตามกิจกรรมที่ระบุใน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แผนป้องกันและแก้ไขปัญหาเผาในพื้นที่  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เกษตรกรรม จะขอถอดออกจากหน่วยงานร่วมดำเนินการ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1.ใช้ข้อมูลจากศูนย์ติดตามและแก้ไขปัญหาภัยพิบัติด้านการเกษตร สำนักงานปลัด กษ.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2.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การตั้งค่าเป้าหมายคิดจากแผนป้องกันและแก้ไขปัญหาเผาในพื้นที่เกษตรกรรม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 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รายงานผลช่วงเดือน มกราคม - พฤษภาคม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70550935-1471-47B1-8F78-79798B4D9A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952538"/>
              </p:ext>
            </p:extLst>
          </p:nvPr>
        </p:nvGraphicFramePr>
        <p:xfrm>
          <a:off x="194298" y="2381842"/>
          <a:ext cx="431658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06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20145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54372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3885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2325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5211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6,285 จุด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3,414 จุด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1,842 จุด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19 เม.ย.65)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D45EA43C-2B70-4AAB-BD7B-8CF2F032F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342996"/>
              </p:ext>
            </p:extLst>
          </p:nvPr>
        </p:nvGraphicFramePr>
        <p:xfrm>
          <a:off x="4574235" y="2381842"/>
          <a:ext cx="4887434" cy="131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69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45050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95689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8553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ค่าเป้าหมาย </a:t>
                      </a:r>
                      <a:r>
                        <a:rPr lang="en-US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2566 – 2568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315097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722870"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sp>
        <p:nvSpPr>
          <p:cNvPr id="12" name="TextBox 3">
            <a:extLst>
              <a:ext uri="{FF2B5EF4-FFF2-40B4-BE49-F238E27FC236}">
                <a16:creationId xmlns:a16="http://schemas.microsoft.com/office/drawing/2014/main" id="{DF71F37D-33DB-4AF6-8589-2FDD64742F08}"/>
              </a:ext>
            </a:extLst>
          </p:cNvPr>
          <p:cNvSpPr txBox="1"/>
          <p:nvPr/>
        </p:nvSpPr>
        <p:spPr>
          <a:xfrm>
            <a:off x="77906" y="3776683"/>
            <a:ext cx="6768335" cy="2616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อ้างอิงข้อมูลจำนวน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Hot Spot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ผลการสำรวจจากดาวเทียม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MODIS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GISTDA</a:t>
            </a:r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07D47BF7-68A5-4386-9D88-19878E4489BB}"/>
              </a:ext>
            </a:extLst>
          </p:cNvPr>
          <p:cNvSpPr/>
          <p:nvPr/>
        </p:nvSpPr>
        <p:spPr>
          <a:xfrm>
            <a:off x="169346" y="678546"/>
            <a:ext cx="87250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การป้องกันและแก้ไขปัญหาการเผาในพื้นที่เกษตรกรรม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57132F8-005D-AA22-89DC-A08107F19031}"/>
              </a:ext>
            </a:extLst>
          </p:cNvPr>
          <p:cNvCxnSpPr>
            <a:cxnSpLocks/>
          </p:cNvCxnSpPr>
          <p:nvPr/>
        </p:nvCxnSpPr>
        <p:spPr>
          <a:xfrm flipH="1">
            <a:off x="6223263" y="875248"/>
            <a:ext cx="3223523" cy="22161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9B44A4A-9C1C-CEB9-1F03-3D439BC9C0EB}"/>
              </a:ext>
            </a:extLst>
          </p:cNvPr>
          <p:cNvSpPr txBox="1"/>
          <p:nvPr/>
        </p:nvSpPr>
        <p:spPr>
          <a:xfrm>
            <a:off x="9568629" y="2702536"/>
            <a:ext cx="2588509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1" i="0" u="none" strike="noStrike" kern="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cs typeface="TH SarabunPSK" panose="020B0500040200020003" pitchFamily="34" charset="-34"/>
              </a:defRPr>
            </a:lvl1pPr>
          </a:lstStyle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180301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การปล่อยก๊าซเรือนกระจกของประเทศไทยลดลง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9E082BB2-8CA3-DC9E-5C9B-5CD3A601B7FE}"/>
              </a:ext>
            </a:extLst>
          </p:cNvPr>
          <p:cNvSpPr/>
          <p:nvPr/>
        </p:nvSpPr>
        <p:spPr>
          <a:xfrm>
            <a:off x="10610211" y="312803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Arrow: Down 22">
            <a:extLst>
              <a:ext uri="{FF2B5EF4-FFF2-40B4-BE49-F238E27FC236}">
                <a16:creationId xmlns:a16="http://schemas.microsoft.com/office/drawing/2014/main" id="{B7DBB2BA-3B47-EEDA-A220-EC3F9E79D5EF}"/>
              </a:ext>
            </a:extLst>
          </p:cNvPr>
          <p:cNvSpPr/>
          <p:nvPr/>
        </p:nvSpPr>
        <p:spPr>
          <a:xfrm>
            <a:off x="10610212" y="376181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A0C92B8-30AB-8673-ED02-3E5DE81641DC}"/>
              </a:ext>
            </a:extLst>
          </p:cNvPr>
          <p:cNvCxnSpPr>
            <a:cxnSpLocks/>
          </p:cNvCxnSpPr>
          <p:nvPr/>
        </p:nvCxnSpPr>
        <p:spPr>
          <a:xfrm>
            <a:off x="10761028" y="1165555"/>
            <a:ext cx="4229" cy="274155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Down 24">
            <a:extLst>
              <a:ext uri="{FF2B5EF4-FFF2-40B4-BE49-F238E27FC236}">
                <a16:creationId xmlns:a16="http://schemas.microsoft.com/office/drawing/2014/main" id="{780FF31F-FBD2-092D-CF96-DB7E7BE6B48B}"/>
              </a:ext>
            </a:extLst>
          </p:cNvPr>
          <p:cNvSpPr/>
          <p:nvPr/>
        </p:nvSpPr>
        <p:spPr>
          <a:xfrm>
            <a:off x="10660565" y="434300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0653690-049F-99B1-ABCD-582A095D4D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581817"/>
              </p:ext>
            </p:extLst>
          </p:nvPr>
        </p:nvGraphicFramePr>
        <p:xfrm>
          <a:off x="125417" y="4272057"/>
          <a:ext cx="9288049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537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92807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394598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0456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23568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>
            <a:extLst>
              <a:ext uri="{FF2B5EF4-FFF2-40B4-BE49-F238E27FC236}">
                <a16:creationId xmlns:a16="http://schemas.microsoft.com/office/drawing/2014/main" id="{B346D9F2-7990-49A9-9224-E292A62E330A}"/>
              </a:ext>
            </a:extLst>
          </p:cNvPr>
          <p:cNvSpPr/>
          <p:nvPr/>
        </p:nvSpPr>
        <p:spPr>
          <a:xfrm>
            <a:off x="79466" y="3995058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846E42B8-1A98-4322-A39A-211BA6A05E79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82869ACC-71CE-4E66-99CD-C6069A2E2097}"/>
              </a:ext>
            </a:extLst>
          </p:cNvPr>
          <p:cNvSpPr/>
          <p:nvPr/>
        </p:nvSpPr>
        <p:spPr>
          <a:xfrm>
            <a:off x="9567515" y="634407"/>
            <a:ext cx="2470226" cy="1323439"/>
          </a:xfrm>
          <a:prstGeom prst="rect">
            <a:avLst/>
          </a:prstGeom>
          <a:solidFill>
            <a:srgbClr val="F2F2F2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lang="en-US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693F1E35-5789-4148-ACE2-BF2F298B1F68}"/>
              </a:ext>
            </a:extLst>
          </p:cNvPr>
          <p:cNvSpPr/>
          <p:nvPr/>
        </p:nvSpPr>
        <p:spPr>
          <a:xfrm>
            <a:off x="9543873" y="2030680"/>
            <a:ext cx="2549695" cy="4144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ประเด็นเป้าหมาย </a:t>
            </a:r>
            <a:r>
              <a:rPr lang="en-US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การลดการปล่อยก๊าซเรือนกระจก</a:t>
            </a:r>
            <a:endParaRPr lang="th-TH" sz="10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Arrow: Down 21">
            <a:extLst>
              <a:ext uri="{FF2B5EF4-FFF2-40B4-BE49-F238E27FC236}">
                <a16:creationId xmlns:a16="http://schemas.microsoft.com/office/drawing/2014/main" id="{4D6E355E-74DD-4539-BE60-67E2D6A8C45D}"/>
              </a:ext>
            </a:extLst>
          </p:cNvPr>
          <p:cNvSpPr/>
          <p:nvPr/>
        </p:nvSpPr>
        <p:spPr>
          <a:xfrm>
            <a:off x="10568610" y="2453744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2" name="กลุ่ม 4">
            <a:extLst>
              <a:ext uri="{FF2B5EF4-FFF2-40B4-BE49-F238E27FC236}">
                <a16:creationId xmlns:a16="http://schemas.microsoft.com/office/drawing/2014/main" id="{79A00215-DA6C-4D2C-88E1-673D26DB8F47}"/>
              </a:ext>
            </a:extLst>
          </p:cNvPr>
          <p:cNvGrpSpPr>
            <a:grpSpLocks/>
          </p:cNvGrpSpPr>
          <p:nvPr/>
        </p:nvGrpSpPr>
        <p:grpSpPr bwMode="auto">
          <a:xfrm>
            <a:off x="11277825" y="56112"/>
            <a:ext cx="1111788" cy="701846"/>
            <a:chOff x="7140891" y="1707729"/>
            <a:chExt cx="1072343" cy="613365"/>
          </a:xfrm>
        </p:grpSpPr>
        <p:pic>
          <p:nvPicPr>
            <p:cNvPr id="3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6A91958F-EC69-4E27-A434-EF970A551F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2">
              <a:extLst>
                <a:ext uri="{FF2B5EF4-FFF2-40B4-BE49-F238E27FC236}">
                  <a16:creationId xmlns:a16="http://schemas.microsoft.com/office/drawing/2014/main" id="{3A88EE32-1544-4EAC-A83A-C74D4DCC5C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403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7815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3877"/>
              </p:ext>
            </p:extLst>
          </p:nvPr>
        </p:nvGraphicFramePr>
        <p:xfrm>
          <a:off x="80963" y="491706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5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</a:t>
                      </a:r>
                      <a:r>
                        <a:rPr lang="th-TH" sz="1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รม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216482"/>
              </p:ext>
            </p:extLst>
          </p:nvPr>
        </p:nvGraphicFramePr>
        <p:xfrm>
          <a:off x="80963" y="1758068"/>
          <a:ext cx="9221299" cy="1478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129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994147"/>
              </p:ext>
            </p:extLst>
          </p:nvPr>
        </p:nvGraphicFramePr>
        <p:xfrm>
          <a:off x="9381392" y="1758067"/>
          <a:ext cx="2577247" cy="807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724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1A6E2A-A925-A27B-2E42-1DA615263A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258288"/>
              </p:ext>
            </p:extLst>
          </p:nvPr>
        </p:nvGraphicFramePr>
        <p:xfrm>
          <a:off x="141515" y="3358267"/>
          <a:ext cx="11756572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193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541279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531628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606055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35935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51036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499730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478465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89097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478720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1266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12085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4292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14268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315004"/>
                  </a:ext>
                </a:extLst>
              </a:tr>
              <a:tr h="19112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7625348"/>
                  </a:ext>
                </a:extLst>
              </a:tr>
              <a:tr h="15440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395882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657498"/>
                  </a:ext>
                </a:extLst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V="1">
            <a:off x="6564573" y="405338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564573" y="449153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019801" y="4847752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19801" y="5202031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7531100" y="5631608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531100" y="596207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531100" y="625639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9048466" y="6625727"/>
            <a:ext cx="941694" cy="2073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1306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13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00580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การพัฒนาองค์การสู่ดิจิทัล</a:t>
            </a: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6.1 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504868"/>
              </p:ext>
            </p:extLst>
          </p:nvPr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311210"/>
              </p:ext>
            </p:extLst>
          </p:nvPr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244180"/>
              </p:ext>
            </p:extLst>
          </p:nvPr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996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103003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6.1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ศูนย์เทคโนโลยีสารสนเทศและการสื่อสาร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123184"/>
              </p:ext>
            </p:extLst>
          </p:nvPr>
        </p:nvGraphicFramePr>
        <p:xfrm>
          <a:off x="80963" y="2099971"/>
          <a:ext cx="5841372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95073"/>
              </p:ext>
            </p:extLst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1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080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15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205248" y="600580"/>
            <a:ext cx="6054875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การพัฒนาองค์การสู่ดิจิทัล</a:t>
            </a:r>
          </a:p>
          <a:p>
            <a:pPr marL="88900" fontAlgn="b"/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6.2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(GAP)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และปศุสัตว์</a:t>
            </a:r>
            <a:endParaRPr lang="en-US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TextBox 36">
            <a:extLst>
              <a:ext uri="{FF2B5EF4-FFF2-40B4-BE49-F238E27FC236}">
                <a16:creationId xmlns:a16="http://schemas.microsoft.com/office/drawing/2014/main" id="{85A7C243-C740-4162-8D9E-F7EA77B8529F}"/>
              </a:ext>
            </a:extLst>
          </p:cNvPr>
          <p:cNvSpPr txBox="1"/>
          <p:nvPr/>
        </p:nvSpPr>
        <p:spPr>
          <a:xfrm>
            <a:off x="9357631" y="755438"/>
            <a:ext cx="1545378" cy="27699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หน่วยงานสนับสนุน</a:t>
            </a:r>
            <a:endParaRPr lang="en-US" sz="1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24">
            <a:extLst>
              <a:ext uri="{FF2B5EF4-FFF2-40B4-BE49-F238E27FC236}">
                <a16:creationId xmlns:a16="http://schemas.microsoft.com/office/drawing/2014/main" id="{16A4EE97-E055-43E1-9863-6EF66F77901C}"/>
              </a:ext>
            </a:extLst>
          </p:cNvPr>
          <p:cNvSpPr txBox="1"/>
          <p:nvPr/>
        </p:nvSpPr>
        <p:spPr>
          <a:xfrm>
            <a:off x="205248" y="6434986"/>
            <a:ext cx="11588076" cy="261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เงื่อนไขการประเมิน 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ความสำเร็จตามแผนปฏิบัติการ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Biz portal /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endParaRPr kumimoji="0" lang="en-US" sz="11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table">
            <a:extLst>
              <a:ext uri="{FF2B5EF4-FFF2-40B4-BE49-F238E27FC236}">
                <a16:creationId xmlns:a16="http://schemas.microsoft.com/office/drawing/2014/main" id="{D48E3940-ADD9-43D4-A4D2-12B83BFC3E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959" y="2776205"/>
            <a:ext cx="11687273" cy="1000733"/>
          </a:xfrm>
          <a:prstGeom prst="rect">
            <a:avLst/>
          </a:prstGeom>
        </p:spPr>
      </p:pic>
      <p:pic>
        <p:nvPicPr>
          <p:cNvPr id="29" name="table">
            <a:extLst>
              <a:ext uri="{FF2B5EF4-FFF2-40B4-BE49-F238E27FC236}">
                <a16:creationId xmlns:a16="http://schemas.microsoft.com/office/drawing/2014/main" id="{60F2406E-2B7A-4E0A-A389-5034112DB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248" y="3889578"/>
            <a:ext cx="11502189" cy="1085850"/>
          </a:xfrm>
          <a:prstGeom prst="rect">
            <a:avLst/>
          </a:prstGeom>
        </p:spPr>
      </p:pic>
      <p:pic>
        <p:nvPicPr>
          <p:cNvPr id="30" name="table">
            <a:extLst>
              <a:ext uri="{FF2B5EF4-FFF2-40B4-BE49-F238E27FC236}">
                <a16:creationId xmlns:a16="http://schemas.microsoft.com/office/drawing/2014/main" id="{1F84278C-086A-46B6-A62B-B24275EA9D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752" y="1216476"/>
            <a:ext cx="11687273" cy="1434127"/>
          </a:xfrm>
          <a:prstGeom prst="rect">
            <a:avLst/>
          </a:prstGeom>
        </p:spPr>
      </p:pic>
      <p:pic>
        <p:nvPicPr>
          <p:cNvPr id="31" name="table">
            <a:extLst>
              <a:ext uri="{FF2B5EF4-FFF2-40B4-BE49-F238E27FC236}">
                <a16:creationId xmlns:a16="http://schemas.microsoft.com/office/drawing/2014/main" id="{3F5036D7-097A-4EB4-B1D4-33960549D9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545" y="5033810"/>
            <a:ext cx="11502188" cy="117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334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Road map </a:t>
            </a:r>
            <a:r>
              <a:rPr lang="th-TH" dirty="0"/>
              <a:t>การพัฒนาระบบรับรองมาตรฐานสินค้าเกษตร (</a:t>
            </a:r>
            <a:r>
              <a:rPr lang="en-US" dirty="0"/>
              <a:t>GAP) </a:t>
            </a:r>
            <a:r>
              <a:rPr lang="th-TH" dirty="0"/>
              <a:t>พืช ประมง ปศุสัตว์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F5DF99D-3398-41FA-85D2-87F47958EDC0}"/>
              </a:ext>
            </a:extLst>
          </p:cNvPr>
          <p:cNvGrpSpPr/>
          <p:nvPr/>
        </p:nvGrpSpPr>
        <p:grpSpPr>
          <a:xfrm>
            <a:off x="632258" y="1233442"/>
            <a:ext cx="11216255" cy="2598594"/>
            <a:chOff x="772938" y="1163102"/>
            <a:chExt cx="11216255" cy="259859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703B0BA-38B2-468F-B496-C6026B74494A}"/>
                </a:ext>
              </a:extLst>
            </p:cNvPr>
            <p:cNvSpPr txBox="1"/>
            <p:nvPr/>
          </p:nvSpPr>
          <p:spPr>
            <a:xfrm>
              <a:off x="7729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กำหนดวิธีพัฒนาระบบ</a:t>
              </a:r>
              <a:r>
                <a:rPr lang="en-US" dirty="0"/>
                <a:t> </a:t>
              </a:r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9DA0F80-682E-43DE-BEAB-34159C67C35F}"/>
                </a:ext>
              </a:extLst>
            </p:cNvPr>
            <p:cNvSpPr txBox="1"/>
            <p:nvPr/>
          </p:nvSpPr>
          <p:spPr>
            <a:xfrm>
              <a:off x="7729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1) กรมเป็นผู้พัฒนาฯ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11992B3-080E-411A-9184-23D732182280}"/>
                </a:ext>
              </a:extLst>
            </p:cNvPr>
            <p:cNvSpPr txBox="1"/>
            <p:nvPr/>
          </p:nvSpPr>
          <p:spPr>
            <a:xfrm>
              <a:off x="772939" y="2754511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2) พัฒนา</a:t>
              </a:r>
              <a:r>
                <a:rPr lang="th-TH"/>
                <a:t>ผ่าน </a:t>
              </a:r>
              <a:r>
                <a:rPr lang="en-US" dirty="0"/>
                <a:t>Biz portal</a:t>
              </a:r>
              <a:endParaRPr lang="th-TH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B7C7AF2-00F0-4783-A49E-100914AAF1B7}"/>
                </a:ext>
              </a:extLst>
            </p:cNvPr>
            <p:cNvSpPr txBox="1"/>
            <p:nvPr/>
          </p:nvSpPr>
          <p:spPr>
            <a:xfrm>
              <a:off x="7729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พัฒนาโดย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IT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 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หรือมีแผนงาน/งบประมาณ รองรับ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821C88-6723-455D-B7EA-55277A8B650E}"/>
                </a:ext>
              </a:extLst>
            </p:cNvPr>
            <p:cNvSpPr txBox="1"/>
            <p:nvPr/>
          </p:nvSpPr>
          <p:spPr>
            <a:xfrm>
              <a:off x="772939" y="3098800"/>
              <a:ext cx="2438792" cy="55007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หารือกับ สำนักงาน </a:t>
              </a:r>
              <a:r>
                <a:rPr lang="th-TH" sz="12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ก.พ.ร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ในแต่ละปีจะสามารถพัฒนาได้กี่ระบบ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E2FAF9-0737-439E-948A-CE7ACB144A5C}"/>
                </a:ext>
              </a:extLst>
            </p:cNvPr>
            <p:cNvSpPr txBox="1"/>
            <p:nvPr/>
          </p:nvSpPr>
          <p:spPr>
            <a:xfrm>
              <a:off x="37193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วางแผนการพัฒนาระบบ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D881542-D706-4ED0-9062-5FFEF760EE07}"/>
                </a:ext>
              </a:extLst>
            </p:cNvPr>
            <p:cNvSpPr txBox="1"/>
            <p:nvPr/>
          </p:nvSpPr>
          <p:spPr>
            <a:xfrm>
              <a:off x="37193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3) สำรวจงานบริการ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ทั้งหมด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2478EC-A1BD-4C52-89CD-BF00CA7A1A32}"/>
                </a:ext>
              </a:extLst>
            </p:cNvPr>
            <p:cNvSpPr txBox="1"/>
            <p:nvPr/>
          </p:nvSpPr>
          <p:spPr>
            <a:xfrm>
              <a:off x="37193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ของกรม/หน่วยงานรับผิดชอบ/ผู้รับผิดชอบ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B4E30E5-F562-41E9-93C3-4D10CB87CC73}"/>
                </a:ext>
              </a:extLst>
            </p:cNvPr>
            <p:cNvSpPr txBox="1"/>
            <p:nvPr/>
          </p:nvSpPr>
          <p:spPr>
            <a:xfrm>
              <a:off x="6706972" y="1770365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5</a:t>
              </a:r>
              <a:r>
                <a:rPr lang="th-TH" dirty="0"/>
                <a:t>) จัดทำมาตรฐานข้อมูล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7E58C64-778A-4CAE-B074-9909C01E9358}"/>
                </a:ext>
              </a:extLst>
            </p:cNvPr>
            <p:cNvSpPr txBox="1"/>
            <p:nvPr/>
          </p:nvSpPr>
          <p:spPr>
            <a:xfrm>
              <a:off x="6706972" y="2116952"/>
              <a:ext cx="2438792" cy="8244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มาตรฐานแบบฟอร์มขอรับบริการ </a:t>
              </a:r>
              <a:r>
                <a:rPr lang="en-US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kumimoji="0" lang="th-TH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มาตรฐานกระบวนการตรวจรับรองมาตรฐาน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GAP</a:t>
              </a:r>
              <a:endPara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มาตรฐานแบบฟอร์มใบรับรอง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:a16="http://schemas.microsoft.com/office/drawing/2014/main" id="{970249DF-E01F-4E8C-9603-4653408E485D}"/>
                </a:ext>
              </a:extLst>
            </p:cNvPr>
            <p:cNvSpPr/>
            <p:nvPr/>
          </p:nvSpPr>
          <p:spPr>
            <a:xfrm>
              <a:off x="3370284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A5BC42C-7F64-40BA-AD71-278E6AB6FBA4}"/>
                </a:ext>
              </a:extLst>
            </p:cNvPr>
            <p:cNvSpPr txBox="1"/>
            <p:nvPr/>
          </p:nvSpPr>
          <p:spPr>
            <a:xfrm>
              <a:off x="3719339" y="2769411"/>
              <a:ext cx="2438792" cy="5500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4) กำหนดขอบเขตการพัฒนา</a:t>
              </a:r>
            </a:p>
            <a:p>
              <a:r>
                <a:rPr lang="th-TH" dirty="0"/>
                <a:t>ระบบ </a:t>
              </a:r>
              <a:r>
                <a:rPr lang="en-US" dirty="0"/>
                <a:t>e-Service (GAP)</a:t>
              </a:r>
              <a:endParaRPr lang="th-TH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195C77D-7A15-4C75-9A67-30E43E9E094B}"/>
                </a:ext>
              </a:extLst>
            </p:cNvPr>
            <p:cNvSpPr txBox="1"/>
            <p:nvPr/>
          </p:nvSpPr>
          <p:spPr>
            <a:xfrm>
              <a:off x="6706971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F844D961-82DC-44BD-873E-D4C7D34C57CA}"/>
                </a:ext>
              </a:extLst>
            </p:cNvPr>
            <p:cNvSpPr/>
            <p:nvPr/>
          </p:nvSpPr>
          <p:spPr>
            <a:xfrm>
              <a:off x="6319817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E9C53BA-F221-49A5-BF6D-5FF9E3B7879A}"/>
                </a:ext>
              </a:extLst>
            </p:cNvPr>
            <p:cNvSpPr txBox="1"/>
            <p:nvPr/>
          </p:nvSpPr>
          <p:spPr>
            <a:xfrm>
              <a:off x="6706971" y="2987059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6</a:t>
              </a:r>
              <a:r>
                <a:rPr lang="th-TH" dirty="0"/>
                <a:t>) พัฒนาระบบ </a:t>
              </a:r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D68D723-DA85-43B2-B633-C92FF0B1DCEE}"/>
                </a:ext>
              </a:extLst>
            </p:cNvPr>
            <p:cNvSpPr txBox="1"/>
            <p:nvPr/>
          </p:nvSpPr>
          <p:spPr>
            <a:xfrm>
              <a:off x="6706971" y="3369475"/>
              <a:ext cx="2438792" cy="3922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กรมพัฒนาระบบ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e-Service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พัฒนาผ่านระบบ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Biz portal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5878A8F-45AA-45C2-BF09-3EF95CA6A0E8}"/>
                </a:ext>
              </a:extLst>
            </p:cNvPr>
            <p:cNvSpPr txBox="1"/>
            <p:nvPr/>
          </p:nvSpPr>
          <p:spPr>
            <a:xfrm>
              <a:off x="9550401" y="1748478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7</a:t>
              </a:r>
              <a:r>
                <a:rPr lang="th-TH" dirty="0"/>
                <a:t>) ให้บริการประชาชนแ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A432593-C049-4E3F-A174-B19B88931432}"/>
                </a:ext>
              </a:extLst>
            </p:cNvPr>
            <p:cNvSpPr txBox="1"/>
            <p:nvPr/>
          </p:nvSpPr>
          <p:spPr>
            <a:xfrm>
              <a:off x="9550401" y="2095066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ให้บริการระบบ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</a:p>
            <a:p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แยกตามระบบที่พัฒนา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223E77A-E107-4993-A206-7EE8AC0EC77D}"/>
                </a:ext>
              </a:extLst>
            </p:cNvPr>
            <p:cNvSpPr txBox="1"/>
            <p:nvPr/>
          </p:nvSpPr>
          <p:spPr>
            <a:xfrm>
              <a:off x="9550400" y="1163102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ให้บริการประชาชน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C9E9F47B-3311-4954-A8F1-31DC62A1BFF7}"/>
                </a:ext>
              </a:extLst>
            </p:cNvPr>
            <p:cNvSpPr/>
            <p:nvPr/>
          </p:nvSpPr>
          <p:spPr>
            <a:xfrm>
              <a:off x="9232900" y="1220324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81C793A-1F00-4FCA-8A95-8E7A00C20779}"/>
              </a:ext>
            </a:extLst>
          </p:cNvPr>
          <p:cNvSpPr txBox="1"/>
          <p:nvPr/>
        </p:nvSpPr>
        <p:spPr>
          <a:xfrm>
            <a:off x="166248" y="627105"/>
            <a:ext cx="11615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ประชาชนสามารถยื่นขอรับรองมาตรฐานและรับใบรับรองมาตรฐานสินค้าเกษตร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(GAP)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ผ่านช่องทางบริการเดียว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6842C1-2C49-420B-BA06-ABE571A0F785}"/>
              </a:ext>
            </a:extLst>
          </p:cNvPr>
          <p:cNvSpPr txBox="1"/>
          <p:nvPr/>
        </p:nvSpPr>
        <p:spPr>
          <a:xfrm>
            <a:off x="60299" y="1276595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3E7DAD7-45A3-4455-8EBF-B4A699DBD623}"/>
              </a:ext>
            </a:extLst>
          </p:cNvPr>
          <p:cNvSpPr txBox="1"/>
          <p:nvPr/>
        </p:nvSpPr>
        <p:spPr>
          <a:xfrm>
            <a:off x="84405" y="4075846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E472167-70AF-4F9C-B05B-5FD4791E2A71}"/>
              </a:ext>
            </a:extLst>
          </p:cNvPr>
          <p:cNvSpPr txBox="1"/>
          <p:nvPr/>
        </p:nvSpPr>
        <p:spPr>
          <a:xfrm>
            <a:off x="632258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วางแผนการพัฒนาระบบ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D100127-9DC9-4211-A208-BDD0861D6CF5}"/>
              </a:ext>
            </a:extLst>
          </p:cNvPr>
          <p:cNvSpPr txBox="1"/>
          <p:nvPr/>
        </p:nvSpPr>
        <p:spPr>
          <a:xfrm>
            <a:off x="632259" y="4701061"/>
            <a:ext cx="2438792" cy="503860"/>
          </a:xfrm>
          <a:prstGeom prst="round2Diag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/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สำรวจความก้าวหน้า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งานบริการ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7AB77E-88F4-4B72-B891-C7C178C7A8D1}"/>
              </a:ext>
            </a:extLst>
          </p:cNvPr>
          <p:cNvSpPr txBox="1"/>
          <p:nvPr/>
        </p:nvSpPr>
        <p:spPr>
          <a:xfrm>
            <a:off x="615264" y="5232192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e-Service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ของกรม/ความก้าวหน้าของแต่ละงานบริการ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AFABFEB-D2B6-4116-AD24-C8CB3B9EE274}"/>
              </a:ext>
            </a:extLst>
          </p:cNvPr>
          <p:cNvSpPr txBox="1"/>
          <p:nvPr/>
        </p:nvSpPr>
        <p:spPr>
          <a:xfrm>
            <a:off x="3619892" y="4680977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pc="-50" dirty="0"/>
              <a:t>3</a:t>
            </a:r>
            <a:r>
              <a:rPr lang="th-TH" spc="-50" dirty="0"/>
              <a:t>) กำหนดมาตรฐานการเชื่อมต่อข้อมูล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E3D6723-C5CE-4CA7-83C8-AE7FB380CB8E}"/>
              </a:ext>
            </a:extLst>
          </p:cNvPr>
          <p:cNvSpPr txBox="1"/>
          <p:nvPr/>
        </p:nvSpPr>
        <p:spPr>
          <a:xfrm>
            <a:off x="3619892" y="5027565"/>
            <a:ext cx="2438792" cy="698678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 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</a:t>
            </a: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เพื่อเชื่อมต่อข้อมูลผ่านระบบ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พัฒนาระบบเชื่อมต่อข้อมูล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5B65F2-2198-4B72-9970-EBD0F599C5C3}"/>
              </a:ext>
            </a:extLst>
          </p:cNvPr>
          <p:cNvSpPr txBox="1"/>
          <p:nvPr/>
        </p:nvSpPr>
        <p:spPr>
          <a:xfrm>
            <a:off x="632259" y="5916609"/>
            <a:ext cx="2438792" cy="550080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2</a:t>
            </a:r>
            <a:r>
              <a:rPr lang="th-TH" dirty="0"/>
              <a:t>) กำหนดขอบเขตการพัฒนา</a:t>
            </a:r>
          </a:p>
          <a:p>
            <a:r>
              <a:rPr lang="th-TH" dirty="0"/>
              <a:t>ระบบ </a:t>
            </a:r>
            <a:r>
              <a:rPr lang="en-US" dirty="0"/>
              <a:t>e-Service (GAP)</a:t>
            </a:r>
            <a:endParaRPr lang="th-TH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1A68E4C-3979-4964-BD63-E4EF690A3122}"/>
              </a:ext>
            </a:extLst>
          </p:cNvPr>
          <p:cNvSpPr txBox="1"/>
          <p:nvPr/>
        </p:nvSpPr>
        <p:spPr>
          <a:xfrm>
            <a:off x="3619891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7" name="Arrow: Right 46">
            <a:extLst>
              <a:ext uri="{FF2B5EF4-FFF2-40B4-BE49-F238E27FC236}">
                <a16:creationId xmlns:a16="http://schemas.microsoft.com/office/drawing/2014/main" id="{623AEF24-F06B-4A35-BB1D-9AAD3171BC34}"/>
              </a:ext>
            </a:extLst>
          </p:cNvPr>
          <p:cNvSpPr/>
          <p:nvPr/>
        </p:nvSpPr>
        <p:spPr>
          <a:xfrm>
            <a:off x="3232737" y="4162865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AFD0BD-D60A-4FA2-B646-70F951572A33}"/>
              </a:ext>
            </a:extLst>
          </p:cNvPr>
          <p:cNvSpPr txBox="1"/>
          <p:nvPr/>
        </p:nvSpPr>
        <p:spPr>
          <a:xfrm>
            <a:off x="3619892" y="5791734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4</a:t>
            </a:r>
            <a:r>
              <a:rPr lang="th-TH" dirty="0"/>
              <a:t>) พัฒนาระบบ </a:t>
            </a:r>
            <a:r>
              <a:rPr lang="en-US" dirty="0"/>
              <a:t>e-Service</a:t>
            </a:r>
            <a:endParaRPr lang="th-TH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524DA6F-BF7D-4319-A53A-FAB99DB184D1}"/>
              </a:ext>
            </a:extLst>
          </p:cNvPr>
          <p:cNvSpPr txBox="1"/>
          <p:nvPr/>
        </p:nvSpPr>
        <p:spPr>
          <a:xfrm>
            <a:off x="3619891" y="6136056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กรมพัฒนาระบบ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พัฒนาผ่านระบบ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ED40804-7D7B-455D-948D-94B99E82F6EC}"/>
              </a:ext>
            </a:extLst>
          </p:cNvPr>
          <p:cNvSpPr txBox="1"/>
          <p:nvPr/>
        </p:nvSpPr>
        <p:spPr>
          <a:xfrm>
            <a:off x="6463321" y="4659090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5</a:t>
            </a:r>
            <a:r>
              <a:rPr lang="th-TH" dirty="0"/>
              <a:t>) ให้บริการประชาชนแ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0CAE3E-B087-424C-BAA3-7C6FBAEFA73F}"/>
              </a:ext>
            </a:extLst>
          </p:cNvPr>
          <p:cNvSpPr txBox="1"/>
          <p:nvPr/>
        </p:nvSpPr>
        <p:spPr>
          <a:xfrm>
            <a:off x="6463321" y="5005677"/>
            <a:ext cx="2438792" cy="1084427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8900" indent="-88900">
              <a:buFont typeface="Arial" panose="020B0604020202020204" pitchFamily="34" charset="0"/>
              <a:buChar char="•"/>
              <a:defRPr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spc="0" dirty="0"/>
              <a:t>ให้บริการระบบ</a:t>
            </a:r>
            <a:r>
              <a:rPr lang="en-US" spc="0" dirty="0"/>
              <a:t> e-Service </a:t>
            </a:r>
          </a:p>
          <a:p>
            <a:pPr marL="0" indent="0">
              <a:buNone/>
            </a:pPr>
            <a:r>
              <a:rPr lang="en-US" spc="0" dirty="0"/>
              <a:t>  (</a:t>
            </a:r>
            <a:r>
              <a:rPr lang="th-TH" spc="0" dirty="0"/>
              <a:t>แยกตามระบบที่พัฒนา</a:t>
            </a:r>
            <a:r>
              <a:rPr lang="en-US" spc="0" dirty="0"/>
              <a:t>)</a:t>
            </a:r>
          </a:p>
          <a:p>
            <a:r>
              <a:rPr lang="th-TH" spc="0" dirty="0"/>
              <a:t>ให้บริการระบบ</a:t>
            </a:r>
            <a:r>
              <a:rPr lang="en-US" spc="0" dirty="0"/>
              <a:t>  e-Service</a:t>
            </a:r>
            <a:endParaRPr lang="th-TH" spc="0" dirty="0"/>
          </a:p>
          <a:p>
            <a:pPr marL="0" indent="0">
              <a:buNone/>
            </a:pPr>
            <a:r>
              <a:rPr lang="th-TH" spc="0" dirty="0"/>
              <a:t>   (ผ่านระบบ</a:t>
            </a:r>
            <a:r>
              <a:rPr lang="en-US" spc="0" dirty="0"/>
              <a:t> Biz portal)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9A1BC5D-8E82-4134-BF39-27331246BE33}"/>
              </a:ext>
            </a:extLst>
          </p:cNvPr>
          <p:cNvSpPr txBox="1"/>
          <p:nvPr/>
        </p:nvSpPr>
        <p:spPr>
          <a:xfrm>
            <a:off x="6463320" y="4073714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ให้บริการประชาชน</a:t>
            </a:r>
          </a:p>
        </p:txBody>
      </p:sp>
      <p:sp>
        <p:nvSpPr>
          <p:cNvPr id="53" name="Arrow: Right 52">
            <a:extLst>
              <a:ext uri="{FF2B5EF4-FFF2-40B4-BE49-F238E27FC236}">
                <a16:creationId xmlns:a16="http://schemas.microsoft.com/office/drawing/2014/main" id="{8C853876-B028-4D04-93A2-DBC7FFDB7AA0}"/>
              </a:ext>
            </a:extLst>
          </p:cNvPr>
          <p:cNvSpPr/>
          <p:nvPr/>
        </p:nvSpPr>
        <p:spPr>
          <a:xfrm>
            <a:off x="6145820" y="4130936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5861FC2-877F-4366-AEB1-3C1306EF8061}"/>
              </a:ext>
            </a:extLst>
          </p:cNvPr>
          <p:cNvSpPr txBox="1"/>
          <p:nvPr/>
        </p:nvSpPr>
        <p:spPr>
          <a:xfrm>
            <a:off x="9346543" y="4038134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50A6CC0-C086-4E51-9A80-DADA2A810E6C}"/>
              </a:ext>
            </a:extLst>
          </p:cNvPr>
          <p:cNvSpPr txBox="1"/>
          <p:nvPr/>
        </p:nvSpPr>
        <p:spPr>
          <a:xfrm>
            <a:off x="9895384" y="4039754"/>
            <a:ext cx="2061205" cy="2426935"/>
          </a:xfrm>
          <a:prstGeom prst="rect">
            <a:avLst/>
          </a:prstGeom>
          <a:solidFill>
            <a:srgbClr val="E1EFD9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b="1" dirty="0"/>
              <a:t>ดำเนินขั้นตอนเหมือนปี 66</a:t>
            </a:r>
          </a:p>
          <a:p>
            <a:r>
              <a:rPr lang="th-TH" dirty="0"/>
              <a:t>โดยพัฒนาระบบ </a:t>
            </a:r>
            <a:r>
              <a:rPr lang="en-US" dirty="0"/>
              <a:t>e-Service </a:t>
            </a:r>
            <a:r>
              <a:rPr lang="th-TH" dirty="0"/>
              <a:t>และเชื่อมโยงข้อมูล เข้าสู่ระบบกลางของกระทรวงเกษตร</a:t>
            </a:r>
          </a:p>
          <a:p>
            <a:endParaRPr lang="th-TH" dirty="0"/>
          </a:p>
          <a:p>
            <a:r>
              <a:rPr lang="th-TH" u="sng" dirty="0"/>
              <a:t>เงื่อนไข</a:t>
            </a:r>
            <a:r>
              <a:rPr lang="en-US" u="sng" dirty="0"/>
              <a:t>: </a:t>
            </a:r>
            <a:r>
              <a:rPr lang="th-TH" u="sng" dirty="0"/>
              <a:t>การพัฒนาและเชื่อมโยงระบบในแต่ละปีงบประมาณขึ้นอยู่กับ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u="sng" dirty="0"/>
              <a:t>Biz portal</a:t>
            </a:r>
            <a:endParaRPr lang="th-TH" u="sng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767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b="1" dirty="0">
                <a:effectLst/>
              </a:rPr>
              <a:t>แผนปฏิบัติการ (</a:t>
            </a:r>
            <a:r>
              <a:rPr lang="en-US" b="1" dirty="0">
                <a:effectLst/>
              </a:rPr>
              <a:t>Action Plan) </a:t>
            </a:r>
            <a:r>
              <a:rPr lang="th-TH" b="1" dirty="0">
                <a:effectLst/>
              </a:rPr>
              <a:t>ประจำปีงบประมาณ พ.ศ. </a:t>
            </a:r>
            <a:r>
              <a:rPr lang="en-US" b="1" dirty="0">
                <a:effectLst/>
              </a:rPr>
              <a:t>2566</a:t>
            </a:r>
            <a:r>
              <a:rPr lang="en-US" dirty="0">
                <a:effectLst/>
              </a:rPr>
              <a:t> </a:t>
            </a:r>
            <a:r>
              <a:rPr lang="th-TH" b="1" dirty="0">
                <a:effectLst/>
              </a:rPr>
              <a:t>ระบบรับรองมาตรฐานสินค้าเกษตร (</a:t>
            </a:r>
            <a:r>
              <a:rPr lang="en-US" b="1" dirty="0">
                <a:effectLst/>
              </a:rPr>
              <a:t>GAP</a:t>
            </a:r>
            <a:r>
              <a:rPr lang="th-TH" b="1" dirty="0">
                <a:effectLst/>
              </a:rPr>
              <a:t>) พืช ประมง ปศุสัตว์</a:t>
            </a:r>
            <a:endParaRPr lang="en-US" dirty="0">
              <a:effectLst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/>
              <a:pPr/>
              <a:t>17</a:t>
            </a:fld>
            <a:endParaRPr 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8208D-14CD-68AD-97C4-46E2CCDC4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867895"/>
              </p:ext>
            </p:extLst>
          </p:nvPr>
        </p:nvGraphicFramePr>
        <p:xfrm>
          <a:off x="532748" y="1184959"/>
          <a:ext cx="11325574" cy="3516158"/>
        </p:xfrm>
        <a:graphic>
          <a:graphicData uri="http://schemas.openxmlformats.org/drawingml/2006/table">
            <a:tbl>
              <a:tblPr firstRow="1" firstCol="1" bandRow="1"/>
              <a:tblGrid>
                <a:gridCol w="2091309">
                  <a:extLst>
                    <a:ext uri="{9D8B030D-6E8A-4147-A177-3AD203B41FA5}">
                      <a16:colId xmlns:a16="http://schemas.microsoft.com/office/drawing/2014/main" val="1730696626"/>
                    </a:ext>
                  </a:extLst>
                </a:gridCol>
                <a:gridCol w="2091309">
                  <a:extLst>
                    <a:ext uri="{9D8B030D-6E8A-4147-A177-3AD203B41FA5}">
                      <a16:colId xmlns:a16="http://schemas.microsoft.com/office/drawing/2014/main" val="4191729869"/>
                    </a:ext>
                  </a:extLst>
                </a:gridCol>
                <a:gridCol w="2186674">
                  <a:extLst>
                    <a:ext uri="{9D8B030D-6E8A-4147-A177-3AD203B41FA5}">
                      <a16:colId xmlns:a16="http://schemas.microsoft.com/office/drawing/2014/main" val="2365483192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2221480989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3785985626"/>
                    </a:ext>
                  </a:extLst>
                </a:gridCol>
              </a:tblGrid>
              <a:tr h="31852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990168"/>
                  </a:ext>
                </a:extLst>
              </a:tr>
              <a:tr h="4923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875364"/>
                  </a:ext>
                </a:extLst>
              </a:tr>
              <a:tr h="270526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กรมการข้าว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903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42864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271391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6.2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และปศุสัตว์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1-4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5-6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497256"/>
              </p:ext>
            </p:extLst>
          </p:nvPr>
        </p:nvGraphicFramePr>
        <p:xfrm>
          <a:off x="80963" y="2099971"/>
          <a:ext cx="5841372" cy="1185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th-TH" sz="11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592130"/>
              </p:ext>
            </p:extLst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82209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700" y="699756"/>
            <a:ext cx="6541020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0779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1012" y="2996952"/>
          <a:ext cx="6239693" cy="777240"/>
        </p:xfrm>
        <a:graphic>
          <a:graphicData uri="http://schemas.openxmlformats.org/drawingml/2006/table">
            <a:tbl>
              <a:tblPr firstRow="1"/>
              <a:tblGrid>
                <a:gridCol w="173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360.72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414.72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399.03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1012" y="4700574"/>
          <a:ext cx="6239693" cy="1013905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lang="th-TH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399.03 </a:t>
                      </a:r>
                    </a:p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438.93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+ </a:t>
                      </a:r>
                      <a:r>
                        <a:rPr lang="en-US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en-US" sz="12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/>
        </p:nvGraphicFramePr>
        <p:xfrm>
          <a:off x="7608168" y="522054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E8B10A0-0DD5-4853-81A6-71AFF03C636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1012" y="3875896"/>
          <a:ext cx="6239694" cy="777240"/>
        </p:xfrm>
        <a:graphic>
          <a:graphicData uri="http://schemas.openxmlformats.org/drawingml/2006/table">
            <a:tbl>
              <a:tblPr firstRow="1"/>
              <a:tblGrid>
                <a:gridCol w="2190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195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0277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-25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5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7FB6A6DC-8A8C-44E8-8CFC-AB65BCF9857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1012" y="6065162"/>
          <a:ext cx="7270171" cy="685800"/>
        </p:xfrm>
        <a:graphic>
          <a:graphicData uri="http://schemas.openxmlformats.org/drawingml/2006/table">
            <a:tbl>
              <a:tblPr firstRow="1" bandRow="1"/>
              <a:tblGrid>
                <a:gridCol w="727017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หรือแผนดำเนินงานตามตัวชี้วัดฯ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(โปรดแนบ)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4117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สป.กษ. มี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รายงานลักษณะสำคัญขององค์การ แผนพัฒนาองค์การ และตัวชี้วัดผลลัพธ์การดำเนินการของ สป.กษ. ปีงบประมาณ พ.ศ. 2566 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(ดำเนินการตามขั้นตอนที่ 1-5)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19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B61F53C-6B9E-404D-A9E3-D8546CF4F44C}"/>
              </a:ext>
            </a:extLst>
          </p:cNvPr>
          <p:cNvSpPr/>
          <p:nvPr/>
        </p:nvSpPr>
        <p:spPr>
          <a:xfrm>
            <a:off x="256187" y="5697038"/>
            <a:ext cx="6304518" cy="286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ts val="3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CC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หมายเหตุ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สป.กษ. อยู่กลุ่มที่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ส่วนราชการที่มีคะแนนผลการประเมินในปีงบประมาณ พ.ศ.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ตั้งแต่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0 - 399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</a:t>
            </a:r>
            <a:endParaRPr lang="en-US" sz="1400" b="1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11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7162" y="2750122"/>
          <a:ext cx="5463339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333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ทบทวน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คณะทำงานพัฒนาคุณภาพการบริหารจัดการภาครัฐของ สป.กษ. ประจำปีงบประมาณ พ.ศ. 2566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ศึกษา วิเคราะห์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ผลการประเมินสถานะของหน่วยงานภาครัฐในการเป็นระบบราชการ 4.0 ด้วยตนเอง (</a:t>
                      </a: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 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 </a:t>
                      </a:r>
                      <a:r>
                        <a:rPr lang="th-TH" sz="1100" b="0" kern="1200" dirty="0" err="1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ระจำปี พ.ศ. 256</a:t>
                      </a: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เพื่อหาจุดอ่อนและโอกาสในการปรับปรุง และนำ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ปใช้ในการพัฒนาและปรับปรุงการปฏิบัติงานของหน่วยงานให้มีความ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สื่อสารและสร้างความเข้าใจเกี่ยวกับเกณฑ์การประเมินสถานะของหน่วยงานภาครัฐในการเป็นระบบราชการ 4.0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และแนวทางการสมัครและหลักเกณฑ์การพิจารณารางวัลเลิศรัฐ ประจำปี พ.ศ. 2566 ให้</a:t>
                      </a:r>
                      <a:r>
                        <a:rPr lang="th-TH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ทุกหน่วยงานในสังกัด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aseline="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(ส่วนกลาง) ทราบ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ทบทวน วิเคราะห์และจัดทำรายงานลักษณะสำคัญขององค์การ แผนพัฒนาองค์การ และตัวชี้วัดผลลัพธ์การดำเนินการของ 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ปีงบประมาณ พ.ศ. 2566 ให้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สื่อสารรายงานลักษณะสำคัญขององค์การ แผนพัฒนาองค์การ และตัวชี้วัดผลลัพธ์การดำเนินการของ สป.กษ. ปีงบประมาณ พ.ศ. 2566 ให้</a:t>
                      </a:r>
                      <a:r>
                        <a:rPr lang="th-TH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ทุกหน่วยงานในสังกัด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aseline="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(ส่วนกลาง) ทราบ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และดำเนินการตามแผนที่กำหนด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AAD5807-319F-4DC7-B7FF-6A8CE665AA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7162" y="6058606"/>
          <a:ext cx="11877010" cy="434269"/>
        </p:xfrm>
        <a:graphic>
          <a:graphicData uri="http://schemas.openxmlformats.org/drawingml/2006/table">
            <a:tbl>
              <a:tblPr firstRow="1"/>
              <a:tblGrid>
                <a:gridCol w="11877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26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หมายเหตุ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ในกรณีที่  </a:t>
                      </a:r>
                      <a:r>
                        <a:rPr kumimoji="0" lang="th-TH" sz="105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</a:t>
                      </a:r>
                      <a:r>
                        <a:rPr kumimoji="0" lang="th-TH" sz="105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</a:t>
                      </a:r>
                      <a:r>
                        <a:rPr lang="th-TH" sz="1050" b="0" kern="12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ประเมินสถานะหน่วยงานภาครัฐในการ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เป็นระบบราชการ 4.0 ด้วยตนเอง (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รอบรางวัลคุณภาพการบริหารจัดการภาครัฐ 4.0 (การผ่านเกณฑ์การประเมินฯ ขั้นตอนที่ 1 จะต้องมีคะแนนรวม 400 คะแนนขึ้นไป) </a:t>
                      </a:r>
                      <a:r>
                        <a:rPr lang="th-TH" sz="1050" b="0" kern="120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จะดำเนินการ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จัดทำรายงานผลการดำเนินการพัฒนาองค์การ (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Application Report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ขั้นตอนที่ 2 เพื่อส่งประกวดรางวัลเลิศรัฐ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ของสำนักงาน </a:t>
                      </a:r>
                      <a:r>
                        <a:rPr lang="th-TH" sz="1050" b="0" kern="120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050" b="0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</a:t>
                      </a:r>
                      <a:r>
                        <a:rPr lang="th-TH" sz="1050" b="0" kern="12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ต่อไป</a:t>
                      </a:r>
                      <a:endParaRPr lang="th-TH" sz="105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715000" y="2750122"/>
          <a:ext cx="631983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98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1984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สื่อสาร แจ้งเวียน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แนวทางการสมัครและหลักเกณฑ์การพิจารณารางวัลเลิศรัฐ ประจำปี พ.ศ. 2566 ให้</a:t>
                      </a:r>
                      <a:r>
                        <a:rPr lang="th-TH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ทุกหน่วยงานในสังกัด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สป.กษ. (ส่วนกลาง) และ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คณะทำงานพัฒนาคุณภาพการบริหารจัดการภาครัฐของ </a:t>
                      </a:r>
                      <a:r>
                        <a:rPr lang="th-TH" sz="11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ทราบ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16240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แจ้งเวียนให้คณะทำงานพัฒนาคุณภาพการบริหารจัดการภาครัฐของ สป.กษ. (หมวด 1 – 7) จัดทำ</a:t>
                      </a:r>
                      <a:r>
                        <a:rPr lang="th-TH" sz="11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(ร่าง) การประเมินสถานะหน่วยงานภาครัฐในการเป็นระบบราชการ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สป.กษ. ประจำปี พ.ศ. 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จัดประชุม/หารือ/แจ้งเวียนคณะทำงานพัฒนาคุณภาพการบริหารจัดการภาครัฐของ </a:t>
                      </a:r>
                      <a:r>
                        <a:rPr lang="th-TH" sz="11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เพื่อพิจารณา (ร่าง) การประเมินสถานะหน่วยงานภาครัฐในการเป็นระบบราชการ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สป.กษ. ประจำปี พ.ศ. 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1596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เสนอ (ร่าง) 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สป.กษ. ประจำปี พ.ศ. 2566 ให้ผู้บริหารพิจารณาให้ความเห็นชอบ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จัดส่งประเมินสถานะหน่วยงานภาครัฐในการเป็นระบบราชการ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สป.กษ. ประจำปี พ.ศ. 2566 ให้สำนักงาน </a:t>
                      </a:r>
                      <a:r>
                        <a:rPr lang="th-TH" sz="11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ผ่านระบบออนไลน์ ตามระยะเวลาที่กำหนด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7162" y="561013"/>
          <a:ext cx="11877676" cy="2085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สำนักพัฒนาระบบบริหาร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สป.กษ. มี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รายงานลักษณะสำคัญขององค์การ แผนพัฒนาองค์การ และตัวชี้วัดผลลัพธ์การดำเนินการของ สป.กษ. ปีงบประมาณ พ.ศ. 2566 </a:t>
                      </a:r>
                      <a:r>
                        <a:rPr lang="th-TH" sz="14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สป.กษ. สมัครเข้ารับการประเมินสถานะหน่วยงานภาครัฐในการเป็นระบบราชการ 4.0 ประจำปี พ.ศ. 2566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(รอบรางวัลคุณภาพการบริหารจัดการภาครัฐ 4.0 หรือรางวัล 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</a:t>
                      </a:r>
                      <a:r>
                        <a:rPr lang="th-TH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และจัดส่งประเมินสถานะหน่วยงานภาครัฐในการเป็นระบบราชการ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สป.กษ. ประจำปี พ.ศ. 256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ให้สำนักงาน 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ผ่านระบบออนไลน์ ภายในระยะเวลาที่กำหนด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297539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29796</TotalTime>
  <Words>5959</Words>
  <Application>Microsoft Office PowerPoint</Application>
  <PresentationFormat>แบบจอกว้าง</PresentationFormat>
  <Paragraphs>780</Paragraphs>
  <Slides>20</Slides>
  <Notes>12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Tahoma</vt:lpstr>
      <vt:lpstr>TH Sarabun PSK</vt:lpstr>
      <vt:lpstr>TH SarabunPSK</vt:lpstr>
      <vt:lpstr>1_Office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sureporn wathin</cp:lastModifiedBy>
  <cp:revision>892</cp:revision>
  <dcterms:created xsi:type="dcterms:W3CDTF">2021-10-29T09:15:39Z</dcterms:created>
  <dcterms:modified xsi:type="dcterms:W3CDTF">2022-10-20T03:33:31Z</dcterms:modified>
</cp:coreProperties>
</file>