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45" r:id="rId2"/>
    <p:sldId id="12345" r:id="rId3"/>
    <p:sldId id="278" r:id="rId4"/>
    <p:sldId id="279" r:id="rId5"/>
    <p:sldId id="280" r:id="rId6"/>
    <p:sldId id="12346" r:id="rId7"/>
    <p:sldId id="282" r:id="rId8"/>
    <p:sldId id="12347" r:id="rId9"/>
    <p:sldId id="12348" r:id="rId10"/>
    <p:sldId id="12349" r:id="rId11"/>
    <p:sldId id="8074" r:id="rId12"/>
    <p:sldId id="7970" r:id="rId13"/>
    <p:sldId id="3256" r:id="rId14"/>
    <p:sldId id="3257" r:id="rId15"/>
    <p:sldId id="3239" r:id="rId16"/>
    <p:sldId id="3242" r:id="rId17"/>
    <p:sldId id="8080" r:id="rId18"/>
    <p:sldId id="8025" r:id="rId19"/>
    <p:sldId id="8039" r:id="rId20"/>
    <p:sldId id="7995" r:id="rId21"/>
    <p:sldId id="12343" r:id="rId22"/>
    <p:sldId id="12337" r:id="rId23"/>
    <p:sldId id="12342" r:id="rId24"/>
    <p:sldId id="12350" r:id="rId25"/>
    <p:sldId id="12344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DE64"/>
    <a:srgbClr val="4747D7"/>
    <a:srgbClr val="008000"/>
    <a:srgbClr val="7F7F7F"/>
    <a:srgbClr val="002060"/>
    <a:srgbClr val="33AC08"/>
    <a:srgbClr val="52C404"/>
    <a:srgbClr val="5C6E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00" autoAdjust="0"/>
    <p:restoredTop sz="81481" autoAdjust="0"/>
  </p:normalViewPr>
  <p:slideViewPr>
    <p:cSldViewPr snapToGrid="0">
      <p:cViewPr varScale="1">
        <p:scale>
          <a:sx n="87" d="100"/>
          <a:sy n="87" d="100"/>
        </p:scale>
        <p:origin x="629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408611-B0D1-40AB-9105-C3ED2D0B9564}" type="datetimeFigureOut">
              <a:rPr lang="en-US" smtClean="0"/>
              <a:pPr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F3BBE-B8D4-45D0-970A-9E5D8EB409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3533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6371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88" indent="-284134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297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450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604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75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910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064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21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3895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88" indent="-284134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297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450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604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75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910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064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21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21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2047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88" indent="-284134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297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450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604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75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910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064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21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23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43410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88" indent="-284134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297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450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604" indent="-22699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75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910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064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217" indent="-22699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25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80434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F4E8-0166-4258-B1D3-C8BA65C94D2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6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5C918-1CC8-4EF4-9DE9-3160329F697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426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9C2F-A821-4541-9D4D-8AB057C07E1B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169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F1BAF-C3A6-455E-BF24-095CC41D97DC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416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289F-22F3-46ED-B443-732009B51215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80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D19-70B1-4B04-ACE9-55125524325D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288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3CEA9-9B8B-4413-992E-3A327C40B543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932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5026-5BD5-436A-8427-F3D8C6D0EE17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959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0901-4985-40E8-83D7-651ED9537BE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273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13E3-958C-4BB3-8125-819191FDA9AA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26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0582A-E81F-47A8-B6C3-ED032FF44460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633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889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402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8BF15-AADB-47FD-8F2F-154BBE867A09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49318" y="6534803"/>
            <a:ext cx="8426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22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6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3648" y="6492875"/>
            <a:ext cx="12205648" cy="36512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227223"/>
            <a:ext cx="12171520" cy="2232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4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สำนักงานเศรษฐกิจการเกษตร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FD08C24-A3E7-4F44-8D55-11B9225EC183}"/>
              </a:ext>
            </a:extLst>
          </p:cNvPr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7B6CAE65-96A9-4D0F-A7BF-549C90A05DC6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Rectangle 4">
              <a:extLst>
                <a:ext uri="{FF2B5EF4-FFF2-40B4-BE49-F238E27FC236}">
                  <a16:creationId xmlns:a16="http://schemas.microsoft.com/office/drawing/2014/main" id="{E09DDB97-799D-4529-BD45-7972BD5AD1BA}"/>
                </a:ext>
              </a:extLst>
            </p:cNvPr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433829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818308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131437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142071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134813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137186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145762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142071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142071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134813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134813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134813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126138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126138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37971" y="803517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128217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430933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20821" y="28584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สำนักงานเศรษฐกิจการเกษตร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842229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452017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325439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solidFill>
              <a:srgbClr val="FF66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ตาราง 5">
            <a:extLst>
              <a:ext uri="{FF2B5EF4-FFF2-40B4-BE49-F238E27FC236}">
                <a16:creationId xmlns:a16="http://schemas.microsoft.com/office/drawing/2014/main" id="{AB82AB0F-3382-4A71-A885-98DCA38BEB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749185"/>
              </p:ext>
            </p:extLst>
          </p:nvPr>
        </p:nvGraphicFramePr>
        <p:xfrm>
          <a:off x="4157108" y="2675531"/>
          <a:ext cx="7111773" cy="3803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44619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</a:tblGrid>
              <a:tr h="27374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3747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r>
                        <a:rPr lang="th-TH" sz="10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b="0" spc="-3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b="0" spc="-3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b="0" spc="-3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b="0" spc="-30" dirty="0" err="1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b="0" spc="-3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b="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b="0" kern="120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b="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r>
                        <a:rPr lang="th-TH" sz="10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b="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b="0" spc="-3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b="0" spc="-30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การพัฒนามาตรฐานข้อมูลกลาง (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Standard)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สินค้าเกษตรที่สำคัญ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สินค้าที่รับขึ้นทะเบียนทั้งหมด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(Function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787443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ร้อยละของการขับเคลื่อนโครงการสำคัญของกระทรวงเกษตรและสหกรณ์ ไปสู่การจัดทำคำขอรับจัดสรรงบประมาณ</a:t>
                      </a:r>
                      <a:r>
                        <a:rPr lang="en-US" sz="1000" b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(Function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th-TH" sz="10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633413"/>
                  </a:ext>
                </a:extLst>
              </a:tr>
              <a:tr h="27374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การพัฒนาองค์การสู่ดิจิทัล 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0" baseline="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7.1 open data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7.5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418075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7.2 ระบบการขึ้นทะเบียนเกษตรกรและการขอรับการช่วยเหลือด้านการเกษตร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7.5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345614"/>
                  </a:ext>
                </a:extLst>
              </a:tr>
              <a:tr h="273747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0" baseline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435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/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D4CC41D-FCD7-3EC1-4247-F4E94264ED97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schemeClr val="tx1"/>
                </a:solidFill>
              </a:rPr>
              <a:pPr/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/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073812"/>
              </p:ext>
            </p:extLst>
          </p:nvPr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กำหนดรายการสินค้าเกษตรทีจะนำมาประเมินผล กำหนดแบบฟอร์มจัดเก็บข้อมูล กำหนดหน่วยงานจัดเก็บข้อมูล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/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/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092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/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/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8185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/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/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/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/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365743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177022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567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A7C4F6-369E-EA73-F742-D58F22EDBED2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771843C6-E80A-44FF-9CA7-7609493B23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767773"/>
              </p:ext>
            </p:extLst>
          </p:nvPr>
        </p:nvGraphicFramePr>
        <p:xfrm>
          <a:off x="123081" y="961925"/>
          <a:ext cx="11956855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56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409171">
                <a:tc>
                  <a:txBody>
                    <a:bodyPr/>
                    <a:lstStyle/>
                    <a:p>
                      <a:pPr marL="228600" indent="-228600" algn="thaiDist">
                        <a:lnSpc>
                          <a:spcPct val="100000"/>
                        </a:lnSpc>
                        <a:buAutoNum type="arabicPeriod"/>
                      </a:pPr>
                      <a:r>
                        <a:rPr lang="th-TH" sz="12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การพัฒนามาตรฐานข้อมูลกลาง</a:t>
                      </a:r>
                      <a:r>
                        <a:rPr lang="th-TH" sz="12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r>
                        <a:rPr lang="th-TH" sz="12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เป็นส่วนหนึ่งของการขับเคลื่อนฐานข้อมูล </a:t>
                      </a:r>
                      <a:r>
                        <a:rPr lang="en-US" sz="12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Big Data </a:t>
                      </a:r>
                      <a:r>
                        <a:rPr lang="th-TH" sz="1200" b="0" spc="-1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ของกระทรวงเกษตรและสหกรณ์  โดยมีวัตถุประสงค์ เพื่อจัดทำมาตรฐานในการจัดเก็บข้อมูลและรวบรวมข้อมูลของสินค้าเกษตรที่กระทรวงเกษตรแลให้อยู่ในรูปแบบมาตรฐานเดียวกัน เพื่อเพิ่มประสิทธิภาพในการบูรณาการฐานข้อมูลระหว่างหน่วยงาน และลดความซ้ำซ้อนการจัดเก็บข้อมูล</a:t>
                      </a:r>
                    </a:p>
                    <a:p>
                      <a:pPr marL="228600" indent="-228600" algn="thaiDist">
                        <a:lnSpc>
                          <a:spcPct val="100000"/>
                        </a:lnSpc>
                        <a:buAutoNum type="arabicPeriod"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นิยาม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i="0" u="none" strike="noStrike" kern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มาตรฐานข้อมูล </a:t>
                      </a:r>
                      <a:r>
                        <a:rPr lang="th-TH" sz="1200" b="0" i="0" u="none" strike="noStrike" kern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หมายถึง กฎเกณฑ์และแนวทางในการกำหนดรูปแบบและการนิยามข้อมูลที่ใช้ ร่วมกัน เพื่ออำนวยความสะดวกในการแลกเปลี่ยนข้อมูลผ่านทางระบบคอมพิวเตอร์ และทำให้ผู้ใช้ข้อมูล และผู้ที่เกี่ยวข้องสื่อสารและเข้าใจความหมายของข้อมูลตรงกัน การจัดทำมาตรฐานข้อมูลขึ้นนี้ ต้องมาจาก ความเห็นพ้องต้องกัน และได้รับความเห็นชอบจากองค์กรหรือคณะกรรมการที่รับผิดชอบในการดูแลกำกับการจัดทำมาตรฐานแห่งชาติและการนำไปใช้  (</a:t>
                      </a:r>
                      <a:r>
                        <a:rPr lang="th-TH" sz="1200" b="0" i="1" u="none" strike="noStrike" kern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อ้างอิง สำนักงานคณะกรรมการดิจิทัลเพื่อเศรษฐกิจและสังคมแห่งชาติ กระทรวงดิจิทัลเพื่อเศรษฐกิจและสังคม (สดช.</a:t>
                      </a:r>
                      <a:r>
                        <a:rPr lang="th-TH" sz="1200" b="0" i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))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 algn="l">
                        <a:lnSpc>
                          <a:spcPct val="100000"/>
                        </a:lnSpc>
                        <a:buAutoNum type="arabicPeriod"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รายละเอียดของกิจกรรมหรือการดำเนินงาน / ขอบเขตการประเมิน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การจัดทำมาตรฐานข้อมูล</a:t>
                      </a:r>
                      <a:r>
                        <a:rPr lang="th-TH" sz="12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br>
                        <a:rPr lang="th-TH" sz="12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แหล่งที่มาของข้อมูล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สำนักงานเศรษฐกิจการเกษตร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2F99ABDE-F8F4-47DF-9DD7-FF049DB8E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6242386"/>
              </p:ext>
            </p:extLst>
          </p:nvPr>
        </p:nvGraphicFramePr>
        <p:xfrm>
          <a:off x="61469" y="4579995"/>
          <a:ext cx="11929158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075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484277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32412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รอบ 12 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กรอบ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Standard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ของฐานข้อมูล</a:t>
                      </a:r>
                      <a:r>
                        <a:rPr lang="th-TH" sz="12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ได้รับความเห็นชอบจากคณะกรรมการฯ ที่เกี่ยวข้อง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กระทรวงเกษตรฯ ประกาศใช้</a:t>
                      </a:r>
                    </a:p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Standard</a:t>
                      </a: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รายงานการใช้ประโยชน์จากฐานข้อมูลกลาง</a:t>
                      </a:r>
                      <a:r>
                        <a:rPr lang="th-TH" sz="12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ข้อมล</a:t>
                      </a:r>
                      <a:r>
                        <a:rPr lang="th-TH" sz="12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อย่างน้อย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รูปแบบ</a:t>
                      </a:r>
                      <a:b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(อ้างอิงการใช้ประโยชน์ตามที่กระทรวงระบุ)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CD1A2426-619C-4F63-A8BA-DF3453C485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82090"/>
              </p:ext>
            </p:extLst>
          </p:nvPr>
        </p:nvGraphicFramePr>
        <p:xfrm>
          <a:off x="61468" y="3396404"/>
          <a:ext cx="11929159" cy="10850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231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3499193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547650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15521"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เกณฑ์การประเมินรอบ 6 เดือน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0649092"/>
                  </a:ext>
                </a:extLst>
              </a:tr>
              <a:tr h="3386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4720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กำหนดกรอบของการดำเนินงาน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รวบรวมรายชื่อข้อมูล จากหน่วยงานที่เกี่ยวข้อง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นิยาม และวิเคราะห์ชื่อข้อมูล ให้เกิดความเป็นเอกภาพ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5542"/>
                  </a:ext>
                </a:extLst>
              </a:tr>
            </a:tbl>
          </a:graphicData>
        </a:graphic>
      </p:graphicFrame>
      <p:sp>
        <p:nvSpPr>
          <p:cNvPr id="8" name="Pentagon 43">
            <a:extLst>
              <a:ext uri="{FF2B5EF4-FFF2-40B4-BE49-F238E27FC236}">
                <a16:creationId xmlns:a16="http://schemas.microsoft.com/office/drawing/2014/main" id="{90977383-547C-4946-8171-22473513F4A2}"/>
              </a:ext>
            </a:extLst>
          </p:cNvPr>
          <p:cNvSpPr/>
          <p:nvPr/>
        </p:nvSpPr>
        <p:spPr>
          <a:xfrm>
            <a:off x="9947071" y="663863"/>
            <a:ext cx="1179629" cy="27763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ตัวชี้วัดต่อเนื่อง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80E75F8F-836F-AE94-5850-0D86FAA267DD}"/>
              </a:ext>
            </a:extLst>
          </p:cNvPr>
          <p:cNvSpPr txBox="1">
            <a:spLocks/>
          </p:cNvSpPr>
          <p:nvPr/>
        </p:nvSpPr>
        <p:spPr bwMode="auto">
          <a:xfrm>
            <a:off x="10536886" y="6499301"/>
            <a:ext cx="1543050" cy="27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b="1" kern="1200">
                <a:solidFill>
                  <a:schemeClr val="tx1"/>
                </a:solidFill>
                <a:latin typeface="Calibri" panose="020F0502020204030204" pitchFamily="34" charset="0"/>
                <a:ea typeface="Tahoma" panose="020B0604030504040204" pitchFamily="34" charset="0"/>
                <a:cs typeface="Cordia New" panose="020B0304020202020204" pitchFamily="34" charset="-34"/>
              </a:defRPr>
            </a:lvl1pPr>
            <a:lvl2pPr marL="557213" indent="-214313" algn="l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2pPr>
            <a:lvl3pPr marL="857250" indent="-171450" algn="l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3pPr>
            <a:lvl4pPr marL="1200150" indent="-171450" algn="l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4pPr>
            <a:lvl5pPr marL="1543050" indent="-171450" algn="l" defTabSz="9144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5pPr>
            <a:lvl6pPr marL="1885950" indent="-171450" algn="l" defTabSz="914400" rtl="0" eaLnBrk="0" fontAlgn="base" latinLnBrk="0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6pPr>
            <a:lvl7pPr marL="2228850" indent="-171450" algn="l" defTabSz="914400" rtl="0" eaLnBrk="0" fontAlgn="base" latinLnBrk="0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7pPr>
            <a:lvl8pPr marL="2571750" indent="-171450" algn="l" defTabSz="914400" rtl="0" eaLnBrk="0" fontAlgn="base" latinLnBrk="0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8pPr>
            <a:lvl9pPr marL="2914650" indent="-171450" algn="l" defTabSz="914400" rtl="0" eaLnBrk="0" fontAlgn="base" latinLnBrk="0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000" smtClean="0">
                <a:latin typeface="Tahoma" panose="020B0604030504040204" pitchFamily="34" charset="0"/>
                <a:cs typeface="Tahoma" panose="020B060403050404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en-US" altLang="th-TH" sz="1000" dirty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ounded Rectangle 3">
            <a:extLst>
              <a:ext uri="{FF2B5EF4-FFF2-40B4-BE49-F238E27FC236}">
                <a16:creationId xmlns:a16="http://schemas.microsoft.com/office/drawing/2014/main" id="{A4E67326-9038-4BFC-B5B8-8CEDAEC5884D}"/>
              </a:ext>
            </a:extLst>
          </p:cNvPr>
          <p:cNvSpPr/>
          <p:nvPr/>
        </p:nvSpPr>
        <p:spPr bwMode="gray">
          <a:xfrm>
            <a:off x="61468" y="624024"/>
            <a:ext cx="9182134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344613" indent="-1344613" defTabSz="342900" fontAlgn="t">
              <a:lnSpc>
                <a:spcPts val="2000"/>
              </a:lnSpc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การพัฒนามาตรฐานข้อมูลกลาง (Data Standard) สินค้าเกษตรที่กระทรวงเกษตรและสหกรณ์รับขึ้นทะเบียน</a:t>
            </a:r>
          </a:p>
        </p:txBody>
      </p:sp>
      <p:sp>
        <p:nvSpPr>
          <p:cNvPr id="13" name="Rectangle 27">
            <a:extLst>
              <a:ext uri="{FF2B5EF4-FFF2-40B4-BE49-F238E27FC236}">
                <a16:creationId xmlns:a16="http://schemas.microsoft.com/office/drawing/2014/main" id="{DD4BEE8A-60FE-40AD-AC76-5408A190760C}"/>
              </a:ext>
            </a:extLst>
          </p:cNvPr>
          <p:cNvSpPr/>
          <p:nvPr/>
        </p:nvSpPr>
        <p:spPr>
          <a:xfrm>
            <a:off x="0" y="-4119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D43693D5-F0D0-42DE-82D3-3E0D27A1E4CC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6EB15AC6-6C2E-4628-A617-12576A5A35F6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ABA6DB76-AAB3-4518-A2D4-39AFAD3F625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9B5C024-699C-401E-992A-BBE11B8E1A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47941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B9D1D7A-623C-713A-0A56-236ED560610E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585804" y="6551968"/>
            <a:ext cx="1543050" cy="27384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557213" indent="-2143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18859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228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25717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400" dirty="0"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90254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FCFB993-C7E0-208B-91A4-9384CC3AF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420921"/>
              </p:ext>
            </p:extLst>
          </p:nvPr>
        </p:nvGraphicFramePr>
        <p:xfrm>
          <a:off x="205153" y="672345"/>
          <a:ext cx="11781694" cy="17675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28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830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การพัฒนามาตรฐานข้อมูลกลาง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Standard) 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1" marR="68571" marT="34250" marB="3425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554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L="68580" marR="68580" marT="34267" marB="3426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L="68580" marR="68580" marT="34267" marB="3426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5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1" marR="68571" marT="34250" marB="3425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นิยาม และวิเคราะห์ชื่อข้อมูล ให้เกิดความเป็นเอกภาพ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1" marR="68571" marT="34250" marB="3425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141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1" marR="68571" marT="34250" marB="3425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กำหนดมาตรฐานรูปแบบเอกสารอิเล็กทรอนิกส์ 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กำหนดชื่อของข้อมูล ให้เป็นมาตรฐาน และรองรับการขยายเพิ่มเติมข้อมูลในอนาคต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กำหนดมาตรฐานรูปแบบเอกสารอิเล็กทรอนิกส์เพื่อให้เกิดการแลกเปลี่ยนข้อมูล และการนำไฟล์รูปแบบต่างๆ เช่น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DOCX, PDF, Excel, CSV, JSON, XML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ไปใช้ประโยชน์ได้อย่างสะดวกและมีประสิทธิภาพ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71" marR="68571" marT="34250" marB="3425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524A5526-6859-7FAE-E3CB-CA4F5839BE23}"/>
              </a:ext>
            </a:extLst>
          </p:cNvPr>
          <p:cNvGraphicFramePr>
            <a:graphicFrameLocks noGrp="1"/>
          </p:cNvGraphicFramePr>
          <p:nvPr/>
        </p:nvGraphicFramePr>
        <p:xfrm>
          <a:off x="279094" y="2794556"/>
          <a:ext cx="4303923" cy="11697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0392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718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301" marR="75301" marT="25727" marB="2572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623219"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1.กำหนดกรอบของการดำเนินงาน </a:t>
                      </a:r>
                    </a:p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2.รวบรวมรายชื่อข้อมูล จากหน่วยงานที่เกี่ยวข้อง </a:t>
                      </a:r>
                    </a:p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3.นิยาม และวิเคราะห์ชื่อข้อมูล ให้เกิดความเป็นเอกภาพ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301" marR="75301" marT="25727" marB="2572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7" name="Table 4">
            <a:extLst>
              <a:ext uri="{FF2B5EF4-FFF2-40B4-BE49-F238E27FC236}">
                <a16:creationId xmlns:a16="http://schemas.microsoft.com/office/drawing/2014/main" id="{FB5B8466-75A4-18A4-25FA-FDE63024C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9913258"/>
              </p:ext>
            </p:extLst>
          </p:nvPr>
        </p:nvGraphicFramePr>
        <p:xfrm>
          <a:off x="5111827" y="2768371"/>
          <a:ext cx="6961942" cy="1809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194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718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301" marR="75301" marT="25727" marB="2572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05835"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กำหนดชื่อของข้อมูล ให้เป็นมาตรฐาน และรองรับการขยายเพิ่มเติมข้อมูลในอนาคต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กำหนดมาตรฐานรูปแบบเอกสารอิเล็กทรอนิกส์เพื่อให้เกิดการแลกเปลี่ยนข้อมูล และการนำไฟล์รูปแบบต่างๆ เช่น </a:t>
                      </a: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DOCX, PDF, Excel, CSV, JSON, XML</a:t>
                      </a:r>
                      <a:r>
                        <a:rPr lang="th-TH" sz="14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ไปใช้ประโยชน์ได้อย่างสะดวกและมีประสิทธิภาพ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400" b="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กระทรวงเกษตรฯ ประกาศใช้</a:t>
                      </a: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Data Standard</a:t>
                      </a:r>
                      <a:r>
                        <a:rPr lang="th-TH" sz="14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endParaRPr lang="th-TH" sz="14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4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4.การนำข้อมูลไปใช้ประโยชน์ตามรูปแบบที่กระทรวงเกษตรและสหกรณ์ระบุ</a:t>
                      </a:r>
                      <a:endParaRPr lang="en-US" sz="14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5301" marR="75301" marT="25727" marB="25727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3D9F5BE-CEA5-4C6C-9006-B37E36277528}"/>
              </a:ext>
            </a:extLst>
          </p:cNvPr>
          <p:cNvSpPr txBox="1"/>
          <p:nvPr/>
        </p:nvSpPr>
        <p:spPr>
          <a:xfrm>
            <a:off x="2238670" y="183127"/>
            <a:ext cx="6858000" cy="28797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defPPr>
              <a:defRPr lang="en-US"/>
            </a:defPPr>
            <a:lvl1pPr algn="ctr">
              <a:defRPr sz="1600" b="1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dirty="0">
                <a:solidFill>
                  <a:schemeClr val="accent1">
                    <a:lumMod val="50000"/>
                  </a:schemeClr>
                </a:solidFill>
              </a:rPr>
              <a:t>ขั้นตอนการจัดทำมาตรฐานข้อมูล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766116B-338F-40DE-ACA3-521D26185D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346212"/>
              </p:ext>
            </p:extLst>
          </p:nvPr>
        </p:nvGraphicFramePr>
        <p:xfrm>
          <a:off x="13647" y="2482476"/>
          <a:ext cx="12191999" cy="41944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599">
                  <a:extLst>
                    <a:ext uri="{9D8B030D-6E8A-4147-A177-3AD203B41FA5}">
                      <a16:colId xmlns:a16="http://schemas.microsoft.com/office/drawing/2014/main" val="2651199513"/>
                    </a:ext>
                  </a:extLst>
                </a:gridCol>
                <a:gridCol w="5884048">
                  <a:extLst>
                    <a:ext uri="{9D8B030D-6E8A-4147-A177-3AD203B41FA5}">
                      <a16:colId xmlns:a16="http://schemas.microsoft.com/office/drawing/2014/main" val="2751867623"/>
                    </a:ext>
                  </a:extLst>
                </a:gridCol>
                <a:gridCol w="3823491">
                  <a:extLst>
                    <a:ext uri="{9D8B030D-6E8A-4147-A177-3AD203B41FA5}">
                      <a16:colId xmlns:a16="http://schemas.microsoft.com/office/drawing/2014/main" val="2797830119"/>
                    </a:ext>
                  </a:extLst>
                </a:gridCol>
                <a:gridCol w="1997861">
                  <a:extLst>
                    <a:ext uri="{9D8B030D-6E8A-4147-A177-3AD203B41FA5}">
                      <a16:colId xmlns:a16="http://schemas.microsoft.com/office/drawing/2014/main" val="539411885"/>
                    </a:ext>
                  </a:extLst>
                </a:gridCol>
              </a:tblGrid>
              <a:tr h="425863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ลำดับ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หน่วยงานหลัก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550573"/>
                  </a:ext>
                </a:extLst>
              </a:tr>
              <a:tr h="116047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000" b="1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กำหนดกรอบของการดำเนินงาน </a:t>
                      </a:r>
                      <a:endParaRPr lang="en-US" sz="1000" b="1" dirty="0">
                        <a:solidFill>
                          <a:srgbClr val="7030A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การดำเนินงานในปีงบประมาณ พ.ศ. </a:t>
                      </a:r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</a:t>
                      </a:r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กำหนดให้จัดทำมาตรฐานข้อมูลที่เกี่ยวกับข้อมูล</a:t>
                      </a:r>
                      <a:r>
                        <a:rPr lang="th-TH" sz="1000" b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สินค้าเกษตรที่กระทรวงเกษตรและสหกรณ์รับขึ้นทะเบียน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>
                        <a:buFont typeface="Arial" panose="020B0604020202020204" pitchFamily="34" charset="0"/>
                        <a:buChar char="•"/>
                      </a:pPr>
                      <a:r>
                        <a:rPr lang="th-TH" sz="10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>
                        <a:buFont typeface="Arial" panose="020B0604020202020204" pitchFamily="34" charset="0"/>
                        <a:buChar char="•"/>
                      </a:pPr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คณะกรรมการขับเคลื่อนพัฒนาฐานข้อมูลเกษตรกรกลาง ภายใต้กรอบความร่วมมือด้านเทคโนโลยีสารสนเทศในการสนับสนุนการพัฒนาฐานข้อมูลเกษตรกรกลาง (</a:t>
                      </a:r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Farmer ONE)</a:t>
                      </a: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2045175274"/>
                  </a:ext>
                </a:extLst>
              </a:tr>
              <a:tr h="106435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000" b="1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รวบรวมรายชื่อข้อมูล จากหน่วยงานที่เกี่ยวข้อง </a:t>
                      </a:r>
                      <a:endParaRPr lang="en-US" sz="1000" b="1" kern="1200" dirty="0">
                        <a:solidFill>
                          <a:srgbClr val="7030A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thaiDist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เพื่อนำมาวิเคราะห์ให้ได้ชุดข้อมูลที่สามารถใช้ร่วมกันได้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จัดหมวดหมู่ของชื่อข้อมูล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 err="1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คณะกรรมการขับเคลื่อนพัฒนาฐานข้อมูลเกษตรกรกลาง ภายใต้กรอบความร่วมมือด้านเทคโนโลยีสารสนเทศในการสนับสนุนการพัฒนาฐานข้อมูลเกษตรกรกลาง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Farmer ONE)</a:t>
                      </a: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917512203"/>
                  </a:ext>
                </a:extLst>
              </a:tr>
              <a:tr h="761860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000" b="1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นิยาม และวิเคราะห์ชื่อข้อมูล ให้เกิดความเป็นเอกภาพ </a:t>
                      </a:r>
                      <a:endParaRPr lang="en-US" sz="1000" b="1" kern="1200" dirty="0">
                        <a:solidFill>
                          <a:srgbClr val="7030A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l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ในการใช้ข้อมูลให้มีนิยาม ความหมายเดียวกัน และเป็นมาตรฐานเดียวกัน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คณะกรรมการขับเคลื่อนพัฒนาฐานข้อมูลเกษตรกรกลาง ภายใต้กรอบความร่วมมือด้านเทคโนโลยีสารสนเทศในการสนับสนุนการพัฒนาฐานข้อมูลเกษตรกรกลาง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Farmer ONE)</a:t>
                      </a: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</a:t>
                      </a:r>
                      <a:endParaRPr lang="en-US" sz="1000" kern="120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DGA</a:t>
                      </a: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3016666446"/>
                  </a:ext>
                </a:extLst>
              </a:tr>
              <a:tr h="78189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th-TH" sz="1000" b="1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กำหนดชื่อของข้อมูล ให้เป็นมาตรฐาน และรองรับการขยายเพิ่มเติมข้อมูลในอนาคต</a:t>
                      </a:r>
                      <a:endParaRPr lang="en-US" sz="1000" b="1" kern="1200" dirty="0">
                        <a:solidFill>
                          <a:srgbClr val="7030A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กฎการตั้งชื่อ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โครงสร้างของข้อมูลทางอิเล็กทรอนิกส์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คณะกรรมการขับเคลื่อนพัฒนาฐานข้อมูลเกษตรกรกลาง ภายใต้กรอบความร่วมมือด้านเทคโนโลยีสารสนเทศในการสนับสนุนการพัฒนาฐานข้อมูลเกษตรกรกลาง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Farmer ONE)</a:t>
                      </a: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DGA</a:t>
                      </a: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197317642"/>
                  </a:ext>
                </a:extLst>
              </a:tr>
            </a:tbl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899AEE3-B453-4E9A-BEB6-8551751C72B8}"/>
              </a:ext>
            </a:extLst>
          </p:cNvPr>
          <p:cNvSpPr/>
          <p:nvPr/>
        </p:nvSpPr>
        <p:spPr>
          <a:xfrm>
            <a:off x="2101705" y="847058"/>
            <a:ext cx="1941212" cy="280928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กำหนดกรอบของการดำเนินงาน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E8A0344-2E7F-4589-A386-C5A88BAF2F1E}"/>
              </a:ext>
            </a:extLst>
          </p:cNvPr>
          <p:cNvSpPr/>
          <p:nvPr/>
        </p:nvSpPr>
        <p:spPr>
          <a:xfrm>
            <a:off x="2038401" y="840902"/>
            <a:ext cx="224670" cy="287970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9C6F21E4-581D-46FB-847A-89E26AE9EE5A}"/>
              </a:ext>
            </a:extLst>
          </p:cNvPr>
          <p:cNvSpPr/>
          <p:nvPr/>
        </p:nvSpPr>
        <p:spPr>
          <a:xfrm>
            <a:off x="4173232" y="817068"/>
            <a:ext cx="433175" cy="307409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00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12FFE34-5CC4-4EC4-B7F4-B5CC122EDBF7}"/>
              </a:ext>
            </a:extLst>
          </p:cNvPr>
          <p:cNvSpPr/>
          <p:nvPr/>
        </p:nvSpPr>
        <p:spPr>
          <a:xfrm>
            <a:off x="4722956" y="840126"/>
            <a:ext cx="1661668" cy="289441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รวบรวมรายชื่อข้อมูลงาน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CF1B2B8-53C0-4C65-A885-ADD55B4692BB}"/>
              </a:ext>
            </a:extLst>
          </p:cNvPr>
          <p:cNvSpPr/>
          <p:nvPr/>
        </p:nvSpPr>
        <p:spPr>
          <a:xfrm>
            <a:off x="4684164" y="849798"/>
            <a:ext cx="238261" cy="238261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DFB9396-3A3D-43A5-86E6-569DA91C68B7}"/>
              </a:ext>
            </a:extLst>
          </p:cNvPr>
          <p:cNvSpPr/>
          <p:nvPr/>
        </p:nvSpPr>
        <p:spPr>
          <a:xfrm>
            <a:off x="7041878" y="840127"/>
            <a:ext cx="1775228" cy="280928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นิยาม และวิเคราะห์ชื่อข้อมูล 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BE09BF2-5F9F-4AFA-9E19-51A4C48CE66A}"/>
              </a:ext>
            </a:extLst>
          </p:cNvPr>
          <p:cNvSpPr/>
          <p:nvPr/>
        </p:nvSpPr>
        <p:spPr>
          <a:xfrm>
            <a:off x="6997342" y="845595"/>
            <a:ext cx="238261" cy="238261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486F3871-DB56-4857-A965-182CCDD23AF1}"/>
              </a:ext>
            </a:extLst>
          </p:cNvPr>
          <p:cNvSpPr/>
          <p:nvPr/>
        </p:nvSpPr>
        <p:spPr>
          <a:xfrm>
            <a:off x="1786308" y="1436962"/>
            <a:ext cx="2188041" cy="272415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กำหนดชื่อของข้อมูลให้เป็นมาตรฐาน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940CE51-42CE-46D6-AFE6-4F5233E80B5D}"/>
              </a:ext>
            </a:extLst>
          </p:cNvPr>
          <p:cNvSpPr/>
          <p:nvPr/>
        </p:nvSpPr>
        <p:spPr>
          <a:xfrm>
            <a:off x="1726743" y="1454038"/>
            <a:ext cx="238261" cy="238261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828862B-969F-4FF2-8710-4E9DFE2C138A}"/>
              </a:ext>
            </a:extLst>
          </p:cNvPr>
          <p:cNvSpPr/>
          <p:nvPr/>
        </p:nvSpPr>
        <p:spPr>
          <a:xfrm>
            <a:off x="4450928" y="1469649"/>
            <a:ext cx="2642480" cy="272415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กำหนดมาตรฐานรูปแบบเอกสารอิเล็กทรอนิกส์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D11A70A-BF83-45A1-AD2B-DC4BEE9F67A8}"/>
              </a:ext>
            </a:extLst>
          </p:cNvPr>
          <p:cNvSpPr/>
          <p:nvPr/>
        </p:nvSpPr>
        <p:spPr>
          <a:xfrm>
            <a:off x="4442095" y="1510790"/>
            <a:ext cx="181835" cy="238995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169AFB5-C260-43A6-8298-BC8086CC8980}"/>
              </a:ext>
            </a:extLst>
          </p:cNvPr>
          <p:cNvSpPr/>
          <p:nvPr/>
        </p:nvSpPr>
        <p:spPr>
          <a:xfrm>
            <a:off x="7833368" y="1500486"/>
            <a:ext cx="1775228" cy="272415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ประกาศการใช้มาตรฐานข้อมูล 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82641B0-D0BD-4A52-9DCD-5C3D36270AB9}"/>
              </a:ext>
            </a:extLst>
          </p:cNvPr>
          <p:cNvSpPr/>
          <p:nvPr/>
        </p:nvSpPr>
        <p:spPr>
          <a:xfrm>
            <a:off x="7718727" y="1518405"/>
            <a:ext cx="238261" cy="238261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843890-7E48-4993-9FA8-51C047811310}"/>
              </a:ext>
            </a:extLst>
          </p:cNvPr>
          <p:cNvSpPr/>
          <p:nvPr/>
        </p:nvSpPr>
        <p:spPr>
          <a:xfrm>
            <a:off x="1845873" y="2164880"/>
            <a:ext cx="3185202" cy="272415"/>
          </a:xfrm>
          <a:prstGeom prst="roundRect">
            <a:avLst/>
          </a:prstGeom>
          <a:solidFill>
            <a:srgbClr val="D3E8C6"/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หน่วยงานนำมาตรฐานไปใช้ ปรับปรุงแบบการขึ้นทะเบียน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CF736C4-F452-4485-A483-31D8AA60B89D}"/>
              </a:ext>
            </a:extLst>
          </p:cNvPr>
          <p:cNvSpPr/>
          <p:nvPr/>
        </p:nvSpPr>
        <p:spPr>
          <a:xfrm>
            <a:off x="1811289" y="2164879"/>
            <a:ext cx="227112" cy="233624"/>
          </a:xfrm>
          <a:prstGeom prst="ellipse">
            <a:avLst/>
          </a:prstGeom>
          <a:solidFill>
            <a:schemeClr val="accent6"/>
          </a:solidFill>
          <a:ln w="12700">
            <a:solidFill>
              <a:schemeClr val="accent6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</a:p>
        </p:txBody>
      </p:sp>
      <p:cxnSp>
        <p:nvCxnSpPr>
          <p:cNvPr id="32" name="Connector: Elbow 31">
            <a:extLst>
              <a:ext uri="{FF2B5EF4-FFF2-40B4-BE49-F238E27FC236}">
                <a16:creationId xmlns:a16="http://schemas.microsoft.com/office/drawing/2014/main" id="{DA114F72-3EAF-4E83-A38D-FC72827829C6}"/>
              </a:ext>
            </a:extLst>
          </p:cNvPr>
          <p:cNvCxnSpPr>
            <a:cxnSpLocks/>
          </p:cNvCxnSpPr>
          <p:nvPr/>
        </p:nvCxnSpPr>
        <p:spPr>
          <a:xfrm rot="5400000">
            <a:off x="5242700" y="-1249831"/>
            <a:ext cx="324420" cy="5049164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lumMod val="60000"/>
                <a:lumOff val="4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6F7C3ADD-4343-486B-8012-F97E2AE1A0F1}"/>
              </a:ext>
            </a:extLst>
          </p:cNvPr>
          <p:cNvCxnSpPr>
            <a:cxnSpLocks/>
            <a:stCxn id="22" idx="2"/>
            <a:endCxn id="25" idx="0"/>
          </p:cNvCxnSpPr>
          <p:nvPr/>
        </p:nvCxnSpPr>
        <p:spPr>
          <a:xfrm rot="5400000">
            <a:off x="5883739" y="-672364"/>
            <a:ext cx="391979" cy="5282508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>
                <a:lumMod val="60000"/>
                <a:lumOff val="40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16AD1496-9F06-466D-93FF-41524115BE29}"/>
              </a:ext>
            </a:extLst>
          </p:cNvPr>
          <p:cNvSpPr/>
          <p:nvPr/>
        </p:nvSpPr>
        <p:spPr>
          <a:xfrm>
            <a:off x="6516567" y="815077"/>
            <a:ext cx="433175" cy="307409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000"/>
          </a:p>
        </p:txBody>
      </p:sp>
      <p:sp>
        <p:nvSpPr>
          <p:cNvPr id="34" name="Arrow: Right 33">
            <a:extLst>
              <a:ext uri="{FF2B5EF4-FFF2-40B4-BE49-F238E27FC236}">
                <a16:creationId xmlns:a16="http://schemas.microsoft.com/office/drawing/2014/main" id="{CFADA223-6143-4F1C-875C-78CF697B2C7E}"/>
              </a:ext>
            </a:extLst>
          </p:cNvPr>
          <p:cNvSpPr/>
          <p:nvPr/>
        </p:nvSpPr>
        <p:spPr>
          <a:xfrm>
            <a:off x="4017754" y="1438946"/>
            <a:ext cx="433175" cy="307409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000"/>
          </a:p>
        </p:txBody>
      </p:sp>
      <p:sp>
        <p:nvSpPr>
          <p:cNvPr id="35" name="Arrow: Right 34">
            <a:extLst>
              <a:ext uri="{FF2B5EF4-FFF2-40B4-BE49-F238E27FC236}">
                <a16:creationId xmlns:a16="http://schemas.microsoft.com/office/drawing/2014/main" id="{3DF49F52-20F4-4426-A427-F5E4BA99A018}"/>
              </a:ext>
            </a:extLst>
          </p:cNvPr>
          <p:cNvSpPr/>
          <p:nvPr/>
        </p:nvSpPr>
        <p:spPr>
          <a:xfrm>
            <a:off x="7189480" y="1465190"/>
            <a:ext cx="433175" cy="307409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0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3ECBAD9-CBB9-5FE1-8054-B8B3EA61C2F2}"/>
              </a:ext>
            </a:extLst>
          </p:cNvPr>
          <p:cNvSpPr/>
          <p:nvPr/>
        </p:nvSpPr>
        <p:spPr>
          <a:xfrm>
            <a:off x="9976513" y="6504998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22088EC-397B-4A48-A96F-FB407E06D33A}"/>
              </a:ext>
            </a:extLst>
          </p:cNvPr>
          <p:cNvSpPr txBox="1"/>
          <p:nvPr/>
        </p:nvSpPr>
        <p:spPr>
          <a:xfrm>
            <a:off x="11763663" y="6549961"/>
            <a:ext cx="476836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C7D103AA-8845-4AAA-8DCD-945F174AEA28}" type="slidenum">
              <a:rPr lang="th-TH" sz="1050" b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13</a:t>
            </a:fld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2533566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766116B-338F-40DE-ACA3-521D26185D6C}"/>
              </a:ext>
            </a:extLst>
          </p:cNvPr>
          <p:cNvGraphicFramePr>
            <a:graphicFrameLocks noGrp="1"/>
          </p:cNvGraphicFramePr>
          <p:nvPr/>
        </p:nvGraphicFramePr>
        <p:xfrm>
          <a:off x="0" y="787113"/>
          <a:ext cx="12192000" cy="34433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7375">
                  <a:extLst>
                    <a:ext uri="{9D8B030D-6E8A-4147-A177-3AD203B41FA5}">
                      <a16:colId xmlns:a16="http://schemas.microsoft.com/office/drawing/2014/main" val="2651199513"/>
                    </a:ext>
                  </a:extLst>
                </a:gridCol>
                <a:gridCol w="4872747">
                  <a:extLst>
                    <a:ext uri="{9D8B030D-6E8A-4147-A177-3AD203B41FA5}">
                      <a16:colId xmlns:a16="http://schemas.microsoft.com/office/drawing/2014/main" val="2751867623"/>
                    </a:ext>
                  </a:extLst>
                </a:gridCol>
                <a:gridCol w="4434664">
                  <a:extLst>
                    <a:ext uri="{9D8B030D-6E8A-4147-A177-3AD203B41FA5}">
                      <a16:colId xmlns:a16="http://schemas.microsoft.com/office/drawing/2014/main" val="2797830119"/>
                    </a:ext>
                  </a:extLst>
                </a:gridCol>
                <a:gridCol w="2317214">
                  <a:extLst>
                    <a:ext uri="{9D8B030D-6E8A-4147-A177-3AD203B41FA5}">
                      <a16:colId xmlns:a16="http://schemas.microsoft.com/office/drawing/2014/main" val="539411885"/>
                    </a:ext>
                  </a:extLst>
                </a:gridCol>
              </a:tblGrid>
              <a:tr h="440804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ลำดับ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หน่วยงานหลัก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4550573"/>
                  </a:ext>
                </a:extLst>
              </a:tr>
              <a:tr h="95519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กำหนดมาตรฐานรูปแบบเอกสารอิเล็กทรอนิกส์ </a:t>
                      </a:r>
                    </a:p>
                    <a:p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เพื่อให้เกิดการแลกเปลี่ยนข้อมูล และการนำไฟล์รูปแบบ</a:t>
                      </a:r>
                      <a:r>
                        <a:rPr lang="th-TH" sz="10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ต่างๆ</a:t>
                      </a:r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เช่น </a:t>
                      </a:r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DOCX, PDF, </a:t>
                      </a:r>
                      <a:r>
                        <a:rPr lang="en-US" sz="1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Excel, CSV, JSON, XML</a:t>
                      </a:r>
                      <a:r>
                        <a:rPr lang="th-TH" sz="10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ไปใช้ประโยชน์ได้อย่างสะดวกและมีประสิทธิภาพ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1000" marR="81000" marT="81000" marB="81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DGA</a:t>
                      </a: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2641800491"/>
                  </a:ext>
                </a:extLst>
              </a:tr>
              <a:tr h="149387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ประกาศการใช้มาตรฐานข้อมูล ให้เป็นมาตรฐานกลาง </a:t>
                      </a:r>
                      <a:endParaRPr lang="en-US" sz="1000" b="1" kern="1200" dirty="0">
                        <a:solidFill>
                          <a:srgbClr val="7030A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โดยใช้กลไกของคณะทำงาน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คณะกรรมการเทคโนโลยีสารสนเทศของกระทรวงเกษตรและสหกรณ์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DGA</a:t>
                      </a:r>
                    </a:p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-7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คณะกรรมการขับเคลื่อนพัฒนาฐานข้อมูลเกษตรกรกลาง ภายใต้กรอบความร่วมมือด้านเทคโนโลยีสารสนเทศในการสนับสนุนการพัฒนาฐานข้อมูลเกษตรกรกลาง (</a:t>
                      </a:r>
                      <a:r>
                        <a:rPr lang="en-US" sz="1000" kern="1200" spc="-7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Farmer ONE)</a:t>
                      </a: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3111217746"/>
                  </a:ext>
                </a:extLst>
              </a:tr>
              <a:tr h="553493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27000" marR="27000" marT="27000" marB="27000">
                    <a:solidFill>
                      <a:srgbClr val="9CB4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b="1" kern="1200" dirty="0">
                          <a:solidFill>
                            <a:srgbClr val="7030A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หน่วยงานนำมาตรฐานไปใช้ ปรับปรุงแบบการขึ้นทะเบียน </a:t>
                      </a:r>
                    </a:p>
                    <a:p>
                      <a:r>
                        <a:rPr lang="th-TH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การสำรวจข้อมูล การปรับปรุงแบบฟอร์มการให้บริการของหน่วยงาน</a:t>
                      </a:r>
                      <a:endParaRPr lang="en-US" sz="10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marL="180975" lvl="0" indent="-952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ทุกหน่วยงาน</a:t>
                      </a:r>
                      <a:endParaRPr lang="en-US" sz="10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27000" marR="27000" marT="27000" marB="27000"/>
                </a:tc>
                <a:tc>
                  <a:txBody>
                    <a:bodyPr/>
                    <a:lstStyle/>
                    <a:p>
                      <a:pPr algn="thaiDist"/>
                      <a:r>
                        <a:rPr lang="en-US" sz="10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27000" marR="27000" marT="27000" marB="27000"/>
                </a:tc>
                <a:extLst>
                  <a:ext uri="{0D108BD9-81ED-4DB2-BD59-A6C34878D82A}">
                    <a16:rowId xmlns:a16="http://schemas.microsoft.com/office/drawing/2014/main" val="11380888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8275116-F5E5-4A11-853F-AC57CFBBC19C}"/>
              </a:ext>
            </a:extLst>
          </p:cNvPr>
          <p:cNvSpPr txBox="1"/>
          <p:nvPr/>
        </p:nvSpPr>
        <p:spPr>
          <a:xfrm>
            <a:off x="2490729" y="234713"/>
            <a:ext cx="6858000" cy="287970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>
            <a:defPPr>
              <a:defRPr lang="en-US"/>
            </a:defPPr>
            <a:lvl1pPr algn="ctr">
              <a:defRPr sz="1600" b="1">
                <a:solidFill>
                  <a:schemeClr val="bg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z="1400" dirty="0">
                <a:solidFill>
                  <a:schemeClr val="accent1">
                    <a:lumMod val="50000"/>
                  </a:schemeClr>
                </a:solidFill>
              </a:rPr>
              <a:t>ขั้นตอนการจัดทำมาตรฐานข้อมูล</a:t>
            </a:r>
            <a:endParaRPr lang="en-US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8BA2962-6E94-E5BD-A93A-65FC9B54E1F2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CD0DB4-B9B2-4B6B-A3B9-077152655745}"/>
              </a:ext>
            </a:extLst>
          </p:cNvPr>
          <p:cNvSpPr txBox="1"/>
          <p:nvPr/>
        </p:nvSpPr>
        <p:spPr>
          <a:xfrm>
            <a:off x="11819283" y="6572767"/>
            <a:ext cx="372717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C7D103AA-8845-4AAA-8DCD-945F174AEA28}" type="slidenum">
              <a:rPr lang="th-TH" sz="1050" b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14</a:t>
            </a:fld>
            <a:endParaRPr 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3986248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8C3705-2E1C-9561-A5A0-0D06AFC1D53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C956D1-9CDF-4BF1-A256-98538A121E79}"/>
              </a:ext>
            </a:extLst>
          </p:cNvPr>
          <p:cNvSpPr txBox="1"/>
          <p:nvPr/>
        </p:nvSpPr>
        <p:spPr>
          <a:xfrm>
            <a:off x="1523999" y="116314"/>
            <a:ext cx="9143999" cy="408356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 algn="ctr"/>
            <a:r>
              <a:rPr lang="th-TH" sz="1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แนวทางใน</a:t>
            </a:r>
            <a:r>
              <a:rPr lang="th-TH" sz="1600" b="1" dirty="0" err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การทำ</a:t>
            </a:r>
            <a:r>
              <a:rPr lang="th-TH" sz="16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มาตรฐานข้อมูลของกระทรวงเกษตรและสหกรณ์</a:t>
            </a:r>
            <a:endParaRPr lang="en-US" sz="1200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A41160-4062-42D0-BF5C-F19094A58F17}"/>
              </a:ext>
            </a:extLst>
          </p:cNvPr>
          <p:cNvSpPr txBox="1"/>
          <p:nvPr/>
        </p:nvSpPr>
        <p:spPr>
          <a:xfrm>
            <a:off x="0" y="707208"/>
            <a:ext cx="12192000" cy="776012"/>
          </a:xfrm>
          <a:prstGeom prst="rect">
            <a:avLst/>
          </a:prstGeom>
          <a:solidFill>
            <a:srgbClr val="C1FFCD"/>
          </a:solidFill>
          <a:ln w="3175">
            <a:solidFill>
              <a:schemeClr val="tx1">
                <a:lumMod val="50000"/>
                <a:lumOff val="50000"/>
              </a:schemeClr>
            </a:solidFill>
            <a:prstDash val="dash"/>
          </a:ln>
        </p:spPr>
        <p:txBody>
          <a:bodyPr wrap="square" lIns="252000" rIns="252000" anchor="ctr">
            <a:noAutofit/>
          </a:bodyPr>
          <a:lstStyle/>
          <a:p>
            <a:pPr algn="thaiDist"/>
            <a:r>
              <a:rPr lang="th-TH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อิเล็กทรอนิกส์แห่งชาติ หรือ </a:t>
            </a:r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 e-GIF </a:t>
            </a:r>
            <a:r>
              <a:rPr lang="th-TH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เพื่อให้หน่วยงานภายในกระทรวงเกษตรและสหกรณ์ และหน่วยงานภายนอกใช้อ้างอิงร่วมกันในการบูรณาการ เชื่อมโยงแลกเปลี่ยนข้อมูลระหว่างกันได้อย่างมีประสิทธิภาพ ซึ่งจะนำไปสู่การยกระดับการบริการให้กับประชาชนแบบเบ็ดเสร็จ ณ จุดเดียว</a:t>
            </a:r>
            <a:endParaRPr lang="en-US" sz="105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7AFD0C-08B4-492A-91B8-86715CC172F9}"/>
              </a:ext>
            </a:extLst>
          </p:cNvPr>
          <p:cNvSpPr txBox="1"/>
          <p:nvPr/>
        </p:nvSpPr>
        <p:spPr>
          <a:xfrm>
            <a:off x="0" y="1533312"/>
            <a:ext cx="12192000" cy="487189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องค์ประกอบของมาตรฐานข้อมูลกระทรวงเกษตรและสหกรณ์ 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564C20-85EE-4B6C-B25C-B21649B2F28D}"/>
              </a:ext>
            </a:extLst>
          </p:cNvPr>
          <p:cNvSpPr txBox="1"/>
          <p:nvPr/>
        </p:nvSpPr>
        <p:spPr>
          <a:xfrm>
            <a:off x="1235275" y="2178035"/>
            <a:ext cx="4016325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b="1">
                <a:solidFill>
                  <a:srgbClr val="00206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en-US"/>
              <a:t>1) </a:t>
            </a:r>
            <a:r>
              <a:rPr lang="th-TH"/>
              <a:t>มาตรฐานชุดข้อมูล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8A2C35-238C-4D05-9906-411C6E7139A4}"/>
              </a:ext>
            </a:extLst>
          </p:cNvPr>
          <p:cNvSpPr txBox="1"/>
          <p:nvPr/>
        </p:nvSpPr>
        <p:spPr>
          <a:xfrm>
            <a:off x="5604464" y="2178035"/>
            <a:ext cx="4262511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400" b="1">
                <a:solidFill>
                  <a:srgbClr val="00206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2) </a:t>
            </a:r>
            <a:r>
              <a:rPr lang="th-TH"/>
              <a:t>มาตรฐานคำอธิบาย (</a:t>
            </a:r>
            <a:r>
              <a:rPr lang="en-US"/>
              <a:t>Metadata Standard)</a:t>
            </a:r>
            <a:r>
              <a:rPr lang="th-TH"/>
              <a:t>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EA287B-6D3C-42F7-BC00-CD7A67670ED4}"/>
              </a:ext>
            </a:extLst>
          </p:cNvPr>
          <p:cNvSpPr txBox="1"/>
          <p:nvPr/>
        </p:nvSpPr>
        <p:spPr>
          <a:xfrm>
            <a:off x="5604463" y="4882305"/>
            <a:ext cx="4262511" cy="93871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144000" rIns="144000" anchor="t">
            <a:noAutofit/>
          </a:bodyPr>
          <a:lstStyle>
            <a:defPPr>
              <a:defRPr lang="en-US"/>
            </a:defPPr>
            <a:lvl1pPr algn="thaiDist">
              <a:defRPr sz="110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/>
              <a:t>คือ การกำหนดมาตรฐานการใช้รหัสแทนข้อมูล เพื่อให้การเชื่อมโยงข้อมูลทางคอมพิวเตอร์ และการประมวลผลข้อมูลมีประสิทธิภาพ โดยจะกำหนดลงไปถึงชนิด ขนาด ชื่อ ของ</a:t>
            </a:r>
            <a:r>
              <a:rPr lang="th-TH" err="1"/>
              <a:t>ฟิ</a:t>
            </a:r>
            <a:r>
              <a:rPr lang="th-TH"/>
              <a:t>ลด์ที่ให้กับข้อมูลนั้น</a:t>
            </a:r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2A1261-262A-4FBA-9A14-9637FF9A40BE}"/>
              </a:ext>
            </a:extLst>
          </p:cNvPr>
          <p:cNvSpPr txBox="1"/>
          <p:nvPr/>
        </p:nvSpPr>
        <p:spPr>
          <a:xfrm>
            <a:off x="1235275" y="4887981"/>
            <a:ext cx="4016325" cy="9330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144000" rIns="144000" anchor="ctr">
            <a:noAutofit/>
          </a:bodyPr>
          <a:lstStyle>
            <a:defPPr>
              <a:defRPr lang="en-US"/>
            </a:defPPr>
            <a:lvl1pPr algn="thaiDist">
              <a:defRPr sz="110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/>
              <a:t>เพื่อให้เกิดการแลกเปลี่ยนข้อมูล และการนำไปใช้ประโยชน์ได้อย่างสะดวกและมีประสิทธิภาพ เช่น </a:t>
            </a:r>
            <a:r>
              <a:rPr lang="en-US"/>
              <a:t>DOCX, PDF, Excel, CSV, JSON, XML </a:t>
            </a:r>
            <a:r>
              <a:rPr lang="th-TH"/>
              <a:t>เป็นต้น</a:t>
            </a:r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4CC1DEC-546F-4370-8E11-D968E68A38B7}"/>
              </a:ext>
            </a:extLst>
          </p:cNvPr>
          <p:cNvSpPr txBox="1"/>
          <p:nvPr/>
        </p:nvSpPr>
        <p:spPr>
          <a:xfrm>
            <a:off x="1235275" y="4580205"/>
            <a:ext cx="4016325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400" b="1">
                <a:solidFill>
                  <a:srgbClr val="00206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3) </a:t>
            </a:r>
            <a:r>
              <a:rPr lang="th-TH"/>
              <a:t>มาตรฐานรูปแบบเอกสารอิเล็กทรอนิกส์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3F3D33C-F367-4F83-AA54-2E821A0CE0DD}"/>
              </a:ext>
            </a:extLst>
          </p:cNvPr>
          <p:cNvSpPr txBox="1"/>
          <p:nvPr/>
        </p:nvSpPr>
        <p:spPr>
          <a:xfrm>
            <a:off x="5604463" y="4585677"/>
            <a:ext cx="4262511" cy="30777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400" b="1">
                <a:solidFill>
                  <a:srgbClr val="00206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4) </a:t>
            </a:r>
            <a:r>
              <a:rPr lang="th-TH"/>
              <a:t>มาตรฐานรหัสข้อมูล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E05136-EA4B-474F-B576-924C378E9EA5}"/>
              </a:ext>
            </a:extLst>
          </p:cNvPr>
          <p:cNvSpPr txBox="1"/>
          <p:nvPr/>
        </p:nvSpPr>
        <p:spPr>
          <a:xfrm>
            <a:off x="1235275" y="2485811"/>
            <a:ext cx="4016325" cy="17570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144000" rIns="144000" anchor="t">
            <a:noAutofit/>
          </a:bodyPr>
          <a:lstStyle>
            <a:defPPr>
              <a:defRPr lang="en-US"/>
            </a:defPPr>
            <a:lvl1pPr algn="thaiDist">
              <a:defRPr sz="120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 sz="1100" dirty="0"/>
              <a:t>เพื่อใช้เป็นแนวทางในการจัดเก็บข้อมูล โดยมีวัตถุประสงค์ เพื่อใช้เป็นแนวทางในการจัดเก็บข้อมูลสำหรับการกำกับ ติดตาม และ ประเมินผล และใช้ประโยชน์ร่วมกันระหว่างหน่วยงานในกระทรวงเกษตรและสหกรณ์ เพื่อเพิ่มประสิทธิภาพในการจัดเก็บข้อมูล และลดปัญหาในการจัดเก็บข้อมูลที่ซ้ำซ้อน ซึ่งองค์ประกอบของชุดข้อมูลมาตรฐาน (</a:t>
            </a:r>
            <a:r>
              <a:rPr lang="en-US" sz="1100" dirty="0"/>
              <a:t>Minimum data Set)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7BF9AF7-8259-4E8B-ADF6-DBB8108CF74F}"/>
              </a:ext>
            </a:extLst>
          </p:cNvPr>
          <p:cNvSpPr txBox="1"/>
          <p:nvPr/>
        </p:nvSpPr>
        <p:spPr>
          <a:xfrm>
            <a:off x="5604465" y="2485812"/>
            <a:ext cx="4262511" cy="17570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lIns="144000" rIns="144000" anchor="ctr">
            <a:noAutofit/>
          </a:bodyPr>
          <a:lstStyle>
            <a:defPPr>
              <a:defRPr lang="en-US"/>
            </a:defPPr>
            <a:lvl1pPr algn="thaiDist">
              <a:defRPr sz="1100"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th-TH"/>
              <a:t>คือ การกำหนดรูปแบบและข้อกำหนดของเมทาดาตาเพื่อให้สามารถ</a:t>
            </a:r>
            <a:r>
              <a:rPr lang="th-TH" spc="-70"/>
              <a:t>เข้าใจได้ถูกต้องตรงกันตลอด ทั้งหน่วยงาน </a:t>
            </a:r>
            <a:r>
              <a:rPr lang="en-US" spc="-70"/>
              <a:t>ISO/IEC 11179 </a:t>
            </a:r>
            <a:r>
              <a:rPr lang="th-TH" spc="-70"/>
              <a:t>และ </a:t>
            </a:r>
            <a:r>
              <a:rPr lang="en-US" spc="-70"/>
              <a:t>Dublin Core </a:t>
            </a:r>
            <a:r>
              <a:rPr lang="en-US"/>
              <a:t>Metadata Initiative (DCMI) </a:t>
            </a:r>
            <a:r>
              <a:rPr lang="th-TH"/>
              <a:t>ได้กำหนดมาตรฐานเมทาดาตาสำหรับอธิบายชุดข้อมูล เช่น ชื่อข้อมูล ชื่อ เจ้าของข้อมูล คำอธิบายข้อมูล ขอบเขตการจัดเก็บ รูปแบบข้อมูล ภาษา สิทธิการเข้าถึง ทั้งนี้ มาตรฐาน เมทาดาตามักจะอ้างถึงทั้งเมทาดาตาเชิงธุรกิจและเมทาดาตาเชิงเทคนิค แต่มักจะไม่รวมองค์ประกอบของ</a:t>
            </a:r>
            <a:r>
              <a:rPr lang="th-TH" err="1"/>
              <a:t>ฟิ</a:t>
            </a:r>
            <a:r>
              <a:rPr lang="th-TH"/>
              <a:t>ลด์ข้อมูล ซึ่งเป็นคุณลักษณะเฉพาะของแต่ละชุดข้อมูล ใน</a:t>
            </a:r>
            <a:r>
              <a:rPr lang="th-TH" err="1"/>
              <a:t>ที่นี้</a:t>
            </a:r>
            <a:r>
              <a:rPr lang="th-TH"/>
              <a:t> เป็นการกำหนดมาตรฐานเมทาดาตา สำหรับข้อมลูภาครัฐ ที่เป็นเมทาดาตาเชิงธุรกิจ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6F52B5-A967-4B38-885E-9EB0599F93FE}"/>
              </a:ext>
            </a:extLst>
          </p:cNvPr>
          <p:cNvSpPr txBox="1"/>
          <p:nvPr/>
        </p:nvSpPr>
        <p:spPr>
          <a:xfrm>
            <a:off x="11845608" y="6576614"/>
            <a:ext cx="49695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C7D103AA-8845-4AAA-8DCD-945F174AEA28}" type="slidenum">
              <a:rPr lang="th-TH" sz="1100" b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15</a:t>
            </a:fld>
            <a:endParaRPr 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846547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836A7E-D232-8A71-2563-239A7D274AE0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Rectangle: Rounded Corners 136">
            <a:extLst>
              <a:ext uri="{FF2B5EF4-FFF2-40B4-BE49-F238E27FC236}">
                <a16:creationId xmlns:a16="http://schemas.microsoft.com/office/drawing/2014/main" id="{C6FC2364-85ED-4759-8444-F4C5A11704EB}"/>
              </a:ext>
            </a:extLst>
          </p:cNvPr>
          <p:cNvSpPr/>
          <p:nvPr/>
        </p:nvSpPr>
        <p:spPr>
          <a:xfrm>
            <a:off x="-18092" y="803656"/>
            <a:ext cx="11987679" cy="655530"/>
          </a:xfrm>
          <a:prstGeom prst="roundRect">
            <a:avLst>
              <a:gd name="adj" fmla="val 3157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19797C-5C04-4E3D-BD7F-95B0C0D92068}"/>
              </a:ext>
            </a:extLst>
          </p:cNvPr>
          <p:cNvSpPr txBox="1"/>
          <p:nvPr/>
        </p:nvSpPr>
        <p:spPr>
          <a:xfrm>
            <a:off x="184462" y="1644301"/>
            <a:ext cx="3239564" cy="33577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th-TH" sz="12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รวบรวม</a:t>
            </a:r>
            <a:r>
              <a:rPr lang="en-US" sz="12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th-TH" sz="12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นำเข้าข้อมูล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68AD5F-BBA7-4F30-AF87-9393627C12D9}"/>
              </a:ext>
            </a:extLst>
          </p:cNvPr>
          <p:cNvSpPr txBox="1"/>
          <p:nvPr/>
        </p:nvSpPr>
        <p:spPr>
          <a:xfrm>
            <a:off x="184459" y="2006828"/>
            <a:ext cx="3239565" cy="33577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noAutofit/>
          </a:bodyPr>
          <a:lstStyle>
            <a:defPPr>
              <a:defRPr lang="th-TH"/>
            </a:defPPr>
            <a:lvl1pPr algn="ctr"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/>
            <a:r>
              <a:rPr lang="en-US" sz="1200" dirty="0"/>
              <a:t>1) </a:t>
            </a:r>
            <a:r>
              <a:rPr lang="th-TH" sz="1200" dirty="0"/>
              <a:t>ด้านเกษตรกรและสถาบันเกษตรกร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8A4634-F105-4A3F-A41B-488DECDA7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59" y="4444981"/>
            <a:ext cx="3038428" cy="240862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3727A38-4053-4278-93B9-A2FC9C011605}"/>
              </a:ext>
            </a:extLst>
          </p:cNvPr>
          <p:cNvSpPr txBox="1"/>
          <p:nvPr/>
        </p:nvSpPr>
        <p:spPr>
          <a:xfrm>
            <a:off x="184459" y="4070017"/>
            <a:ext cx="3038428" cy="364184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en-US" sz="12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Process</a:t>
            </a:r>
            <a:endParaRPr lang="th-TH" sz="1200" b="1">
              <a:solidFill>
                <a:schemeClr val="accent5">
                  <a:lumMod val="20000"/>
                  <a:lumOff val="8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4F67E7C-9DCD-4048-834D-1C9D32E62A81}"/>
              </a:ext>
            </a:extLst>
          </p:cNvPr>
          <p:cNvSpPr txBox="1"/>
          <p:nvPr/>
        </p:nvSpPr>
        <p:spPr>
          <a:xfrm>
            <a:off x="22035" y="921756"/>
            <a:ext cx="1211420" cy="4628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Big Data </a:t>
            </a:r>
          </a:p>
          <a:p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</a:t>
            </a:r>
            <a:endParaRPr lang="th-TH" sz="1200" b="1" dirty="0">
              <a:solidFill>
                <a:schemeClr val="accent6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548B8D4-3FE9-47BC-BE81-20FDBDBDC772}"/>
              </a:ext>
            </a:extLst>
          </p:cNvPr>
          <p:cNvSpPr/>
          <p:nvPr/>
        </p:nvSpPr>
        <p:spPr>
          <a:xfrm>
            <a:off x="1081909" y="886056"/>
            <a:ext cx="816530" cy="611194"/>
          </a:xfrm>
          <a:prstGeom prst="ellips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65</a:t>
            </a:r>
            <a:endParaRPr lang="th-TH" sz="1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E590FE5-67CD-4760-AF49-13D94F0655A3}"/>
              </a:ext>
            </a:extLst>
          </p:cNvPr>
          <p:cNvSpPr/>
          <p:nvPr/>
        </p:nvSpPr>
        <p:spPr>
          <a:xfrm>
            <a:off x="4610065" y="852568"/>
            <a:ext cx="816530" cy="611194"/>
          </a:xfrm>
          <a:prstGeom prst="ellips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sz="16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</a:t>
            </a:r>
            <a:endParaRPr lang="th-TH" sz="16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ECE67B04-BADD-45AB-B8A2-495E625BAB5E}"/>
              </a:ext>
            </a:extLst>
          </p:cNvPr>
          <p:cNvCxnSpPr>
            <a:cxnSpLocks/>
            <a:stCxn id="26" idx="6"/>
          </p:cNvCxnSpPr>
          <p:nvPr/>
        </p:nvCxnSpPr>
        <p:spPr>
          <a:xfrm>
            <a:off x="1898439" y="1191653"/>
            <a:ext cx="2714723" cy="0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1B399324-6128-4561-ABDD-7CA579019451}"/>
              </a:ext>
            </a:extLst>
          </p:cNvPr>
          <p:cNvSpPr txBox="1"/>
          <p:nvPr/>
        </p:nvSpPr>
        <p:spPr>
          <a:xfrm>
            <a:off x="1492595" y="751563"/>
            <a:ext cx="3347961" cy="40115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">
              <a:defRPr/>
            </a:pP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Standard</a:t>
            </a:r>
            <a:endParaRPr lang="th-TH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fontAlgn="b"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สินค้าเกษตรที่สำคัญ 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ข้าว ไก่เนื้อ กุ้ง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B879E95-BE80-4470-850F-03E2F1727F3B}"/>
              </a:ext>
            </a:extLst>
          </p:cNvPr>
          <p:cNvSpPr txBox="1"/>
          <p:nvPr/>
        </p:nvSpPr>
        <p:spPr>
          <a:xfrm>
            <a:off x="5209865" y="666734"/>
            <a:ext cx="2895732" cy="55544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"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r>
              <a:rPr lang="en-US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Data Standard</a:t>
            </a:r>
            <a:endParaRPr lang="th-TH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fontAlgn="b"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</a:t>
            </a:r>
            <a:r>
              <a:rPr lang="th-TH" sz="1000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ที่กระทรวงเกษตรและสหกรณ์รับขึ้นทะเบียน</a:t>
            </a:r>
            <a:endParaRPr lang="en-US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EA92C8BD-9C05-4CC8-9F1C-3D4F0141FFC2}"/>
              </a:ext>
            </a:extLst>
          </p:cNvPr>
          <p:cNvCxnSpPr>
            <a:cxnSpLocks/>
          </p:cNvCxnSpPr>
          <p:nvPr/>
        </p:nvCxnSpPr>
        <p:spPr>
          <a:xfrm>
            <a:off x="5532118" y="1222181"/>
            <a:ext cx="2349367" cy="0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FC4AA8FD-1C7A-4275-B3CE-05470D5331AB}"/>
              </a:ext>
            </a:extLst>
          </p:cNvPr>
          <p:cNvSpPr txBox="1"/>
          <p:nvPr/>
        </p:nvSpPr>
        <p:spPr>
          <a:xfrm>
            <a:off x="57730" y="85586"/>
            <a:ext cx="9781347" cy="5554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ภาพรวมการทำงานของระบบฐานข้อมูลเกษตรขนาดใหญ่ </a:t>
            </a: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(Big Data)</a:t>
            </a:r>
          </a:p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ของกระทรวงเกษตรและสหกรณ์</a:t>
            </a:r>
            <a:endParaRPr lang="en-US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Arrow: Right 41">
            <a:extLst>
              <a:ext uri="{FF2B5EF4-FFF2-40B4-BE49-F238E27FC236}">
                <a16:creationId xmlns:a16="http://schemas.microsoft.com/office/drawing/2014/main" id="{63F76E67-1436-4CD2-AE32-E9B011F01136}"/>
              </a:ext>
            </a:extLst>
          </p:cNvPr>
          <p:cNvSpPr/>
          <p:nvPr/>
        </p:nvSpPr>
        <p:spPr>
          <a:xfrm rot="5400000">
            <a:off x="1632936" y="3654091"/>
            <a:ext cx="267398" cy="412252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B27A83B8-188E-4277-8B17-D0F36207D074}"/>
              </a:ext>
            </a:extLst>
          </p:cNvPr>
          <p:cNvCxnSpPr>
            <a:cxnSpLocks/>
            <a:stCxn id="23" idx="3"/>
            <a:endCxn id="20" idx="1"/>
          </p:cNvCxnSpPr>
          <p:nvPr/>
        </p:nvCxnSpPr>
        <p:spPr>
          <a:xfrm>
            <a:off x="3222888" y="4252109"/>
            <a:ext cx="663248" cy="1703454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or: Elbow 46">
            <a:extLst>
              <a:ext uri="{FF2B5EF4-FFF2-40B4-BE49-F238E27FC236}">
                <a16:creationId xmlns:a16="http://schemas.microsoft.com/office/drawing/2014/main" id="{19B9B287-8D93-4BE2-8455-4739C19A2836}"/>
              </a:ext>
            </a:extLst>
          </p:cNvPr>
          <p:cNvCxnSpPr>
            <a:cxnSpLocks/>
            <a:stCxn id="18" idx="3"/>
            <a:endCxn id="19" idx="1"/>
          </p:cNvCxnSpPr>
          <p:nvPr/>
        </p:nvCxnSpPr>
        <p:spPr>
          <a:xfrm>
            <a:off x="7436084" y="1967602"/>
            <a:ext cx="890800" cy="3995779"/>
          </a:xfrm>
          <a:prstGeom prst="bentConnector3">
            <a:avLst>
              <a:gd name="adj1" fmla="val 5000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4D5BDDA0-0FF8-41E0-9659-3B51831F8E3F}"/>
              </a:ext>
            </a:extLst>
          </p:cNvPr>
          <p:cNvSpPr txBox="1"/>
          <p:nvPr/>
        </p:nvSpPr>
        <p:spPr>
          <a:xfrm>
            <a:off x="159690" y="3383017"/>
            <a:ext cx="3280629" cy="2673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noAutofit/>
          </a:bodyPr>
          <a:lstStyle>
            <a:defPPr>
              <a:defRPr lang="th-TH"/>
            </a:defPPr>
            <a:lvl1pPr>
              <a:defRPr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4)</a:t>
            </a:r>
            <a:r>
              <a:rPr lang="th-TH"/>
              <a:t> ด้านน้ำและการชลประทาน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110738D-250C-4CBF-B238-EAD951E258BA}"/>
              </a:ext>
            </a:extLst>
          </p:cNvPr>
          <p:cNvSpPr txBox="1"/>
          <p:nvPr/>
        </p:nvSpPr>
        <p:spPr>
          <a:xfrm>
            <a:off x="184458" y="2397116"/>
            <a:ext cx="3239567" cy="6383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noAutofit/>
          </a:bodyPr>
          <a:lstStyle>
            <a:defPPr>
              <a:defRPr lang="th-TH"/>
            </a:defPPr>
            <a:lvl1pPr>
              <a:defRPr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2) </a:t>
            </a:r>
            <a:r>
              <a:rPr lang="th-TH" dirty="0"/>
              <a:t>ด้านสินค้าเกษตร</a:t>
            </a:r>
          </a:p>
          <a:p>
            <a:r>
              <a:rPr lang="th-TH" sz="12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สินค้าเกษตรที่กระทรวงเกษตรและสหกรณ์รับขึ้นทะเบียน</a:t>
            </a:r>
            <a:endParaRPr lang="th-TH" dirty="0">
              <a:solidFill>
                <a:srgbClr val="FF0000"/>
              </a:solidFill>
            </a:endParaRPr>
          </a:p>
          <a:p>
            <a:endParaRPr lang="th-TH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2EAFDCAB-0AC8-4224-A923-6A8E282AACAE}"/>
              </a:ext>
            </a:extLst>
          </p:cNvPr>
          <p:cNvSpPr txBox="1"/>
          <p:nvPr/>
        </p:nvSpPr>
        <p:spPr>
          <a:xfrm>
            <a:off x="184458" y="3083958"/>
            <a:ext cx="3239568" cy="2609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noAutofit/>
          </a:bodyPr>
          <a:lstStyle>
            <a:defPPr>
              <a:defRPr lang="th-TH"/>
            </a:defPPr>
            <a:lvl1pPr>
              <a:defRPr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3) </a:t>
            </a:r>
            <a:r>
              <a:rPr lang="th-TH" dirty="0"/>
              <a:t>ด้านดินและพื้นที่เกษตรกรรม</a:t>
            </a:r>
          </a:p>
        </p:txBody>
      </p:sp>
      <p:pic>
        <p:nvPicPr>
          <p:cNvPr id="90" name="รูปภาพ 15" descr="1document-icon (1).png">
            <a:extLst>
              <a:ext uri="{FF2B5EF4-FFF2-40B4-BE49-F238E27FC236}">
                <a16:creationId xmlns:a16="http://schemas.microsoft.com/office/drawing/2014/main" id="{3F94E595-CC2B-401D-8577-A38F5D1BE6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916" y="1702738"/>
            <a:ext cx="357317" cy="26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รูปภาพ 17" descr="1gear-icon.png">
            <a:extLst>
              <a:ext uri="{FF2B5EF4-FFF2-40B4-BE49-F238E27FC236}">
                <a16:creationId xmlns:a16="http://schemas.microsoft.com/office/drawing/2014/main" id="{D6498B5E-7FFD-4B59-AEB1-8109DF64E0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402" y="4108217"/>
            <a:ext cx="348123" cy="26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F9A7A68-A920-4470-95F0-320DB0271AC2}"/>
              </a:ext>
            </a:extLst>
          </p:cNvPr>
          <p:cNvSpPr txBox="1"/>
          <p:nvPr/>
        </p:nvSpPr>
        <p:spPr>
          <a:xfrm>
            <a:off x="8326888" y="2063663"/>
            <a:ext cx="3549945" cy="9925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40000"/>
                <a:lumOff val="60000"/>
              </a:schemeClr>
            </a:solidFill>
            <a:prstDash val="sysDash"/>
          </a:ln>
        </p:spPr>
        <p:txBody>
          <a:bodyPr wrap="square">
            <a:noAutofit/>
          </a:bodyPr>
          <a:lstStyle/>
          <a:p>
            <a:pPr algn="thaiDist"/>
            <a:r>
              <a:rPr lang="en-US" sz="12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Descriptive Analytics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ทำรายงานวิเคราะห์ข้อมูล โดยเน้นการอธิบายว่ากำลังเกิดขึ้น หรืออาจจะเกิด อะไรขึ้น สามารถอธิบายถึงสาเหตุการเกิดต่าง ๆ ได้ ว่าทำไมจึงเกิดเหตุการณ์นั้นขึ้น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9D4256-F431-42B8-B9CB-7D017A5A718E}"/>
              </a:ext>
            </a:extLst>
          </p:cNvPr>
          <p:cNvSpPr txBox="1"/>
          <p:nvPr/>
        </p:nvSpPr>
        <p:spPr>
          <a:xfrm>
            <a:off x="8326887" y="3128013"/>
            <a:ext cx="3549945" cy="11798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40000"/>
                <a:lumOff val="60000"/>
              </a:schemeClr>
            </a:solidFill>
            <a:prstDash val="sysDash"/>
          </a:ln>
        </p:spPr>
        <p:txBody>
          <a:bodyPr wrap="square">
            <a:noAutofit/>
          </a:bodyPr>
          <a:lstStyle/>
          <a:p>
            <a:pPr algn="thaiDist"/>
            <a:r>
              <a:rPr lang="en-US" sz="1200" b="1" spc="-6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Predictive Analytics </a:t>
            </a:r>
            <a:r>
              <a:rPr lang="th-TH"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การวิเคราะห์ข้อมูลเพื่อ “พยากรณ์” </a:t>
            </a:r>
            <a:r>
              <a:rPr lang="th-TH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“ทำนาย” สิ่งที่กำลังเกิดขึ้น โดยใช้ ข้อมูลในอดีต ร่วมกับโมเดลทางคณิตศาสตร์ต่าง ๆ และการทำ </a:t>
            </a:r>
            <a:r>
              <a:rPr lang="en-US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Modeling </a:t>
            </a:r>
            <a:r>
              <a:rPr lang="th-TH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โดยใช้เครื่องมือ ปัญญาประดิษฐ์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16A756D-645D-4F04-93EB-8636D69D1161}"/>
              </a:ext>
            </a:extLst>
          </p:cNvPr>
          <p:cNvSpPr txBox="1"/>
          <p:nvPr/>
        </p:nvSpPr>
        <p:spPr>
          <a:xfrm>
            <a:off x="8326887" y="4376603"/>
            <a:ext cx="3549945" cy="134490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>
                <a:lumMod val="40000"/>
                <a:lumOff val="60000"/>
              </a:schemeClr>
            </a:solidFill>
            <a:prstDash val="sysDash"/>
          </a:ln>
        </p:spPr>
        <p:txBody>
          <a:bodyPr wrap="square">
            <a:noAutofit/>
          </a:bodyPr>
          <a:lstStyle/>
          <a:p>
            <a:pPr algn="thaiDist"/>
            <a:r>
              <a:rPr lang="en-US" sz="1200" b="1" spc="-6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Prescriptive Analytics </a:t>
            </a:r>
            <a:r>
              <a:rPr lang="th-TH"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การวิเคราะห์ข้อมูล โดย พยากรณ์ </a:t>
            </a:r>
            <a:r>
              <a:rPr lang="th-TH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หรือทำนายว่าอะไรจะเกิดขึ้น จัดทำ ข้อเสนอทางเลือกและผลแต่ละทางเลือก ว่าจะมีข้อดี และข้อเสีย</a:t>
            </a:r>
            <a:r>
              <a:rPr lang="th-TH"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อย่างไร โดยโมเดลข้อมูลของ </a:t>
            </a:r>
            <a:r>
              <a:rPr lang="en-US" sz="1200" spc="-6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Prescriptive</a:t>
            </a:r>
            <a:r>
              <a:rPr lang="en-US" sz="1200" spc="-7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Analytics </a:t>
            </a:r>
            <a:r>
              <a:rPr lang="th-TH" sz="1200" spc="-7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นั้นจะสามารถ </a:t>
            </a:r>
            <a:r>
              <a:rPr lang="th-TH" sz="1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ปรับเปลี่ยน ได้ตามนโยบายหรือข้อมูลที่เพิ่มเติมขึ้น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E4F8F5-D48B-4245-B30E-E935BC750883}"/>
              </a:ext>
            </a:extLst>
          </p:cNvPr>
          <p:cNvSpPr txBox="1"/>
          <p:nvPr/>
        </p:nvSpPr>
        <p:spPr>
          <a:xfrm>
            <a:off x="8326888" y="1644301"/>
            <a:ext cx="3549945" cy="37340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th-TH" sz="12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การนำเสนอข้อมูลขนาดใหญ่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3B1FD29-A9FD-4D9F-9C97-75C5DBE0D1C6}"/>
              </a:ext>
            </a:extLst>
          </p:cNvPr>
          <p:cNvSpPr txBox="1"/>
          <p:nvPr/>
        </p:nvSpPr>
        <p:spPr>
          <a:xfrm>
            <a:off x="8326884" y="5790254"/>
            <a:ext cx="3549946" cy="34625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th-TH" sz="12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การนำข้อมูลไปใช้ประโยชน์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D22441-3D16-436D-9017-171954AF8C25}"/>
              </a:ext>
            </a:extLst>
          </p:cNvPr>
          <p:cNvSpPr txBox="1"/>
          <p:nvPr/>
        </p:nvSpPr>
        <p:spPr>
          <a:xfrm>
            <a:off x="8326887" y="6193667"/>
            <a:ext cx="3549946" cy="277723"/>
          </a:xfrm>
          <a:prstGeom prst="rect">
            <a:avLst/>
          </a:prstGeom>
          <a:solidFill>
            <a:srgbClr val="E7E6E6"/>
          </a:solidFill>
          <a:ln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>
            <a:noAutofit/>
          </a:bodyPr>
          <a:lstStyle/>
          <a:p>
            <a:pPr algn="ctr"/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 -&gt;</a:t>
            </a:r>
            <a:r>
              <a:rPr lang="th-TH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เผยแพร่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01E540-FB5D-4BBA-84F6-ED9236CE8358}"/>
              </a:ext>
            </a:extLst>
          </p:cNvPr>
          <p:cNvSpPr txBox="1"/>
          <p:nvPr/>
        </p:nvSpPr>
        <p:spPr>
          <a:xfrm>
            <a:off x="8326887" y="6501785"/>
            <a:ext cx="3549946" cy="277723"/>
          </a:xfrm>
          <a:prstGeom prst="rect">
            <a:avLst/>
          </a:prstGeom>
          <a:solidFill>
            <a:srgbClr val="E7E6E6"/>
          </a:solidFill>
          <a:ln>
            <a:solidFill>
              <a:schemeClr val="tx1"/>
            </a:solidFill>
            <a:prstDash val="dash"/>
          </a:ln>
        </p:spPr>
        <p:txBody>
          <a:bodyPr wrap="square">
            <a:noAutofit/>
          </a:bodyPr>
          <a:lstStyle/>
          <a:p>
            <a:pPr algn="ctr"/>
            <a:r>
              <a:rPr lang="en-US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Exchange -&gt;</a:t>
            </a:r>
            <a:r>
              <a:rPr lang="th-TH" sz="12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แลกเปลี่ยน</a:t>
            </a:r>
          </a:p>
        </p:txBody>
      </p:sp>
      <p:pic>
        <p:nvPicPr>
          <p:cNvPr id="94" name="รูปภาพ 27" descr="1news-icon.png">
            <a:extLst>
              <a:ext uri="{FF2B5EF4-FFF2-40B4-BE49-F238E27FC236}">
                <a16:creationId xmlns:a16="http://schemas.microsoft.com/office/drawing/2014/main" id="{E25EBD24-0BA4-41C1-98C9-0E686B9717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5326" y="5835880"/>
            <a:ext cx="340221" cy="254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รูปภาพ 4" descr="1barchart-icon.png">
            <a:extLst>
              <a:ext uri="{FF2B5EF4-FFF2-40B4-BE49-F238E27FC236}">
                <a16:creationId xmlns:a16="http://schemas.microsoft.com/office/drawing/2014/main" id="{A90D68AC-263C-4363-A0D5-4F2CF550E63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5326" y="1691512"/>
            <a:ext cx="340221" cy="254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FE27DFC-BE75-4E09-B8D9-5044F9B6B085}"/>
              </a:ext>
            </a:extLst>
          </p:cNvPr>
          <p:cNvSpPr txBox="1"/>
          <p:nvPr/>
        </p:nvSpPr>
        <p:spPr>
          <a:xfrm>
            <a:off x="3886141" y="1644302"/>
            <a:ext cx="3549945" cy="64659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anchor="ctr">
            <a:noAutofit/>
          </a:bodyPr>
          <a:lstStyle/>
          <a:p>
            <a:pPr algn="ctr"/>
            <a:r>
              <a:rPr lang="th-TH" sz="1600" b="1">
                <a:solidFill>
                  <a:schemeClr val="accent5">
                    <a:lumMod val="20000"/>
                    <a:lumOff val="8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การบริหารจัดการข้อมูล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B84251A-D592-49FC-BD77-8704A5F67F74}"/>
              </a:ext>
            </a:extLst>
          </p:cNvPr>
          <p:cNvSpPr txBox="1"/>
          <p:nvPr/>
        </p:nvSpPr>
        <p:spPr>
          <a:xfrm>
            <a:off x="3886137" y="5168680"/>
            <a:ext cx="3549945" cy="15737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FFC91D"/>
            </a:solidFill>
          </a:ln>
        </p:spPr>
        <p:txBody>
          <a:bodyPr wrap="square">
            <a:noAutofit/>
          </a:bodyPr>
          <a:lstStyle>
            <a:defPPr>
              <a:defRPr lang="th-TH"/>
            </a:defPPr>
            <a:lvl1pPr>
              <a:defRPr sz="1200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z="1400" dirty="0"/>
              <a:t>Data Integration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กำหนดระบบบัญชีข้อมูลระบบฐานข้อมูลกลาง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กำหนดรายการข้อมูลหลัก (</a:t>
            </a:r>
            <a:r>
              <a:rPr lang="en-US" b="0" dirty="0">
                <a:solidFill>
                  <a:schemeClr val="tx1"/>
                </a:solidFill>
              </a:rPr>
              <a:t>Master Data)</a:t>
            </a:r>
            <a:r>
              <a:rPr lang="th-TH" b="0" dirty="0">
                <a:solidFill>
                  <a:schemeClr val="tx1"/>
                </a:solidFill>
              </a:rPr>
              <a:t> และข้อมูลที่มีการเปลี่ยนแปลงอยู่ตลอดเวลา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กำหนดระบบการเปิดเผยข้อมูล (</a:t>
            </a:r>
            <a:r>
              <a:rPr lang="en-US" b="0" dirty="0">
                <a:solidFill>
                  <a:schemeClr val="tx1"/>
                </a:solidFill>
              </a:rPr>
              <a:t>Open data)</a:t>
            </a:r>
            <a:endParaRPr lang="th-TH" b="0" dirty="0">
              <a:solidFill>
                <a:schemeClr val="tx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49B037D-D265-4789-AF10-B65B35C55790}"/>
              </a:ext>
            </a:extLst>
          </p:cNvPr>
          <p:cNvSpPr txBox="1"/>
          <p:nvPr/>
        </p:nvSpPr>
        <p:spPr>
          <a:xfrm>
            <a:off x="3886138" y="2328400"/>
            <a:ext cx="3549945" cy="94699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FFC91D"/>
            </a:solidFill>
          </a:ln>
        </p:spPr>
        <p:txBody>
          <a:bodyPr wrap="square">
            <a:noAutofit/>
          </a:bodyPr>
          <a:lstStyle/>
          <a:p>
            <a:pPr algn="l"/>
            <a:r>
              <a:rPr lang="en-US" sz="1400" b="1" dirty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Driven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ใช้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Big Data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เพื่อสนับสนุนการ</a:t>
            </a:r>
          </a:p>
          <a:p>
            <a:pPr algn="l"/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ขับเคลื่อนงานบริการภาครัฐ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ใช้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Big Data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เพื่อบริหารจัดการด้านการเกษตร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015F083-3E1D-4087-A6F4-B6670F114C76}"/>
              </a:ext>
            </a:extLst>
          </p:cNvPr>
          <p:cNvSpPr txBox="1"/>
          <p:nvPr/>
        </p:nvSpPr>
        <p:spPr>
          <a:xfrm>
            <a:off x="3886137" y="3559232"/>
            <a:ext cx="3549945" cy="124837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rgbClr val="FFC91D"/>
            </a:solidFill>
          </a:ln>
        </p:spPr>
        <p:txBody>
          <a:bodyPr wrap="square">
            <a:noAutofit/>
          </a:bodyPr>
          <a:lstStyle>
            <a:defPPr>
              <a:defRPr lang="th-TH"/>
            </a:defPPr>
            <a:lvl1pPr>
              <a:defRPr sz="1200" b="1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sz="1400" dirty="0"/>
              <a:t>Data Governance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ควบคุมมาตรฐานข้อมูล</a:t>
            </a:r>
          </a:p>
          <a:p>
            <a:r>
              <a:rPr lang="th-TH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-&gt; </a:t>
            </a:r>
            <a:r>
              <a:rPr lang="en-US" sz="1600" dirty="0">
                <a:solidFill>
                  <a:srgbClr val="FF0000"/>
                </a:solidFill>
              </a:rPr>
              <a:t>Data Standard</a:t>
            </a:r>
            <a:endParaRPr lang="th-TH" sz="1600" dirty="0">
              <a:solidFill>
                <a:srgbClr val="FF0000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ควบคุมคุณภาพข้อมูล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ควบคุมความปลอดภัยข้อมูล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b="0" dirty="0">
                <a:solidFill>
                  <a:schemeClr val="tx1"/>
                </a:solidFill>
              </a:rPr>
              <a:t>กำหนดนโยบายข้อมูล</a:t>
            </a:r>
          </a:p>
        </p:txBody>
      </p:sp>
      <p:sp>
        <p:nvSpPr>
          <p:cNvPr id="43" name="Arrow: Right 42">
            <a:extLst>
              <a:ext uri="{FF2B5EF4-FFF2-40B4-BE49-F238E27FC236}">
                <a16:creationId xmlns:a16="http://schemas.microsoft.com/office/drawing/2014/main" id="{3B24288B-B48B-49AE-AB56-2410334DC3C8}"/>
              </a:ext>
            </a:extLst>
          </p:cNvPr>
          <p:cNvSpPr/>
          <p:nvPr/>
        </p:nvSpPr>
        <p:spPr>
          <a:xfrm rot="16200000">
            <a:off x="5449567" y="4788032"/>
            <a:ext cx="309151" cy="412252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Arrow: Right 47">
            <a:extLst>
              <a:ext uri="{FF2B5EF4-FFF2-40B4-BE49-F238E27FC236}">
                <a16:creationId xmlns:a16="http://schemas.microsoft.com/office/drawing/2014/main" id="{9DF9DB89-953B-4635-98D3-7E8754410F4A}"/>
              </a:ext>
            </a:extLst>
          </p:cNvPr>
          <p:cNvSpPr/>
          <p:nvPr/>
        </p:nvSpPr>
        <p:spPr>
          <a:xfrm rot="16200000">
            <a:off x="5478634" y="3208486"/>
            <a:ext cx="267398" cy="412252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12" name="Connector: Elbow 111">
            <a:extLst>
              <a:ext uri="{FF2B5EF4-FFF2-40B4-BE49-F238E27FC236}">
                <a16:creationId xmlns:a16="http://schemas.microsoft.com/office/drawing/2014/main" id="{02668936-DC9B-45B7-B1B8-AEAB1A4D580D}"/>
              </a:ext>
            </a:extLst>
          </p:cNvPr>
          <p:cNvCxnSpPr>
            <a:cxnSpLocks/>
            <a:stCxn id="18" idx="3"/>
            <a:endCxn id="17" idx="1"/>
          </p:cNvCxnSpPr>
          <p:nvPr/>
        </p:nvCxnSpPr>
        <p:spPr>
          <a:xfrm flipV="1">
            <a:off x="7436084" y="1831002"/>
            <a:ext cx="890802" cy="136599"/>
          </a:xfrm>
          <a:prstGeom prst="bentConnector3">
            <a:avLst>
              <a:gd name="adj1" fmla="val 50000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5" name="รูปภาพ 30" descr="1profile-group-icon.png">
            <a:extLst>
              <a:ext uri="{FF2B5EF4-FFF2-40B4-BE49-F238E27FC236}">
                <a16:creationId xmlns:a16="http://schemas.microsoft.com/office/drawing/2014/main" id="{AA140DA4-B342-483E-A27A-79D29308AD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742" y="2291977"/>
            <a:ext cx="598932" cy="448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6" name="TextBox 135">
            <a:extLst>
              <a:ext uri="{FF2B5EF4-FFF2-40B4-BE49-F238E27FC236}">
                <a16:creationId xmlns:a16="http://schemas.microsoft.com/office/drawing/2014/main" id="{5E981A6A-C037-48B6-9187-2D4039A5DBE2}"/>
              </a:ext>
            </a:extLst>
          </p:cNvPr>
          <p:cNvSpPr txBox="1"/>
          <p:nvPr/>
        </p:nvSpPr>
        <p:spPr>
          <a:xfrm>
            <a:off x="745315" y="4424818"/>
            <a:ext cx="1668761" cy="30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Farmer One</a:t>
            </a:r>
            <a:endParaRPr lang="th-TH" sz="1400" b="1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15B1A78-6E36-46DB-81A9-EC49E480EA14}"/>
              </a:ext>
            </a:extLst>
          </p:cNvPr>
          <p:cNvSpPr txBox="1"/>
          <p:nvPr/>
        </p:nvSpPr>
        <p:spPr>
          <a:xfrm>
            <a:off x="11859175" y="6611135"/>
            <a:ext cx="66564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fld id="{C7D103AA-8845-4AAA-8DCD-945F174AEA28}" type="slidenum">
              <a:rPr lang="th-TH" sz="1050" b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/>
              <a:t>16</a:t>
            </a:fld>
            <a:endParaRPr lang="en-US" sz="1050" b="1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DA981DE-3322-2AE7-27C8-2F9BD4D1848E}"/>
              </a:ext>
            </a:extLst>
          </p:cNvPr>
          <p:cNvSpPr/>
          <p:nvPr/>
        </p:nvSpPr>
        <p:spPr>
          <a:xfrm>
            <a:off x="7885768" y="850971"/>
            <a:ext cx="816530" cy="611194"/>
          </a:xfrm>
          <a:prstGeom prst="ellips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67</a:t>
            </a:r>
            <a:endParaRPr lang="th-TH" sz="16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937D3D9B-1D31-BBCF-03BF-6A3D7F0C749C}"/>
              </a:ext>
            </a:extLst>
          </p:cNvPr>
          <p:cNvCxnSpPr>
            <a:cxnSpLocks/>
          </p:cNvCxnSpPr>
          <p:nvPr/>
        </p:nvCxnSpPr>
        <p:spPr>
          <a:xfrm>
            <a:off x="8840416" y="1197193"/>
            <a:ext cx="2349367" cy="0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982CFFE1-90AB-6ED0-7319-B1F73CC60D76}"/>
              </a:ext>
            </a:extLst>
          </p:cNvPr>
          <p:cNvSpPr txBox="1"/>
          <p:nvPr/>
        </p:nvSpPr>
        <p:spPr>
          <a:xfrm>
            <a:off x="8536422" y="852637"/>
            <a:ext cx="2895732" cy="2468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b">
              <a:defRPr/>
            </a:pPr>
            <a:r>
              <a:rPr lang="en-US" sz="1000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Big Data Model </a:t>
            </a:r>
            <a:r>
              <a:rPr lang="th-TH" sz="1000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ประมวลโดย </a:t>
            </a:r>
            <a:r>
              <a:rPr lang="en-US" sz="1000" dirty="0">
                <a:solidFill>
                  <a:schemeClr val="dk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</a:t>
            </a:r>
            <a:endParaRPr lang="en-US" sz="1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6270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FC6BFB72-35B2-3DD3-5991-07F2849C7C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0860982"/>
              </p:ext>
            </p:extLst>
          </p:nvPr>
        </p:nvGraphicFramePr>
        <p:xfrm>
          <a:off x="156278" y="3626335"/>
          <a:ext cx="11930159" cy="1646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3090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4012740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4074329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2519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เกณฑ์การประเมินรอบ 6 และ 12 เดือน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337528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8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8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6310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88</a:t>
                      </a:r>
                      <a:endParaRPr lang="en-US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เป้าหมายมาตรฐาน-</a:t>
                      </a:r>
                      <a:endParaRPr lang="en-US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เป้าหมายขั้นสูง-เป้าหมายมาตรฐาน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800" b="0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94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ค่าเฉลี่ยผลการดำเนินงานย้อนหลัง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ปี</a:t>
                      </a:r>
                      <a:r>
                        <a:rPr lang="en-US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800" b="0" kern="1200" spc="-5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</a:t>
                      </a:r>
                      <a:endParaRPr lang="en-US" sz="1800" b="0" kern="1200" spc="-5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2567</a:t>
                      </a:r>
                      <a:r>
                        <a:rPr lang="en-US" sz="1800" b="0" kern="1200" spc="-5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59F4602-73E2-1FB0-1D92-5445055CAC8B}"/>
              </a:ext>
            </a:extLst>
          </p:cNvPr>
          <p:cNvSpPr txBox="1"/>
          <p:nvPr/>
        </p:nvSpPr>
        <p:spPr>
          <a:xfrm>
            <a:off x="6811943" y="2423315"/>
            <a:ext cx="11134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 100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29536B-D161-F0B9-3A2E-3E47775CA3A1}"/>
              </a:ext>
            </a:extLst>
          </p:cNvPr>
          <p:cNvSpPr txBox="1"/>
          <p:nvPr/>
        </p:nvSpPr>
        <p:spPr>
          <a:xfrm>
            <a:off x="0" y="2158558"/>
            <a:ext cx="7501874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0">
              <a:lnSpc>
                <a:spcPct val="80000"/>
              </a:lnSpc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สูตรการคำนวณ  </a:t>
            </a:r>
          </a:p>
          <a:p>
            <a:pPr marL="88900">
              <a:lnSpc>
                <a:spcPct val="80000"/>
              </a:lnSpc>
              <a:defRPr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ร้อยละของการขับเคลื่อนโครงการสำคัญ ไปสู่การจัดทำคำขอรับจัดสรรงบประมาณ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>
              <a:lnSpc>
                <a:spcPct val="80000"/>
              </a:lnSpc>
              <a:defRPr/>
            </a:pP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=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โครงการสำคัญของกระทรวงเกษตรและสหกรณ์ตามมติ ค.ร.ม. ที่นำไปจัดทำคำขอรับจัดสรรงบประมาณ</a:t>
            </a:r>
          </a:p>
          <a:p>
            <a:pPr marL="88900">
              <a:lnSpc>
                <a:spcPct val="80000"/>
              </a:lnSpc>
              <a:defRPr/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โครงการสำคัญของกระทรวงเกษตรและสหกรณ์ทั้งหมดตามมติ ค.ร.ม.</a:t>
            </a:r>
            <a:endParaRPr lang="th-TH" sz="1200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27">
            <a:extLst>
              <a:ext uri="{FF2B5EF4-FFF2-40B4-BE49-F238E27FC236}">
                <a16:creationId xmlns:a16="http://schemas.microsoft.com/office/drawing/2014/main" id="{E598C7AF-787A-4E43-91AD-FC2A6C716F57}"/>
              </a:ext>
            </a:extLst>
          </p:cNvPr>
          <p:cNvSpPr/>
          <p:nvPr/>
        </p:nvSpPr>
        <p:spPr>
          <a:xfrm>
            <a:off x="0" y="-4119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20">
            <a:extLst>
              <a:ext uri="{FF2B5EF4-FFF2-40B4-BE49-F238E27FC236}">
                <a16:creationId xmlns:a16="http://schemas.microsoft.com/office/drawing/2014/main" id="{88C82C27-2EA8-41A4-B75D-34943C94007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12469AFA-E4EE-45FC-BC6E-2EF3088D7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145285"/>
              </p:ext>
            </p:extLst>
          </p:nvPr>
        </p:nvGraphicFramePr>
        <p:xfrm>
          <a:off x="162847" y="1298707"/>
          <a:ext cx="11682247" cy="683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822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409171">
                <a:tc>
                  <a:txBody>
                    <a:bodyPr/>
                    <a:lstStyle/>
                    <a:p>
                      <a:pPr marL="88900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ร้อยละของการขับเคลื่อนโครงการสำคัญ ไปสู่การจัดทำคำขอรับจัดสรรงบประมาณ หมายถึง โครงการสำคัญของกระทรวงเกษตรและสหกรณ์ตามมติ ค.ร.ม. ที่นำไปจัดทำคำขอรับจัดสรรงบประมาณ เทียบกับ โครงการสำคัญของกระทรวงเกษตรและสหกรณ์ทั้งหมดตามมติ ค.ร.ม. ในแต่ละปี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BB2CF37A-CBAF-47B8-98A7-4998EA418A93}"/>
              </a:ext>
            </a:extLst>
          </p:cNvPr>
          <p:cNvGrpSpPr>
            <a:grpSpLocks/>
          </p:cNvGrpSpPr>
          <p:nvPr/>
        </p:nvGrpSpPr>
        <p:grpSpPr bwMode="auto">
          <a:xfrm>
            <a:off x="10658871" y="669732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0246374A-114F-4DA8-BE6B-A4F889DACE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49372653-11CD-4382-8F12-85DD6BC4A1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</a:p>
          </p:txBody>
        </p:sp>
      </p:grpSp>
      <p:sp>
        <p:nvSpPr>
          <p:cNvPr id="18" name="Rounded Rectangle 3">
            <a:extLst>
              <a:ext uri="{FF2B5EF4-FFF2-40B4-BE49-F238E27FC236}">
                <a16:creationId xmlns:a16="http://schemas.microsoft.com/office/drawing/2014/main" id="{6BFA1F38-63D1-4E2D-B440-F5C4E4C039A9}"/>
              </a:ext>
            </a:extLst>
          </p:cNvPr>
          <p:cNvSpPr/>
          <p:nvPr/>
        </p:nvSpPr>
        <p:spPr bwMode="gray">
          <a:xfrm>
            <a:off x="154078" y="807304"/>
            <a:ext cx="9605384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431925" indent="-1431925" defTabSz="342900" fontAlgn="t">
              <a:lnSpc>
                <a:spcPts val="2000"/>
              </a:lnSpc>
              <a:defRPr/>
            </a:pP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6 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3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ร้อยละของการขับเคลื่อนโครงการสำคัญของกระทรวงเกษตรและสหกรณ์ ไปสู่การจัดทำคำขอรับจัดสรรงบประมาณ</a:t>
            </a:r>
          </a:p>
        </p:txBody>
      </p:sp>
    </p:spTree>
    <p:extLst>
      <p:ext uri="{BB962C8B-B14F-4D97-AF65-F5344CB8AC3E}">
        <p14:creationId xmlns:p14="http://schemas.microsoft.com/office/powerpoint/2010/main" val="10506218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360F5A4-D9E0-006C-5BE2-0A5EC8ABD6C1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400"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081809"/>
              </p:ext>
            </p:extLst>
          </p:nvPr>
        </p:nvGraphicFramePr>
        <p:xfrm>
          <a:off x="80963" y="730250"/>
          <a:ext cx="11877676" cy="1353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ร้อยละของการขับเคลื่อนโครงการสำคัญของกระทรวงเกษตรและสหกรณ์ ไปสู่การจัดทำคำขอรับจัดสรรงบประมาณ</a:t>
                      </a:r>
                      <a:endParaRPr kumimoji="0" lang="th-TH" sz="14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ร้อยละของโครงการสำคัญฯ ตามขั้นตอนที่ 5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ใช้ผลการดำเนินงาน ปี 2566 รอบ 6 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0ECC3B0D-1CC2-50D4-F711-FAB4C8873D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507779"/>
              </p:ext>
            </p:extLst>
          </p:nvPr>
        </p:nvGraphicFramePr>
        <p:xfrm>
          <a:off x="254628" y="2241926"/>
          <a:ext cx="5841372" cy="2651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341464">
                <a:tc>
                  <a:txBody>
                    <a:bodyPr/>
                    <a:lstStyle/>
                    <a:p>
                      <a:pPr marL="176213" indent="-176213">
                        <a:buAutoNum type="arabicPeriod"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สำนักงานเศรษฐกิจการเกษตร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100" b="1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สศ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จัดประชุมชี้แจงการจัดทำโครงการสำคัญของกระทรวงเกษตรและสหกรณ์ ประจำปีงบประมาณ พ.ศ. 2567 ให้แก่หน่วยงานในสังกัดกระทรวงเกษตรและสหกรณ์</a:t>
                      </a:r>
                    </a:p>
                    <a:p>
                      <a:pPr marL="176213" indent="-176213"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2.หน่วยงานในสังกัดกระทรวงเกษตรฯ พิจารณาจัดทำโครงการสำคัญเพื่อขับเคลื่อนยุทธศาสตร์ชาติและบันทึกข้อมูลลงระบบ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E-MENSCR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 สภาพัฒนาเศรษฐกิจและสังคมแห่งชาติ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สศช.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marL="176213" indent="-176213">
                        <a:defRPr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สศช. พิจารณาโครงการสำคัญที่ส่งผลต่อการบรรลุเป้าหมายของยุทธศาสตร์ชาติ ประจำปีงบประมาณ พ.ศ. 2567 ร่วมกับหน่วยงานเจ้าภาพขับเคลื่อนแผนแม่บทภายใต้ยุทธศาสตร์ชาติ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จ1 จ2 จ3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</a:p>
                    <a:p>
                      <a:pPr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4.สศช. นำโครงการสำคัญฯ ที่คัดเลือกแล้ว เสนอคณะรัฐมนตรี </a:t>
                      </a:r>
                    </a:p>
                    <a:p>
                      <a:pPr marL="176213" indent="-176213"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5.หน่วยงานในสังกัดกระทรวงเกษตรฯนำโครงการสำคัญที่ผ่านมติ ค.ร.ม. เสนอคำของบประมาณรายจ่ายประจำปี ส่งให้ </a:t>
                      </a:r>
                      <a:r>
                        <a:rPr lang="th-TH" sz="1100" b="1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สศ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 เพื่อ รวบรวม ประมวล วิเคราะห์ในภาพรวมของกระทรวงเกษตรฯ เสนอ รัฐมนตรีว่าการกระทรวงเกษตรฯ พิจารณาให้ความเห็นชอบ และส่งสำนักงบประมาณ ตามกรอบระยะเวลาที่กำหนด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0B26521-763A-D94A-1C39-F3F2E482B7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360056"/>
              </p:ext>
            </p:extLst>
          </p:nvPr>
        </p:nvGraphicFramePr>
        <p:xfrm>
          <a:off x="6195323" y="2202448"/>
          <a:ext cx="5763316" cy="957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1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20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212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ใช้ผลการดำเนินงาน ปี 2566 รอบ 6 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207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04368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525351" y="6590849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F0B9FFF-BD2C-2DA5-198D-9D9292C418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667753"/>
              </p:ext>
            </p:extLst>
          </p:nvPr>
        </p:nvGraphicFramePr>
        <p:xfrm>
          <a:off x="774852" y="1305560"/>
          <a:ext cx="10642295" cy="358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8459">
                  <a:extLst>
                    <a:ext uri="{9D8B030D-6E8A-4147-A177-3AD203B41FA5}">
                      <a16:colId xmlns:a16="http://schemas.microsoft.com/office/drawing/2014/main" val="3271809896"/>
                    </a:ext>
                  </a:extLst>
                </a:gridCol>
                <a:gridCol w="2128459">
                  <a:extLst>
                    <a:ext uri="{9D8B030D-6E8A-4147-A177-3AD203B41FA5}">
                      <a16:colId xmlns:a16="http://schemas.microsoft.com/office/drawing/2014/main" val="1256460781"/>
                    </a:ext>
                  </a:extLst>
                </a:gridCol>
                <a:gridCol w="2128459">
                  <a:extLst>
                    <a:ext uri="{9D8B030D-6E8A-4147-A177-3AD203B41FA5}">
                      <a16:colId xmlns:a16="http://schemas.microsoft.com/office/drawing/2014/main" val="247594890"/>
                    </a:ext>
                  </a:extLst>
                </a:gridCol>
                <a:gridCol w="2128459">
                  <a:extLst>
                    <a:ext uri="{9D8B030D-6E8A-4147-A177-3AD203B41FA5}">
                      <a16:colId xmlns:a16="http://schemas.microsoft.com/office/drawing/2014/main" val="952594447"/>
                    </a:ext>
                  </a:extLst>
                </a:gridCol>
                <a:gridCol w="2128459">
                  <a:extLst>
                    <a:ext uri="{9D8B030D-6E8A-4147-A177-3AD203B41FA5}">
                      <a16:colId xmlns:a16="http://schemas.microsoft.com/office/drawing/2014/main" val="1806483308"/>
                    </a:ext>
                  </a:extLst>
                </a:gridCol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โครงการสำคัญของกระทรวงเกษตรและสหกรณ์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184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kern="120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0224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โครงการสำคัญของกระทรวงเกษตรและสหกรณ์ทั้งหมดตามมติ ค.ร.ม. </a:t>
                      </a:r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</a:t>
                      </a:r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585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u="none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โครงการสำคัญของกระทรวงเกษตรและสหกรณ์ตามมติ ค.ร.ม. ที่นำไปจัดทำคำขอรับจัดสรรงบประมาณ</a:t>
                      </a:r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</a:t>
                      </a:r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016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85.90</a:t>
                      </a:r>
                      <a:endParaRPr lang="th-TH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89.41</a:t>
                      </a:r>
                      <a:endParaRPr lang="th-TH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98.46</a:t>
                      </a:r>
                      <a:endParaRPr lang="th-TH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th-TH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9254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ค่าเฉลี่ย 4 ปี</a:t>
                      </a: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93.44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61344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7548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20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7.1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/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/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/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371E25-2157-CBFF-C08A-9B047717D6D7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21</a:t>
            </a:fld>
            <a:endParaRPr lang="en-US" altLang="th-TH" sz="1400" dirty="0"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816258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Catalog)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เพื่อนำไปสู่การเปิดเผยข้อมูลภาครัฐ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</a:t>
                      </a:r>
                      <a:endParaRPr kumimoji="0" lang="th-TH" sz="14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template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1 และ 2 ส่ง สสช. ภายใน 31 มี.ค. 2566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นำชุดข้อมูลขึ้นระบบ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CKAN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และจัดส่ง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3 ให้ สสช.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0ECC3B0D-1CC2-50D4-F711-FAB4C8873D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227445"/>
              </p:ext>
            </p:extLst>
          </p:nvPr>
        </p:nvGraphicFramePr>
        <p:xfrm>
          <a:off x="254628" y="2241926"/>
          <a:ext cx="5841372" cy="1645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341464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1.คัดเลือกชุดข้อมูล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2.จัดทำ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template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1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3.จัดทำคำอธิบายชุดข้อมูล 14 รายการทุกชุดข้อมูล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4.จัดทำ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template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2 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5.จัดส่ง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template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 1 และ 2 ส่ง สสช. ภายใน 31 มี.ค. 2566 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0B26521-763A-D94A-1C39-F3F2E482B7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745615"/>
              </p:ext>
            </p:extLst>
          </p:nvPr>
        </p:nvGraphicFramePr>
        <p:xfrm>
          <a:off x="6195323" y="2202448"/>
          <a:ext cx="5763316" cy="1478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1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20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212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1.นำชุดข้อมูลขึ้นระบบ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CKAN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ตรวจสอบความถูกต้องของคำอธิบาย คุณสมบัติ รายละเอียด และการลงทะเบียนชุดข้อมูล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3.จัดทำ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3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 3 ให้ สสช.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5.แจ้งเวียนให้หน่วยงานต่างๆ นำข้อมูลไปใช้ประโยชน์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6.จัดทำรายงานการนำข้อมูลไปใช้ประโยชน์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7.จัดส่งรายงานการนำข้อมูลไปใช้ประโยชน์ให้ สพร. 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8723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D2CA62B-54F7-8B39-5458-C4D231721152}"/>
              </a:ext>
            </a:extLst>
          </p:cNvPr>
          <p:cNvSpPr/>
          <p:nvPr/>
        </p:nvSpPr>
        <p:spPr>
          <a:xfrm>
            <a:off x="219120" y="1191009"/>
            <a:ext cx="8537982" cy="1754326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มติคณะรัฐมนตรี วันที่ 3 สิงหาคม 2564 เห็นชอบการขับเคลื่อนการให้บริการประชาชนผ่านระบบอิเล็กทรอนิกส์ (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e-Service) 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2565 รวมงานบริการ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 Agenda</a:t>
            </a: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 </a:t>
            </a:r>
            <a:r>
              <a:rPr kumimoji="0" lang="th-TH" sz="1200" b="0" i="0" u="none" strike="noStrike" kern="0" cap="none" spc="-2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ก.พ.ร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กำหนดให้หน่วยงานเจ้าภาพหลัก และหน่วยงานที่เกี่ยวข้องจัดทำทิศทางการพัฒนา (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ภายในระยะไม่เกิน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 (พ.ศ.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 – 2567)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และจัดทำแผนปฏิบัติการ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(Action Plan) 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ในการขับเคลื่อนเป้าหมายที่กำหนดในแต่ละปี </a:t>
            </a: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แผนปฏิบัติการ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(Action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Plan)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ในปีงบประมาณ พ.ศ.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หมายถึง แผนดำเนินการที่ส่วนราชการระบุรายละเอียด</a:t>
            </a:r>
            <a:r>
              <a:rPr kumimoji="0" lang="th-TH" sz="12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กิจกรรมสำคัญที่ต้องดำเนินการเพื่อให้บรรลุเป้าหมาย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ตามที่ได้กำหนดไว้ใน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Roadmap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โดยระบุหน่วยงานที่รับผิดชอบให้ชัดเจน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kumimoji="0" lang="th-TH" sz="12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ผลผลิตที่จะได้รับเ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ป็นรายเดือนหรือรายไตรมาสเพื่อใช้ติดตามความก้าวหน้าการขับเคลื่อน/</a:t>
            </a:r>
            <a:r>
              <a:rPr kumimoji="0" lang="th-TH" sz="12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เป้าหมายในการวัดความสำเร็จ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ของแต่ละไตรมาส/การระบุ</a:t>
            </a:r>
            <a:r>
              <a:rPr kumimoji="0" lang="th-TH" sz="1200" b="1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เป้าหมายและบทบาทของหน่วยงานที่เกี่ยวข้อง</a:t>
            </a:r>
            <a:endParaRPr kumimoji="0" lang="en-US" sz="12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576CA5C-1EAB-D45F-5A4C-70B4DEEBA5A3}"/>
              </a:ext>
            </a:extLst>
          </p:cNvPr>
          <p:cNvSpPr txBox="1"/>
          <p:nvPr/>
        </p:nvSpPr>
        <p:spPr>
          <a:xfrm>
            <a:off x="8973154" y="1943235"/>
            <a:ext cx="2965836" cy="861774"/>
          </a:xfrm>
          <a:prstGeom prst="rect">
            <a:avLst/>
          </a:prstGeom>
          <a:solidFill>
            <a:srgbClr val="4472C4">
              <a:lumMod val="20000"/>
              <a:lumOff val="80000"/>
            </a:srgbClr>
          </a:solidFill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ชื่องานบริการ </a:t>
            </a: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ระบบการขึ้นทะเบียนเกษตรกรและการขอรับการช่วยเหลือด้านการเกษตร </a:t>
            </a:r>
            <a:endParaRPr lang="en-US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 2" panose="05020102010507070707" pitchFamily="18" charset="2"/>
              <a:buChar char="R"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หน่วยงานเจ้าภาพหลัก</a:t>
            </a:r>
            <a:endParaRPr kumimoji="0" lang="en-US" sz="1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Wingdings 2" panose="05020102010507070707" pitchFamily="18" charset="2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◻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หน่วยงานที่เกี่ยวข้อง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B17F29C-6EEC-72A9-FC77-FC2C954CDA1D}"/>
              </a:ext>
            </a:extLst>
          </p:cNvPr>
          <p:cNvSpPr txBox="1"/>
          <p:nvPr/>
        </p:nvSpPr>
        <p:spPr>
          <a:xfrm>
            <a:off x="8965203" y="1549314"/>
            <a:ext cx="2965836" cy="27699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บทบาทของหน่วยงาน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FA212B2-EA65-A515-9C27-69B5A8DD158D}"/>
              </a:ext>
            </a:extLst>
          </p:cNvPr>
          <p:cNvSpPr/>
          <p:nvPr/>
        </p:nvSpPr>
        <p:spPr>
          <a:xfrm>
            <a:off x="253739" y="3054873"/>
            <a:ext cx="8480543" cy="830997"/>
          </a:xfrm>
          <a:prstGeom prst="rect">
            <a:avLst/>
          </a:prstGeom>
          <a:solidFill>
            <a:srgbClr val="ED7D31">
              <a:lumMod val="20000"/>
              <a:lumOff val="80000"/>
            </a:srgbClr>
          </a:solidFill>
          <a:ln>
            <a:noFill/>
            <a:prstDash val="dash"/>
          </a:ln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แนวทางการประเมิน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ประเมินความสำเร็จจากการดำเนินงานตามกิจกรรมที่ได้ระบุไว้ในแผนปฏิบัติการ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(Action Plan)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ปี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2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โดยพิจารณาจากจำนวนกิจกรรมทั้งหมดที่ได้กำหนดไว้ในแต่ละไตรมาสที่ต้องดำเนินการ สามารถดำเนินการได้ตามแผนระยะเวลาที่กำหนด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กรณีหน่วยงานเกี่ยวข้องในงานบริการ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หลายงานบริการ เป็นการวัดร้อยละความสำเร็จเฉลี่ยของงานบริการ </a:t>
            </a:r>
            <a:r>
              <a:rPr kumimoji="0" lang="en-US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kumimoji="0" lang="th-TH" sz="12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</a:t>
            </a:r>
            <a:endParaRPr kumimoji="0" lang="en-US" sz="12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027EED17-CE66-0A8F-2B04-CAB1EC71BF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817084"/>
              </p:ext>
            </p:extLst>
          </p:nvPr>
        </p:nvGraphicFramePr>
        <p:xfrm>
          <a:off x="318070" y="4346005"/>
          <a:ext cx="8416212" cy="906910"/>
        </p:xfrm>
        <a:graphic>
          <a:graphicData uri="http://schemas.openxmlformats.org/drawingml/2006/table">
            <a:tbl>
              <a:tblPr firstRow="1" bandRow="1"/>
              <a:tblGrid>
                <a:gridCol w="2805404">
                  <a:extLst>
                    <a:ext uri="{9D8B030D-6E8A-4147-A177-3AD203B41FA5}">
                      <a16:colId xmlns:a16="http://schemas.microsoft.com/office/drawing/2014/main" val="651319472"/>
                    </a:ext>
                  </a:extLst>
                </a:gridCol>
                <a:gridCol w="2805404">
                  <a:extLst>
                    <a:ext uri="{9D8B030D-6E8A-4147-A177-3AD203B41FA5}">
                      <a16:colId xmlns:a16="http://schemas.microsoft.com/office/drawing/2014/main" val="2251563796"/>
                    </a:ext>
                  </a:extLst>
                </a:gridCol>
                <a:gridCol w="2805404">
                  <a:extLst>
                    <a:ext uri="{9D8B030D-6E8A-4147-A177-3AD203B41FA5}">
                      <a16:colId xmlns:a16="http://schemas.microsoft.com/office/drawing/2014/main" val="3952533362"/>
                    </a:ext>
                  </a:extLst>
                </a:gridCol>
              </a:tblGrid>
              <a:tr h="1984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BF1E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059688"/>
                  </a:ext>
                </a:extLst>
              </a:tr>
              <a:tr h="6325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ดำเนินการได้ตาม</a:t>
                      </a:r>
                      <a:br>
                        <a:rPr lang="th-TH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แผนปฏิบัติการ (</a:t>
                      </a:r>
                      <a:r>
                        <a:rPr lang="en-US" sz="12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 </a:t>
                      </a:r>
                      <a:r>
                        <a:rPr lang="th-TH" sz="1200" b="0" spc="-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พ.ศ. 2566</a:t>
                      </a:r>
                      <a:r>
                        <a:rPr lang="th-TH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th-TH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r>
                        <a:rPr lang="th-TH" sz="1200" b="0" spc="-1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200" b="0" i="0" u="none" baseline="300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ดำเนินการได้ตาม</a:t>
                      </a:r>
                      <a:b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</a:br>
                      <a:r>
                        <a:rPr kumimoji="0" lang="th-TH" sz="1200" b="0" i="0" u="none" strike="noStrike" kern="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แผนปฏิบัติการ (</a:t>
                      </a:r>
                      <a:r>
                        <a:rPr kumimoji="0" lang="en-US" sz="1200" b="0" i="0" u="none" strike="noStrike" kern="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Action Plan) </a:t>
                      </a:r>
                      <a:r>
                        <a:rPr kumimoji="0" lang="th-TH" sz="1200" b="0" i="0" u="none" strike="noStrike" kern="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พ.ศ. 2566</a:t>
                      </a: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 </a:t>
                      </a:r>
                      <a:b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</a:b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ร้อยละ </a:t>
                      </a:r>
                      <a:r>
                        <a:rPr kumimoji="0" lang="en-US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90</a:t>
                      </a:r>
                      <a:endParaRPr kumimoji="0" lang="en-US" sz="1200" b="0" i="0" u="none" strike="noStrike" kern="0" cap="none" spc="0" normalizeH="0" baseline="3000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ดำเนินการได้ตาม</a:t>
                      </a:r>
                      <a:b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</a:br>
                      <a:r>
                        <a:rPr kumimoji="0" lang="th-TH" sz="1200" b="0" i="0" u="none" strike="noStrike" kern="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แผนปฏิบัติการ (</a:t>
                      </a:r>
                      <a:r>
                        <a:rPr kumimoji="0" lang="en-US" sz="1200" b="0" i="0" u="none" strike="noStrike" kern="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Action Plan) </a:t>
                      </a:r>
                      <a:r>
                        <a:rPr kumimoji="0" lang="th-TH" sz="1200" b="0" i="0" u="none" strike="noStrike" kern="0" cap="none" spc="-5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พ.ศ. 2566</a:t>
                      </a: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 </a:t>
                      </a:r>
                      <a:b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</a:b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ร้อยละ </a:t>
                      </a:r>
                      <a:r>
                        <a:rPr kumimoji="0" lang="en-US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100</a:t>
                      </a:r>
                      <a:r>
                        <a:rPr kumimoji="0" lang="th-TH" sz="1200" b="0" i="0" u="none" strike="noStrike" kern="0" cap="none" spc="-1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 </a:t>
                      </a:r>
                      <a:endParaRPr kumimoji="0" lang="en-US" sz="1200" b="0" i="0" u="none" strike="noStrike" kern="0" cap="none" spc="0" normalizeH="0" baseline="3000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2905102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9D92E8F0-7518-C4BE-68E0-C2EC5D4CCF3F}"/>
              </a:ext>
            </a:extLst>
          </p:cNvPr>
          <p:cNvSpPr txBox="1"/>
          <p:nvPr/>
        </p:nvSpPr>
        <p:spPr>
          <a:xfrm>
            <a:off x="253739" y="4033464"/>
            <a:ext cx="16090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94E082B-503D-CCBE-7D84-9313E113E5D5}"/>
              </a:ext>
            </a:extLst>
          </p:cNvPr>
          <p:cNvSpPr txBox="1"/>
          <p:nvPr/>
        </p:nvSpPr>
        <p:spPr>
          <a:xfrm>
            <a:off x="219120" y="5831563"/>
            <a:ext cx="115937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การรายงานผล 12 เดือน 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กำหนดให้หน่วยงานเจ้าภาพหลัก รายงานผลการดำเนินการตามแผนปฏิบัติการรายปี (ในภาพรวม) ระบุผลผลิตหรือความก้าวหน้า/ผลสำเร็จการดำเนินการของแต่ละหน่วยงานที่เกี่ยวข้องที่ระบุไว้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34ED11C-B312-EBD9-DECF-D019A3CDB2BB}"/>
              </a:ext>
            </a:extLst>
          </p:cNvPr>
          <p:cNvSpPr txBox="1"/>
          <p:nvPr/>
        </p:nvSpPr>
        <p:spPr>
          <a:xfrm>
            <a:off x="8908094" y="3595559"/>
            <a:ext cx="2965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การกำหนดเป้าหมาย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เดือน 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กำหนดเป้าหมายตามกิจกรรมที่หน่วยงานเกี่ยวข้องผลักดัน หรือกำหนดเป้าหมายร่วมกัน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ทุกส่วนราชการ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503A037-A592-AEDC-531F-E53B8586CA30}"/>
              </a:ext>
            </a:extLst>
          </p:cNvPr>
          <p:cNvSpPr txBox="1"/>
          <p:nvPr/>
        </p:nvSpPr>
        <p:spPr>
          <a:xfrm>
            <a:off x="8901942" y="3212110"/>
            <a:ext cx="1100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7950491-C7CA-4B72-D910-35773E39EB92}"/>
              </a:ext>
            </a:extLst>
          </p:cNvPr>
          <p:cNvSpPr/>
          <p:nvPr/>
        </p:nvSpPr>
        <p:spPr>
          <a:xfrm>
            <a:off x="8901942" y="3240643"/>
            <a:ext cx="2945578" cy="1634263"/>
          </a:xfrm>
          <a:prstGeom prst="rect">
            <a:avLst/>
          </a:prstGeom>
          <a:noFill/>
          <a:ln w="12700" cap="flat" cmpd="sng" algn="ctr">
            <a:solidFill>
              <a:srgbClr val="4472C4">
                <a:shade val="50000"/>
              </a:srgb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C99B731-AA58-F695-8401-B8D6D38A3E8E}"/>
              </a:ext>
            </a:extLst>
          </p:cNvPr>
          <p:cNvSpPr txBox="1"/>
          <p:nvPr/>
        </p:nvSpPr>
        <p:spPr>
          <a:xfrm>
            <a:off x="8901942" y="4231246"/>
            <a:ext cx="2864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marR="0" lvl="0" indent="-920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 </a:t>
            </a:r>
            <a:r>
              <a:rPr kumimoji="0" lang="th-TH" sz="1000" b="0" i="0" u="none" strike="noStrike" kern="1200" cap="none" spc="-3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ก.พ.ร</a:t>
            </a:r>
            <a:r>
              <a:rPr kumimoji="0" lang="th-TH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(ทีมขับเคลื่อน </a:t>
            </a:r>
            <a:r>
              <a:rPr kumimoji="0" lang="en-US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ติดตามความก้าวหน้าทุก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เดือน (ช่วงวันที่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ของเดือนถัดไป (เริ่ม ม.ค.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66) </a:t>
            </a:r>
          </a:p>
        </p:txBody>
      </p:sp>
      <p:sp>
        <p:nvSpPr>
          <p:cNvPr id="17" name="สี่เหลี่ยมผืนผ้า 16">
            <a:extLst>
              <a:ext uri="{FF2B5EF4-FFF2-40B4-BE49-F238E27FC236}">
                <a16:creationId xmlns:a16="http://schemas.microsoft.com/office/drawing/2014/main" id="{AB598F51-5B9E-40C1-A517-1470F01D33A0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20">
            <a:extLst>
              <a:ext uri="{FF2B5EF4-FFF2-40B4-BE49-F238E27FC236}">
                <a16:creationId xmlns:a16="http://schemas.microsoft.com/office/drawing/2014/main" id="{004C7076-7292-4E9D-94D0-692DF371C465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ounded Rectangle 3">
            <a:extLst>
              <a:ext uri="{FF2B5EF4-FFF2-40B4-BE49-F238E27FC236}">
                <a16:creationId xmlns:a16="http://schemas.microsoft.com/office/drawing/2014/main" id="{4FCC3BBD-939C-4E57-A05C-D52E6B1D772B}"/>
              </a:ext>
            </a:extLst>
          </p:cNvPr>
          <p:cNvSpPr/>
          <p:nvPr/>
        </p:nvSpPr>
        <p:spPr bwMode="gray">
          <a:xfrm>
            <a:off x="107570" y="670916"/>
            <a:ext cx="9581552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77800" lvl="0" indent="-177800">
              <a:defRPr/>
            </a:pP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7.2 ความสำเร็จในการขับเคลื่อนการพัฒนางานบริการ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Agenda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ตามมติคณะรัฐมนตรี (12 งานบริการ)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ระบบการขึ้นทะเบียนเกษตรกรและการขอรับการช่วยเหลือด้านการเกษตร</a:t>
            </a:r>
            <a:endParaRPr lang="th-TH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Symbol" panose="05050102010706020507" pitchFamily="18" charset="2"/>
            </a:endParaRPr>
          </a:p>
        </p:txBody>
      </p:sp>
      <p:grpSp>
        <p:nvGrpSpPr>
          <p:cNvPr id="20" name="กลุ่ม 4">
            <a:extLst>
              <a:ext uri="{FF2B5EF4-FFF2-40B4-BE49-F238E27FC236}">
                <a16:creationId xmlns:a16="http://schemas.microsoft.com/office/drawing/2014/main" id="{1EBBC848-6474-4013-A142-C3B873B2DADC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21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45FFFD8-2BDA-49FE-B594-AB12033B01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">
              <a:extLst>
                <a:ext uri="{FF2B5EF4-FFF2-40B4-BE49-F238E27FC236}">
                  <a16:creationId xmlns:a16="http://schemas.microsoft.com/office/drawing/2014/main" id="{9D8875C0-E9C0-4374-ADD2-D5FFB905A0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7.5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1310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371E25-2157-CBFF-C08A-9B047717D6D7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en-US" altLang="th-TH" sz="1400" dirty="0"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717546"/>
              </p:ext>
            </p:extLst>
          </p:nvPr>
        </p:nvGraphicFramePr>
        <p:xfrm>
          <a:off x="80963" y="730250"/>
          <a:ext cx="11877676" cy="1353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ระบบการขึ้นทะเบียนเกษตรกรและการขอรับการช่วยเหลือด้านการเกษตร</a:t>
                      </a:r>
                      <a:endParaRPr kumimoji="0" lang="th-TH" sz="14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b="1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อยู่ระหว่างการทบทวน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 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อยู่ระหว่างการทบทวน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 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2566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0ECC3B0D-1CC2-50D4-F711-FAB4C8873D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9452079"/>
              </p:ext>
            </p:extLst>
          </p:nvPr>
        </p:nvGraphicFramePr>
        <p:xfrm>
          <a:off x="254628" y="2241926"/>
          <a:ext cx="5841372" cy="1577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3414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อยู่ระหว่างการทบทวน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 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2566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0B26521-763A-D94A-1C39-F3F2E482B7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34562"/>
              </p:ext>
            </p:extLst>
          </p:nvPr>
        </p:nvGraphicFramePr>
        <p:xfrm>
          <a:off x="6195323" y="2202448"/>
          <a:ext cx="5763316" cy="957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1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20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212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 err="1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 อยู่ระหว่างการทบทวน </a:t>
                      </a:r>
                      <a:r>
                        <a:rPr lang="en-US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 </a:t>
                      </a:r>
                      <a:r>
                        <a:rPr lang="th-TH" sz="1100" b="1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 2566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0984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6541020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077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305972"/>
              </p:ext>
            </p:extLst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393.73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364.95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/>
        </p:nvGraphicFramePr>
        <p:xfrm>
          <a:off x="321012" y="4700574"/>
          <a:ext cx="6239693" cy="1013905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th-TH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364.95 คะแนน </a:t>
                      </a:r>
                    </a:p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endParaRPr lang="en-US" sz="12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401.45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(คะแนนปี </a:t>
                      </a:r>
                      <a:r>
                        <a:rPr lang="en-US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r>
                        <a:rPr lang="th-TH" sz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+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2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endParaRPr lang="en-US" sz="12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/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E8B10A0-0DD5-4853-81A6-71AFF03C6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881173"/>
              </p:ext>
            </p:extLst>
          </p:nvPr>
        </p:nvGraphicFramePr>
        <p:xfrm>
          <a:off x="321012" y="3875896"/>
          <a:ext cx="6239694" cy="777240"/>
        </p:xfrm>
        <a:graphic>
          <a:graphicData uri="http://schemas.openxmlformats.org/drawingml/2006/table">
            <a:tbl>
              <a:tblPr firstRow="1"/>
              <a:tblGrid>
                <a:gridCol w="219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95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027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-2569)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24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สำนักงานเศรษฐกิจการเกษตร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256187" y="5697038"/>
            <a:ext cx="6304518" cy="286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CC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</a:t>
            </a:r>
            <a:r>
              <a:rPr lang="th-TH" sz="1400" b="1" dirty="0" err="1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สศ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ก. อยู่กลุ่มที่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ส่วนราชการที่มีคะแนนผลการประเมินในปีงบประมาณ พ.ศ.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ตั้งแต่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0 - 399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</a:t>
            </a:r>
            <a:endParaRPr lang="en-US" sz="1400" b="1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8528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371E25-2157-CBFF-C08A-9B047717D6D7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400"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en-US" altLang="th-TH" sz="1400" dirty="0"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136381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 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endParaRPr kumimoji="0" lang="th-TH" sz="1400" b="1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จัดส่งข้อมูลการสมัครรับรางวัล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2566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จัดส่งข้อมูล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ตามช่องทางที่สำนักงาน </a:t>
                      </a:r>
                      <a:r>
                        <a:rPr kumimoji="0" lang="th-TH" sz="11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กำหนด</a:t>
                      </a:r>
                      <a:endParaRPr lang="th-TH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0ECC3B0D-1CC2-50D4-F711-FAB4C8873D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1193222"/>
              </p:ext>
            </p:extLst>
          </p:nvPr>
        </p:nvGraphicFramePr>
        <p:xfrm>
          <a:off x="254628" y="2241926"/>
          <a:ext cx="5841372" cy="1645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341464">
                <a:tc>
                  <a:txBody>
                    <a:bodyPr/>
                    <a:lstStyle/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1.ทบทวนคะแนนและข้อคิดเห็นข้อมูล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รอบตัวชี้วัด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ของผู้ตรวจประเมิน ปี 2565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2.สรุปประเด็นที่ต้องปรับปรุง นำไปจัดทำแผนพัฒนาองค์การรายหมวด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3.นำเสนอแผนพัฒนาองค์การรายหมวดต่อคณะทำงาน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ดำเนินการตามแผนพัฒนาองค์การรายหมวด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5.ศึกษาเกณฑ์การสมัครรับรางวัล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2566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ที่ปรับปรุงใหม่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ถ้ามีการปรับปรุง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5.นำผลการดำเนินงานและหลักฐานมาปรับปรุงข้อมูลการสมัครรับรางวัล</a:t>
                      </a:r>
                    </a:p>
                    <a:p>
                      <a:pPr marL="0" indent="0">
                        <a:buNone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6.จัดส่งข้อมูลการสมัครรับรางวัล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 2566</a:t>
                      </a:r>
                    </a:p>
                    <a:p>
                      <a:pPr marL="0" indent="0">
                        <a:buNone/>
                        <a:defRPr/>
                      </a:pPr>
                      <a:endParaRPr lang="th-TH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0B26521-763A-D94A-1C39-F3F2E482B7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952660"/>
              </p:ext>
            </p:extLst>
          </p:nvPr>
        </p:nvGraphicFramePr>
        <p:xfrm>
          <a:off x="6195323" y="2202448"/>
          <a:ext cx="5763316" cy="11430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1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7205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7212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1.ทบทวน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คะแนนและข้อคิดเห็นของผู้ตรวจประเมิน ปี 2566 รอบรางวัล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สรุปประเด็นที่ต้องปรับปรุง และนำไปทบทวนข้อมูล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รอบตัวชี้วัด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3.จัดทำข้อมูล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รอบตัวชี้วัดปี 2566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4.นำข้อมูลเสนอคณะทำงาน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ปรับปรุงข้อมูลตามความเห็นของคณะทำงาน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8764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6204</Words>
  <Application>Microsoft Office PowerPoint</Application>
  <PresentationFormat>แบบจอกว้าง</PresentationFormat>
  <Paragraphs>834</Paragraphs>
  <Slides>25</Slides>
  <Notes>12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Tahoma</vt:lpstr>
      <vt:lpstr>TH SarabunPSK</vt:lpstr>
      <vt:lpstr>Wingdings 2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sureporn wathin</cp:lastModifiedBy>
  <cp:revision>111</cp:revision>
  <cp:lastPrinted>2022-09-20T02:54:21Z</cp:lastPrinted>
  <dcterms:created xsi:type="dcterms:W3CDTF">2022-08-19T02:42:56Z</dcterms:created>
  <dcterms:modified xsi:type="dcterms:W3CDTF">2022-10-18T04:17:10Z</dcterms:modified>
</cp:coreProperties>
</file>