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73" r:id="rId2"/>
  </p:sldMasterIdLst>
  <p:notesMasterIdLst>
    <p:notesMasterId r:id="rId25"/>
  </p:notesMasterIdLst>
  <p:sldIdLst>
    <p:sldId id="278" r:id="rId3"/>
    <p:sldId id="381" r:id="rId4"/>
    <p:sldId id="382" r:id="rId5"/>
    <p:sldId id="383" r:id="rId6"/>
    <p:sldId id="280" r:id="rId7"/>
    <p:sldId id="281" r:id="rId8"/>
    <p:sldId id="282" r:id="rId9"/>
    <p:sldId id="384" r:id="rId10"/>
    <p:sldId id="277" r:id="rId11"/>
    <p:sldId id="8032" r:id="rId12"/>
    <p:sldId id="267" r:id="rId13"/>
    <p:sldId id="268" r:id="rId14"/>
    <p:sldId id="269" r:id="rId15"/>
    <p:sldId id="270" r:id="rId16"/>
    <p:sldId id="271" r:id="rId17"/>
    <p:sldId id="7996" r:id="rId18"/>
    <p:sldId id="8033" r:id="rId19"/>
    <p:sldId id="288" r:id="rId20"/>
    <p:sldId id="289" r:id="rId21"/>
    <p:sldId id="290" r:id="rId22"/>
    <p:sldId id="8035" r:id="rId23"/>
    <p:sldId id="8036" r:id="rId24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0033CC"/>
    <a:srgbClr val="0000CC"/>
    <a:srgbClr val="0000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19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4283" cy="498294"/>
          </a:xfrm>
          <a:prstGeom prst="rect">
            <a:avLst/>
          </a:prstGeom>
        </p:spPr>
        <p:txBody>
          <a:bodyPr vert="horz" lIns="92725" tIns="46362" rIns="92725" bIns="46362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3"/>
            <a:ext cx="2944283" cy="498294"/>
          </a:xfrm>
          <a:prstGeom prst="rect">
            <a:avLst/>
          </a:prstGeom>
        </p:spPr>
        <p:txBody>
          <a:bodyPr vert="horz" lIns="92725" tIns="46362" rIns="92725" bIns="46362" rtlCol="0"/>
          <a:lstStyle>
            <a:lvl1pPr algn="r">
              <a:defRPr sz="1300"/>
            </a:lvl1pPr>
          </a:lstStyle>
          <a:p>
            <a:fld id="{A61B56E8-5208-4680-B087-295FBA4D3D31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25" tIns="46362" rIns="92725" bIns="463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2725" tIns="46362" rIns="92725" bIns="46362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9"/>
            <a:ext cx="2944283" cy="498293"/>
          </a:xfrm>
          <a:prstGeom prst="rect">
            <a:avLst/>
          </a:prstGeom>
        </p:spPr>
        <p:txBody>
          <a:bodyPr vert="horz" lIns="92725" tIns="46362" rIns="92725" bIns="46362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9"/>
            <a:ext cx="2944283" cy="498293"/>
          </a:xfrm>
          <a:prstGeom prst="rect">
            <a:avLst/>
          </a:prstGeom>
        </p:spPr>
        <p:txBody>
          <a:bodyPr vert="horz" lIns="92725" tIns="46362" rIns="92725" bIns="46362" rtlCol="0" anchor="b"/>
          <a:lstStyle>
            <a:lvl1pPr algn="r">
              <a:defRPr sz="1300"/>
            </a:lvl1pPr>
          </a:lstStyle>
          <a:p>
            <a:fld id="{1270E7D3-D4FB-4966-9C5E-75CD5D001F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931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27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22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06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81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519113" y="1539875"/>
            <a:ext cx="7386638" cy="4156075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57827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66061" indent="-293630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79439" indent="-234576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651871" indent="-234576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124301" indent="-234576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96733" indent="-234576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3069165" indent="-234576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541596" indent="-234576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4014028" indent="-234576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pPr defTabSz="944863">
              <a:defRPr/>
            </a:pPr>
            <a:fld id="{D3235F8B-14D6-4C50-8C47-CDB080D70A25}" type="slidenum">
              <a:rPr lang="en-US" altLang="th-TH" sz="1300">
                <a:solidFill>
                  <a:srgbClr val="000000"/>
                </a:solidFill>
                <a:cs typeface="Cordia New" panose="020B0304020202020204" pitchFamily="34" charset="-34"/>
              </a:rPr>
              <a:pPr defTabSz="944863">
                <a:defRPr/>
              </a:pPr>
              <a:t>12</a:t>
            </a:fld>
            <a:endParaRPr lang="en-US" altLang="th-TH" sz="13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26849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6614726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44863">
              <a:defRPr/>
            </a:pPr>
            <a:fld id="{A094A86A-81EE-4D8F-8D17-172EF269398A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44863">
                <a:defRPr/>
              </a:pPr>
              <a:t>14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246019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37656" indent="-282741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35705" indent="-225878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0618" indent="-225878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45532" indent="-225878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00446" indent="-22587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55359" indent="-22587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10273" indent="-22587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65187" indent="-22587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17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71700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1pPr>
            <a:lvl2pPr marL="739384" indent="-284378">
              <a:defRPr sz="28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2pPr>
            <a:lvl3pPr marL="1137514" indent="-22750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3pPr>
            <a:lvl4pPr marL="1592519" indent="-22750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4pPr>
            <a:lvl5pPr marL="2047524" indent="-22750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5pPr>
            <a:lvl6pPr marL="2502530" indent="-227503" defTabSz="45500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6pPr>
            <a:lvl7pPr marL="2957535" indent="-227503" defTabSz="45500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7pPr>
            <a:lvl8pPr marL="3412541" indent="-227503" defTabSz="45500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8pPr>
            <a:lvl9pPr marL="3867546" indent="-227503" defTabSz="455005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9pPr>
          </a:lstStyle>
          <a:p>
            <a:pPr defTabSz="455005" fontAlgn="base">
              <a:spcBef>
                <a:spcPct val="0"/>
              </a:spcBef>
              <a:spcAft>
                <a:spcPct val="0"/>
              </a:spcAft>
              <a:defRPr/>
            </a:pPr>
            <a:fld id="{3CFEBF8D-0896-4224-8FFF-794E278BA47F}" type="slidenum">
              <a:rPr lang="en-US" altLang="th-TH" sz="1200">
                <a:solidFill>
                  <a:prstClr val="black"/>
                </a:solidFill>
                <a:cs typeface="Cordia New" panose="020B0304020202020204" pitchFamily="34" charset="-34"/>
              </a:rPr>
              <a:pPr defTabSz="455005"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 altLang="th-TH" sz="1200">
              <a:solidFill>
                <a:prstClr val="black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775303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488799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10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798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789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642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216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962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731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787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224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388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2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78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5C918-1CC8-4EF4-9DE9-3160329F6971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70340" y="6492875"/>
            <a:ext cx="721659" cy="365125"/>
          </a:xfrm>
        </p:spPr>
        <p:txBody>
          <a:bodyPr/>
          <a:lstStyle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925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fld id="{7316DB8B-7965-434B-A8D4-B9C360E95FC2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7F465BBB-8F86-4387-837A-8D708017C34A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225350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fld id="{1951ED63-E0C4-4E25-920E-AB245A637FF5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BFB648B2-ECCF-4DDE-A157-EC34E9C9DA0F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563267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fld id="{0C0C63E1-9444-466E-943E-CA7BD584D75E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2FF57C4B-B294-47B0-8788-9BF507BA52F7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6739056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fld id="{4CF590C8-B2BA-4299-863B-7F330DD00663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6910A6C5-0D9E-4F38-ABEF-A1067725FE25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3002802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fld id="{839EB315-E010-49B0-BC25-34B850E80689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8229045E-C65C-45D8-B871-0B16F53D6029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7072380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fld id="{96C107CE-9494-47CF-A186-19949D995D56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5C516426-752B-401E-87B7-9EED5BEABFC1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2415658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fld id="{08E1AE05-8EAF-418E-9FAC-31ACD1CDA06C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0340E5C3-C322-4242-A167-40B53FBF8721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537633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0" cy="4873625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fld id="{2CFE0247-050B-4320-874F-3DEAC16ABE4E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68A5C114-2AF5-4879-8591-275F69291B76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40886414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8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fld id="{E7D7AE30-0886-4453-A290-3666F1A606AB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9949B785-90DA-444E-8ED9-6A6861FE63D6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7664197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fld id="{357799EF-B88D-48BA-8888-992D6FCD02FE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E988C9A9-0A1E-466E-80BF-1159D66CB55E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29306139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6"/>
            <a:ext cx="2628900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6"/>
            <a:ext cx="7734300" cy="58118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fld id="{7A1EAD4B-D572-4561-82AB-E9C3831E0664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81E22485-CA88-4089-A1FB-8B455A477513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5342318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31"/>
          <p:cNvSpPr>
            <a:spLocks noChangeShapeType="1"/>
          </p:cNvSpPr>
          <p:nvPr userDrawn="1"/>
        </p:nvSpPr>
        <p:spPr bwMode="auto">
          <a:xfrm>
            <a:off x="1" y="692151"/>
            <a:ext cx="12198351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371" tIns="45687" rIns="91371" bIns="45687"/>
          <a:lstStyle/>
          <a:p>
            <a:pPr marL="0" marR="0" lvl="0" indent="0" algn="l" defTabSz="60958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3" name="Line 31"/>
          <p:cNvSpPr>
            <a:spLocks noChangeShapeType="1"/>
          </p:cNvSpPr>
          <p:nvPr userDrawn="1"/>
        </p:nvSpPr>
        <p:spPr bwMode="auto">
          <a:xfrm>
            <a:off x="1" y="19051"/>
            <a:ext cx="12198351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371" tIns="45687" rIns="91371" bIns="45687"/>
          <a:lstStyle/>
          <a:p>
            <a:pPr marL="0" marR="0" lvl="0" indent="0" algn="l" defTabSz="60958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4" name="ชื่อเรื่อง 1"/>
          <p:cNvSpPr txBox="1">
            <a:spLocks/>
          </p:cNvSpPr>
          <p:nvPr userDrawn="1"/>
        </p:nvSpPr>
        <p:spPr bwMode="auto">
          <a:xfrm>
            <a:off x="0" y="46567"/>
            <a:ext cx="12192000" cy="6117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lIns="91439" tIns="45719" rIns="91439" bIns="45719" anchor="ctr"/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Tahoma" pitchFamily="34" charset="0"/>
                <a:ea typeface="+mj-ea"/>
                <a:cs typeface="Tahoma" pitchFamily="34" charset="0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marL="0" marR="0" lvl="0" indent="0" algn="l" defTabSz="609585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733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  <a:ea typeface="+mj-ea"/>
              <a:cs typeface="Tahoma" pitchFamily="34" charset="0"/>
            </a:endParaRPr>
          </a:p>
        </p:txBody>
      </p:sp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1685" y="135467"/>
            <a:ext cx="577849" cy="433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9359900" y="6525685"/>
            <a:ext cx="2743200" cy="332316"/>
          </a:xfrm>
        </p:spPr>
        <p:txBody>
          <a:bodyPr/>
          <a:lstStyle>
            <a:lvl1pPr>
              <a:defRPr sz="1067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4033E092-1FE6-471E-8526-F073B9890707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543629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10E64-4B89-4C85-82D6-0135A058DD2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D3E9D-8242-41FE-B447-B3459D547C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46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6185"/>
            <a:ext cx="10515600" cy="1325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6684"/>
            <a:ext cx="10515600" cy="4349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6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defTabSz="609585">
              <a:defRPr/>
            </a:pPr>
            <a:fld id="{D3CF5065-275E-482F-B587-661DA17DBB6E}" type="datetime1">
              <a:rPr lang="th-TH" smtClean="0"/>
              <a:pPr defTabSz="609585">
                <a:defRPr/>
              </a:pPr>
              <a:t>18/10/65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6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 defTabSz="609585"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600">
                <a:solidFill>
                  <a:srgbClr val="898989"/>
                </a:solidFill>
                <a:cs typeface="Cordia New" panose="020B0304020202020204" pitchFamily="34" charset="-34"/>
              </a:defRPr>
            </a:lvl1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5CC4E876-F724-4FDC-AE54-FDDD7765F9CD}" type="slidenum">
              <a:rPr lang="th-TH" altLang="en-US" smtClean="0"/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en-US"/>
          </a:p>
        </p:txBody>
      </p:sp>
      <p:sp>
        <p:nvSpPr>
          <p:cNvPr id="7" name="Rectangle 9"/>
          <p:cNvSpPr>
            <a:spLocks noChangeArrowheads="1"/>
          </p:cNvSpPr>
          <p:nvPr userDrawn="1"/>
        </p:nvSpPr>
        <p:spPr bwMode="auto">
          <a:xfrm>
            <a:off x="6352" y="44451"/>
            <a:ext cx="12185649" cy="62018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lIns="121831" tIns="60917" rIns="121831" bIns="60917" anchor="ctr"/>
          <a:lstStyle/>
          <a:p>
            <a:pPr marL="0" marR="0" lvl="0" indent="0" algn="l" defTabSz="60958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Arial" charset="0"/>
              <a:ea typeface="+mn-ea"/>
              <a:cs typeface="Angsana New" charset="-34"/>
            </a:endParaRPr>
          </a:p>
        </p:txBody>
      </p:sp>
      <p:sp>
        <p:nvSpPr>
          <p:cNvPr id="2056" name="Line 31"/>
          <p:cNvSpPr>
            <a:spLocks noChangeShapeType="1"/>
          </p:cNvSpPr>
          <p:nvPr userDrawn="1"/>
        </p:nvSpPr>
        <p:spPr bwMode="auto">
          <a:xfrm>
            <a:off x="1" y="681567"/>
            <a:ext cx="12198351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831" tIns="60917" rIns="121831" bIns="60917"/>
          <a:lstStyle/>
          <a:p>
            <a:pPr marL="0" marR="0" lvl="0" indent="0" algn="l" defTabSz="60958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2057" name="Line 31"/>
          <p:cNvSpPr>
            <a:spLocks noChangeShapeType="1"/>
          </p:cNvSpPr>
          <p:nvPr userDrawn="1"/>
        </p:nvSpPr>
        <p:spPr bwMode="auto">
          <a:xfrm>
            <a:off x="1" y="19051"/>
            <a:ext cx="12198351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1831" tIns="60917" rIns="121831" bIns="60917"/>
          <a:lstStyle/>
          <a:p>
            <a:pPr marL="0" marR="0" lvl="0" indent="0" algn="l" defTabSz="60958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110067" y="190500"/>
            <a:ext cx="10456333" cy="381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121917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733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/>
              <a:ea typeface="+mj-ea"/>
              <a:cs typeface="+mj-cs"/>
            </a:endParaRPr>
          </a:p>
        </p:txBody>
      </p:sp>
      <p:pic>
        <p:nvPicPr>
          <p:cNvPr id="2059" name="Picture 1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3367" y="80434"/>
            <a:ext cx="808567" cy="510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2069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6" r:id="rId12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 Light" pitchFamily="34" charset="0"/>
        </a:defRPr>
      </a:lvl5pPr>
      <a:lvl6pPr marL="609585" algn="l" rtl="0" fontAlgn="base">
        <a:lnSpc>
          <a:spcPct val="90000"/>
        </a:lnSpc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 Light" pitchFamily="34" charset="0"/>
        </a:defRPr>
      </a:lvl6pPr>
      <a:lvl7pPr marL="1219170" algn="l" rtl="0" fontAlgn="base">
        <a:lnSpc>
          <a:spcPct val="90000"/>
        </a:lnSpc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 Light" pitchFamily="34" charset="0"/>
        </a:defRPr>
      </a:lvl7pPr>
      <a:lvl8pPr marL="1828754" algn="l" rtl="0" fontAlgn="base">
        <a:lnSpc>
          <a:spcPct val="90000"/>
        </a:lnSpc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 Light" pitchFamily="34" charset="0"/>
        </a:defRPr>
      </a:lvl8pPr>
      <a:lvl9pPr marL="2438339" algn="l" rtl="0" fontAlgn="base">
        <a:lnSpc>
          <a:spcPct val="90000"/>
        </a:lnSpc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 Light" pitchFamily="34" charset="0"/>
        </a:defRPr>
      </a:lvl9pPr>
    </p:titleStyle>
    <p:bodyStyle>
      <a:lvl1pPr marL="304792" indent="-304792" algn="l" rtl="0" eaLnBrk="0" fontAlgn="base" hangingPunct="0">
        <a:lnSpc>
          <a:spcPct val="90000"/>
        </a:lnSpc>
        <a:spcBef>
          <a:spcPts val="1333"/>
        </a:spcBef>
        <a:spcAft>
          <a:spcPct val="0"/>
        </a:spcAft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rtl="0" eaLnBrk="0" fontAlgn="base" hangingPunct="0">
        <a:lnSpc>
          <a:spcPct val="90000"/>
        </a:lnSpc>
        <a:spcBef>
          <a:spcPts val="667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0" fontAlgn="base" hangingPunct="0">
        <a:lnSpc>
          <a:spcPct val="90000"/>
        </a:lnSpc>
        <a:spcBef>
          <a:spcPts val="667"/>
        </a:spcBef>
        <a:spcAft>
          <a:spcPct val="0"/>
        </a:spcAft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0" fontAlgn="base" hangingPunct="0">
        <a:lnSpc>
          <a:spcPct val="90000"/>
        </a:lnSpc>
        <a:spcBef>
          <a:spcPts val="667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0" fontAlgn="base" hangingPunct="0">
        <a:lnSpc>
          <a:spcPct val="90000"/>
        </a:lnSpc>
        <a:spcBef>
          <a:spcPts val="667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4"/>
            <a:ext cx="12192000" cy="27248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-285462" y="2227223"/>
            <a:ext cx="121715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noProof="0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888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14171" y="433829"/>
            <a:ext cx="12192000" cy="1743356"/>
            <a:chOff x="0" y="432098"/>
            <a:chExt cx="12192000" cy="2100087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758462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432098"/>
              <a:ext cx="12192000" cy="344095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832E498-CEB8-4359-87EA-74E3056D8F3E}"/>
              </a:ext>
            </a:extLst>
          </p:cNvPr>
          <p:cNvSpPr txBox="1"/>
          <p:nvPr/>
        </p:nvSpPr>
        <p:spPr>
          <a:xfrm>
            <a:off x="40506" y="818308"/>
            <a:ext cx="2517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แผนแม่บทภายใต้ยุทธศาสตร์ชาติ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F77C1AC4-A011-44DB-82AC-9D3830B0FCA1}"/>
              </a:ext>
            </a:extLst>
          </p:cNvPr>
          <p:cNvSpPr txBox="1"/>
          <p:nvPr/>
        </p:nvSpPr>
        <p:spPr>
          <a:xfrm>
            <a:off x="133948" y="1131437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9CE572DB-AF06-4F95-B96A-15928B83AAD3}"/>
              </a:ext>
            </a:extLst>
          </p:cNvPr>
          <p:cNvSpPr txBox="1"/>
          <p:nvPr/>
        </p:nvSpPr>
        <p:spPr>
          <a:xfrm>
            <a:off x="988365" y="1142071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อัตราผลิตภาพการผลิตของภาคเกษตร (เฉลี่ย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0292975-A2A5-4479-B491-8892BA8A656E}"/>
              </a:ext>
            </a:extLst>
          </p:cNvPr>
          <p:cNvSpPr txBox="1"/>
          <p:nvPr/>
        </p:nvSpPr>
        <p:spPr>
          <a:xfrm>
            <a:off x="1972264" y="1134813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อัตราการขยายตัวของมูลค่าของสินค้าเก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E3423BDF-A321-45BF-A863-475B2604FB2F}"/>
              </a:ext>
            </a:extLst>
          </p:cNvPr>
          <p:cNvSpPr txBox="1"/>
          <p:nvPr/>
        </p:nvSpPr>
        <p:spPr>
          <a:xfrm>
            <a:off x="2932255" y="1137186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DCE9EE3-39B9-4356-A427-2228712B232D}"/>
              </a:ext>
            </a:extLst>
          </p:cNvPr>
          <p:cNvSpPr txBox="1"/>
          <p:nvPr/>
        </p:nvSpPr>
        <p:spPr>
          <a:xfrm>
            <a:off x="3746778" y="1145762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55AAC0FC-E57E-4BEF-9714-EAAF1750009D}"/>
              </a:ext>
            </a:extLst>
          </p:cNvPr>
          <p:cNvSpPr txBox="1"/>
          <p:nvPr/>
        </p:nvSpPr>
        <p:spPr>
          <a:xfrm>
            <a:off x="6257058" y="1142071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60E356EF-5D5E-43EB-91C2-ABC9BC0E5A8E}"/>
              </a:ext>
            </a:extLst>
          </p:cNvPr>
          <p:cNvSpPr txBox="1"/>
          <p:nvPr/>
        </p:nvSpPr>
        <p:spPr>
          <a:xfrm>
            <a:off x="5500014" y="1142071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9F5B1451-1268-40BB-878F-61A599626AD4}"/>
              </a:ext>
            </a:extLst>
          </p:cNvPr>
          <p:cNvSpPr txBox="1"/>
          <p:nvPr/>
        </p:nvSpPr>
        <p:spPr>
          <a:xfrm>
            <a:off x="4623396" y="1134813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BBE97F71-2F2D-4631-8BC0-D7E7AD163B7F}"/>
              </a:ext>
            </a:extLst>
          </p:cNvPr>
          <p:cNvSpPr txBox="1"/>
          <p:nvPr/>
        </p:nvSpPr>
        <p:spPr>
          <a:xfrm>
            <a:off x="7065705" y="1134813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3565C181-B862-496B-B537-DFD627F9202A}"/>
              </a:ext>
            </a:extLst>
          </p:cNvPr>
          <p:cNvSpPr txBox="1"/>
          <p:nvPr/>
        </p:nvSpPr>
        <p:spPr>
          <a:xfrm>
            <a:off x="7847120" y="1134813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2725F15F-EC2A-46D9-8554-C123AEBB2841}"/>
              </a:ext>
            </a:extLst>
          </p:cNvPr>
          <p:cNvSpPr txBox="1"/>
          <p:nvPr/>
        </p:nvSpPr>
        <p:spPr>
          <a:xfrm>
            <a:off x="8783354" y="1126138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E54B46CB-1159-4846-B3F1-820FEA8B246B}"/>
              </a:ext>
            </a:extLst>
          </p:cNvPr>
          <p:cNvSpPr txBox="1"/>
          <p:nvPr/>
        </p:nvSpPr>
        <p:spPr>
          <a:xfrm>
            <a:off x="9577375" y="1126138"/>
            <a:ext cx="1342274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837971" y="803517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3A0AA3DA-1C91-47AD-B538-AADF236B4DA8}"/>
              </a:ext>
            </a:extLst>
          </p:cNvPr>
          <p:cNvSpPr txBox="1"/>
          <p:nvPr/>
        </p:nvSpPr>
        <p:spPr>
          <a:xfrm>
            <a:off x="10968223" y="1128217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56416" y="430933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68946" y="45858"/>
            <a:ext cx="68741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graphicFrame>
        <p:nvGraphicFramePr>
          <p:cNvPr id="5" name="ตาราง 5">
            <a:extLst>
              <a:ext uri="{FF2B5EF4-FFF2-40B4-BE49-F238E27FC236}">
                <a16:creationId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7806508"/>
              </p:ext>
            </p:extLst>
          </p:nvPr>
        </p:nvGraphicFramePr>
        <p:xfrm>
          <a:off x="4211515" y="2389599"/>
          <a:ext cx="7088968" cy="3957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1736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967232">
                  <a:extLst>
                    <a:ext uri="{9D8B030D-6E8A-4147-A177-3AD203B41FA5}">
                      <a16:colId xmlns:a16="http://schemas.microsoft.com/office/drawing/2014/main" val="3585543243"/>
                    </a:ext>
                  </a:extLst>
                </a:gridCol>
              </a:tblGrid>
              <a:tr h="276287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lang="th-TH" sz="10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มาตรฐานสินค้าเกษตรและอาหารแห่งชาติ</a:t>
                      </a: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386305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 </a:t>
                      </a:r>
                      <a:r>
                        <a:rPr lang="en-US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</a:t>
                      </a: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6445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76287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kern="1200" spc="-3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138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 </a:t>
                      </a:r>
                      <a:r>
                        <a:rPr lang="en-US" sz="1000" b="1" kern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</a:t>
                      </a:r>
                      <a:endParaRPr lang="th-TH" sz="1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381518"/>
                  </a:ext>
                </a:extLst>
              </a:tr>
              <a:tr h="121920">
                <a:tc>
                  <a:txBody>
                    <a:bodyPr/>
                    <a:lstStyle/>
                    <a:p>
                      <a:r>
                        <a:rPr lang="th-TH" sz="1000" kern="1200" spc="-3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en-US" sz="1000" kern="1200" spc="-3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kern="1200" spc="-3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จำนวนมาตรฐานสินค้าเกษตรที่จัดทำแล้วเสร็จ</a:t>
                      </a:r>
                      <a:r>
                        <a:rPr lang="en-AS" sz="1000" kern="1200" spc="-3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000" kern="1200" spc="-3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kumimoji="0" lang="th-TH" sz="1000" b="0" i="0" u="none" strike="noStrike" kern="1200" cap="none" spc="-1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7370327"/>
                  </a:ext>
                </a:extLst>
              </a:tr>
              <a:tr h="121920">
                <a:tc>
                  <a:txBody>
                    <a:bodyPr/>
                    <a:lstStyle/>
                    <a:p>
                      <a:r>
                        <a:rPr lang="th-TH" sz="1000" kern="1200" spc="-3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การเจรจาจัดทำความตกลง และการเจรจาแก้ไขปัญหาสินค้าเกษตรและอาหาร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kumimoji="0" lang="th-TH" sz="1000" b="0" i="0" u="none" strike="noStrike" kern="1200" cap="none" spc="-1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201108"/>
                  </a:ext>
                </a:extLst>
              </a:tr>
              <a:tr h="138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1.3 </a:t>
                      </a:r>
                      <a:r>
                        <a:rPr lang="en-US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1000" kern="1200" spc="-10" dirty="0">
                        <a:solidFill>
                          <a:srgbClr val="0000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381333"/>
                  </a:ext>
                </a:extLst>
              </a:tr>
              <a:tr h="138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</a:t>
                      </a:r>
                      <a:r>
                        <a:rPr lang="th-TH" sz="1000" kern="1200" spc="-1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การป้องกันและแก้ไขปัญหาการเผาในพื้นที่เกษตรกรรม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kern="1200" spc="-10" dirty="0">
                        <a:solidFill>
                          <a:srgbClr val="0000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260816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การพัฒนาองค์การสู่ดิจิทัล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</a:t>
                      </a:r>
                      <a:r>
                        <a:rPr lang="en-US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(GAP)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และปศุสัตว์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63771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  การประเมินสถานะของหน่วยงานในการเป็นระบบราชการ 4.0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73407"/>
                  </a:ext>
                </a:extLst>
              </a:tr>
            </a:tbl>
          </a:graphicData>
        </a:graphic>
      </p:graphicFrame>
      <p:graphicFrame>
        <p:nvGraphicFramePr>
          <p:cNvPr id="7" name="ตาราง 8">
            <a:extLst>
              <a:ext uri="{FF2B5EF4-FFF2-40B4-BE49-F238E27FC236}">
                <a16:creationId xmlns:a16="http://schemas.microsoft.com/office/drawing/2014/main" id="{C9E829F9-6F9B-4455-B210-B5204F663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9916312"/>
              </p:ext>
            </p:extLst>
          </p:nvPr>
        </p:nvGraphicFramePr>
        <p:xfrm>
          <a:off x="549334" y="5246852"/>
          <a:ext cx="2117105" cy="792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7105">
                  <a:extLst>
                    <a:ext uri="{9D8B030D-6E8A-4147-A177-3AD203B41FA5}">
                      <a16:colId xmlns:a16="http://schemas.microsoft.com/office/drawing/2014/main" val="696284785"/>
                    </a:ext>
                  </a:extLst>
                </a:gridCol>
              </a:tblGrid>
              <a:tr h="288306">
                <a:tc>
                  <a:txBody>
                    <a:bodyPr/>
                    <a:lstStyle/>
                    <a:p>
                      <a:pPr algn="ctr"/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1778"/>
                  </a:ext>
                </a:extLst>
              </a:tr>
              <a:tr h="504534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</a:t>
                      </a:r>
                      <a:b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ในพื้นที่เกษตรกรรม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614923"/>
                  </a:ext>
                </a:extLst>
              </a:tr>
            </a:tbl>
          </a:graphicData>
        </a:graphic>
      </p:graphicFrame>
      <p:cxnSp>
        <p:nvCxnSpPr>
          <p:cNvPr id="12" name="ตัวเชื่อมต่อ: หักมุม 11">
            <a:extLst>
              <a:ext uri="{FF2B5EF4-FFF2-40B4-BE49-F238E27FC236}">
                <a16:creationId xmlns:a16="http://schemas.microsoft.com/office/drawing/2014/main" id="{E88F8637-DFC1-4BC5-A534-8F0FC3BA3ABB}"/>
              </a:ext>
            </a:extLst>
          </p:cNvPr>
          <p:cNvCxnSpPr>
            <a:cxnSpLocks/>
            <a:stCxn id="26" idx="2"/>
          </p:cNvCxnSpPr>
          <p:nvPr/>
        </p:nvCxnSpPr>
        <p:spPr>
          <a:xfrm rot="16200000" flipH="1">
            <a:off x="2645578" y="1842229"/>
            <a:ext cx="1281856" cy="171368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  <a:stCxn id="27" idx="2"/>
          </p:cNvCxnSpPr>
          <p:nvPr/>
        </p:nvCxnSpPr>
        <p:spPr>
          <a:xfrm rot="16200000" flipH="1">
            <a:off x="2958230" y="2452017"/>
            <a:ext cx="1528898" cy="807450"/>
          </a:xfrm>
          <a:prstGeom prst="bentConnector3">
            <a:avLst>
              <a:gd name="adj1" fmla="val 100032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  <a:stCxn id="31" idx="2"/>
          </p:cNvCxnSpPr>
          <p:nvPr/>
        </p:nvCxnSpPr>
        <p:spPr>
          <a:xfrm rot="5400000">
            <a:off x="3444060" y="2325439"/>
            <a:ext cx="1830361" cy="1357323"/>
          </a:xfrm>
          <a:prstGeom prst="bentConnector3">
            <a:avLst>
              <a:gd name="adj1" fmla="val 6768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>
            <a:extLst>
              <a:ext uri="{FF2B5EF4-FFF2-40B4-BE49-F238E27FC236}">
                <a16:creationId xmlns:a16="http://schemas.microsoft.com/office/drawing/2014/main" id="{9533B6FC-51A6-4DFC-9564-D60D947ED9E9}"/>
              </a:ext>
            </a:extLst>
          </p:cNvPr>
          <p:cNvCxnSpPr>
            <a:cxnSpLocks/>
          </p:cNvCxnSpPr>
          <p:nvPr/>
        </p:nvCxnSpPr>
        <p:spPr>
          <a:xfrm>
            <a:off x="3694339" y="3903785"/>
            <a:ext cx="446838" cy="0"/>
          </a:xfrm>
          <a:prstGeom prst="straightConnector1">
            <a:avLst/>
          </a:prstGeom>
          <a:ln>
            <a:solidFill>
              <a:srgbClr val="FF66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: หักมุม 65">
            <a:extLst>
              <a:ext uri="{FF2B5EF4-FFF2-40B4-BE49-F238E27FC236}">
                <a16:creationId xmlns:a16="http://schemas.microsoft.com/office/drawing/2014/main" id="{89A90E01-4E5F-41C9-9E6D-FF185EC94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12577" y="2286003"/>
            <a:ext cx="7542886" cy="1863965"/>
          </a:xfrm>
          <a:prstGeom prst="bentConnector3">
            <a:avLst>
              <a:gd name="adj1" fmla="val 100356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ลูกศรเชื่อมต่อแบบตรง 68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3934819" y="4149969"/>
            <a:ext cx="206358" cy="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</p:cNvCxnSpPr>
          <p:nvPr/>
        </p:nvCxnSpPr>
        <p:spPr>
          <a:xfrm>
            <a:off x="11455463" y="2064121"/>
            <a:ext cx="1" cy="239467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ลูกศรเชื่อมต่อแบบตรง 73">
            <a:extLst>
              <a:ext uri="{FF2B5EF4-FFF2-40B4-BE49-F238E27FC236}">
                <a16:creationId xmlns:a16="http://schemas.microsoft.com/office/drawing/2014/main" id="{B3AF0EF3-7FA9-4261-82C5-3674A8B4090B}"/>
              </a:ext>
            </a:extLst>
          </p:cNvPr>
          <p:cNvCxnSpPr/>
          <p:nvPr/>
        </p:nvCxnSpPr>
        <p:spPr>
          <a:xfrm>
            <a:off x="2666439" y="5398478"/>
            <a:ext cx="1474738" cy="0"/>
          </a:xfrm>
          <a:prstGeom prst="straightConnector1">
            <a:avLst/>
          </a:prstGeom>
          <a:ln w="12700">
            <a:solidFill>
              <a:srgbClr val="0000CC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380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ตัวชี้วัดสำนักงานมาตรฐานสินค้าเกษตรและอาหารแห่งชาติ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146357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74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(กสก.)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3561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ตัวชี้วัดสำนักงานมาตรฐานสินค้าเกษตรและอาหารแห่งชาติ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987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03496" y="2601279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68704" y="2583125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339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ตัวชี้วัดสำนักงานมาตรฐานสินค้าเกษตรและอาหารแห่งชาติ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239763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1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ตัวชี้วัดสำนักงานมาตรฐานสินค้าเกษตรและอาหารแห่งชาติ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</p:spTree>
    <p:extLst>
      <p:ext uri="{BB962C8B-B14F-4D97-AF65-F5344CB8AC3E}">
        <p14:creationId xmlns:p14="http://schemas.microsoft.com/office/powerpoint/2010/main" val="2813587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424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gray">
          <a:xfrm>
            <a:off x="239175" y="608610"/>
            <a:ext cx="6154888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7867" y="630155"/>
            <a:ext cx="7083371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5 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จำนวนมาตรฐานสินค้าเกษตรที่จัดทำแล้วเสร็จ  </a:t>
            </a:r>
            <a:endParaRPr kumimoji="0" lang="en-US" sz="13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6" name="ตาราง 9"/>
          <p:cNvGraphicFramePr>
            <a:graphicFrameLocks noGrp="1"/>
          </p:cNvGraphicFramePr>
          <p:nvPr/>
        </p:nvGraphicFramePr>
        <p:xfrm>
          <a:off x="319105" y="916224"/>
          <a:ext cx="6074958" cy="2379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4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0668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01200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AutoNum type="arabicPeriod"/>
                        <a:tabLst/>
                        <a:defRPr/>
                      </a:pPr>
                      <a:r>
                        <a:rPr lang="th-TH" sz="1100" b="1" u="none" spc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นิยาม</a:t>
                      </a:r>
                      <a:r>
                        <a:rPr lang="th-TH" sz="1100" b="1" u="none" spc="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100" b="1" u="none" spc="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100" b="0" u="none" spc="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1100" b="0" u="none" spc="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u="none" spc="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</a:t>
                      </a:r>
                      <a:r>
                        <a:rPr lang="th-TH" sz="1100" b="1" u="none" spc="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สินค้าเกษตรที่จัดทำแล้วเสร็จ</a:t>
                      </a:r>
                      <a:r>
                        <a:rPr lang="th-TH" sz="1100" b="0" u="none" spc="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หมายถึง มาตรฐานสินค้าเกษตร(มาตรฐานทั่วไป) ที่ได้ดำเนินการแล้วตามขั้นตอนและนำเสนอรัฐมนตรีว่าการกระทรวงเกษตรและสหกรณ์ เพื่อลงนามประกาศ</a:t>
                      </a:r>
                    </a:p>
                    <a:p>
                      <a:pPr marL="0" marR="0" lvl="0" indent="22860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1" u="none" spc="-3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มาตรฐานสินค้าเกษตร</a:t>
                      </a:r>
                      <a:r>
                        <a:rPr lang="th-TH" sz="1100" b="0" u="none" spc="-3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หมายถึง ผลิตผลหรือผลิตภัณฑ์อันเกิดจากกสิกรรม การประมง การปศุสัตว์ หรือการป่าไม้ และผลพลอยได้ของผลิตผลหรือผลิตภัณฑ์ดังกล่าว</a:t>
                      </a:r>
                      <a:endParaRPr lang="en-US" sz="1100" b="0" u="none" spc="-40" baseline="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100" b="1" u="none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th-TH" sz="1100" b="1" u="none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ขอบเขตการประเมิน</a:t>
                      </a:r>
                      <a:r>
                        <a:rPr lang="th-TH" sz="1100" b="0" u="none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100" b="0" u="none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100" b="0" u="none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การกำหนดมาตรฐานสินค้าเกษตร ในปีงบประมาณ 2565-2567 จำนวน 15 มาตรฐาน/ปีงบประมาณ  ตามขั้นตอนการกำหนดมาตรฐานสินค้าเกษตร จนถึงการนำเสนอรัฐมนตรีว่าการกระทรวงเกษตรและสหกรณ์ลงนามในประกาศกระทรวงเกษตรและสหกรณ์ กำหนดมาตรฐานสินค้าเกษตร</a:t>
                      </a: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100" b="1" u="none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100" b="1" u="none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วิธีการเก็บข้อมูล </a:t>
                      </a:r>
                      <a:r>
                        <a:rPr lang="en-US" sz="1100" b="1" u="none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1100" b="0" u="none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0" u="none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จัดเก็บรวบรวม/บันทึกข้อมูลผลการดำเนินงานการกำหนดมาตรฐานสินค้าเกษตร ตามกระบวนการกำหนดมาตรฐานสินค้าเกษตร</a:t>
                      </a:r>
                      <a:endParaRPr lang="en-US" sz="1100" b="0" u="none" baseline="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100" b="1" u="none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100" b="1" u="none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แหล่งที่มาของข้อมูล </a:t>
                      </a:r>
                      <a:r>
                        <a:rPr lang="en-US" sz="1100" b="1" u="none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en-US" sz="1100" b="0" u="none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สำนักกำหนดมาตรฐาน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สำนักงานมาตรฐานสินค้าเกษตรและอาหารแห่งชาติ</a:t>
                      </a:r>
                      <a:endParaRPr lang="th-TH" sz="1100" b="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8" name="Pentagon 43">
            <a:extLst>
              <a:ext uri="{FF2B5EF4-FFF2-40B4-BE49-F238E27FC236}">
                <a16:creationId xmlns:a16="http://schemas.microsoft.com/office/drawing/2014/main" id="{1755DE49-B3BF-4308-9071-54B54A22B25D}"/>
              </a:ext>
            </a:extLst>
          </p:cNvPr>
          <p:cNvSpPr/>
          <p:nvPr/>
        </p:nvSpPr>
        <p:spPr>
          <a:xfrm>
            <a:off x="9659008" y="849791"/>
            <a:ext cx="1565340" cy="263876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4" tIns="45717" rIns="91434" bIns="45717" rtlCol="0" anchor="ctr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ตัวชี้วัดเดิมปี </a:t>
            </a: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2565</a:t>
            </a:r>
            <a:endParaRPr kumimoji="0" lang="th-TH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Slide Number Placeholder 1">
            <a:extLst>
              <a:ext uri="{FF2B5EF4-FFF2-40B4-BE49-F238E27FC236}">
                <a16:creationId xmlns:a16="http://schemas.microsoft.com/office/drawing/2014/main" id="{849CFC5B-C772-4883-8F1B-871A36D96DAD}"/>
              </a:ext>
            </a:extLst>
          </p:cNvPr>
          <p:cNvSpPr txBox="1">
            <a:spLocks/>
          </p:cNvSpPr>
          <p:nvPr/>
        </p:nvSpPr>
        <p:spPr>
          <a:xfrm>
            <a:off x="10056440" y="6429666"/>
            <a:ext cx="20574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defPPr>
              <a:defRPr lang="th-TH"/>
            </a:defPPr>
            <a:lvl1pPr marL="0" algn="r" defTabSz="914340" rtl="0" eaLnBrk="1" latinLnBrk="0" hangingPunct="1">
              <a:defRPr sz="1000" kern="120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17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4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1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8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51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2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9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6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27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1064552" y="793779"/>
            <a:ext cx="1107285" cy="615553"/>
            <a:chOff x="7094187" y="1707729"/>
            <a:chExt cx="1164188" cy="613365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kumimoji="0" lang="en-US" altLang="th-TH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kumimoji="0" lang="th-TH" altLang="th-TH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kumimoji="0" lang="en-US" alt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2" name="TextBox 20">
            <a:extLst>
              <a:ext uri="{FF2B5EF4-FFF2-40B4-BE49-F238E27FC236}">
                <a16:creationId xmlns:a16="http://schemas.microsoft.com/office/drawing/2014/main" id="{9A3D60C7-45F4-47AB-B2B7-762A9F179FCC}"/>
              </a:ext>
            </a:extLst>
          </p:cNvPr>
          <p:cNvSpPr txBox="1"/>
          <p:nvPr/>
        </p:nvSpPr>
        <p:spPr>
          <a:xfrm>
            <a:off x="90249" y="1056"/>
            <a:ext cx="7197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ตัวชี้วัดสำนักงานมาตรฐานสินค้าเกษตรและอาหารแห่งชาติ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3" name="ตาราง 9">
            <a:extLst>
              <a:ext uri="{FF2B5EF4-FFF2-40B4-BE49-F238E27FC236}">
                <a16:creationId xmlns:a16="http://schemas.microsoft.com/office/drawing/2014/main" id="{AE483B05-6D40-4DA0-A9F1-42E2ECFD55D6}"/>
              </a:ext>
            </a:extLst>
          </p:cNvPr>
          <p:cNvGraphicFramePr>
            <a:graphicFrameLocks noGrp="1"/>
          </p:cNvGraphicFramePr>
          <p:nvPr/>
        </p:nvGraphicFramePr>
        <p:xfrm>
          <a:off x="6427665" y="5959862"/>
          <a:ext cx="5686175" cy="815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6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74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ประโยชน์ที่จะได้รับ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184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เกษตรกรและผู้ประกอบการสามารถใช้เป็นมาตรฐานในการผลิตสินค้าเกษตรให้ได้คุณภาพ มาตรฐาน และปลอดภัย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ตาราง 9">
            <a:extLst>
              <a:ext uri="{FF2B5EF4-FFF2-40B4-BE49-F238E27FC236}">
                <a16:creationId xmlns:a16="http://schemas.microsoft.com/office/drawing/2014/main" id="{ACA3CE3B-3C3C-45E0-A62E-85D1561D4060}"/>
              </a:ext>
            </a:extLst>
          </p:cNvPr>
          <p:cNvGraphicFramePr>
            <a:graphicFrameLocks noGrp="1"/>
          </p:cNvGraphicFramePr>
          <p:nvPr/>
        </p:nvGraphicFramePr>
        <p:xfrm>
          <a:off x="6374013" y="5139334"/>
          <a:ext cx="5580075" cy="772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80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81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เงื่อนไขการประเมิน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1335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th-TH" sz="1100" b="0" i="0" spc="-20" baseline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" name="Table 7">
            <a:extLst>
              <a:ext uri="{FF2B5EF4-FFF2-40B4-BE49-F238E27FC236}">
                <a16:creationId xmlns:a16="http://schemas.microsoft.com/office/drawing/2014/main" id="{6B88C695-BBF2-4C3D-90BC-5E100552B8E9}"/>
              </a:ext>
            </a:extLst>
          </p:cNvPr>
          <p:cNvGraphicFramePr>
            <a:graphicFrameLocks noGrp="1"/>
          </p:cNvGraphicFramePr>
          <p:nvPr/>
        </p:nvGraphicFramePr>
        <p:xfrm>
          <a:off x="239175" y="5824068"/>
          <a:ext cx="5765218" cy="694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2818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1818290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14411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8886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1997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 มาตรฐาน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 มาตรฐาน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 มาตรฐาน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4" name="สี่เหลี่ยมผืนผ้า 33">
            <a:extLst>
              <a:ext uri="{FF2B5EF4-FFF2-40B4-BE49-F238E27FC236}">
                <a16:creationId xmlns:a16="http://schemas.microsoft.com/office/drawing/2014/main" id="{818AFB92-4406-4DBC-B890-D8111074814A}"/>
              </a:ext>
            </a:extLst>
          </p:cNvPr>
          <p:cNvSpPr/>
          <p:nvPr/>
        </p:nvSpPr>
        <p:spPr>
          <a:xfrm>
            <a:off x="347867" y="5525552"/>
            <a:ext cx="1414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303764" y="3393323"/>
          <a:ext cx="5914461" cy="876835"/>
        </p:xfrm>
        <a:graphic>
          <a:graphicData uri="http://schemas.openxmlformats.org/drawingml/2006/table">
            <a:tbl>
              <a:tblPr firstRow="1"/>
              <a:tblGrid>
                <a:gridCol w="12270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4712">
                  <a:extLst>
                    <a:ext uri="{9D8B030D-6E8A-4147-A177-3AD203B41FA5}">
                      <a16:colId xmlns:a16="http://schemas.microsoft.com/office/drawing/2014/main" val="1573796114"/>
                    </a:ext>
                  </a:extLst>
                </a:gridCol>
                <a:gridCol w="116577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66792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250133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174367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74367">
                <a:tc>
                  <a:txBody>
                    <a:bodyPr/>
                    <a:lstStyle/>
                    <a:p>
                      <a:pPr lvl="0"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100" b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67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kumimoji="0" lang="x-non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มาตรฐาน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มาตรฐาน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มาตรฐาน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มาตรฐาน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/>
        </p:nvGraphicFramePr>
        <p:xfrm>
          <a:off x="6505903" y="1480720"/>
          <a:ext cx="5607937" cy="3418806"/>
        </p:xfrm>
        <a:graphic>
          <a:graphicData uri="http://schemas.openxmlformats.org/drawingml/2006/table">
            <a:tbl>
              <a:tblPr firstRow="1" bandRow="1"/>
              <a:tblGrid>
                <a:gridCol w="509668">
                  <a:extLst>
                    <a:ext uri="{9D8B030D-6E8A-4147-A177-3AD203B41FA5}">
                      <a16:colId xmlns:a16="http://schemas.microsoft.com/office/drawing/2014/main" val="3079149930"/>
                    </a:ext>
                  </a:extLst>
                </a:gridCol>
                <a:gridCol w="2895581">
                  <a:extLst>
                    <a:ext uri="{9D8B030D-6E8A-4147-A177-3AD203B41FA5}">
                      <a16:colId xmlns:a16="http://schemas.microsoft.com/office/drawing/2014/main" val="1292985808"/>
                    </a:ext>
                  </a:extLst>
                </a:gridCol>
                <a:gridCol w="902776">
                  <a:extLst>
                    <a:ext uri="{9D8B030D-6E8A-4147-A177-3AD203B41FA5}">
                      <a16:colId xmlns:a16="http://schemas.microsoft.com/office/drawing/2014/main" val="1131278195"/>
                    </a:ext>
                  </a:extLst>
                </a:gridCol>
                <a:gridCol w="1299912">
                  <a:extLst>
                    <a:ext uri="{9D8B030D-6E8A-4147-A177-3AD203B41FA5}">
                      <a16:colId xmlns:a16="http://schemas.microsoft.com/office/drawing/2014/main" val="2355436403"/>
                    </a:ext>
                  </a:extLst>
                </a:gridCol>
              </a:tblGrid>
              <a:tr h="0"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 (8 ขั้นตอน)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มาตรฐานสินค้าเกษตร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8456606"/>
                  </a:ext>
                </a:extLst>
              </a:tr>
              <a:tr h="124560">
                <a:tc gridSpan="2" v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ระยะเวลา </a:t>
                      </a:r>
                      <a:b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(วันทำการ)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2576198"/>
                  </a:ext>
                </a:extLst>
              </a:tr>
              <a:tr h="237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1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พิจารณาเรื่องที่สมควรกำหนดมาตรฐาน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 วัน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8729745"/>
                  </a:ext>
                </a:extLst>
              </a:tr>
              <a:tr h="237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ขันที่ 2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แต่งตั้งคณะกรรมการวิชาการ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75 วัน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4383089"/>
                  </a:ext>
                </a:extLst>
              </a:tr>
              <a:tr h="237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3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จัดทำร่างมาตรฐาน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85 วัน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657106"/>
                  </a:ext>
                </a:extLst>
              </a:tr>
              <a:tr h="1149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4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คณะกรรมการวิชาการพิจารณาร่างมาตรฐานแล้วเสร็จ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20 วัน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0089502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5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จัดรับฟังความคิดเห็น จากผู้มีส่วนได้ส่วนเสีย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ผู้ทรงคุณวุฒิ และผู้เกี่ยวข้อง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44 วัน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848408"/>
                  </a:ext>
                </a:extLst>
              </a:tr>
              <a:tr h="4074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6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เสนอคณะอนุกรรมการกลั่นกรองมาตรฐานสินค้าเกษตร คณะกรรมการมาตรฐานสินค้าเกษตร และนำเสนอ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รมว.กษ.ลงนามในประกาศกระทรวงฯ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b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b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90 วัน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8976412"/>
                  </a:ext>
                </a:extLst>
              </a:tr>
              <a:tr h="3279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7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ประกาศมาตรฐานสินค้าเกษตรลงราชกิจจาฯ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และเสนอเลขาคณะรัฐมนตรีเพื่อลงประกาศในราชกิจจาฯ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7+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60 วัน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1342377"/>
                  </a:ext>
                </a:extLst>
              </a:tr>
              <a:tr h="237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8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ทบทวนมาตรฐานครบวาระ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 ปี/มีข้อเสนอให้ทบทวน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6410811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319105" y="4421009"/>
          <a:ext cx="5167294" cy="876835"/>
        </p:xfrm>
        <a:graphic>
          <a:graphicData uri="http://schemas.openxmlformats.org/drawingml/2006/table">
            <a:tbl>
              <a:tblPr firstRow="1"/>
              <a:tblGrid>
                <a:gridCol w="13593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7487">
                  <a:extLst>
                    <a:ext uri="{9D8B030D-6E8A-4147-A177-3AD203B41FA5}">
                      <a16:colId xmlns:a16="http://schemas.microsoft.com/office/drawing/2014/main" val="1573796114"/>
                    </a:ext>
                  </a:extLst>
                </a:gridCol>
                <a:gridCol w="11878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92610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</a:tblGrid>
              <a:tr h="174367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แผนระยะยาว /</a:t>
                      </a:r>
                      <a:r>
                        <a:rPr kumimoji="0" lang="x-none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Roadmap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(2565-2567)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74367">
                <a:tc>
                  <a:txBody>
                    <a:bodyPr/>
                    <a:lstStyle/>
                    <a:p>
                      <a:pPr lvl="0"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en-US" sz="1100" b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67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kumimoji="0" lang="th-TH" sz="11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มาตรฐาน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มาตรฐาน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7" name="Rectangle 27">
            <a:extLst>
              <a:ext uri="{FF2B5EF4-FFF2-40B4-BE49-F238E27FC236}">
                <a16:creationId xmlns:a16="http://schemas.microsoft.com/office/drawing/2014/main" id="{66C23FD8-1ECD-4870-AC9B-1690828670D4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TextBox 20">
            <a:extLst>
              <a:ext uri="{FF2B5EF4-FFF2-40B4-BE49-F238E27FC236}">
                <a16:creationId xmlns:a16="http://schemas.microsoft.com/office/drawing/2014/main" id="{FA790DEF-2A86-4A26-8167-C71D8918A875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ตัวชี้วัดสำนักงานมาตรฐานสินค้าเกษตรและอาหารแห่งชาติ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0577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95417D-62D8-4E28-A3AD-EB398E4F2986}" type="slidenum">
              <a:rPr kumimoji="0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ngsana New" panose="02020603050405020304" pitchFamily="18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th-TH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  <a:endParaRPr kumimoji="0" lang="th-TH" alt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จำนวนมาตรฐานสินค้าเกษตรที่จัดทำแล้วเสร็จ 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สำนักกำหนดมาตรฐาน  (มกอช.)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 มาตรฐาน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 มาตรฐาน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2099971"/>
          <a:ext cx="5841372" cy="5934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17931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35723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7 มาตรฐาน 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94684" y="2085568"/>
          <a:ext cx="5763954" cy="607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7430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33357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11 มาตรฐาน 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10157" y="2884465"/>
          <a:ext cx="5812178" cy="2743200"/>
        </p:xfrm>
        <a:graphic>
          <a:graphicData uri="http://schemas.openxmlformats.org/drawingml/2006/table">
            <a:tbl>
              <a:tblPr firstRow="1" bandRow="1"/>
              <a:tblGrid>
                <a:gridCol w="567746">
                  <a:extLst>
                    <a:ext uri="{9D8B030D-6E8A-4147-A177-3AD203B41FA5}">
                      <a16:colId xmlns:a16="http://schemas.microsoft.com/office/drawing/2014/main" val="3079149930"/>
                    </a:ext>
                  </a:extLst>
                </a:gridCol>
                <a:gridCol w="3119172">
                  <a:extLst>
                    <a:ext uri="{9D8B030D-6E8A-4147-A177-3AD203B41FA5}">
                      <a16:colId xmlns:a16="http://schemas.microsoft.com/office/drawing/2014/main" val="1292985808"/>
                    </a:ext>
                  </a:extLst>
                </a:gridCol>
                <a:gridCol w="874294">
                  <a:extLst>
                    <a:ext uri="{9D8B030D-6E8A-4147-A177-3AD203B41FA5}">
                      <a16:colId xmlns:a16="http://schemas.microsoft.com/office/drawing/2014/main" val="1131278195"/>
                    </a:ext>
                  </a:extLst>
                </a:gridCol>
                <a:gridCol w="1250966">
                  <a:extLst>
                    <a:ext uri="{9D8B030D-6E8A-4147-A177-3AD203B41FA5}">
                      <a16:colId xmlns:a16="http://schemas.microsoft.com/office/drawing/2014/main" val="2355436403"/>
                    </a:ext>
                  </a:extLst>
                </a:gridCol>
              </a:tblGrid>
              <a:tr h="0"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 </a:t>
                      </a:r>
                    </a:p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(8 ขั้นตอน)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มาตรฐานสินค้าเกษตร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8456606"/>
                  </a:ext>
                </a:extLst>
              </a:tr>
              <a:tr h="0">
                <a:tc gridSpan="2" v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ระยะเวลา </a:t>
                      </a:r>
                      <a:b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(วันทำการ)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2576198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1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พิจารณาเรื่องที่สมควรกำหนดมาตรฐาน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8729745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ขันที่ 2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แต่งตั้งคณะกรรมการวิชาการ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75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4383089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3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จัดทำร่างมาตรฐาน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85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657106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4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คณะกรรมการวิชาการพิจารณาร่างมาตรฐานแล้วเสร็จ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20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0089502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5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จัดรับฟังความคิดเห็น จากผู้มีส่วนได้ส่วนเสีย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ผู้ทรงคุณวุฒิ และผู้เกี่ยวข้อง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44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848408"/>
                  </a:ext>
                </a:extLst>
              </a:tr>
              <a:tr h="3429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6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เสนอคณะอนุกรรมการกลั่นกรองมาตรฐานสินค้าเกษตร คณะกรรมการมาตรฐานสินค้าเกษตร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และนำเสนอ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รมว.กษ.ลงนามในประกาศกระทรวงฯ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90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8976412"/>
                  </a:ext>
                </a:extLst>
              </a:tr>
              <a:tr h="2514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7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ประกาศมาตรฐานสินค้าเกษตรลงราชกิจจาฯ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และเสนอเลขาคณะรัฐมนตรีเพื่อลงประกาศในราชกิจจาฯ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60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1342377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8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ทบทวนมาตรฐานครบวาระ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 ปี/มีข้อเสนอให้ทบทวน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641081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6194684" y="2884465"/>
          <a:ext cx="5812178" cy="2743200"/>
        </p:xfrm>
        <a:graphic>
          <a:graphicData uri="http://schemas.openxmlformats.org/drawingml/2006/table">
            <a:tbl>
              <a:tblPr firstRow="1" bandRow="1"/>
              <a:tblGrid>
                <a:gridCol w="567746">
                  <a:extLst>
                    <a:ext uri="{9D8B030D-6E8A-4147-A177-3AD203B41FA5}">
                      <a16:colId xmlns:a16="http://schemas.microsoft.com/office/drawing/2014/main" val="3079149930"/>
                    </a:ext>
                  </a:extLst>
                </a:gridCol>
                <a:gridCol w="3119172">
                  <a:extLst>
                    <a:ext uri="{9D8B030D-6E8A-4147-A177-3AD203B41FA5}">
                      <a16:colId xmlns:a16="http://schemas.microsoft.com/office/drawing/2014/main" val="1292985808"/>
                    </a:ext>
                  </a:extLst>
                </a:gridCol>
                <a:gridCol w="874294">
                  <a:extLst>
                    <a:ext uri="{9D8B030D-6E8A-4147-A177-3AD203B41FA5}">
                      <a16:colId xmlns:a16="http://schemas.microsoft.com/office/drawing/2014/main" val="1131278195"/>
                    </a:ext>
                  </a:extLst>
                </a:gridCol>
                <a:gridCol w="1250966">
                  <a:extLst>
                    <a:ext uri="{9D8B030D-6E8A-4147-A177-3AD203B41FA5}">
                      <a16:colId xmlns:a16="http://schemas.microsoft.com/office/drawing/2014/main" val="2355436403"/>
                    </a:ext>
                  </a:extLst>
                </a:gridCol>
              </a:tblGrid>
              <a:tr h="0"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 </a:t>
                      </a:r>
                    </a:p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(8 ขั้นตอน)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มาตรฐานสินค้าเกษตร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8456606"/>
                  </a:ext>
                </a:extLst>
              </a:tr>
              <a:tr h="0">
                <a:tc gridSpan="2" v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 </a:t>
                      </a: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ระยะเวลา </a:t>
                      </a:r>
                      <a:b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(วันทำการ)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2576198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1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พิจารณาเรื่องที่สมควรกำหนดมาตรฐาน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8729745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ขันที่ 2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แต่งตั้งคณะกรรมการวิชาการ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75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4383089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3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จัดทำร่างมาตรฐาน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85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657106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4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คณะกรรมการวิชาการพิจารณาร่างมาตรฐานแล้วเสร็จ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20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0089502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5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จัดรับฟังความคิดเห็น จากผู้มีส่วนได้ส่วนเสีย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ผู้ทรงคุณวุฒิ และผู้เกี่ยวข้อง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44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848408"/>
                  </a:ext>
                </a:extLst>
              </a:tr>
              <a:tr h="3429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6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เสนอคณะอนุกรรมการกลั่นกรองมาตรฐานสินค้าเกษตร คณะกรรมการมาตรฐานสินค้าเกษตร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และนำเสนอ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รมว.กษ.ลงนามในประกาศกระทรวงฯ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90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8976412"/>
                  </a:ext>
                </a:extLst>
              </a:tr>
              <a:tr h="2514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7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ประกาศมาตรฐานสินค้าเกษตรลงราชกิจจาฯ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และเสนอเลขาคณะรัฐมนตรีเพื่อลงประกาศในราชกิจจาฯ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7+</a:t>
                      </a: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ช่วงรอ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60 วัน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1342377"/>
                  </a:ext>
                </a:extLst>
              </a:tr>
              <a:tr h="1714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ขั้นที่ 8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ทบทวนมาตรฐานครบวาระ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 ปี/มีข้อเสนอให้ทบทวน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34290" marB="34290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64108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1628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ounded Rectangle 3">
            <a:extLst>
              <a:ext uri="{FF2B5EF4-FFF2-40B4-BE49-F238E27FC236}">
                <a16:creationId xmlns:a16="http://schemas.microsoft.com/office/drawing/2014/main" id="{CABFCFFF-E7A4-4E76-9CFF-0B29BC5B3A89}"/>
              </a:ext>
            </a:extLst>
          </p:cNvPr>
          <p:cNvSpPr/>
          <p:nvPr/>
        </p:nvSpPr>
        <p:spPr bwMode="gray">
          <a:xfrm>
            <a:off x="322761" y="771321"/>
            <a:ext cx="6869347" cy="386912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21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599352"/>
              </p:ext>
            </p:extLst>
          </p:nvPr>
        </p:nvGraphicFramePr>
        <p:xfrm>
          <a:off x="407368" y="1340172"/>
          <a:ext cx="9255378" cy="1372696"/>
        </p:xfrm>
        <a:graphic>
          <a:graphicData uri="http://schemas.openxmlformats.org/drawingml/2006/table">
            <a:tbl>
              <a:tblPr firstRow="1" bandRow="1"/>
              <a:tblGrid>
                <a:gridCol w="92553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746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08475">
                <a:tc>
                  <a:txBody>
                    <a:bodyPr/>
                    <a:lstStyle/>
                    <a:p>
                      <a:pPr marL="0" lvl="0" indent="0" algn="thaiDist"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th-TH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1.นิยาม  </a:t>
                      </a:r>
                      <a:r>
                        <a:rPr lang="en-GB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เป็นการวัดความสำเร็จในการดำเนินการเจรจาแก้ไขปัญหาสินค้าเกษตรและอาหาร รวมถึงการเจรจาจัดทำข้อบทว่าด้วยมาตรการสุขอนามัยและสุขอนามัยพืช (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SPS)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ภายใต้กรอบการเจรจาจัดทำความตกลงเขตการค้าเสรี ซึ่งจะเป็นกลไกในการสร้างความร่วมมือแก้ไขปัญหาด้านสินค้าเกษตรและอาหารระหว่างไทยและประเทศคู่เจรจาต่อไป</a:t>
                      </a:r>
                    </a:p>
                    <a:p>
                      <a:pPr marL="0" lvl="0" indent="0" algn="thaiDist">
                        <a:buFont typeface="+mj-lt"/>
                        <a:buNone/>
                        <a:tabLst>
                          <a:tab pos="457200" algn="l"/>
                        </a:tabLst>
                      </a:pP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2.ขอบเขตการประเมิน : 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ในประเด็นที่คู่เจรจาไม่ตอบรับการประชุม หรือเลื่อนการประชุม หรือมีเหตุปัจจัยภายนอกที่ไม่สามารถควบคุมได้ จะพิจารณาตัดประเด็นนั้น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ๆ ออก และวัด เฉพาะประเด็นที่เหลือ ในสัดส่วน 100%</a:t>
                      </a:r>
                      <a:endParaRPr lang="th-TH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4300" marR="11430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6756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457200" algn="l"/>
                        </a:tabLst>
                        <a:defRPr/>
                      </a:pPr>
                      <a:endParaRPr lang="th-TH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4300" marR="11430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485042"/>
                  </a:ext>
                </a:extLst>
              </a:tr>
            </a:tbl>
          </a:graphicData>
        </a:graphic>
      </p:graphicFrame>
      <p:graphicFrame>
        <p:nvGraphicFramePr>
          <p:cNvPr id="27" name="ตาราง 9">
            <a:extLst>
              <a:ext uri="{FF2B5EF4-FFF2-40B4-BE49-F238E27FC236}">
                <a16:creationId xmlns:a16="http://schemas.microsoft.com/office/drawing/2014/main" id="{594156E3-F5E3-46A0-9102-6F71697A2CC2}"/>
              </a:ext>
            </a:extLst>
          </p:cNvPr>
          <p:cNvGraphicFramePr>
            <a:graphicFrameLocks noGrp="1"/>
          </p:cNvGraphicFramePr>
          <p:nvPr/>
        </p:nvGraphicFramePr>
        <p:xfrm>
          <a:off x="6456040" y="4713135"/>
          <a:ext cx="5112568" cy="11957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48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850884">
                <a:tc>
                  <a:txBody>
                    <a:bodyPr/>
                    <a:lstStyle/>
                    <a:p>
                      <a:pPr algn="thaiDist"/>
                      <a:r>
                        <a:rPr lang="th-TH" sz="1100" spc="-4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สามารถแก้ไขปัญหาการส่งออกสินค้าเกษตรและอาหารไปยังประเทศคู่ค้าได้ และสามารถเจรจาเปิดตลาดสินค้าเกษตรและอาหารไปยังประเทศคู่ค้าได้เพิ่มขึ้น ตลอดจนการเจรจาจัดทำความตกลงเพื่อสร้างกลไกความร่วมมือและอำนวยความสะดวกทางการค้าระหว่างกัน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07367" y="4898249"/>
          <a:ext cx="5472608" cy="791314"/>
        </p:xfrm>
        <a:graphic>
          <a:graphicData uri="http://schemas.openxmlformats.org/drawingml/2006/table">
            <a:tbl>
              <a:tblPr firstRow="1" firstCol="1" bandRow="1"/>
              <a:tblGrid>
                <a:gridCol w="1656184">
                  <a:extLst>
                    <a:ext uri="{9D8B030D-6E8A-4147-A177-3AD203B41FA5}">
                      <a16:colId xmlns:a16="http://schemas.microsoft.com/office/drawing/2014/main" val="227949407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522170726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119677694"/>
                    </a:ext>
                  </a:extLst>
                </a:gridCol>
              </a:tblGrid>
              <a:tr h="193694"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4660154"/>
                  </a:ext>
                </a:extLst>
              </a:tr>
              <a:tr h="29525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9733822"/>
                  </a:ext>
                </a:extLst>
              </a:tr>
              <a:tr h="278823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ผลผลิต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ผลผลิต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891353"/>
                  </a:ext>
                </a:extLst>
              </a:tr>
            </a:tbl>
          </a:graphicData>
        </a:graphic>
      </p:graphicFrame>
      <p:sp>
        <p:nvSpPr>
          <p:cNvPr id="31" name="Rectangle 30">
            <a:extLst>
              <a:ext uri="{FF2B5EF4-FFF2-40B4-BE49-F238E27FC236}">
                <a16:creationId xmlns:a16="http://schemas.microsoft.com/office/drawing/2014/main" id="{6A4D2973-A49A-4ECB-A3A2-8D82CB7D3579}"/>
              </a:ext>
            </a:extLst>
          </p:cNvPr>
          <p:cNvSpPr/>
          <p:nvPr/>
        </p:nvSpPr>
        <p:spPr>
          <a:xfrm>
            <a:off x="475632" y="601001"/>
            <a:ext cx="71473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การเจรจาจัดทำความตกลง และการเจรจาแก้ไขปัญหาสินค้าเกษตรและอาหาร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Pentagon 43"/>
          <p:cNvSpPr/>
          <p:nvPr/>
        </p:nvSpPr>
        <p:spPr>
          <a:xfrm>
            <a:off x="8407112" y="977828"/>
            <a:ext cx="2131934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ตัวชี้วัดเดิมปี 6</a:t>
            </a:r>
            <a:r>
              <a:rPr kumimoji="0" lang="x-none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880285"/>
              </p:ext>
            </p:extLst>
          </p:nvPr>
        </p:nvGraphicFramePr>
        <p:xfrm>
          <a:off x="407367" y="2661260"/>
          <a:ext cx="5411153" cy="1145178"/>
        </p:xfrm>
        <a:graphic>
          <a:graphicData uri="http://schemas.openxmlformats.org/drawingml/2006/table">
            <a:tbl>
              <a:tblPr firstRow="1"/>
              <a:tblGrid>
                <a:gridCol w="10961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15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6901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28823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878892">
                  <a:extLst>
                    <a:ext uri="{9D8B030D-6E8A-4147-A177-3AD203B41FA5}">
                      <a16:colId xmlns:a16="http://schemas.microsoft.com/office/drawing/2014/main" val="306690354"/>
                    </a:ext>
                  </a:extLst>
                </a:gridCol>
                <a:gridCol w="878892">
                  <a:extLst>
                    <a:ext uri="{9D8B030D-6E8A-4147-A177-3AD203B41FA5}">
                      <a16:colId xmlns:a16="http://schemas.microsoft.com/office/drawing/2014/main" val="478662880"/>
                    </a:ext>
                  </a:extLst>
                </a:gridCol>
              </a:tblGrid>
              <a:tr h="282271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82271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63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  <a:p>
                      <a:pPr algn="ctr"/>
                      <a:endParaRPr lang="th-TH" sz="1050" b="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th-TH" sz="105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</a:t>
                      </a:r>
                      <a:r>
                        <a:rPr lang="th-TH" sz="105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เรื่อง</a:t>
                      </a:r>
                      <a:endParaRPr lang="en-US" sz="105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x-none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425861" y="3959512"/>
          <a:ext cx="5392660" cy="889452"/>
        </p:xfrm>
        <a:graphic>
          <a:graphicData uri="http://schemas.openxmlformats.org/drawingml/2006/table">
            <a:tbl>
              <a:tblPr firstRow="1"/>
              <a:tblGrid>
                <a:gridCol w="11512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45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05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62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4646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แผนระยะยาว /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Roadmap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(2565-2567)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80458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en-US" sz="1050" b="1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53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75520" y="4509120"/>
            <a:ext cx="4043000" cy="2616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สถานการณ์ในแต่ละปีที่แตกต่างกัน มีผลต่อจำนวนเรื่องในการเจรจา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9" name="ตาราง 9"/>
          <p:cNvGraphicFramePr>
            <a:graphicFrameLocks noGrp="1"/>
          </p:cNvGraphicFramePr>
          <p:nvPr/>
        </p:nvGraphicFramePr>
        <p:xfrm>
          <a:off x="425861" y="5991819"/>
          <a:ext cx="11142747" cy="6129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42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เงื่อนไข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6910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0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6401B4-6572-4EA6-84A3-96965D5CDB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889473" y="816444"/>
            <a:ext cx="1107285" cy="615553"/>
            <a:chOff x="7094187" y="1707729"/>
            <a:chExt cx="1164188" cy="613365"/>
          </a:xfrm>
        </p:grpSpPr>
        <p:pic>
          <p:nvPicPr>
            <p:cNvPr id="1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kumimoji="0" lang="en-US" altLang="th-TH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kumimoji="0" lang="th-TH" altLang="th-TH" sz="9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kumimoji="0" lang="en-US" alt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2" name="Rectangle 27">
            <a:extLst>
              <a:ext uri="{FF2B5EF4-FFF2-40B4-BE49-F238E27FC236}">
                <a16:creationId xmlns:a16="http://schemas.microsoft.com/office/drawing/2014/main" id="{95CF7BC3-1E7B-4B48-BB05-20B0B8DA5B40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0">
            <a:extLst>
              <a:ext uri="{FF2B5EF4-FFF2-40B4-BE49-F238E27FC236}">
                <a16:creationId xmlns:a16="http://schemas.microsoft.com/office/drawing/2014/main" id="{2B104D22-F760-47F3-AB4A-2E6A6D7D3025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ตัวชี้วัดสำนักงานมาตรฐานสินค้าเกษตรและอาหารแห่งชาติ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5825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6"/>
          <p:cNvGraphicFramePr>
            <a:graphicFrameLocks noGrp="1"/>
          </p:cNvGraphicFramePr>
          <p:nvPr/>
        </p:nvGraphicFramePr>
        <p:xfrm>
          <a:off x="299356" y="530639"/>
          <a:ext cx="11593288" cy="616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7632">
                  <a:extLst>
                    <a:ext uri="{9D8B030D-6E8A-4147-A177-3AD203B41FA5}">
                      <a16:colId xmlns:a16="http://schemas.microsoft.com/office/drawing/2014/main" val="1879525552"/>
                    </a:ext>
                  </a:extLst>
                </a:gridCol>
                <a:gridCol w="3815256">
                  <a:extLst>
                    <a:ext uri="{9D8B030D-6E8A-4147-A177-3AD203B41FA5}">
                      <a16:colId xmlns:a16="http://schemas.microsoft.com/office/drawing/2014/main" val="4245018202"/>
                    </a:ext>
                  </a:extLst>
                </a:gridCol>
                <a:gridCol w="5580400">
                  <a:extLst>
                    <a:ext uri="{9D8B030D-6E8A-4147-A177-3AD203B41FA5}">
                      <a16:colId xmlns:a16="http://schemas.microsoft.com/office/drawing/2014/main" val="755888236"/>
                    </a:ext>
                  </a:extLst>
                </a:gridCol>
              </a:tblGrid>
              <a:tr h="303783">
                <a:tc>
                  <a:txBody>
                    <a:bodyPr/>
                    <a:lstStyle/>
                    <a:p>
                      <a:pPr marL="457200" marR="0" lvl="1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ประเด็นเจรจา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ผลผลิตที่จะได้รับ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กิจกรรมที่ดำเนินการ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22398001"/>
                  </a:ext>
                </a:extLst>
              </a:tr>
              <a:tr h="138231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1.การประชุมคณะผู้เชี่ยวชาญด้านมาตรการสุขอนามัยและสุขอนามัยพืชและมาตรฐานอาหาร (</a:t>
                      </a: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SPS Expert Group) 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ไทย-ออสเตรเลีย ครั้งที่ 19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ความคืบหน้าในการเ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จรจาผลักดันการเปิดตลาดสินค้าเกษตรและอาหารจากไทยไปยังออสเตรเลีย ความสำเร็จในการแลกเปลี่ยนใบรับรอง </a:t>
                      </a: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e-Phyto 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ความสำเร็จในการจัดทำโครงการความร่วมมือด้านการจัดการความเสี่ยงหอยสองฝาของไทยส่งออกไปออสเตรเลีย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จัดทำข้อมูล 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ประชุมหารือกับหน่วยงานที่เกี่ยวข้องเพื่อจัดทำท่าทีประกอบการประชุมเจรจา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ขออนุมัติท่าทีการเจรจาจากปลัดกระทรวงเกษตรและสหกรณ์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จัดประชุมคณะผู้เชี่ยวชาญด้านมาตรการสุขอนามัยและสุขอนามัยพืชและมาตรฐานอาหาร </a:t>
                      </a:r>
                      <a:b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SPS Expert Group) 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ไทย-ออสเตรเลีย ครั้งที่ 19 เพื่อเจรจาผลักดันในประเด็นการเปิดตลาดและความร่วมมือกับฝ่ายออสเตรเลีย 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รายงานผลการประชุมเจรจาให้ปลัดกระทรวงเกษตรและสหกรณ์ทราบ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1984950"/>
                  </a:ext>
                </a:extLst>
              </a:tr>
              <a:tr h="91096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การประชุมคณะอนุกรรมการพิเศษว่าด้วยความปลอดภัยอาหาร ภายใต้กรอบความตกลงหุ้นส่วนเศรษฐกิจไทย-ญี่ปุ่น </a:t>
                      </a:r>
                      <a:r>
                        <a:rPr lang="en-US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(JTEPA) 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ครั้งที่ 13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ความคืบหน้าในการเจรจาเปิดตลาดและแก้ไขปัญหาสินค้าเกษตรและอาหารส่งออกไปญี่ปุ่น รวมทั้งการได้รับการสนับสนุนความร่วมมือด้านวิชาการจากฝ่ายญี่ปุ่น เพื่อพัฒนาศักยภาพระบบการจัดการด้านความปลอดภัยอาหาร ส่งผลให้ไทยสามารถผลิตสินค้าเกษตรและอาหารที่มีคุณภาพความปลอดภัย ส่งออกไปยังญี่ปุ่นและตลาดปลายทางอื่นได้มากขึ้น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จัดทำข้อมูล 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ประชุมหารือกับหน่วยงานที่เกี่ยวข้องเพื่อจัดทำท่าทีประกอบการประชุมเจรจา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ขออนุมัติท่าทีการเจรจาจากปลัดกระทรวงเกษตรและสหกรณ์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จัดประชุม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คณะอนุกรรมการพิเศษว่าด้วยความปลอดภัยอาหาร ภายใต้กรอบความตกลงหุ้นส่วนเศรษฐกิจไทย-ญี่ปุ่น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(JTEPA)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ครั้งที่ 13 </a:t>
                      </a: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เพื่อเจรจาและผลักดันในประเด็นการเปิดตลาดและความร่วมมือกับฝ่ายญี่ปุ่น</a:t>
                      </a: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รายงานผลการประชุมเจรจาให้ปลัดกระทรวงเกษตรและสหกรณ์ทราบ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625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th-TH" sz="11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100" b="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การประชุม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คณะทำงานด้านมาตรการสุขอนามัยและสุขอนามัยพืช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(Working Group on SPS)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ภายใต้การเจรจายกระดับความตกลงการค้าสินค้าของอาเซียน (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Upgraded ATIGA)</a:t>
                      </a:r>
                      <a:endParaRPr lang="en-US" sz="11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ความคืบหน้าการเจรจาจัดทำข้อบทด้านมาตรการสุขอนามัยและสุขอนามัยพืช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x-none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(SPS) 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การเจรจายกระดับความตกลงการค้าสินค้าของอาเซียน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Upgraded ATIGA)</a:t>
                      </a: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จัดทำข้อมูล 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ประชุมหารือกับหน่วยงานที่เกี่ยวข้องเพื่อจัดทำท่าทีประกอบการประชุมเจรจา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ขออนุมัติท่าทีการเจรจาจากปลัดกระทรวงเกษตรและสหกรณ์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เข้าร่วมการ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ประชุมคณะทำงานด้านมาตรการสุขอนามัยและสุขอนามัยพืช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(Working Group 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on SPS)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ภายใต้การเจรจายกระดับความตกลงการค้าสินค้าของอาเซียน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Upgraded ATIGA)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ในฐานะหัวหน้าคณะฝ่ายไทย</a:t>
                      </a:r>
                      <a:endParaRPr lang="th-TH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รายงานผลการประชุมเจรจาให้ปลัดกระทรวงเกษตรและสหกรณ์ทราบ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101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100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การประชุมคณะทำงานย่อยด้านมาตรการสุขอนามัยและสุขอนามัยพืช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x-none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Sub-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Working Group on SPS)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ภายใต้การเจรจาจัดทำกรอบความตกลงการค้าเสรีอาเซียน-แคนาดา</a:t>
                      </a:r>
                      <a:r>
                        <a:rPr lang="th-TH" sz="11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x-none" sz="11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(ACAFTA) 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42950" algn="l"/>
                        </a:tabLst>
                        <a:defRPr/>
                      </a:pP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ความคืบหน้าการเจรจาจัดทำข้อบทด้านมาตรการสุขอนามัยและสุขอนามัยพืช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x-none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(SPS) </a:t>
                      </a:r>
                      <a:r>
                        <a:rPr lang="th-TH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ภายใต้กรอบความตกลงการค้าเสรีอาเซียน-แคนาดา </a:t>
                      </a:r>
                      <a:r>
                        <a:rPr lang="x-none" sz="1100" b="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(ACAFTA)</a:t>
                      </a: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จัดทำข้อมูล 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ประชุมหารือกับหน่วยงานที่เกี่ยวข้องเพื่อจัดทำท่าทีประกอบการประชุมเจรจา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ขออนุมัติท่าทีการเจรจาจากปลัดกระทรวงเกษตรและสหกรณ์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  <a:defRPr/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เข้าร่วมการ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ประชุมคณะทำงานย่อยด้านมาตรการสุขอนามัยและสุขอนามัยพืช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x-non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Sub-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Working Group on SPS)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ภายใต้การเจรจาจัดทำกรอบความตกลงการค้าเสรีอาเซียน-แคนาดา </a:t>
                      </a:r>
                      <a:r>
                        <a:rPr kumimoji="0" lang="x-non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(ACAFTA) 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ในฐานะหัวหน้าคณะฝ่ายไทย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รายงานผลการประชุมเจรจาให้ปลัดกระทรวงเกษตรและสหกรณ์ทราบ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101220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00756" y="161307"/>
            <a:ext cx="10900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แบบฟอร์ม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เป้าหมายตัวชี้วัดตามมาตรการปรับปรุงประสิทธิภาพในการปฏิบัติราชการ รอบ 6 และ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10650" y="6514130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6401B4-6572-4EA6-84A3-96965D5CDB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4321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56383" y="6101525"/>
          <a:ext cx="11879231" cy="457200"/>
        </p:xfrm>
        <a:graphic>
          <a:graphicData uri="http://schemas.openxmlformats.org/drawingml/2006/table">
            <a:tbl>
              <a:tblPr firstRow="1"/>
              <a:tblGrid>
                <a:gridCol w="118792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03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หมายเหตุ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เจรจาจัดทำความตกลงและประชุมแก้ไขปัญหาสินค้าเกษตรและอาหารขึ้นอยู่กับท่าทีของประเทศคู่เจรจา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7"/>
          <p:cNvGraphicFramePr>
            <a:graphicFrameLocks noGrp="1"/>
          </p:cNvGraphicFramePr>
          <p:nvPr/>
        </p:nvGraphicFramePr>
        <p:xfrm>
          <a:off x="156384" y="928494"/>
          <a:ext cx="11879231" cy="1432560"/>
        </p:xfrm>
        <a:graphic>
          <a:graphicData uri="http://schemas.openxmlformats.org/drawingml/2006/table">
            <a:tbl>
              <a:tblPr firstRow="1" bandRow="1"/>
              <a:tblGrid>
                <a:gridCol w="1455070">
                  <a:extLst>
                    <a:ext uri="{9D8B030D-6E8A-4147-A177-3AD203B41FA5}">
                      <a16:colId xmlns:a16="http://schemas.microsoft.com/office/drawing/2014/main" val="888916584"/>
                    </a:ext>
                  </a:extLst>
                </a:gridCol>
                <a:gridCol w="4169236">
                  <a:extLst>
                    <a:ext uri="{9D8B030D-6E8A-4147-A177-3AD203B41FA5}">
                      <a16:colId xmlns:a16="http://schemas.microsoft.com/office/drawing/2014/main" val="3193085765"/>
                    </a:ext>
                  </a:extLst>
                </a:gridCol>
                <a:gridCol w="1789034">
                  <a:extLst>
                    <a:ext uri="{9D8B030D-6E8A-4147-A177-3AD203B41FA5}">
                      <a16:colId xmlns:a16="http://schemas.microsoft.com/office/drawing/2014/main" val="3511022915"/>
                    </a:ext>
                  </a:extLst>
                </a:gridCol>
                <a:gridCol w="4465891">
                  <a:extLst>
                    <a:ext uri="{9D8B030D-6E8A-4147-A177-3AD203B41FA5}">
                      <a16:colId xmlns:a16="http://schemas.microsoft.com/office/drawing/2014/main" val="2675645145"/>
                    </a:ext>
                  </a:extLst>
                </a:gridCol>
              </a:tblGrid>
              <a:tr h="365734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ตัวชี้วัดตามภารกิจ (</a:t>
                      </a:r>
                      <a:r>
                        <a:rPr lang="x-none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   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6.2 การเจรจาจัดทำความตกลงและการเจรจาแก้ไขปัญหาสินค้าเกษตรและอาหาร</a:t>
                      </a:r>
                    </a:p>
                  </a:txBody>
                  <a:tcPr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4706712"/>
                  </a:ext>
                </a:extLst>
              </a:tr>
              <a:tr h="1883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หน่วยงานหลัก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กองนโยบายมาตรฐานสินค้าเกษตรและอาหาร (มกอช.)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7615874"/>
                  </a:ext>
                </a:extLst>
              </a:tr>
              <a:tr h="1883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ประเภทตัวชี้วัด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3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ตัวชี้วัดเชิงปริมาณ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เป้าหมายตามหน้าที่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3D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เป้าหมายแยกตามหน่วยงาน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3608921"/>
                  </a:ext>
                </a:extLst>
              </a:tr>
              <a:tr h="188371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US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ชื่อเอกสารประกอบ </a:t>
                      </a:r>
                      <a:r>
                        <a:rPr lang="en-US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(</a:t>
                      </a: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ถ้ามี)</a:t>
                      </a: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3D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2154319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56384" y="2495166"/>
          <a:ext cx="5812177" cy="1402080"/>
        </p:xfrm>
        <a:graphic>
          <a:graphicData uri="http://schemas.openxmlformats.org/drawingml/2006/table">
            <a:tbl>
              <a:tblPr firstRow="1" bandRow="1"/>
              <a:tblGrid>
                <a:gridCol w="5812177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767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536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ขั้นตอนที่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1-2</a:t>
                      </a:r>
                    </a:p>
                  </a:txBody>
                  <a:tcPr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36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2536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 จัดทำข้อมูล </a:t>
                      </a:r>
                    </a:p>
                  </a:txBody>
                  <a:tcPr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2536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ประชุมหารือกับหน่วยงานที่เกี่ยวข้อง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</a:tbl>
          </a:graphicData>
        </a:graphic>
      </p:graphicFrame>
      <p:graphicFrame>
        <p:nvGraphicFramePr>
          <p:cNvPr id="10" name="Table 4"/>
          <p:cNvGraphicFramePr>
            <a:graphicFrameLocks noGrp="1"/>
          </p:cNvGraphicFramePr>
          <p:nvPr/>
        </p:nvGraphicFramePr>
        <p:xfrm>
          <a:off x="6229769" y="2500196"/>
          <a:ext cx="5812177" cy="2350290"/>
        </p:xfrm>
        <a:graphic>
          <a:graphicData uri="http://schemas.openxmlformats.org/drawingml/2006/table">
            <a:tbl>
              <a:tblPr firstRow="1" bandRow="1"/>
              <a:tblGrid>
                <a:gridCol w="5812177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690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12 เดือน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68302"/>
                  </a:ext>
                </a:extLst>
              </a:tr>
              <a:tr h="2509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ผลผลิต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433119"/>
                  </a:ext>
                </a:extLst>
              </a:tr>
              <a:tr h="2690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9 เดือน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2F0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932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ขั้นตอนที่ 3-5</a:t>
                      </a:r>
                    </a:p>
                  </a:txBody>
                  <a:tcPr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2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2932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ขออนุมัติท่าทีการเจรจาจากปลัดกระทรวงเกษตรและสหกรณ์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29327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จัดประชุม/เข้าร่วมการประชุมในฐานะหัวหน้าคณะฝ่ายไทย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2225994"/>
                  </a:ext>
                </a:extLst>
              </a:tr>
              <a:tr h="2932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รายงานผลการประชุมเจรจาให้ปลัดกระทรวงเกษตรและสหกรณ์ทราบ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6401B4-6572-4EA6-84A3-96965D5CDBB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3B20CE88-7D62-433B-8930-FE2EF8D23E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  <a:endParaRPr kumimoji="0" lang="th-TH" alt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6818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B2464BCE-EF00-49CF-8719-FF4D5369A483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ounded Rectangle 3">
            <a:extLst>
              <a:ext uri="{FF2B5EF4-FFF2-40B4-BE49-F238E27FC236}">
                <a16:creationId xmlns:a16="http://schemas.microsoft.com/office/drawing/2014/main" id="{00A4FF9A-9ED4-41D3-A46D-8BA43882DD34}"/>
              </a:ext>
            </a:extLst>
          </p:cNvPr>
          <p:cNvSpPr/>
          <p:nvPr/>
        </p:nvSpPr>
        <p:spPr bwMode="gray">
          <a:xfrm>
            <a:off x="154257" y="668750"/>
            <a:ext cx="5501660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772564A2-2F70-4353-A8CB-DA8AF8F1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accent2"/>
          </a:solidFill>
        </p:spPr>
        <p:txBody>
          <a:bodyPr/>
          <a:lstStyle/>
          <a:p>
            <a:fld id="{ADEF9860-2FE8-417D-944A-E30E8C0DA722}" type="slidenum">
              <a:rPr lang="th-TH" smtClean="0">
                <a:solidFill>
                  <a:schemeClr val="bg1"/>
                </a:solidFill>
              </a:rPr>
              <a:pPr/>
              <a:t>16</a:t>
            </a:fld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" name="TextBox 19">
            <a:extLst>
              <a:ext uri="{FF2B5EF4-FFF2-40B4-BE49-F238E27FC236}">
                <a16:creationId xmlns:a16="http://schemas.microsoft.com/office/drawing/2014/main" id="{02604834-FB87-4C92-999F-0B453569DB69}"/>
              </a:ext>
            </a:extLst>
          </p:cNvPr>
          <p:cNvSpPr txBox="1"/>
          <p:nvPr/>
        </p:nvSpPr>
        <p:spPr>
          <a:xfrm>
            <a:off x="9543873" y="4585961"/>
            <a:ext cx="2588509" cy="17851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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  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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ตัวชี้วัดบูรณาการหลายหน่วย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โปรดระบุ 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lvl="0" indent="-88900"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  <a:endParaRPr kumimoji="0" lang="th-TH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713B4ECA-7157-4185-A267-4CBC89C0FF49}"/>
              </a:ext>
            </a:extLst>
          </p:cNvPr>
          <p:cNvSpPr txBox="1"/>
          <p:nvPr/>
        </p:nvSpPr>
        <p:spPr>
          <a:xfrm>
            <a:off x="116043" y="1030283"/>
            <a:ext cx="9362054" cy="12926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ที่คณะรัฐมนตรีพิจารณาเห็นว่าปัญหาฝุ่นละอองมีค่าสูงเกินมาตรฐานที่เกิดขึ้นเป็นประจำและเป็นปัญหาในหลายจังหวัดของพื้นที่ภาคเหนือ ภาคกลาง ภาคตะวันออกเฉียงเหนือ รวมทั้ง พื้นที่กรุงเทพมหานครและปริมณฑล ซึ่งส่งผลกระทบโดยตรงต่อสิ่งแวดล้อม เศรษฐกิจและสุขภาพของประชาชนโดยแหล่งกำเนิด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ฝุ่นละอองที่สำคัญ ได้แก่ การเผาในที่โล่ง การจราจรขนส่ง และภาคอุตสาหกรรม การแก้ไขปัญหาดังกล่าวจึงจำเป็นต้องดำเนินการอย่างเร่งด่วน เป็นระบบ โดยความร่วมมือของทั้งหน่วยงานภาครัฐ เอกชน และประชาชน ซึ่งในการประชุมคณะกรรมการสิ่งแวดล้อมแห่งชาติ เมื่อวันที่ 4 พฤศจิกายน 2563 ได้มีมติเห็นชอบแผนปฏิบัติการขับเคลื่อนวาระแห่งชาติ การแก้ไขปัญหามลพิษด้านฝุ่นละออง เพื่อให้หน่วยงานที่เกี่ยวข้องดำเนินการแก้ไขปัญหาฝุ่นละออง โดยเฉพาะในช่วงเวลาวิกฤตของการเกิดสถานการณ์ฝุ่นละออง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PM2.5 (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เดือนมกราคม – พฤษภาคม) โดยกระทรวงเกษตรและสหกรณ์มีบทบาทที่สำคัญในการป้องกันแก้ไขปัญหาการเผาในที่โล่ง เช่น 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การเผาเศษซากพืช วัชพืช และเศษวัสดุการเกษตรที่เหลือจากกระบวนการเพาะปลูกและการเก็บเกี่ยว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7C8BD2C3-F5C9-4601-8FD9-959E40E45F6C}"/>
              </a:ext>
            </a:extLst>
          </p:cNvPr>
          <p:cNvSpPr txBox="1"/>
          <p:nvPr/>
        </p:nvSpPr>
        <p:spPr>
          <a:xfrm>
            <a:off x="9543873" y="3377529"/>
            <a:ext cx="2543789" cy="350900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V01 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นโยบายด้านการลดก๊าซเรือนกระจก</a:t>
            </a:r>
          </a:p>
        </p:txBody>
      </p:sp>
      <p:sp>
        <p:nvSpPr>
          <p:cNvPr id="8" name="TextBox 24">
            <a:extLst>
              <a:ext uri="{FF2B5EF4-FFF2-40B4-BE49-F238E27FC236}">
                <a16:creationId xmlns:a16="http://schemas.microsoft.com/office/drawing/2014/main" id="{1CA102FB-F44A-42BF-AAD1-F84FEFEF9168}"/>
              </a:ext>
            </a:extLst>
          </p:cNvPr>
          <p:cNvSpPr txBox="1"/>
          <p:nvPr/>
        </p:nvSpPr>
        <p:spPr>
          <a:xfrm>
            <a:off x="9549779" y="4056171"/>
            <a:ext cx="2543789" cy="283321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F0103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นโยบายที่เกี่ยวข้อง</a:t>
            </a:r>
            <a:endParaRPr kumimoji="0" lang="en-US" sz="105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29">
            <a:extLst>
              <a:ext uri="{FF2B5EF4-FFF2-40B4-BE49-F238E27FC236}">
                <a16:creationId xmlns:a16="http://schemas.microsoft.com/office/drawing/2014/main" id="{A0BA23EA-7E7B-42AD-AD2D-B1E8085BC47F}"/>
              </a:ext>
            </a:extLst>
          </p:cNvPr>
          <p:cNvSpPr/>
          <p:nvPr/>
        </p:nvSpPr>
        <p:spPr>
          <a:xfrm>
            <a:off x="79468" y="4995434"/>
            <a:ext cx="928804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การปรับค่าเป้าหมาย/เกณฑ์การวัดในรอบ 6 และ 12 เดือน จะพิจารณาจากปริมาณน้ำฝนเฉลี่ย และอุณหภูมิเฉลี่ยช่วงเดือน ธันวาคม-พฤษภาคม เมื่อเทียบกับค่าปกติ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อ้างอิงข้อมูลจากกรมอุตุนิยมวิทยา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ดังนี้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ปริมาณน้ำฝน สูง-ต่ำกว่าค่าปกติ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(-10) -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 (-25)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อุณหภูมิ โดยเฉลี่ย สูง-ต่ำกว่าค่าปกติ 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C)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0-1 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การพิจารณาหน่วยงานร่วมดำเนินการ หากหน่วยงานใดไม่ได้รับเงินงบประมาณ หรือไม่สามารถดำเนินการได้ตามกิจกรรมที่ระบุใน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แผนป้องกันและแก้ไขปัญหาเผาในพื้นที่  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เกษตรกรรม จะขอถอดออกจากหน่วยงานร่วมดำเนินการ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1.ใช้ข้อมูลจากศูนย์ติดตามและแก้ไขปัญหาภัยพิบัติด้านการเกษตร สำนักงานปลัด กษ.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2.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การตั้งค่าเป้าหมายคิดจากแผนป้องกันและแก้ไขปัญหาเผาในพื้นที่เกษตรกรรม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 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รายงานผลช่วงเดือน มกราคม - พฤษภาคม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0" name="Table 3">
            <a:extLst>
              <a:ext uri="{FF2B5EF4-FFF2-40B4-BE49-F238E27FC236}">
                <a16:creationId xmlns:a16="http://schemas.microsoft.com/office/drawing/2014/main" id="{70550935-1471-47B1-8F78-79798B4D9A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4298" y="2381842"/>
          <a:ext cx="431658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06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20145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54372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3885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23253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52117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6,285 จุด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3,414 จุด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1,842 จุด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(ข้อมูล ณ 19 เม.ย.65)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:a16="http://schemas.microsoft.com/office/drawing/2014/main" id="{D45EA43C-2B70-4AAB-BD7B-8CF2F032F52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74235" y="2381842"/>
          <a:ext cx="4887434" cy="1312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669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45050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95689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8553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ค่าเป้าหมาย </a:t>
                      </a:r>
                      <a:r>
                        <a:rPr lang="en-US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2566 – 2568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315097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722870"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sp>
        <p:nvSpPr>
          <p:cNvPr id="12" name="TextBox 3">
            <a:extLst>
              <a:ext uri="{FF2B5EF4-FFF2-40B4-BE49-F238E27FC236}">
                <a16:creationId xmlns:a16="http://schemas.microsoft.com/office/drawing/2014/main" id="{DF71F37D-33DB-4AF6-8589-2FDD64742F08}"/>
              </a:ext>
            </a:extLst>
          </p:cNvPr>
          <p:cNvSpPr txBox="1"/>
          <p:nvPr/>
        </p:nvSpPr>
        <p:spPr>
          <a:xfrm>
            <a:off x="77906" y="3776683"/>
            <a:ext cx="6768335" cy="2616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อ้างอิงข้อมูลจำนวน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Hot Spot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ผลการสำรวจจากดาวเทียม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AQUA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MODIS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GISTDA</a:t>
            </a:r>
            <a:endParaRPr kumimoji="0" lang="th-TH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07D47BF7-68A5-4386-9D88-19878E4489BB}"/>
              </a:ext>
            </a:extLst>
          </p:cNvPr>
          <p:cNvSpPr/>
          <p:nvPr/>
        </p:nvSpPr>
        <p:spPr>
          <a:xfrm>
            <a:off x="169346" y="678546"/>
            <a:ext cx="87250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7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การป้องกันและแก้ไขปัญหาการเผาในพื้นที่เกษตรกรรม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57132F8-005D-AA22-89DC-A08107F19031}"/>
              </a:ext>
            </a:extLst>
          </p:cNvPr>
          <p:cNvCxnSpPr>
            <a:cxnSpLocks/>
          </p:cNvCxnSpPr>
          <p:nvPr/>
        </p:nvCxnSpPr>
        <p:spPr>
          <a:xfrm flipH="1">
            <a:off x="6223263" y="875248"/>
            <a:ext cx="3223523" cy="22161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9B44A4A-9C1C-CEB9-1F03-3D439BC9C0EB}"/>
              </a:ext>
            </a:extLst>
          </p:cNvPr>
          <p:cNvSpPr txBox="1"/>
          <p:nvPr/>
        </p:nvSpPr>
        <p:spPr>
          <a:xfrm>
            <a:off x="9568629" y="2702536"/>
            <a:ext cx="2588509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>
            <a:defPPr>
              <a:defRPr lang="th-TH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1" i="0" u="none" strike="noStrike" kern="0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cs typeface="TH SarabunPSK" panose="020B0500040200020003" pitchFamily="34" charset="-34"/>
              </a:defRPr>
            </a:lvl1pPr>
          </a:lstStyle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180301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การปล่อยก๊าซเรือนกระจกของประเทศไทยลดลง</a:t>
            </a:r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9E082BB2-8CA3-DC9E-5C9B-5CD3A601B7FE}"/>
              </a:ext>
            </a:extLst>
          </p:cNvPr>
          <p:cNvSpPr/>
          <p:nvPr/>
        </p:nvSpPr>
        <p:spPr>
          <a:xfrm>
            <a:off x="10610211" y="3128030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Arrow: Down 22">
            <a:extLst>
              <a:ext uri="{FF2B5EF4-FFF2-40B4-BE49-F238E27FC236}">
                <a16:creationId xmlns:a16="http://schemas.microsoft.com/office/drawing/2014/main" id="{B7DBB2BA-3B47-EEDA-A220-EC3F9E79D5EF}"/>
              </a:ext>
            </a:extLst>
          </p:cNvPr>
          <p:cNvSpPr/>
          <p:nvPr/>
        </p:nvSpPr>
        <p:spPr>
          <a:xfrm>
            <a:off x="10610212" y="3761815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A0C92B8-30AB-8673-ED02-3E5DE81641DC}"/>
              </a:ext>
            </a:extLst>
          </p:cNvPr>
          <p:cNvCxnSpPr>
            <a:cxnSpLocks/>
          </p:cNvCxnSpPr>
          <p:nvPr/>
        </p:nvCxnSpPr>
        <p:spPr>
          <a:xfrm>
            <a:off x="10761028" y="1165555"/>
            <a:ext cx="4229" cy="274155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row: Down 24">
            <a:extLst>
              <a:ext uri="{FF2B5EF4-FFF2-40B4-BE49-F238E27FC236}">
                <a16:creationId xmlns:a16="http://schemas.microsoft.com/office/drawing/2014/main" id="{780FF31F-FBD2-092D-CF96-DB7E7BE6B48B}"/>
              </a:ext>
            </a:extLst>
          </p:cNvPr>
          <p:cNvSpPr/>
          <p:nvPr/>
        </p:nvSpPr>
        <p:spPr>
          <a:xfrm>
            <a:off x="10660565" y="4343007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50653690-049F-99B1-ABCD-582A095D4D3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5417" y="4272057"/>
          <a:ext cx="9288049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537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92807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3394598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0456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23568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28" name="สี่เหลี่ยมผืนผ้า 27">
            <a:extLst>
              <a:ext uri="{FF2B5EF4-FFF2-40B4-BE49-F238E27FC236}">
                <a16:creationId xmlns:a16="http://schemas.microsoft.com/office/drawing/2014/main" id="{B346D9F2-7990-49A9-9224-E292A62E330A}"/>
              </a:ext>
            </a:extLst>
          </p:cNvPr>
          <p:cNvSpPr/>
          <p:nvPr/>
        </p:nvSpPr>
        <p:spPr>
          <a:xfrm>
            <a:off x="79466" y="3995058"/>
            <a:ext cx="1414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TextBox 20">
            <a:extLst>
              <a:ext uri="{FF2B5EF4-FFF2-40B4-BE49-F238E27FC236}">
                <a16:creationId xmlns:a16="http://schemas.microsoft.com/office/drawing/2014/main" id="{846E42B8-1A98-4322-A39A-211BA6A05E79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ตัวชี้วัดสำนักงานมาตรฐานสินค้าเกษตรและอาหารแห่งชาติ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ectangle 16">
            <a:extLst>
              <a:ext uri="{FF2B5EF4-FFF2-40B4-BE49-F238E27FC236}">
                <a16:creationId xmlns:a16="http://schemas.microsoft.com/office/drawing/2014/main" id="{82869ACC-71CE-4E66-99CD-C6069A2E2097}"/>
              </a:ext>
            </a:extLst>
          </p:cNvPr>
          <p:cNvSpPr/>
          <p:nvPr/>
        </p:nvSpPr>
        <p:spPr>
          <a:xfrm>
            <a:off x="9567515" y="634407"/>
            <a:ext cx="2470226" cy="1323439"/>
          </a:xfrm>
          <a:prstGeom prst="rect">
            <a:avLst/>
          </a:prstGeom>
          <a:solidFill>
            <a:srgbClr val="F2F2F2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หน่วยงานที่เกี่ยวข้อง </a:t>
            </a:r>
            <a:r>
              <a:rPr lang="en-US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000" b="1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</a:p>
        </p:txBody>
      </p:sp>
      <p:sp>
        <p:nvSpPr>
          <p:cNvPr id="30" name="Rectangle 14">
            <a:extLst>
              <a:ext uri="{FF2B5EF4-FFF2-40B4-BE49-F238E27FC236}">
                <a16:creationId xmlns:a16="http://schemas.microsoft.com/office/drawing/2014/main" id="{693F1E35-5789-4148-ACE2-BF2F298B1F68}"/>
              </a:ext>
            </a:extLst>
          </p:cNvPr>
          <p:cNvSpPr/>
          <p:nvPr/>
        </p:nvSpPr>
        <p:spPr>
          <a:xfrm>
            <a:off x="9543873" y="2030680"/>
            <a:ext cx="2549695" cy="4144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ประเด็นเป้าหมาย </a:t>
            </a:r>
            <a:r>
              <a:rPr lang="en-US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</a:t>
            </a: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การลดการปล่อยก๊าซเรือนกระจก</a:t>
            </a:r>
            <a:endParaRPr lang="th-TH" sz="1000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Arrow: Down 21">
            <a:extLst>
              <a:ext uri="{FF2B5EF4-FFF2-40B4-BE49-F238E27FC236}">
                <a16:creationId xmlns:a16="http://schemas.microsoft.com/office/drawing/2014/main" id="{4D6E355E-74DD-4539-BE60-67E2D6A8C45D}"/>
              </a:ext>
            </a:extLst>
          </p:cNvPr>
          <p:cNvSpPr/>
          <p:nvPr/>
        </p:nvSpPr>
        <p:spPr>
          <a:xfrm>
            <a:off x="10568610" y="2453744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2" name="กลุ่ม 4">
            <a:extLst>
              <a:ext uri="{FF2B5EF4-FFF2-40B4-BE49-F238E27FC236}">
                <a16:creationId xmlns:a16="http://schemas.microsoft.com/office/drawing/2014/main" id="{79A00215-DA6C-4D2C-88E1-673D26DB8F47}"/>
              </a:ext>
            </a:extLst>
          </p:cNvPr>
          <p:cNvGrpSpPr>
            <a:grpSpLocks/>
          </p:cNvGrpSpPr>
          <p:nvPr/>
        </p:nvGrpSpPr>
        <p:grpSpPr bwMode="auto">
          <a:xfrm>
            <a:off x="11277825" y="56112"/>
            <a:ext cx="1111788" cy="701846"/>
            <a:chOff x="7140891" y="1707729"/>
            <a:chExt cx="1072343" cy="613365"/>
          </a:xfrm>
        </p:grpSpPr>
        <p:pic>
          <p:nvPicPr>
            <p:cNvPr id="3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6A91958F-EC69-4E27-A434-EF970A551F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Box 2">
              <a:extLst>
                <a:ext uri="{FF2B5EF4-FFF2-40B4-BE49-F238E27FC236}">
                  <a16:creationId xmlns:a16="http://schemas.microsoft.com/office/drawing/2014/main" id="{3A88EE32-1544-4EAC-A83A-C74D4DCC5C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403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 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lang="en-US" altLang="th-TH" sz="12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078155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6722664"/>
              </p:ext>
            </p:extLst>
          </p:nvPr>
        </p:nvGraphicFramePr>
        <p:xfrm>
          <a:off x="80963" y="491706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</a:t>
                      </a:r>
                      <a:r>
                        <a:rPr lang="th-TH" sz="14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รม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0963" y="1758068"/>
          <a:ext cx="9221299" cy="1478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129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81392" y="1758067"/>
          <a:ext cx="2577247" cy="807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7247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41A6E2A-A925-A27B-2E42-1DA615263A6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1515" y="3358267"/>
          <a:ext cx="11756572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193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541279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531628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606055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35935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51036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499730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478465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89097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478720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126608"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2566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12085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14292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819460"/>
                  </a:ext>
                </a:extLst>
              </a:tr>
              <a:tr h="14268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315004"/>
                  </a:ext>
                </a:extLst>
              </a:tr>
              <a:tr h="19112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7625348"/>
                  </a:ext>
                </a:extLst>
              </a:tr>
              <a:tr h="15440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395882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657498"/>
                  </a:ext>
                </a:extLst>
              </a:tr>
            </a:tbl>
          </a:graphicData>
        </a:graphic>
      </p:graphicFrame>
      <p:cxnSp>
        <p:nvCxnSpPr>
          <p:cNvPr id="4" name="Straight Arrow Connector 3"/>
          <p:cNvCxnSpPr/>
          <p:nvPr/>
        </p:nvCxnSpPr>
        <p:spPr>
          <a:xfrm flipV="1">
            <a:off x="6564573" y="405338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6564573" y="449153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019801" y="4847752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019801" y="5202031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7531100" y="5631608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7531100" y="596207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7531100" y="625639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9048466" y="6625727"/>
            <a:ext cx="941694" cy="2073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21306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/>
          </p:cNvPr>
          <p:cNvSpPr txBox="1"/>
          <p:nvPr/>
        </p:nvSpPr>
        <p:spPr>
          <a:xfrm>
            <a:off x="302685" y="6387043"/>
            <a:ext cx="11586633" cy="2565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lIns="91440" tIns="45720" rIns="91440" bIns="45720">
            <a:sp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067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เงื่อนไขการประเมิน </a:t>
            </a:r>
            <a:r>
              <a:rPr lang="en-US" sz="1067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067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67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ความสำเร็จตามแผนปฏิบัติการ</a:t>
            </a:r>
            <a:r>
              <a:rPr lang="en-US" sz="1067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(Action Plan) </a:t>
            </a:r>
            <a:r>
              <a:rPr lang="th-TH" sz="1067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sz="1067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Biz portal /</a:t>
            </a:r>
            <a:r>
              <a:rPr lang="th-TH" sz="1067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กองทุน </a:t>
            </a:r>
            <a:r>
              <a:rPr lang="en-US" sz="1067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</a:t>
            </a:r>
            <a:endParaRPr lang="en-US" sz="1067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Pentagon 43">
            <a:extLst/>
          </p:cNvPr>
          <p:cNvSpPr/>
          <p:nvPr/>
        </p:nvSpPr>
        <p:spPr>
          <a:xfrm>
            <a:off x="8483600" y="813859"/>
            <a:ext cx="1035051" cy="311151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40" tIns="45720" rIns="91440" bIns="45720"/>
          <a:lstStyle/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ตัวชี้วัดเดิม</a:t>
            </a:r>
          </a:p>
        </p:txBody>
      </p:sp>
      <p:sp>
        <p:nvSpPr>
          <p:cNvPr id="12" name="Rounded Rectangle 3">
            <a:extLst/>
          </p:cNvPr>
          <p:cNvSpPr/>
          <p:nvPr/>
        </p:nvSpPr>
        <p:spPr bwMode="gray">
          <a:xfrm>
            <a:off x="91018" y="737659"/>
            <a:ext cx="7890933" cy="370417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2000" tIns="72000" rIns="72000" bIns="72000" anchor="ctr"/>
          <a:lstStyle/>
          <a:p>
            <a:pPr marL="88898" defTabSz="609585" eaLnBrk="0" fontAlgn="b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67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8</a:t>
            </a:r>
            <a:r>
              <a:rPr lang="en-US" sz="1467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th-TH" sz="1467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ระบบรับรองมาตรฐานสินค้าเกษตร (</a:t>
            </a:r>
            <a:r>
              <a:rPr lang="en-US" sz="1467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GAP) </a:t>
            </a:r>
            <a:r>
              <a:rPr lang="th-TH" sz="1467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ปศุสัตว์</a:t>
            </a:r>
          </a:p>
        </p:txBody>
      </p:sp>
      <p:graphicFrame>
        <p:nvGraphicFramePr>
          <p:cNvPr id="18" name="Table 17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729206"/>
              </p:ext>
            </p:extLst>
          </p:nvPr>
        </p:nvGraphicFramePr>
        <p:xfrm>
          <a:off x="328085" y="2665943"/>
          <a:ext cx="11501967" cy="984792"/>
        </p:xfrm>
        <a:graphic>
          <a:graphicData uri="http://schemas.openxmlformats.org/drawingml/2006/table">
            <a:tbl>
              <a:tblPr firstRow="1"/>
              <a:tblGrid>
                <a:gridCol w="22923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68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410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322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</a:p>
                  </a:txBody>
                  <a:tcPr marL="91439" marR="91439" marT="45691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9" marR="91439" marT="45691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913">
                <a:tc>
                  <a:txBody>
                    <a:bodyPr/>
                    <a:lstStyle/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9" marR="91439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 marL="91439" marR="91439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 marL="91439" marR="91439" marT="45691" marB="4569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21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</a:p>
                  </a:txBody>
                  <a:tcPr marL="91439" marR="91439" marT="45691" marB="45691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แนวทางการพัฒนา ระบบรับรองมาตรฐานสินค้าเกษตร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(GAP)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พืชสวน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10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ตัวชี้วัด </a:t>
                      </a:r>
                      <a:r>
                        <a:rPr lang="en-US" sz="11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Monitor)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909644"/>
              </p:ext>
            </p:extLst>
          </p:nvPr>
        </p:nvGraphicFramePr>
        <p:xfrm>
          <a:off x="302685" y="3787776"/>
          <a:ext cx="11501967" cy="1102783"/>
        </p:xfrm>
        <a:graphic>
          <a:graphicData uri="http://schemas.openxmlformats.org/drawingml/2006/table">
            <a:tbl>
              <a:tblPr firstRow="1"/>
              <a:tblGrid>
                <a:gridCol w="1574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845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147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350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เป้าหมายการพัฒนา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9" marR="91439" marT="45751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9" marR="91439" marT="45751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9" marR="91439" marT="45751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253">
                <a:tc>
                  <a:txBody>
                    <a:bodyPr/>
                    <a:lstStyle/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39" marR="91439" marT="45751" marB="45751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 marL="91439" marR="91439" marT="45751" marB="45751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 marL="91439" marR="91439" marT="45751" marB="45751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 marL="91439" marR="91439" marT="45751" marB="45751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00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marL="91439" marR="91439" marT="45751" marB="45751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ให้บริการ 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ทุกหน่วยงาน : มีระบบการยื่นคำขอการรับรอง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9" marR="91439" marT="45751" marB="4575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พัฒนาและเชื่อมโยงบริการ 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9" marR="91439" marT="45751" marB="4575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พัฒนาและเชื่อมโยงบริการ 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กษ. มี </a:t>
                      </a:r>
                      <a:r>
                        <a:rPr lang="en-US" sz="1100" spc="-3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Platform GAP : </a:t>
                      </a:r>
                      <a:r>
                        <a:rPr lang="th-TH" sz="11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ผ่านช่องทางเดียว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9" marR="91439" marT="45751" marB="45751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0" name="ตาราง 9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365355"/>
              </p:ext>
            </p:extLst>
          </p:nvPr>
        </p:nvGraphicFramePr>
        <p:xfrm>
          <a:off x="328085" y="1097492"/>
          <a:ext cx="11501967" cy="1435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019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92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 marL="91439" marR="91439" marT="45751" marB="45751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5844">
                <a:tc>
                  <a:txBody>
                    <a:bodyPr/>
                    <a:lstStyle/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เป็นการวัดความสำเร็จในการขับเคลื่อนการให้บริการประชาชนผ่านระบบอิเล็กทรอนิกส์ (</a:t>
                      </a:r>
                      <a:r>
                        <a:rPr lang="en-US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e-Service) </a:t>
                      </a:r>
                      <a:r>
                        <a:rPr lang="th-TH" sz="1100" b="0" spc="-4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 12 งานบริการสำคัญ ของปีงบประมาณ พ.ศ. 2565 ตามมติคณะรัฐมนตรี เมื่อวันที่ 3 ส.ค. 64 </a:t>
                      </a: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ลักษณะงานบริการ :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ระบบรับรองมาตรฐานสินค้าเกษตร (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พืช ประมง ปศุสัตว์ เป็นระบบให้การรับรองมาตรฐานสินค้าเกษตร (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GAP)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แบบ 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End-to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End Process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ในสังกัดกระทรวงเกษตรและสหกรณ์ ตั้งแต่</a:t>
                      </a:r>
                      <a:r>
                        <a:rPr lang="th-TH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การยื่นคำขอจนได้รับการรับรอง </a:t>
                      </a:r>
                      <a:r>
                        <a:rPr lang="en-US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ซึ่งเกษตรกรจะได้รับความสะดวกและง่ายในการยื่นขอรับรองมาตรฐานสินค้าเกษตร </a:t>
                      </a:r>
                      <a:r>
                        <a:rPr lang="en-US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b="0" spc="-20" baseline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รวมทั้งเป็นการอำนวยความสะดวกให้กับผู้ประกอบการ ในการตรวจสอบ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ข้อมูลใบรับรองมาตรฐาน 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เพื่อใช้ประกอบการส่งออกและตรวจสอบย้อนกลับสินค้า (</a:t>
                      </a:r>
                      <a:r>
                        <a:rPr lang="en-US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traceability)</a:t>
                      </a:r>
                      <a:r>
                        <a:rPr lang="th-TH" sz="11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ทำให้สินค้าเกษตรส่งออกได้มากขึ้น สร้างรายได้ให้ประเทศ โดยการพัฒนาระบบจะมีการเชื่อมโยงข้อมูล และระบบบริการที่เกี่ยวข้อง เพื่อการแลกเปลี่ยน ตรวจสอบข้อมูลสินค้าเกษตร ซึ่งจะทำให้ข้อมูลเกษตรกรมีความถูกต้องและเป็นมาตรฐานเดียวกัน แพลตฟอร์มเดียวกันของทุกหน่วยงาน</a:t>
                      </a:r>
                    </a:p>
                    <a:p>
                      <a:pPr marL="111125" marR="0" lvl="0" indent="-1111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เป็นงานบริการตามแผนการปฏิรูปประเทศ ด้านเศรษฐกิจ : เกษตรมูลค่าสูง</a:t>
                      </a:r>
                    </a:p>
                  </a:txBody>
                  <a:tcPr marL="91439" marR="91439" marT="45751" marB="45751">
                    <a:lnT w="38100" cmpd="sng">
                      <a:noFill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31793" name="กลุ่ม 4"/>
          <p:cNvGrpSpPr>
            <a:grpSpLocks/>
          </p:cNvGrpSpPr>
          <p:nvPr/>
        </p:nvGrpSpPr>
        <p:grpSpPr bwMode="auto">
          <a:xfrm>
            <a:off x="9383184" y="661458"/>
            <a:ext cx="1107016" cy="615951"/>
            <a:chOff x="6391383" y="1647015"/>
            <a:chExt cx="1164188" cy="613365"/>
          </a:xfrm>
        </p:grpSpPr>
        <p:pic>
          <p:nvPicPr>
            <p:cNvPr id="31819" name="Picture 1" descr="C:\Users\dathpan\Downloads\056aac9a306aef891367aae43a86394b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820" name="TextBox 2"/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defTabSz="60958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th-TH" altLang="th-TH" sz="933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33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defTabSz="609585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th-TH" sz="1067" b="1">
                  <a:solidFill>
                    <a:srgbClr val="000000"/>
                  </a:solidFill>
                  <a:latin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lang="th-TH" altLang="th-TH" sz="1067" b="1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aphicFrame>
        <p:nvGraphicFramePr>
          <p:cNvPr id="23" name="ตาราง 4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010896"/>
              </p:ext>
            </p:extLst>
          </p:nvPr>
        </p:nvGraphicFramePr>
        <p:xfrm>
          <a:off x="10397067" y="600076"/>
          <a:ext cx="1644651" cy="8536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46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4259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หน่วยงานที่รับผิดชอบ</a:t>
                      </a:r>
                      <a:endParaRPr lang="en-US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80" marR="91480" marT="45767" marB="4576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708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มก</a:t>
                      </a:r>
                      <a:r>
                        <a:rPr lang="th-TH" sz="11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อช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(เจ้าภาพหลัก)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กข./ปม./ปศ./กวก./กสก./สปก./</a:t>
                      </a:r>
                      <a:r>
                        <a:rPr lang="th-TH" sz="11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/สป.กษ</a:t>
                      </a:r>
                      <a:endParaRPr lang="en-US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80" marR="91480" marT="45767" marB="4576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/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80880"/>
              </p:ext>
            </p:extLst>
          </p:nvPr>
        </p:nvGraphicFramePr>
        <p:xfrm>
          <a:off x="328085" y="4985810"/>
          <a:ext cx="11501967" cy="1178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5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11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654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4663">
                <a:tc grid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</a:p>
                  </a:txBody>
                  <a:tcPr marL="91439" marR="91439" marT="45723" marB="4572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1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1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5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91439" marR="91439" marT="45723" marB="4572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91439" marR="91439" marT="45723" marB="4572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 marL="91439" marR="91439" marT="45723" marB="4572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281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2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2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80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79" marR="68579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1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79" marR="68579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100" dirty="0">
                          <a:solidFill>
                            <a:srgbClr val="0066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endParaRPr lang="th-TH" sz="1100" dirty="0">
                        <a:solidFill>
                          <a:srgbClr val="0066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 ร้อยละ 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79" marR="68579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1818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Char char="•"/>
              <a:defRPr sz="3733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90575" indent="-380990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23962" indent="-304792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667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2133547" indent="-304792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743131" indent="-304792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352716" indent="-304792" defTabSz="609585" eaLnBrk="0" fontAlgn="base" hangingPunct="0">
              <a:lnSpc>
                <a:spcPct val="90000"/>
              </a:lnSpc>
              <a:spcBef>
                <a:spcPts val="66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962301" indent="-304792" defTabSz="609585" eaLnBrk="0" fontAlgn="base" hangingPunct="0">
              <a:lnSpc>
                <a:spcPct val="90000"/>
              </a:lnSpc>
              <a:spcBef>
                <a:spcPts val="66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4571886" indent="-304792" defTabSz="609585" eaLnBrk="0" fontAlgn="base" hangingPunct="0">
              <a:lnSpc>
                <a:spcPct val="90000"/>
              </a:lnSpc>
              <a:spcBef>
                <a:spcPts val="66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5181470" indent="-304792" defTabSz="609585" eaLnBrk="0" fontAlgn="base" hangingPunct="0">
              <a:lnSpc>
                <a:spcPct val="90000"/>
              </a:lnSpc>
              <a:spcBef>
                <a:spcPts val="66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09585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7AE297C5-D3AE-4282-81C8-66E42F69D60D}" type="slidenum">
              <a:rPr lang="en-US" altLang="th-TH" sz="1600">
                <a:solidFill>
                  <a:srgbClr val="898989"/>
                </a:solidFill>
              </a:rPr>
              <a:pPr defTabSz="60958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t>18</a:t>
            </a:fld>
            <a:endParaRPr lang="en-US" altLang="th-TH" sz="1600">
              <a:solidFill>
                <a:srgbClr val="898989"/>
              </a:solidFill>
            </a:endParaRPr>
          </a:p>
        </p:txBody>
      </p:sp>
      <p:sp>
        <p:nvSpPr>
          <p:cNvPr id="17" name="สี่เหลี่ยมผืนผ้า 16">
            <a:extLst>
              <a:ext uri="{FF2B5EF4-FFF2-40B4-BE49-F238E27FC236}">
                <a16:creationId xmlns:a16="http://schemas.microsoft.com/office/drawing/2014/main" id="{38C2FF08-F37D-40CC-826F-872AF3CE99A7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TextBox 20">
            <a:extLst>
              <a:ext uri="{FF2B5EF4-FFF2-40B4-BE49-F238E27FC236}">
                <a16:creationId xmlns:a16="http://schemas.microsoft.com/office/drawing/2014/main" id="{3F686396-E0F7-47DC-8DB8-3FC63321A670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ตัวชี้วัดสำนักงานมาตรฐานสินค้าเกษตรและอาหารแห่งชาติ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7819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Box 5"/>
          <p:cNvSpPr txBox="1">
            <a:spLocks noChangeArrowheads="1"/>
          </p:cNvSpPr>
          <p:nvPr/>
        </p:nvSpPr>
        <p:spPr bwMode="auto">
          <a:xfrm>
            <a:off x="0" y="0"/>
            <a:ext cx="12192000" cy="527051"/>
          </a:xfrm>
          <a:prstGeom prst="rect">
            <a:avLst/>
          </a:prstGeom>
          <a:solidFill>
            <a:srgbClr val="2F55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09585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th-TH" sz="1467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Road map </a:t>
            </a:r>
            <a:r>
              <a:rPr lang="th-TH" altLang="th-TH" sz="1467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การพัฒนาระบบรับรองมาตรฐานสินค้าเกษตร (</a:t>
            </a:r>
            <a:r>
              <a:rPr lang="en-US" altLang="th-TH" sz="1467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GAP) </a:t>
            </a:r>
            <a:r>
              <a:rPr lang="th-TH" altLang="th-TH" sz="1467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พืช ประมง ปศุสัตว์</a:t>
            </a:r>
          </a:p>
        </p:txBody>
      </p:sp>
      <p:grpSp>
        <p:nvGrpSpPr>
          <p:cNvPr id="32771" name="Group 30"/>
          <p:cNvGrpSpPr>
            <a:grpSpLocks/>
          </p:cNvGrpSpPr>
          <p:nvPr/>
        </p:nvGrpSpPr>
        <p:grpSpPr bwMode="auto">
          <a:xfrm>
            <a:off x="632884" y="1234018"/>
            <a:ext cx="11216216" cy="2597149"/>
            <a:chOff x="772938" y="1163102"/>
            <a:chExt cx="11216255" cy="2598594"/>
          </a:xfrm>
        </p:grpSpPr>
        <p:sp>
          <p:nvSpPr>
            <p:cNvPr id="8" name="TextBox 7">
              <a:extLst/>
            </p:cNvPr>
            <p:cNvSpPr txBox="1"/>
            <p:nvPr/>
          </p:nvSpPr>
          <p:spPr>
            <a:xfrm>
              <a:off x="772938" y="1184280"/>
              <a:ext cx="2438408" cy="504047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anchor="ctr"/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67" dirty="0">
                  <a:solidFill>
                    <a:prstClr val="black"/>
                  </a:solidFill>
                </a:rPr>
                <a:t>กำหนดวิธีพัฒนาระบบ</a:t>
              </a:r>
              <a:r>
                <a:rPr lang="en-US" sz="1467" dirty="0">
                  <a:solidFill>
                    <a:prstClr val="black"/>
                  </a:solidFill>
                </a:rPr>
                <a:t> </a:t>
              </a:r>
            </a:p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67" dirty="0">
                  <a:solidFill>
                    <a:prstClr val="black"/>
                  </a:solidFill>
                </a:rPr>
                <a:t>e-Service</a:t>
              </a:r>
              <a:endParaRPr lang="th-TH" sz="1467" dirty="0">
                <a:solidFill>
                  <a:prstClr val="black"/>
                </a:solidFill>
              </a:endParaRPr>
            </a:p>
          </p:txBody>
        </p:sp>
        <p:sp>
          <p:nvSpPr>
            <p:cNvPr id="9" name="TextBox 8">
              <a:extLst/>
            </p:cNvPr>
            <p:cNvSpPr txBox="1"/>
            <p:nvPr/>
          </p:nvSpPr>
          <p:spPr>
            <a:xfrm>
              <a:off x="772938" y="1789984"/>
              <a:ext cx="2438408" cy="309205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/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1) กรมเป็นผู้พัฒนาฯ</a:t>
              </a:r>
            </a:p>
          </p:txBody>
        </p:sp>
        <p:sp>
          <p:nvSpPr>
            <p:cNvPr id="10" name="TextBox 9">
              <a:extLst/>
            </p:cNvPr>
            <p:cNvSpPr txBox="1"/>
            <p:nvPr/>
          </p:nvSpPr>
          <p:spPr>
            <a:xfrm>
              <a:off x="772938" y="2753602"/>
              <a:ext cx="2438408" cy="30920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00" dirty="0">
                  <a:solidFill>
                    <a:prstClr val="black"/>
                  </a:solidFill>
                </a:rPr>
                <a:t>2) พัฒนา</a:t>
              </a:r>
              <a:r>
                <a:rPr lang="th-TH" sz="1400">
                  <a:solidFill>
                    <a:prstClr val="black"/>
                  </a:solidFill>
                </a:rPr>
                <a:t>ผ่าน </a:t>
              </a:r>
              <a:r>
                <a:rPr lang="en-US" sz="1400" dirty="0">
                  <a:solidFill>
                    <a:prstClr val="black"/>
                  </a:solidFill>
                </a:rPr>
                <a:t>Biz portal</a:t>
              </a:r>
              <a:endParaRPr lang="th-TH" sz="1400" dirty="0">
                <a:solidFill>
                  <a:prstClr val="black"/>
                </a:solidFill>
              </a:endParaRPr>
            </a:p>
          </p:txBody>
        </p:sp>
        <p:sp>
          <p:nvSpPr>
            <p:cNvPr id="11" name="TextBox 10">
              <a:extLst/>
            </p:cNvPr>
            <p:cNvSpPr txBox="1"/>
            <p:nvPr/>
          </p:nvSpPr>
          <p:spPr>
            <a:xfrm>
              <a:off x="772938" y="2130956"/>
              <a:ext cx="2438408" cy="54852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พัฒนาโดย 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IT </a:t>
              </a: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 </a:t>
              </a:r>
            </a:p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หรือมีแผนงาน/งบประมาณ รองรับ</a:t>
              </a:r>
            </a:p>
          </p:txBody>
        </p:sp>
        <p:sp>
          <p:nvSpPr>
            <p:cNvPr id="12" name="TextBox 11">
              <a:extLst/>
            </p:cNvPr>
            <p:cNvSpPr txBox="1"/>
            <p:nvPr/>
          </p:nvSpPr>
          <p:spPr>
            <a:xfrm>
              <a:off x="772938" y="3098811"/>
              <a:ext cx="2438408" cy="55063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หารือกับ สำนักงาน </a:t>
              </a:r>
              <a:r>
                <a:rPr lang="th-TH" sz="1200" dirty="0" err="1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ก.พ.ร</a:t>
              </a: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.</a:t>
              </a:r>
            </a:p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ในแต่ละปีจะสามารถพัฒนาได้กี่ระบบ</a:t>
              </a:r>
            </a:p>
          </p:txBody>
        </p:sp>
        <p:sp>
          <p:nvSpPr>
            <p:cNvPr id="13" name="TextBox 12">
              <a:extLst/>
            </p:cNvPr>
            <p:cNvSpPr txBox="1"/>
            <p:nvPr/>
          </p:nvSpPr>
          <p:spPr>
            <a:xfrm>
              <a:off x="3719348" y="1184280"/>
              <a:ext cx="2438408" cy="504047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anchor="ctr"/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67" dirty="0">
                  <a:solidFill>
                    <a:prstClr val="black"/>
                  </a:solidFill>
                </a:rPr>
                <a:t>วางแผนการพัฒนาระบบ</a:t>
              </a:r>
              <a:endParaRPr lang="en-US" sz="1467" dirty="0">
                <a:solidFill>
                  <a:prstClr val="black"/>
                </a:solidFill>
              </a:endParaRPr>
            </a:p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67" dirty="0">
                  <a:solidFill>
                    <a:prstClr val="black"/>
                  </a:solidFill>
                </a:rPr>
                <a:t>e-Service</a:t>
              </a:r>
              <a:endParaRPr lang="th-TH" sz="1467" dirty="0">
                <a:solidFill>
                  <a:prstClr val="black"/>
                </a:solidFill>
              </a:endParaRPr>
            </a:p>
          </p:txBody>
        </p:sp>
        <p:sp>
          <p:nvSpPr>
            <p:cNvPr id="14" name="TextBox 13">
              <a:extLst/>
            </p:cNvPr>
            <p:cNvSpPr txBox="1"/>
            <p:nvPr/>
          </p:nvSpPr>
          <p:spPr>
            <a:xfrm>
              <a:off x="3719348" y="1789984"/>
              <a:ext cx="2438408" cy="309205"/>
            </a:xfrm>
            <a:prstGeom prst="round2Diag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/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3) สำรวจงานบริการ 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 </a:t>
              </a: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ทั้งหมด</a:t>
              </a:r>
            </a:p>
          </p:txBody>
        </p:sp>
        <p:sp>
          <p:nvSpPr>
            <p:cNvPr id="15" name="TextBox 14">
              <a:extLst/>
            </p:cNvPr>
            <p:cNvSpPr txBox="1"/>
            <p:nvPr/>
          </p:nvSpPr>
          <p:spPr>
            <a:xfrm>
              <a:off x="3719348" y="2130956"/>
              <a:ext cx="2438408" cy="54852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แผนพัฒนา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ของกรม/หน่วยงานรับผิดชอบ/ผู้รับผิดชอบ</a:t>
              </a:r>
            </a:p>
          </p:txBody>
        </p:sp>
        <p:sp>
          <p:nvSpPr>
            <p:cNvPr id="16" name="TextBox 15">
              <a:extLst/>
            </p:cNvPr>
            <p:cNvSpPr txBox="1"/>
            <p:nvPr/>
          </p:nvSpPr>
          <p:spPr>
            <a:xfrm>
              <a:off x="6705975" y="1770923"/>
              <a:ext cx="2440526" cy="307088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dirty="0">
                  <a:solidFill>
                    <a:prstClr val="black"/>
                  </a:solidFill>
                </a:rPr>
                <a:t>5</a:t>
              </a:r>
              <a:r>
                <a:rPr lang="th-TH" sz="1400" dirty="0">
                  <a:solidFill>
                    <a:prstClr val="black"/>
                  </a:solidFill>
                </a:rPr>
                <a:t>) จัดทำมาตรฐานข้อมูล</a:t>
              </a:r>
            </a:p>
          </p:txBody>
        </p:sp>
        <p:sp>
          <p:nvSpPr>
            <p:cNvPr id="17" name="TextBox 16">
              <a:extLst/>
            </p:cNvPr>
            <p:cNvSpPr txBox="1"/>
            <p:nvPr/>
          </p:nvSpPr>
          <p:spPr>
            <a:xfrm>
              <a:off x="6705975" y="2116132"/>
              <a:ext cx="2440526" cy="8259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มาตรฐานแบบฟอร์มขอรับบริการ </a:t>
              </a:r>
              <a:r>
                <a:rPr lang="en-US" sz="1200" spc="-6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</a:p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anose="020B0604030504040204" pitchFamily="34" charset="0"/>
                </a:rPr>
                <a:t>มาตรฐานกระบวนการตรวจรับรองมาตรฐาน </a:t>
              </a:r>
              <a:r>
                <a:rPr lang="en-US" sz="1200" dirty="0">
                  <a:solidFill>
                    <a:prstClr val="black"/>
                  </a:solidFill>
                  <a:latin typeface="Tahoma" pitchFamily="34" charset="0"/>
                  <a:ea typeface="Tahoma" pitchFamily="34" charset="0"/>
                  <a:cs typeface="Tahoma" panose="020B0604030504040204" pitchFamily="34" charset="0"/>
                </a:rPr>
                <a:t>GAP</a:t>
              </a:r>
              <a:endParaRPr lang="en-US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มาตรฐานแบบฟอร์มใบรับรอง 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GAP</a:t>
              </a:r>
              <a:endPara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8" name="Arrow: Right 17">
              <a:extLst/>
            </p:cNvPr>
            <p:cNvSpPr/>
            <p:nvPr/>
          </p:nvSpPr>
          <p:spPr>
            <a:xfrm>
              <a:off x="3370096" y="1252051"/>
              <a:ext cx="215901" cy="36850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67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19" name="TextBox 18">
              <a:extLst/>
            </p:cNvPr>
            <p:cNvSpPr txBox="1"/>
            <p:nvPr/>
          </p:nvSpPr>
          <p:spPr>
            <a:xfrm>
              <a:off x="3719348" y="2768428"/>
              <a:ext cx="2438408" cy="550639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00" dirty="0">
                  <a:solidFill>
                    <a:prstClr val="black"/>
                  </a:solidFill>
                </a:rPr>
                <a:t>4) กำหนดขอบเขตการพัฒนา</a:t>
              </a:r>
            </a:p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00" dirty="0">
                  <a:solidFill>
                    <a:prstClr val="black"/>
                  </a:solidFill>
                </a:rPr>
                <a:t>ระบบ </a:t>
              </a:r>
              <a:r>
                <a:rPr lang="en-US" sz="1400" dirty="0">
                  <a:solidFill>
                    <a:prstClr val="black"/>
                  </a:solidFill>
                </a:rPr>
                <a:t>e-Service (GAP)</a:t>
              </a:r>
              <a:endParaRPr lang="th-TH" sz="1400" dirty="0">
                <a:solidFill>
                  <a:prstClr val="black"/>
                </a:solidFill>
              </a:endParaRPr>
            </a:p>
          </p:txBody>
        </p:sp>
        <p:sp>
          <p:nvSpPr>
            <p:cNvPr id="20" name="TextBox 19">
              <a:extLst/>
            </p:cNvPr>
            <p:cNvSpPr txBox="1"/>
            <p:nvPr/>
          </p:nvSpPr>
          <p:spPr>
            <a:xfrm>
              <a:off x="6705975" y="1184280"/>
              <a:ext cx="2440526" cy="504047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anchor="ctr"/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67" dirty="0">
                  <a:solidFill>
                    <a:prstClr val="black"/>
                  </a:solidFill>
                </a:rPr>
                <a:t>พัฒนาระบบ</a:t>
              </a:r>
              <a:endParaRPr lang="en-US" sz="1467" dirty="0">
                <a:solidFill>
                  <a:prstClr val="black"/>
                </a:solidFill>
              </a:endParaRPr>
            </a:p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67" dirty="0">
                  <a:solidFill>
                    <a:prstClr val="black"/>
                  </a:solidFill>
                </a:rPr>
                <a:t>e-Service</a:t>
              </a:r>
              <a:endParaRPr lang="th-TH" sz="1467" dirty="0">
                <a:solidFill>
                  <a:prstClr val="black"/>
                </a:solidFill>
              </a:endParaRPr>
            </a:p>
          </p:txBody>
        </p:sp>
        <p:sp>
          <p:nvSpPr>
            <p:cNvPr id="21" name="Arrow: Right 20">
              <a:extLst/>
            </p:cNvPr>
            <p:cNvSpPr/>
            <p:nvPr/>
          </p:nvSpPr>
          <p:spPr>
            <a:xfrm>
              <a:off x="6320740" y="1252051"/>
              <a:ext cx="215901" cy="36850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67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  <p:sp>
          <p:nvSpPr>
            <p:cNvPr id="22" name="TextBox 21">
              <a:extLst/>
            </p:cNvPr>
            <p:cNvSpPr txBox="1"/>
            <p:nvPr/>
          </p:nvSpPr>
          <p:spPr>
            <a:xfrm>
              <a:off x="6705975" y="2986565"/>
              <a:ext cx="2440526" cy="30920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dirty="0">
                  <a:solidFill>
                    <a:prstClr val="black"/>
                  </a:solidFill>
                </a:rPr>
                <a:t>6</a:t>
              </a:r>
              <a:r>
                <a:rPr lang="th-TH" sz="1400" dirty="0">
                  <a:solidFill>
                    <a:prstClr val="black"/>
                  </a:solidFill>
                </a:rPr>
                <a:t>) พัฒนาระบบ </a:t>
              </a:r>
              <a:r>
                <a:rPr lang="en-US" sz="1400" dirty="0">
                  <a:solidFill>
                    <a:prstClr val="black"/>
                  </a:solidFill>
                </a:rPr>
                <a:t>e-Service</a:t>
              </a:r>
              <a:endParaRPr lang="th-TH" sz="1400" dirty="0">
                <a:solidFill>
                  <a:prstClr val="black"/>
                </a:solidFill>
              </a:endParaRPr>
            </a:p>
          </p:txBody>
        </p:sp>
        <p:sp>
          <p:nvSpPr>
            <p:cNvPr id="23" name="TextBox 22">
              <a:extLst/>
            </p:cNvPr>
            <p:cNvSpPr txBox="1"/>
            <p:nvPr/>
          </p:nvSpPr>
          <p:spPr>
            <a:xfrm>
              <a:off x="6705975" y="3369896"/>
              <a:ext cx="2440526" cy="3918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067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กรมพัฒนาระบบ </a:t>
              </a:r>
              <a:r>
                <a:rPr lang="en-US" sz="1067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e-Service</a:t>
              </a:r>
              <a:endParaRPr lang="th-TH" sz="1067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88898" indent="-88898" defTabSz="60958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th-TH" sz="1067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พัฒนาผ่านระบบ</a:t>
              </a:r>
              <a:r>
                <a:rPr lang="en-US" sz="1067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Biz portal</a:t>
              </a:r>
              <a:endParaRPr lang="th-TH" sz="1067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4" name="TextBox 23">
              <a:extLst/>
            </p:cNvPr>
            <p:cNvSpPr txBox="1"/>
            <p:nvPr/>
          </p:nvSpPr>
          <p:spPr>
            <a:xfrm>
              <a:off x="9550785" y="1747627"/>
              <a:ext cx="2438408" cy="30920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solidFill>
                <a:schemeClr val="bg1">
                  <a:lumMod val="65000"/>
                </a:schemeClr>
              </a:solidFill>
              <a:prstDash val="sysDash"/>
            </a:ln>
          </p:spPr>
          <p:txBody>
            <a:bodyPr/>
            <a:lstStyle>
              <a:defPPr>
                <a:defRPr lang="th-TH"/>
              </a:defPPr>
              <a:lvl1pPr>
                <a:defRPr sz="120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400" dirty="0">
                  <a:solidFill>
                    <a:prstClr val="black"/>
                  </a:solidFill>
                </a:rPr>
                <a:t>7</a:t>
              </a:r>
              <a:r>
                <a:rPr lang="th-TH" sz="1400" dirty="0">
                  <a:solidFill>
                    <a:prstClr val="black"/>
                  </a:solidFill>
                </a:rPr>
                <a:t>) ให้บริการประชาชนแ</a:t>
              </a:r>
            </a:p>
          </p:txBody>
        </p:sp>
        <p:sp>
          <p:nvSpPr>
            <p:cNvPr id="25" name="TextBox 24">
              <a:extLst/>
            </p:cNvPr>
            <p:cNvSpPr txBox="1"/>
            <p:nvPr/>
          </p:nvSpPr>
          <p:spPr>
            <a:xfrm>
              <a:off x="9550785" y="2094953"/>
              <a:ext cx="2438408" cy="55063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/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ให้บริการระบบ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 e-Service </a:t>
              </a:r>
            </a:p>
            <a:p>
              <a:pPr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(</a:t>
              </a:r>
              <a:r>
                <a:rPr lang="th-TH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แยกตามระบบที่พัฒนา</a:t>
              </a:r>
              <a:r>
                <a:rPr lang="en-US" sz="1200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)</a:t>
              </a:r>
              <a:endPara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6" name="TextBox 25">
              <a:extLst/>
            </p:cNvPr>
            <p:cNvSpPr txBox="1"/>
            <p:nvPr/>
          </p:nvSpPr>
          <p:spPr>
            <a:xfrm>
              <a:off x="9550785" y="1163102"/>
              <a:ext cx="2438408" cy="504047"/>
            </a:xfrm>
            <a:prstGeom prst="roundRect">
              <a:avLst>
                <a:gd name="adj" fmla="val 37299"/>
              </a:avLst>
            </a:prstGeom>
            <a:solidFill>
              <a:srgbClr val="A2C7E8"/>
            </a:solidFill>
            <a:ln w="9525">
              <a:solidFill>
                <a:schemeClr val="accent5">
                  <a:lumMod val="50000"/>
                </a:schemeClr>
              </a:solidFill>
            </a:ln>
            <a:effectLst/>
          </p:spPr>
          <p:txBody>
            <a:bodyPr anchor="ctr"/>
            <a:lstStyle>
              <a:defPPr>
                <a:defRPr lang="th-TH"/>
              </a:defPPr>
              <a:lvl1pPr>
                <a:defRPr sz="1400" b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defRPr>
              </a:lvl1pPr>
            </a:lstStyle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1467" dirty="0">
                  <a:solidFill>
                    <a:prstClr val="black"/>
                  </a:solidFill>
                </a:rPr>
                <a:t>ให้บริการประชาชน</a:t>
              </a:r>
            </a:p>
          </p:txBody>
        </p:sp>
        <p:sp>
          <p:nvSpPr>
            <p:cNvPr id="27" name="Arrow: Right 26">
              <a:extLst/>
            </p:cNvPr>
            <p:cNvSpPr/>
            <p:nvPr/>
          </p:nvSpPr>
          <p:spPr>
            <a:xfrm>
              <a:off x="9233283" y="1220283"/>
              <a:ext cx="215901" cy="36850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9585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67">
                <a:solidFill>
                  <a:prstClr val="white"/>
                </a:solidFill>
                <a:latin typeface="Calibri"/>
                <a:cs typeface="Cordia New" panose="020B0304020202020204" pitchFamily="34" charset="-34"/>
              </a:endParaRPr>
            </a:p>
          </p:txBody>
        </p:sp>
      </p:grpSp>
      <p:sp>
        <p:nvSpPr>
          <p:cNvPr id="28" name="TextBox 27">
            <a:extLst/>
          </p:cNvPr>
          <p:cNvSpPr txBox="1"/>
          <p:nvPr/>
        </p:nvSpPr>
        <p:spPr>
          <a:xfrm>
            <a:off x="167218" y="797985"/>
            <a:ext cx="10953640" cy="3181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67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</a:t>
            </a:r>
            <a:r>
              <a:rPr lang="en-US" sz="1333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th-TH" sz="1333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ประชาชนสามารถยื่นขอรับรองมาตรฐานและรับใบรับรองมาตรฐานสินค้าเกษตร</a:t>
            </a:r>
            <a:r>
              <a:rPr lang="en-US" sz="1333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(GAP) </a:t>
            </a:r>
            <a:r>
              <a:rPr lang="th-TH" sz="1333" b="1" dirty="0">
                <a:solidFill>
                  <a:srgbClr val="5B9BD5">
                    <a:lumMod val="50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 ประมง ปศุสัตว์ ผ่านช่องทางบริการเดียว</a:t>
            </a:r>
          </a:p>
        </p:txBody>
      </p:sp>
      <p:sp>
        <p:nvSpPr>
          <p:cNvPr id="30" name="TextBox 29">
            <a:extLst/>
          </p:cNvPr>
          <p:cNvSpPr txBox="1"/>
          <p:nvPr/>
        </p:nvSpPr>
        <p:spPr>
          <a:xfrm>
            <a:off x="59267" y="1276351"/>
            <a:ext cx="482600" cy="24278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lIns="91440" tIns="45720" rIns="91440" bIns="45720"/>
          <a:lstStyle/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</a:t>
            </a:r>
            <a:endParaRPr lang="th-TH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TextBox 31">
            <a:extLst/>
          </p:cNvPr>
          <p:cNvSpPr txBox="1"/>
          <p:nvPr/>
        </p:nvSpPr>
        <p:spPr>
          <a:xfrm>
            <a:off x="84667" y="4076701"/>
            <a:ext cx="480484" cy="24278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lIns="91440" tIns="45720" rIns="91440" bIns="45720"/>
          <a:lstStyle/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</a:t>
            </a:r>
            <a:endParaRPr lang="th-TH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TextBox 38">
            <a:extLst/>
          </p:cNvPr>
          <p:cNvSpPr txBox="1"/>
          <p:nvPr/>
        </p:nvSpPr>
        <p:spPr>
          <a:xfrm>
            <a:off x="632884" y="4095751"/>
            <a:ext cx="2438400" cy="503767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lIns="91440" tIns="45720" rIns="91440" bIns="45720" anchor="ctr"/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67" dirty="0">
                <a:solidFill>
                  <a:prstClr val="white"/>
                </a:solidFill>
              </a:rPr>
              <a:t>วางแผนการพัฒนาระบบ</a:t>
            </a:r>
            <a:endParaRPr lang="en-US" sz="1467" dirty="0">
              <a:solidFill>
                <a:prstClr val="white"/>
              </a:solidFill>
            </a:endParaRPr>
          </a:p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67" dirty="0">
                <a:solidFill>
                  <a:prstClr val="white"/>
                </a:solidFill>
              </a:rPr>
              <a:t>e-Service</a:t>
            </a:r>
            <a:endParaRPr lang="th-TH" sz="1467" dirty="0">
              <a:solidFill>
                <a:prstClr val="white"/>
              </a:solidFill>
            </a:endParaRPr>
          </a:p>
        </p:txBody>
      </p:sp>
      <p:sp>
        <p:nvSpPr>
          <p:cNvPr id="40" name="TextBox 39">
            <a:extLst/>
          </p:cNvPr>
          <p:cNvSpPr txBox="1"/>
          <p:nvPr/>
        </p:nvSpPr>
        <p:spPr>
          <a:xfrm>
            <a:off x="632884" y="4701118"/>
            <a:ext cx="2438400" cy="503767"/>
          </a:xfrm>
          <a:prstGeom prst="round2Diag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/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สำรวจความก้าวหน้า</a:t>
            </a:r>
          </a:p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งานบริการ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32777" name="TextBox 40"/>
          <p:cNvSpPr txBox="1">
            <a:spLocks noChangeArrowheads="1"/>
          </p:cNvSpPr>
          <p:nvPr/>
        </p:nvSpPr>
        <p:spPr bwMode="auto">
          <a:xfrm>
            <a:off x="615951" y="5232400"/>
            <a:ext cx="2438400" cy="550333"/>
          </a:xfrm>
          <a:prstGeom prst="rect">
            <a:avLst/>
          </a:prstGeom>
          <a:solidFill>
            <a:srgbClr val="FFD1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 marL="66675" indent="-666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88898" indent="-88898" defTabSz="609585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แผนพัฒนา</a:t>
            </a:r>
            <a:r>
              <a:rPr lang="en-US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e-Service </a:t>
            </a:r>
            <a:r>
              <a:rPr lang="th-TH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ของกรม/ความก้าวหน้าของแต่ละงานบริการ</a:t>
            </a:r>
          </a:p>
        </p:txBody>
      </p:sp>
      <p:sp>
        <p:nvSpPr>
          <p:cNvPr id="42" name="TextBox 41">
            <a:extLst/>
          </p:cNvPr>
          <p:cNvSpPr txBox="1"/>
          <p:nvPr/>
        </p:nvSpPr>
        <p:spPr>
          <a:xfrm>
            <a:off x="3619500" y="4679952"/>
            <a:ext cx="2438400" cy="309033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pc="-51" dirty="0">
                <a:solidFill>
                  <a:prstClr val="black"/>
                </a:solidFill>
              </a:rPr>
              <a:t>3</a:t>
            </a:r>
            <a:r>
              <a:rPr lang="th-TH" spc="-51" dirty="0">
                <a:solidFill>
                  <a:prstClr val="black"/>
                </a:solidFill>
              </a:rPr>
              <a:t>) กำหนดมาตรฐานการเชื่อมต่อข้อมูล</a:t>
            </a:r>
          </a:p>
        </p:txBody>
      </p:sp>
      <p:sp>
        <p:nvSpPr>
          <p:cNvPr id="43" name="TextBox 42">
            <a:extLst/>
          </p:cNvPr>
          <p:cNvSpPr txBox="1"/>
          <p:nvPr/>
        </p:nvSpPr>
        <p:spPr>
          <a:xfrm>
            <a:off x="3619500" y="5027085"/>
            <a:ext cx="2438400" cy="698500"/>
          </a:xfrm>
          <a:prstGeom prst="rect">
            <a:avLst/>
          </a:prstGeom>
          <a:solidFill>
            <a:srgbClr val="FFD1FF"/>
          </a:solidFill>
        </p:spPr>
        <p:txBody>
          <a:bodyPr lIns="91440" tIns="45720" rIns="91440" bIns="45720" anchor="ctr"/>
          <a:lstStyle/>
          <a:p>
            <a:pPr marL="88898" indent="-88898" defTabSz="60958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th-TH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กำหนดมาตรฐาน </a:t>
            </a:r>
            <a:r>
              <a:rPr lang="en-US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API</a:t>
            </a:r>
            <a:r>
              <a:rPr lang="th-TH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เพื่อเชื่อมต่อข้อมูลผ่านระบบ</a:t>
            </a:r>
            <a:r>
              <a:rPr lang="en-US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Biz portal</a:t>
            </a:r>
          </a:p>
          <a:p>
            <a:pPr marL="88898" indent="-88898" defTabSz="60958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th-TH" sz="1200" spc="-6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พัฒนาระบบเชื่อมต่อข้อมูล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TextBox 44">
            <a:extLst/>
          </p:cNvPr>
          <p:cNvSpPr txBox="1"/>
          <p:nvPr/>
        </p:nvSpPr>
        <p:spPr>
          <a:xfrm>
            <a:off x="632884" y="5916084"/>
            <a:ext cx="2438400" cy="550333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>
                <a:solidFill>
                  <a:prstClr val="black"/>
                </a:solidFill>
              </a:rPr>
              <a:t>2</a:t>
            </a:r>
            <a:r>
              <a:rPr lang="th-TH" sz="1400" dirty="0">
                <a:solidFill>
                  <a:prstClr val="black"/>
                </a:solidFill>
              </a:rPr>
              <a:t>) กำหนดขอบเขตการพัฒนา</a:t>
            </a:r>
          </a:p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dirty="0">
                <a:solidFill>
                  <a:prstClr val="black"/>
                </a:solidFill>
              </a:rPr>
              <a:t>ระบบ </a:t>
            </a:r>
            <a:r>
              <a:rPr lang="en-US" sz="1400" dirty="0">
                <a:solidFill>
                  <a:prstClr val="black"/>
                </a:solidFill>
              </a:rPr>
              <a:t>e-Service (GAP)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46" name="TextBox 45">
            <a:extLst/>
          </p:cNvPr>
          <p:cNvSpPr txBox="1"/>
          <p:nvPr/>
        </p:nvSpPr>
        <p:spPr>
          <a:xfrm>
            <a:off x="3619500" y="4095751"/>
            <a:ext cx="2438400" cy="503767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lIns="91440" tIns="45720" rIns="91440" bIns="45720" anchor="ctr"/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67" dirty="0">
                <a:solidFill>
                  <a:prstClr val="white"/>
                </a:solidFill>
              </a:rPr>
              <a:t>พัฒนาระบบ</a:t>
            </a:r>
            <a:endParaRPr lang="en-US" sz="1467" dirty="0">
              <a:solidFill>
                <a:prstClr val="white"/>
              </a:solidFill>
            </a:endParaRPr>
          </a:p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67" dirty="0">
                <a:solidFill>
                  <a:prstClr val="white"/>
                </a:solidFill>
              </a:rPr>
              <a:t>e-Service</a:t>
            </a:r>
            <a:endParaRPr lang="th-TH" sz="1467" dirty="0">
              <a:solidFill>
                <a:prstClr val="white"/>
              </a:solidFill>
            </a:endParaRPr>
          </a:p>
        </p:txBody>
      </p:sp>
      <p:sp>
        <p:nvSpPr>
          <p:cNvPr id="47" name="Arrow: Right 46">
            <a:extLst/>
          </p:cNvPr>
          <p:cNvSpPr/>
          <p:nvPr/>
        </p:nvSpPr>
        <p:spPr>
          <a:xfrm>
            <a:off x="3232151" y="4163485"/>
            <a:ext cx="215900" cy="368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867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48" name="TextBox 47">
            <a:extLst/>
          </p:cNvPr>
          <p:cNvSpPr txBox="1"/>
          <p:nvPr/>
        </p:nvSpPr>
        <p:spPr>
          <a:xfrm>
            <a:off x="3619500" y="5791201"/>
            <a:ext cx="2438400" cy="309033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>
                <a:solidFill>
                  <a:prstClr val="black"/>
                </a:solidFill>
              </a:rPr>
              <a:t>4</a:t>
            </a:r>
            <a:r>
              <a:rPr lang="th-TH" sz="1400" dirty="0">
                <a:solidFill>
                  <a:prstClr val="black"/>
                </a:solidFill>
              </a:rPr>
              <a:t>) พัฒนาระบบ </a:t>
            </a:r>
            <a:r>
              <a:rPr lang="en-US" sz="1400" dirty="0">
                <a:solidFill>
                  <a:prstClr val="black"/>
                </a:solidFill>
              </a:rPr>
              <a:t>e-Service</a:t>
            </a:r>
            <a:endParaRPr lang="th-TH" sz="1400" dirty="0">
              <a:solidFill>
                <a:prstClr val="black"/>
              </a:solidFill>
            </a:endParaRPr>
          </a:p>
        </p:txBody>
      </p:sp>
      <p:sp>
        <p:nvSpPr>
          <p:cNvPr id="32784" name="TextBox 48"/>
          <p:cNvSpPr txBox="1">
            <a:spLocks noChangeArrowheads="1"/>
          </p:cNvSpPr>
          <p:nvPr/>
        </p:nvSpPr>
        <p:spPr bwMode="auto">
          <a:xfrm>
            <a:off x="3619500" y="6136218"/>
            <a:ext cx="2438400" cy="550333"/>
          </a:xfrm>
          <a:prstGeom prst="rect">
            <a:avLst/>
          </a:prstGeom>
          <a:solidFill>
            <a:srgbClr val="FFD1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 marL="66675" indent="-666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88898" indent="-88898" defTabSz="609585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กรมพัฒนาระบบ </a:t>
            </a:r>
            <a:r>
              <a:rPr lang="en-US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e-Service</a:t>
            </a:r>
            <a:endParaRPr lang="th-TH" altLang="th-TH" sz="1200">
              <a:solidFill>
                <a:prstClr val="black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marL="88898" indent="-88898" defTabSz="609585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พัฒนาผ่านระบบ</a:t>
            </a:r>
            <a:r>
              <a:rPr lang="en-US" altLang="th-TH" sz="1200">
                <a:solidFill>
                  <a:prstClr val="black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Biz portal</a:t>
            </a:r>
            <a:endParaRPr lang="th-TH" altLang="th-TH" sz="1200">
              <a:solidFill>
                <a:prstClr val="black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0" name="TextBox 49">
            <a:extLst/>
          </p:cNvPr>
          <p:cNvSpPr txBox="1"/>
          <p:nvPr/>
        </p:nvSpPr>
        <p:spPr>
          <a:xfrm>
            <a:off x="6464300" y="4658785"/>
            <a:ext cx="2438400" cy="309033"/>
          </a:xfrm>
          <a:prstGeom prst="rect">
            <a:avLst/>
          </a:prstGeom>
          <a:solidFill>
            <a:srgbClr val="FA7EB3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>
                <a:solidFill>
                  <a:prstClr val="black"/>
                </a:solidFill>
              </a:rPr>
              <a:t>5</a:t>
            </a:r>
            <a:r>
              <a:rPr lang="th-TH" sz="1400" dirty="0">
                <a:solidFill>
                  <a:prstClr val="black"/>
                </a:solidFill>
              </a:rPr>
              <a:t>) ให้บริการประชาชน</a:t>
            </a:r>
          </a:p>
        </p:txBody>
      </p:sp>
      <p:sp>
        <p:nvSpPr>
          <p:cNvPr id="51" name="TextBox 50">
            <a:extLst/>
          </p:cNvPr>
          <p:cNvSpPr txBox="1"/>
          <p:nvPr/>
        </p:nvSpPr>
        <p:spPr>
          <a:xfrm>
            <a:off x="6464300" y="5005918"/>
            <a:ext cx="2438400" cy="1083733"/>
          </a:xfrm>
          <a:prstGeom prst="rect">
            <a:avLst/>
          </a:prstGeom>
          <a:solidFill>
            <a:srgbClr val="FFD1FF"/>
          </a:solidFill>
        </p:spPr>
        <p:txBody>
          <a:bodyPr lIns="91440" tIns="45720" rIns="91440" bIns="45720" anchor="ctr"/>
          <a:lstStyle>
            <a:defPPr>
              <a:defRPr lang="th-TH"/>
            </a:defPPr>
            <a:lvl1pPr marL="88900" indent="-88900">
              <a:buFont typeface="Arial" panose="020B0604020202020204" pitchFamily="34" charset="0"/>
              <a:buChar char="•"/>
              <a:defRPr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118530" indent="-118530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spc="0" dirty="0">
                <a:solidFill>
                  <a:prstClr val="black"/>
                </a:solidFill>
              </a:rPr>
              <a:t>ให้บริการระบบ</a:t>
            </a:r>
            <a:r>
              <a:rPr lang="en-US" sz="1400" spc="0" dirty="0">
                <a:solidFill>
                  <a:prstClr val="black"/>
                </a:solidFill>
              </a:rPr>
              <a:t> e-Service </a:t>
            </a:r>
          </a:p>
          <a:p>
            <a:pPr marL="0" indent="0" defTabSz="609585" eaLnBrk="0" fontAlgn="base" hangingPunct="0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en-US" sz="1400" spc="0" dirty="0">
                <a:solidFill>
                  <a:prstClr val="black"/>
                </a:solidFill>
              </a:rPr>
              <a:t>  (</a:t>
            </a:r>
            <a:r>
              <a:rPr lang="th-TH" sz="1400" spc="0" dirty="0">
                <a:solidFill>
                  <a:prstClr val="black"/>
                </a:solidFill>
              </a:rPr>
              <a:t>แยกตามระบบที่พัฒนา</a:t>
            </a:r>
            <a:r>
              <a:rPr lang="en-US" sz="1400" spc="0" dirty="0">
                <a:solidFill>
                  <a:prstClr val="black"/>
                </a:solidFill>
              </a:rPr>
              <a:t>)</a:t>
            </a:r>
          </a:p>
          <a:p>
            <a:pPr marL="118530" indent="-118530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00" spc="0" dirty="0">
                <a:solidFill>
                  <a:prstClr val="black"/>
                </a:solidFill>
              </a:rPr>
              <a:t>ให้บริการระบบ</a:t>
            </a:r>
            <a:r>
              <a:rPr lang="en-US" sz="1400" spc="0" dirty="0">
                <a:solidFill>
                  <a:prstClr val="black"/>
                </a:solidFill>
              </a:rPr>
              <a:t>  e-Service</a:t>
            </a:r>
            <a:endParaRPr lang="th-TH" sz="1400" spc="0" dirty="0">
              <a:solidFill>
                <a:prstClr val="black"/>
              </a:solidFill>
            </a:endParaRPr>
          </a:p>
          <a:p>
            <a:pPr marL="0" indent="0" defTabSz="609585" eaLnBrk="0" fontAlgn="base" hangingPunct="0"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th-TH" sz="1400" spc="0" dirty="0">
                <a:solidFill>
                  <a:prstClr val="black"/>
                </a:solidFill>
              </a:rPr>
              <a:t>   (ผ่านระบบ</a:t>
            </a:r>
            <a:r>
              <a:rPr lang="en-US" sz="1400" spc="0" dirty="0">
                <a:solidFill>
                  <a:prstClr val="black"/>
                </a:solidFill>
              </a:rPr>
              <a:t> Biz portal)</a:t>
            </a:r>
          </a:p>
        </p:txBody>
      </p:sp>
      <p:sp>
        <p:nvSpPr>
          <p:cNvPr id="52" name="TextBox 51">
            <a:extLst/>
          </p:cNvPr>
          <p:cNvSpPr txBox="1"/>
          <p:nvPr/>
        </p:nvSpPr>
        <p:spPr>
          <a:xfrm>
            <a:off x="6464300" y="4074585"/>
            <a:ext cx="2438400" cy="503767"/>
          </a:xfrm>
          <a:prstGeom prst="roundRect">
            <a:avLst>
              <a:gd name="adj" fmla="val 37299"/>
            </a:avLst>
          </a:prstGeom>
          <a:solidFill>
            <a:srgbClr val="990099"/>
          </a:solidFill>
          <a:ln w="9525">
            <a:solidFill>
              <a:schemeClr val="accent5">
                <a:lumMod val="50000"/>
              </a:schemeClr>
            </a:solidFill>
          </a:ln>
          <a:effectLst/>
        </p:spPr>
        <p:txBody>
          <a:bodyPr lIns="91440" tIns="45720" rIns="91440" bIns="45720" anchor="ctr"/>
          <a:lstStyle>
            <a:defPPr>
              <a:defRPr lang="th-TH"/>
            </a:defPPr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467" dirty="0">
                <a:solidFill>
                  <a:prstClr val="white"/>
                </a:solidFill>
              </a:rPr>
              <a:t>ให้บริการประชาชน</a:t>
            </a:r>
          </a:p>
        </p:txBody>
      </p:sp>
      <p:sp>
        <p:nvSpPr>
          <p:cNvPr id="53" name="Arrow: Right 52">
            <a:extLst/>
          </p:cNvPr>
          <p:cNvSpPr/>
          <p:nvPr/>
        </p:nvSpPr>
        <p:spPr>
          <a:xfrm>
            <a:off x="6146801" y="4131734"/>
            <a:ext cx="215900" cy="368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1867">
              <a:solidFill>
                <a:prstClr val="white"/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54" name="TextBox 53">
            <a:extLst/>
          </p:cNvPr>
          <p:cNvSpPr txBox="1"/>
          <p:nvPr/>
        </p:nvSpPr>
        <p:spPr>
          <a:xfrm>
            <a:off x="9347201" y="4038601"/>
            <a:ext cx="480484" cy="24278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55A11"/>
            </a:solidFill>
            <a:prstDash val="sysDash"/>
          </a:ln>
        </p:spPr>
        <p:txBody>
          <a:bodyPr wrap="none" lIns="91440" tIns="45720" rIns="91440" bIns="45720"/>
          <a:lstStyle/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</a:t>
            </a:r>
            <a:endParaRPr lang="en-US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333" b="1" dirty="0">
                <a:solidFill>
                  <a:srgbClr val="ED7D31">
                    <a:lumMod val="75000"/>
                  </a:srgb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67</a:t>
            </a:r>
            <a:endParaRPr lang="th-TH" sz="1333" b="1" dirty="0">
              <a:solidFill>
                <a:srgbClr val="ED7D31">
                  <a:lumMod val="75000"/>
                </a:srgb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5" name="TextBox 54">
            <a:extLst/>
          </p:cNvPr>
          <p:cNvSpPr txBox="1"/>
          <p:nvPr/>
        </p:nvSpPr>
        <p:spPr>
          <a:xfrm>
            <a:off x="9895418" y="4040718"/>
            <a:ext cx="2061633" cy="2425700"/>
          </a:xfrm>
          <a:prstGeom prst="rect">
            <a:avLst/>
          </a:prstGeom>
          <a:solidFill>
            <a:srgbClr val="E1EFD9"/>
          </a:solidFill>
          <a:ln w="12700">
            <a:solidFill>
              <a:schemeClr val="bg1">
                <a:lumMod val="65000"/>
              </a:schemeClr>
            </a:solidFill>
            <a:prstDash val="sysDash"/>
          </a:ln>
        </p:spPr>
        <p:txBody>
          <a:bodyPr lIns="91440" tIns="45720" rIns="91440" bIns="45720"/>
          <a:lstStyle>
            <a:defPPr>
              <a:defRPr lang="th-TH"/>
            </a:defPPr>
            <a:lvl1pPr>
              <a:defRPr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b="1" dirty="0">
                <a:solidFill>
                  <a:prstClr val="black"/>
                </a:solidFill>
              </a:rPr>
              <a:t>ดำเนินขั้นตอนเหมือนปี 66</a:t>
            </a:r>
          </a:p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dirty="0">
                <a:solidFill>
                  <a:prstClr val="black"/>
                </a:solidFill>
              </a:rPr>
              <a:t>โดยพัฒนาระบบ </a:t>
            </a:r>
            <a:r>
              <a:rPr lang="en-US" dirty="0">
                <a:solidFill>
                  <a:prstClr val="black"/>
                </a:solidFill>
              </a:rPr>
              <a:t>e-Service </a:t>
            </a:r>
            <a:r>
              <a:rPr lang="th-TH" dirty="0">
                <a:solidFill>
                  <a:prstClr val="black"/>
                </a:solidFill>
              </a:rPr>
              <a:t>และเชื่อมโยงข้อมูล เข้าสู่ระบบกลางของกระทรวงเกษตร</a:t>
            </a:r>
          </a:p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dirty="0">
              <a:solidFill>
                <a:prstClr val="black"/>
              </a:solidFill>
            </a:endParaRPr>
          </a:p>
          <a:p>
            <a:pPr defTabSz="609585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u="sng" dirty="0">
                <a:solidFill>
                  <a:prstClr val="black"/>
                </a:solidFill>
              </a:rPr>
              <a:t>เงื่อนไข</a:t>
            </a:r>
            <a:r>
              <a:rPr lang="en-US" u="sng" dirty="0">
                <a:solidFill>
                  <a:prstClr val="black"/>
                </a:solidFill>
              </a:rPr>
              <a:t>: </a:t>
            </a:r>
            <a:r>
              <a:rPr lang="th-TH" u="sng" dirty="0">
                <a:solidFill>
                  <a:prstClr val="black"/>
                </a:solidFill>
              </a:rPr>
              <a:t>การพัฒนาและเชื่อมโยงระบบในแต่ละปีงบประมาณขึ้นอยู่กับ งบประมาณของกรม และการสนับสนุนจากระบบ </a:t>
            </a:r>
            <a:r>
              <a:rPr lang="en-US" u="sng" dirty="0">
                <a:solidFill>
                  <a:prstClr val="black"/>
                </a:solidFill>
              </a:rPr>
              <a:t>Biz portal</a:t>
            </a:r>
            <a:endParaRPr lang="th-TH" u="sng" dirty="0">
              <a:solidFill>
                <a:prstClr val="black"/>
              </a:solidFill>
            </a:endParaRPr>
          </a:p>
        </p:txBody>
      </p:sp>
      <p:sp>
        <p:nvSpPr>
          <p:cNvPr id="3" name="Slide Number Placeholder 2">
            <a:extLst/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1pPr>
            <a:lvl2pPr marL="990575" indent="-380990"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2pPr>
            <a:lvl3pPr marL="1523962" indent="-304792"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3pPr>
            <a:lvl4pPr marL="2133547" indent="-304792"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4pPr>
            <a:lvl5pPr marL="2743131" indent="-304792"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5pPr>
            <a:lvl6pPr marL="3352716" indent="-304792" defTabSz="609585" eaLnBrk="0" fontAlgn="base" hangingPunct="0">
              <a:spcBef>
                <a:spcPct val="0"/>
              </a:spcBef>
              <a:spcAft>
                <a:spcPct val="0"/>
              </a:spcAft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6pPr>
            <a:lvl7pPr marL="3962301" indent="-304792" defTabSz="609585" eaLnBrk="0" fontAlgn="base" hangingPunct="0">
              <a:spcBef>
                <a:spcPct val="0"/>
              </a:spcBef>
              <a:spcAft>
                <a:spcPct val="0"/>
              </a:spcAft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7pPr>
            <a:lvl8pPr marL="4571886" indent="-304792" defTabSz="609585" eaLnBrk="0" fontAlgn="base" hangingPunct="0">
              <a:spcBef>
                <a:spcPct val="0"/>
              </a:spcBef>
              <a:spcAft>
                <a:spcPct val="0"/>
              </a:spcAft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8pPr>
            <a:lvl9pPr marL="5181470" indent="-304792" defTabSz="609585" eaLnBrk="0" fontAlgn="base" hangingPunct="0">
              <a:spcBef>
                <a:spcPct val="0"/>
              </a:spcBef>
              <a:spcAft>
                <a:spcPct val="0"/>
              </a:spcAft>
              <a:defRPr sz="3733">
                <a:solidFill>
                  <a:schemeClr val="tx1"/>
                </a:solidFill>
                <a:latin typeface="Calibri" panose="020F0502020204030204" pitchFamily="34" charset="0"/>
                <a:cs typeface="Tahoma" panose="020B0604030504040204" pitchFamily="34" charset="0"/>
              </a:defRPr>
            </a:lvl9pPr>
          </a:lstStyle>
          <a:p>
            <a:pPr defTabSz="609585" fontAlgn="base">
              <a:spcBef>
                <a:spcPct val="0"/>
              </a:spcBef>
              <a:spcAft>
                <a:spcPct val="0"/>
              </a:spcAft>
            </a:pPr>
            <a:fld id="{357AD64E-CF5A-4380-8C50-A3590E41D3AA}" type="slidenum">
              <a:rPr lang="en-US" altLang="en-US" sz="1333">
                <a:solidFill>
                  <a:srgbClr val="898989"/>
                </a:solidFill>
                <a:cs typeface="Cordia New" panose="020B0304020202020204" pitchFamily="34" charset="-34"/>
              </a:rPr>
              <a:pPr defTabSz="609585"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en-US" sz="1333">
              <a:solidFill>
                <a:srgbClr val="898989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261381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5"/>
          <p:cNvSpPr txBox="1">
            <a:spLocks noChangeArrowheads="1"/>
          </p:cNvSpPr>
          <p:nvPr/>
        </p:nvSpPr>
        <p:spPr bwMode="auto">
          <a:xfrm>
            <a:off x="0" y="0"/>
            <a:ext cx="12192000" cy="527051"/>
          </a:xfrm>
          <a:prstGeom prst="rect">
            <a:avLst/>
          </a:prstGeom>
          <a:solidFill>
            <a:srgbClr val="2F55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09585" eaLnBrk="0" fontAlgn="base" hangingPunct="0"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None/>
            </a:pPr>
            <a:r>
              <a:rPr lang="th-TH" altLang="th-TH" sz="1600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แผนปฏิบัติการ (</a:t>
            </a:r>
            <a:r>
              <a:rPr lang="en-US" altLang="th-TH" sz="1600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Action Plan) </a:t>
            </a:r>
            <a:r>
              <a:rPr lang="th-TH" altLang="th-TH" sz="1600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ประจำปีงบประมาณ พ.ศ. </a:t>
            </a:r>
            <a:r>
              <a:rPr lang="en-US" altLang="th-TH" sz="1600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lang="th-TH" altLang="th-TH" sz="1600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ระบบรับรองมาตรฐานสินค้าเกษตร (</a:t>
            </a:r>
            <a:r>
              <a:rPr lang="en-US" altLang="th-TH" sz="1600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GAP</a:t>
            </a:r>
            <a:r>
              <a:rPr lang="th-TH" altLang="th-TH" sz="1600" b="1">
                <a:solidFill>
                  <a:prstClr val="white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) พืช ประมง ปศุสัตว์</a:t>
            </a:r>
            <a:endParaRPr lang="en-US" altLang="th-TH" sz="1600" b="1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795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333"/>
              </a:spcBef>
              <a:buFont typeface="Arial" panose="020B0604020202020204" pitchFamily="34" charset="0"/>
              <a:buChar char="•"/>
              <a:defRPr sz="3733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90575" indent="-380990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523962" indent="-304792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 sz="2667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2133547" indent="-304792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743131" indent="-304792">
              <a:lnSpc>
                <a:spcPct val="90000"/>
              </a:lnSpc>
              <a:spcBef>
                <a:spcPts val="667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352716" indent="-304792" defTabSz="609585" eaLnBrk="0" fontAlgn="base" hangingPunct="0">
              <a:lnSpc>
                <a:spcPct val="90000"/>
              </a:lnSpc>
              <a:spcBef>
                <a:spcPts val="66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962301" indent="-304792" defTabSz="609585" eaLnBrk="0" fontAlgn="base" hangingPunct="0">
              <a:lnSpc>
                <a:spcPct val="90000"/>
              </a:lnSpc>
              <a:spcBef>
                <a:spcPts val="66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4571886" indent="-304792" defTabSz="609585" eaLnBrk="0" fontAlgn="base" hangingPunct="0">
              <a:lnSpc>
                <a:spcPct val="90000"/>
              </a:lnSpc>
              <a:spcBef>
                <a:spcPts val="66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5181470" indent="-304792" defTabSz="609585" eaLnBrk="0" fontAlgn="base" hangingPunct="0">
              <a:lnSpc>
                <a:spcPct val="90000"/>
              </a:lnSpc>
              <a:spcBef>
                <a:spcPts val="667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09585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36763DD6-036C-4C5C-8C91-E060BB70940B}" type="slidenum">
              <a:rPr lang="en-US" altLang="th-TH" sz="1600">
                <a:solidFill>
                  <a:srgbClr val="898989"/>
                </a:solidFill>
              </a:rPr>
              <a:pPr defTabSz="609585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t>20</a:t>
            </a:fld>
            <a:endParaRPr lang="en-US" altLang="th-TH" sz="1600">
              <a:solidFill>
                <a:srgbClr val="898989"/>
              </a:solidFill>
            </a:endParaRPr>
          </a:p>
        </p:txBody>
      </p:sp>
      <p:graphicFrame>
        <p:nvGraphicFramePr>
          <p:cNvPr id="2" name="Table 1">
            <a:extLst/>
          </p:cNvPr>
          <p:cNvGraphicFramePr>
            <a:graphicFrameLocks noGrp="1"/>
          </p:cNvGraphicFramePr>
          <p:nvPr/>
        </p:nvGraphicFramePr>
        <p:xfrm>
          <a:off x="533400" y="1185333"/>
          <a:ext cx="11324167" cy="4013200"/>
        </p:xfrm>
        <a:graphic>
          <a:graphicData uri="http://schemas.openxmlformats.org/drawingml/2006/table">
            <a:tbl>
              <a:tblPr firstRow="1" firstCol="1" bandRow="1"/>
              <a:tblGrid>
                <a:gridCol w="20910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10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64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778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778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57965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91428" marR="91428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ผลผลิตรายไตรมาส ประจำปีงบประมาณ พ.ศ.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2566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962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- ธ.ค.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- มี.ค.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- มิ.ย.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ไตรมาสที่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</a:t>
                      </a:r>
                      <a:b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- ก.ย. 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561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สำนักงานมาตรฐานสินค้าเกษตรและอาหารแห่งชาติ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สำนักงานการปฏิรูปที่ดินเพื่อเกษตรกรรม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กรมการข้าว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กรมปศุสัตว์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กรมหม่อนไหม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กรมประมง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กรมวิชาการเกษตร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91428" marR="91428" marT="182904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สำรวจความก้าวหน้างานบริการ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ทั้งหมดของหน่วยงาน 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จัดทำแผนการบริการของกรม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182904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กำหนดขอบเขตการพัฒนาระบบ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e-Service (GAP)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กำหนดมาตรฐานการเชื่อมต่อข้อมูล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เพื่อเชื่อมต่อข้อมูลผ่านระบบ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182904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หารือหน่วยงานการให้บริการ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กับผู้พัฒนาระบบ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และพัฒนาระบบ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API 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เพื่อเชื่อมโยง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182904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ทดสอบระบบ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Biz portal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 (</a:t>
                      </a:r>
                      <a:r>
                        <a:rPr lang="th-TH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สมบูรณ์/แก้ไขเพิ่มเติม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182904" marB="0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246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3">
            <a:extLst>
              <a:ext uri="{FF2B5EF4-FFF2-40B4-BE49-F238E27FC236}">
                <a16:creationId xmlns:a16="http://schemas.microsoft.com/office/drawing/2014/main" id="{4DB1D0FD-6F01-4FAB-887C-3326788C5642}"/>
              </a:ext>
            </a:extLst>
          </p:cNvPr>
          <p:cNvSpPr/>
          <p:nvPr/>
        </p:nvSpPr>
        <p:spPr bwMode="gray">
          <a:xfrm>
            <a:off x="156699" y="699756"/>
            <a:ext cx="6996575" cy="40233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CD9749-BEC6-404B-AB56-44C023EE066D}"/>
              </a:ext>
            </a:extLst>
          </p:cNvPr>
          <p:cNvSpPr/>
          <p:nvPr/>
        </p:nvSpPr>
        <p:spPr>
          <a:xfrm>
            <a:off x="256187" y="750878"/>
            <a:ext cx="68970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33363" algn="l"/>
              </a:tabLst>
            </a:pP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: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การประเมินสถานะของหน่วยงานในการเป็นระบบราชการ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9768C75-AC0C-4558-81A0-8BA25B7656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443522"/>
              </p:ext>
            </p:extLst>
          </p:nvPr>
        </p:nvGraphicFramePr>
        <p:xfrm>
          <a:off x="394586" y="2975904"/>
          <a:ext cx="6395098" cy="793604"/>
        </p:xfrm>
        <a:graphic>
          <a:graphicData uri="http://schemas.openxmlformats.org/drawingml/2006/table">
            <a:tbl>
              <a:tblPr firstRow="1"/>
              <a:tblGrid>
                <a:gridCol w="17748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80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6412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5344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272276">
                  <a:extLst>
                    <a:ext uri="{9D8B030D-6E8A-4147-A177-3AD203B41FA5}">
                      <a16:colId xmlns:a16="http://schemas.microsoft.com/office/drawing/2014/main" val="2905250644"/>
                    </a:ext>
                  </a:extLst>
                </a:gridCol>
              </a:tblGrid>
              <a:tr h="252653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754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316.86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359.42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427.29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418.25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6250C93-7FA4-44B4-B104-38E2DFF29D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817104"/>
              </p:ext>
            </p:extLst>
          </p:nvPr>
        </p:nvGraphicFramePr>
        <p:xfrm>
          <a:off x="394586" y="4841711"/>
          <a:ext cx="6468672" cy="1377252"/>
        </p:xfrm>
        <a:graphic>
          <a:graphicData uri="http://schemas.openxmlformats.org/drawingml/2006/table">
            <a:tbl>
              <a:tblPr firstRow="1" bandRow="1"/>
              <a:tblGrid>
                <a:gridCol w="196939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272829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226444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220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กลุ่มที่ 3 </a:t>
                      </a:r>
                      <a:r>
                        <a:rPr kumimoji="0" lang="en-A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ส่วนราชการที่มีคะแนนผลการประเมินในปีงบประมาณ พ.ศ 2565 ตั้งแต่ 400-450 คะแนน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27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360729"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418.25</a:t>
                      </a:r>
                    </a:p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2565)</a:t>
                      </a:r>
                      <a:endParaRPr lang="en-US" sz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426.62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2565 +2</a:t>
                      </a:r>
                      <a:r>
                        <a:rPr lang="en-AS" sz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endParaRPr lang="en-US" sz="1200" b="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/>
        </p:nvGraphicFramePr>
        <p:xfrm>
          <a:off x="7608168" y="5220547"/>
          <a:ext cx="4258488" cy="884918"/>
        </p:xfrm>
        <a:graphic>
          <a:graphicData uri="http://schemas.openxmlformats.org/drawingml/2006/table">
            <a:tbl>
              <a:tblPr firstRow="1" bandRow="1"/>
              <a:tblGrid>
                <a:gridCol w="425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โดยมีเป้าหมายเพื่อประโยชน์สุขของประชาชน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7477047" y="3131858"/>
            <a:ext cx="4389609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AE8B10A0-0DD5-4853-81A6-71AFF03C63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644907"/>
              </p:ext>
            </p:extLst>
          </p:nvPr>
        </p:nvGraphicFramePr>
        <p:xfrm>
          <a:off x="394586" y="3993870"/>
          <a:ext cx="6395098" cy="777240"/>
        </p:xfrm>
        <a:graphic>
          <a:graphicData uri="http://schemas.openxmlformats.org/drawingml/2006/table">
            <a:tbl>
              <a:tblPr firstRow="1"/>
              <a:tblGrid>
                <a:gridCol w="2190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195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58175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-25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xx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(ถ้ามี)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8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5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2" name="Table 4">
            <a:extLst>
              <a:ext uri="{FF2B5EF4-FFF2-40B4-BE49-F238E27FC236}">
                <a16:creationId xmlns:a16="http://schemas.microsoft.com/office/drawing/2014/main" id="{7FB6A6DC-8A8C-44E8-8CFC-AB65BCF985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1157692"/>
              </p:ext>
            </p:extLst>
          </p:nvPr>
        </p:nvGraphicFramePr>
        <p:xfrm>
          <a:off x="321012" y="6065162"/>
          <a:ext cx="7270171" cy="670857"/>
        </p:xfrm>
        <a:graphic>
          <a:graphicData uri="http://schemas.openxmlformats.org/drawingml/2006/table">
            <a:tbl>
              <a:tblPr firstRow="1" bandRow="1"/>
              <a:tblGrid>
                <a:gridCol w="727017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หรือแผนดำเนินงานตามตัวชี้วัดฯ (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(โปรดแนบ)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4117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36" name="กลุ่ม 4">
            <a:extLst>
              <a:ext uri="{FF2B5EF4-FFF2-40B4-BE49-F238E27FC236}">
                <a16:creationId xmlns:a16="http://schemas.microsoft.com/office/drawing/2014/main" id="{71BAF607-A9CA-43DC-944B-56080FAF96F7}"/>
              </a:ext>
            </a:extLst>
          </p:cNvPr>
          <p:cNvGrpSpPr>
            <a:grpSpLocks/>
          </p:cNvGrpSpPr>
          <p:nvPr/>
        </p:nvGrpSpPr>
        <p:grpSpPr bwMode="auto">
          <a:xfrm>
            <a:off x="10467200" y="533414"/>
            <a:ext cx="1468613" cy="715909"/>
            <a:chOff x="7177825" y="1646019"/>
            <a:chExt cx="1164188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B6F81FF-194D-48F0-ABCC-22CE480B5E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383624" y="164601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2">
              <a:extLst>
                <a:ext uri="{FF2B5EF4-FFF2-40B4-BE49-F238E27FC236}">
                  <a16:creationId xmlns:a16="http://schemas.microsoft.com/office/drawing/2014/main" id="{24E2B6A6-C1E7-4FBD-8272-D518B9B5AF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7825" y="1781060"/>
              <a:ext cx="1164188" cy="32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3847C-7C76-40EE-8CCC-3CFBE3271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21</a:t>
            </a:fld>
            <a:endParaRPr lang="th-TH"/>
          </a:p>
        </p:txBody>
      </p:sp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59B006A6-A471-42B1-82E7-966E62B32FB9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DDDBA5A8-B079-43A1-A9BF-F3B3685DCF13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ตัวชี้วัดสำนักงานมาตรฐานสินค้าเกษตรและอาหารแห่งชาติ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Rectangle 32">
            <a:extLst>
              <a:ext uri="{FF2B5EF4-FFF2-40B4-BE49-F238E27FC236}">
                <a16:creationId xmlns:a16="http://schemas.microsoft.com/office/drawing/2014/main" id="{1040A5A6-4C6D-421F-8A97-1A958BDE1E53}"/>
              </a:ext>
            </a:extLst>
          </p:cNvPr>
          <p:cNvSpPr/>
          <p:nvPr/>
        </p:nvSpPr>
        <p:spPr>
          <a:xfrm>
            <a:off x="201406" y="1231739"/>
            <a:ext cx="11665249" cy="1692771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3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kumimoji="0" lang="en-US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265113" marR="0" lvl="0" indent="-176213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ซึ่งเป็นคะแนนเฉลี่ยในภาพรวมทั้ง 7 หมวด ประกอบด้วย 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การวัด การวิเคราะห์และการจัดการความรู้ หมวด 5 การมุ่งเน้นบุคลากร หมวด 6 </a:t>
            </a:r>
            <a:b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การมุ่งเน้นระบบปฏิบัติการ และ หมวด 7 ผลลัพธ์การดำเนินการ</a:t>
            </a:r>
            <a:endParaRPr kumimoji="0" lang="en-US" sz="13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4586" y="3769103"/>
            <a:ext cx="664476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0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 2564 - 2565 เป็นผลการดำเนินงานรอบการประเมินตัวชี้วัดตามมาตรการปรับปรุงประสิทธิภาพในการปฏิบัติราชการ</a:t>
            </a:r>
            <a:endParaRPr lang="en-US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115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63BDCC51-6B05-4282-A754-CBD89D93B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6927078"/>
              </p:ext>
            </p:extLst>
          </p:nvPr>
        </p:nvGraphicFramePr>
        <p:xfrm>
          <a:off x="157162" y="2030115"/>
          <a:ext cx="5463339" cy="2889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333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6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 ศึกษา วิเคราะห์ ผลประเมินองค์การด้วยตนเอง (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 - Assessment)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ตามเกณฑ์คุณภาพ การบริหารจัดการภาครัฐ และผลการตรวจประเมินองค์การของผู้ตรวจประเมิน โดย สำนักงาน ก.พ.ร. เพื่อหาจุดอ่อนและโอกาสในการปรับปรุง ยกระดับองค์การของกรม สู่ระบบราชการ 4.0  ในหมวด 1 – 7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 สื่อสาร สร้างความเข้าใจ แนวทางการบริหารจัดการภาครัฐ (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Public Sector Management Quality Award - PMQA )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เกณฑ์คุณภาพการบริหารจัดการภาครัฐ พระราชกฤษฎีกาว่าด้วยหลักเกณฑ์และวิธีการบริหารกิจการบ้านเมืองที่ดี พ.ศ. 2546 และการพัฒนาองค์การสู่ระบบราชการ 4.0 ให้บุคลากรในหน่วยงานได้รับทราบ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 กำหนดกิจกรรมแผนงานเพื่อการปรับปรุง ยกระดับคุณภาพการบริหารจัดการภาครัฐ ให้สอดคล้อง ตามแนวทางการบริหารจัดการภาครัฐ (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Public Sector Management Quality Award-PMQA)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เกณฑ์คุณภาพการบริหารจัดการภาครัฐ พระราชกฤษฎีกาว่าด้วยหลักเกณฑ์และวิธีการบริหารกิจการบ้านเมืองที่ดี พ.ศ. 2546 และการพัฒนาองค์การสู่ระบบราชการ 4.0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 ดำเนินการขับเคลื่อน และบริหารจัดการให้เป็นไปตามแผนงานที่กำหนด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43D1A77C-AAAC-465B-B232-D4312ADC0A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035856"/>
              </p:ext>
            </p:extLst>
          </p:nvPr>
        </p:nvGraphicFramePr>
        <p:xfrm>
          <a:off x="5872162" y="2030115"/>
          <a:ext cx="616267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6267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9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68302"/>
                  </a:ext>
                </a:extLst>
              </a:tr>
              <a:tr h="1984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 ประชุมคณะทำงาน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รายหมวดประเมินสถานการณ์เป็นระบบราชการ 4.0 และกลุ่มรวบรวมการประเมินสถานการณ์เป็นระบบราชการ 4.0 เสนอต่ออธิบดี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16240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 ประเมินองค์การด้วยตนเอง (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Self-Assessment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ตามเกณฑ์คุณภาพการบริหารจัดการ</a:t>
                      </a:r>
                      <a:r>
                        <a:rPr lang="th-TH" sz="110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ภาครัฐ ใน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หมวด 1 - 7 และจัดทำรายงานผลการดำเนินการพัฒนาองค์การเข้าสู่ระบบราชการ 4.0 (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Application Report)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 ตามแนวทางที่ สำนักงาน ก.พ.ร. กำหนด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</a:tbl>
          </a:graphicData>
        </a:graphic>
      </p:graphicFrame>
      <p:sp>
        <p:nvSpPr>
          <p:cNvPr id="8" name="TextBox 1">
            <a:extLst>
              <a:ext uri="{FF2B5EF4-FFF2-40B4-BE49-F238E27FC236}">
                <a16:creationId xmlns:a16="http://schemas.microsoft.com/office/drawing/2014/main" id="{94BC2A68-BCF0-4CE1-8025-90AA2697B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54078"/>
              </p:ext>
            </p:extLst>
          </p:nvPr>
        </p:nvGraphicFramePr>
        <p:xfrm>
          <a:off x="157162" y="561013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9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มกอช.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ดำเนินการตามขั้นตอน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–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ดำเนินการตามขั้นตอน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–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29753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8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bg1">
              <a:lumMod val="75000"/>
            </a:schemeClr>
          </a:solidFill>
        </a:ln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6778</Words>
  <Application>Microsoft Office PowerPoint</Application>
  <PresentationFormat>แบบจอกว้าง</PresentationFormat>
  <Paragraphs>1012</Paragraphs>
  <Slides>22</Slides>
  <Notes>13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22</vt:i4>
      </vt:variant>
    </vt:vector>
  </HeadingPairs>
  <TitlesOfParts>
    <vt:vector size="30" baseType="lpstr">
      <vt:lpstr>Arial</vt:lpstr>
      <vt:lpstr>Calibri</vt:lpstr>
      <vt:lpstr>Calibri Light</vt:lpstr>
      <vt:lpstr>Tahoma</vt:lpstr>
      <vt:lpstr>TH Sarabun PSK</vt:lpstr>
      <vt:lpstr>TH SarabunPSK</vt:lpstr>
      <vt:lpstr>Office Theme</vt:lpstr>
      <vt:lpstr>18_Office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5GGLLN2-PC</dc:creator>
  <cp:lastModifiedBy>sureporn wathin</cp:lastModifiedBy>
  <cp:revision>81</cp:revision>
  <cp:lastPrinted>2022-10-18T01:12:48Z</cp:lastPrinted>
  <dcterms:created xsi:type="dcterms:W3CDTF">2022-09-20T08:22:05Z</dcterms:created>
  <dcterms:modified xsi:type="dcterms:W3CDTF">2022-10-18T01:12:48Z</dcterms:modified>
</cp:coreProperties>
</file>