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345" r:id="rId2"/>
    <p:sldId id="12345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8" r:id="rId12"/>
    <p:sldId id="280" r:id="rId13"/>
    <p:sldId id="279" r:id="rId14"/>
    <p:sldId id="281" r:id="rId15"/>
    <p:sldId id="282" r:id="rId16"/>
    <p:sldId id="291" r:id="rId17"/>
    <p:sldId id="290" r:id="rId18"/>
    <p:sldId id="283" r:id="rId19"/>
    <p:sldId id="284" r:id="rId20"/>
    <p:sldId id="288" r:id="rId21"/>
    <p:sldId id="292" r:id="rId22"/>
    <p:sldId id="293" r:id="rId23"/>
    <p:sldId id="286" r:id="rId24"/>
    <p:sldId id="287" r:id="rId25"/>
    <p:sldId id="285" r:id="rId26"/>
    <p:sldId id="289" r:id="rId27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432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9D5055-0962-4DF7-B362-6FB1BB4D87BD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996927-A069-4113-BA10-0169AEA870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444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721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772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2727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0615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961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12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903004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14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781844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7973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56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349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20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204922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2114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9479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3853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24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19674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73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A2537-8FA9-4B9E-920C-7AAE363F0EFF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81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8DED8-211D-45DD-84F5-1D89D29E9A61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433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F89A-73B2-4C20-86B3-D911CF6CBBF8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662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DB975-62A3-46F9-9D65-ED3922372A02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534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159C-8D17-442A-A869-EBA9456A2E04}" type="datetime1">
              <a:rPr lang="en-US" smtClean="0"/>
              <a:t>10/18/2022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583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494D-B0D8-45FA-B29A-D82F8DA224C7}" type="datetime1">
              <a:rPr lang="en-US" smtClean="0"/>
              <a:t>10/18/2022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744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7FF7C-ABF8-4EF0-ADE8-7856E04CC53F}" type="datetime1">
              <a:rPr lang="en-US" smtClean="0"/>
              <a:t>10/18/2022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413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25C6-F602-45D2-82FE-73A183916C73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52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F0E12-196F-4426-B5B6-221B9C55874F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4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91CB-2C84-4500-885B-FD65B994385B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54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3E41D-229B-418D-B529-B961C926F4A9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741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F9431-3A9B-43AE-8BF1-8FC9DAC73CB4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B56D6-45D8-4D07-8C6C-1FC6CD6FE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793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4"/>
            <a:ext cx="12192000" cy="27248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3648" y="6492875"/>
            <a:ext cx="12205648" cy="36512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227223"/>
            <a:ext cx="12171520" cy="2232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กรมปศุสัตว์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FD08C24-A3E7-4F44-8D55-11B9225EC183}"/>
              </a:ext>
            </a:extLst>
          </p:cNvPr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7B6CAE65-96A9-4D0F-A7BF-549C90A05DC6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Rectangle 4">
              <a:extLst>
                <a:ext uri="{FF2B5EF4-FFF2-40B4-BE49-F238E27FC236}">
                  <a16:creationId xmlns:a16="http://schemas.microsoft.com/office/drawing/2014/main" id="{E09DDB97-799D-4529-BD45-7972BD5AD1BA}"/>
                </a:ext>
              </a:extLst>
            </p:cNvPr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14171" y="433829"/>
            <a:ext cx="12192000" cy="1743356"/>
            <a:chOff x="0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40506" y="818308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3948" y="1131437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88365" y="1142071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2264" y="1134813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2255" y="1137186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46778" y="1145762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57058" y="1142071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0014" y="1142071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3396" y="1134813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1134813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1134813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1126138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1126138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37971" y="803517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1128217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430933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20821" y="28584"/>
            <a:ext cx="6531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กรมปศุสัตว์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45578" y="1842229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</p:cNvCxnSpPr>
          <p:nvPr/>
        </p:nvCxnSpPr>
        <p:spPr>
          <a:xfrm rot="16200000" flipH="1">
            <a:off x="2967731" y="2399252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600760" y="2306905"/>
            <a:ext cx="1655127" cy="1219157"/>
          </a:xfrm>
          <a:prstGeom prst="bentConnector3">
            <a:avLst>
              <a:gd name="adj1" fmla="val 17596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 flipV="1">
            <a:off x="3802006" y="3744047"/>
            <a:ext cx="332345" cy="15496"/>
          </a:xfrm>
          <a:prstGeom prst="straightConnector1">
            <a:avLst/>
          </a:prstGeom>
          <a:ln>
            <a:solidFill>
              <a:srgbClr val="FF66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897843" y="2286003"/>
            <a:ext cx="7557621" cy="1740878"/>
          </a:xfrm>
          <a:prstGeom prst="bentConnector3">
            <a:avLst>
              <a:gd name="adj1" fmla="val 99560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26027" y="4000505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5463" y="2064121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2" name="ตาราง 5">
            <a:extLst>
              <a:ext uri="{FF2B5EF4-FFF2-40B4-BE49-F238E27FC236}">
                <a16:creationId xmlns:a16="http://schemas.microsoft.com/office/drawing/2014/main" id="{9CB6651F-E67A-4FFC-91B9-608AABD158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421039"/>
              </p:ext>
            </p:extLst>
          </p:nvPr>
        </p:nvGraphicFramePr>
        <p:xfrm>
          <a:off x="4192316" y="2499806"/>
          <a:ext cx="6916257" cy="34085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5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0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5602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ตัวชี้วัดกรมปศุสัตว์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470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en-US" sz="1000" b="1" kern="1200" baseline="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Strategic</a:t>
                      </a: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KPIs</a:t>
                      </a: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en-US" sz="1000" b="1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000" b="1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</a:t>
                      </a:r>
                      <a:r>
                        <a:rPr lang="th-TH" sz="1000" b="1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เกษตรอัต</a:t>
                      </a:r>
                      <a:r>
                        <a:rPr lang="th-TH" sz="1000" b="1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b="1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13</a:t>
                      </a:r>
                      <a:endParaRPr lang="th-TH" sz="1000" b="1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1000" b="1" baseline="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13</a:t>
                      </a:r>
                      <a:endParaRPr lang="th-TH" sz="1000" b="1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3. </a:t>
                      </a:r>
                      <a:r>
                        <a:rPr lang="th-TH" sz="1000" b="1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b="1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4. 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en-US" sz="1000" b="1" kern="1200" dirty="0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Function KPI </a:t>
                      </a:r>
                      <a:r>
                        <a:rPr lang="th-TH" sz="1000" b="1" kern="1200" dirty="0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 </a:t>
                      </a:r>
                      <a:endParaRPr lang="th-TH" sz="1000" b="1" dirty="0">
                        <a:solidFill>
                          <a:srgbClr val="00B05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rgbClr val="00B05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5. จำนวนวิธีวิเคราะห์คุณภาพสินค้าปศุสัตว์ที่ได้รับการพัฒนาใหม่และตรวจสอบความใช้ได้ของวิธี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12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th-TH" sz="1000" b="1" baseline="0" dirty="0">
                          <a:solidFill>
                            <a:srgbClr val="00B05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6. จำนวนตัวอย่างที่ได้รับการตรวจวิเคราะห์คุณภาพสินค้าปศุสัตว์ตามเกณฑ์มาตรฐานที่กำหนดเพิ่มขึ้น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12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347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การพัฒนาองค์การ</a:t>
                      </a:r>
                      <a:r>
                        <a:rPr lang="th-TH" sz="1000" b="1" kern="1200" dirty="0" err="1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สู่ดิจิทัล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b="1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7.1 การพัฒนางานบริการ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Agenda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ตามมติ ครม. 12 งานบริการ</a:t>
                      </a: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7.5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7.2 การพัฒนาระบบบัญชีข้อมูล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Catalog)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เพื่อนำไปสู่การเปิดเผยข้อมูลภาครัฐ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Data)</a:t>
                      </a:r>
                      <a:endParaRPr lang="th-TH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000" marB="180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7.5</a:t>
                      </a: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1337"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การประเมินสถานะของหน่วยงานในการเป็นระบบราชการ 4.0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2" marR="68582" marT="34295" marB="3429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7435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691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</a:t>
              </a:r>
              <a:endParaRPr lang="en-US" alt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57935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026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094566"/>
              </p:ext>
            </p:extLst>
          </p:nvPr>
        </p:nvGraphicFramePr>
        <p:xfrm>
          <a:off x="70646" y="476964"/>
          <a:ext cx="11877676" cy="1950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(โคเนื้อ โคขุนโพนยางคำ, </a:t>
                      </a:r>
                      <a:r>
                        <a:rPr kumimoji="0" lang="th-TH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ไก่เบ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ตง, ไข่เค็มไชยา)</a:t>
                      </a:r>
                      <a:endParaRPr kumimoji="0" lang="th-TH" sz="140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748898"/>
              </p:ext>
            </p:extLst>
          </p:nvPr>
        </p:nvGraphicFramePr>
        <p:xfrm>
          <a:off x="130792" y="266408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4801509"/>
              </p:ext>
            </p:extLst>
          </p:nvPr>
        </p:nvGraphicFramePr>
        <p:xfrm>
          <a:off x="6096000" y="264593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674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691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</a:t>
              </a:r>
              <a:endParaRPr lang="en-US" alt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35168" y="648616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518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263920"/>
              </p:ext>
            </p:extLst>
          </p:nvPr>
        </p:nvGraphicFramePr>
        <p:xfrm>
          <a:off x="70646" y="476964"/>
          <a:ext cx="11877676" cy="21635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(สินค้า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: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โคเนื้อ โคนม สุกร ไก่เนื้อ ไก่ไข่ / สินค้าปศุสัตว์อินทรีย์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โคนมและน้ำนมดิบอินทรีย์, ไก่ไข่และไข่ไก่อินทรีย์, ไก่เนื้ออินทรีย์)</a:t>
                      </a:r>
                      <a:endParaRPr lang="th-TH" sz="12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250390"/>
              </p:ext>
            </p:extLst>
          </p:nvPr>
        </p:nvGraphicFramePr>
        <p:xfrm>
          <a:off x="130792" y="2865684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229309"/>
              </p:ext>
            </p:extLst>
          </p:nvPr>
        </p:nvGraphicFramePr>
        <p:xfrm>
          <a:off x="6096000" y="2847530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191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48800" y="6467400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381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312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229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40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071779"/>
              </p:ext>
            </p:extLst>
          </p:nvPr>
        </p:nvGraphicFramePr>
        <p:xfrm>
          <a:off x="176108" y="1255006"/>
          <a:ext cx="11837988" cy="2743200"/>
        </p:xfrm>
        <a:graphic>
          <a:graphicData uri="http://schemas.openxmlformats.org/drawingml/2006/table">
            <a:tbl>
              <a:tblPr firstRow="1" bandRow="1"/>
              <a:tblGrid>
                <a:gridCol w="11837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0668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68583" marR="6858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2005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ตัวชี้วัดนี้เป็นไปตามมติคณะกรรมการกำหนดเป้าหมายและนโยบายกำลังคนภาครัฐ (</a:t>
                      </a:r>
                      <a:r>
                        <a:rPr lang="th-TH" sz="1200" b="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คปร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.) ในการประชุมครั้งที่ 2/2563 เมื่อวันที่ 28 ธันวาคม 2563 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ห็นชอบให้มีการกำหนดตัวชี้วัดการติดตามและประเมินผลประสิทธิภาพการตรวจวิเคราะห์คุณภาพสินค้าปศุสัตว์ทางห้องปฏิบัติการ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เพื่อติดตามและประเมินผลการยกระดับการพัฒนามาตรฐานการตรวจวิเคราะห์ เพื่อใช้ในการติดตามและประเมินผลจากการจัดสรรอัตรากำลังเพิ่มใหม่ให้กรมปศุสัตว์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80975" algn="l"/>
                          <a:tab pos="628650" algn="l"/>
                        </a:tabLst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นิยาม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การพัฒนาวิธีวิเคราะห์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การศึกษา ค้นคว้า วิเคราะห์ วิจัยและพัฒนาด้านวิชาการทางห้องปฏิบัติการ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เพื่อให้ได้วิธีวิเคราะห์ใหม่ๆที่เหมาะสม มาใช้ในการตรวจวิเคราะห์ตัวอย่างสินค้าปศุสัตว์ให้ครอบคลุมทุกรายการวิเคราะห์ตามความต้องการของลูกค้า (ผู้ส่งตัวอย่าง) หรือตามข้อกำหนดของประเทศคู่ค้า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28650" algn="l"/>
                        </a:tabLst>
                        <a:defRPr/>
                      </a:pP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- การ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ตรวจสอบความใช้ได้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การทวนสอบว่า ข้อกำหนดต่างๆที่ระบุ เหมาะสมสำหรับนำไปใช้งานตามที่ตั้งใจ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verification (3.8), where the specified requirements are adequate for an intended use)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ขอบเขตการประเมิน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2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การพัฒนาวิธีใหม่และการตรวจสอบความใช้ได้ของวิธี จะดำเนินการตามวิธีการ/ขั้นตอนทางวิชาการหรือทางวิทยาศาสตร์ ต่อเนื่องตลอดปีงบประมาณ โดยสรุปผลการดำเนินการและจัดทำรายงานฉบับสมบูรณ์ในรอบ 12 เดือน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วิธีการจัดเก็บข้อมูล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สำนักตรวจสอบคุณภาพสินค้าปศุสัตว์ จัดทำแผนดำเนินการพัฒนาวิธีและตรวจสอบความใช้ได้ของวิธีวิเคราะห์ประจำปีงบประมาณ และมอบหมายห้องปฏิบัติการในสังกัดรับผิดชอบดำเนินการตามแผน รายงานความคืบหน้าและผลการดำเนินการตามแบบฟอร์มที่กำหนด และมอบหมายผู้รับผิดชอบในการรวบรวมผลการดำเนินการ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จัดเก็บข้อมูล และรายงานผลอย่างต่อเนื่อง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แหล่งที่มาของข้อมูล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สำนักตรวจสอบคุณภาพสินค้าปศุสัตว์ กรมปศุสัตว์</a:t>
                      </a:r>
                    </a:p>
                  </a:txBody>
                  <a:tcPr marL="68583" marR="6858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Pentagon 43">
            <a:extLst/>
          </p:cNvPr>
          <p:cNvSpPr/>
          <p:nvPr/>
        </p:nvSpPr>
        <p:spPr>
          <a:xfrm>
            <a:off x="10161588" y="757238"/>
            <a:ext cx="1049337" cy="309562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34" tIns="45717" rIns="91434" bIns="45717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  <a:endParaRPr lang="th-TH" sz="1100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3798" name="กลุ่ม 4"/>
          <p:cNvGrpSpPr>
            <a:grpSpLocks/>
          </p:cNvGrpSpPr>
          <p:nvPr/>
        </p:nvGrpSpPr>
        <p:grpSpPr bwMode="auto">
          <a:xfrm>
            <a:off x="11125200" y="531813"/>
            <a:ext cx="1106488" cy="615950"/>
            <a:chOff x="7094187" y="1707729"/>
            <a:chExt cx="1164188" cy="613365"/>
          </a:xfrm>
        </p:grpSpPr>
        <p:pic>
          <p:nvPicPr>
            <p:cNvPr id="33873" name="Picture 1" descr="C:\Users\dathpan\Downloads\056aac9a306aef891367aae43a86394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74" name="TextBox 2"/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th-TH" altLang="th-TH" sz="9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th-TH" sz="9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12</a:t>
              </a:r>
            </a:p>
          </p:txBody>
        </p:sp>
      </p:grpSp>
      <p:graphicFrame>
        <p:nvGraphicFramePr>
          <p:cNvPr id="10" name="ตาราง 9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650638"/>
              </p:ext>
            </p:extLst>
          </p:nvPr>
        </p:nvGraphicFramePr>
        <p:xfrm>
          <a:off x="5424383" y="4122336"/>
          <a:ext cx="6589713" cy="1638381"/>
        </p:xfrm>
        <a:graphic>
          <a:graphicData uri="http://schemas.openxmlformats.org/drawingml/2006/table">
            <a:tbl>
              <a:tblPr firstRow="1" bandRow="1"/>
              <a:tblGrid>
                <a:gridCol w="65897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7317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ประโยชน์ที่จะได้รับ</a:t>
                      </a:r>
                    </a:p>
                  </a:txBody>
                  <a:tcPr marL="91438" marR="91438" marT="45692" marB="45692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0983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>
                        <a:buNone/>
                      </a:pPr>
                      <a:r>
                        <a:rPr lang="th-TH" sz="16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ห้องปฏิบัติการของกรมปศุสัตว์ มีวิธีวิเคราะห์ตัวอย่างสินค้าปศุสัตว์ที่ได้พัฒนาและผ่านการตรวจสอบความใช้ได้ของวิธีตามหลักวิชาการ ส่งผลให้ผลตรวจวิเคราะห์มีความถูกต้อง แม่นยำ น่าเชื่อถือ สามารถให้บริการได้ครอบคลุมรายการวิเคราะห์ตามความต้องการของลูกค้า และครอบคลุมรายการตรวจวิเคราะห์สินค้าปศุสัตว์เพื่อส่งออกตามข้อกำหนดของประเทศคู่ค้า ช่วยสนับสนุนข้อมูลให้กับหน่วยงานต่างๆ นำไปใช้เพื่อการวางแผน ตรวจติดตาม เฝ้าระวังความปลอดภัยอาหาร ตามกฎหมายและระเบียบที่เกี่ยวข้อง รวมถึงการดำเนินการให้สอดคล้องตามข้อกำหนดของประเทศคู่ค้า ส่งผลให้สินค้าปศุสัตว์ มีคุณภาพมาตรฐานปลอดภัยต่อผู้บริโภคและประเทศคู่ค้าเชื่อมั่นในคุณภาพมาตรฐานของสินค้าปศุสัตว์ของประเทศไทย </a:t>
                      </a:r>
                      <a:endParaRPr lang="th-TH" sz="1100" b="0" i="0" spc="-2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8" marR="91438" marT="45692" marB="45692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ตาราง 9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560244"/>
              </p:ext>
            </p:extLst>
          </p:nvPr>
        </p:nvGraphicFramePr>
        <p:xfrm>
          <a:off x="5452958" y="5784181"/>
          <a:ext cx="6561138" cy="773112"/>
        </p:xfrm>
        <a:graphic>
          <a:graphicData uri="http://schemas.openxmlformats.org/drawingml/2006/table">
            <a:tbl>
              <a:tblPr firstRow="1" bandRow="1"/>
              <a:tblGrid>
                <a:gridCol w="6561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9307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</a:txBody>
                  <a:tcPr marL="91444" marR="91444" marT="45760" marB="457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3805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เป็นตัวชี้วัดต่อเนื่องในปีงบประมาณ พ.ศ.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เพื่อให้เป็นไปตามมติ 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คปร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ที่ให้กำหนดการติดตามและประเมินผลอย่างน้อย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ปี ภายหลังจากที่ได้รับการจัดสรรอัตรากำลังและบรรจุตำแหน่งดังกล่าวแล้ว</a:t>
                      </a:r>
                    </a:p>
                  </a:txBody>
                  <a:tcPr marL="91444" marR="91444" marT="45760" marB="4576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4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549323"/>
              </p:ext>
            </p:extLst>
          </p:nvPr>
        </p:nvGraphicFramePr>
        <p:xfrm>
          <a:off x="224660" y="4224032"/>
          <a:ext cx="4911725" cy="1263651"/>
        </p:xfrm>
        <a:graphic>
          <a:graphicData uri="http://schemas.openxmlformats.org/drawingml/2006/table">
            <a:tbl>
              <a:tblPr firstRow="1"/>
              <a:tblGrid>
                <a:gridCol w="27725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1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6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1041">
                <a:tc gridSpan="3"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</a:p>
                  </a:txBody>
                  <a:tcPr marL="68588" marR="68588" marT="34320" marB="343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8" marR="68588" marT="34320" marB="343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041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lvl="0"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8" marR="68588" marT="34320" marB="3432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 marL="68588" marR="68588" marT="34320" marB="3432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 marL="68588" marR="68588" marT="34320" marB="3432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marL="68588" marR="68588" marT="34320" marB="3432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88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จำนวนวิธีวิเคราะห์ที่ได้รับการพัฒนาใหม่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(วิธี)</a:t>
                      </a:r>
                      <a:endParaRPr lang="th-TH" sz="10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8" marR="68588" marT="34320" marB="3432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                                                                     </a:t>
                      </a:r>
                    </a:p>
                  </a:txBody>
                  <a:tcPr marL="7145" marR="7145" marT="715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7145" marR="7145" marT="715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3440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จำนวนวิธีวิเคราะห์ที่ได้ตรวจสอบความใช้ได้ของวิธี (วิธี)</a:t>
                      </a:r>
                    </a:p>
                  </a:txBody>
                  <a:tcPr marL="68588" marR="68588" marT="34320" marB="3432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</a:p>
                  </a:txBody>
                  <a:tcPr marL="7145" marR="7145" marT="715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marL="7145" marR="7145" marT="715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1041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ผลการดำเนินการรวม (วิธี)</a:t>
                      </a:r>
                    </a:p>
                  </a:txBody>
                  <a:tcPr marL="68588" marR="68588" marT="34320" marB="3432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</a:p>
                  </a:txBody>
                  <a:tcPr marL="7145" marR="7145" marT="715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  <a:endParaRPr lang="th-TH" sz="10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endParaRPr lang="th-TH" sz="1000" baseline="30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5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495876"/>
              </p:ext>
            </p:extLst>
          </p:nvPr>
        </p:nvGraphicFramePr>
        <p:xfrm>
          <a:off x="110169" y="5898653"/>
          <a:ext cx="4899025" cy="815975"/>
        </p:xfrm>
        <a:graphic>
          <a:graphicData uri="http://schemas.openxmlformats.org/drawingml/2006/table">
            <a:tbl>
              <a:tblPr firstRow="1" bandRow="1"/>
              <a:tblGrid>
                <a:gridCol w="1693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6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88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1126">
                <a:tc gridSpan="3">
                  <a:txBody>
                    <a:bodyPr/>
                    <a:lstStyle>
                      <a:lvl1pPr marL="0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56" marR="68556" marT="34264" marB="3426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126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68556" marR="68556" marT="34264" marB="3426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68556" marR="68556" marT="34264" marB="3426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68556" marR="68556" marT="34264" marB="3426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723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(ผลปี 65)</a:t>
                      </a:r>
                    </a:p>
                  </a:txBody>
                  <a:tcPr marL="68556" marR="68556" marT="34264" marB="3426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th-TH" sz="10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22</a:t>
                      </a:r>
                      <a:br>
                        <a:rPr lang="th-TH" sz="10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(Interval + 1)</a:t>
                      </a:r>
                    </a:p>
                  </a:txBody>
                  <a:tcPr marL="68556" marR="68556" marT="34264" marB="3426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  <a:br>
                        <a:rPr lang="en-US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(Interval + </a:t>
                      </a:r>
                      <a:r>
                        <a:rPr lang="th-TH" sz="10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en-US" sz="10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</a:txBody>
                  <a:tcPr marL="68556" marR="68556" marT="34264" marB="3426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90249" y="773905"/>
            <a:ext cx="862620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5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จำนวนวิธีวิเคราะห์คุณภาพสินค้าปศุสัตว์ที่ได้รับการพัฒนาใหม่และตรวจสอบความใช้ได้ของวิธี</a:t>
            </a: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35947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535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เป้าหมายตัวชี้วัดตามมาตรการปรับปรุงประสิทธิภาพในการปฏิบัติราชการ รอบ 6, </a:t>
            </a:r>
            <a:r>
              <a:rPr lang="en-US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และ 12 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730250"/>
          <a:ext cx="11877676" cy="2176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จำนวนวิธีวิเคราะห์คุณภาพสินค้าปศุสัตว์ที่ได้รับการพัฒนาใหม่และตรวจสอบความใช้ได้ของวิธี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สำนักตรวจสอบคุณภาพสินค้าปศุสัตว์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ก้าวหน้าผลการดำเนินการตามแผนการพัฒนาวิธีและทดสอบความใช้ได้ของวิธีวิเคราะห์คุณภาพสินค้าปศุสัตว์ รอบ 6 เดือน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ก้าวหน้าผลการดำเนินการตามแผนการพัฒนาวิธีและทดสอบความใช้ได้ของวิธีวิเคราะห์คุณภาพสินค้าปศุสัตว์ รอบ 9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จำนวนวิธีวิเคราะห์คุณภาพสินค้าปศุสัตว์ที่ได้รับการพัฒนาใหม่และตรวจสอบความใช้ได้ของวิธี 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วิธี (วิธีใหม่ที่พัฒนาได้แล้วเสร็จ รวมกับวิธีที่ได้รับการตรวจสอบความใช้ได้แล้วเสร็จ)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596" y="3041528"/>
          <a:ext cx="5841372" cy="13107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วิธีวิเคราะห์คุณภาพสินค้าปศุสัตว์ที่จะพัฒนาใหม่และการตรวจสอบความใช้ได้ของวิธีอย่างและจัดทำแผนดำเนินการ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ศึกษา รวบรวม ข้อมูลจากเอกสารวิชาการ และวางแผนการทดลอง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จัดเตรียมอุปกรณ์และเตรียมตัวอย่างสำหรับทดสอบ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ดำเนินการตามแผนการทดลอง และรวบรวมข้อมูล</a:t>
                      </a:r>
                      <a:endParaRPr lang="en-US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รายงานความก้าวหน้ารอบ 6 เดือน 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94685" y="3037758"/>
          <a:ext cx="5763954" cy="13107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ดำเนินการตามแผนการทดลอง และรวบรวมข้อมูล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ตรวจสอบและทวนสอบผลการพัฒนาวิธีและการตรวจสอบความใช้ได้ของวิธี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รายงานความก้าวหน้ารอบ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lang="en-US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ประมวลผลและวิเคราะห์ข้อมูล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จัดทำรายงานผลการพัฒนาวิธีวิเคราะห์คุณภาพสินค้าปศุสัตว์ใหม่และการตรวจสอบความใช้ได้ของวิธี</a:t>
                      </a:r>
                      <a:r>
                        <a:rPr lang="th-TH" sz="11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7" name="Table 16"/>
          <p:cNvGraphicFramePr>
            <a:graphicFrameLocks noGrp="1"/>
          </p:cNvGraphicFramePr>
          <p:nvPr>
            <p:extLst/>
          </p:nvPr>
        </p:nvGraphicFramePr>
        <p:xfrm>
          <a:off x="106602" y="4540408"/>
          <a:ext cx="8645373" cy="417374"/>
        </p:xfrm>
        <a:graphic>
          <a:graphicData uri="http://schemas.openxmlformats.org/drawingml/2006/table">
            <a:tbl>
              <a:tblPr firstRow="1"/>
              <a:tblGrid>
                <a:gridCol w="86453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35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การพัฒนาวิธีใหม่และการตรวจสอบความใช้ได้ของวิธี จะดำเนินการตามวิธีการ/ขั้นตอนทางวิชาการหรือทางวิทยาศาสตร์ ต่อเนื่องตลอดปีงบประมาณ โดยสรุปผลการดำเนินการและจัดทำรายงานฉบับสมบูรณ์ในรอบ 12 เดือน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3" marR="51433" marT="25807" marB="258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671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21452"/>
              </p:ext>
            </p:extLst>
          </p:nvPr>
        </p:nvGraphicFramePr>
        <p:xfrm>
          <a:off x="312737" y="1244195"/>
          <a:ext cx="11566525" cy="1828800"/>
        </p:xfrm>
        <a:graphic>
          <a:graphicData uri="http://schemas.openxmlformats.org/drawingml/2006/table">
            <a:tbl>
              <a:tblPr firstRow="1" bandRow="1"/>
              <a:tblGrid>
                <a:gridCol w="11566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0668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68578" marR="6857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2005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ตัวชี้วัดนี้เป็นไปตามมติคณะกรรมการกำหนดเป้าหมายและนโยบายกำลังคนภาครัฐ (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คปร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.) ในการประชุมครั้งที่ 2/2563 เมื่อวันที่ 28 ธันวาคม 2563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ห็นชอบให้มีการกำหนดตัวชี้วัดการติดตามและประเมินผลประสิทธิภาพการตรวจวิเคราะห์คุณภาพสินค้าปศุสัตว์ทางห้องปฏิบัติการ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เพื่อติดตามและประเมินผลการยกระดับการพัฒนามาตรฐานการตรวจวิเคราะห์ เพื่อใช้ในการติดตามและประเมินผลจากการจัดสรรอัตรากำลังเพิ่มใหม่ให้กรมปศุสัตว์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นิยาม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ตัวอย่างสินค้าปศุสัตว์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ตัวอย่างเนื้อสัตว์และผลิตภัณฑ์จากสัตว์ นมและผลิตภัณฑ์นม รวมถึงตัวอย่างอื่นที่สุ่มตรวจในฟาร์มเลี้ยงปศุสัตว์ เช่น อาหารสัตว์ น้ำใช้ในฟาร์ม สิ่งปูรอง มูลสัตว์ ตัวอย่าง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swab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จากตัวไก่ สิ่งแวดล้อมในฟาร์มปศุสัตว์ เป็นต้น และตัวอย่างอื่นจากโรงฆ่าสัตว์ เช่น </a:t>
                      </a:r>
                      <a:r>
                        <a:rPr kumimoji="0" lang="en-US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Cloacal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swab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น้ำล้างซาก เป็นต้น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ขอบเขตการประเมิน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จำนวนตัวอย่างที่ได้รับการตรวจวิเคราะห์สินค้าปศุสัตว์ ปีงบประมาณ พ.ศ. 2566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วิธีการจัดเก็บข้อมูล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2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รายงานผลการปฏิบัติราชการประจำเดือน</a:t>
                      </a: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แหล่งที่มาของข้อมูล 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ระบบรายงาน 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e-Operation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78" marR="6857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ตาราง 9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633809"/>
              </p:ext>
            </p:extLst>
          </p:nvPr>
        </p:nvGraphicFramePr>
        <p:xfrm>
          <a:off x="6141933" y="3606973"/>
          <a:ext cx="5832475" cy="1227137"/>
        </p:xfrm>
        <a:graphic>
          <a:graphicData uri="http://schemas.openxmlformats.org/drawingml/2006/table">
            <a:tbl>
              <a:tblPr firstRow="1" bandRow="1"/>
              <a:tblGrid>
                <a:gridCol w="5832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7495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ประโยชน์ที่จะได้รับ</a:t>
                      </a:r>
                    </a:p>
                  </a:txBody>
                  <a:tcPr marL="91428" marR="91428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9642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28600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ตัวอย่างสินค้าปศุสัตว์ ได้รับการสุ่มตรวจวิเคราะห์คุณภาพ จึงมีความปลอดภัยต่อผู้บริโภค ประชาชนได้บริโภคอาหารที่มีมาตรฐานความปลอดภัย ส่งผลดีต่อสุขภาพ 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 ดำเนินการสอดคล้องตามข้อกำหนดของประเทศคู่ค้า ประเทศคู่ค้าจึงมีความเชื่อมั่นในคุณภาพความปลอดภัยของสินค้าปศุสัตว์ จึงส่งผลดีต่อการส่งออกสินค้าปศุสัตว์ ทำให้มีรายได้เข้าประเทศ ส่งผลต่อความมั่นคงทางเศรษฐกิจ ประชาชนได้รับการดูแลจากสวัสดิการของรัฐ</a:t>
                      </a:r>
                    </a:p>
                  </a:txBody>
                  <a:tcPr marL="91428" marR="91428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ตาราง 9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913144"/>
              </p:ext>
            </p:extLst>
          </p:nvPr>
        </p:nvGraphicFramePr>
        <p:xfrm>
          <a:off x="6140345" y="5227963"/>
          <a:ext cx="5834063" cy="852776"/>
        </p:xfrm>
        <a:graphic>
          <a:graphicData uri="http://schemas.openxmlformats.org/drawingml/2006/table">
            <a:tbl>
              <a:tblPr firstRow="1" bandRow="1"/>
              <a:tblGrid>
                <a:gridCol w="5834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8676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</a:txBody>
                  <a:tcPr marL="91436" marR="91436" marT="45554" marB="45554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3812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 พ.ศ. 2566 อาจได้รับผลกระทบจากการแพร่ระบาดของ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ไวรัส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โคโรน่า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2019 COVID-19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ต่อเนื่องจากปี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และอาจมีผลทำให้จำนวนตัวอย่างส่งตรวจไม่เป็นไปตามเป้าหมาย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ผลการดำเนินการปี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 ข้อมูล </a:t>
                      </a: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 วันที่ 17</a:t>
                      </a: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/0</a:t>
                      </a: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/6</a:t>
                      </a: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91436" marR="91436" marT="45554" marB="45554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Pentagon 43">
            <a:extLst/>
          </p:cNvPr>
          <p:cNvSpPr/>
          <p:nvPr/>
        </p:nvSpPr>
        <p:spPr>
          <a:xfrm>
            <a:off x="10161588" y="757238"/>
            <a:ext cx="1049337" cy="309562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34" tIns="45717" rIns="91434" bIns="45717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  <a:endParaRPr lang="th-TH" sz="1100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4836" name="กลุ่ม 4"/>
          <p:cNvGrpSpPr>
            <a:grpSpLocks/>
          </p:cNvGrpSpPr>
          <p:nvPr/>
        </p:nvGrpSpPr>
        <p:grpSpPr bwMode="auto">
          <a:xfrm>
            <a:off x="11085513" y="585788"/>
            <a:ext cx="1106487" cy="615950"/>
            <a:chOff x="7094187" y="1707729"/>
            <a:chExt cx="1164188" cy="613365"/>
          </a:xfrm>
        </p:grpSpPr>
        <p:pic>
          <p:nvPicPr>
            <p:cNvPr id="34895" name="Picture 1" descr="C:\Users\dathpan\Downloads\056aac9a306aef891367aae43a86394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96" name="TextBox 2"/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th-TH" altLang="th-TH" sz="9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th-TH" sz="9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12</a:t>
              </a:r>
            </a:p>
          </p:txBody>
        </p:sp>
      </p:grpSp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484839"/>
              </p:ext>
            </p:extLst>
          </p:nvPr>
        </p:nvGraphicFramePr>
        <p:xfrm>
          <a:off x="211435" y="3540680"/>
          <a:ext cx="5632450" cy="1493836"/>
        </p:xfrm>
        <a:graphic>
          <a:graphicData uri="http://schemas.openxmlformats.org/drawingml/2006/table">
            <a:tbl>
              <a:tblPr firstRow="1"/>
              <a:tblGrid>
                <a:gridCol w="2046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40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84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1115">
                <a:tc gridSpan="3"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</a:p>
                  </a:txBody>
                  <a:tcPr marL="68590" marR="68590" marT="34332" marB="343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90" marR="68590" marT="34332" marB="343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115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lvl="0"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90" marR="68590" marT="34332" marB="34332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en-US" sz="10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90" marR="68590" marT="34332" marB="34332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 marL="68590" marR="68590" marT="34332" marB="34332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marL="68590" marR="68590" marT="34332" marB="34332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057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เป้าหมายตัวอย่างสินค้าปศุสัตว์ตามเกณฑ์มาตรฐานที่กำหนด</a:t>
                      </a:r>
                    </a:p>
                  </a:txBody>
                  <a:tcPr marL="68590" marR="68590" marT="34332" marB="34332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215,230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2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286,801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2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202,552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2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057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 รวม (ตัวอย่าง)</a:t>
                      </a:r>
                    </a:p>
                  </a:txBody>
                  <a:tcPr marL="68590" marR="68590" marT="34332" marB="34332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1pPr>
                      <a:lvl2pPr marL="742950" indent="-285750" algn="l" defTabSz="905165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2pPr>
                      <a:lvl3pPr marL="1143000" indent="-228600" algn="l" defTabSz="905165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3pPr>
                      <a:lvl4pPr marL="1600200" indent="-228600" algn="l" defTabSz="905165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4pPr>
                      <a:lvl5pPr marL="2057400" indent="-228600" algn="l" defTabSz="905165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5pPr>
                      <a:lvl6pPr marL="2514600" indent="-228600" algn="l" defTabSz="905165" rtl="0" eaLnBrk="0" fontAlgn="base" latin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6pPr>
                      <a:lvl7pPr marL="2971800" indent="-228600" algn="l" defTabSz="905165" rtl="0" eaLnBrk="0" fontAlgn="base" latin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7pPr>
                      <a:lvl8pPr marL="3429000" indent="-228600" algn="l" defTabSz="905165" rtl="0" eaLnBrk="0" fontAlgn="base" latin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8pPr>
                      <a:lvl9pPr marL="3886200" indent="-228600" algn="l" defTabSz="905165" rtl="0" eaLnBrk="0" fontAlgn="base" latin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ordia New" panose="020B0304020202020204" pitchFamily="34" charset="-3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110.40 %</a:t>
                      </a:r>
                      <a:b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(237,604 ตัวอย่าง)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581" marR="38581" marT="0" marB="0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106.28 %</a:t>
                      </a:r>
                      <a:b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304,809</a:t>
                      </a:r>
                      <a: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ตัวอย่าง)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2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94.07 %</a:t>
                      </a:r>
                      <a:b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190,537</a:t>
                      </a:r>
                      <a: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ตัวอย่าง)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2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492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ค่าเฉลี่ยย้อนหลัง 3 ปี</a:t>
                      </a:r>
                    </a:p>
                  </a:txBody>
                  <a:tcPr marL="68590" marR="68590" marT="34332" marB="34332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(704582/732950)/3 (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kumimoji="0" lang="th-TH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8581" marR="38581" marT="0" marB="0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5" marR="7145" marT="715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536623"/>
              </p:ext>
            </p:extLst>
          </p:nvPr>
        </p:nvGraphicFramePr>
        <p:xfrm>
          <a:off x="211435" y="5382754"/>
          <a:ext cx="5583237" cy="1223982"/>
        </p:xfrm>
        <a:graphic>
          <a:graphicData uri="http://schemas.openxmlformats.org/drawingml/2006/table">
            <a:tbl>
              <a:tblPr firstRow="1" bandRow="1"/>
              <a:tblGrid>
                <a:gridCol w="17267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0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9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6502">
                <a:tc gridSpan="3">
                  <a:txBody>
                    <a:bodyPr/>
                    <a:lstStyle>
                      <a:lvl1pPr marL="0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204,900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ตัวอย่าง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91" marR="68591" marT="34230" marB="3423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095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68591" marR="68591" marT="34230" marB="3423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68591" marR="68591" marT="34230" marB="3423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68591" marR="68591" marT="34230" marB="3423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1365"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197,524</a:t>
                      </a: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(Interval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3.6%)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91" marR="68591" marT="34230" marB="3423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th-TH" sz="11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204,900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(เป้าหมาย ปี </a:t>
                      </a:r>
                      <a:r>
                        <a:rPr lang="en-US" sz="11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66 </a:t>
                      </a:r>
                      <a:br>
                        <a:rPr lang="th-TH" sz="11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ตามงบประมาณที่ได้รับการจัดสรร)</a:t>
                      </a:r>
                      <a:endParaRPr lang="en-US" sz="1100" b="0" kern="12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91" marR="68591" marT="34230" marB="3423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2582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05165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57747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10329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62911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15494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68076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20658" algn="l" defTabSz="905165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212,276</a:t>
                      </a:r>
                      <a:b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3.6%)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91" marR="68591" marT="34230" marB="3423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211435" y="684527"/>
            <a:ext cx="9119852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6 : จำนวนตัวอย่างที่ได้รับการตรวจวิเคราะห์คุณภาพสินค้าปศุสัตว์ตามเกณฑ์มาตรฐานที่กำหนดเพิ่มขึ้น</a:t>
            </a: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908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เป้าหมายตัวชี้วัดตามมาตรการปรับปรุงประสิทธิภาพในการปฏิบัติราชการ รอบ 6, </a:t>
            </a:r>
            <a:r>
              <a:rPr lang="en-US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altLang="th-TH" sz="1800" b="1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และ 12 เดือน</a:t>
            </a:r>
            <a:endParaRPr lang="th-TH" altLang="th-TH" sz="1800" b="1" dirty="0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730250"/>
          <a:ext cx="11877676" cy="1963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จำนวนตัวอย่างที่ได้รับการตรวจวิเคราะห์คุณภาพสินค้าปศุสัตว์ตามเกณฑ์มาตรฐานที่กำหนดเพิ่มขึ้น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 สำนักตรวจสอบคุณภาพสินค้าปศุสัตว์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จำนวนตัวอย่างที่ได้รับการตรวจวิเคราะห์คุณภาพสินค้าปศุสัตว์ตามเกณฑ์มาตรฐานที่กำหนด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(เป้าหมายครึ่งปีแรก)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102,450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ตัวอย่าง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153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675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ตัวอย่าง 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จำนวนตัวอย่างที่ได้รับการตรวจวิเคราะห์คุณภาพสินค้าปศุสัตว์ตามเกณฑ์มาตรฐานที่กำหนด</a:t>
                      </a:r>
                      <a:r>
                        <a:rPr lang="th-TH" sz="1400" b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(เป้าหมายรวมทั้งหมด)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204</a:t>
                      </a:r>
                      <a:r>
                        <a:rPr lang="th-TH" sz="1400" b="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900</a:t>
                      </a:r>
                      <a:r>
                        <a:rPr lang="th-TH" sz="1400" b="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ตัวอย่าง</a:t>
                      </a:r>
                      <a:endParaRPr lang="en-US" sz="14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2928029"/>
          <a:ext cx="5841372" cy="114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ตรวจรับตัวอย่าง ณ จุดให้บริการของหน่วยงาน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ตรวจวิเคราะห์ตัวอย่างในห้องปฏิบัติการตามขั้นตอนที่ระบุในวิธีทดสอบ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ควบคุมคุณภาพการตรวจวิเคราะห์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วิเคราะห์/แปลผลตรวจวิเคราะห์ และบันทึกข้อมูลในระบบ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LIMS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รายงานผลตรวจวิเคราะห์ให้ผู้ส่งตัวอย่าง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94684" y="2924259"/>
          <a:ext cx="5763954" cy="114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ตรวจรับตัวอย่าง ณ จุดให้บริการของหน่วยงาน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ตรวจวิเคราะห์ตัวอย่างในห้องปฏิบัติการตามขั้นตอนที่ระบุในวิธีทดสอบ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ควบคุมคุณภาพการตรวจวิเคราะห์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วิเคราะห์/แปลผลตรวจวิเคราะห์ และบันทึกข้อมูลในระบบ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LIMS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รายงานผลตรวจวิเคราะห์ให้ผู้ส่งตัวอย่าง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200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6A4EE97-E055-43E1-9863-6EF66F77901C}"/>
              </a:ext>
            </a:extLst>
          </p:cNvPr>
          <p:cNvSpPr txBox="1"/>
          <p:nvPr/>
        </p:nvSpPr>
        <p:spPr>
          <a:xfrm>
            <a:off x="301962" y="5203302"/>
            <a:ext cx="11588076" cy="430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การรายงานผล 12 เดือน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กำหนดให้หน่วยงานเจ้าภาพหลัก รายงานผลการดำเนินการตามแผนปฏิบัติการรายปี (ในภาพรวม) ระบุผลผลิตหรือความก้าวหน้า/ผลสำเร็จการดำเนินการของแต่ละหน่วยงานที่เกี่ยวข้องที่ระบุไว้</a:t>
            </a:r>
            <a:endParaRPr kumimoji="0" lang="en-US" sz="11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Pentagon 43">
            <a:extLst>
              <a:ext uri="{FF2B5EF4-FFF2-40B4-BE49-F238E27FC236}">
                <a16:creationId xmlns:a16="http://schemas.microsoft.com/office/drawing/2014/main" id="{7DA5BBCB-4356-4AE4-8378-B17C9D280496}"/>
              </a:ext>
            </a:extLst>
          </p:cNvPr>
          <p:cNvSpPr/>
          <p:nvPr/>
        </p:nvSpPr>
        <p:spPr>
          <a:xfrm>
            <a:off x="8483399" y="652663"/>
            <a:ext cx="1034367" cy="31024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128328" y="675480"/>
            <a:ext cx="7909886" cy="536375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7 : การพัฒนาองค์การ</a:t>
            </a:r>
            <a:r>
              <a:rPr lang="th-TH" sz="14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สู่ดิจิทัล</a:t>
            </a:r>
            <a:b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7.1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ความสำเร็จในการขับเคลื่อนการพัฒนางานบริการ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Agenda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ตามมติคณะรัฐมนตรี</a:t>
            </a:r>
            <a:endParaRPr lang="en-US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815854"/>
              </p:ext>
            </p:extLst>
          </p:nvPr>
        </p:nvGraphicFramePr>
        <p:xfrm>
          <a:off x="246878" y="1313466"/>
          <a:ext cx="11502190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2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50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มติคณะรัฐมนตรี วันที่ 3 สิงหาคม 2564 เห็นชอบการขับเคลื่อนการให้บริการประชาชนผ่านระบบอิเล็กทรอนิกส์ 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(e-Service)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ปีงบประมาณ พ.ศ. 2565 รวมงานบริการ 12 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Agenda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 </a:t>
                      </a:r>
                      <a:r>
                        <a:rPr lang="th-TH" sz="1100" b="0" spc="-4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กำหนดให้หน่วยงานเจ้าภาพหลัก และหน่วยงานที่เกี่ยวข้องจัดทำทิศทางการพัฒนา 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(Roadmap)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ภายในระยะไม่เกิน 3 ปี (พ.ศ. 2565-2567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และจัดทำแผนปฏิบัติการ 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(Action plan)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ในการขับเคลื่อนเป้าหมายที่กำหนดในแต่ละปี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แผนปฏิบัติการ 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(Action plan)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ในปีงบประมาณ พ.ศ. 2566 หมายถึง แผนดำเนินการที่ส่วนราชการระบุรายละเอียดกิจกรรมสำคัญที่ต้องดำเนินการเพื่อให้บรรลุเป้าหมาย ตามที่ได้กำหนดไว้ใน 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2566 โดยระบุหน่วยงานที่รับผิดชอบให้ชัดเจน/ผลผลิตที่จะได้รับเป็นรายเดือนหรือราย</a:t>
                      </a:r>
                      <a:r>
                        <a:rPr lang="th-TH" sz="1100" b="0" spc="-4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เพื่อใช้ติดตามความก้าวหนาการขับเคลื่อน/เป้าหมายในการวัดความสำเร็จของแต่ละ</a:t>
                      </a:r>
                      <a:r>
                        <a:rPr lang="th-TH" sz="1100" b="0" spc="-4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/การระบุเป้าหมายและบทบาทของหน่วยงานที่เกี่ยวข้อง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9383449" y="500011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7.5</a:t>
              </a:r>
            </a:p>
          </p:txBody>
        </p:sp>
      </p:grp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49EF1DA-3DD0-46B5-858F-C383FABD3A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315809"/>
              </p:ext>
            </p:extLst>
          </p:nvPr>
        </p:nvGraphicFramePr>
        <p:xfrm>
          <a:off x="246878" y="3845043"/>
          <a:ext cx="7652217" cy="1178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826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369244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704711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84644">
                <a:tc grid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748840"/>
                  </a:ext>
                </a:extLst>
              </a:tr>
              <a:tr h="2914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6027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2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2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80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1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1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5542"/>
                  </a:ext>
                </a:extLst>
              </a:tr>
            </a:tbl>
          </a:graphicData>
        </a:graphic>
      </p:graphicFrame>
      <p:sp>
        <p:nvSpPr>
          <p:cNvPr id="2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6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165050"/>
              </p:ext>
            </p:extLst>
          </p:nvPr>
        </p:nvGraphicFramePr>
        <p:xfrm>
          <a:off x="246878" y="2831958"/>
          <a:ext cx="7619165" cy="899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91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7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แนวทางการประเมิน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639940"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ประเมินความสำเร็จจากการดำเนินงานตามกิจกรมที่ได้ระบุไว้ในแผนปฏิบัติการ 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(Action plan)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2566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โดยพิจารณาจากจำนวนกิจกรรมทั้งหมดที่ได้กำหนดไว้ในแต่ละ</a:t>
                      </a:r>
                      <a:r>
                        <a:rPr lang="th-TH" sz="1100" b="0" spc="-4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ที่ต้องดำเนินการ สามารถดำเนินการได้ตามแผนระยะเวลาที่กำหนด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กรณีหน่วยงานเกี่ยวข้องในงานบริการ 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Agenda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หลายงานบริการ เป็นการวัดร้อยละความสำเร็จเฉลี่ยของงานบริการ 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Agenda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ที่เกี่ยวข้อง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กล่องข้อความ 2"/>
          <p:cNvSpPr txBox="1"/>
          <p:nvPr/>
        </p:nvSpPr>
        <p:spPr>
          <a:xfrm>
            <a:off x="8128275" y="3096146"/>
            <a:ext cx="3617632" cy="1384995"/>
          </a:xfrm>
          <a:prstGeom prst="rect">
            <a:avLst/>
          </a:prstGeom>
          <a:noFill/>
          <a:ln w="12700">
            <a:solidFill>
              <a:schemeClr val="tx2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sz="1200" b="1" dirty="0">
                <a:solidFill>
                  <a:schemeClr val="accent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</a:t>
            </a:r>
            <a:r>
              <a:rPr lang="en-US" sz="1200" b="1" dirty="0">
                <a:solidFill>
                  <a:schemeClr val="accent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200" b="1" dirty="0">
                <a:solidFill>
                  <a:schemeClr val="accent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การกำหนดเป้าหมาย 6 เดือน </a:t>
            </a:r>
            <a:r>
              <a:rPr lang="en-US" sz="1200" b="1" dirty="0">
                <a:solidFill>
                  <a:schemeClr val="accent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กำหนดเป้าหมายตามกิจกรรมที่หน่วยงานเกี่ยวข้อง 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ปผ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ลักดัน หรือกำหนดเป้าหมายร่วมกันทุกส่วนราชการ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 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ก.พ.ร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(ทีมขับเคลื่อน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e-Service)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ติดตามความก้าวหน้าทุก 2 เดือน (ช่วงวันที่ 15 ของเดือนถัดไป (เริ่ม 6 ม.ค. 66))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6152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Pentagon 43">
            <a:extLst>
              <a:ext uri="{FF2B5EF4-FFF2-40B4-BE49-F238E27FC236}">
                <a16:creationId xmlns:a16="http://schemas.microsoft.com/office/drawing/2014/main" id="{7DA5BBCB-4356-4AE4-8378-B17C9D280496}"/>
              </a:ext>
            </a:extLst>
          </p:cNvPr>
          <p:cNvSpPr/>
          <p:nvPr/>
        </p:nvSpPr>
        <p:spPr>
          <a:xfrm>
            <a:off x="8483399" y="652663"/>
            <a:ext cx="1034367" cy="31024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128328" y="675480"/>
            <a:ext cx="7909886" cy="64654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7 : การพัฒนาองค์การ</a:t>
            </a:r>
            <a:r>
              <a:rPr lang="th-TH" sz="14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สู่ดิจิทัล</a:t>
            </a:r>
            <a:b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7.1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ความสำเร็จในการขับเคลื่อนการพัฒนางานบริการ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Agenda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ตามมติคณะรัฐมนตรี</a:t>
            </a:r>
            <a:endParaRPr lang="en-US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8900" fontAlgn="b"/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     7.1.1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ตัวชี้วัดระบบการอนุญาตวัตถุอันตราย ณ จุดเดียว (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HSSS)</a:t>
            </a: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9383449" y="500011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XX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6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654927"/>
              </p:ext>
            </p:extLst>
          </p:nvPr>
        </p:nvGraphicFramePr>
        <p:xfrm>
          <a:off x="405665" y="4288639"/>
          <a:ext cx="11379199" cy="495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8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661923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257088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1734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10758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</a:tbl>
          </a:graphicData>
        </a:graphic>
      </p:graphicFrame>
      <p:graphicFrame>
        <p:nvGraphicFramePr>
          <p:cNvPr id="27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370504"/>
              </p:ext>
            </p:extLst>
          </p:nvPr>
        </p:nvGraphicFramePr>
        <p:xfrm>
          <a:off x="377633" y="3357543"/>
          <a:ext cx="5353289" cy="786765"/>
        </p:xfrm>
        <a:graphic>
          <a:graphicData uri="http://schemas.openxmlformats.org/drawingml/2006/table">
            <a:tbl>
              <a:tblPr firstRow="1"/>
              <a:tblGrid>
                <a:gridCol w="1597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4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155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6693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9492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9492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8" name="Table 51">
            <a:extLst>
              <a:ext uri="{FF2B5EF4-FFF2-40B4-BE49-F238E27FC236}">
                <a16:creationId xmlns:a16="http://schemas.microsoft.com/office/drawing/2014/main" id="{A9040195-2958-433C-AAD3-D49FD5128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46239"/>
              </p:ext>
            </p:extLst>
          </p:nvPr>
        </p:nvGraphicFramePr>
        <p:xfrm>
          <a:off x="6544771" y="3363164"/>
          <a:ext cx="5231627" cy="786765"/>
        </p:xfrm>
        <a:graphic>
          <a:graphicData uri="http://schemas.openxmlformats.org/drawingml/2006/table">
            <a:tbl>
              <a:tblPr firstRow="1"/>
              <a:tblGrid>
                <a:gridCol w="1378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63171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17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5EDE9FA7-123F-460A-91B8-D24ED5027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199752"/>
              </p:ext>
            </p:extLst>
          </p:nvPr>
        </p:nvGraphicFramePr>
        <p:xfrm>
          <a:off x="397199" y="5095072"/>
          <a:ext cx="11362266" cy="984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2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40262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th-TH" sz="1000" b="0" kern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ตาราง 9">
            <a:extLst>
              <a:ext uri="{FF2B5EF4-FFF2-40B4-BE49-F238E27FC236}">
                <a16:creationId xmlns:a16="http://schemas.microsoft.com/office/drawing/2014/main" id="{C3C39510-D7EE-449A-A0AA-11B8F36350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416739"/>
              </p:ext>
            </p:extLst>
          </p:nvPr>
        </p:nvGraphicFramePr>
        <p:xfrm>
          <a:off x="388732" y="6118921"/>
          <a:ext cx="11370733" cy="564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0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6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205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1" name="ตาราง 30">
            <a:extLst>
              <a:ext uri="{FF2B5EF4-FFF2-40B4-BE49-F238E27FC236}">
                <a16:creationId xmlns:a16="http://schemas.microsoft.com/office/drawing/2014/main" id="{57697790-8673-4156-92E8-C744281234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4238435"/>
              </p:ext>
            </p:extLst>
          </p:nvPr>
        </p:nvGraphicFramePr>
        <p:xfrm>
          <a:off x="398667" y="1409581"/>
          <a:ext cx="11394665" cy="167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548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413358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th-TH" sz="4000" b="0" kern="120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***รอกรมเจ้าภาพจัดทำรายละเอียดตัวชี้วัด***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ตาราง 4">
            <a:extLst>
              <a:ext uri="{FF2B5EF4-FFF2-40B4-BE49-F238E27FC236}">
                <a16:creationId xmlns:a16="http://schemas.microsoft.com/office/drawing/2014/main" id="{5A3A4C22-31A6-4679-8FCA-5B2D97431C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779560"/>
              </p:ext>
            </p:extLst>
          </p:nvPr>
        </p:nvGraphicFramePr>
        <p:xfrm>
          <a:off x="10398004" y="438583"/>
          <a:ext cx="1643941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3941">
                  <a:extLst>
                    <a:ext uri="{9D8B030D-6E8A-4147-A177-3AD203B41FA5}">
                      <a16:colId xmlns:a16="http://schemas.microsoft.com/office/drawing/2014/main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กรมโรงงานฯ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(เจ้าภาพหลัก)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./ปม./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9283109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9857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6A4EE97-E055-43E1-9863-6EF66F77901C}"/>
              </a:ext>
            </a:extLst>
          </p:cNvPr>
          <p:cNvSpPr txBox="1"/>
          <p:nvPr/>
        </p:nvSpPr>
        <p:spPr>
          <a:xfrm>
            <a:off x="246878" y="6469091"/>
            <a:ext cx="11588076" cy="261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เงื่อนไขการประเมิน 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ความสำเร็จตามแผนปฏิบัติการ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Biz portal /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กองทุน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endParaRPr kumimoji="0" lang="en-US" sz="11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Pentagon 43">
            <a:extLst>
              <a:ext uri="{FF2B5EF4-FFF2-40B4-BE49-F238E27FC236}">
                <a16:creationId xmlns:a16="http://schemas.microsoft.com/office/drawing/2014/main" id="{7DA5BBCB-4356-4AE4-8378-B17C9D280496}"/>
              </a:ext>
            </a:extLst>
          </p:cNvPr>
          <p:cNvSpPr/>
          <p:nvPr/>
        </p:nvSpPr>
        <p:spPr>
          <a:xfrm>
            <a:off x="8483399" y="652663"/>
            <a:ext cx="1034367" cy="31024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128328" y="675480"/>
            <a:ext cx="7909886" cy="64654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7 : การพัฒนาองค์การ</a:t>
            </a:r>
            <a:r>
              <a:rPr lang="th-TH" sz="14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สู่ดิจิทัล</a:t>
            </a:r>
            <a:b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7.1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ความสำเร็จในการขับเคลื่อนการพัฒนางานบริการ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Agenda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ตามมติคณะรัฐมนตรี</a:t>
            </a:r>
            <a:endParaRPr lang="en-US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8900" fontAlgn="b"/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     7.1.2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ระบบรับรองมาตรฐานสินค้าเกษตร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(GAP)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และปศุสัตว์</a:t>
            </a:r>
            <a:endParaRPr lang="en-US" sz="1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F50DF12-4423-4509-9590-AC242B22D33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2173" y="2748766"/>
          <a:ext cx="11502190" cy="984885"/>
        </p:xfrm>
        <a:graphic>
          <a:graphicData uri="http://schemas.openxmlformats.org/drawingml/2006/table">
            <a:tbl>
              <a:tblPr firstRow="1"/>
              <a:tblGrid>
                <a:gridCol w="2292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873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4241101">
                  <a:extLst>
                    <a:ext uri="{9D8B030D-6E8A-4147-A177-3AD203B41FA5}">
                      <a16:colId xmlns:a16="http://schemas.microsoft.com/office/drawing/2014/main" val="1333949180"/>
                    </a:ext>
                  </a:extLst>
                </a:gridCol>
              </a:tblGrid>
              <a:tr h="10457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07606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30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แนวทางการพัฒนา ระบบรับรองมาตรฐานสินค้าเกษตร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(GAP)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พืชสวน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ตัวชี้วัด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Monitor)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C722A9E-8E5E-4F14-8BFB-3D2CD007B7F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878" y="3870931"/>
          <a:ext cx="11502189" cy="1102043"/>
        </p:xfrm>
        <a:graphic>
          <a:graphicData uri="http://schemas.openxmlformats.org/drawingml/2006/table">
            <a:tbl>
              <a:tblPr firstRow="1"/>
              <a:tblGrid>
                <a:gridCol w="1574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79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84653">
                  <a:extLst>
                    <a:ext uri="{9D8B030D-6E8A-4147-A177-3AD203B41FA5}">
                      <a16:colId xmlns:a16="http://schemas.microsoft.com/office/drawing/2014/main" val="2621395281"/>
                    </a:ext>
                  </a:extLst>
                </a:gridCol>
                <a:gridCol w="3614833">
                  <a:extLst>
                    <a:ext uri="{9D8B030D-6E8A-4147-A177-3AD203B41FA5}">
                      <a16:colId xmlns:a16="http://schemas.microsoft.com/office/drawing/2014/main" val="318163389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เป้าหมายการพัฒนา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09704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8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 : มีระบบการยื่นคำขอการรับรอง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พัฒนาและเชื่อมโยงบริการ 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พัฒนาและเชื่อมโยงบริการ 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กษ. มี 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Platform GAP :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ผ่านช่องทางเดียว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878" y="1313466"/>
          <a:ext cx="11502190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2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50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เป็นการวัดความสำเร็จในการขับเคลื่อนการให้บริการประชาชนผ่านระบบอิเล็กทรอนิกส์ (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e-Service)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 12 งานบริการสำคัญ ของปีงบประมาณ พ.ศ. 2565 ตามมติคณะรัฐมนตรี เมื่อวันที่ 3 ส.ค. 64 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ลักษณะงานบริการ :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 เป็นระบบให้การรับรองมาตรฐานสินค้าเกษตร (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 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End-to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 Process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ในสังกัดกระทรวงเกษตรและสหกรณ์ ตั้งแต่</a:t>
                      </a:r>
                      <a:r>
                        <a:rPr lang="th-TH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การยื่นคำขอจนได้รับการรับรอง </a:t>
                      </a:r>
                      <a:r>
                        <a:rPr lang="en-US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ซึ่งเกษตรกรจะได้รับความสะดวกและง่ายในการยื่นขอรับรองมาตรฐานสินค้าเกษตร </a:t>
                      </a:r>
                      <a:r>
                        <a:rPr lang="en-US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รวมทั้งเป็นการอำนวยความสะดวกให้กับผู้ประกอบการ ในการตรวจสอบ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ข้อมูลใบรับรองมาตรฐาน 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เพื่อใช้ประกอบการส่งออกและตรวจสอบย้อนกลับสินค้า (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traceability)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ทำให้สินค้าเกษตรส่งออกได้มากขึ้น สร้างรายได้ให้ประเทศ โดยการพัฒนาระบบจะมีการเชื่อมโยงข้อมูล และระบบบริการที่เกี่ยวข้อง เพื่อการแลกเปลี่ยน ตรวจสอบข้อมูลสินค้าเกษตร ซึ่งจะทำให้ข้อมูลเกษตรกรมีความถูกต้องและเป็นมาตรฐานเดียวกัน แพลตฟอร์มเดียวกันของทุกหน่วยงาน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เป็นงานบริการตามแผนการปฏิรูปประเทศ ด้านเศรษฐกิจ : เกษตรมูลค่าสูง</a:t>
                      </a:r>
                    </a:p>
                  </a:txBody>
                  <a:tcPr>
                    <a:lnT w="381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9383449" y="500011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XX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aphicFrame>
        <p:nvGraphicFramePr>
          <p:cNvPr id="23" name="ตาราง 4">
            <a:extLst>
              <a:ext uri="{FF2B5EF4-FFF2-40B4-BE49-F238E27FC236}">
                <a16:creationId xmlns:a16="http://schemas.microsoft.com/office/drawing/2014/main" id="{5A3A4C22-31A6-4679-8FCA-5B2D97431CE2}"/>
              </a:ext>
            </a:extLst>
          </p:cNvPr>
          <p:cNvGraphicFramePr>
            <a:graphicFrameLocks noGrp="1"/>
          </p:cNvGraphicFramePr>
          <p:nvPr/>
        </p:nvGraphicFramePr>
        <p:xfrm>
          <a:off x="10398004" y="438583"/>
          <a:ext cx="1643941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3941">
                  <a:extLst>
                    <a:ext uri="{9D8B030D-6E8A-4147-A177-3AD203B41FA5}">
                      <a16:colId xmlns:a16="http://schemas.microsoft.com/office/drawing/2014/main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มก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อช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(เจ้าภาพหลัก)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กข./ปม./ปศ./กวก./กสก./สปก./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/สป.กษ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928310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49EF1DA-3DD0-46B5-858F-C383FABD3A7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2175" y="5067915"/>
          <a:ext cx="11502188" cy="1178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543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561254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065501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84644">
                <a:tc grid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748840"/>
                  </a:ext>
                </a:extLst>
              </a:tr>
              <a:tr h="2914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6027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2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2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80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1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1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5542"/>
                  </a:ext>
                </a:extLst>
              </a:tr>
            </a:tbl>
          </a:graphicData>
        </a:graphic>
      </p:graphicFrame>
      <p:sp>
        <p:nvSpPr>
          <p:cNvPr id="2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4805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Road map </a:t>
            </a:r>
            <a:r>
              <a:rPr lang="th-TH" dirty="0"/>
              <a:t>การพัฒนาระบบรับรองมาตรฐานสินค้าเกษตร (</a:t>
            </a:r>
            <a:r>
              <a:rPr lang="en-US" dirty="0"/>
              <a:t>GAP) </a:t>
            </a:r>
            <a:r>
              <a:rPr lang="th-TH" dirty="0"/>
              <a:t>พืช ประมง ปศุสัตว์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F5DF99D-3398-41FA-85D2-87F47958EDC0}"/>
              </a:ext>
            </a:extLst>
          </p:cNvPr>
          <p:cNvGrpSpPr/>
          <p:nvPr/>
        </p:nvGrpSpPr>
        <p:grpSpPr>
          <a:xfrm>
            <a:off x="632258" y="1233442"/>
            <a:ext cx="11216255" cy="2598594"/>
            <a:chOff x="772938" y="1163102"/>
            <a:chExt cx="11216255" cy="259859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703B0BA-38B2-468F-B496-C6026B74494A}"/>
                </a:ext>
              </a:extLst>
            </p:cNvPr>
            <p:cNvSpPr txBox="1"/>
            <p:nvPr/>
          </p:nvSpPr>
          <p:spPr>
            <a:xfrm>
              <a:off x="7729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กำหนดวิธีพัฒนาระบบ</a:t>
              </a:r>
              <a:r>
                <a:rPr lang="en-US" dirty="0"/>
                <a:t> </a:t>
              </a:r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9DA0F80-682E-43DE-BEAB-34159C67C35F}"/>
                </a:ext>
              </a:extLst>
            </p:cNvPr>
            <p:cNvSpPr txBox="1"/>
            <p:nvPr/>
          </p:nvSpPr>
          <p:spPr>
            <a:xfrm>
              <a:off x="7729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1) กรมเป็นผู้พัฒนาฯ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11992B3-080E-411A-9184-23D732182280}"/>
                </a:ext>
              </a:extLst>
            </p:cNvPr>
            <p:cNvSpPr txBox="1"/>
            <p:nvPr/>
          </p:nvSpPr>
          <p:spPr>
            <a:xfrm>
              <a:off x="772939" y="2754511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2) พัฒนา</a:t>
              </a:r>
              <a:r>
                <a:rPr lang="th-TH"/>
                <a:t>ผ่าน </a:t>
              </a:r>
              <a:r>
                <a:rPr lang="en-US" dirty="0"/>
                <a:t>Biz portal</a:t>
              </a:r>
              <a:endParaRPr lang="th-TH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B7C7AF2-00F0-4783-A49E-100914AAF1B7}"/>
                </a:ext>
              </a:extLst>
            </p:cNvPr>
            <p:cNvSpPr txBox="1"/>
            <p:nvPr/>
          </p:nvSpPr>
          <p:spPr>
            <a:xfrm>
              <a:off x="7729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พัฒนาโดย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IT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 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หรือมีแผนงาน/งบประมาณ รองรับ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821C88-6723-455D-B7EA-55277A8B650E}"/>
                </a:ext>
              </a:extLst>
            </p:cNvPr>
            <p:cNvSpPr txBox="1"/>
            <p:nvPr/>
          </p:nvSpPr>
          <p:spPr>
            <a:xfrm>
              <a:off x="772939" y="3098800"/>
              <a:ext cx="2438792" cy="55007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หารือกับ สำนักงาน </a:t>
              </a:r>
              <a:r>
                <a:rPr lang="th-TH" sz="12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ก.พ.ร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ในแต่ละปีจะสามารถพัฒนาได้กี่ระบบ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3E2FAF9-0737-439E-948A-CE7ACB144A5C}"/>
                </a:ext>
              </a:extLst>
            </p:cNvPr>
            <p:cNvSpPr txBox="1"/>
            <p:nvPr/>
          </p:nvSpPr>
          <p:spPr>
            <a:xfrm>
              <a:off x="37193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วางแผนการพัฒนาระบบ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D881542-D706-4ED0-9062-5FFEF760EE07}"/>
                </a:ext>
              </a:extLst>
            </p:cNvPr>
            <p:cNvSpPr txBox="1"/>
            <p:nvPr/>
          </p:nvSpPr>
          <p:spPr>
            <a:xfrm>
              <a:off x="37193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3) สำรวจงานบริการ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ทั้งหมด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92478EC-A1BD-4C52-89CD-BF00CA7A1A32}"/>
                </a:ext>
              </a:extLst>
            </p:cNvPr>
            <p:cNvSpPr txBox="1"/>
            <p:nvPr/>
          </p:nvSpPr>
          <p:spPr>
            <a:xfrm>
              <a:off x="37193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แผนพัฒนา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ของกรม/หน่วยงานรับผิดชอบ/ผู้รับผิดชอบ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B4E30E5-F562-41E9-93C3-4D10CB87CC73}"/>
                </a:ext>
              </a:extLst>
            </p:cNvPr>
            <p:cNvSpPr txBox="1"/>
            <p:nvPr/>
          </p:nvSpPr>
          <p:spPr>
            <a:xfrm>
              <a:off x="6706972" y="1770365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5</a:t>
              </a:r>
              <a:r>
                <a:rPr lang="th-TH" dirty="0"/>
                <a:t>) จัดทำมาตรฐานข้อมูล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7E58C64-778A-4CAE-B074-9909C01E9358}"/>
                </a:ext>
              </a:extLst>
            </p:cNvPr>
            <p:cNvSpPr txBox="1"/>
            <p:nvPr/>
          </p:nvSpPr>
          <p:spPr>
            <a:xfrm>
              <a:off x="6706972" y="2116952"/>
              <a:ext cx="2438792" cy="82441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มาตรฐานแบบฟอร์มขอรับบริการ </a:t>
              </a:r>
              <a:r>
                <a:rPr lang="en-US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kumimoji="0" lang="th-TH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มาตรฐานกระบวนการตรวจรับรองมาตรฐาน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GAP</a:t>
              </a:r>
              <a:endPara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มาตรฐานแบบฟอร์มใบรับรอง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Arrow: Right 17">
              <a:extLst>
                <a:ext uri="{FF2B5EF4-FFF2-40B4-BE49-F238E27FC236}">
                  <a16:creationId xmlns:a16="http://schemas.microsoft.com/office/drawing/2014/main" id="{970249DF-E01F-4E8C-9603-4653408E485D}"/>
                </a:ext>
              </a:extLst>
            </p:cNvPr>
            <p:cNvSpPr/>
            <p:nvPr/>
          </p:nvSpPr>
          <p:spPr>
            <a:xfrm>
              <a:off x="3370284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A5BC42C-7F64-40BA-AD71-278E6AB6FBA4}"/>
                </a:ext>
              </a:extLst>
            </p:cNvPr>
            <p:cNvSpPr txBox="1"/>
            <p:nvPr/>
          </p:nvSpPr>
          <p:spPr>
            <a:xfrm>
              <a:off x="3719339" y="2769411"/>
              <a:ext cx="2438792" cy="5500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4) กำหนดขอบเขตการพัฒนา</a:t>
              </a:r>
            </a:p>
            <a:p>
              <a:r>
                <a:rPr lang="th-TH" dirty="0"/>
                <a:t>ระบบ </a:t>
              </a:r>
              <a:r>
                <a:rPr lang="en-US" dirty="0"/>
                <a:t>e-Service (GAP)</a:t>
              </a:r>
              <a:endParaRPr lang="th-TH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195C77D-7A15-4C75-9A67-30E43E9E094B}"/>
                </a:ext>
              </a:extLst>
            </p:cNvPr>
            <p:cNvSpPr txBox="1"/>
            <p:nvPr/>
          </p:nvSpPr>
          <p:spPr>
            <a:xfrm>
              <a:off x="6706971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1" name="Arrow: Right 20">
              <a:extLst>
                <a:ext uri="{FF2B5EF4-FFF2-40B4-BE49-F238E27FC236}">
                  <a16:creationId xmlns:a16="http://schemas.microsoft.com/office/drawing/2014/main" id="{F844D961-82DC-44BD-873E-D4C7D34C57CA}"/>
                </a:ext>
              </a:extLst>
            </p:cNvPr>
            <p:cNvSpPr/>
            <p:nvPr/>
          </p:nvSpPr>
          <p:spPr>
            <a:xfrm>
              <a:off x="6319817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E9C53BA-F221-49A5-BF6D-5FF9E3B7879A}"/>
                </a:ext>
              </a:extLst>
            </p:cNvPr>
            <p:cNvSpPr txBox="1"/>
            <p:nvPr/>
          </p:nvSpPr>
          <p:spPr>
            <a:xfrm>
              <a:off x="6706971" y="2987059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6</a:t>
              </a:r>
              <a:r>
                <a:rPr lang="th-TH" dirty="0"/>
                <a:t>) พัฒนาระบบ </a:t>
              </a:r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D68D723-DA85-43B2-B633-C92FF0B1DCEE}"/>
                </a:ext>
              </a:extLst>
            </p:cNvPr>
            <p:cNvSpPr txBox="1"/>
            <p:nvPr/>
          </p:nvSpPr>
          <p:spPr>
            <a:xfrm>
              <a:off x="6706971" y="3369475"/>
              <a:ext cx="2438792" cy="3922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กรมพัฒนาระบบ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e-Service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พัฒนาผ่านระบบ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Biz portal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5878A8F-45AA-45C2-BF09-3EF95CA6A0E8}"/>
                </a:ext>
              </a:extLst>
            </p:cNvPr>
            <p:cNvSpPr txBox="1"/>
            <p:nvPr/>
          </p:nvSpPr>
          <p:spPr>
            <a:xfrm>
              <a:off x="9550401" y="1748478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7</a:t>
              </a:r>
              <a:r>
                <a:rPr lang="th-TH" dirty="0"/>
                <a:t>) ให้บริการประชาชน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A432593-C049-4E3F-A174-B19B88931432}"/>
                </a:ext>
              </a:extLst>
            </p:cNvPr>
            <p:cNvSpPr txBox="1"/>
            <p:nvPr/>
          </p:nvSpPr>
          <p:spPr>
            <a:xfrm>
              <a:off x="9550401" y="2095066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ให้บริการระบบ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</a:p>
            <a:p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แยกตามระบบที่พัฒนา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223E77A-E107-4993-A206-7EE8AC0EC77D}"/>
                </a:ext>
              </a:extLst>
            </p:cNvPr>
            <p:cNvSpPr txBox="1"/>
            <p:nvPr/>
          </p:nvSpPr>
          <p:spPr>
            <a:xfrm>
              <a:off x="9550400" y="1163102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ให้บริการประชาชน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C9E9F47B-3311-4954-A8F1-31DC62A1BFF7}"/>
                </a:ext>
              </a:extLst>
            </p:cNvPr>
            <p:cNvSpPr/>
            <p:nvPr/>
          </p:nvSpPr>
          <p:spPr>
            <a:xfrm>
              <a:off x="9232900" y="1220324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81C793A-1F00-4FCA-8A95-8E7A00C20779}"/>
              </a:ext>
            </a:extLst>
          </p:cNvPr>
          <p:cNvSpPr txBox="1"/>
          <p:nvPr/>
        </p:nvSpPr>
        <p:spPr>
          <a:xfrm>
            <a:off x="166248" y="627105"/>
            <a:ext cx="11615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ประชาชนสามารถยื่นขอรับรองมาตรฐานและรับใบรับรองมาตรฐานสินค้าเกษตร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(GAP)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 ผ่านช่องทางบริการเดียว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6842C1-2C49-420B-BA06-ABE571A0F785}"/>
              </a:ext>
            </a:extLst>
          </p:cNvPr>
          <p:cNvSpPr txBox="1"/>
          <p:nvPr/>
        </p:nvSpPr>
        <p:spPr>
          <a:xfrm>
            <a:off x="60299" y="1276595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3E7DAD7-45A3-4455-8EBF-B4A699DBD623}"/>
              </a:ext>
            </a:extLst>
          </p:cNvPr>
          <p:cNvSpPr txBox="1"/>
          <p:nvPr/>
        </p:nvSpPr>
        <p:spPr>
          <a:xfrm>
            <a:off x="84405" y="4075846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E472167-70AF-4F9C-B05B-5FD4791E2A71}"/>
              </a:ext>
            </a:extLst>
          </p:cNvPr>
          <p:cNvSpPr txBox="1"/>
          <p:nvPr/>
        </p:nvSpPr>
        <p:spPr>
          <a:xfrm>
            <a:off x="632258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วางแผนการพัฒนาระบบ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D100127-9DC9-4211-A208-BDD0861D6CF5}"/>
              </a:ext>
            </a:extLst>
          </p:cNvPr>
          <p:cNvSpPr txBox="1"/>
          <p:nvPr/>
        </p:nvSpPr>
        <p:spPr>
          <a:xfrm>
            <a:off x="632259" y="4701061"/>
            <a:ext cx="2438792" cy="503860"/>
          </a:xfrm>
          <a:prstGeom prst="round2Diag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/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สำรวจความก้าวหน้า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งานบริการ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7AB77E-88F4-4B72-B891-C7C178C7A8D1}"/>
              </a:ext>
            </a:extLst>
          </p:cNvPr>
          <p:cNvSpPr txBox="1"/>
          <p:nvPr/>
        </p:nvSpPr>
        <p:spPr>
          <a:xfrm>
            <a:off x="615264" y="5232192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e-Service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ของกรม/ความก้าวหน้าของแต่ละงานบริการ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AFABFEB-D2B6-4116-AD24-C8CB3B9EE274}"/>
              </a:ext>
            </a:extLst>
          </p:cNvPr>
          <p:cNvSpPr txBox="1"/>
          <p:nvPr/>
        </p:nvSpPr>
        <p:spPr>
          <a:xfrm>
            <a:off x="3619892" y="4680977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spc="-50" dirty="0"/>
              <a:t>3</a:t>
            </a:r>
            <a:r>
              <a:rPr lang="th-TH" spc="-50" dirty="0"/>
              <a:t>) กำหนดมาตรฐานการเชื่อมต่อข้อมูล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E3D6723-C5CE-4CA7-83C8-AE7FB380CB8E}"/>
              </a:ext>
            </a:extLst>
          </p:cNvPr>
          <p:cNvSpPr txBox="1"/>
          <p:nvPr/>
        </p:nvSpPr>
        <p:spPr>
          <a:xfrm>
            <a:off x="3619892" y="5027565"/>
            <a:ext cx="2438792" cy="698678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กำหนดมาตรฐาน 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API</a:t>
            </a: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เพื่อเชื่อมต่อข้อมูลผ่านระบบ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พัฒนาระบบเชื่อมต่อข้อมูล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5B65F2-2198-4B72-9970-EBD0F599C5C3}"/>
              </a:ext>
            </a:extLst>
          </p:cNvPr>
          <p:cNvSpPr txBox="1"/>
          <p:nvPr/>
        </p:nvSpPr>
        <p:spPr>
          <a:xfrm>
            <a:off x="632259" y="5916609"/>
            <a:ext cx="2438792" cy="550080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2</a:t>
            </a:r>
            <a:r>
              <a:rPr lang="th-TH" dirty="0"/>
              <a:t>) กำหนดขอบเขตการพัฒนา</a:t>
            </a:r>
          </a:p>
          <a:p>
            <a:r>
              <a:rPr lang="th-TH" dirty="0"/>
              <a:t>ระบบ </a:t>
            </a:r>
            <a:r>
              <a:rPr lang="en-US" dirty="0"/>
              <a:t>e-Service (GAP)</a:t>
            </a:r>
            <a:endParaRPr lang="th-TH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1A68E4C-3979-4964-BD63-E4EF690A3122}"/>
              </a:ext>
            </a:extLst>
          </p:cNvPr>
          <p:cNvSpPr txBox="1"/>
          <p:nvPr/>
        </p:nvSpPr>
        <p:spPr>
          <a:xfrm>
            <a:off x="3619891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7" name="Arrow: Right 46">
            <a:extLst>
              <a:ext uri="{FF2B5EF4-FFF2-40B4-BE49-F238E27FC236}">
                <a16:creationId xmlns:a16="http://schemas.microsoft.com/office/drawing/2014/main" id="{623AEF24-F06B-4A35-BB1D-9AAD3171BC34}"/>
              </a:ext>
            </a:extLst>
          </p:cNvPr>
          <p:cNvSpPr/>
          <p:nvPr/>
        </p:nvSpPr>
        <p:spPr>
          <a:xfrm>
            <a:off x="3232737" y="4162865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AFD0BD-D60A-4FA2-B646-70F951572A33}"/>
              </a:ext>
            </a:extLst>
          </p:cNvPr>
          <p:cNvSpPr txBox="1"/>
          <p:nvPr/>
        </p:nvSpPr>
        <p:spPr>
          <a:xfrm>
            <a:off x="3619892" y="5791734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4</a:t>
            </a:r>
            <a:r>
              <a:rPr lang="th-TH" dirty="0"/>
              <a:t>) พัฒนาระบบ </a:t>
            </a:r>
            <a:r>
              <a:rPr lang="en-US" dirty="0"/>
              <a:t>e-Service</a:t>
            </a:r>
            <a:endParaRPr lang="th-TH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524DA6F-BF7D-4319-A53A-FAB99DB184D1}"/>
              </a:ext>
            </a:extLst>
          </p:cNvPr>
          <p:cNvSpPr txBox="1"/>
          <p:nvPr/>
        </p:nvSpPr>
        <p:spPr>
          <a:xfrm>
            <a:off x="3619891" y="6136056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กรมพัฒนาระบบ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พัฒนาผ่านระบบ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ED40804-7D7B-455D-948D-94B99E82F6EC}"/>
              </a:ext>
            </a:extLst>
          </p:cNvPr>
          <p:cNvSpPr txBox="1"/>
          <p:nvPr/>
        </p:nvSpPr>
        <p:spPr>
          <a:xfrm>
            <a:off x="6463321" y="4659090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5</a:t>
            </a:r>
            <a:r>
              <a:rPr lang="th-TH" dirty="0"/>
              <a:t>) ให้บริการประชาชนแ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0CAE3E-B087-424C-BAA3-7C6FBAEFA73F}"/>
              </a:ext>
            </a:extLst>
          </p:cNvPr>
          <p:cNvSpPr txBox="1"/>
          <p:nvPr/>
        </p:nvSpPr>
        <p:spPr>
          <a:xfrm>
            <a:off x="6463321" y="5005677"/>
            <a:ext cx="2438792" cy="1084427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8900" indent="-88900">
              <a:buFont typeface="Arial" panose="020B0604020202020204" pitchFamily="34" charset="0"/>
              <a:buChar char="•"/>
              <a:defRPr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spc="0" dirty="0"/>
              <a:t>ให้บริการระบบ</a:t>
            </a:r>
            <a:r>
              <a:rPr lang="en-US" spc="0" dirty="0"/>
              <a:t> e-Service </a:t>
            </a:r>
          </a:p>
          <a:p>
            <a:pPr marL="0" indent="0">
              <a:buNone/>
            </a:pPr>
            <a:r>
              <a:rPr lang="en-US" spc="0" dirty="0"/>
              <a:t>  (</a:t>
            </a:r>
            <a:r>
              <a:rPr lang="th-TH" spc="0" dirty="0"/>
              <a:t>แยกตามระบบที่พัฒนา</a:t>
            </a:r>
            <a:r>
              <a:rPr lang="en-US" spc="0" dirty="0"/>
              <a:t>)</a:t>
            </a:r>
          </a:p>
          <a:p>
            <a:r>
              <a:rPr lang="th-TH" spc="0" dirty="0"/>
              <a:t>ให้บริการระบบ</a:t>
            </a:r>
            <a:r>
              <a:rPr lang="en-US" spc="0" dirty="0"/>
              <a:t>  e-Service</a:t>
            </a:r>
            <a:endParaRPr lang="th-TH" spc="0" dirty="0"/>
          </a:p>
          <a:p>
            <a:pPr marL="0" indent="0">
              <a:buNone/>
            </a:pPr>
            <a:r>
              <a:rPr lang="th-TH" spc="0" dirty="0"/>
              <a:t>   (ผ่านระบบ</a:t>
            </a:r>
            <a:r>
              <a:rPr lang="en-US" spc="0" dirty="0"/>
              <a:t> Biz portal)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9A1BC5D-8E82-4134-BF39-27331246BE33}"/>
              </a:ext>
            </a:extLst>
          </p:cNvPr>
          <p:cNvSpPr txBox="1"/>
          <p:nvPr/>
        </p:nvSpPr>
        <p:spPr>
          <a:xfrm>
            <a:off x="6463320" y="4073714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ให้บริการประชาชน</a:t>
            </a:r>
          </a:p>
        </p:txBody>
      </p:sp>
      <p:sp>
        <p:nvSpPr>
          <p:cNvPr id="53" name="Arrow: Right 52">
            <a:extLst>
              <a:ext uri="{FF2B5EF4-FFF2-40B4-BE49-F238E27FC236}">
                <a16:creationId xmlns:a16="http://schemas.microsoft.com/office/drawing/2014/main" id="{8C853876-B028-4D04-93A2-DBC7FFDB7AA0}"/>
              </a:ext>
            </a:extLst>
          </p:cNvPr>
          <p:cNvSpPr/>
          <p:nvPr/>
        </p:nvSpPr>
        <p:spPr>
          <a:xfrm>
            <a:off x="6145820" y="4130936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5861FC2-877F-4366-AEB1-3C1306EF8061}"/>
              </a:ext>
            </a:extLst>
          </p:cNvPr>
          <p:cNvSpPr txBox="1"/>
          <p:nvPr/>
        </p:nvSpPr>
        <p:spPr>
          <a:xfrm>
            <a:off x="9346543" y="4038134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50A6CC0-C086-4E51-9A80-DADA2A810E6C}"/>
              </a:ext>
            </a:extLst>
          </p:cNvPr>
          <p:cNvSpPr txBox="1"/>
          <p:nvPr/>
        </p:nvSpPr>
        <p:spPr>
          <a:xfrm>
            <a:off x="9895384" y="4039754"/>
            <a:ext cx="2061205" cy="2426935"/>
          </a:xfrm>
          <a:prstGeom prst="rect">
            <a:avLst/>
          </a:prstGeom>
          <a:solidFill>
            <a:srgbClr val="E1EFD9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b="1" dirty="0"/>
              <a:t>ดำเนินขั้นตอนเหมือนปี 66</a:t>
            </a:r>
          </a:p>
          <a:p>
            <a:r>
              <a:rPr lang="th-TH" dirty="0"/>
              <a:t>โดยพัฒนาระบบ </a:t>
            </a:r>
            <a:r>
              <a:rPr lang="en-US" dirty="0"/>
              <a:t>e-Service </a:t>
            </a:r>
            <a:r>
              <a:rPr lang="th-TH" dirty="0"/>
              <a:t>และเชื่อมโยงข้อมูล เข้าสู่ระบบกลางของกระทรวงเกษตร</a:t>
            </a:r>
          </a:p>
          <a:p>
            <a:endParaRPr lang="th-TH" dirty="0"/>
          </a:p>
          <a:p>
            <a:r>
              <a:rPr lang="th-TH" u="sng" dirty="0"/>
              <a:t>เงื่อนไข</a:t>
            </a:r>
            <a:r>
              <a:rPr lang="en-US" u="sng" dirty="0"/>
              <a:t>: </a:t>
            </a:r>
            <a:r>
              <a:rPr lang="th-TH" u="sng" dirty="0"/>
              <a:t>การพัฒนาและเชื่อมโยงระบบในแต่ละปีงบประมาณขึ้นอยู่กับ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u="sng" dirty="0"/>
              <a:t>Biz portal</a:t>
            </a:r>
            <a:endParaRPr lang="th-TH" u="sng" dirty="0"/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48800" y="6504401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3043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b="1" dirty="0">
                <a:effectLst/>
              </a:rPr>
              <a:t>แผนปฏิบัติการ (</a:t>
            </a:r>
            <a:r>
              <a:rPr lang="en-US" b="1" dirty="0">
                <a:effectLst/>
              </a:rPr>
              <a:t>Action Plan) </a:t>
            </a:r>
            <a:r>
              <a:rPr lang="th-TH" b="1" dirty="0">
                <a:effectLst/>
              </a:rPr>
              <a:t>ประจำปีงบประมาณ พ.ศ. </a:t>
            </a:r>
            <a:r>
              <a:rPr lang="en-US" b="1" dirty="0">
                <a:effectLst/>
              </a:rPr>
              <a:t>2566</a:t>
            </a:r>
            <a:r>
              <a:rPr lang="en-US" dirty="0">
                <a:effectLst/>
              </a:rPr>
              <a:t> </a:t>
            </a:r>
            <a:r>
              <a:rPr lang="th-TH" b="1" dirty="0">
                <a:effectLst/>
              </a:rPr>
              <a:t>ระบบรับรองมาตรฐานสินค้าเกษตร (</a:t>
            </a:r>
            <a:r>
              <a:rPr lang="en-US" b="1" dirty="0">
                <a:effectLst/>
              </a:rPr>
              <a:t>GAP</a:t>
            </a:r>
            <a:r>
              <a:rPr lang="th-TH" b="1" dirty="0">
                <a:effectLst/>
              </a:rPr>
              <a:t>) พืช ประมง ปศุสัตว์</a:t>
            </a:r>
            <a:endParaRPr lang="en-US" dirty="0">
              <a:effectLst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F28208D-14CD-68AD-97C4-46E2CCDC46A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2748" y="1184959"/>
          <a:ext cx="11325574" cy="4034491"/>
        </p:xfrm>
        <a:graphic>
          <a:graphicData uri="http://schemas.openxmlformats.org/drawingml/2006/table">
            <a:tbl>
              <a:tblPr firstRow="1" firstCol="1" bandRow="1"/>
              <a:tblGrid>
                <a:gridCol w="2091309">
                  <a:extLst>
                    <a:ext uri="{9D8B030D-6E8A-4147-A177-3AD203B41FA5}">
                      <a16:colId xmlns:a16="http://schemas.microsoft.com/office/drawing/2014/main" val="1730696626"/>
                    </a:ext>
                  </a:extLst>
                </a:gridCol>
                <a:gridCol w="2091309">
                  <a:extLst>
                    <a:ext uri="{9D8B030D-6E8A-4147-A177-3AD203B41FA5}">
                      <a16:colId xmlns:a16="http://schemas.microsoft.com/office/drawing/2014/main" val="4191729869"/>
                    </a:ext>
                  </a:extLst>
                </a:gridCol>
                <a:gridCol w="2186674">
                  <a:extLst>
                    <a:ext uri="{9D8B030D-6E8A-4147-A177-3AD203B41FA5}">
                      <a16:colId xmlns:a16="http://schemas.microsoft.com/office/drawing/2014/main" val="2365483192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2221480989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3785985626"/>
                    </a:ext>
                  </a:extLst>
                </a:gridCol>
              </a:tblGrid>
              <a:tr h="65788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990168"/>
                  </a:ext>
                </a:extLst>
              </a:tr>
              <a:tr h="6495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875364"/>
                  </a:ext>
                </a:extLst>
              </a:tr>
              <a:tr h="270526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กรมการข้าว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903906"/>
                  </a:ext>
                </a:extLst>
              </a:tr>
            </a:tbl>
          </a:graphicData>
        </a:graphic>
      </p:graphicFrame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>
          <a:xfrm>
            <a:off x="9448799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672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462611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7.1.2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และปศุสัตว์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1-4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5-6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2099971"/>
          <a:ext cx="5841372" cy="1201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th-TH" sz="11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4830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Pentagon 43">
            <a:extLst>
              <a:ext uri="{FF2B5EF4-FFF2-40B4-BE49-F238E27FC236}">
                <a16:creationId xmlns:a16="http://schemas.microsoft.com/office/drawing/2014/main" id="{7DA5BBCB-4356-4AE4-8378-B17C9D280496}"/>
              </a:ext>
            </a:extLst>
          </p:cNvPr>
          <p:cNvSpPr/>
          <p:nvPr/>
        </p:nvSpPr>
        <p:spPr>
          <a:xfrm>
            <a:off x="8483596" y="344887"/>
            <a:ext cx="1034367" cy="31024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128327" y="675480"/>
            <a:ext cx="8872453" cy="712645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7 : การพัฒนาองค์การ</a:t>
            </a:r>
            <a:r>
              <a:rPr lang="th-TH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สู่ดิจิทัล</a:t>
            </a:r>
            <a:b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7.1 </a:t>
            </a:r>
            <a:r>
              <a:rPr lang="th-TH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ความสำเร็จในการขับเคลื่อนการพัฒนางานบริการ 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Agenda </a:t>
            </a:r>
            <a:r>
              <a:rPr lang="th-TH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ตามมติคณะรัฐมนตรี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8900" fontAlgn="b"/>
            <a:r>
              <a:rPr lang="th-TH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     7.1.3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ตัวชี้วัดระบบเชื่อมโยงข้อมูลการนาเข้าและส่งออกสินค้าข้ามแดนทางบกของกลุ่มประเทศ 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ACMECS </a:t>
            </a: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ผ่านระบบ 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NSW</a:t>
            </a: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9383449" y="500011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XX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6" name="Table 4"/>
          <p:cNvGraphicFramePr>
            <a:graphicFrameLocks noGrp="1"/>
          </p:cNvGraphicFramePr>
          <p:nvPr>
            <p:extLst/>
          </p:nvPr>
        </p:nvGraphicFramePr>
        <p:xfrm>
          <a:off x="405665" y="4288639"/>
          <a:ext cx="11379199" cy="495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8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661923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257088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1734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10758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</a:tbl>
          </a:graphicData>
        </a:graphic>
      </p:graphicFrame>
      <p:graphicFrame>
        <p:nvGraphicFramePr>
          <p:cNvPr id="27" name="Table 48"/>
          <p:cNvGraphicFramePr>
            <a:graphicFrameLocks noGrp="1"/>
          </p:cNvGraphicFramePr>
          <p:nvPr>
            <p:extLst/>
          </p:nvPr>
        </p:nvGraphicFramePr>
        <p:xfrm>
          <a:off x="377633" y="3357543"/>
          <a:ext cx="5353289" cy="786765"/>
        </p:xfrm>
        <a:graphic>
          <a:graphicData uri="http://schemas.openxmlformats.org/drawingml/2006/table">
            <a:tbl>
              <a:tblPr firstRow="1"/>
              <a:tblGrid>
                <a:gridCol w="1597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4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155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6693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9492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9492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8" name="Table 51">
            <a:extLst>
              <a:ext uri="{FF2B5EF4-FFF2-40B4-BE49-F238E27FC236}">
                <a16:creationId xmlns:a16="http://schemas.microsoft.com/office/drawing/2014/main" id="{A9040195-2958-433C-AAD3-D49FD512859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544771" y="3363164"/>
          <a:ext cx="5231627" cy="786765"/>
        </p:xfrm>
        <a:graphic>
          <a:graphicData uri="http://schemas.openxmlformats.org/drawingml/2006/table">
            <a:tbl>
              <a:tblPr firstRow="1"/>
              <a:tblGrid>
                <a:gridCol w="1378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63171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17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5EDE9FA7-123F-460A-91B8-D24ED50275F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7199" y="5095072"/>
          <a:ext cx="11362266" cy="984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2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40262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th-TH" sz="1000" b="0" kern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ตาราง 9">
            <a:extLst>
              <a:ext uri="{FF2B5EF4-FFF2-40B4-BE49-F238E27FC236}">
                <a16:creationId xmlns:a16="http://schemas.microsoft.com/office/drawing/2014/main" id="{C3C39510-D7EE-449A-A0AA-11B8F36350E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8732" y="6118921"/>
          <a:ext cx="11370733" cy="564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0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6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205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1" name="ตาราง 30">
            <a:extLst>
              <a:ext uri="{FF2B5EF4-FFF2-40B4-BE49-F238E27FC236}">
                <a16:creationId xmlns:a16="http://schemas.microsoft.com/office/drawing/2014/main" id="{57697790-8673-4156-92E8-C7442812347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8667" y="1409581"/>
          <a:ext cx="11394665" cy="167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548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413358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th-TH" sz="4000" b="0" kern="120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***รอกรมเจ้าภาพจัดทำรายละเอียดตัวชี้วัด***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ตาราง 4">
            <a:extLst>
              <a:ext uri="{FF2B5EF4-FFF2-40B4-BE49-F238E27FC236}">
                <a16:creationId xmlns:a16="http://schemas.microsoft.com/office/drawing/2014/main" id="{5A3A4C22-31A6-4679-8FCA-5B2D97431CE2}"/>
              </a:ext>
            </a:extLst>
          </p:cNvPr>
          <p:cNvGraphicFramePr>
            <a:graphicFrameLocks noGrp="1"/>
          </p:cNvGraphicFramePr>
          <p:nvPr/>
        </p:nvGraphicFramePr>
        <p:xfrm>
          <a:off x="10398004" y="438583"/>
          <a:ext cx="1643941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3941">
                  <a:extLst>
                    <a:ext uri="{9D8B030D-6E8A-4147-A177-3AD203B41FA5}">
                      <a16:colId xmlns:a16="http://schemas.microsoft.com/office/drawing/2014/main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กรมโรงงานฯ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(เจ้าภาพหลัก)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./ปม./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9283109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6178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Pentagon 43">
            <a:extLst>
              <a:ext uri="{FF2B5EF4-FFF2-40B4-BE49-F238E27FC236}">
                <a16:creationId xmlns:a16="http://schemas.microsoft.com/office/drawing/2014/main" id="{7DA5BBCB-4356-4AE4-8378-B17C9D280496}"/>
              </a:ext>
            </a:extLst>
          </p:cNvPr>
          <p:cNvSpPr/>
          <p:nvPr/>
        </p:nvSpPr>
        <p:spPr>
          <a:xfrm>
            <a:off x="8483596" y="344887"/>
            <a:ext cx="1034367" cy="31024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128327" y="675480"/>
            <a:ext cx="8872453" cy="712645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7 : การพัฒนาองค์การ</a:t>
            </a:r>
            <a:r>
              <a:rPr lang="th-TH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สู่ดิจิทัล</a:t>
            </a:r>
            <a:b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7.1 </a:t>
            </a:r>
            <a:r>
              <a:rPr lang="th-TH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ความสำเร็จในการขับเคลื่อนการพัฒนางานบริการ 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Agenda </a:t>
            </a:r>
            <a:r>
              <a:rPr lang="th-TH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ตามมติคณะรัฐมนตรี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8900" fontAlgn="b"/>
            <a:r>
              <a:rPr lang="th-TH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     7.1.4 ระบบการขึ้นทะเบียนเกษตรกร และการขอรับความช่วยเหลือด้านการเกษตร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9383449" y="500011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XX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6" name="Table 4"/>
          <p:cNvGraphicFramePr>
            <a:graphicFrameLocks noGrp="1"/>
          </p:cNvGraphicFramePr>
          <p:nvPr>
            <p:extLst/>
          </p:nvPr>
        </p:nvGraphicFramePr>
        <p:xfrm>
          <a:off x="405665" y="4288639"/>
          <a:ext cx="11379199" cy="495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8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661923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257088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1734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10758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</a:tbl>
          </a:graphicData>
        </a:graphic>
      </p:graphicFrame>
      <p:graphicFrame>
        <p:nvGraphicFramePr>
          <p:cNvPr id="27" name="Table 48"/>
          <p:cNvGraphicFramePr>
            <a:graphicFrameLocks noGrp="1"/>
          </p:cNvGraphicFramePr>
          <p:nvPr>
            <p:extLst/>
          </p:nvPr>
        </p:nvGraphicFramePr>
        <p:xfrm>
          <a:off x="377633" y="3357543"/>
          <a:ext cx="5353289" cy="786765"/>
        </p:xfrm>
        <a:graphic>
          <a:graphicData uri="http://schemas.openxmlformats.org/drawingml/2006/table">
            <a:tbl>
              <a:tblPr firstRow="1"/>
              <a:tblGrid>
                <a:gridCol w="1597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4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155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6693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9492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9492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8" name="Table 51">
            <a:extLst>
              <a:ext uri="{FF2B5EF4-FFF2-40B4-BE49-F238E27FC236}">
                <a16:creationId xmlns:a16="http://schemas.microsoft.com/office/drawing/2014/main" id="{A9040195-2958-433C-AAD3-D49FD512859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544771" y="3363164"/>
          <a:ext cx="5231627" cy="786765"/>
        </p:xfrm>
        <a:graphic>
          <a:graphicData uri="http://schemas.openxmlformats.org/drawingml/2006/table">
            <a:tbl>
              <a:tblPr firstRow="1"/>
              <a:tblGrid>
                <a:gridCol w="1378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770648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63171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17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5EDE9FA7-123F-460A-91B8-D24ED50275F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7199" y="5095072"/>
          <a:ext cx="11362266" cy="984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2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40262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th-TH" sz="1000" b="0" kern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ตาราง 9">
            <a:extLst>
              <a:ext uri="{FF2B5EF4-FFF2-40B4-BE49-F238E27FC236}">
                <a16:creationId xmlns:a16="http://schemas.microsoft.com/office/drawing/2014/main" id="{C3C39510-D7EE-449A-A0AA-11B8F36350E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8732" y="6118921"/>
          <a:ext cx="11370733" cy="564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0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6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205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1" name="ตาราง 30">
            <a:extLst>
              <a:ext uri="{FF2B5EF4-FFF2-40B4-BE49-F238E27FC236}">
                <a16:creationId xmlns:a16="http://schemas.microsoft.com/office/drawing/2014/main" id="{57697790-8673-4156-92E8-C7442812347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8667" y="1409581"/>
          <a:ext cx="11394665" cy="167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548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413358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th-TH" sz="4000" b="0" kern="120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***รอกรมเจ้าภาพจัดทำรายละเอียดตัวชี้วัด***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ตาราง 4">
            <a:extLst>
              <a:ext uri="{FF2B5EF4-FFF2-40B4-BE49-F238E27FC236}">
                <a16:creationId xmlns:a16="http://schemas.microsoft.com/office/drawing/2014/main" id="{5A3A4C22-31A6-4679-8FCA-5B2D97431C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916440"/>
              </p:ext>
            </p:extLst>
          </p:nvPr>
        </p:nvGraphicFramePr>
        <p:xfrm>
          <a:off x="10398004" y="438583"/>
          <a:ext cx="1643941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3941">
                  <a:extLst>
                    <a:ext uri="{9D8B030D-6E8A-4147-A177-3AD203B41FA5}">
                      <a16:colId xmlns:a16="http://schemas.microsoft.com/office/drawing/2014/main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(เจ้าภาพหลัก)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ปม./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9283109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0037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00580"/>
            <a:ext cx="8579227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การพัฒนาองค์การสู่ดิจิทัล</a:t>
            </a:r>
          </a:p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7.2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การพัฒนาระบบบัญชีข้อมูล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7.5</a:t>
              </a: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สำนักงานปลัดกระทรวงเกษตรและสหกรณ์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91111"/>
            <a:ext cx="8879689" cy="13234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0277" y="4473610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Catalog)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–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620875"/>
            <a:ext cx="887969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ต่อสาธารณะ ร้อยละ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22374" y="531469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2400657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ว่าด้วยความมั่นคงแห่งชาติ) และ 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ที่เกี่ยวข้องกับภารกิจของหน่วยงาน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ผลการดำเนินงานตามแผนที่เกี่ยวข้อง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สนับสนุนการให้บริการประชาชน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ดัชนี/ตัวชี้วัดระดับสากล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สถิติทางการ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สาขา)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การดำเนินงานตามนโยบายของรัฐบาล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22374" y="4390886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38932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795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969732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7.2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ศูนย์เทคโนโลยีสารสนเทศและการสื่อสาร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2099971"/>
          <a:ext cx="5841372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kumimoji="0" lang="th-TH" sz="11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1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0748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entagon 43">
            <a:extLst/>
          </p:cNvPr>
          <p:cNvSpPr/>
          <p:nvPr/>
        </p:nvSpPr>
        <p:spPr>
          <a:xfrm>
            <a:off x="10161588" y="757238"/>
            <a:ext cx="1049337" cy="309562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34" tIns="45717" rIns="91434" bIns="45717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  <a:endParaRPr lang="th-TH" sz="1100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014" name="กลุ่ม 4"/>
          <p:cNvGrpSpPr>
            <a:grpSpLocks/>
          </p:cNvGrpSpPr>
          <p:nvPr/>
        </p:nvGrpSpPr>
        <p:grpSpPr bwMode="auto">
          <a:xfrm>
            <a:off x="11085513" y="585788"/>
            <a:ext cx="1106487" cy="615950"/>
            <a:chOff x="7094187" y="1707729"/>
            <a:chExt cx="1164188" cy="613365"/>
          </a:xfrm>
        </p:grpSpPr>
        <p:pic>
          <p:nvPicPr>
            <p:cNvPr id="43091" name="Picture 1" descr="C:\Users\dathpan\Downloads\056aac9a306aef891367aae43a86394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92" name="TextBox 2"/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th-TH" altLang="th-TH" sz="9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th-TH" sz="9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15</a:t>
              </a:r>
            </a:p>
          </p:txBody>
        </p:sp>
      </p:grpSp>
      <p:sp>
        <p:nvSpPr>
          <p:cNvPr id="23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กรมปศุสัตว์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128329" y="675480"/>
            <a:ext cx="7407208" cy="36933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8 : การประเมินสถานะของหน่วยงานในการเป็นระบบราชการ 4.0 (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PMQA 4.0)</a:t>
            </a:r>
          </a:p>
        </p:txBody>
      </p:sp>
      <p:graphicFrame>
        <p:nvGraphicFramePr>
          <p:cNvPr id="26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761897"/>
              </p:ext>
            </p:extLst>
          </p:nvPr>
        </p:nvGraphicFramePr>
        <p:xfrm>
          <a:off x="321012" y="2996952"/>
          <a:ext cx="6239693" cy="777240"/>
        </p:xfrm>
        <a:graphic>
          <a:graphicData uri="http://schemas.openxmlformats.org/drawingml/2006/table">
            <a:tbl>
              <a:tblPr firstRow="1"/>
              <a:tblGrid>
                <a:gridCol w="1731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903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41359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252653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360.72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414.72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442.18 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424240"/>
              </p:ext>
            </p:extLst>
          </p:nvPr>
        </p:nvGraphicFramePr>
        <p:xfrm>
          <a:off x="321012" y="3964308"/>
          <a:ext cx="6239693" cy="1013905"/>
        </p:xfrm>
        <a:graphic>
          <a:graphicData uri="http://schemas.openxmlformats.org/drawingml/2006/table">
            <a:tbl>
              <a:tblPr firstRow="1" bandRow="1"/>
              <a:tblGrid>
                <a:gridCol w="189968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192375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1476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442.18</a:t>
                      </a:r>
                    </a:p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451.02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+ 2</a:t>
                      </a:r>
                      <a:r>
                        <a:rPr lang="en-US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en-US" sz="12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315708"/>
              </p:ext>
            </p:extLst>
          </p:nvPr>
        </p:nvGraphicFramePr>
        <p:xfrm>
          <a:off x="7608168" y="5220547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477047" y="3131858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sp>
        <p:nvSpPr>
          <p:cNvPr id="34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57B56D6-45D8-4D07-8C6C-1FC6CD6FE79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7616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719932"/>
              </p:ext>
            </p:extLst>
          </p:nvPr>
        </p:nvGraphicFramePr>
        <p:xfrm>
          <a:off x="157162" y="2750122"/>
          <a:ext cx="5463339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333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ทบทวน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คณะทำงานพัฒนาคุณภาพการบริหารจัดการภาครัฐของ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ประจำปีงบประมาณ พ.ศ. 2566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ศึกษา วิเคราะห์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ผลการประเมินสถานะของหน่วยงานภาครัฐในการเป็นระบบราชการ 4.0 ด้วยตนเอง (</a:t>
                      </a: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 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ระจำปี พ.ศ. 2566 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เพื่อหาจุดอ่อนและโอกาสในการปรับปรุง และนำ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ปใช้ในการพัฒนาและปรับปรุงการปฏิบัติงานของหน่วยงานให้มีความ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สื่อสารและสร้างความเข้าใจเกี่ยวกับเกณฑ์การประเมินสถานะของหน่วยงานภาครัฐในการเป็นระบบราชการ 4.0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4.0)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และแนวทางการสมัครและหลักเกณฑ์การพิจารณารางวัลเลิศรัฐ ประจำปี พ.ศ. 2566 </a:t>
                      </a:r>
                      <a:r>
                        <a:rPr lang="th-TH" sz="11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ทุกหน่วยงานในสังกัด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ทราบ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ทบทวน วิเคราะห์และจัดทำรายงานลักษณะสำคัญขององค์การ แผนพัฒนาองค์การ และตัวชี้วัดผลลัพธ์การดำเนินการของ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ปีงบประมาณ พ.ศ. 2565 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สื่อสารรายงานลักษณะสำคัญขององค์การ แผนพัฒนาองค์การ และตัวชี้วัดผลลัพธ์การดำเนินการของ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ปีงบประมาณ พ.ศ. 2566 ให้</a:t>
                      </a:r>
                      <a:r>
                        <a:rPr lang="th-TH" sz="11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ทุกหน่วยงานในสังกัด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ทราบ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และดำเนินการตามแผนที่กำหนด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AAD5807-319F-4DC7-B7FF-6A8CE665AAD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7162" y="6058606"/>
          <a:ext cx="11877010" cy="434269"/>
        </p:xfrm>
        <a:graphic>
          <a:graphicData uri="http://schemas.openxmlformats.org/drawingml/2006/table">
            <a:tbl>
              <a:tblPr firstRow="1"/>
              <a:tblGrid>
                <a:gridCol w="11877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426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หมายเหตุ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ในกรณีที่  </a:t>
                      </a:r>
                      <a:r>
                        <a:rPr lang="th-TH" sz="105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05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ผ่าน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</a:t>
                      </a:r>
                      <a:r>
                        <a:rPr lang="th-TH" sz="1050" b="0" kern="1200" dirty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ประเมินสถานะหน่วยงานภาครัฐในการ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เป็นระบบราชการ 4.0 ด้วยตนเอง (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</a:t>
                      </a:r>
                      <a:r>
                        <a:rPr lang="th-TH" sz="105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(รอบรางวัลคุณภาพการบริหารจัดการภาครัฐ 4.0 หรือรางวัล </a:t>
                      </a:r>
                      <a:r>
                        <a:rPr lang="en-US" sz="105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</a:t>
                      </a:r>
                      <a:r>
                        <a:rPr lang="th-TH" sz="105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จะดำเนินการ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จัดทำรายงานผลการดำเนินการพัฒนาองค์การ (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Application Report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ขั้นตอนที่ 2 ต่อไป</a:t>
                      </a:r>
                      <a:endParaRPr lang="th-TH" sz="105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011485"/>
              </p:ext>
            </p:extLst>
          </p:nvPr>
        </p:nvGraphicFramePr>
        <p:xfrm>
          <a:off x="5715000" y="2750122"/>
          <a:ext cx="6319838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983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1984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สื่อสาร แจ้งเวียน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แนวทางการสมัครและหลักเกณฑ์การพิจารณารางวัลเลิศรัฐ ประจำปี พ.ศ. 2566 ให้</a:t>
                      </a:r>
                      <a:r>
                        <a:rPr lang="th-TH" sz="11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ทุกหน่วยงานในสังกัด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</a:t>
                      </a:r>
                      <a:r>
                        <a:rPr lang="th-TH" sz="11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คณะทำงานพัฒนาคุณภาพการบริหารจัดการภาครัฐของ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ทราบ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16240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แจ้งเวียนให้คณะทำงานพัฒนาคุณภาพการบริหารจัดการภาครัฐของ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(หมวด 1 – 7) จัดทำ</a:t>
                      </a:r>
                      <a:r>
                        <a:rPr lang="th-TH" sz="11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(ร่าง) การประเมินสถานะหน่วยงานภาครัฐในการเป็นระบบราชการ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จัดประชุม/หารือ/แจ้งเวียนคณะทำงานพัฒนาคุณภาพการบริหารจัดการภาครัฐของ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เพื่อพิจารณา (ร่าง) การประเมินสถานะหน่วยงานภาครัฐในการเป็นระบบราชการ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1596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เสนอ (ร่าง) 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2566 ให้ผู้บริหารพิจารณาให้ความเห็นชอบ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จัดส่งประเมินสถานะหน่วยงานภาครัฐในการเป็นระบบราชการ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</a:t>
                      </a:r>
                      <a:r>
                        <a:rPr lang="th-TH" sz="1100" b="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2566 ให้สำนักงาน </a:t>
                      </a:r>
                      <a:r>
                        <a:rPr lang="th-TH" sz="11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ผ่านระบบออนไลน์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630337"/>
              </p:ext>
            </p:extLst>
          </p:nvPr>
        </p:nvGraphicFramePr>
        <p:xfrm>
          <a:off x="157162" y="561013"/>
          <a:ext cx="11877676" cy="2085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8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มี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รายงานลักษณะสำคัญขององค์การ แผนพัฒนาองค์การ และตัวชี้วัดผลลัพธ์การดำเนินการของ </a:t>
                      </a:r>
                      <a:r>
                        <a:rPr kumimoji="0" lang="th-TH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ปีงบประมาณ พ.ศ. 2566 </a:t>
                      </a:r>
                      <a:r>
                        <a:rPr lang="th-TH" sz="14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สมัครเข้ารับการประเมินสถานะหน่วยงานภาครัฐในการเป็นระบบราชการ 4.0 ประจำปี พ.ศ. 2566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(รอบรางวัลคุณภาพการบริหารจัดการภาครัฐ 4.0 หรือรางวัล 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</a:t>
                      </a:r>
                      <a:r>
                        <a:rPr lang="th-TH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และจัดส่งประเมินสถานะหน่วยงานภาครัฐในการเป็นระบบราชการ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ปศ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ประจำปี พ.ศ. 256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ให้สำนักงาน 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ผ่านระบบออนไลน์ ภายในระยะเวลาที่กำหนด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341377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7496</Words>
  <Application>Microsoft Office PowerPoint</Application>
  <PresentationFormat>แบบจอกว้าง</PresentationFormat>
  <Paragraphs>963</Paragraphs>
  <Slides>26</Slides>
  <Notes>16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Tahoma</vt:lpstr>
      <vt:lpstr>TH SarabunPSK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ManageCenter</dc:creator>
  <cp:lastModifiedBy>sureporn wathin</cp:lastModifiedBy>
  <cp:revision>26</cp:revision>
  <dcterms:created xsi:type="dcterms:W3CDTF">2022-10-17T06:11:39Z</dcterms:created>
  <dcterms:modified xsi:type="dcterms:W3CDTF">2022-10-18T04:36:44Z</dcterms:modified>
</cp:coreProperties>
</file>