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3"/>
  </p:notesMasterIdLst>
  <p:sldIdLst>
    <p:sldId id="345" r:id="rId3"/>
    <p:sldId id="8038" r:id="rId4"/>
    <p:sldId id="278" r:id="rId5"/>
    <p:sldId id="279" r:id="rId6"/>
    <p:sldId id="280" r:id="rId7"/>
    <p:sldId id="8031" r:id="rId8"/>
    <p:sldId id="282" r:id="rId9"/>
    <p:sldId id="283" r:id="rId10"/>
    <p:sldId id="277" r:id="rId11"/>
    <p:sldId id="8032" r:id="rId12"/>
    <p:sldId id="8027" r:id="rId13"/>
    <p:sldId id="7903" r:id="rId14"/>
    <p:sldId id="3511" r:id="rId15"/>
    <p:sldId id="7981" r:id="rId16"/>
    <p:sldId id="7982" r:id="rId17"/>
    <p:sldId id="8034" r:id="rId18"/>
    <p:sldId id="8026" r:id="rId19"/>
    <p:sldId id="8037" r:id="rId20"/>
    <p:sldId id="8035" r:id="rId21"/>
    <p:sldId id="803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FF"/>
    <a:srgbClr val="FFBD47"/>
    <a:srgbClr val="C5E0B4"/>
    <a:srgbClr val="FFE699"/>
    <a:srgbClr val="F8CBAD"/>
    <a:srgbClr val="FFD88F"/>
    <a:srgbClr val="002060"/>
    <a:srgbClr val="DAE3F3"/>
    <a:srgbClr val="FFCB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37" autoAdjust="0"/>
    <p:restoredTop sz="91228" autoAdjust="0"/>
  </p:normalViewPr>
  <p:slideViewPr>
    <p:cSldViewPr snapToGrid="0">
      <p:cViewPr varScale="1">
        <p:scale>
          <a:sx n="87" d="100"/>
          <a:sy n="87" d="100"/>
        </p:scale>
        <p:origin x="427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3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D50F7-C091-402F-B838-95C0B7EC781D}" type="datetimeFigureOut">
              <a:rPr lang="en-US" smtClean="0"/>
              <a:t>10/20/2022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CAAC9-AE7D-4BA6-BAF4-8B815CD4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081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27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6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99173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972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043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551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235F8B-14D6-4C50-8C47-CDB080D70A25}" type="slidenum">
              <a:rPr kumimoji="0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009550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18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73825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488799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10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686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908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093-CFA4-4F6A-8642-650C2D03699C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782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05E13-33F4-4B46-A0CA-3D85B4CE40BC}" type="datetime1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35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207-7CB7-4E00-B9C6-01A2B5679BDB}" type="datetime1">
              <a:rPr lang="en-US" smtClean="0"/>
              <a:t>10/20/2022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0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C53E-1485-4347-B34C-78D9791E1A92}" type="datetime1">
              <a:rPr lang="en-US" smtClean="0"/>
              <a:t>10/20/2022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651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E84A-24D8-4395-A7B8-1980A1A119E3}" type="datetime1">
              <a:rPr lang="en-US" smtClean="0"/>
              <a:t>10/20/2022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410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F67-5E7D-4E25-BC4D-85C0A0C59448}" type="datetime1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710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8D5B-0537-4598-BB2E-66D23523E899}" type="datetime1">
              <a:rPr lang="en-US" smtClean="0"/>
              <a:t>10/20/2022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1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770C8-95B5-4F16-9EB8-4F14A674776A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99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11D1E-284F-4ED0-BA52-3286A9E232FA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084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4B477-B858-E164-B818-A0310A9F9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89488" y="6483829"/>
            <a:ext cx="602512" cy="374171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9A5C657D-D412-425A-B69D-46688B107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6391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45636-4E7C-4D73-9E31-833468E17489}" type="datetime1">
              <a:rPr lang="th-TH" smtClean="0"/>
              <a:t>20/10/65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5D57E6F-D8E1-E407-D3E2-0A56E6652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89488" y="6483829"/>
            <a:ext cx="602512" cy="374171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9A5C657D-D412-425A-B69D-46688B10728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0042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10/20/2022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83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8D1983-6583-FBD8-E6E7-537D1CDDF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76F6B9-AA14-F09C-61C7-1D2E6EF6EB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89CD95-08EB-ADCF-E70D-9E13AD192F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A266D-9B24-42B0-9F73-4CC5D887CB04}" type="datetime1">
              <a:rPr lang="th-TH" smtClean="0"/>
              <a:t>20/10/65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8D0C5-B0DE-48D5-E63E-D7D50090CA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A6E373-9901-672E-D256-D811CD6321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C657D-D412-425A-B69D-46688B1072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031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4"/>
            <a:ext cx="12192000" cy="27248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-285462" y="2227223"/>
            <a:ext cx="12171520" cy="2232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(ร่าง) 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กรมวิชาการเกษตร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14171" y="433829"/>
            <a:ext cx="12192000" cy="1743356"/>
            <a:chOff x="0" y="432098"/>
            <a:chExt cx="12192000" cy="2100087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758462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432098"/>
              <a:ext cx="12192000" cy="344095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832E498-CEB8-4359-87EA-74E3056D8F3E}"/>
              </a:ext>
            </a:extLst>
          </p:cNvPr>
          <p:cNvSpPr txBox="1"/>
          <p:nvPr/>
        </p:nvSpPr>
        <p:spPr>
          <a:xfrm>
            <a:off x="40506" y="818308"/>
            <a:ext cx="2517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แผนแม่บทภายใต้ยุทธศาสตร์ชาติ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F77C1AC4-A011-44DB-82AC-9D3830B0FCA1}"/>
              </a:ext>
            </a:extLst>
          </p:cNvPr>
          <p:cNvSpPr txBox="1"/>
          <p:nvPr/>
        </p:nvSpPr>
        <p:spPr>
          <a:xfrm>
            <a:off x="133948" y="1131437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9CE572DB-AF06-4F95-B96A-15928B83AAD3}"/>
              </a:ext>
            </a:extLst>
          </p:cNvPr>
          <p:cNvSpPr txBox="1"/>
          <p:nvPr/>
        </p:nvSpPr>
        <p:spPr>
          <a:xfrm>
            <a:off x="988365" y="1142071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อัตราผลิตภาพการผลิตของภาคเกษตร (เฉลี่ย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0292975-A2A5-4479-B491-8892BA8A656E}"/>
              </a:ext>
            </a:extLst>
          </p:cNvPr>
          <p:cNvSpPr txBox="1"/>
          <p:nvPr/>
        </p:nvSpPr>
        <p:spPr>
          <a:xfrm>
            <a:off x="1972264" y="1134813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อัตราการขยายตัวของมูลค่าของสินค้าเก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E3423BDF-A321-45BF-A863-475B2604FB2F}"/>
              </a:ext>
            </a:extLst>
          </p:cNvPr>
          <p:cNvSpPr txBox="1"/>
          <p:nvPr/>
        </p:nvSpPr>
        <p:spPr>
          <a:xfrm>
            <a:off x="2932255" y="1137186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DCE9EE3-39B9-4356-A427-2228712B232D}"/>
              </a:ext>
            </a:extLst>
          </p:cNvPr>
          <p:cNvSpPr txBox="1"/>
          <p:nvPr/>
        </p:nvSpPr>
        <p:spPr>
          <a:xfrm>
            <a:off x="3746778" y="1145762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55AAC0FC-E57E-4BEF-9714-EAAF1750009D}"/>
              </a:ext>
            </a:extLst>
          </p:cNvPr>
          <p:cNvSpPr txBox="1"/>
          <p:nvPr/>
        </p:nvSpPr>
        <p:spPr>
          <a:xfrm>
            <a:off x="6257058" y="1142071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60E356EF-5D5E-43EB-91C2-ABC9BC0E5A8E}"/>
              </a:ext>
            </a:extLst>
          </p:cNvPr>
          <p:cNvSpPr txBox="1"/>
          <p:nvPr/>
        </p:nvSpPr>
        <p:spPr>
          <a:xfrm>
            <a:off x="5500014" y="1142071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9F5B1451-1268-40BB-878F-61A599626AD4}"/>
              </a:ext>
            </a:extLst>
          </p:cNvPr>
          <p:cNvSpPr txBox="1"/>
          <p:nvPr/>
        </p:nvSpPr>
        <p:spPr>
          <a:xfrm>
            <a:off x="4623396" y="1134813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BBE97F71-2F2D-4631-8BC0-D7E7AD163B7F}"/>
              </a:ext>
            </a:extLst>
          </p:cNvPr>
          <p:cNvSpPr txBox="1"/>
          <p:nvPr/>
        </p:nvSpPr>
        <p:spPr>
          <a:xfrm>
            <a:off x="7065705" y="1134813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3565C181-B862-496B-B537-DFD627F9202A}"/>
              </a:ext>
            </a:extLst>
          </p:cNvPr>
          <p:cNvSpPr txBox="1"/>
          <p:nvPr/>
        </p:nvSpPr>
        <p:spPr>
          <a:xfrm>
            <a:off x="7847120" y="1134813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2725F15F-EC2A-46D9-8554-C123AEBB2841}"/>
              </a:ext>
            </a:extLst>
          </p:cNvPr>
          <p:cNvSpPr txBox="1"/>
          <p:nvPr/>
        </p:nvSpPr>
        <p:spPr>
          <a:xfrm>
            <a:off x="8783354" y="1126138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E54B46CB-1159-4846-B3F1-820FEA8B246B}"/>
              </a:ext>
            </a:extLst>
          </p:cNvPr>
          <p:cNvSpPr txBox="1"/>
          <p:nvPr/>
        </p:nvSpPr>
        <p:spPr>
          <a:xfrm>
            <a:off x="9577375" y="1126138"/>
            <a:ext cx="1342274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837971" y="803517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3A0AA3DA-1C91-47AD-B538-AADF236B4DA8}"/>
              </a:ext>
            </a:extLst>
          </p:cNvPr>
          <p:cNvSpPr txBox="1"/>
          <p:nvPr/>
        </p:nvSpPr>
        <p:spPr>
          <a:xfrm>
            <a:off x="10968223" y="1128217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56416" y="430933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40506" y="63862"/>
            <a:ext cx="62637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กรมวิชาการเกษตร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graphicFrame>
        <p:nvGraphicFramePr>
          <p:cNvPr id="5" name="ตาราง 5">
            <a:extLst>
              <a:ext uri="{FF2B5EF4-FFF2-40B4-BE49-F238E27FC236}">
                <a16:creationId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06633"/>
              </p:ext>
            </p:extLst>
          </p:nvPr>
        </p:nvGraphicFramePr>
        <p:xfrm>
          <a:off x="4193931" y="2389599"/>
          <a:ext cx="6161850" cy="3817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4618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967232">
                  <a:extLst>
                    <a:ext uri="{9D8B030D-6E8A-4147-A177-3AD203B41FA5}">
                      <a16:colId xmlns:a16="http://schemas.microsoft.com/office/drawing/2014/main" val="3585543243"/>
                    </a:ext>
                  </a:extLst>
                </a:gridCol>
              </a:tblGrid>
              <a:tr h="276287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lang="th-TH" sz="10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กรมวิชาการเกษตร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386305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 </a:t>
                      </a:r>
                      <a:r>
                        <a:rPr lang="en-US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</a:t>
                      </a: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6445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kern="1200" spc="-3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00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 </a:t>
                      </a:r>
                      <a:r>
                        <a:rPr lang="en-US" sz="1000" b="1" kern="1200" dirty="0">
                          <a:solidFill>
                            <a:srgbClr val="00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</a:t>
                      </a:r>
                      <a:endParaRPr lang="th-TH" sz="1000" b="1" kern="1200" dirty="0">
                        <a:solidFill>
                          <a:srgbClr val="00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381518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spc="-30" dirty="0">
                          <a:solidFill>
                            <a:srgbClr val="00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จำนวนผลงานวิจัยที่นำไปใช้ประโยชน์ 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00B05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25</a:t>
                      </a:r>
                      <a:endParaRPr lang="th-TH" sz="1000" kern="1200" spc="-10" dirty="0">
                        <a:solidFill>
                          <a:srgbClr val="00B05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381333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การพัฒนาองค์การสู่ดิจิทัล </a:t>
                      </a:r>
                      <a:endParaRPr lang="th-TH" sz="1000" b="1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ระบบรับรองมาตรฐานสินค้าเกษตร </a:t>
                      </a: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(GAP)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และปศุสัตว์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7)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723145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การพัฒนาระบบบัญชีข้อมูล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8)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635826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การประเมินสถานะของหน่วยงานในการเป็นระบบราชการ 4.0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73407"/>
                  </a:ext>
                </a:extLst>
              </a:tr>
            </a:tbl>
          </a:graphicData>
        </a:graphic>
      </p:graphicFrame>
      <p:cxnSp>
        <p:nvCxnSpPr>
          <p:cNvPr id="12" name="ตัวเชื่อมต่อ: หักมุม 11">
            <a:extLst>
              <a:ext uri="{FF2B5EF4-FFF2-40B4-BE49-F238E27FC236}">
                <a16:creationId xmlns:a16="http://schemas.microsoft.com/office/drawing/2014/main" id="{E88F8637-DFC1-4BC5-A534-8F0FC3BA3ABB}"/>
              </a:ext>
            </a:extLst>
          </p:cNvPr>
          <p:cNvCxnSpPr>
            <a:cxnSpLocks/>
            <a:stCxn id="26" idx="2"/>
          </p:cNvCxnSpPr>
          <p:nvPr/>
        </p:nvCxnSpPr>
        <p:spPr>
          <a:xfrm rot="16200000" flipH="1">
            <a:off x="2645578" y="1842229"/>
            <a:ext cx="1281856" cy="171368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  <a:stCxn id="27" idx="2"/>
          </p:cNvCxnSpPr>
          <p:nvPr/>
        </p:nvCxnSpPr>
        <p:spPr>
          <a:xfrm rot="16200000" flipH="1">
            <a:off x="2958230" y="2452017"/>
            <a:ext cx="1528898" cy="807450"/>
          </a:xfrm>
          <a:prstGeom prst="bentConnector3">
            <a:avLst>
              <a:gd name="adj1" fmla="val 100032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  <a:stCxn id="31" idx="2"/>
          </p:cNvCxnSpPr>
          <p:nvPr/>
        </p:nvCxnSpPr>
        <p:spPr>
          <a:xfrm rot="5400000">
            <a:off x="3444060" y="2325439"/>
            <a:ext cx="1830361" cy="1357323"/>
          </a:xfrm>
          <a:prstGeom prst="bentConnector3">
            <a:avLst>
              <a:gd name="adj1" fmla="val 6768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>
            <a:extLst>
              <a:ext uri="{FF2B5EF4-FFF2-40B4-BE49-F238E27FC236}">
                <a16:creationId xmlns:a16="http://schemas.microsoft.com/office/drawing/2014/main" id="{9533B6FC-51A6-4DFC-9564-D60D947ED9E9}"/>
              </a:ext>
            </a:extLst>
          </p:cNvPr>
          <p:cNvCxnSpPr>
            <a:cxnSpLocks/>
          </p:cNvCxnSpPr>
          <p:nvPr/>
        </p:nvCxnSpPr>
        <p:spPr>
          <a:xfrm>
            <a:off x="3694339" y="3903785"/>
            <a:ext cx="446838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: หักมุม 65">
            <a:extLst>
              <a:ext uri="{FF2B5EF4-FFF2-40B4-BE49-F238E27FC236}">
                <a16:creationId xmlns:a16="http://schemas.microsoft.com/office/drawing/2014/main" id="{89A90E01-4E5F-41C9-9E6D-FF185EC94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12577" y="2286003"/>
            <a:ext cx="7542886" cy="1863965"/>
          </a:xfrm>
          <a:prstGeom prst="bentConnector3">
            <a:avLst>
              <a:gd name="adj1" fmla="val 100356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ลูกศรเชื่อมต่อแบบตรง 68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3934819" y="4149969"/>
            <a:ext cx="206358" cy="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</p:cNvCxnSpPr>
          <p:nvPr/>
        </p:nvCxnSpPr>
        <p:spPr>
          <a:xfrm>
            <a:off x="11455463" y="2064121"/>
            <a:ext cx="1" cy="239467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0783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kumimoji="0" lang="th-TH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	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kumimoji="0" lang="th-TH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kumimoji="0" lang="th-T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kumimoji="0" lang="th-T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/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kumimoji="0" lang="th-TH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กรมวิชาการเกษตร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kumimoji="0" lang="en-US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kumimoji="0" lang="en-US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146357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2">
            <a:extLst>
              <a:ext uri="{FF2B5EF4-FFF2-40B4-BE49-F238E27FC236}">
                <a16:creationId xmlns:a16="http://schemas.microsoft.com/office/drawing/2014/main" id="{2AFAA565-C65F-0F4B-E5FA-A4795C3F6DA4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schemeClr val="tx1"/>
                </a:solidFill>
              </a:rPr>
              <a:pPr/>
              <a:t>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989664"/>
              </p:ext>
            </p:extLst>
          </p:nvPr>
        </p:nvGraphicFramePr>
        <p:xfrm>
          <a:off x="70646" y="476964"/>
          <a:ext cx="11877676" cy="174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(กสก.)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392993"/>
              </p:ext>
            </p:extLst>
          </p:nvPr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8298172"/>
              </p:ext>
            </p:extLst>
          </p:nvPr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3561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/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691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</a:t>
              </a: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en-US" alt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กรมวิชาการเกษตร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altLang="th-TH" sz="1800" b="1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690814"/>
              </p:ext>
            </p:extLst>
          </p:nvPr>
        </p:nvGraphicFramePr>
        <p:xfrm>
          <a:off x="173029" y="497634"/>
          <a:ext cx="11877676" cy="22031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298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 (เฉลี่ยร้อยละ)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4366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 สินค้าพืช (พืชผัก พืชไร่ พืชสวน ไม้ผล)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.)/สินค้าปศุสัตว์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.)/สินค้าประมง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</a:p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</a:p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.)/ สินค้าปศุสัตว์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.)/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152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หน่วยงานสนับสนุน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./พด./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กสส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กตส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./ส.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ป.ก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./มกอช./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ฝล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พกฉ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72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72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ความสำเร็จตามขั้นตอนที่กำหนด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5784" y="2772052"/>
          <a:ext cx="5560626" cy="1035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062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2629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79956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</a:t>
                      </a:r>
                      <a:endParaRPr kumimoji="0" lang="en-US" sz="11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ติดตามความก้าวหน้าการปฏิบัติงานตามแผนรอบ 6 เดือน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2" name="ตาราง 1"/>
          <p:cNvGraphicFramePr>
            <a:graphicFrameLocks noGrp="1"/>
          </p:cNvGraphicFramePr>
          <p:nvPr>
            <p:extLst/>
          </p:nvPr>
        </p:nvGraphicFramePr>
        <p:xfrm>
          <a:off x="276486" y="4084863"/>
          <a:ext cx="11612748" cy="2085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42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68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06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106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68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06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106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251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1063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251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313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91651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 พ.ศ. 2566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651">
                <a:tc vMerge="1">
                  <a:txBody>
                    <a:bodyPr/>
                    <a:lstStyle/>
                    <a:p>
                      <a:pPr algn="ctr"/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256">
                <a:tc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จัดทำแผนการปฏิบัติงานโครงการ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401">
                <a:tc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ลงพื้นที่ รวบรวมข้อมูลตามแบบสำรวจที่กำหนด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886">
                <a:tc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ติดตามความก้าวหน้าผลการดำเนินงาน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920">
                <a:tc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สรุปผลการดำเนินงานและประเมินผลโครงการ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กล่องข้อความ 2"/>
          <p:cNvSpPr txBox="1"/>
          <p:nvPr/>
        </p:nvSpPr>
        <p:spPr>
          <a:xfrm>
            <a:off x="230574" y="3807864"/>
            <a:ext cx="13146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</a:t>
            </a:r>
            <a:endParaRPr lang="th-TH" sz="1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ลูกศรเชื่อมต่อแบบตรง 4"/>
          <p:cNvCxnSpPr/>
          <p:nvPr/>
        </p:nvCxnSpPr>
        <p:spPr>
          <a:xfrm>
            <a:off x="5866410" y="4843373"/>
            <a:ext cx="95349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ลูกศรเชื่อมต่อแบบตรง 21"/>
          <p:cNvCxnSpPr/>
          <p:nvPr/>
        </p:nvCxnSpPr>
        <p:spPr>
          <a:xfrm>
            <a:off x="8370002" y="5551834"/>
            <a:ext cx="3061909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ลูกศรเชื่อมต่อแบบตรง 23"/>
          <p:cNvCxnSpPr/>
          <p:nvPr/>
        </p:nvCxnSpPr>
        <p:spPr>
          <a:xfrm>
            <a:off x="6886575" y="5176053"/>
            <a:ext cx="454533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ลูกศรเชื่อมต่อแบบตรง 20"/>
          <p:cNvCxnSpPr/>
          <p:nvPr/>
        </p:nvCxnSpPr>
        <p:spPr>
          <a:xfrm>
            <a:off x="9885218" y="5965575"/>
            <a:ext cx="49876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ลูกศรเชื่อมต่อแบบตรง 22"/>
          <p:cNvCxnSpPr/>
          <p:nvPr/>
        </p:nvCxnSpPr>
        <p:spPr>
          <a:xfrm>
            <a:off x="11431911" y="5965575"/>
            <a:ext cx="45732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ลูกศรเชื่อมต่อแบบตรง 24"/>
          <p:cNvCxnSpPr/>
          <p:nvPr/>
        </p:nvCxnSpPr>
        <p:spPr>
          <a:xfrm>
            <a:off x="8360477" y="5965575"/>
            <a:ext cx="49876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014743" y="2759257"/>
          <a:ext cx="5730621" cy="1039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062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1641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0282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ติดตามความก้าวหน้าการปฏิบัติงานตามแผนรอบ 9 เดือน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6742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/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กรมวิชาการเกษตร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239763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2">
            <a:extLst>
              <a:ext uri="{FF2B5EF4-FFF2-40B4-BE49-F238E27FC236}">
                <a16:creationId xmlns:a16="http://schemas.microsoft.com/office/drawing/2014/main" id="{17E05773-111D-974B-FC1A-13EDDDDFCBE3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schemeClr val="tx1"/>
                </a:solidFill>
              </a:rPr>
              <a:pPr/>
              <a:t>8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939373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225268"/>
              </p:ext>
            </p:extLst>
          </p:nvPr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71852"/>
              </p:ext>
            </p:extLst>
          </p:nvPr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1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2">
            <a:extLst>
              <a:ext uri="{FF2B5EF4-FFF2-40B4-BE49-F238E27FC236}">
                <a16:creationId xmlns:a16="http://schemas.microsoft.com/office/drawing/2014/main" id="{9158BB30-9B9F-8BB5-3488-75D701FDD259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schemeClr val="tx1"/>
                </a:solidFill>
              </a:rPr>
              <a:pPr/>
              <a:t>9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/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/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/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กรมวิชาการเกษตร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/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</p:spTree>
    <p:extLst>
      <p:ext uri="{BB962C8B-B14F-4D97-AF65-F5344CB8AC3E}">
        <p14:creationId xmlns:p14="http://schemas.microsoft.com/office/powerpoint/2010/main" val="1543601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2">
            <a:extLst>
              <a:ext uri="{FF2B5EF4-FFF2-40B4-BE49-F238E27FC236}">
                <a16:creationId xmlns:a16="http://schemas.microsoft.com/office/drawing/2014/main" id="{D83FF807-311B-619A-3E7F-69F42045913E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schemeClr val="tx1"/>
                </a:solidFill>
              </a:rPr>
              <a:pPr/>
              <a:t>10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573043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607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2">
            <a:extLst>
              <a:ext uri="{FF2B5EF4-FFF2-40B4-BE49-F238E27FC236}">
                <a16:creationId xmlns:a16="http://schemas.microsoft.com/office/drawing/2014/main" id="{B29CF813-CAC9-F9F5-5B1E-41B8D9FB35B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C14124A7-AC5D-49BD-8F09-4BDF414F0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>
                <a:solidFill>
                  <a:schemeClr val="tx1"/>
                </a:solidFill>
              </a:rPr>
              <a:t>11</a:t>
            </a:fld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7" name="ตาราง 9">
            <a:extLst>
              <a:ext uri="{FF2B5EF4-FFF2-40B4-BE49-F238E27FC236}">
                <a16:creationId xmlns:a16="http://schemas.microsoft.com/office/drawing/2014/main" id="{BD3674B5-197D-0498-7F24-8EAD0F9495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5636943"/>
              </p:ext>
            </p:extLst>
          </p:nvPr>
        </p:nvGraphicFramePr>
        <p:xfrm>
          <a:off x="6588792" y="5567605"/>
          <a:ext cx="5258445" cy="819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8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04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09973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กลุ่มเป้าหมายได้รับการถ่ายทอดเทคโนโลยีการผลิตพืชที่ถูกต้องและเหมาะสม ต้นทุนการผลิตลดลง ผลผลิตสูง มีคุณภาพดี เกษตรกรมีรายได้เพิ่มขึ้นและสินค้าเกษตรมีความปลอดภัยต่อผู้บริโภค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0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ตาราง 9">
            <a:extLst>
              <a:ext uri="{FF2B5EF4-FFF2-40B4-BE49-F238E27FC236}">
                <a16:creationId xmlns:a16="http://schemas.microsoft.com/office/drawing/2014/main" id="{1456B10A-E03D-EF3A-0978-E15CE9A775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5571756"/>
              </p:ext>
            </p:extLst>
          </p:nvPr>
        </p:nvGraphicFramePr>
        <p:xfrm>
          <a:off x="335384" y="930624"/>
          <a:ext cx="11634389" cy="2280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34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7104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993774">
                <a:tc>
                  <a:txBody>
                    <a:bodyPr/>
                    <a:lstStyle/>
                    <a:p>
                      <a:pPr marL="0" algn="l" defTabSz="361950" rtl="0" eaLnBrk="1" latinLnBrk="0" hangingPunct="1"/>
                      <a:r>
                        <a:rPr lang="th-TH" sz="105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1.จำนวนผลงานวิจัยที่นำไปใช้ประโยชน์ หมายถึง จำนวนผลงานวิจัย (เทคโนโลยี/นวัตกรรม) ที่ได้มีการดำเนินการส่งเสริมผลักดันให้เกิดการใช้งานจริงและทำให้กลุ่มเป้าหมาย (เกษตรกรผู้ผลิตวัตถุดิบทางการเกษตร ผู้ผลิตและแปรรูปสินค้า ผู้จำหน่ายสินค้า เจ้าหน้าที่ภาครัฐ และเจ้าหน้าที่ของกรมวิชาการเกษตร) สามารถดำเนินการในกรณีอย่างใดอย่างหนึ่ง หรือหลายกรณี ได้แก่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defTabSz="361950"/>
                      <a:r>
                        <a:rPr lang="th-TH" sz="105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1) สามารถนำวัตถุดิบทางการเกษตรไปแปรรูปเป็นผลิตภัณฑ์จากผลงานวิจัย ก่อให้เกิดมูลค่าเพิ่มของสินค้า เพิ่มโอกาสทางการแข่งขันในธุรกิจ และเกิดรายได้เพิ่มขึ้น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defTabSz="361950"/>
                      <a:r>
                        <a:rPr lang="th-TH" sz="105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2) สามารถลดต้นทุนและเพิ่มประสิทธิภาพการผลิตจากการนำเทคโนโลยีและนวัตกรรมไปใช้ในภาคการเกษตร ส่งผลให้มีกำไรเพิ่มขึ้น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defTabSz="361950"/>
                      <a:r>
                        <a:rPr lang="th-TH" sz="105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3) นำผลงานวิจัยมาปรับใช้ในวิธีการผลิตให้เหมาะสมกับพื้นที่ และก่อเกิดรายได้ที่เพิ่มขึ้น และมั่นคง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defTabSz="361950"/>
                      <a:r>
                        <a:rPr lang="th-TH" sz="105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	4) เกิดผู้ประกอบการใหม่ที่นำผลงานวิจัยมาสร้างผลิตภัณฑ์แปรรูปจากสินค้าเกษตรที่ได้มาตรฐานและสามารถแข่งขันได้ </a:t>
                      </a:r>
                    </a:p>
                    <a:p>
                      <a:pPr defTabSz="361950"/>
                      <a:r>
                        <a:rPr lang="th-TH" sz="105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5) สามารถประชาสัมพันธ์ เผยแพร่ให้แก่เจ้าหน้าที่ด้วยกันและกลุ่มเป้าหมายรับทราบข้อมูลและนำไปใช้ประโยชน์ต่อไป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5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วิธีการเก็บข้อมูล/แหล่งที่มาของข้อมูล จำนวนแผนงาน/โครงการวิจัยของกรมวิชาการเกษตร</a:t>
                      </a:r>
                      <a:r>
                        <a:rPr lang="th-TH" sz="1050" u="sng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ที่ได้รับการจัดสรรงบประมาณประจำปี</a:t>
                      </a:r>
                      <a:r>
                        <a:rPr lang="th-TH" sz="105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ซึ่งกองแผนงานและวิชาการ กรมวิชาการเกษตร ดำเนินการรวบรวมข้อมูล ติดตาม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5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และรายงานผล 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5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รายปี</a:t>
                      </a:r>
                    </a:p>
                    <a:p>
                      <a:r>
                        <a:rPr lang="th-TH" sz="105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ผลงานวิจัย (เทคโนโลยี/นวัตกรรม) 1 เรื่อง เกิดจากการนำผลงานวิจัยที่ได้จากหลายๆ  โครงการวิจัยที่สิ้นสุดในแต่ละปีและเกี่ยวข้องในเรื่องเดียวกัน แล้วนำมาจัดการประมวลเป็นองค์ความรู้</a:t>
                      </a:r>
                    </a:p>
                    <a:p>
                      <a:r>
                        <a:rPr lang="th-TH" sz="105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ผลงานวิจัยใช้ประโยชน์อาจเป็นผลงานที่เคยใช้ประโยชน์ในปีที่ผ่านมาแต่มีการขยายพื้นที่และกลุ่มเป้าหมายเพิ่มออกไป</a:t>
                      </a:r>
                      <a:endParaRPr lang="th-TH" sz="105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9">
            <a:extLst>
              <a:ext uri="{FF2B5EF4-FFF2-40B4-BE49-F238E27FC236}">
                <a16:creationId xmlns:a16="http://schemas.microsoft.com/office/drawing/2014/main" id="{032EB79E-8E53-2F88-AC4E-46D18DF3CF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418255"/>
              </p:ext>
            </p:extLst>
          </p:nvPr>
        </p:nvGraphicFramePr>
        <p:xfrm>
          <a:off x="336048" y="3220524"/>
          <a:ext cx="6019595" cy="1227896"/>
        </p:xfrm>
        <a:graphic>
          <a:graphicData uri="http://schemas.openxmlformats.org/drawingml/2006/table">
            <a:tbl>
              <a:tblPr firstRow="1"/>
              <a:tblGrid>
                <a:gridCol w="20032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17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17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1718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811718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769460">
                  <a:extLst>
                    <a:ext uri="{9D8B030D-6E8A-4147-A177-3AD203B41FA5}">
                      <a16:colId xmlns:a16="http://schemas.microsoft.com/office/drawing/2014/main" val="1308496404"/>
                    </a:ext>
                  </a:extLst>
                </a:gridCol>
              </a:tblGrid>
              <a:tr h="2970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61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9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จำนวนโครงการ/แผนงานวิจัยที่ดำเนินการแล้วเสร็จ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</a:t>
                      </a:r>
                    </a:p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(โครงการ)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(โครงการ)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</a:t>
                      </a:r>
                    </a:p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(โครงการ)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(แผนงาน)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</a:t>
                      </a:r>
                    </a:p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(โครงการ)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3408237"/>
                  </a:ext>
                </a:extLst>
              </a:tr>
              <a:tr h="4668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จำนวนผลงานวิจัยที่นำไปใช้ประโยชน์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582252"/>
                  </a:ext>
                </a:extLst>
              </a:tr>
            </a:tbl>
          </a:graphicData>
        </a:graphic>
      </p:graphicFrame>
      <p:graphicFrame>
        <p:nvGraphicFramePr>
          <p:cNvPr id="12" name="Table 10">
            <a:extLst>
              <a:ext uri="{FF2B5EF4-FFF2-40B4-BE49-F238E27FC236}">
                <a16:creationId xmlns:a16="http://schemas.microsoft.com/office/drawing/2014/main" id="{A67C31BA-7C42-3EDC-1373-8B618EA49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2351132"/>
              </p:ext>
            </p:extLst>
          </p:nvPr>
        </p:nvGraphicFramePr>
        <p:xfrm>
          <a:off x="336047" y="4542932"/>
          <a:ext cx="6019597" cy="1903870"/>
        </p:xfrm>
        <a:graphic>
          <a:graphicData uri="http://schemas.openxmlformats.org/drawingml/2006/table">
            <a:tbl>
              <a:tblPr firstRow="1"/>
              <a:tblGrid>
                <a:gridCol w="1265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06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42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51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3440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</a:tblGrid>
              <a:tr h="249372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(2564-2567) </a:t>
                      </a:r>
                      <a:endParaRPr kumimoji="0" lang="th-TH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4937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17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92075">
                        <a:buFont typeface="Arial" panose="020B0604020202020204" pitchFamily="34" charset="0"/>
                        <a:buChar char="•"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แผนงานวิจัยที่ดำเนินการ      แล้วเสร็จ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จำนวน </a:t>
                      </a:r>
                      <a:r>
                        <a:rPr lang="en-US" sz="900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แผนงาน</a:t>
                      </a:r>
                    </a:p>
                    <a:p>
                      <a:pPr marL="0" lvl="0" indent="92075">
                        <a:buFont typeface="Arial" panose="020B0604020202020204" pitchFamily="34" charset="0"/>
                        <a:buChar char="•"/>
                      </a:pPr>
                      <a:endParaRPr lang="en-US" sz="900" kern="120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indent="-92075">
                        <a:buFont typeface="Arial" panose="020B0604020202020204" pitchFamily="34" charset="0"/>
                        <a:buChar char="•"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ผลงานวิจัยที่นำไป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ใช้ประโยชน์ </a:t>
                      </a:r>
                    </a:p>
                    <a:p>
                      <a:pPr marL="92075" indent="-92075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จำนวน </a:t>
                      </a:r>
                      <a:r>
                        <a:rPr lang="th-TH" sz="900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เรื่อง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-92075">
                        <a:buFont typeface="Arial" panose="020B0604020202020204" pitchFamily="34" charset="0"/>
                        <a:buChar char="•"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อยู่ระหว่างดำเนินการ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วิจัย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จำนวน </a:t>
                      </a:r>
                      <a:r>
                        <a:rPr lang="th-TH" sz="900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</a:t>
                      </a: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โครงการ</a:t>
                      </a:r>
                    </a:p>
                    <a:p>
                      <a:pPr marL="92075" lvl="0" indent="-92075">
                        <a:buFont typeface="Arial" panose="020B0604020202020204" pitchFamily="34" charset="0"/>
                        <a:buChar char="•"/>
                      </a:pPr>
                      <a:endParaRPr lang="en-US" sz="900" kern="120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indent="-92075">
                        <a:buFont typeface="Arial" panose="020B0604020202020204" pitchFamily="34" charset="0"/>
                        <a:buChar char="•"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ผลงานวิจัยที่นำไป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ใช้ประโยชน์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จำนวน </a:t>
                      </a:r>
                      <a:r>
                        <a:rPr lang="th-TH" sz="900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เรื่อง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-92075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อยู่ระหว่างดำเนินการวิจัย </a:t>
                      </a:r>
                    </a:p>
                    <a:p>
                      <a:pPr marL="0" lvl="0" indent="0" algn="l" defTabSz="914400" rtl="0" eaLnBrk="1" latinLnBrk="0" hangingPunct="1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จำนวน  </a:t>
                      </a:r>
                      <a:r>
                        <a:rPr lang="th-TH" sz="900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แผนงานวิจัย</a:t>
                      </a:r>
                      <a:endParaRPr lang="en-US" sz="900" kern="120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92075" indent="-92075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ผลงานวิจัยที่นำไป</a:t>
                      </a:r>
                    </a:p>
                    <a:p>
                      <a:pPr marL="0" indent="0" algn="l" defTabSz="914400" rtl="0" eaLnBrk="1" latinLnBrk="0" hangingPunct="1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ใช้ประโยชน์ </a:t>
                      </a:r>
                    </a:p>
                    <a:p>
                      <a:pPr marL="0" indent="0" algn="l" defTabSz="914400" rtl="0" eaLnBrk="1" latinLnBrk="0" hangingPunct="1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จำนวน </a:t>
                      </a:r>
                      <a:r>
                        <a:rPr lang="th-TH" sz="900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เรื่อง</a:t>
                      </a:r>
                      <a:endParaRPr lang="en-US" sz="900" kern="1200" baseline="0" noProof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baseline="0" noProof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1080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-92075">
                        <a:buFont typeface="Arial" panose="020B0604020202020204" pitchFamily="34" charset="0"/>
                        <a:buChar char="•"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คาดว่าจะดำเนินการ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แล้วเสร็จ 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จำนวน </a:t>
                      </a:r>
                      <a:r>
                        <a:rPr lang="th-TH" sz="900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</a:t>
                      </a: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แผนงานวิจัย</a:t>
                      </a:r>
                    </a:p>
                    <a:p>
                      <a:pPr marL="92075" indent="-92075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ผลงานวิจัย</a:t>
                      </a:r>
                    </a:p>
                    <a:p>
                      <a:pPr marL="0" indent="0" algn="l" defTabSz="914400" rtl="0" eaLnBrk="1" latinLnBrk="0" hangingPunct="1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ที่นำไปใช้</a:t>
                      </a:r>
                    </a:p>
                    <a:p>
                      <a:pPr marL="0" indent="0" algn="l" defTabSz="914400" rtl="0" eaLnBrk="1" latinLnBrk="0" hangingPunct="1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ประโยชน์</a:t>
                      </a:r>
                    </a:p>
                    <a:p>
                      <a:pPr marL="0" indent="0" algn="l" defTabSz="914400" rtl="0" eaLnBrk="1" latinLnBrk="0" hangingPunct="1">
                        <a:buFont typeface="Arial" panose="020B0604020202020204" pitchFamily="34" charset="0"/>
                        <a:buNone/>
                      </a:pP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จำนวน </a:t>
                      </a:r>
                      <a:r>
                        <a:rPr lang="th-TH" sz="900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</a:t>
                      </a:r>
                      <a:r>
                        <a:rPr lang="th-TH" sz="9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เรื่อง</a:t>
                      </a:r>
                      <a:endParaRPr lang="en-US" sz="900" kern="1200" baseline="0" noProof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10800" marT="1080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Pentagon 43">
            <a:extLst>
              <a:ext uri="{FF2B5EF4-FFF2-40B4-BE49-F238E27FC236}">
                <a16:creationId xmlns:a16="http://schemas.microsoft.com/office/drawing/2014/main" id="{D3C80044-B5DF-839F-FAAC-1724E60576C4}"/>
              </a:ext>
            </a:extLst>
          </p:cNvPr>
          <p:cNvSpPr/>
          <p:nvPr/>
        </p:nvSpPr>
        <p:spPr>
          <a:xfrm>
            <a:off x="9922673" y="643120"/>
            <a:ext cx="1211425" cy="307777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lvl="0" algn="ctr" defTabSz="914400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37531687-C448-0C19-C5CC-12AD1F0694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8499569"/>
              </p:ext>
            </p:extLst>
          </p:nvPr>
        </p:nvGraphicFramePr>
        <p:xfrm>
          <a:off x="6558844" y="3356993"/>
          <a:ext cx="5288394" cy="21993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95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1651640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1762798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73356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434154">
                <a:tc>
                  <a:txBody>
                    <a:bodyPr/>
                    <a:lstStyle/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</a:t>
                      </a:r>
                      <a:endParaRPr lang="en-US" sz="105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05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1491813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ผลงานวิจัยที่นำไป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0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ใช้ประโยชน์ </a:t>
                      </a:r>
                    </a:p>
                    <a:p>
                      <a:pPr marL="0" indent="0"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th-TH" sz="10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จำนวน</a:t>
                      </a:r>
                      <a:r>
                        <a:rPr lang="th-TH" sz="1000" b="0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18 </a:t>
                      </a:r>
                      <a:r>
                        <a:rPr lang="th-TH" sz="10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เรื่อง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th-TH" sz="10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(พิจารณาจาก 18 หน่วยงาน     ที่ทำหน้าที่ผลิตงานวิจัยของกรมฯ และผลักดันงานวิจัยใหม่ที่สิ้นสุดปี 2559-2565</a:t>
                      </a:r>
                      <a:r>
                        <a:rPr lang="en-US" sz="10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b="0" u="none" kern="120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ผลงานวิจัยที่นำไป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0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ใช้ประโยชน์</a:t>
                      </a:r>
                      <a:r>
                        <a:rPr lang="en-US" sz="10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000" kern="120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0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จำนวน</a:t>
                      </a:r>
                      <a:r>
                        <a:rPr lang="th-TH" sz="1000" b="0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20 </a:t>
                      </a:r>
                      <a:r>
                        <a:rPr lang="th-TH" sz="10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เรื่อง</a:t>
                      </a:r>
                      <a:br>
                        <a:rPr lang="en-US" sz="1000" b="1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endParaRPr lang="th-TH" sz="1000" b="1" u="none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ผลงานวิจัยที่นำไป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0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ใช้ประโยชน์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0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จำนวน</a:t>
                      </a:r>
                      <a:r>
                        <a:rPr lang="th-TH" sz="1000" b="1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u="sng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 </a:t>
                      </a:r>
                      <a:r>
                        <a:rPr lang="th-TH" sz="1000" b="0" u="none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เรื่อง</a:t>
                      </a:r>
                      <a:endParaRPr lang="th-TH" sz="1000" b="0" u="none" kern="1200" baseline="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0C72C795-C84B-55A8-2BBB-870102FD8B85}"/>
              </a:ext>
            </a:extLst>
          </p:cNvPr>
          <p:cNvSpPr txBox="1"/>
          <p:nvPr/>
        </p:nvSpPr>
        <p:spPr>
          <a:xfrm>
            <a:off x="2912533" y="6108248"/>
            <a:ext cx="2299534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 2565 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=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โครงการ</a:t>
            </a:r>
          </a:p>
          <a:p>
            <a:pPr algn="ctr"/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 2566 </a:t>
            </a:r>
            <a:r>
              <a:rPr lang="en-US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= 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แผนงาน</a:t>
            </a:r>
            <a:endParaRPr lang="en-US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6F084360-200A-F184-8BEB-C958F4165AA4}"/>
              </a:ext>
            </a:extLst>
          </p:cNvPr>
          <p:cNvSpPr/>
          <p:nvPr/>
        </p:nvSpPr>
        <p:spPr>
          <a:xfrm>
            <a:off x="1" y="0"/>
            <a:ext cx="12192000" cy="51788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EE7B06E6-E0F8-EB14-19BE-31D59273B8A5}"/>
              </a:ext>
            </a:extLst>
          </p:cNvPr>
          <p:cNvSpPr txBox="1"/>
          <p:nvPr/>
        </p:nvSpPr>
        <p:spPr>
          <a:xfrm>
            <a:off x="202384" y="5757"/>
            <a:ext cx="959863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ตัวชี้วัด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Function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KPIs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กรมวิชาการเกษตร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7" name="กลุ่ม 4">
            <a:extLst>
              <a:ext uri="{FF2B5EF4-FFF2-40B4-BE49-F238E27FC236}">
                <a16:creationId xmlns:a16="http://schemas.microsoft.com/office/drawing/2014/main" id="{1A9A7090-3975-0F5D-570B-C7933298ADF6}"/>
              </a:ext>
            </a:extLst>
          </p:cNvPr>
          <p:cNvGrpSpPr>
            <a:grpSpLocks/>
          </p:cNvGrpSpPr>
          <p:nvPr/>
        </p:nvGrpSpPr>
        <p:grpSpPr bwMode="auto">
          <a:xfrm>
            <a:off x="11101198" y="430228"/>
            <a:ext cx="1107285" cy="615553"/>
            <a:chOff x="10554878" y="1529082"/>
            <a:chExt cx="1164186" cy="613365"/>
          </a:xfrm>
        </p:grpSpPr>
        <p:pic>
          <p:nvPicPr>
            <p:cNvPr id="1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C5C67F54-EA46-8275-2699-4BD57F8F14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0719732" y="1529082"/>
              <a:ext cx="742572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40A3D84C-6A5C-41CB-9849-0E7837D6D6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54878" y="1668289"/>
              <a:ext cx="1164186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25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C9CFA35-95E7-555B-3041-0FD4D4DB0710}"/>
              </a:ext>
            </a:extLst>
          </p:cNvPr>
          <p:cNvSpPr/>
          <p:nvPr/>
        </p:nvSpPr>
        <p:spPr bwMode="gray">
          <a:xfrm>
            <a:off x="267577" y="616697"/>
            <a:ext cx="9090646" cy="325560"/>
          </a:xfrm>
          <a:prstGeom prst="roundRect">
            <a:avLst>
              <a:gd name="adj" fmla="val 50000"/>
            </a:avLst>
          </a:prstGeom>
          <a:solidFill>
            <a:srgbClr val="FFD88F"/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id="{C4810A32-AC30-1CA2-F968-E3D207569935}"/>
              </a:ext>
            </a:extLst>
          </p:cNvPr>
          <p:cNvSpPr/>
          <p:nvPr/>
        </p:nvSpPr>
        <p:spPr>
          <a:xfrm>
            <a:off x="303985" y="616415"/>
            <a:ext cx="83638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5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จำนวนผลงานวิจัยที่นำไปใช้ประโยชน์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986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32">
            <a:extLst>
              <a:ext uri="{FF2B5EF4-FFF2-40B4-BE49-F238E27FC236}">
                <a16:creationId xmlns:a16="http://schemas.microsoft.com/office/drawing/2014/main" id="{AD49E97A-89CE-551D-FCC9-AB53113F2D92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C7FC76E-1418-18C1-BFC0-38E724910B56}"/>
              </a:ext>
            </a:extLst>
          </p:cNvPr>
          <p:cNvSpPr txBox="1">
            <a:spLocks/>
          </p:cNvSpPr>
          <p:nvPr/>
        </p:nvSpPr>
        <p:spPr bwMode="auto">
          <a:xfrm>
            <a:off x="10106025" y="6550025"/>
            <a:ext cx="20574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algn="r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1pPr>
            <a:lvl2pPr marL="742950" indent="-28575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 smtClean="0"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200" dirty="0">
              <a:cs typeface="Angsana New" panose="02020603050405020304" pitchFamily="18" charset="-34"/>
            </a:endParaRP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6AA96530-B5A2-F034-8BAF-82A9C949CE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lvl="0">
              <a:buNone/>
              <a:defRPr/>
            </a:pPr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5" name="Table 7">
            <a:extLst>
              <a:ext uri="{FF2B5EF4-FFF2-40B4-BE49-F238E27FC236}">
                <a16:creationId xmlns:a16="http://schemas.microsoft.com/office/drawing/2014/main" id="{3F08A736-3122-9A32-E3AB-E4574427BB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400840"/>
              </p:ext>
            </p:extLst>
          </p:nvPr>
        </p:nvGraphicFramePr>
        <p:xfrm>
          <a:off x="130629" y="55212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5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จำนวนผลงานวิจัยที่นำไปใช้ประโยชน์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กรมวิชาการเกษตร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ได้รายชื่อ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ผลงานวิจัยที่จะสามารถนำไปใช้ประโยชน์ประจำปีงบประมาณ พ.ศ. 2566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รายงานการติดตามความก้าวหน้าของการใช้ประโยชน์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970622D2-F768-77A9-EF67-0679F17EB2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871358"/>
              </p:ext>
            </p:extLst>
          </p:nvPr>
        </p:nvGraphicFramePr>
        <p:xfrm>
          <a:off x="130629" y="1898915"/>
          <a:ext cx="6396038" cy="1646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9603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จัดทำข้อมูลคำอธิบาย รายละเอียด แบบรายงานตัวชี้วัด และปฏิทินการดำเนินการตัวชี้วัดระดับความสำเร็จ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ของการนำผลงานวิจัยสู่กลุ่มเป้าหมายเพื่อใช้ประโยชน์ในการพัฒนาการเกษตร เพื่อกำหนดให้หน่วยงานที่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เกี่ยวข้องดำเนินการจัดทำคำรับรองการปฏิบัติราชการและการประเมินผลการปฏิบัติราชการของหน่วยงาน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ระดับสำนัก/สถาบัน/กอง กรมวิชาการเกษตร ประจำปีงบประมาณ พ.ศ. 2566 ให้สอดคล้องกับตัวชี้วัด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กระทรวงเกษตรและสหกรณ์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หน่วยงานคัดเลือกผลงานวิจัยเพื่อเสนอเป็นตัวชี้วัดกรมฯ </a:t>
                      </a:r>
                      <a:r>
                        <a:rPr kumimoji="0" lang="th-TH" sz="11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พร้อมกำหนดแผนปฏิบัติงาน </a:t>
                      </a:r>
                      <a:r>
                        <a:rPr kumimoji="0" lang="th-TH" sz="11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และส่งรายงานประกอบ</a:t>
                      </a:r>
                      <a:br>
                        <a:rPr kumimoji="0" lang="th-TH" sz="11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ตัวชี้วัด ตามแบบรายงานที่กำหนด เพื่อรวบรวมและสรุปข้อมูลรายชื่อผลงานวิจัยประจำปีงบประมาณ พ.ศ. 2566</a:t>
                      </a:r>
                      <a:endParaRPr kumimoji="0" lang="en-US" sz="11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กองแผนงานและวิชาการติดตามผลการดำเนินงานตามแบบรายงานที่กำหนด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AC6202EC-AAE7-5415-B48E-297AB76C3C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1007315"/>
              </p:ext>
            </p:extLst>
          </p:nvPr>
        </p:nvGraphicFramePr>
        <p:xfrm>
          <a:off x="6627309" y="1942412"/>
          <a:ext cx="5197216" cy="156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721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437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32495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หน่วยงานติดตามความก้าวหน้าผลการดำเนินงานในพื้นที่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 รวบรวมรายงานผลการดำเนินงาน/ตรวจสอบและสรุปผลการดำเนินงานการนำไปใช้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ประโยชน์ และประเมินผลโครงการ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ตาราง 7">
            <a:extLst>
              <a:ext uri="{FF2B5EF4-FFF2-40B4-BE49-F238E27FC236}">
                <a16:creationId xmlns:a16="http://schemas.microsoft.com/office/drawing/2014/main" id="{58B883A7-DD22-876A-65AA-0DEAF06E05A6}"/>
              </a:ext>
            </a:extLst>
          </p:cNvPr>
          <p:cNvGraphicFramePr>
            <a:graphicFrameLocks noGrp="1"/>
          </p:cNvGraphicFramePr>
          <p:nvPr/>
        </p:nvGraphicFramePr>
        <p:xfrm>
          <a:off x="289626" y="4060228"/>
          <a:ext cx="11612748" cy="2531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42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68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06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106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68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106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106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251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9876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1063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251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313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66889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 พ.ศ. 2566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6889">
                <a:tc vMerge="1">
                  <a:txBody>
                    <a:bodyPr/>
                    <a:lstStyle/>
                    <a:p>
                      <a:pPr algn="ctr"/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614">
                <a:tc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จัดทำข้อมูลคำอธิบาย รายละเอียด แบบรายงานตัวชี้วัด และแผนปฏิบัติงาน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614">
                <a:tc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หน่วยงานคัดเลือกผลงาน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614">
                <a:tc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กองแผนงานและวิชาการติดตามผลการดำเนินงานตามแบบรายงานที่กำหนด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614">
                <a:tc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หน่วยงานติดตามความก้าวหน้าผลการดำเนินงานในพื้นที่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614">
                <a:tc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สรุปผลการดำเนินงานและประเมินผลโครงการ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4E97D8F2-A4D5-7516-B9E7-71EA86164312}"/>
              </a:ext>
            </a:extLst>
          </p:cNvPr>
          <p:cNvSpPr txBox="1"/>
          <p:nvPr/>
        </p:nvSpPr>
        <p:spPr>
          <a:xfrm>
            <a:off x="106396" y="3773997"/>
            <a:ext cx="13146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Action Plan</a:t>
            </a:r>
            <a:endParaRPr lang="th-TH" sz="12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F0C3FDD5-7D73-12FF-748C-60A9614CF592}"/>
              </a:ext>
            </a:extLst>
          </p:cNvPr>
          <p:cNvCxnSpPr/>
          <p:nvPr/>
        </p:nvCxnSpPr>
        <p:spPr>
          <a:xfrm>
            <a:off x="5866410" y="4809506"/>
            <a:ext cx="47501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0">
            <a:extLst>
              <a:ext uri="{FF2B5EF4-FFF2-40B4-BE49-F238E27FC236}">
                <a16:creationId xmlns:a16="http://schemas.microsoft.com/office/drawing/2014/main" id="{23747B9A-2A6C-1C9E-765D-546125D8AA24}"/>
              </a:ext>
            </a:extLst>
          </p:cNvPr>
          <p:cNvCxnSpPr/>
          <p:nvPr/>
        </p:nvCxnSpPr>
        <p:spPr>
          <a:xfrm>
            <a:off x="6111867" y="5183580"/>
            <a:ext cx="74220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1">
            <a:extLst>
              <a:ext uri="{FF2B5EF4-FFF2-40B4-BE49-F238E27FC236}">
                <a16:creationId xmlns:a16="http://schemas.microsoft.com/office/drawing/2014/main" id="{37EE9AF3-C75B-78DC-BE75-E5E034F3AB01}"/>
              </a:ext>
            </a:extLst>
          </p:cNvPr>
          <p:cNvCxnSpPr/>
          <p:nvPr/>
        </p:nvCxnSpPr>
        <p:spPr>
          <a:xfrm>
            <a:off x="8389917" y="5997039"/>
            <a:ext cx="251132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2">
            <a:extLst>
              <a:ext uri="{FF2B5EF4-FFF2-40B4-BE49-F238E27FC236}">
                <a16:creationId xmlns:a16="http://schemas.microsoft.com/office/drawing/2014/main" id="{B2D4430B-64D4-7EC9-03C3-224B780C3920}"/>
              </a:ext>
            </a:extLst>
          </p:cNvPr>
          <p:cNvCxnSpPr/>
          <p:nvPr/>
        </p:nvCxnSpPr>
        <p:spPr>
          <a:xfrm>
            <a:off x="8381291" y="5604065"/>
            <a:ext cx="49876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>
            <a:extLst>
              <a:ext uri="{FF2B5EF4-FFF2-40B4-BE49-F238E27FC236}">
                <a16:creationId xmlns:a16="http://schemas.microsoft.com/office/drawing/2014/main" id="{6DDAE2C1-BB9E-E9FF-8D49-50E65D68BD6A}"/>
              </a:ext>
            </a:extLst>
          </p:cNvPr>
          <p:cNvCxnSpPr/>
          <p:nvPr/>
        </p:nvCxnSpPr>
        <p:spPr>
          <a:xfrm>
            <a:off x="9910082" y="6380442"/>
            <a:ext cx="49876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14">
            <a:extLst>
              <a:ext uri="{FF2B5EF4-FFF2-40B4-BE49-F238E27FC236}">
                <a16:creationId xmlns:a16="http://schemas.microsoft.com/office/drawing/2014/main" id="{38D79DBF-7B5E-2DA1-1295-B80E215AB1D9}"/>
              </a:ext>
            </a:extLst>
          </p:cNvPr>
          <p:cNvCxnSpPr/>
          <p:nvPr/>
        </p:nvCxnSpPr>
        <p:spPr>
          <a:xfrm>
            <a:off x="11431911" y="6380442"/>
            <a:ext cx="45732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15">
            <a:extLst>
              <a:ext uri="{FF2B5EF4-FFF2-40B4-BE49-F238E27FC236}">
                <a16:creationId xmlns:a16="http://schemas.microsoft.com/office/drawing/2014/main" id="{35F7BAA0-D07B-ACD9-FFDD-B080E1550F31}"/>
              </a:ext>
            </a:extLst>
          </p:cNvPr>
          <p:cNvCxnSpPr/>
          <p:nvPr/>
        </p:nvCxnSpPr>
        <p:spPr>
          <a:xfrm>
            <a:off x="8381291" y="6380442"/>
            <a:ext cx="49876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16">
            <a:extLst>
              <a:ext uri="{FF2B5EF4-FFF2-40B4-BE49-F238E27FC236}">
                <a16:creationId xmlns:a16="http://schemas.microsoft.com/office/drawing/2014/main" id="{368B41C8-4185-FA9A-0E16-5A63AAC5DAA1}"/>
              </a:ext>
            </a:extLst>
          </p:cNvPr>
          <p:cNvCxnSpPr/>
          <p:nvPr/>
        </p:nvCxnSpPr>
        <p:spPr>
          <a:xfrm>
            <a:off x="11440538" y="5600960"/>
            <a:ext cx="45732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0342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2">
            <a:extLst>
              <a:ext uri="{FF2B5EF4-FFF2-40B4-BE49-F238E27FC236}">
                <a16:creationId xmlns:a16="http://schemas.microsoft.com/office/drawing/2014/main" id="{A9D1E555-83F3-16B8-AA05-660A8A01BC9A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6A4EE97-E055-43E1-9863-6EF66F77901C}"/>
              </a:ext>
            </a:extLst>
          </p:cNvPr>
          <p:cNvSpPr txBox="1"/>
          <p:nvPr/>
        </p:nvSpPr>
        <p:spPr>
          <a:xfrm>
            <a:off x="301962" y="6224723"/>
            <a:ext cx="11588076" cy="2616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เงื่อนไขการประเมิน 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1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ความสำเร็จตามแผนปฏิบัติการ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(Action Plan) 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Biz portal /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กองทุน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  <a:endParaRPr kumimoji="0" lang="en-US" sz="11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AA1759-6F08-45E5-A2A4-6B975CB43686}"/>
              </a:ext>
            </a:extLst>
          </p:cNvPr>
          <p:cNvSpPr txBox="1"/>
          <p:nvPr/>
        </p:nvSpPr>
        <p:spPr>
          <a:xfrm>
            <a:off x="13646" y="-6174"/>
            <a:ext cx="12192000" cy="500011"/>
          </a:xfrm>
          <a:prstGeom prst="rect">
            <a:avLst/>
          </a:prstGeom>
          <a:solidFill>
            <a:srgbClr val="002060"/>
          </a:solidFill>
        </p:spPr>
        <p:txBody>
          <a:bodyPr wrap="square" rtlCol="0" anchor="ctr">
            <a:noAutofit/>
          </a:bodyPr>
          <a:lstStyle/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ตัวชี้วัดการพัฒนาองค์การสู่ดิจิทัล กรมวิชาการเกษตร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2566</a:t>
            </a:r>
            <a:endParaRPr lang="th-TH" sz="9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Pentagon 43">
            <a:extLst>
              <a:ext uri="{FF2B5EF4-FFF2-40B4-BE49-F238E27FC236}">
                <a16:creationId xmlns:a16="http://schemas.microsoft.com/office/drawing/2014/main" id="{7DA5BBCB-4356-4AE4-8378-B17C9D280496}"/>
              </a:ext>
            </a:extLst>
          </p:cNvPr>
          <p:cNvSpPr/>
          <p:nvPr/>
        </p:nvSpPr>
        <p:spPr>
          <a:xfrm>
            <a:off x="8483399" y="652663"/>
            <a:ext cx="1034367" cy="31024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91245" y="576372"/>
            <a:ext cx="7890735" cy="369332"/>
          </a:xfrm>
          <a:prstGeom prst="roundRect">
            <a:avLst>
              <a:gd name="adj" fmla="val 50000"/>
            </a:avLst>
          </a:prstGeom>
          <a:solidFill>
            <a:srgbClr val="FFD88F"/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6 </a:t>
            </a:r>
            <a:r>
              <a:rPr lang="en-US" sz="1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ระบบรับรองมาตรฐานสินค้าเกษตร (</a:t>
            </a:r>
            <a:r>
              <a:rPr lang="en-US" sz="1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GAP) </a:t>
            </a:r>
            <a:r>
              <a:rPr lang="th-TH" sz="1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ปศุสัตว์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3F50DF12-4423-4509-9590-AC242B22D3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023973"/>
              </p:ext>
            </p:extLst>
          </p:nvPr>
        </p:nvGraphicFramePr>
        <p:xfrm>
          <a:off x="327257" y="2504398"/>
          <a:ext cx="11502190" cy="902746"/>
        </p:xfrm>
        <a:graphic>
          <a:graphicData uri="http://schemas.openxmlformats.org/drawingml/2006/table">
            <a:tbl>
              <a:tblPr firstRow="1"/>
              <a:tblGrid>
                <a:gridCol w="2292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6873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4241101">
                  <a:extLst>
                    <a:ext uri="{9D8B030D-6E8A-4147-A177-3AD203B41FA5}">
                      <a16:colId xmlns:a16="http://schemas.microsoft.com/office/drawing/2014/main" val="1333949180"/>
                    </a:ext>
                  </a:extLst>
                </a:gridCol>
              </a:tblGrid>
              <a:tr h="10457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</a:p>
                  </a:txBody>
                  <a:tcPr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07606">
                <a:tc>
                  <a:txBody>
                    <a:bodyPr/>
                    <a:lstStyle/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30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เชื่อมโยงฐานข้อมูลระบบการยื่นแบบคำขอใบรับรองแหล่งผลิตพืช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ผ่านทาง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Online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กับกรมส่งเสริมการเกษตร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Monitor)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ประชาชนสามารถยื่นคำขอรับรองมาตรฐานสินค้าเกษตร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(GAP)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 ผ่านระบบออนไลน์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C722A9E-8E5E-4F14-8BFB-3D2CD007B7F2}"/>
              </a:ext>
            </a:extLst>
          </p:cNvPr>
          <p:cNvGraphicFramePr>
            <a:graphicFrameLocks noGrp="1"/>
          </p:cNvGraphicFramePr>
          <p:nvPr/>
        </p:nvGraphicFramePr>
        <p:xfrm>
          <a:off x="301962" y="3626563"/>
          <a:ext cx="11502189" cy="1085850"/>
        </p:xfrm>
        <a:graphic>
          <a:graphicData uri="http://schemas.openxmlformats.org/drawingml/2006/table">
            <a:tbl>
              <a:tblPr firstRow="1"/>
              <a:tblGrid>
                <a:gridCol w="15747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79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84653">
                  <a:extLst>
                    <a:ext uri="{9D8B030D-6E8A-4147-A177-3AD203B41FA5}">
                      <a16:colId xmlns:a16="http://schemas.microsoft.com/office/drawing/2014/main" val="2621395281"/>
                    </a:ext>
                  </a:extLst>
                </a:gridCol>
                <a:gridCol w="3614833">
                  <a:extLst>
                    <a:ext uri="{9D8B030D-6E8A-4147-A177-3AD203B41FA5}">
                      <a16:colId xmlns:a16="http://schemas.microsoft.com/office/drawing/2014/main" val="318163389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เป้าหมายการพัฒนา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09704">
                <a:tc>
                  <a:txBody>
                    <a:bodyPr/>
                    <a:lstStyle/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83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ทุกหน่วยงาน : มีระบบการยื่นคำขอการรับรอง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พัฒนาและเชื่อมโยงบริการ 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พัฒนาและเชื่อมโยงบริการ 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กษ. มี 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Platform GAP :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ผ่านช่องทางเดียว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892"/>
              </p:ext>
            </p:extLst>
          </p:nvPr>
        </p:nvGraphicFramePr>
        <p:xfrm>
          <a:off x="327259" y="935876"/>
          <a:ext cx="11502190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2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50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เป็นการวัดความสำเร็จในการขับเคลื่อนการให้บริการประชาชนผ่านระบบอิเล็กทรอนิกส์ (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e-Service) 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 12 งานบริการสำคัญ ของปีงบประมาณ พ.ศ. 2565 ตามมติคณะรัฐมนตรี เมื่อวันที่ 3 ส.ค. 64 </a:t>
                      </a: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ลักษณะงานบริการ :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 เป็นระบบให้การรับรองมาตรฐานสินค้าเกษตร (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 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End-to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 Process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ในสังกัดกระทรวงเกษตรและสหกรณ์ ตั้งแต่</a:t>
                      </a:r>
                      <a:r>
                        <a:rPr lang="th-TH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การยื่นคำขอจนได้รับการรับรอง </a:t>
                      </a:r>
                      <a:r>
                        <a:rPr lang="en-US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ซึ่งเกษตรกรจะได้รับความสะดวกและง่ายในการยื่นขอรับรองมาตรฐานสินค้าเกษตร </a:t>
                      </a:r>
                      <a:r>
                        <a:rPr lang="en-US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รวมทั้งเป็นการอำนวยความสะดวกให้กับผู้ประกอบการ ในการตรวจสอบ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ข้อมูลใบรับรองมาตรฐาน 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เพื่อใช้ประกอบการส่งออกและตรวจสอบย้อนกลับสินค้า (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traceability)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ทำให้สินค้าเกษตรส่งออกได้มากขึ้น สร้างรายได้ให้ประเทศ โดยการพัฒนาระบบจะมีการเชื่อมโยงข้อมูล และระบบบริการที่เกี่ยวข้อง เพื่อการแลกเปลี่ยน ตรวจสอบข้อมูลสินค้าเกษตร ซึ่งจะทำให้ข้อมูลเกษตรกรมีความถูกต้องและเป็นมาตรฐานเดียวกัน แพลตฟอร์มเดียวกันของทุกหน่วยงาน</a:t>
                      </a: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เป็นงานบริการตามแผนการปฏิรูปประเทศ ด้านเศรษฐกิจ : เกษตรมูลค่าสูง</a:t>
                      </a:r>
                    </a:p>
                  </a:txBody>
                  <a:tcPr>
                    <a:lnT w="38100" cmpd="sng">
                      <a:noFill/>
                    </a:lnT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9383449" y="500011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</a:t>
              </a:r>
            </a:p>
          </p:txBody>
        </p:sp>
      </p:grpSp>
      <p:graphicFrame>
        <p:nvGraphicFramePr>
          <p:cNvPr id="23" name="ตาราง 4">
            <a:extLst>
              <a:ext uri="{FF2B5EF4-FFF2-40B4-BE49-F238E27FC236}">
                <a16:creationId xmlns:a16="http://schemas.microsoft.com/office/drawing/2014/main" id="{5A3A4C22-31A6-4679-8FCA-5B2D97431CE2}"/>
              </a:ext>
            </a:extLst>
          </p:cNvPr>
          <p:cNvGraphicFramePr>
            <a:graphicFrameLocks noGrp="1"/>
          </p:cNvGraphicFramePr>
          <p:nvPr/>
        </p:nvGraphicFramePr>
        <p:xfrm>
          <a:off x="10398004" y="438583"/>
          <a:ext cx="1643941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3941">
                  <a:extLst>
                    <a:ext uri="{9D8B030D-6E8A-4147-A177-3AD203B41FA5}">
                      <a16:colId xmlns:a16="http://schemas.microsoft.com/office/drawing/2014/main" val="3738323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2652984"/>
                  </a:ext>
                </a:extLst>
              </a:tr>
              <a:tr h="294118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มก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อช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(เจ้าภาพหลัก)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กข./ปม./ปศ./กวก./กสก./สปก./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/สป.กษ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928310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49EF1DA-3DD0-46B5-858F-C383FABD3A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95784"/>
              </p:ext>
            </p:extLst>
          </p:nvPr>
        </p:nvGraphicFramePr>
        <p:xfrm>
          <a:off x="327259" y="4823547"/>
          <a:ext cx="11502188" cy="1178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543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3561254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065501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84644">
                <a:tc grid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1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1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3748840"/>
                  </a:ext>
                </a:extLst>
              </a:tr>
              <a:tr h="2914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6027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2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2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80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1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1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5542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2EABE2B-0C2A-3E61-6059-15EB84322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>
                <a:solidFill>
                  <a:schemeClr val="tx1"/>
                </a:solidFill>
              </a:rPr>
              <a:pPr/>
              <a:t>13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187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2">
            <a:extLst>
              <a:ext uri="{FF2B5EF4-FFF2-40B4-BE49-F238E27FC236}">
                <a16:creationId xmlns:a16="http://schemas.microsoft.com/office/drawing/2014/main" id="{CDB9B706-7015-012B-1AB6-9F260780C947}"/>
              </a:ext>
            </a:extLst>
          </p:cNvPr>
          <p:cNvSpPr/>
          <p:nvPr/>
        </p:nvSpPr>
        <p:spPr>
          <a:xfrm>
            <a:off x="9976513" y="6539093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Road map </a:t>
            </a:r>
            <a:r>
              <a:rPr lang="th-TH" dirty="0"/>
              <a:t>การพัฒนาระบบรับรองมาตรฐานสินค้าเกษตร (</a:t>
            </a:r>
            <a:r>
              <a:rPr lang="en-US" dirty="0"/>
              <a:t>GAP) </a:t>
            </a:r>
            <a:r>
              <a:rPr lang="th-TH" dirty="0"/>
              <a:t>พืช ประมง ปศุสัตว์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F5DF99D-3398-41FA-85D2-87F47958EDC0}"/>
              </a:ext>
            </a:extLst>
          </p:cNvPr>
          <p:cNvGrpSpPr/>
          <p:nvPr/>
        </p:nvGrpSpPr>
        <p:grpSpPr>
          <a:xfrm>
            <a:off x="632258" y="1233442"/>
            <a:ext cx="11216255" cy="2598594"/>
            <a:chOff x="772938" y="1163102"/>
            <a:chExt cx="11216255" cy="259859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703B0BA-38B2-468F-B496-C6026B74494A}"/>
                </a:ext>
              </a:extLst>
            </p:cNvPr>
            <p:cNvSpPr txBox="1"/>
            <p:nvPr/>
          </p:nvSpPr>
          <p:spPr>
            <a:xfrm>
              <a:off x="7729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กำหนดวิธีพัฒนาระบบ</a:t>
              </a:r>
              <a:r>
                <a:rPr lang="en-US" dirty="0"/>
                <a:t> </a:t>
              </a:r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9DA0F80-682E-43DE-BEAB-34159C67C35F}"/>
                </a:ext>
              </a:extLst>
            </p:cNvPr>
            <p:cNvSpPr txBox="1"/>
            <p:nvPr/>
          </p:nvSpPr>
          <p:spPr>
            <a:xfrm>
              <a:off x="7729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1) กรมเป็นผู้พัฒนาฯ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11992B3-080E-411A-9184-23D732182280}"/>
                </a:ext>
              </a:extLst>
            </p:cNvPr>
            <p:cNvSpPr txBox="1"/>
            <p:nvPr/>
          </p:nvSpPr>
          <p:spPr>
            <a:xfrm>
              <a:off x="772939" y="2754511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2) พัฒนา</a:t>
              </a:r>
              <a:r>
                <a:rPr lang="th-TH"/>
                <a:t>ผ่าน </a:t>
              </a:r>
              <a:r>
                <a:rPr lang="en-US" dirty="0"/>
                <a:t>Biz portal</a:t>
              </a:r>
              <a:endParaRPr lang="th-TH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B7C7AF2-00F0-4783-A49E-100914AAF1B7}"/>
                </a:ext>
              </a:extLst>
            </p:cNvPr>
            <p:cNvSpPr txBox="1"/>
            <p:nvPr/>
          </p:nvSpPr>
          <p:spPr>
            <a:xfrm>
              <a:off x="7729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พัฒนาโดย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IT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 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หรือมีแผนงาน/งบประมาณ รองรับ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5821C88-6723-455D-B7EA-55277A8B650E}"/>
                </a:ext>
              </a:extLst>
            </p:cNvPr>
            <p:cNvSpPr txBox="1"/>
            <p:nvPr/>
          </p:nvSpPr>
          <p:spPr>
            <a:xfrm>
              <a:off x="772939" y="3098800"/>
              <a:ext cx="2438792" cy="55007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หารือกับ สำนักงาน </a:t>
              </a:r>
              <a:r>
                <a:rPr lang="th-TH" sz="12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ก.พ.ร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</a:p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ในแต่ละปีจะสามารถพัฒนาได้กี่ระบบ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3E2FAF9-0737-439E-948A-CE7ACB144A5C}"/>
                </a:ext>
              </a:extLst>
            </p:cNvPr>
            <p:cNvSpPr txBox="1"/>
            <p:nvPr/>
          </p:nvSpPr>
          <p:spPr>
            <a:xfrm>
              <a:off x="3719338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วางแผนการพัฒนาระบบ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D881542-D706-4ED0-9062-5FFEF760EE07}"/>
                </a:ext>
              </a:extLst>
            </p:cNvPr>
            <p:cNvSpPr txBox="1"/>
            <p:nvPr/>
          </p:nvSpPr>
          <p:spPr>
            <a:xfrm>
              <a:off x="3719339" y="1790449"/>
              <a:ext cx="2438792" cy="307777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3) สำรวจงานบริการ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ทั้งหมด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92478EC-A1BD-4C52-89CD-BF00CA7A1A32}"/>
                </a:ext>
              </a:extLst>
            </p:cNvPr>
            <p:cNvSpPr txBox="1"/>
            <p:nvPr/>
          </p:nvSpPr>
          <p:spPr>
            <a:xfrm>
              <a:off x="3719339" y="2130331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แผนพัฒนา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ของกรม/หน่วยงานรับผิดชอบ/ผู้รับผิดชอบ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B4E30E5-F562-41E9-93C3-4D10CB87CC73}"/>
                </a:ext>
              </a:extLst>
            </p:cNvPr>
            <p:cNvSpPr txBox="1"/>
            <p:nvPr/>
          </p:nvSpPr>
          <p:spPr>
            <a:xfrm>
              <a:off x="6706972" y="1770365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5</a:t>
              </a:r>
              <a:r>
                <a:rPr lang="th-TH" dirty="0"/>
                <a:t>) จัดทำมาตรฐานข้อมูล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7E58C64-778A-4CAE-B074-9909C01E9358}"/>
                </a:ext>
              </a:extLst>
            </p:cNvPr>
            <p:cNvSpPr txBox="1"/>
            <p:nvPr/>
          </p:nvSpPr>
          <p:spPr>
            <a:xfrm>
              <a:off x="6706972" y="2116952"/>
              <a:ext cx="2438792" cy="82441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มาตรฐานแบบฟอร์มขอรับบริการ </a:t>
              </a:r>
              <a:r>
                <a:rPr lang="en-US" sz="1200" spc="-6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kumimoji="0" lang="th-TH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มาตรฐานกระบวนการตรวจรับรองมาตรฐาน 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itchFamily="34" charset="0"/>
                  <a:ea typeface="Tahoma" pitchFamily="34" charset="0"/>
                  <a:cs typeface="Tahoma" pitchFamily="34" charset="0"/>
                </a:rPr>
                <a:t>GAP</a:t>
              </a:r>
              <a:endPara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มาตรฐานแบบฟอร์มใบรับรอง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8" name="Arrow: Right 17">
              <a:extLst>
                <a:ext uri="{FF2B5EF4-FFF2-40B4-BE49-F238E27FC236}">
                  <a16:creationId xmlns:a16="http://schemas.microsoft.com/office/drawing/2014/main" id="{970249DF-E01F-4E8C-9603-4653408E485D}"/>
                </a:ext>
              </a:extLst>
            </p:cNvPr>
            <p:cNvSpPr/>
            <p:nvPr/>
          </p:nvSpPr>
          <p:spPr>
            <a:xfrm>
              <a:off x="3370284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A5BC42C-7F64-40BA-AD71-278E6AB6FBA4}"/>
                </a:ext>
              </a:extLst>
            </p:cNvPr>
            <p:cNvSpPr txBox="1"/>
            <p:nvPr/>
          </p:nvSpPr>
          <p:spPr>
            <a:xfrm>
              <a:off x="3719339" y="2769411"/>
              <a:ext cx="2438792" cy="5500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th-TH" dirty="0"/>
                <a:t>4) กำหนดขอบเขตการพัฒนา</a:t>
              </a:r>
            </a:p>
            <a:p>
              <a:r>
                <a:rPr lang="th-TH" dirty="0"/>
                <a:t>ระบบ </a:t>
              </a:r>
              <a:r>
                <a:rPr lang="en-US" dirty="0"/>
                <a:t>e-Service (GAP)</a:t>
              </a:r>
              <a:endParaRPr lang="th-TH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195C77D-7A15-4C75-9A67-30E43E9E094B}"/>
                </a:ext>
              </a:extLst>
            </p:cNvPr>
            <p:cNvSpPr txBox="1"/>
            <p:nvPr/>
          </p:nvSpPr>
          <p:spPr>
            <a:xfrm>
              <a:off x="6706971" y="1184989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พัฒนาระบบ</a:t>
              </a:r>
              <a:endParaRPr lang="en-US" dirty="0"/>
            </a:p>
            <a:p>
              <a:pPr algn="ctr"/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1" name="Arrow: Right 20">
              <a:extLst>
                <a:ext uri="{FF2B5EF4-FFF2-40B4-BE49-F238E27FC236}">
                  <a16:creationId xmlns:a16="http://schemas.microsoft.com/office/drawing/2014/main" id="{F844D961-82DC-44BD-873E-D4C7D34C57CA}"/>
                </a:ext>
              </a:extLst>
            </p:cNvPr>
            <p:cNvSpPr/>
            <p:nvPr/>
          </p:nvSpPr>
          <p:spPr>
            <a:xfrm>
              <a:off x="6319817" y="1252253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E9C53BA-F221-49A5-BF6D-5FF9E3B7879A}"/>
                </a:ext>
              </a:extLst>
            </p:cNvPr>
            <p:cNvSpPr txBox="1"/>
            <p:nvPr/>
          </p:nvSpPr>
          <p:spPr>
            <a:xfrm>
              <a:off x="6706971" y="2987059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6</a:t>
              </a:r>
              <a:r>
                <a:rPr lang="th-TH" dirty="0"/>
                <a:t>) พัฒนาระบบ </a:t>
              </a:r>
              <a:r>
                <a:rPr lang="en-US" dirty="0"/>
                <a:t>e-Service</a:t>
              </a:r>
              <a:endParaRPr lang="th-TH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D68D723-DA85-43B2-B633-C92FF0B1DCEE}"/>
                </a:ext>
              </a:extLst>
            </p:cNvPr>
            <p:cNvSpPr txBox="1"/>
            <p:nvPr/>
          </p:nvSpPr>
          <p:spPr>
            <a:xfrm>
              <a:off x="6706971" y="3369475"/>
              <a:ext cx="2438792" cy="39222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กรมพัฒนาระบบ 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e-Service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900" indent="-88900">
                <a:buFont typeface="Arial" panose="020B0604020202020204" pitchFamily="34" charset="0"/>
                <a:buChar char="•"/>
              </a:pP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พัฒนาผ่านระบบ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Biz portal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5878A8F-45AA-45C2-BF09-3EF95CA6A0E8}"/>
                </a:ext>
              </a:extLst>
            </p:cNvPr>
            <p:cNvSpPr txBox="1"/>
            <p:nvPr/>
          </p:nvSpPr>
          <p:spPr>
            <a:xfrm>
              <a:off x="9550401" y="1748478"/>
              <a:ext cx="2438792" cy="30777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 wrap="square" rtlCol="0">
              <a:noAutofit/>
            </a:bodyPr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r>
                <a:rPr lang="en-US" dirty="0"/>
                <a:t>7</a:t>
              </a:r>
              <a:r>
                <a:rPr lang="th-TH" dirty="0"/>
                <a:t>) ให้บริการประชาชนแ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A432593-C049-4E3F-A174-B19B88931432}"/>
                </a:ext>
              </a:extLst>
            </p:cNvPr>
            <p:cNvSpPr txBox="1"/>
            <p:nvPr/>
          </p:nvSpPr>
          <p:spPr>
            <a:xfrm>
              <a:off x="9550401" y="2095066"/>
              <a:ext cx="2438792" cy="55008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ให้บริการระบบ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</a:p>
            <a:p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th-TH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แยกตามระบบที่พัฒนา</a:t>
              </a:r>
              <a:r>
                <a:rPr lang="en-US" sz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  <a:endPara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223E77A-E107-4993-A206-7EE8AC0EC77D}"/>
                </a:ext>
              </a:extLst>
            </p:cNvPr>
            <p:cNvSpPr txBox="1"/>
            <p:nvPr/>
          </p:nvSpPr>
          <p:spPr>
            <a:xfrm>
              <a:off x="9550400" y="1163102"/>
              <a:ext cx="2438793" cy="503860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wrap="square" rtlCol="0" anchor="ctr">
              <a:noAutofit/>
            </a:bodyPr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/>
              <a:r>
                <a:rPr lang="th-TH" dirty="0"/>
                <a:t>ให้บริการประชาชน</a:t>
              </a:r>
            </a:p>
          </p:txBody>
        </p:sp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C9E9F47B-3311-4954-A8F1-31DC62A1BFF7}"/>
                </a:ext>
              </a:extLst>
            </p:cNvPr>
            <p:cNvSpPr/>
            <p:nvPr/>
          </p:nvSpPr>
          <p:spPr>
            <a:xfrm>
              <a:off x="9232900" y="1220324"/>
              <a:ext cx="215900" cy="36933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A81C793A-1F00-4FCA-8A95-8E7A00C20779}"/>
              </a:ext>
            </a:extLst>
          </p:cNvPr>
          <p:cNvSpPr txBox="1"/>
          <p:nvPr/>
        </p:nvSpPr>
        <p:spPr>
          <a:xfrm>
            <a:off x="166248" y="627105"/>
            <a:ext cx="11615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ประชาชนสามารถยื่นขอรับรองมาตรฐานและรับใบรับรองมาตรฐานสินค้าเกษตร</a:t>
            </a:r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(GAP) </a:t>
            </a:r>
            <a:r>
              <a:rPr lang="th-TH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ปศุสัตว์ ผ่านช่องทางบริการเดียว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C6842C1-2C49-420B-BA06-ABE571A0F785}"/>
              </a:ext>
            </a:extLst>
          </p:cNvPr>
          <p:cNvSpPr txBox="1"/>
          <p:nvPr/>
        </p:nvSpPr>
        <p:spPr>
          <a:xfrm>
            <a:off x="60299" y="1276595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3E7DAD7-45A3-4455-8EBF-B4A699DBD623}"/>
              </a:ext>
            </a:extLst>
          </p:cNvPr>
          <p:cNvSpPr txBox="1"/>
          <p:nvPr/>
        </p:nvSpPr>
        <p:spPr>
          <a:xfrm>
            <a:off x="84405" y="4075846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E472167-70AF-4F9C-B05B-5FD4791E2A71}"/>
              </a:ext>
            </a:extLst>
          </p:cNvPr>
          <p:cNvSpPr txBox="1"/>
          <p:nvPr/>
        </p:nvSpPr>
        <p:spPr>
          <a:xfrm>
            <a:off x="632258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วางแผนการพัฒนาระบบ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D100127-9DC9-4211-A208-BDD0861D6CF5}"/>
              </a:ext>
            </a:extLst>
          </p:cNvPr>
          <p:cNvSpPr txBox="1"/>
          <p:nvPr/>
        </p:nvSpPr>
        <p:spPr>
          <a:xfrm>
            <a:off x="632259" y="4701061"/>
            <a:ext cx="2438792" cy="503860"/>
          </a:xfrm>
          <a:prstGeom prst="round2Diag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/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สำรวจความก้าวหน้า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งานบริการ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57AB77E-88F4-4B72-B891-C7C178C7A8D1}"/>
              </a:ext>
            </a:extLst>
          </p:cNvPr>
          <p:cNvSpPr txBox="1"/>
          <p:nvPr/>
        </p:nvSpPr>
        <p:spPr>
          <a:xfrm>
            <a:off x="615264" y="5232192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e-Service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ของกรม/ความก้าวหน้าของแต่ละงานบริการ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AFABFEB-D2B6-4116-AD24-C8CB3B9EE274}"/>
              </a:ext>
            </a:extLst>
          </p:cNvPr>
          <p:cNvSpPr txBox="1"/>
          <p:nvPr/>
        </p:nvSpPr>
        <p:spPr>
          <a:xfrm>
            <a:off x="3619892" y="4680977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spc="-50" dirty="0"/>
              <a:t>3</a:t>
            </a:r>
            <a:r>
              <a:rPr lang="th-TH" spc="-50" dirty="0"/>
              <a:t>) กำหนดมาตรฐานการเชื่อมต่อข้อมูล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E3D6723-C5CE-4CA7-83C8-AE7FB380CB8E}"/>
              </a:ext>
            </a:extLst>
          </p:cNvPr>
          <p:cNvSpPr txBox="1"/>
          <p:nvPr/>
        </p:nvSpPr>
        <p:spPr>
          <a:xfrm>
            <a:off x="3619892" y="5027565"/>
            <a:ext cx="2438792" cy="698678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กำหนดมาตรฐาน 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API</a:t>
            </a: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เพื่อเชื่อมต่อข้อมูลผ่านระบบ</a:t>
            </a:r>
            <a:r>
              <a:rPr lang="en-US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พัฒนาระบบเชื่อมต่อข้อมูล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35B65F2-2198-4B72-9970-EBD0F599C5C3}"/>
              </a:ext>
            </a:extLst>
          </p:cNvPr>
          <p:cNvSpPr txBox="1"/>
          <p:nvPr/>
        </p:nvSpPr>
        <p:spPr>
          <a:xfrm>
            <a:off x="632259" y="5916609"/>
            <a:ext cx="2438792" cy="550080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2</a:t>
            </a:r>
            <a:r>
              <a:rPr lang="th-TH" dirty="0"/>
              <a:t>) กำหนดขอบเขตการพัฒนา</a:t>
            </a:r>
          </a:p>
          <a:p>
            <a:r>
              <a:rPr lang="th-TH" dirty="0"/>
              <a:t>ระบบ </a:t>
            </a:r>
            <a:r>
              <a:rPr lang="en-US" dirty="0"/>
              <a:t>e-Service (GAP)</a:t>
            </a:r>
            <a:endParaRPr lang="th-TH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1A68E4C-3979-4964-BD63-E4EF690A3122}"/>
              </a:ext>
            </a:extLst>
          </p:cNvPr>
          <p:cNvSpPr txBox="1"/>
          <p:nvPr/>
        </p:nvSpPr>
        <p:spPr>
          <a:xfrm>
            <a:off x="3619891" y="4095601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พัฒนาระบบ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e-Service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47" name="Arrow: Right 46">
            <a:extLst>
              <a:ext uri="{FF2B5EF4-FFF2-40B4-BE49-F238E27FC236}">
                <a16:creationId xmlns:a16="http://schemas.microsoft.com/office/drawing/2014/main" id="{623AEF24-F06B-4A35-BB1D-9AAD3171BC34}"/>
              </a:ext>
            </a:extLst>
          </p:cNvPr>
          <p:cNvSpPr/>
          <p:nvPr/>
        </p:nvSpPr>
        <p:spPr>
          <a:xfrm>
            <a:off x="3232737" y="4162865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8AFD0BD-D60A-4FA2-B646-70F951572A33}"/>
              </a:ext>
            </a:extLst>
          </p:cNvPr>
          <p:cNvSpPr txBox="1"/>
          <p:nvPr/>
        </p:nvSpPr>
        <p:spPr>
          <a:xfrm>
            <a:off x="3619892" y="5791734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4</a:t>
            </a:r>
            <a:r>
              <a:rPr lang="th-TH" dirty="0"/>
              <a:t>) พัฒนาระบบ </a:t>
            </a:r>
            <a:r>
              <a:rPr lang="en-US" dirty="0"/>
              <a:t>e-Service</a:t>
            </a:r>
            <a:endParaRPr lang="th-TH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524DA6F-BF7D-4319-A53A-FAB99DB184D1}"/>
              </a:ext>
            </a:extLst>
          </p:cNvPr>
          <p:cNvSpPr txBox="1"/>
          <p:nvPr/>
        </p:nvSpPr>
        <p:spPr>
          <a:xfrm>
            <a:off x="3619891" y="6136056"/>
            <a:ext cx="2438792" cy="550080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/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กรมพัฒนาระบบ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buFont typeface="Arial" panose="020B0604020202020204" pitchFamily="34" charset="0"/>
              <a:buChar char="•"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พัฒนาผ่านระบบ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ED40804-7D7B-455D-948D-94B99E82F6EC}"/>
              </a:ext>
            </a:extLst>
          </p:cNvPr>
          <p:cNvSpPr txBox="1"/>
          <p:nvPr/>
        </p:nvSpPr>
        <p:spPr>
          <a:xfrm>
            <a:off x="6463321" y="4659090"/>
            <a:ext cx="2438792" cy="307777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5</a:t>
            </a:r>
            <a:r>
              <a:rPr lang="th-TH" dirty="0"/>
              <a:t>) ให้บริการประชาชนแ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0CAE3E-B087-424C-BAA3-7C6FBAEFA73F}"/>
              </a:ext>
            </a:extLst>
          </p:cNvPr>
          <p:cNvSpPr txBox="1"/>
          <p:nvPr/>
        </p:nvSpPr>
        <p:spPr>
          <a:xfrm>
            <a:off x="6463321" y="5005677"/>
            <a:ext cx="2438792" cy="1084427"/>
          </a:xfrm>
          <a:prstGeom prst="rect">
            <a:avLst/>
          </a:prstGeom>
          <a:solidFill>
            <a:srgbClr val="FFD1FF"/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8900" indent="-88900">
              <a:buFont typeface="Arial" panose="020B0604020202020204" pitchFamily="34" charset="0"/>
              <a:buChar char="•"/>
              <a:defRPr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spc="0" dirty="0"/>
              <a:t>ให้บริการระบบ</a:t>
            </a:r>
            <a:r>
              <a:rPr lang="en-US" spc="0" dirty="0"/>
              <a:t> e-Service </a:t>
            </a:r>
          </a:p>
          <a:p>
            <a:pPr marL="0" indent="0">
              <a:buNone/>
            </a:pPr>
            <a:r>
              <a:rPr lang="en-US" spc="0" dirty="0"/>
              <a:t>  (</a:t>
            </a:r>
            <a:r>
              <a:rPr lang="th-TH" spc="0" dirty="0"/>
              <a:t>แยกตามระบบที่พัฒนา</a:t>
            </a:r>
            <a:r>
              <a:rPr lang="en-US" spc="0" dirty="0"/>
              <a:t>)</a:t>
            </a:r>
          </a:p>
          <a:p>
            <a:r>
              <a:rPr lang="th-TH" spc="0" dirty="0"/>
              <a:t>ให้บริการระบบ</a:t>
            </a:r>
            <a:r>
              <a:rPr lang="en-US" spc="0" dirty="0"/>
              <a:t>  e-Service</a:t>
            </a:r>
            <a:endParaRPr lang="th-TH" spc="0" dirty="0"/>
          </a:p>
          <a:p>
            <a:pPr marL="0" indent="0">
              <a:buNone/>
            </a:pPr>
            <a:r>
              <a:rPr lang="th-TH" spc="0" dirty="0"/>
              <a:t>   (ผ่านระบบ</a:t>
            </a:r>
            <a:r>
              <a:rPr lang="en-US" spc="0" dirty="0"/>
              <a:t> Biz portal)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9A1BC5D-8E82-4134-BF39-27331246BE33}"/>
              </a:ext>
            </a:extLst>
          </p:cNvPr>
          <p:cNvSpPr txBox="1"/>
          <p:nvPr/>
        </p:nvSpPr>
        <p:spPr>
          <a:xfrm>
            <a:off x="6463320" y="4073714"/>
            <a:ext cx="2438793" cy="503860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wrap="square" rtlCol="0" anchor="ctr">
            <a:noAutofit/>
          </a:bodyPr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th-TH" dirty="0">
                <a:solidFill>
                  <a:schemeClr val="bg1"/>
                </a:solidFill>
              </a:rPr>
              <a:t>ให้บริการประชาชน</a:t>
            </a:r>
          </a:p>
        </p:txBody>
      </p:sp>
      <p:sp>
        <p:nvSpPr>
          <p:cNvPr id="53" name="Arrow: Right 52">
            <a:extLst>
              <a:ext uri="{FF2B5EF4-FFF2-40B4-BE49-F238E27FC236}">
                <a16:creationId xmlns:a16="http://schemas.microsoft.com/office/drawing/2014/main" id="{8C853876-B028-4D04-93A2-DBC7FFDB7AA0}"/>
              </a:ext>
            </a:extLst>
          </p:cNvPr>
          <p:cNvSpPr/>
          <p:nvPr/>
        </p:nvSpPr>
        <p:spPr>
          <a:xfrm>
            <a:off x="6145820" y="4130936"/>
            <a:ext cx="215900" cy="369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5861FC2-877F-4366-AEB1-3C1306EF8061}"/>
              </a:ext>
            </a:extLst>
          </p:cNvPr>
          <p:cNvSpPr txBox="1"/>
          <p:nvPr/>
        </p:nvSpPr>
        <p:spPr>
          <a:xfrm>
            <a:off x="9346543" y="4038134"/>
            <a:ext cx="481009" cy="24285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rtlCol="0">
            <a:noAutofit/>
          </a:bodyPr>
          <a:lstStyle/>
          <a:p>
            <a:pPr algn="ctr"/>
            <a:r>
              <a:rPr lang="th-TH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4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67</a:t>
            </a:r>
            <a:endParaRPr lang="th-TH" sz="1400" b="1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50A6CC0-C086-4E51-9A80-DADA2A810E6C}"/>
              </a:ext>
            </a:extLst>
          </p:cNvPr>
          <p:cNvSpPr txBox="1"/>
          <p:nvPr/>
        </p:nvSpPr>
        <p:spPr>
          <a:xfrm>
            <a:off x="9895384" y="4039754"/>
            <a:ext cx="2061205" cy="2426935"/>
          </a:xfrm>
          <a:prstGeom prst="rect">
            <a:avLst/>
          </a:prstGeom>
          <a:solidFill>
            <a:srgbClr val="E1EFD9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wrap="square" rtlCol="0">
            <a:noAutofit/>
          </a:bodyPr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b="1" dirty="0"/>
              <a:t>ดำเนินขั้นตอนเหมือนปี 66</a:t>
            </a:r>
          </a:p>
          <a:p>
            <a:r>
              <a:rPr lang="th-TH" dirty="0"/>
              <a:t>โดยพัฒนาระบบ </a:t>
            </a:r>
            <a:r>
              <a:rPr lang="en-US" dirty="0"/>
              <a:t>e-Service </a:t>
            </a:r>
            <a:r>
              <a:rPr lang="th-TH" dirty="0"/>
              <a:t>และเชื่อมโยงข้อมูล เข้าสู่ระบบกลางของกระทรวงเกษตร</a:t>
            </a:r>
          </a:p>
          <a:p>
            <a:endParaRPr lang="th-TH" dirty="0"/>
          </a:p>
          <a:p>
            <a:r>
              <a:rPr lang="th-TH" u="sng" dirty="0"/>
              <a:t>เงื่อนไข</a:t>
            </a:r>
            <a:r>
              <a:rPr lang="en-US" u="sng" dirty="0"/>
              <a:t>: </a:t>
            </a:r>
            <a:r>
              <a:rPr lang="th-TH" u="sng" dirty="0"/>
              <a:t>การพัฒนาและเชื่อมโยงระบบในแต่ละปีงบประมาณขึ้นอยู่กับ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u="sng" dirty="0"/>
              <a:t>Biz portal</a:t>
            </a:r>
            <a:endParaRPr lang="th-TH" u="sng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348A2B-75B2-460D-BF7A-E2D255E2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>
                <a:solidFill>
                  <a:schemeClr val="tx1"/>
                </a:solidFill>
              </a:rPr>
              <a:pPr/>
              <a:t>14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767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2">
            <a:extLst>
              <a:ext uri="{FF2B5EF4-FFF2-40B4-BE49-F238E27FC236}">
                <a16:creationId xmlns:a16="http://schemas.microsoft.com/office/drawing/2014/main" id="{D6635E86-31F1-211D-E5A4-C2784D6BD1C4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rgbClr val="FFB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2FEE4-BA56-43AD-911D-49749A0B26CC}"/>
              </a:ext>
            </a:extLst>
          </p:cNvPr>
          <p:cNvSpPr txBox="1"/>
          <p:nvPr/>
        </p:nvSpPr>
        <p:spPr>
          <a:xfrm>
            <a:off x="0" y="0"/>
            <a:ext cx="12191999" cy="527672"/>
          </a:xfrm>
          <a:prstGeom prst="rect">
            <a:avLst/>
          </a:prstGeom>
          <a:solidFill>
            <a:srgbClr val="2F5597"/>
          </a:solidFill>
        </p:spPr>
        <p:txBody>
          <a:bodyPr wrap="square" rtlCol="0" anchor="ctr">
            <a:noAutofit/>
          </a:bodyPr>
          <a:lstStyle>
            <a:defPPr>
              <a:defRPr lang="en-US"/>
            </a:defPPr>
            <a:lvl1pPr>
              <a:defRPr sz="14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th-TH" b="1" dirty="0">
                <a:effectLst/>
              </a:rPr>
              <a:t>แผนปฏิบัติการ (</a:t>
            </a:r>
            <a:r>
              <a:rPr lang="en-US" b="1" dirty="0">
                <a:effectLst/>
              </a:rPr>
              <a:t>Action Plan) </a:t>
            </a:r>
            <a:r>
              <a:rPr lang="th-TH" b="1" dirty="0">
                <a:effectLst/>
              </a:rPr>
              <a:t>ประจำปีงบประมาณ พ.ศ. </a:t>
            </a:r>
            <a:r>
              <a:rPr lang="en-US" b="1" dirty="0">
                <a:effectLst/>
              </a:rPr>
              <a:t>2566</a:t>
            </a:r>
            <a:r>
              <a:rPr lang="en-US" dirty="0">
                <a:effectLst/>
              </a:rPr>
              <a:t> </a:t>
            </a:r>
            <a:r>
              <a:rPr lang="th-TH" b="1" dirty="0">
                <a:effectLst/>
              </a:rPr>
              <a:t>ระบบรับรองมาตรฐานสินค้าเกษตร (</a:t>
            </a:r>
            <a:r>
              <a:rPr lang="en-US" b="1" dirty="0">
                <a:effectLst/>
              </a:rPr>
              <a:t>GAP</a:t>
            </a:r>
            <a:r>
              <a:rPr lang="th-TH" b="1" dirty="0">
                <a:effectLst/>
              </a:rPr>
              <a:t>) ด้านพืช</a:t>
            </a:r>
            <a:endParaRPr lang="en-US" dirty="0">
              <a:effectLst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348A2B-75B2-460D-BF7A-E2D255E2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C657D-D412-425A-B69D-46688B10728F}" type="slidenum">
              <a:rPr lang="en-US" smtClean="0">
                <a:solidFill>
                  <a:schemeClr val="tx1"/>
                </a:solidFill>
              </a:rPr>
              <a:pPr/>
              <a:t>15</a:t>
            </a:fld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F28208D-14CD-68AD-97C4-46E2CCDC4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3429839"/>
              </p:ext>
            </p:extLst>
          </p:nvPr>
        </p:nvGraphicFramePr>
        <p:xfrm>
          <a:off x="532748" y="1184959"/>
          <a:ext cx="11325574" cy="4012683"/>
        </p:xfrm>
        <a:graphic>
          <a:graphicData uri="http://schemas.openxmlformats.org/drawingml/2006/table">
            <a:tbl>
              <a:tblPr firstRow="1" firstCol="1" bandRow="1"/>
              <a:tblGrid>
                <a:gridCol w="2091309">
                  <a:extLst>
                    <a:ext uri="{9D8B030D-6E8A-4147-A177-3AD203B41FA5}">
                      <a16:colId xmlns:a16="http://schemas.microsoft.com/office/drawing/2014/main" val="1730696626"/>
                    </a:ext>
                  </a:extLst>
                </a:gridCol>
                <a:gridCol w="2091309">
                  <a:extLst>
                    <a:ext uri="{9D8B030D-6E8A-4147-A177-3AD203B41FA5}">
                      <a16:colId xmlns:a16="http://schemas.microsoft.com/office/drawing/2014/main" val="4191729869"/>
                    </a:ext>
                  </a:extLst>
                </a:gridCol>
                <a:gridCol w="2186674">
                  <a:extLst>
                    <a:ext uri="{9D8B030D-6E8A-4147-A177-3AD203B41FA5}">
                      <a16:colId xmlns:a16="http://schemas.microsoft.com/office/drawing/2014/main" val="2365483192"/>
                    </a:ext>
                  </a:extLst>
                </a:gridCol>
                <a:gridCol w="2478141">
                  <a:extLst>
                    <a:ext uri="{9D8B030D-6E8A-4147-A177-3AD203B41FA5}">
                      <a16:colId xmlns:a16="http://schemas.microsoft.com/office/drawing/2014/main" val="2221480989"/>
                    </a:ext>
                  </a:extLst>
                </a:gridCol>
                <a:gridCol w="2478141">
                  <a:extLst>
                    <a:ext uri="{9D8B030D-6E8A-4147-A177-3AD203B41FA5}">
                      <a16:colId xmlns:a16="http://schemas.microsoft.com/office/drawing/2014/main" val="3785985626"/>
                    </a:ext>
                  </a:extLst>
                </a:gridCol>
              </a:tblGrid>
              <a:tr h="65788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b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</a:t>
                      </a:r>
                      <a:endParaRPr lang="en-US" sz="12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990168"/>
                  </a:ext>
                </a:extLst>
              </a:tr>
              <a:tr h="6495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875364"/>
                  </a:ext>
                </a:extLst>
              </a:tr>
              <a:tr h="27052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กรมวิชาการเกษตร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สำรวจและรายงานความก้าวหน้าการพัฒนา โปรแกรมต้นแบบ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(Prototype program)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รับรองมาตรฐาน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จัดทำแผนพัฒนา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 ของกรมวิชาการเกษตร ประจำปีงบประมาณ พ.ศ. 2566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ร่วมพัฒนาโปรแกรมต้นแบบ (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program)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รับรองมาตรฐาน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 กับสำนักงาน </a:t>
                      </a:r>
                      <a:r>
                        <a:rPr lang="th-TH" sz="1200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ในโครงการวิเคราะห์และปรับกระบวนการทำงาน        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Re-Process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&amp;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ร่วมกำหนดมาตรฐาน         การเชื่อมต่อข้อมูลและพัฒนา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ร่วมหารือ/ทดสอบระบบรับรองมาตรฐาน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 เพื่อแก้ไขและกำหนดแนวทางการดำเนินการของเจ้าหน้าที่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ร่วมทดสอบระบบรับรองมาตรฐาน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โดยสามารถดำเนินการยื่นคำขอจนถึงออกใบรับรองแบบ            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e-Certificate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และเชื่อมกับ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อย่างน้อย 1 กระบวนงาน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1903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42864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2">
            <a:extLst>
              <a:ext uri="{FF2B5EF4-FFF2-40B4-BE49-F238E27FC236}">
                <a16:creationId xmlns:a16="http://schemas.microsoft.com/office/drawing/2014/main" id="{F75919E8-8E71-44C3-8C0E-23B9A9DF16D8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rgbClr val="FFB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95417D-62D8-4E28-A3AD-EB398E4F2986}" type="slidenum">
              <a:rPr kumimoji="0" lang="en-US" altLang="th-TH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Angsana New" panose="02020603050405020304" pitchFamily="18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th-TH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023057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(GAP)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สำนักงานมาตรฐานสินค้าเกษตรและอาหารแห่งชาติ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1-4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5-6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8849157"/>
              </p:ext>
            </p:extLst>
          </p:nvPr>
        </p:nvGraphicFramePr>
        <p:xfrm>
          <a:off x="80963" y="2099971"/>
          <a:ext cx="5841372" cy="2740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สำรวจและรายงานความก้าวหน้าการพัฒนา โปรแกรมต้นแบบ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(Prototype program)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รับรองมาตรฐาน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จัดทำแผนพัฒนา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 ของกรมวิชาการเกษตร ประจำปีงบประมาณ พ.ศ. 2566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ร่วมพัฒนาโปรแกรมต้นแบบ (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program)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รับรองมาตรฐาน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 กับสำนักงาน </a:t>
                      </a:r>
                      <a:r>
                        <a:rPr lang="th-TH" sz="1200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ในโครงการวิเคราะห์และปรับกระบวนการทำงาน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Re-Process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&amp;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Prototype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ร่วมกำหนดมาตรฐานการเชื่อมต่อข้อมูลและพัฒนา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49527"/>
              </p:ext>
            </p:extLst>
          </p:nvPr>
        </p:nvGraphicFramePr>
        <p:xfrm>
          <a:off x="6194684" y="2085567"/>
          <a:ext cx="5763954" cy="2740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230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24484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ร่วมหารือ/ทดสอบระบบรับรองมาตรฐาน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 เพื่อแก้ไขและกำหนดแนวทางการดำเนินการของเจ้าหน้าที่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ร่วมทดสอบระบบรับรองมาตรฐาน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โดยสามารถดำเนินการยื่นคำขอจนถึงออกใบรับรองแบบ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e-Certificate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และเชื่อมกับ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อย่างน้อย 1 กระบวนงาน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82209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C14124A7-AC5D-49BD-8F09-4BDF414F0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17</a:t>
            </a:fld>
            <a:endParaRPr lang="en-US"/>
          </a:p>
        </p:txBody>
      </p:sp>
      <p:sp>
        <p:nvSpPr>
          <p:cNvPr id="30" name="Rectangle 4">
            <a:extLst>
              <a:ext uri="{FF2B5EF4-FFF2-40B4-BE49-F238E27FC236}">
                <a16:creationId xmlns:a16="http://schemas.microsoft.com/office/drawing/2014/main" id="{1FEC6BD0-6D10-F9FD-89BA-3C9134D1413F}"/>
              </a:ext>
            </a:extLst>
          </p:cNvPr>
          <p:cNvSpPr/>
          <p:nvPr/>
        </p:nvSpPr>
        <p:spPr>
          <a:xfrm>
            <a:off x="-13648" y="-15861"/>
            <a:ext cx="12205648" cy="50853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5">
            <a:extLst>
              <a:ext uri="{FF2B5EF4-FFF2-40B4-BE49-F238E27FC236}">
                <a16:creationId xmlns:a16="http://schemas.microsoft.com/office/drawing/2014/main" id="{5D716644-08C7-A5EE-9FE2-4EF190A0A83C}"/>
              </a:ext>
            </a:extLst>
          </p:cNvPr>
          <p:cNvSpPr txBox="1"/>
          <p:nvPr/>
        </p:nvSpPr>
        <p:spPr>
          <a:xfrm>
            <a:off x="123081" y="-15861"/>
            <a:ext cx="9738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ตัวชี้วัดการพัฒนาองค์การสู่ดิจิทัล กรมวิชาการเกษตร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id="{FFD37843-1002-72F5-1ABB-288EC9788BB6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Slide Number Placeholder 3">
            <a:extLst>
              <a:ext uri="{FF2B5EF4-FFF2-40B4-BE49-F238E27FC236}">
                <a16:creationId xmlns:a16="http://schemas.microsoft.com/office/drawing/2014/main" id="{C693CF79-E35F-C031-5129-49DAA7C27AD9}"/>
              </a:ext>
            </a:extLst>
          </p:cNvPr>
          <p:cNvSpPr txBox="1">
            <a:spLocks/>
          </p:cNvSpPr>
          <p:nvPr/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C787E290-76B0-4EA1-9FB1-BF333C18EEE2}" type="slidenum">
              <a:rPr lang="en-US" smtClean="0">
                <a:solidFill>
                  <a:srgbClr val="002060"/>
                </a:solidFill>
                <a:latin typeface="Calibri"/>
              </a:rPr>
              <a:pPr>
                <a:defRPr/>
              </a:pPr>
              <a:t>17</a:t>
            </a:fld>
            <a:endParaRPr lang="en-US" dirty="0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4" name="Rectangle 16">
            <a:extLst>
              <a:ext uri="{FF2B5EF4-FFF2-40B4-BE49-F238E27FC236}">
                <a16:creationId xmlns:a16="http://schemas.microsoft.com/office/drawing/2014/main" id="{0549714E-C33A-99B2-BC2D-2E1C187A5032}"/>
              </a:ext>
            </a:extLst>
          </p:cNvPr>
          <p:cNvSpPr/>
          <p:nvPr/>
        </p:nvSpPr>
        <p:spPr>
          <a:xfrm>
            <a:off x="142433" y="765070"/>
            <a:ext cx="8879689" cy="12792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บัญชีข้อมูล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เอกสารแสดงบรรดารายการของชุดข้อมูล ที่จำแนกแยกแยะโดยการจัดกลุ่มหรือจัดประเภทข้อมูลที่อยู่ในความครอบครองหรือควบคุมของหน่วยงานของรัฐ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คำอธิบายข้อมูลที่สอดคล้องตามมาตรฐานที่ สพร. กำหนด </a:t>
            </a:r>
            <a:r>
              <a:rPr kumimoji="0" lang="th-TH" sz="12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คำอธิบายข้อมูลส่วนหลัก (</a:t>
            </a:r>
            <a:r>
              <a:rPr kumimoji="0" lang="en-US" sz="12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Mandatory</a:t>
            </a:r>
            <a:r>
              <a:rPr kumimoji="0" lang="th-TH" sz="12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Metadata)</a:t>
            </a:r>
            <a:r>
              <a:rPr kumimoji="0" lang="th-TH" sz="12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สำหรับชุดข้อมูลภาครัฐ เป็นส่วนที่บังคับต้องทำการอธิบายข้อมูล ประกอบด้วยคำอธิบายข้อมูล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 14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รายการสำหรับ 1 ชุดข้อมูล ที่หน่วยงานของรัฐต้องจัดทำและระบุรายละเอียด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ระบบบัญชีข้อมูล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คือ ระบบงานที่ทำหน้าที่บริหารจัดการบัญชีข้อมูลของหน่วยงาน เช่น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CKAN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หรือ อื่น ๆ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ข้อมูลสาธารณะ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ข้อมูลที่สามารถเปิดเผยได้สามารถนำไปใช้ได้อย่างอิสระไม่ว่าจะเป็นข้อมูลข่าวสาร/ข้อมูลส่วนบุคคล/ข้อมูลอิเล็กทรอนิกส์ เป็นต้น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คุณลักษณะแบบเปิด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คุณลักษณะของไฟล์ที่ไม่ถูกจำกัดด้วยเงื่อนไขต่าง ๆ จากเจ้าของผลิตภัณฑ์ สามารถเข้าถึงได้อย่างเสรีโดยไม่เสียค่าใช้จ่าย ใช้งานหรือประมวลผลได้หลากหลายซอฟต์แวร์</a:t>
            </a:r>
          </a:p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ที่มา: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graphicFrame>
        <p:nvGraphicFramePr>
          <p:cNvPr id="36" name="Table 38">
            <a:extLst>
              <a:ext uri="{FF2B5EF4-FFF2-40B4-BE49-F238E27FC236}">
                <a16:creationId xmlns:a16="http://schemas.microsoft.com/office/drawing/2014/main" id="{32359AAB-03A3-92FC-99CD-7D44BCE6AF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685366"/>
              </p:ext>
            </p:extLst>
          </p:nvPr>
        </p:nvGraphicFramePr>
        <p:xfrm>
          <a:off x="130277" y="3692444"/>
          <a:ext cx="8869788" cy="2982699"/>
        </p:xfrm>
        <a:graphic>
          <a:graphicData uri="http://schemas.openxmlformats.org/drawingml/2006/table">
            <a:tbl>
              <a:tblPr firstRow="1" bandRow="1"/>
              <a:tblGrid>
                <a:gridCol w="2956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712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12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3763"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รายชื่อชุดข้อมูล</a:t>
                      </a:r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ที่มีคุณค่า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สามารถนำไปใช้ตอบโจทย์การพัฒนาประเทศหรือการบริการประชาชน</a:t>
                      </a:r>
                      <a:r>
                        <a:rPr lang="en-US" sz="1400" b="0" kern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400" b="1" kern="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มีคำอธิบายชุดข้อมูล (</a:t>
                      </a:r>
                      <a:r>
                        <a:rPr lang="en-US" sz="1400" b="1" kern="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Metadata)</a:t>
                      </a:r>
                      <a:r>
                        <a:rPr lang="th-TH" sz="1400" b="1" kern="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kern="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ที่สอดคล้องตามมาตรฐานที่ สพร. กำหนด (</a:t>
                      </a:r>
                      <a:r>
                        <a:rPr lang="en-US" sz="1400" b="0" kern="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</a:t>
                      </a:r>
                      <a:r>
                        <a:rPr lang="th-TH" sz="1400" b="0" kern="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รายการ) ของทุกชุดข้อมูล </a:t>
                      </a:r>
                      <a:endParaRPr lang="en-US" sz="1400" b="0" kern="1200" spc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400" b="1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มีคำอธิบายทรัพยากรข้อมูล (</a:t>
                      </a:r>
                      <a:r>
                        <a:rPr lang="en-US" sz="1400" b="1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Resource)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ของชุด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ข้อมูลเปิดทั้งหมด</a:t>
                      </a:r>
                      <a:endParaRPr lang="th-TH" sz="1400" b="0" kern="1200" spc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400" b="1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มีระบบบัญชีข้อมูลหน่วยงาน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(Agency Data Catalog)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พร้อมแจ้ง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URL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ระบบบัญชีข้อมูลหน่วยงาน และ</a:t>
                      </a:r>
                      <a:b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1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ชุดข้อมูล คำอธิบายชุดข้อมูล ถูกนำขึ้นที่ระบบบัญชีข้อมูลหน่วยงาน และระบุทรัพยากรข้อมูล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Resource)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ของชุด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ข้อมูลเปิดทั้งหมด</a:t>
                      </a:r>
                      <a:r>
                        <a:rPr lang="en-US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15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คะแนน)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ชุดข้อมูลเปิดทั้งหมด 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ถูกนำมาลงทะเบียนในระบบบัญชีข้อมูลภาครัฐ (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GD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Catalog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คะแนน)</a:t>
                      </a:r>
                      <a:endParaRPr lang="th-TH" sz="1400" b="0" kern="1200" spc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400" b="1" strike="noStrike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คุณภาพทุกชุด</a:t>
                      </a:r>
                      <a:r>
                        <a:rPr lang="th-TH" sz="1400" b="1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ข้อมูล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เป็นไปตามมาตรฐานคุณลักษณะแบบเปิดที่ สพร. กำหนด (</a:t>
                      </a:r>
                      <a:r>
                        <a:rPr lang="en-US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20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คะแนน)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นำข้อมูลเปิดไปใช้ประโยชน์ได้อย่างเป็นรูปธรรม </a:t>
                      </a:r>
                      <a:br>
                        <a:rPr lang="en-US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ตอบโจทย์ตามประเด็นขอบเขตการนำข้อมูลไปใช้ประโยชน์ อย่างน้อย </a:t>
                      </a:r>
                      <a:r>
                        <a:rPr lang="en-US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ชุดข้อมูล (</a:t>
                      </a:r>
                      <a:r>
                        <a:rPr lang="en-US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คะแนน)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51272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ตามแผนการดำเนินงานที่ สสช. กำหนด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(ต.ค.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–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66) 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800" b="0" kern="1200" spc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ติดตั้งระบบบัญชีข้อมูลหน่วยงาน ให้พร้อมใช้งาน ภายใน ธ.ค.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  <a:p>
                      <a:pPr marL="177800" marR="0" lvl="0" indent="-17780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ส่ง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Template 1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ชื่อชุดข้อมูล) และ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Template 2 (Metadata)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ให้ สสช. ภายใน มี.ค.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  <a:endParaRPr lang="en-US" sz="1400" b="0" kern="1200" spc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400" b="0" kern="1200" spc="0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22585"/>
                  </a:ext>
                </a:extLst>
              </a:tr>
            </a:tbl>
          </a:graphicData>
        </a:graphic>
      </p:graphicFrame>
      <p:sp>
        <p:nvSpPr>
          <p:cNvPr id="38" name="TextBox 8">
            <a:extLst>
              <a:ext uri="{FF2B5EF4-FFF2-40B4-BE49-F238E27FC236}">
                <a16:creationId xmlns:a16="http://schemas.microsoft.com/office/drawing/2014/main" id="{3B7F583A-3657-CC33-D108-037BC20EADD8}"/>
              </a:ext>
            </a:extLst>
          </p:cNvPr>
          <p:cNvSpPr txBox="1"/>
          <p:nvPr/>
        </p:nvSpPr>
        <p:spPr>
          <a:xfrm>
            <a:off x="130277" y="2093233"/>
            <a:ext cx="8879690" cy="15747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แนวทางการประเมิน  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ส่วนราชการต้อง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เลือกประเด็นการดำเนินงานภายใต้ขอบเขตการนำข้อมูลไปใช้ประโยชน์ อย่างน้อย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ประเด็น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ที่มีชุดข้อมูลที่สามารถนำไปใช้ประโยชน์ต่อได้ เพื่อใช้ในการจัดทำบัญชีชุดข้อมูล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(Data Catalog)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ส่วนราชการต้องจัดทำชุดข้อมูลที่สัมพันธ์กับกระบวนการทำงานตามขอบเขตการนำข้อมูลไปใช้ประโยชน์ โดยต้องเป็นกระบวนการทำงานภายใต้ภารกิจหลักที่มีผลกระทบต่อการให้บริการประชาชนในระดับสูง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ให้มีคำอธิบายข้อมูลส่วนหลัก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Mandatory Metadata)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14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รายการตามมาตรฐานที่ สพร. กำหนด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ชุดข้อมูลที่ขึ้นในระบบบัญชีข้อมูลของหน่วยงาน 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Agency Data Catalog)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จะเป็นชุดข้อมูลที่ สสช. ใช้ติดตามในการลงทะเบียนระบบบริการบัญชีข้อมูลภาครัฐ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Government Data Catalog)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ต่อไป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กำหนดให้ส่วนราชการมีระบบบัญชีข้อมูล พร้อมมีข้อมูลสาธารณะ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Open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data)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ในระบบบัญชีข้อมูลเพื่อเผยแพร่ให้เป็นไปตามมาตรฐานรัฐบาลดิจิทัลว่าด้วยแนวทางการเปิดเผยข้อมูลเปิดภาครัฐในรูปแบบดิจิทัล</a:t>
            </a:r>
            <a:b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ต่อสาธารณะ ร้อยละ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100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ของบัญชีข้อมูล ตามแนวทางที่ สพร. กำหนด 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ชุดข้อมูลเปิด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Open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data)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ต้องเป็นข้อมูลที่ประชาชนหรือผู้รับบริการต้องการและสามารถนำไปใช้ประโยชน์ต่อได้ หรือส่วนราชการสามารถนำชุดข้อมูลมาใช้ในการวิเคราะห์ประกอบการวางแผน พัฒนางานได้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การนำข้อมูลเปิดไปใช้ประโยชน์อย่างเป็นรูปธรรม  ประเมินจากหลักฐานที่แสดงให้เห็นถึงการนำชุดข้อมูลมาวิเคราะห์ประกอบการปฏิบัติงาน  เช่น รายงานวิเคราะห์จากชุดข้อมูล 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/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การมี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dashboard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จากชุดข้อมูล เป็นต้น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9" name="ตาราง 9">
            <a:extLst>
              <a:ext uri="{FF2B5EF4-FFF2-40B4-BE49-F238E27FC236}">
                <a16:creationId xmlns:a16="http://schemas.microsoft.com/office/drawing/2014/main" id="{E5859A27-BB22-A2EB-3946-6905687764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648723"/>
              </p:ext>
            </p:extLst>
          </p:nvPr>
        </p:nvGraphicFramePr>
        <p:xfrm>
          <a:off x="9081367" y="4851314"/>
          <a:ext cx="3031262" cy="1006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เงื่อนไข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ในแต่ละชุดข้อมูล (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Data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Set)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ต้องมีการจัดทำคำอธิบายข้อมูล (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Metadata)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ครบถ้วนจำนวน 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14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รายการ หากส่วนราชการมีการจัดทำรายละเอียดไม่ครบ </a:t>
                      </a:r>
                      <a:r>
                        <a:rPr lang="en-US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14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รายการในแต่ละชุดข้อมูล จะไม่นับผล</a:t>
                      </a:r>
                      <a:br>
                        <a:rPr lang="th-TH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การดำเนินงาน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2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หน่วยงานจัดทำชุดข้อมูลเปิดไม่น้อยกว่า </a:t>
                      </a:r>
                      <a:r>
                        <a:rPr lang="en-US" sz="12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5 </a:t>
                      </a:r>
                      <a:r>
                        <a:rPr lang="th-TH" sz="12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ชุดข้อมูล</a:t>
                      </a:r>
                      <a:endParaRPr lang="en-US" sz="1200" b="1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</a:tbl>
          </a:graphicData>
        </a:graphic>
      </p:graphicFrame>
      <p:sp>
        <p:nvSpPr>
          <p:cNvPr id="40" name="TextBox 12">
            <a:extLst>
              <a:ext uri="{FF2B5EF4-FFF2-40B4-BE49-F238E27FC236}">
                <a16:creationId xmlns:a16="http://schemas.microsoft.com/office/drawing/2014/main" id="{B6C50577-D9F0-BD72-DEDB-47AC981E2175}"/>
              </a:ext>
            </a:extLst>
          </p:cNvPr>
          <p:cNvSpPr txBox="1"/>
          <p:nvPr/>
        </p:nvSpPr>
        <p:spPr>
          <a:xfrm>
            <a:off x="9122374" y="799344"/>
            <a:ext cx="2949249" cy="2893100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ขอบเขตการนำข้อมูลไปใช้ประโยชน์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แผนระดับ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(แผนแม่บทภายใต้ยุทธศาสตร์ชาติ แผนการปฏิรูปประเทศ แผนพัฒนาการเศรษฐกิจและสังคมแห่งชาติ นโยบายและแผนระดับชาติว่าด้วยความมั่นคงแห่งชาติ) และ แผนระดับ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ที่เกี่ยวข้องกับภารกิจของหน่วยงาน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ผลการดำเนินงานตามตัวชี้วัด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ผลการดำเนินงานตามแผนที่เกี่ยวข้อง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ชุด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ข้อมูล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สนับสนุนการให้บริการประชาชน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e-Service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ดัชนี/ตัวชี้วัดระดับสากล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*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สถิติทางการ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21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สาขา)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การดำเนินงานตามนโยบายของรัฐบาล หรือ มติ ครม.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ภารกิจหลักของหน่วยงาน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41" name="Group 13">
            <a:extLst>
              <a:ext uri="{FF2B5EF4-FFF2-40B4-BE49-F238E27FC236}">
                <a16:creationId xmlns:a16="http://schemas.microsoft.com/office/drawing/2014/main" id="{3A080BD8-DAFE-AFB7-A3EE-8DF5E83213DD}"/>
              </a:ext>
            </a:extLst>
          </p:cNvPr>
          <p:cNvGrpSpPr/>
          <p:nvPr/>
        </p:nvGrpSpPr>
        <p:grpSpPr>
          <a:xfrm>
            <a:off x="10773473" y="268496"/>
            <a:ext cx="887949" cy="523221"/>
            <a:chOff x="12240606" y="1307654"/>
            <a:chExt cx="1107285" cy="615553"/>
          </a:xfrm>
        </p:grpSpPr>
        <p:pic>
          <p:nvPicPr>
            <p:cNvPr id="4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AA9F8EDE-4AE0-3DF0-F876-0434CCDDA98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Box 2">
              <a:extLst>
                <a:ext uri="{FF2B5EF4-FFF2-40B4-BE49-F238E27FC236}">
                  <a16:creationId xmlns:a16="http://schemas.microsoft.com/office/drawing/2014/main" id="{3E5C8F80-8BD0-0EA8-030C-D53BF9AD1F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53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8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44" name="TextBox 6">
            <a:extLst>
              <a:ext uri="{FF2B5EF4-FFF2-40B4-BE49-F238E27FC236}">
                <a16:creationId xmlns:a16="http://schemas.microsoft.com/office/drawing/2014/main" id="{EE365A3A-5C81-C5C8-13F9-371F9DED095B}"/>
              </a:ext>
            </a:extLst>
          </p:cNvPr>
          <p:cNvSpPr txBox="1"/>
          <p:nvPr/>
        </p:nvSpPr>
        <p:spPr>
          <a:xfrm>
            <a:off x="9122374" y="3784221"/>
            <a:ext cx="2949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หมายเหตุ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*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หน่วยงานที่ต้องดำเนินการตามตัวชี้วัดการจัดทำ</a:t>
            </a:r>
            <a:b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ชุดข้อมูล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ตัวชี้วัดสำหรับการรายงานการจัดอันดับขีดความสามารถในการแข่งขันของประเทศ โดย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IMD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ให้นับเป็นชุดข้อมูลที่ต้องดำเนินการเพิ่มเติมจาก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ชุดข้อมูลที่กำหนดตามเงื่อนไขตัวชี้วัด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Pentagon 43">
            <a:extLst>
              <a:ext uri="{FF2B5EF4-FFF2-40B4-BE49-F238E27FC236}">
                <a16:creationId xmlns:a16="http://schemas.microsoft.com/office/drawing/2014/main" id="{61AD463B-5130-873F-E45C-F0915C027EE2}"/>
              </a:ext>
            </a:extLst>
          </p:cNvPr>
          <p:cNvSpPr/>
          <p:nvPr/>
        </p:nvSpPr>
        <p:spPr>
          <a:xfrm>
            <a:off x="9562631" y="522059"/>
            <a:ext cx="1034367" cy="240573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ตัวชี้วัดใหม่</a:t>
            </a:r>
          </a:p>
        </p:txBody>
      </p:sp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4F49FE03-65D5-CFB0-4BB3-3F23537846B5}"/>
              </a:ext>
            </a:extLst>
          </p:cNvPr>
          <p:cNvSpPr/>
          <p:nvPr/>
        </p:nvSpPr>
        <p:spPr bwMode="gray">
          <a:xfrm>
            <a:off x="147690" y="508638"/>
            <a:ext cx="7890735" cy="240573"/>
          </a:xfrm>
          <a:prstGeom prst="roundRect">
            <a:avLst>
              <a:gd name="adj" fmla="val 50000"/>
            </a:avLst>
          </a:prstGeom>
          <a:solidFill>
            <a:srgbClr val="FFD88F"/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7 </a:t>
            </a:r>
            <a:r>
              <a:rPr lang="en-US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การพัฒนาระบบบัญชีข้อมูล (</a:t>
            </a:r>
            <a:r>
              <a:rPr lang="en-US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Catalog) </a:t>
            </a:r>
            <a:r>
              <a:rPr lang="th-TH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เพื่อนำไปสู่การเปิดเผยข้อมูลภาครัฐ (</a:t>
            </a:r>
            <a:r>
              <a:rPr lang="en-US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</a:t>
            </a:r>
            <a:r>
              <a:rPr lang="th-TH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948844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8C7E045D-EF1E-3505-C8FC-B4F62AE40448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094736" y="6471002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200" dirty="0"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893232"/>
              </p:ext>
            </p:extLst>
          </p:nvPr>
        </p:nvGraphicFramePr>
        <p:xfrm>
          <a:off x="80963" y="730250"/>
          <a:ext cx="11877676" cy="1381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ศูนย์เทคโนโลยีสารสนเทศและการสื่อสาร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ติดตั้งระบบบัญชีข้อมูลให้พร้อมใช้งานภายใน ธ.ค. 2565 และ จัดส่ง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/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endParaRPr lang="th-TH" sz="14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สสช.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027222"/>
              </p:ext>
            </p:extLst>
          </p:nvPr>
        </p:nvGraphicFramePr>
        <p:xfrm>
          <a:off x="80963" y="2099971"/>
          <a:ext cx="5841372" cy="1204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ติดตั้งระบบบัญชี</a:t>
                      </a:r>
                      <a:r>
                        <a:rPr kumimoji="0" lang="th-TH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อม</a:t>
                      </a:r>
                      <a:r>
                        <a:rPr kumimoji="0" lang="th-TH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ุล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ให้พร้อมใช้งานภายใน ธ.ค. 2565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จัดส่ง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ที่ใช้ในการจัดทำคำอธิบายชุดข้อมูล (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 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kumimoji="0" lang="th-TH" sz="12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ภายใน มี.ค.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141505"/>
              </p:ext>
            </p:extLst>
          </p:nvPr>
        </p:nvGraphicFramePr>
        <p:xfrm>
          <a:off x="6194684" y="2085568"/>
          <a:ext cx="5763954" cy="1128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2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2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2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2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31464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>
            <a:extLst>
              <a:ext uri="{FF2B5EF4-FFF2-40B4-BE49-F238E27FC236}">
                <a16:creationId xmlns:a16="http://schemas.microsoft.com/office/drawing/2014/main" id="{5D5949EB-243C-D133-77C9-D499542FF0D6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ounded Rectangle 3">
            <a:extLst>
              <a:ext uri="{FF2B5EF4-FFF2-40B4-BE49-F238E27FC236}">
                <a16:creationId xmlns:a16="http://schemas.microsoft.com/office/drawing/2014/main" id="{4DB1D0FD-6F01-4FAB-887C-3326788C5642}"/>
              </a:ext>
            </a:extLst>
          </p:cNvPr>
          <p:cNvSpPr/>
          <p:nvPr/>
        </p:nvSpPr>
        <p:spPr bwMode="gray">
          <a:xfrm>
            <a:off x="156700" y="699756"/>
            <a:ext cx="7131460" cy="40233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CD9749-BEC6-404B-AB56-44C023EE066D}"/>
              </a:ext>
            </a:extLst>
          </p:cNvPr>
          <p:cNvSpPr/>
          <p:nvPr/>
        </p:nvSpPr>
        <p:spPr>
          <a:xfrm>
            <a:off x="256187" y="750878"/>
            <a:ext cx="68219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33363" algn="l"/>
              </a:tabLst>
            </a:pP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8 การประเมินสถานะของหน่วยงานในการเป็นระบบราชการ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9768C75-AC0C-4558-81A0-8BA25B7656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3885411"/>
              </p:ext>
            </p:extLst>
          </p:nvPr>
        </p:nvGraphicFramePr>
        <p:xfrm>
          <a:off x="321012" y="2996952"/>
          <a:ext cx="6239693" cy="777240"/>
        </p:xfrm>
        <a:graphic>
          <a:graphicData uri="http://schemas.openxmlformats.org/drawingml/2006/table">
            <a:tbl>
              <a:tblPr firstRow="1"/>
              <a:tblGrid>
                <a:gridCol w="1731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2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903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241359">
                  <a:extLst>
                    <a:ext uri="{9D8B030D-6E8A-4147-A177-3AD203B41FA5}">
                      <a16:colId xmlns:a16="http://schemas.microsoft.com/office/drawing/2014/main" val="2905250644"/>
                    </a:ext>
                  </a:extLst>
                </a:gridCol>
              </a:tblGrid>
              <a:tr h="252653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336.74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382.77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430.50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418.24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6250C93-7FA4-44B4-B104-38E2DFF29D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9456691"/>
              </p:ext>
            </p:extLst>
          </p:nvPr>
        </p:nvGraphicFramePr>
        <p:xfrm>
          <a:off x="321012" y="4690792"/>
          <a:ext cx="6239693" cy="1013905"/>
        </p:xfrm>
        <a:graphic>
          <a:graphicData uri="http://schemas.openxmlformats.org/drawingml/2006/table">
            <a:tbl>
              <a:tblPr firstRow="1" bandRow="1"/>
              <a:tblGrid>
                <a:gridCol w="189968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192375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14763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220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27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360729"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400</a:t>
                      </a:r>
                      <a:endParaRPr lang="th-TH" sz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418.24 </a:t>
                      </a:r>
                    </a:p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426.60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+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en-US" sz="12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/>
        </p:nvGraphicFramePr>
        <p:xfrm>
          <a:off x="7608168" y="5220547"/>
          <a:ext cx="4258488" cy="884918"/>
        </p:xfrm>
        <a:graphic>
          <a:graphicData uri="http://schemas.openxmlformats.org/drawingml/2006/table">
            <a:tbl>
              <a:tblPr firstRow="1" bandRow="1"/>
              <a:tblGrid>
                <a:gridCol w="425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โดยมีเป้าหมายเพื่อประโยชน์สุขของประชาชน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7477047" y="3131858"/>
            <a:ext cx="4389609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AE8B10A0-0DD5-4853-81A6-71AFF03C6360}"/>
              </a:ext>
            </a:extLst>
          </p:cNvPr>
          <p:cNvGraphicFramePr>
            <a:graphicFrameLocks noGrp="1"/>
          </p:cNvGraphicFramePr>
          <p:nvPr/>
        </p:nvGraphicFramePr>
        <p:xfrm>
          <a:off x="321012" y="3875896"/>
          <a:ext cx="6239694" cy="777240"/>
        </p:xfrm>
        <a:graphic>
          <a:graphicData uri="http://schemas.openxmlformats.org/drawingml/2006/table">
            <a:tbl>
              <a:tblPr firstRow="1"/>
              <a:tblGrid>
                <a:gridCol w="2190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195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02771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-25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xx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(ถ้ามี)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8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5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2" name="Table 4">
            <a:extLst>
              <a:ext uri="{FF2B5EF4-FFF2-40B4-BE49-F238E27FC236}">
                <a16:creationId xmlns:a16="http://schemas.microsoft.com/office/drawing/2014/main" id="{7FB6A6DC-8A8C-44E8-8CFC-AB65BCF985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899011"/>
              </p:ext>
            </p:extLst>
          </p:nvPr>
        </p:nvGraphicFramePr>
        <p:xfrm>
          <a:off x="321012" y="6065162"/>
          <a:ext cx="7270171" cy="685800"/>
        </p:xfrm>
        <a:graphic>
          <a:graphicData uri="http://schemas.openxmlformats.org/drawingml/2006/table">
            <a:tbl>
              <a:tblPr firstRow="1" bandRow="1"/>
              <a:tblGrid>
                <a:gridCol w="727017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หรือแผนดำเนินงานตามตัวชี้วัดฯ (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(โปรดแนบ)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4117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กวก. มี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รายงานลักษณะสำคัญขององค์การ แผนพัฒนาองค์การ และตัวชี้วัดผลลัพธ์การดำเนินการของ กวก. ปีงบประมาณ พ.ศ. 2566 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สอดคล้องกับเกณฑ์ประเมินสถานะของหน่วยงานภาครัฐในการเป็นระบบราชการ 4.0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(ดำเนินการตามขั้นตอนที่ 1-5)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36" name="กลุ่ม 4">
            <a:extLst>
              <a:ext uri="{FF2B5EF4-FFF2-40B4-BE49-F238E27FC236}">
                <a16:creationId xmlns:a16="http://schemas.microsoft.com/office/drawing/2014/main" id="{71BAF607-A9CA-43DC-944B-56080FAF96F7}"/>
              </a:ext>
            </a:extLst>
          </p:cNvPr>
          <p:cNvGrpSpPr>
            <a:grpSpLocks/>
          </p:cNvGrpSpPr>
          <p:nvPr/>
        </p:nvGrpSpPr>
        <p:grpSpPr bwMode="auto">
          <a:xfrm>
            <a:off x="10467200" y="533414"/>
            <a:ext cx="1468613" cy="715909"/>
            <a:chOff x="7177825" y="1646019"/>
            <a:chExt cx="1164188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B6F81FF-194D-48F0-ABCC-22CE480B5E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383624" y="164601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2">
              <a:extLst>
                <a:ext uri="{FF2B5EF4-FFF2-40B4-BE49-F238E27FC236}">
                  <a16:creationId xmlns:a16="http://schemas.microsoft.com/office/drawing/2014/main" id="{24E2B6A6-C1E7-4FBD-8272-D518B9B5AF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7825" y="1781060"/>
              <a:ext cx="1164188" cy="32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3847C-7C76-40EE-8CCC-3CFBE3271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z="1400" smtClean="0">
                <a:solidFill>
                  <a:schemeClr val="tx1"/>
                </a:solidFill>
              </a:rPr>
              <a:pPr/>
              <a:t>19</a:t>
            </a:fld>
            <a:endParaRPr lang="th-TH" sz="1400" dirty="0">
              <a:solidFill>
                <a:schemeClr val="tx1"/>
              </a:solidFill>
            </a:endParaRPr>
          </a:p>
        </p:txBody>
      </p:sp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59B006A6-A471-42B1-82E7-966E62B32FB9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DDDBA5A8-B079-43A1-A9BF-F3B3685DCF13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กรมวิชาการเกษตร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5B61F53C-6B9E-404D-A9E3-D8546CF4F44C}"/>
              </a:ext>
            </a:extLst>
          </p:cNvPr>
          <p:cNvSpPr/>
          <p:nvPr/>
        </p:nvSpPr>
        <p:spPr>
          <a:xfrm>
            <a:off x="256186" y="5697038"/>
            <a:ext cx="6742925" cy="291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ts val="300"/>
              </a:spcBef>
              <a:spcAft>
                <a:spcPct val="0"/>
              </a:spcAft>
            </a:pP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หมายเหตุ กรมวิชาการเกษตร อยู่กลุ่มที่ 3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ส่วนราชการที่มีคะแนนผลการประเมินในปีงบประมาณ พ.ศ.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2565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ตั้งแต่ 400-450 คะแนน</a:t>
            </a:r>
            <a:endParaRPr lang="en-US" sz="1400" b="1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8" name="Rectangle 32">
            <a:extLst>
              <a:ext uri="{FF2B5EF4-FFF2-40B4-BE49-F238E27FC236}">
                <a16:creationId xmlns:a16="http://schemas.microsoft.com/office/drawing/2014/main" id="{1040A5A6-4C6D-421F-8A97-1A958BDE1E53}"/>
              </a:ext>
            </a:extLst>
          </p:cNvPr>
          <p:cNvSpPr/>
          <p:nvPr/>
        </p:nvSpPr>
        <p:spPr>
          <a:xfrm>
            <a:off x="201406" y="1231739"/>
            <a:ext cx="11665249" cy="1692771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3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kumimoji="0" lang="en-US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265113" marR="0" lvl="0" indent="-176213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ซึ่งเป็นคะแนนเฉลี่ยในภาพรวมทั้ง 7 หมวด ประกอบด้วย 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การวัด การวิเคราะห์และการจัดการความรู้ หมวด 5 การมุ่งเน้นบุคลากร หมวด 6 </a:t>
            </a:r>
            <a:b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การมุ่งเน้นระบบปฏิบัติการ และ หมวด 7 ผลลัพธ์การดำเนินการ</a:t>
            </a:r>
            <a:endParaRPr kumimoji="0" lang="en-US" sz="13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115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060022B4-12AE-D2AA-0EBA-3F2A96506A69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schemeClr val="tx1"/>
                </a:solidFill>
              </a:rPr>
              <a:pPr/>
              <a:t>20</a:t>
            </a:fld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63BDCC51-6B05-4282-A754-CBD89D93B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979829"/>
              </p:ext>
            </p:extLst>
          </p:nvPr>
        </p:nvGraphicFramePr>
        <p:xfrm>
          <a:off x="157162" y="2750122"/>
          <a:ext cx="5463339" cy="3654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333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8851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6 เดือน 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05786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ศึกษา วิเคราะห์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ผลการประเมินสถานะของหน่วยงานภาครัฐในการเป็นระบบราชการ 4.0 ด้วยตนเอง (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 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 กวก.</a:t>
                      </a:r>
                      <a:r>
                        <a:rPr lang="th-TH" sz="12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ระจำปี พ.ศ. 256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b="0" kern="120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เพื่อหาจุดอ่อนและโอกาสในการปรับปรุง และนำ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ปใช้ในการพัฒนาและปรับปรุงการปฏิบัติงานของหน่วยงานให้มีความสอดคล้องกับเกณฑ์ประเมินสถานะของหน่วยงานภาครัฐในการเป็นระบบราชการ 4.0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67318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ทบทวน วิเคราะห์และจัดทำรายงานลักษณะสำคัญขององค์การ แผนพัฒนาองค์การ และตัวชี้วัดผลลัพธ์การดำเนินการของ กวก.ปีงบประมาณ พ.ศ. 2566 ให้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สอดคล้องกับเกณฑ์ประเมินสถานะของหน่วยงานภาครัฐในการเป็นระบบราชการ 4.0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673189">
                <a:tc>
                  <a:txBody>
                    <a:bodyPr/>
                    <a:lstStyle/>
                    <a:p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สื่อสารรายงานลักษณะสำคัญขององค์การ แผนพัฒนาองค์การ และตัวชี้วัดผลลัพธ์การดำเนินการของ กวก. ปีงบประมาณ พ.ศ. 2566 ให้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ทุกหน่วยงาน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ทราบ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และดำเนินการตามแผนที่กำหนด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4808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</a:t>
                      </a:r>
                      <a:r>
                        <a:rPr lang="th-TH" sz="12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2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(ร่าง) การประเมินสถานะหน่วยงานภาครัฐในการเป็นระบบราชการ 4.0               ด้วยตนเอง </a:t>
                      </a:r>
                      <a:r>
                        <a:rPr lang="th-TH" sz="12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(รอบรางวัลคุณภาพการบริหารจัดการภาครัฐ 4.0 หรือรางวัล </a:t>
                      </a:r>
                      <a:r>
                        <a:rPr lang="en-US" sz="12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</a:t>
                      </a:r>
                      <a:r>
                        <a:rPr lang="th-TH" sz="120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2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4808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ประเมินสถานะระบบราชการ 4.0 ประจำปี พ.ศ. 2566 ผ่านระบบออนไลน์ รอบที่ 1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(ผ่านการสมัครเพื่อขอรับรางวัลเลิศรัฐ รางวัลคุณภาพการบริหารจัดการภาครัฐ 4.0)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AAD5807-319F-4DC7-B7FF-6A8CE665AA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723029"/>
              </p:ext>
            </p:extLst>
          </p:nvPr>
        </p:nvGraphicFramePr>
        <p:xfrm>
          <a:off x="5714333" y="5398738"/>
          <a:ext cx="6319839" cy="1005840"/>
        </p:xfrm>
        <a:graphic>
          <a:graphicData uri="http://schemas.openxmlformats.org/drawingml/2006/table">
            <a:tbl>
              <a:tblPr firstRow="1"/>
              <a:tblGrid>
                <a:gridCol w="6319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426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หมายเหตุ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ในกรณีที่ กวก. </a:t>
                      </a:r>
                      <a:r>
                        <a:rPr kumimoji="0" lang="th-TH" sz="12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ผ่าน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</a:t>
                      </a:r>
                      <a:r>
                        <a:rPr lang="th-TH" sz="1200" b="0" kern="1200" dirty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ประเมินสถานะหน่วยงานภาครัฐในการ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เป็นระบบราชการ 4.0  ด้วยตนเอง (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</a:t>
                      </a:r>
                      <a:r>
                        <a:rPr lang="th-TH" sz="12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รอบรางวัลคุณภาพการบริหารจัดการภาครัฐ 4.0            (การผ่านเกณฑ์การประเมินฯ ขั้นตอนที่ 1 จะต้องมีคะแนนรวม 400 คะแนนขึ้นไป) กวก. จะดำเนินการ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จัดทำรายงานผลการดำเนินการพัฒนาองค์การ (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Application Report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ขั้นตอนที่ 2 เพื่อส่งประกวดรางวัลเลิศรัฐ</a:t>
                      </a:r>
                      <a:r>
                        <a:rPr lang="th-TH" sz="12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ของสำนักงาน </a:t>
                      </a:r>
                      <a:r>
                        <a:rPr lang="th-TH" sz="1200" b="0" kern="1200" baseline="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lang="th-TH" sz="120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</a:t>
                      </a:r>
                      <a:r>
                        <a:rPr lang="th-TH" sz="120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ต่อไป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43D1A77C-AAAC-465B-B232-D4312ADC0A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650527"/>
              </p:ext>
            </p:extLst>
          </p:nvPr>
        </p:nvGraphicFramePr>
        <p:xfrm>
          <a:off x="5714334" y="2750122"/>
          <a:ext cx="6319838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1983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9 เดือน 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68302"/>
                  </a:ext>
                </a:extLst>
              </a:tr>
              <a:tr h="1984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ตรวจสอบและวิเคราะห์ผลการประเมินสถานะการเป็นระบบราชการ 4.0 ประจำปี 2566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(จากการส่งเพื่อขอรับรางวัลเลิศรัฐ) ให้ผู้บริหารและคณะทำงานรับทราบและพิจารณาดำเนินการในส่วนที่เกี่ยวข้อง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16240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เตรียมข้อมูล ปรับปรุงการเขียนรายงานการประเมิน</a:t>
                      </a:r>
                      <a:r>
                        <a:rPr kumimoji="0" lang="th-TH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สถานะฯ (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หมวด 1 – 6) และดำเนินการจัดทำรายงานผลการดำเนินการพัฒนาองค์การสู่ระบบราชการ 4.0 (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 Report)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กรณีที่ได้ 400 คะแนนขึ้นไป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1596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ประเมินสถานะหน่วยงานภาครัฐในการเป็นระบบราชการ 4.0 ด้วยตนเอง ประจำปี พ.ศ. 2566 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ผ่านระบบออนไลน์ ตามคำรับรองการปฏิบัติราชการภายในระยะเวลาที่กำหนด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8295783"/>
                  </a:ext>
                </a:extLst>
              </a:tr>
            </a:tbl>
          </a:graphicData>
        </a:graphic>
      </p:graphicFrame>
      <p:sp>
        <p:nvSpPr>
          <p:cNvPr id="8" name="TextBox 1">
            <a:extLst>
              <a:ext uri="{FF2B5EF4-FFF2-40B4-BE49-F238E27FC236}">
                <a16:creationId xmlns:a16="http://schemas.microsoft.com/office/drawing/2014/main" id="{94BC2A68-BCF0-4CE1-8025-90AA2697B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696715"/>
              </p:ext>
            </p:extLst>
          </p:nvPr>
        </p:nvGraphicFramePr>
        <p:xfrm>
          <a:off x="157162" y="561013"/>
          <a:ext cx="11877676" cy="2085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8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กวก. มี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รายงานลักษณะสำคัญขององค์การ แผนพัฒนาองค์การ และตัวชี้วัดผลลัพธ์การดำเนินการของ กวก.ปีงบประมาณ พ.ศ. 2566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สอดคล้องกับเกณฑ์ประเมินสถานะของหน่วยงานภาครัฐในการเป็นระบบราชการ 4.0 และสมัครเข้ารับการประเมิน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สถานะระบบราชการ 4.0 ประจำปี พ.ศ. 2566 ผ่านระบบออนไลน์ รอบที่ 1 (ผ่านการสมัครเพื่อขอรับรางวัลเลิศรัฐ รางวัลคุณภาพการบริหารจัดการภาครัฐ 4.0)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กวก. สมัครเข้ารับการประเมินสถานะหน่วยงานภาครัฐในการเป็นระบบราชการ 4.0 ประจำปี พ.ศ. 2566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ผ่านระบบออนไลน์ ตามคำรับรองการปฏิบัติราชการภายในระยะเวลาที่กำหนด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297539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29025</TotalTime>
  <Words>5999</Words>
  <Application>Microsoft Office PowerPoint</Application>
  <PresentationFormat>แบบจอกว้าง</PresentationFormat>
  <Paragraphs>854</Paragraphs>
  <Slides>20</Slides>
  <Notes>10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Tahoma</vt:lpstr>
      <vt:lpstr>TH SarabunPSK</vt:lpstr>
      <vt:lpstr>1_Office Theme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sureporn wathin</cp:lastModifiedBy>
  <cp:revision>864</cp:revision>
  <dcterms:created xsi:type="dcterms:W3CDTF">2021-10-29T09:15:39Z</dcterms:created>
  <dcterms:modified xsi:type="dcterms:W3CDTF">2022-10-20T05:00:58Z</dcterms:modified>
</cp:coreProperties>
</file>