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345" r:id="rId2"/>
    <p:sldId id="8032" r:id="rId3"/>
    <p:sldId id="382" r:id="rId4"/>
    <p:sldId id="8067" r:id="rId5"/>
    <p:sldId id="280" r:id="rId6"/>
    <p:sldId id="281" r:id="rId7"/>
    <p:sldId id="282" r:id="rId8"/>
    <p:sldId id="384" r:id="rId9"/>
    <p:sldId id="277" r:id="rId10"/>
    <p:sldId id="8076" r:id="rId11"/>
    <p:sldId id="8033" r:id="rId12"/>
    <p:sldId id="8034" r:id="rId13"/>
    <p:sldId id="8040" r:id="rId14"/>
    <p:sldId id="8047" r:id="rId15"/>
    <p:sldId id="8048" r:id="rId16"/>
    <p:sldId id="8049" r:id="rId17"/>
    <p:sldId id="8051" r:id="rId18"/>
    <p:sldId id="8036" r:id="rId19"/>
    <p:sldId id="8050" r:id="rId20"/>
    <p:sldId id="8037" r:id="rId21"/>
    <p:sldId id="289" r:id="rId22"/>
    <p:sldId id="8046" r:id="rId23"/>
    <p:sldId id="8038" r:id="rId24"/>
    <p:sldId id="8042" r:id="rId25"/>
    <p:sldId id="8039" r:id="rId26"/>
    <p:sldId id="8041" r:id="rId27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ECFF"/>
    <a:srgbClr val="99CCFF"/>
    <a:srgbClr val="003399"/>
    <a:srgbClr val="0033CC"/>
    <a:srgbClr val="FF6600"/>
    <a:srgbClr val="FF8427"/>
    <a:srgbClr val="0000CC"/>
    <a:srgbClr val="ED7D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ลักษณะสีอ่อน 3 - เน้น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32" autoAdjust="0"/>
    <p:restoredTop sz="91228" autoAdjust="0"/>
  </p:normalViewPr>
  <p:slideViewPr>
    <p:cSldViewPr snapToGrid="0">
      <p:cViewPr varScale="1">
        <p:scale>
          <a:sx n="87" d="100"/>
          <a:sy n="87" d="100"/>
        </p:scale>
        <p:origin x="427" y="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3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4" cy="498295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4" cy="498295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ABFD50F7-C091-402F-B838-95C0B7EC781D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7513" y="1241425"/>
            <a:ext cx="5959475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312" tIns="45656" rIns="91312" bIns="45656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4284" cy="498294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7"/>
            <a:ext cx="2944284" cy="498294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895CAAC9-AE7D-4BA6-BAF4-8B815CD4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081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922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53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2060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81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438BD-112B-4363-BBA3-E374F16F6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C05144-1E5D-499A-B350-A8362574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F9960-6D90-4A62-ADB1-7F7DB0D6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D899-4E29-45D1-9181-B8C3AF4E00F1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6A6D4-0DDA-4F10-B032-EA4280EE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EA3A4-8E2B-432F-A4FE-D6D8B552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686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908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80FBF-DF63-4A11-B384-355238E5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3D7687-B879-4197-80F9-74979F830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F4C6E-3CB3-4B42-B4F6-984CAA21A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093-CFA4-4F6A-8642-650C2D03699C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B8411-B526-43A7-8832-A41D0666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BEB8D-4B74-4996-81FB-E2350709D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782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C6512-E545-472C-9506-9CBB039A3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93431A-F484-4FA4-8461-F204ED7A34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DC07B-C852-460F-A561-4178B91FF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91367F-8B29-4EE5-AAAE-FFB32A3DA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05E13-33F4-4B46-A0CA-3D85B4CE40BC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59932-70AD-449B-99AB-EFAA6DCF2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49DFDB-BDF3-4D65-8DA9-11B35749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535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14864-5702-4BD7-A21B-108429AA5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D4954-3437-4BF2-9E02-00AEE4934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2330E0-C844-491D-B82B-741BB555C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BB421A-B727-424F-B921-53D906C30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257E33-ECE5-44B7-BA55-C2E19D23BA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AFC435-01DE-4316-AFF4-5796045E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207-7CB7-4E00-B9C6-01A2B5679BDB}" type="datetime1">
              <a:rPr lang="en-US" smtClean="0"/>
              <a:t>10/18/2022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54D9C2-0E67-4BD0-BC40-7FE61C063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CD4860-9F9E-4142-9112-1D2799F1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209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2B526-8AE5-4AFC-A07A-832E68A06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748578-1006-4C0A-AD31-6CBDE6D2F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C53E-1485-4347-B34C-78D9791E1A92}" type="datetime1">
              <a:rPr lang="en-US" smtClean="0"/>
              <a:t>10/18/2022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BF6E63-ABEE-4912-B50A-E34049637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CDBD15-885C-4154-A3C0-64618BD3F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651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46DED3-6AE6-4980-B09C-3A9D48032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E84A-24D8-4395-A7B8-1980A1A119E3}" type="datetime1">
              <a:rPr lang="en-US" smtClean="0"/>
              <a:t>10/18/2022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C603EA-2421-4E14-A746-2D4D00051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B3C0AC-216A-4AE8-A23D-BB9934677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410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86F30-6BBD-45FC-9D2C-AB90087BC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66497-B161-44E5-B520-DA030EC8D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417534-CF64-40D8-91D3-B9584A72BA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E968EA-625C-4F56-9912-062D6D17B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F67-5E7D-4E25-BC4D-85C0A0C59448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B2D19D-761F-405C-B963-F936D611C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1E2F80-349C-4C93-9A53-D88A54146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710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A8A9A-4DCF-41C4-A79F-3797E2CC6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6690B5-3FE6-4B56-83CF-90912EA41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52F5DA-AE26-491D-AA6C-10403F343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0E4AF2-1A5C-4238-9B3F-1BF7A641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8D5B-0537-4598-BB2E-66D23523E899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25D171-5029-4576-A106-345761495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313FA-587C-40E7-BADD-4BD1F3731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319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CCFE7-9DD0-4639-9D3E-FA8CCE170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44FD93-BAE2-44E6-9B72-F8A3C1A58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2075F-F947-4737-A66C-7A554C2B9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770C8-95B5-4F16-9EB8-4F14A674776A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792B6-1B39-4127-9423-50CD96856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E7C8D8-20CA-4B3B-859C-602BC9C19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999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D310A6-2B8F-459E-8EF6-C428D87F54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2E4F35-E35B-48F7-A314-2F9F962A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CB59B-D062-4A84-928F-DF39FE18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11D1E-284F-4ED0-BA52-3286A9E232FA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62FB92-27E3-45A9-833E-BA79FC3C3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044FF-6A2C-406B-A238-F29B870D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084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281-791E-48F1-A381-E8A97D965B59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833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21399" y="1981284"/>
            <a:ext cx="12192000" cy="27248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5338" y="2070807"/>
            <a:ext cx="12171520" cy="205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รายละเอียดตัวชี้วัดในการประเมินส่วนราชการ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กรมหม่อนไหม</a:t>
            </a:r>
          </a:p>
        </p:txBody>
      </p:sp>
    </p:spTree>
    <p:extLst>
      <p:ext uri="{BB962C8B-B14F-4D97-AF65-F5344CB8AC3E}">
        <p14:creationId xmlns:p14="http://schemas.microsoft.com/office/powerpoint/2010/main" val="2895180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2</a:t>
            </a:fld>
            <a:endParaRPr lang="en-US"/>
          </a:p>
        </p:txBody>
      </p:sp>
      <p:grpSp>
        <p:nvGrpSpPr>
          <p:cNvPr id="9" name="กลุ่ม 8">
            <a:extLst>
              <a:ext uri="{FF2B5EF4-FFF2-40B4-BE49-F238E27FC236}">
                <a16:creationId xmlns:a16="http://schemas.microsoft.com/office/drawing/2014/main" id="{D36AE640-2337-4EDE-B6B8-30028AB93834}"/>
              </a:ext>
            </a:extLst>
          </p:cNvPr>
          <p:cNvGrpSpPr/>
          <p:nvPr/>
        </p:nvGrpSpPr>
        <p:grpSpPr>
          <a:xfrm>
            <a:off x="0" y="525573"/>
            <a:ext cx="12192000" cy="1784605"/>
            <a:chOff x="0" y="489476"/>
            <a:chExt cx="12192000" cy="2042709"/>
          </a:xfrm>
        </p:grpSpPr>
        <p:sp>
          <p:nvSpPr>
            <p:cNvPr id="10" name="แผนผังลําดับงาน: กระบวนการ 2">
              <a:extLst>
                <a:ext uri="{FF2B5EF4-FFF2-40B4-BE49-F238E27FC236}">
                  <a16:creationId xmlns:a16="http://schemas.microsoft.com/office/drawing/2014/main" id="{06B21AD4-8E2B-4EC4-991E-7178FBB024CE}"/>
                </a:ext>
              </a:extLst>
            </p:cNvPr>
            <p:cNvSpPr/>
            <p:nvPr/>
          </p:nvSpPr>
          <p:spPr>
            <a:xfrm>
              <a:off x="0" y="773723"/>
              <a:ext cx="12192000" cy="1758462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1" name="แผนผังลําดับงาน: กระบวนการ 42">
              <a:extLst>
                <a:ext uri="{FF2B5EF4-FFF2-40B4-BE49-F238E27FC236}">
                  <a16:creationId xmlns:a16="http://schemas.microsoft.com/office/drawing/2014/main" id="{4FC6852A-DA64-4FD0-90A0-C8AC9F57BF9D}"/>
                </a:ext>
              </a:extLst>
            </p:cNvPr>
            <p:cNvSpPr/>
            <p:nvPr/>
          </p:nvSpPr>
          <p:spPr>
            <a:xfrm>
              <a:off x="0" y="489476"/>
              <a:ext cx="12192000" cy="286717"/>
            </a:xfrm>
            <a:prstGeom prst="flowChartProcess">
              <a:avLst/>
            </a:prstGeom>
            <a:solidFill>
              <a:srgbClr val="ED7D3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071F2856-B7A5-46CA-8AA2-D7E956D7CCFB}"/>
              </a:ext>
            </a:extLst>
          </p:cNvPr>
          <p:cNvSpPr txBox="1"/>
          <p:nvPr/>
        </p:nvSpPr>
        <p:spPr>
          <a:xfrm>
            <a:off x="10824594" y="757279"/>
            <a:ext cx="14295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แผนพัฒนาเศรษฐกิจ</a:t>
            </a:r>
            <a:b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และสังคมแห่งชาติ ฉบับที่ </a:t>
            </a:r>
            <a:r>
              <a:rPr kumimoji="0" lang="en-US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kumimoji="0" lang="en-US" sz="800" b="0" i="0" u="none" strike="noStrike" kern="1200" cap="none" spc="-3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9" name="ตาราง 5">
            <a:extLst>
              <a:ext uri="{FF2B5EF4-FFF2-40B4-BE49-F238E27FC236}">
                <a16:creationId xmlns:a16="http://schemas.microsoft.com/office/drawing/2014/main" id="{323E6B11-2C44-4376-8721-067A78A1BA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4069032"/>
              </p:ext>
            </p:extLst>
          </p:nvPr>
        </p:nvGraphicFramePr>
        <p:xfrm>
          <a:off x="4194837" y="2471234"/>
          <a:ext cx="7055054" cy="37196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9300">
                  <a:extLst>
                    <a:ext uri="{9D8B030D-6E8A-4147-A177-3AD203B41FA5}">
                      <a16:colId xmlns:a16="http://schemas.microsoft.com/office/drawing/2014/main" val="2903263576"/>
                    </a:ext>
                  </a:extLst>
                </a:gridCol>
                <a:gridCol w="11957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668"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ตัวชี้วัดกรมหม่อนไหม</a:t>
                      </a: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607892"/>
                  </a:ext>
                </a:extLst>
              </a:tr>
              <a:tr h="143668">
                <a:tc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การประเมินประสิทธิผลการดำเนินงาน </a:t>
                      </a:r>
                      <a:r>
                        <a:rPr lang="en-US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(Performance Base</a:t>
                      </a:r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70 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solidFill>
                      <a:srgbClr val="008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296387"/>
                  </a:ext>
                </a:extLst>
              </a:tr>
              <a:tr h="2689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</a:t>
                      </a: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616445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th-TH" sz="1000" baseline="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ษต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ัต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 (เฉลี่ยร้อยละ)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20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889770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2. อัตราการขยายตัวของมูลค่าของสินค้าเกษตรปลอดภัย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496747"/>
                  </a:ext>
                </a:extLst>
              </a:tr>
              <a:tr h="268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3.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spc="-3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52824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4. </a:t>
                      </a:r>
                      <a:r>
                        <a:rPr lang="th-TH" sz="1000" spc="-1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 (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Proxy</a:t>
                      </a:r>
                      <a:r>
                        <a:rPr lang="th-TH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10418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ผลงานวิจัยที่นำไปใช้ประโยชน์ (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 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กรม)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20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787443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การประเมินศักยภาพในการดำเนินงาน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(Potential Base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30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0810557"/>
                  </a:ext>
                </a:extLst>
              </a:tr>
              <a:tr h="245453">
                <a:tc>
                  <a:txBody>
                    <a:bodyPr/>
                    <a:lstStyle/>
                    <a:p>
                      <a:r>
                        <a:rPr lang="th-TH" sz="10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การพัฒนาองค์การ</a:t>
                      </a:r>
                      <a:r>
                        <a:rPr lang="th-TH" sz="1000" kern="1200" dirty="0" err="1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สู่ดิจิทัล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en-US" sz="10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ความสำเร็จในการขับเคลื่อนการพัฒนางานบริการ </a:t>
                      </a:r>
                      <a:r>
                        <a:rPr lang="en-US" sz="10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Agenda </a:t>
                      </a:r>
                      <a:br>
                        <a:rPr lang="th-TH" sz="10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ตามมติคณะรัฐมนตรี (12 งานบริการ)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669547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     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6.1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  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ระบบการขึ้นทะเบียนเกษตรกรและการขอรับความช่วยเหลือด้านการเกษตร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7.5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     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ymbol" panose="05050102010706020507" pitchFamily="18" charset="2"/>
                        </a:rPr>
                        <a:t>6.2  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พืช ประมง และปศุสัตว์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7.5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การประเมินสถานะของหน่วยงานในการเป็นระบบราชการ 4.0 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6723145"/>
                  </a:ext>
                </a:extLst>
              </a:tr>
            </a:tbl>
          </a:graphicData>
        </a:graphic>
      </p:graphicFrame>
      <p:sp>
        <p:nvSpPr>
          <p:cNvPr id="40" name="TextBox 106">
            <a:extLst>
              <a:ext uri="{FF2B5EF4-FFF2-40B4-BE49-F238E27FC236}">
                <a16:creationId xmlns:a16="http://schemas.microsoft.com/office/drawing/2014/main" id="{9260C3FD-5172-4B1B-A832-AAD76B627F72}"/>
              </a:ext>
            </a:extLst>
          </p:cNvPr>
          <p:cNvSpPr txBox="1"/>
          <p:nvPr/>
        </p:nvSpPr>
        <p:spPr>
          <a:xfrm>
            <a:off x="16977" y="64715"/>
            <a:ext cx="68741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สรุปรายการตัวชี้วัดของ</a:t>
            </a:r>
            <a:r>
              <a:rPr lang="th-TH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กรมหม่อนไหม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sp>
        <p:nvSpPr>
          <p:cNvPr id="41" name="TextBox 36">
            <a:extLst>
              <a:ext uri="{FF2B5EF4-FFF2-40B4-BE49-F238E27FC236}">
                <a16:creationId xmlns:a16="http://schemas.microsoft.com/office/drawing/2014/main" id="{E98B100F-0F2F-4D53-96F5-E23D5D93B67B}"/>
              </a:ext>
            </a:extLst>
          </p:cNvPr>
          <p:cNvSpPr txBox="1"/>
          <p:nvPr/>
        </p:nvSpPr>
        <p:spPr>
          <a:xfrm>
            <a:off x="40506" y="818308"/>
            <a:ext cx="2517494" cy="240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แผนแม่บทภายใต้ยุทธศาสตร์ชาติ</a:t>
            </a:r>
          </a:p>
        </p:txBody>
      </p:sp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78C83B83-E9A4-4984-8B93-69E65D0A8668}"/>
              </a:ext>
            </a:extLst>
          </p:cNvPr>
          <p:cNvSpPr txBox="1"/>
          <p:nvPr/>
        </p:nvSpPr>
        <p:spPr>
          <a:xfrm>
            <a:off x="133948" y="1131437"/>
            <a:ext cx="813292" cy="92333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อัตราการขยายตัวของผลิตภัณฑ์มวลรวมในประเทศ สาขาเกษตร (เฉลี่ยร้อยละ)</a:t>
            </a:r>
          </a:p>
          <a:p>
            <a:endParaRPr lang="th-TH" sz="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3" name="กล่องข้อความ 42">
            <a:extLst>
              <a:ext uri="{FF2B5EF4-FFF2-40B4-BE49-F238E27FC236}">
                <a16:creationId xmlns:a16="http://schemas.microsoft.com/office/drawing/2014/main" id="{65B2DABA-D805-495F-8120-79ED3DD5FD1B}"/>
              </a:ext>
            </a:extLst>
          </p:cNvPr>
          <p:cNvSpPr txBox="1"/>
          <p:nvPr/>
        </p:nvSpPr>
        <p:spPr>
          <a:xfrm>
            <a:off x="988365" y="1142071"/>
            <a:ext cx="9252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อัตราผลิตภาพการผลิตของ</a:t>
            </a:r>
            <a:b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ภาคเกษตร </a:t>
            </a:r>
            <a:b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(เฉลี่ยร้อยละ)</a:t>
            </a: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4" name="กล่องข้อความ 43">
            <a:extLst>
              <a:ext uri="{FF2B5EF4-FFF2-40B4-BE49-F238E27FC236}">
                <a16:creationId xmlns:a16="http://schemas.microsoft.com/office/drawing/2014/main" id="{194C8ACD-DF3E-403F-8241-A8E81C57A13C}"/>
              </a:ext>
            </a:extLst>
          </p:cNvPr>
          <p:cNvSpPr txBox="1"/>
          <p:nvPr/>
        </p:nvSpPr>
        <p:spPr>
          <a:xfrm>
            <a:off x="1972264" y="1134813"/>
            <a:ext cx="914801" cy="923330"/>
          </a:xfrm>
          <a:prstGeom prst="rect">
            <a:avLst/>
          </a:prstGeom>
          <a:noFill/>
          <a:ln w="28575">
            <a:solidFill>
              <a:srgbClr val="FF8427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อัตราการขยายตัวของมูลค่าของ</a:t>
            </a:r>
            <a:b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</a:t>
            </a:r>
            <a:b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45" name="กล่องข้อความ 44">
            <a:extLst>
              <a:ext uri="{FF2B5EF4-FFF2-40B4-BE49-F238E27FC236}">
                <a16:creationId xmlns:a16="http://schemas.microsoft.com/office/drawing/2014/main" id="{E8B2ECF2-17CE-4391-97B6-2ECAE8781366}"/>
              </a:ext>
            </a:extLst>
          </p:cNvPr>
          <p:cNvSpPr txBox="1"/>
          <p:nvPr/>
        </p:nvSpPr>
        <p:spPr>
          <a:xfrm>
            <a:off x="2932255" y="1137186"/>
            <a:ext cx="773398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อัตราการขยายตัวของมูลค่าของ</a:t>
            </a: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7" name="กล่องข้อความ 46">
            <a:extLst>
              <a:ext uri="{FF2B5EF4-FFF2-40B4-BE49-F238E27FC236}">
                <a16:creationId xmlns:a16="http://schemas.microsoft.com/office/drawing/2014/main" id="{DB11334F-4047-4493-9777-7B7CEAFCF96B}"/>
              </a:ext>
            </a:extLst>
          </p:cNvPr>
          <p:cNvSpPr txBox="1"/>
          <p:nvPr/>
        </p:nvSpPr>
        <p:spPr>
          <a:xfrm>
            <a:off x="3746778" y="1145762"/>
            <a:ext cx="82901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ดัชนีความมั่นคงทางอาหาร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 Food Security Index)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>
              <a:defRPr/>
            </a:pP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ECEF4409-2972-43F6-B10F-64D386A3AF98}"/>
              </a:ext>
            </a:extLst>
          </p:cNvPr>
          <p:cNvSpPr txBox="1"/>
          <p:nvPr/>
        </p:nvSpPr>
        <p:spPr>
          <a:xfrm>
            <a:off x="6257058" y="1142071"/>
            <a:ext cx="763439" cy="954107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อัตราการขยายตัวของมูลค่าสินค้าเกษตรแปรรูปและผลิตภัณฑ์ (เฉลี่ยร้อยละ)</a:t>
            </a:r>
          </a:p>
        </p:txBody>
      </p:sp>
      <p:sp>
        <p:nvSpPr>
          <p:cNvPr id="50" name="กล่องข้อความ 49">
            <a:extLst>
              <a:ext uri="{FF2B5EF4-FFF2-40B4-BE49-F238E27FC236}">
                <a16:creationId xmlns:a16="http://schemas.microsoft.com/office/drawing/2014/main" id="{9434CFCD-6D98-49C7-8EEE-C7648500FC75}"/>
              </a:ext>
            </a:extLst>
          </p:cNvPr>
          <p:cNvSpPr txBox="1"/>
          <p:nvPr/>
        </p:nvSpPr>
        <p:spPr>
          <a:xfrm>
            <a:off x="5500014" y="1142071"/>
            <a:ext cx="697116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การส่งเสริมกลุ่มกิจการพัฒนาเศรษฐกิจชุมชน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2" name="กล่องข้อความ 51">
            <a:extLst>
              <a:ext uri="{FF2B5EF4-FFF2-40B4-BE49-F238E27FC236}">
                <a16:creationId xmlns:a16="http://schemas.microsoft.com/office/drawing/2014/main" id="{181CDD69-F18C-46D5-875B-B0ECB7C5685D}"/>
              </a:ext>
            </a:extLst>
          </p:cNvPr>
          <p:cNvSpPr txBox="1"/>
          <p:nvPr/>
        </p:nvSpPr>
        <p:spPr>
          <a:xfrm>
            <a:off x="4623396" y="1134813"/>
            <a:ext cx="829010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อัตราการขยายตัวของมูลค่าของสินค้าเกษตรชีวภาพ (เฉลี่ยร้อยละ)</a:t>
            </a: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4" name="กล่องข้อความ 53">
            <a:extLst>
              <a:ext uri="{FF2B5EF4-FFF2-40B4-BE49-F238E27FC236}">
                <a16:creationId xmlns:a16="http://schemas.microsoft.com/office/drawing/2014/main" id="{40656797-F827-4C53-A637-799B9D46A2B5}"/>
              </a:ext>
            </a:extLst>
          </p:cNvPr>
          <p:cNvSpPr txBox="1"/>
          <p:nvPr/>
        </p:nvSpPr>
        <p:spPr>
          <a:xfrm>
            <a:off x="7065705" y="1134813"/>
            <a:ext cx="741530" cy="954107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มูลค่าสินค้า</a:t>
            </a:r>
            <a:b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ที่มีการใช้เทคโนโลยีสมัยใหม่/อัจฉริยะ (เฉลี่ยร้อยละ)</a:t>
            </a:r>
            <a:endParaRPr lang="th-TH" sz="800" spc="-1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6" name="กล่องข้อความ 55">
            <a:extLst>
              <a:ext uri="{FF2B5EF4-FFF2-40B4-BE49-F238E27FC236}">
                <a16:creationId xmlns:a16="http://schemas.microsoft.com/office/drawing/2014/main" id="{7438E3E6-2121-4B12-A604-2A43AC1A6E8F}"/>
              </a:ext>
            </a:extLst>
          </p:cNvPr>
          <p:cNvSpPr txBox="1"/>
          <p:nvPr/>
        </p:nvSpPr>
        <p:spPr>
          <a:xfrm>
            <a:off x="7847120" y="1134813"/>
            <a:ext cx="903632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10. ผลผลิตต่อหน่วยของฟาร์มหรือแปลงที่มีการใช้เทคโนโลยีสมัยใหม่/อัจฉริยะ (เฉลี่ยร้อยละ)</a:t>
            </a:r>
          </a:p>
          <a:p>
            <a:pPr lvl="0">
              <a:defRPr/>
            </a:pPr>
            <a:endParaRPr lang="th-TH" sz="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8" name="กล่องข้อความ 57">
            <a:extLst>
              <a:ext uri="{FF2B5EF4-FFF2-40B4-BE49-F238E27FC236}">
                <a16:creationId xmlns:a16="http://schemas.microsoft.com/office/drawing/2014/main" id="{F0DB8DE2-0E62-47EF-A2F8-890FDF60ACA1}"/>
              </a:ext>
            </a:extLst>
          </p:cNvPr>
          <p:cNvSpPr txBox="1"/>
          <p:nvPr/>
        </p:nvSpPr>
        <p:spPr>
          <a:xfrm>
            <a:off x="8783354" y="1126138"/>
            <a:ext cx="74153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11. มูลค่าผลผลิต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ต่อหน่วย 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kern="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0" name="กล่องข้อความ 59">
            <a:extLst>
              <a:ext uri="{FF2B5EF4-FFF2-40B4-BE49-F238E27FC236}">
                <a16:creationId xmlns:a16="http://schemas.microsoft.com/office/drawing/2014/main" id="{11D9BDC2-3D59-4D13-ADFD-0B7503E0D885}"/>
              </a:ext>
            </a:extLst>
          </p:cNvPr>
          <p:cNvSpPr txBox="1"/>
          <p:nvPr/>
        </p:nvSpPr>
        <p:spPr>
          <a:xfrm>
            <a:off x="9577375" y="1126138"/>
            <a:ext cx="1342274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12. สถาบันเกษตรกร (สหกรณ์ วิสาหกิจชุมชน และกลุ่มเกษตรกร) ที่ขึ้นทะเบียนกับกระทรวงเกษตรและสหกรณ์ มีความเข้มแข็งในระดับมาตรฐาน 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(เฉลี่ยร้อยละ)</a:t>
            </a:r>
          </a:p>
        </p:txBody>
      </p:sp>
      <p:sp>
        <p:nvSpPr>
          <p:cNvPr id="62" name="กล่องข้อความ 61">
            <a:extLst>
              <a:ext uri="{FF2B5EF4-FFF2-40B4-BE49-F238E27FC236}">
                <a16:creationId xmlns:a16="http://schemas.microsoft.com/office/drawing/2014/main" id="{06B394B0-CD54-4FB8-A8E2-458E9563A4EB}"/>
              </a:ext>
            </a:extLst>
          </p:cNvPr>
          <p:cNvSpPr txBox="1"/>
          <p:nvPr/>
        </p:nvSpPr>
        <p:spPr>
          <a:xfrm>
            <a:off x="10968223" y="1128217"/>
            <a:ext cx="985311" cy="9541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thaiDist" defTabSz="342900" fontAlgn="t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13. รายได้สุทธิต่อครัวเรือนเกษตรกร ไม่ต่ำกว่า 537,000 บาทต่อครัวเรือน เมื่อสิ้นสุดแผน</a:t>
            </a: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3" name="TextBox 106">
            <a:extLst>
              <a:ext uri="{FF2B5EF4-FFF2-40B4-BE49-F238E27FC236}">
                <a16:creationId xmlns:a16="http://schemas.microsoft.com/office/drawing/2014/main" id="{02E8307E-8CA6-4A62-9312-2512F24B4981}"/>
              </a:ext>
            </a:extLst>
          </p:cNvPr>
          <p:cNvSpPr txBox="1"/>
          <p:nvPr/>
        </p:nvSpPr>
        <p:spPr>
          <a:xfrm>
            <a:off x="2988161" y="473604"/>
            <a:ext cx="56269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Strategic KPIs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เกษตรและสหกรณ์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cxnSp>
        <p:nvCxnSpPr>
          <p:cNvPr id="64" name="ตัวเชื่อมต่อ: หักมุม 63">
            <a:extLst>
              <a:ext uri="{FF2B5EF4-FFF2-40B4-BE49-F238E27FC236}">
                <a16:creationId xmlns:a16="http://schemas.microsoft.com/office/drawing/2014/main" id="{D737A768-A0DE-4536-9499-322E7E16DAB5}"/>
              </a:ext>
            </a:extLst>
          </p:cNvPr>
          <p:cNvCxnSpPr>
            <a:cxnSpLocks/>
          </p:cNvCxnSpPr>
          <p:nvPr/>
        </p:nvCxnSpPr>
        <p:spPr>
          <a:xfrm rot="16200000" flipH="1">
            <a:off x="2645578" y="1842229"/>
            <a:ext cx="1281856" cy="1713683"/>
          </a:xfrm>
          <a:prstGeom prst="bentConnector2">
            <a:avLst/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ตัวเชื่อมต่อ: หักมุม 64">
            <a:extLst>
              <a:ext uri="{FF2B5EF4-FFF2-40B4-BE49-F238E27FC236}">
                <a16:creationId xmlns:a16="http://schemas.microsoft.com/office/drawing/2014/main" id="{F8147033-C650-4D0E-B9C2-C970F607283A}"/>
              </a:ext>
            </a:extLst>
          </p:cNvPr>
          <p:cNvCxnSpPr>
            <a:cxnSpLocks/>
          </p:cNvCxnSpPr>
          <p:nvPr/>
        </p:nvCxnSpPr>
        <p:spPr>
          <a:xfrm rot="16200000" flipH="1">
            <a:off x="2958230" y="2452017"/>
            <a:ext cx="1528898" cy="807450"/>
          </a:xfrm>
          <a:prstGeom prst="bentConnector3">
            <a:avLst>
              <a:gd name="adj1" fmla="val 100032"/>
            </a:avLst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ตัวเชื่อมต่อ: หักมุม 65">
            <a:extLst>
              <a:ext uri="{FF2B5EF4-FFF2-40B4-BE49-F238E27FC236}">
                <a16:creationId xmlns:a16="http://schemas.microsoft.com/office/drawing/2014/main" id="{319F6783-AF2D-4BB3-B231-F0B0C555FBDF}"/>
              </a:ext>
            </a:extLst>
          </p:cNvPr>
          <p:cNvCxnSpPr>
            <a:cxnSpLocks/>
          </p:cNvCxnSpPr>
          <p:nvPr/>
        </p:nvCxnSpPr>
        <p:spPr>
          <a:xfrm rot="5400000">
            <a:off x="3444060" y="2325439"/>
            <a:ext cx="1830361" cy="1357323"/>
          </a:xfrm>
          <a:prstGeom prst="bentConnector3">
            <a:avLst>
              <a:gd name="adj1" fmla="val 6768"/>
            </a:avLst>
          </a:prstGeom>
          <a:ln w="12700">
            <a:solidFill>
              <a:srgbClr val="ED7D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ลูกศรเชื่อมต่อแบบตรง 66">
            <a:extLst>
              <a:ext uri="{FF2B5EF4-FFF2-40B4-BE49-F238E27FC236}">
                <a16:creationId xmlns:a16="http://schemas.microsoft.com/office/drawing/2014/main" id="{E5D25CEF-2087-4D8C-BC6D-B6E259872AA2}"/>
              </a:ext>
            </a:extLst>
          </p:cNvPr>
          <p:cNvCxnSpPr>
            <a:cxnSpLocks/>
          </p:cNvCxnSpPr>
          <p:nvPr/>
        </p:nvCxnSpPr>
        <p:spPr>
          <a:xfrm>
            <a:off x="3694339" y="3903785"/>
            <a:ext cx="446838" cy="0"/>
          </a:xfrm>
          <a:prstGeom prst="straightConnector1">
            <a:avLst/>
          </a:prstGeom>
          <a:ln>
            <a:solidFill>
              <a:srgbClr val="FF66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ตัวเชื่อมต่อ: หักมุม 67">
            <a:extLst>
              <a:ext uri="{FF2B5EF4-FFF2-40B4-BE49-F238E27FC236}">
                <a16:creationId xmlns:a16="http://schemas.microsoft.com/office/drawing/2014/main" id="{327B5A9D-E49E-4B64-A977-72F6334BCC87}"/>
              </a:ext>
            </a:extLst>
          </p:cNvPr>
          <p:cNvCxnSpPr>
            <a:cxnSpLocks/>
          </p:cNvCxnSpPr>
          <p:nvPr/>
        </p:nvCxnSpPr>
        <p:spPr>
          <a:xfrm rot="10800000" flipV="1">
            <a:off x="3912577" y="2286003"/>
            <a:ext cx="7542886" cy="1863965"/>
          </a:xfrm>
          <a:prstGeom prst="bentConnector3">
            <a:avLst>
              <a:gd name="adj1" fmla="val 100356"/>
            </a:avLst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ลูกศรเชื่อมต่อแบบตรง 68">
            <a:extLst>
              <a:ext uri="{FF2B5EF4-FFF2-40B4-BE49-F238E27FC236}">
                <a16:creationId xmlns:a16="http://schemas.microsoft.com/office/drawing/2014/main" id="{A065456E-5920-4862-8AC2-65A54A7528FE}"/>
              </a:ext>
            </a:extLst>
          </p:cNvPr>
          <p:cNvCxnSpPr>
            <a:cxnSpLocks/>
          </p:cNvCxnSpPr>
          <p:nvPr/>
        </p:nvCxnSpPr>
        <p:spPr>
          <a:xfrm>
            <a:off x="3934819" y="4149969"/>
            <a:ext cx="206358" cy="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ตัวเชื่อมต่อตรง 69">
            <a:extLst>
              <a:ext uri="{FF2B5EF4-FFF2-40B4-BE49-F238E27FC236}">
                <a16:creationId xmlns:a16="http://schemas.microsoft.com/office/drawing/2014/main" id="{F292089F-7086-4EAC-8566-CC19A42E5F71}"/>
              </a:ext>
            </a:extLst>
          </p:cNvPr>
          <p:cNvCxnSpPr>
            <a:cxnSpLocks/>
          </p:cNvCxnSpPr>
          <p:nvPr/>
        </p:nvCxnSpPr>
        <p:spPr>
          <a:xfrm>
            <a:off x="11455463" y="2064121"/>
            <a:ext cx="1" cy="239467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4255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650B7C6-DA37-4F7F-8CA1-79EAA8B39E55}"/>
              </a:ext>
            </a:extLst>
          </p:cNvPr>
          <p:cNvSpPr/>
          <p:nvPr/>
        </p:nvSpPr>
        <p:spPr>
          <a:xfrm>
            <a:off x="11782" y="6580559"/>
            <a:ext cx="9658810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59" y="1243593"/>
            <a:ext cx="4174740" cy="3978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0122" y="678289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030101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286203" cy="197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1829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244576" y="2983427"/>
          <a:ext cx="7553900" cy="1133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5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8039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2185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15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-4.03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9435901" y="816789"/>
            <a:ext cx="668728" cy="426804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72614" y="6132309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886221"/>
            <a:ext cx="403200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endParaRPr kumimoji="0" lang="en-US" sz="9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72614" y="5645740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72614" y="5888823"/>
            <a:ext cx="81469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967F08-E964-4B7E-8AD9-4392ED2EBAD6}"/>
              </a:ext>
            </a:extLst>
          </p:cNvPr>
          <p:cNvSpPr/>
          <p:nvPr/>
        </p:nvSpPr>
        <p:spPr>
          <a:xfrm>
            <a:off x="123081" y="1097885"/>
            <a:ext cx="7623185" cy="15327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การนำทรัพยากรที่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ภูมิปัญญาท้องถิ่น และความโดดเด่นเฉพาะพื้นที่ 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Geographical Indication: GI)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สินค้าเกษตรอัตลักษณ์พื้นถิ่น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ผลไม้เมืองร้อน (ทุเรียน มังคุด เงาะ ลำไย ลองกอง) ข้าวหอมมะลิ 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ผ้าไหมไทยตรานกยูงพระราชทาน พืช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 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มะพร้าวน้ำหอม(ราชบุรี) มะม่วง(สระแก้ว/ฉะเชิงเทรา/สมุทรปราการ) ลิ้นจี่(พะเยา)) ปลาสวยงาม (ปลากัด) กุ้งก้ามกราม ปลาสลิด โคเนื้อ (โคขุนโพนยางคำ) ไข่เค็มไชยา ไก่พื้นเมือง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ไก่เบตง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46F3F3-454F-CB8F-E7A4-C3868173232D}"/>
              </a:ext>
            </a:extLst>
          </p:cNvPr>
          <p:cNvSpPr/>
          <p:nvPr/>
        </p:nvSpPr>
        <p:spPr>
          <a:xfrm>
            <a:off x="0" y="4673"/>
            <a:ext cx="12192000" cy="5573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Table 11">
            <a:extLst>
              <a:ext uri="{FF2B5EF4-FFF2-40B4-BE49-F238E27FC236}">
                <a16:creationId xmlns:a16="http://schemas.microsoft.com/office/drawing/2014/main" id="{64D8A035-D7E9-4989-A259-03DB8C3790F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8596" y="4484942"/>
          <a:ext cx="7553898" cy="79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715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81383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760800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</a:t>
                      </a: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839BAAD5-8110-46AE-8BBE-86D7706119D2}"/>
              </a:ext>
            </a:extLst>
          </p:cNvPr>
          <p:cNvSpPr/>
          <p:nvPr/>
        </p:nvSpPr>
        <p:spPr>
          <a:xfrm>
            <a:off x="163888" y="421880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948021" y="16037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2961AC62-39E7-41D2-8322-B05F9F96ABFE}"/>
              </a:ext>
            </a:extLst>
          </p:cNvPr>
          <p:cNvSpPr/>
          <p:nvPr/>
        </p:nvSpPr>
        <p:spPr>
          <a:xfrm>
            <a:off x="172614" y="5369859"/>
            <a:ext cx="76258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ผลไม้เมืองร้อน (ทุเรียน มังคุด เงาะ ลำไย ลองกอง) ข้าวหอมมะลิ ผ้าไหมไทยตรานกยูงพระราชทาน</a:t>
            </a:r>
            <a:endParaRPr lang="th-TH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20">
            <a:extLst>
              <a:ext uri="{FF2B5EF4-FFF2-40B4-BE49-F238E27FC236}">
                <a16:creationId xmlns:a16="http://schemas.microsoft.com/office/drawing/2014/main" id="{1C25D46F-EF9F-42DD-8344-45198E6ABB5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ตัวชี้วัดหม่อนไหม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" name="กลุ่ม 4">
            <a:extLst>
              <a:ext uri="{FF2B5EF4-FFF2-40B4-BE49-F238E27FC236}">
                <a16:creationId xmlns:a16="http://schemas.microsoft.com/office/drawing/2014/main" id="{EACB709E-464D-4C5D-8C4E-BC5A0C9FA3DE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4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0BD32E5-47E2-45A4-ABF9-5E86E1E58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2">
              <a:extLst>
                <a:ext uri="{FF2B5EF4-FFF2-40B4-BE49-F238E27FC236}">
                  <a16:creationId xmlns:a16="http://schemas.microsoft.com/office/drawing/2014/main" id="{51E5BDFB-8A15-4D1B-B94E-3F5833FCD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691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20</a:t>
              </a:r>
            </a:p>
          </p:txBody>
        </p:sp>
      </p:grpSp>
      <p:sp>
        <p:nvSpPr>
          <p:cNvPr id="46" name="Rounded Rectangle 3">
            <a:extLst>
              <a:ext uri="{FF2B5EF4-FFF2-40B4-BE49-F238E27FC236}">
                <a16:creationId xmlns:a16="http://schemas.microsoft.com/office/drawing/2014/main" id="{22E57DFB-B0A6-4250-8E66-D4427ED01C5E}"/>
              </a:ext>
            </a:extLst>
          </p:cNvPr>
          <p:cNvSpPr/>
          <p:nvPr/>
        </p:nvSpPr>
        <p:spPr bwMode="gray">
          <a:xfrm>
            <a:off x="91676" y="648147"/>
            <a:ext cx="783019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อัตราการขยายตัวของมูลค่าของสินค้าเกษตรเก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1463570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DFA71D34-AD05-F93B-781F-3F19984CF9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5830724"/>
              </p:ext>
            </p:extLst>
          </p:nvPr>
        </p:nvGraphicFramePr>
        <p:xfrm>
          <a:off x="158237" y="621588"/>
          <a:ext cx="11877676" cy="1597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อัตราการขยายตัวของมูลค่าสินค้า</a:t>
                      </a:r>
                      <a:r>
                        <a:rPr lang="th-TH" sz="1200" b="1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เกษตรอัต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(เฉลี่ยร้อยละ)</a:t>
                      </a:r>
                      <a:r>
                        <a:rPr lang="en-US" sz="12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(กรมหม่อนไหม)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หน่วยงานรับผิดชอบหลัก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ข้าวหอมมะลิ (</a:t>
                      </a:r>
                      <a:r>
                        <a:rPr lang="th-TH" sz="12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  2. ผ้าไหมไทยตรานกยูงพระราชทาน (</a:t>
                      </a:r>
                      <a:r>
                        <a:rPr lang="th-TH" sz="12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  3. ผลไม้เมืองร้อน, พืช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GI 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  4. สินค้าประมง (</a:t>
                      </a:r>
                      <a:r>
                        <a:rPr lang="th-TH" sz="12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  5. สินค้าปศุสัตว์ (</a:t>
                      </a:r>
                      <a:r>
                        <a:rPr lang="th-TH" sz="12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หน่วยงานสนับสนุน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</a:t>
                      </a:r>
                      <a:r>
                        <a:rPr lang="th-TH" sz="12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/ </a:t>
                      </a:r>
                      <a:r>
                        <a:rPr lang="th-TH" sz="12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ชป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/ พด. /</a:t>
                      </a:r>
                      <a:r>
                        <a:rPr lang="th-TH" sz="12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/</a:t>
                      </a:r>
                      <a:r>
                        <a:rPr lang="th-TH" sz="12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กสส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/</a:t>
                      </a:r>
                      <a:r>
                        <a:rPr lang="th-TH" sz="12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กตส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/ส.</a:t>
                      </a:r>
                      <a:r>
                        <a:rPr lang="th-TH" sz="12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ป.ก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/มกอช. / </a:t>
                      </a:r>
                      <a:r>
                        <a:rPr lang="th-TH" sz="12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ฝล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ดำเนินการได้ครบตามกิจกรรมที่กำหนด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ดำเนินการได้ครบตามกิจกรรมที่กำหนด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E27B2E4D-DB94-76A3-8F1E-6757F03F1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7349600"/>
              </p:ext>
            </p:extLst>
          </p:nvPr>
        </p:nvGraphicFramePr>
        <p:xfrm>
          <a:off x="158237" y="2305885"/>
          <a:ext cx="5841372" cy="1159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782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8095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ดำเนินกิจกรรมส่งเสริมและพัฒนาการผลิตผ้าไหมไทยตรานกยูงพระราชทาน (</a:t>
                      </a:r>
                      <a:r>
                        <a:rPr kumimoji="0" lang="th-TH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สพท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th-TH" sz="11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จัดฝึกอบรมเจ้าหน้าที่ผู้ปฏิบัติงานด้านการตรวจประเมินผ้าไหม (</a:t>
                      </a:r>
                      <a:r>
                        <a:rPr kumimoji="0" lang="th-TH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กตม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1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การตรวจประเมินผ้าไหมตรานกยูงพระราชทาน (</a:t>
                      </a:r>
                      <a:r>
                        <a:rPr lang="th-TH" sz="1100" kern="1200" baseline="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กตม</a:t>
                      </a:r>
                      <a:r>
                        <a:rPr lang="th-TH" sz="11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5B3B8DB-8D47-8CA7-8D29-D27A7BC35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3104733"/>
              </p:ext>
            </p:extLst>
          </p:nvPr>
        </p:nvGraphicFramePr>
        <p:xfrm>
          <a:off x="6096000" y="2303198"/>
          <a:ext cx="5939912" cy="11979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99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3688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กิจกรรมการดำเนินงานรอบ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6110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ดำเนินกิจกรรมส่งเสริมและพัฒนาการผลิตผ้าไหมไทยตรานกยูงพระราชทาน (</a:t>
                      </a:r>
                      <a:r>
                        <a:rPr kumimoji="0" lang="th-TH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สพท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ติดตามงานการส่งเสริมและพัฒนาการผลิตผ้าไหมไทยตรานกยูงพระราชทาน (</a:t>
                      </a:r>
                      <a:r>
                        <a:rPr kumimoji="0" lang="th-TH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สพท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th-TH" sz="11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1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การตรวจประเมินผ้าไหมตรานกยูงพระราชทาน (</a:t>
                      </a:r>
                      <a:r>
                        <a:rPr lang="th-TH" sz="1100" kern="1200" baseline="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กตม</a:t>
                      </a:r>
                      <a:r>
                        <a:rPr lang="th-TH" sz="11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4</a:t>
            </a:fld>
            <a:endParaRPr lang="en-US"/>
          </a:p>
        </p:txBody>
      </p:sp>
      <p:sp>
        <p:nvSpPr>
          <p:cNvPr id="1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2879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  <a:endParaRPr lang="th-TH" altLang="th-TH" sz="2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12" name="ตัวแทนเนื้อหา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889176"/>
              </p:ext>
            </p:extLst>
          </p:nvPr>
        </p:nvGraphicFramePr>
        <p:xfrm>
          <a:off x="137895" y="3815284"/>
          <a:ext cx="11917746" cy="2301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9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69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5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44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350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836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877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013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360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2564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2564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376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1361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8954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293079">
                <a:tc rowSpan="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2566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77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ดำเนินกิจกรรมส่งเสริมและพัฒนาการผลิตผ้าไหมไทยตรานกยูงพระราชทาน (</a:t>
                      </a:r>
                      <a:r>
                        <a:rPr kumimoji="0" lang="th-TH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สพท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030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จัดฝึกอบรมเจ้าหน้าที่ผู้ปฏิบัติงานด้านการตรวจประเมินผ้าไหม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kumimoji="0" lang="th-TH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กตม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kumimoji="0" lang="en-US" sz="1200" b="0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7431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2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การตรวจประเมินผ้าไหมตรานกยูงพระราชทาน</a:t>
                      </a:r>
                      <a:r>
                        <a:rPr lang="en-US" sz="12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กตม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672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ติดตามงานการส่งเสริมและพัฒนาการผลิตผ้าไหมไทย</a:t>
                      </a:r>
                      <a:b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ตรานกยูงพระราชทาน (</a:t>
                      </a:r>
                      <a:r>
                        <a:rPr kumimoji="0" lang="th-TH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สพท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3" name="สี่เหลี่ยมผืนผ้า 12"/>
          <p:cNvSpPr/>
          <p:nvPr/>
        </p:nvSpPr>
        <p:spPr>
          <a:xfrm>
            <a:off x="197535" y="3473721"/>
            <a:ext cx="55037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</a:t>
            </a:r>
            <a:endPara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4" name="ลูกศรเชื่อมต่อแบบตรง 13"/>
          <p:cNvCxnSpPr/>
          <p:nvPr/>
        </p:nvCxnSpPr>
        <p:spPr>
          <a:xfrm>
            <a:off x="4548518" y="4568947"/>
            <a:ext cx="5629344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ลูกศรเชื่อมต่อแบบตรง 14"/>
          <p:cNvCxnSpPr/>
          <p:nvPr/>
        </p:nvCxnSpPr>
        <p:spPr>
          <a:xfrm>
            <a:off x="6432206" y="5067180"/>
            <a:ext cx="186196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15"/>
          <p:cNvCxnSpPr/>
          <p:nvPr/>
        </p:nvCxnSpPr>
        <p:spPr>
          <a:xfrm>
            <a:off x="4565065" y="5492323"/>
            <a:ext cx="7470519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16"/>
          <p:cNvCxnSpPr/>
          <p:nvPr/>
        </p:nvCxnSpPr>
        <p:spPr>
          <a:xfrm>
            <a:off x="8300324" y="5877026"/>
            <a:ext cx="373526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8189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43593"/>
            <a:ext cx="4174740" cy="34224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2136" y="628394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030201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39409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152693" y="3007720"/>
          <a:ext cx="7593328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7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1643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21368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58491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96568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1231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5889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1232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7876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0367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06650"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06650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0332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ที่ผ่านการรับรอง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14.24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ที่ผ่านมาตรฐานเกษตรอินทรีย์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</a:t>
                      </a:r>
                      <a:b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16.23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6.77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สินค้าปศุสัตว์ที่ผ่านมาตรฐานเกษตรอินทรีย์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19.1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มูลค่ารวมของสินค้าเกษตรที่ผ่านการรับรอง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</p:cNvCxnSpPr>
          <p:nvPr/>
        </p:nvCxnSpPr>
        <p:spPr>
          <a:xfrm>
            <a:off x="9201421" y="775025"/>
            <a:ext cx="989254" cy="506347"/>
          </a:xfrm>
          <a:prstGeom prst="bentConnector3">
            <a:avLst>
              <a:gd name="adj1" fmla="val 101549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52693" y="6180875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ทุกปี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203403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947765"/>
            <a:ext cx="4032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73147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เกษตรปลอดภัย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52693" y="6425149"/>
            <a:ext cx="4128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43967" y="5936601"/>
            <a:ext cx="79532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4C283BA-4F3D-4429-A5C7-E8E65D156CD9}"/>
              </a:ext>
            </a:extLst>
          </p:cNvPr>
          <p:cNvSpPr/>
          <p:nvPr/>
        </p:nvSpPr>
        <p:spPr>
          <a:xfrm>
            <a:off x="123081" y="1093571"/>
            <a:ext cx="7703620" cy="16004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 ๆ อาทิ มาตรฐาน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มาตรฐานเกษตรอินทรีย์ (ระดับชุมชน ระดับประเทศ และระดับสากล)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 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ข้าว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GAP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เมล็ดพันธุ์ข้าว พืชผัก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พืชไร่ พืชสวน (ลำไย/ทุเรียน) ยางก้อนถ้วย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โคเนื้อ โคนม สุกร ไก่เนื้อ ไก่ไข่ กุ้งทะเล ปลานิล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สินค้าเกษตรอินทรีย์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โคนมและน้ำนมดิบ ไก่ไข่และไข่ไก่ ไก่เนื้อ สัตว์น้ำอินทรีย์ ข้าวอินทรีย์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สินค้าข้าวใช้ผลพยากรณ์ในช่วงเดือนกันยายน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243F3E-BF8C-6842-7635-368FE9458163}"/>
              </a:ext>
            </a:extLst>
          </p:cNvPr>
          <p:cNvSpPr/>
          <p:nvPr/>
        </p:nvSpPr>
        <p:spPr>
          <a:xfrm>
            <a:off x="0" y="4672"/>
            <a:ext cx="12192000" cy="583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60FA8DB9-CC80-42E5-9630-5D4D6F11F41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693" y="4865992"/>
          <a:ext cx="7674007" cy="7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961">
                  <a:extLst>
                    <a:ext uri="{9D8B030D-6E8A-4147-A177-3AD203B41FA5}">
                      <a16:colId xmlns:a16="http://schemas.microsoft.com/office/drawing/2014/main" val="3926386453"/>
                    </a:ext>
                  </a:extLst>
                </a:gridCol>
                <a:gridCol w="2611315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533731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63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766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1D495C9F-26A6-47CA-A579-C0F937AF4E70}"/>
              </a:ext>
            </a:extLst>
          </p:cNvPr>
          <p:cNvSpPr/>
          <p:nvPr/>
        </p:nvSpPr>
        <p:spPr>
          <a:xfrm>
            <a:off x="91676" y="461413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53746" y="133481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A0B5FB81-A2A1-4B58-9934-4FF46D5116B4}"/>
              </a:ext>
            </a:extLst>
          </p:cNvPr>
          <p:cNvSpPr/>
          <p:nvPr/>
        </p:nvSpPr>
        <p:spPr>
          <a:xfrm>
            <a:off x="172499" y="5635739"/>
            <a:ext cx="109739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สินค้าปศุสัตว์ที่ผ่านการตรวจรับรอง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สินค้าปศุสัตว์ที่ผ่านมาตรฐานเกษตรอินทรีย์ และมูลค่ารวมของสินค้าเกษตรที่ผ่านการตรวจรับรอง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lang="th-TH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A76182A0-A754-477A-A74B-EB04DEB70873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99F49B8-FAB8-4F74-845D-C8328C7D5D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:a16="http://schemas.microsoft.com/office/drawing/2014/main" id="{2ECA5EEE-AA1F-4F9D-B5D5-582704A87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7EC277AA-ACF1-48EE-ABD3-59AB9539A9C1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ตัวชี้วัดกรมหม่อนไหม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623210C4-CE7D-46BB-B5DD-FEC365640B77}"/>
              </a:ext>
            </a:extLst>
          </p:cNvPr>
          <p:cNvSpPr/>
          <p:nvPr/>
        </p:nvSpPr>
        <p:spPr bwMode="gray">
          <a:xfrm>
            <a:off x="91676" y="648147"/>
            <a:ext cx="6939859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819388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987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74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สินค้าพืช (พืชผัก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พืชไร่ พืชสวน ไม้ผล)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ยางก้อนถ้วย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กยท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(กปม.)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สป.กษ./กสก.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สศก./ชป./พด./กสส./กตส./ส.ป.ก./มกอช./มม./ฝล.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สวพส./พกฉ.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03496" y="2601279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68704" y="2583125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339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F8BF745-AFD7-4472-A0FC-1CDB040E4236}"/>
              </a:ext>
            </a:extLst>
          </p:cNvPr>
          <p:cNvSpPr/>
          <p:nvPr/>
        </p:nvSpPr>
        <p:spPr>
          <a:xfrm>
            <a:off x="-13648" y="6636915"/>
            <a:ext cx="10199639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60" y="1205127"/>
            <a:ext cx="4174740" cy="36623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25664" y="703558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965" y="1072633"/>
            <a:ext cx="7833936" cy="11633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การนำส่วนประกอบหรือสารสำคัญของทรัพยากรชีวภาพ ทั้งพืช สัตว์ และจุลินทรีย์ มาทำการผลิตสินค้าและผลิตภัณฑ์ เพื่อสร้างมูลค่าเพิ่ม เช่น พลังงานทดแทนจากพืช สารสกัดจากสมุนไพร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พลังงานทดแทน (มันสำปะหลังและปาล์มน้ำมันที่ใช้ในการผลิตพลังงานทดแทน อ้อย)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สมุนไพรและเครื่องเทศ (ขมิ้นชัน พริกไทย กระชายดำ ว่านหางจระเข้ ไพล ฟ้าทะลายโจร กระเจี๊ยบแดง) แมลงเศรษฐกิจ 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ผึ้งพันธุ์ ผึ้งโพรง ชันโรง จิ้งหรีด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79" y="229369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7033934"/>
              </p:ext>
            </p:extLst>
          </p:nvPr>
        </p:nvGraphicFramePr>
        <p:xfrm>
          <a:off x="204697" y="2545841"/>
          <a:ext cx="75821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22317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0116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2647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1217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096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6821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3540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14944"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82781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621310"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-1.76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4.23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3.34</a:t>
                      </a: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26.46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38.08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b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-23.80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12.05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11.02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54.01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  <a:endParaRPr lang="th-TH" sz="9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31443" y="842058"/>
            <a:ext cx="1673187" cy="36306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7715" y="3242754"/>
          <a:ext cx="4034042" cy="1122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04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3771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24209" y="5966218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79" y="2886221"/>
            <a:ext cx="40948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44638" marR="0" lvl="0" indent="-15446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เกษตรชีวภาพ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23079" y="5447845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15483" y="5726218"/>
            <a:ext cx="815715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ำนักงานปลัด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BAEBFC-7E64-6D06-4F05-9BA8D1667E01}"/>
              </a:ext>
            </a:extLst>
          </p:cNvPr>
          <p:cNvSpPr/>
          <p:nvPr/>
        </p:nvSpPr>
        <p:spPr>
          <a:xfrm>
            <a:off x="0" y="-4120"/>
            <a:ext cx="12192000" cy="5756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02D2C10D-6176-428A-B0D1-E93B995820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4839" y="4504074"/>
          <a:ext cx="7621856" cy="60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61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6745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856785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9" name="Rectangle 20">
            <a:extLst>
              <a:ext uri="{FF2B5EF4-FFF2-40B4-BE49-F238E27FC236}">
                <a16:creationId xmlns:a16="http://schemas.microsoft.com/office/drawing/2014/main" id="{107F014E-48E2-420B-BE8C-A50F1A01C1D0}"/>
              </a:ext>
            </a:extLst>
          </p:cNvPr>
          <p:cNvSpPr/>
          <p:nvPr/>
        </p:nvSpPr>
        <p:spPr>
          <a:xfrm>
            <a:off x="163888" y="4243114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014184" y="12498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B3C83698-B08F-4830-8337-372181EFF733}"/>
              </a:ext>
            </a:extLst>
          </p:cNvPr>
          <p:cNvSpPr/>
          <p:nvPr/>
        </p:nvSpPr>
        <p:spPr>
          <a:xfrm>
            <a:off x="135305" y="5149146"/>
            <a:ext cx="8157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มูลค่าวัตถุดิบที่ใช้ในการผลิตพลังงานทดแทน (มันสำปะหลังและปาล์มน้ำมัน) มูลค่าสินค้าสมุนไพรและเครื่องเทศ และมูลค่าสินค้าแมลงเศรษฐกิจ</a:t>
            </a: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9F911911-764C-46A4-9B9C-F31156903301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3075"/>
            <a:ext cx="1111788" cy="629154"/>
            <a:chOff x="7140891" y="1707729"/>
            <a:chExt cx="1072343" cy="51613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738A337-E513-4A8E-A1CE-8F980BC44B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E349C393-9BB3-4C30-B79A-9100F2200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084735CF-D181-4AF3-BA70-A086DADCE4E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ตัวชี้วัดกรมหม่อนไหม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28583896-6045-42C2-AC27-3EB91EB6BFBF}"/>
              </a:ext>
            </a:extLst>
          </p:cNvPr>
          <p:cNvSpPr/>
          <p:nvPr/>
        </p:nvSpPr>
        <p:spPr bwMode="gray">
          <a:xfrm>
            <a:off x="181673" y="623417"/>
            <a:ext cx="652802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อัตราการขยายตัวของมูลค่าของสินค้าเกษตรชีวภาพ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2397633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พลังงานทดแทน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(สศก.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สมุนไพรและเครื่องเทศ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,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แมลงเศรษฐกิจ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กสก.)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สป.กษ./ชป./กปม./ปศ./พด./กวก./กสส./กตส./ส.ป.ก./มกอช./มม./กข./ฝล.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15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          </a:r>
                    </a:p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 ที่เกิดขึ้นในฟาร์ม </a:t>
                      </a:r>
                      <a:endParaRPr kumimoji="0" lang="en-US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รายได้เงินสดทางการเกษตรหักด้วยรายจ่ายเงินสดทางการเกษตร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12">
            <a:extLst>
              <a:ext uri="{FF2B5EF4-FFF2-40B4-BE49-F238E27FC236}">
                <a16:creationId xmlns:a16="http://schemas.microsoft.com/office/drawing/2014/main" id="{C117E2D1-BAFF-4E6E-B028-227AD4ED3A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39708" y="2395727"/>
          <a:ext cx="8651973" cy="2522220"/>
        </p:xfrm>
        <a:graphic>
          <a:graphicData uri="http://schemas.openxmlformats.org/drawingml/2006/table">
            <a:tbl>
              <a:tblPr firstRow="1"/>
              <a:tblGrid>
                <a:gridCol w="182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95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07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6715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528232098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215610202"/>
                    </a:ext>
                  </a:extLst>
                </a:gridCol>
              </a:tblGrid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390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157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249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(+5.97%)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932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(+2.34%)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197,373</a:t>
                      </a:r>
                      <a:b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(+22.64%)</a:t>
                      </a:r>
                      <a:endParaRPr lang="th-TH" sz="105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204,066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(+3.39%)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184,409.47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(-9.63)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187,081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(+1.45%)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590706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91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326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281</a:t>
                      </a:r>
                    </a:p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(+9.81%)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101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(+1.67%)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b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(+20.53%)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125,462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(+2.09%)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104,923.86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(-16.37)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108,759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(+3.66%)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tabLst>
                          <a:tab pos="266700" algn="l"/>
                        </a:tabLst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57,063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58,975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74,483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78,604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79,485.62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322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อัตราการขยายตัวของรายได้เงินสดสุทธิทางการเกษตร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5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-0.17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+3.52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+26.30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+5.53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+1.12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1.46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4140886"/>
              </p:ext>
            </p:extLst>
          </p:nvPr>
        </p:nvGraphicFramePr>
        <p:xfrm>
          <a:off x="8862017" y="2697324"/>
          <a:ext cx="3180153" cy="1058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5567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ครัวเรือนเกษตรกรมีรายได้เงินสดสุทธิทาง</a:t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การเกษตรเพิ่มขึ้นจากปีที่ผ่านมา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การยกระดับรายได้ของครัวเรือนเกษตรให้สูงขึ้น</a:t>
                      </a:r>
                      <a:b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ลดความเหลื่อมล้ำทางรายได้ในภาคเกษตร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กล่องข้อความ 2">
            <a:extLst>
              <a:ext uri="{FF2B5EF4-FFF2-40B4-BE49-F238E27FC236}">
                <a16:creationId xmlns:a16="http://schemas.microsoft.com/office/drawing/2014/main" id="{0BF49919-E326-4FDB-84D9-C24FCDBAB9D4}"/>
              </a:ext>
            </a:extLst>
          </p:cNvPr>
          <p:cNvSpPr txBox="1"/>
          <p:nvPr/>
        </p:nvSpPr>
        <p:spPr>
          <a:xfrm>
            <a:off x="8883425" y="3802283"/>
            <a:ext cx="3172506" cy="11695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หากมูลค่าการบริโภคสินค้าเกษตรภายในประเทศ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ปี 2565 ลดลงมากกว่าจากที่ประมาณการไว้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จะไม่นำ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ตัวชี้วัดนี้มาประเมินผลหน่วยงาน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หากระยะต่อไปมีมาตรการป้องกันการแพร่ระบาดของ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โรคติดเชื้อไวรัสโค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นา-2019 (เช่นเดียวกับช่วงที่ได้รับ 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ผลกระทบสูง) จะไม่นำตัวชี้วัดนี้มาประเมินผลหน่วยงาน</a:t>
            </a:r>
          </a:p>
        </p:txBody>
      </p:sp>
      <p:sp>
        <p:nvSpPr>
          <p:cNvPr id="28" name="สี่เหลี่ยมผืนผ้า 6">
            <a:extLst>
              <a:ext uri="{FF2B5EF4-FFF2-40B4-BE49-F238E27FC236}">
                <a16:creationId xmlns:a16="http://schemas.microsoft.com/office/drawing/2014/main" id="{E626CE44-2B09-43CC-B5F8-17465D742B7A}"/>
              </a:ext>
            </a:extLst>
          </p:cNvPr>
          <p:cNvSpPr/>
          <p:nvPr/>
        </p:nvSpPr>
        <p:spPr>
          <a:xfrm>
            <a:off x="90249" y="4917947"/>
            <a:ext cx="11596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1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ประเมินผลการดำเนินงานโดยใช้ข้อมูลผลการสำรวจฯ (ตัวเลขจริง) ในปีงบประมาณ พ.ศ. 2565 ของสำนักงานเศรษฐกิจการเกษตร</a:t>
            </a:r>
            <a:endParaRPr lang="th-TH" sz="11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14778" y="184316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ตัวชี้วัดกรมหม่อนไหม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7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6840" y="5473808"/>
          <a:ext cx="10799294" cy="99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761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2459736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,967.03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ค่าเป้าหมายมาตรฐาน-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ค่าเป้าหมายขั้นสูง-ค่าเป้าหมายมาตรฐาน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200" b="0" kern="0" spc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78,322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(ผลการดำเนินงานปี 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,676.97 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2564+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%Growth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 3 ปี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(78,322+1.73%)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524765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4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</a:r>
          </a:p>
        </p:txBody>
      </p:sp>
    </p:spTree>
    <p:extLst>
      <p:ext uri="{BB962C8B-B14F-4D97-AF65-F5344CB8AC3E}">
        <p14:creationId xmlns:p14="http://schemas.microsoft.com/office/powerpoint/2010/main" val="2813587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4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ทุกกรม และทุกองค์การมหาชน</a:t>
                      </a:r>
                      <a:endParaRPr lang="en-US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นำผลการดำเนินงานที่ได้เป็นค่าคะแนนในรอบ 6 และ 12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1424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5">
            <a:extLst>
              <a:ext uri="{FF2B5EF4-FFF2-40B4-BE49-F238E27FC236}">
                <a16:creationId xmlns:a16="http://schemas.microsoft.com/office/drawing/2014/main" id="{D50D0E96-9089-464C-842B-8AA5C0D85237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11</a:t>
            </a:fld>
            <a:endParaRPr lang="en-US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200182" y="1245317"/>
            <a:ext cx="11757356" cy="13114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thaiDist">
              <a:lnSpc>
                <a:spcPct val="100000"/>
              </a:lnSpc>
            </a:pPr>
            <a:r>
              <a:rPr lang="th-TH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lang="en-US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</a:t>
            </a:r>
            <a:r>
              <a:rPr lang="th-TH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th-TH" sz="11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องค์ความรู้หรือเทคโนโลยีที่เกิดจากนวัตกรรมด้านหม่อนไหม หมายถึง องค์ความรู้ หรือเทคโนโลยี ด้านหม่อนไหมที่เกิดจากงานวิจัยด้านหม่อนไหม หรือการนำองค์ความรู้ หรือเทคโนโลยี</a:t>
            </a:r>
            <a:br>
              <a:rPr lang="th-TH" sz="11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1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ด้านหม่อนไหมไปประยุกต์ใช้ หรือพัฒนา หรือต่อยอด ปรับให้เหมาะสม ทั้งนี้ ผลงานวิจัยด้านหม่อนไหมที่นำมาใช้ อาจเป็นผลงานวิจัยที่แล้วเสร็จตั้งแต่ปีก่อนหน้า แต่มีการนำมาต่อยอด หรือประยุกต์ใช้กับสถานการณ์ปัจจุบันได้อย่างเหมาะสม</a:t>
            </a:r>
            <a:endParaRPr lang="th-TH" sz="1100" b="1" kern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thaiDist">
              <a:lnSpc>
                <a:spcPct val="100000"/>
              </a:lnSpc>
            </a:pPr>
            <a:r>
              <a:rPr lang="th-TH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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จำนวนผลงานวิจัย หมายถึง ผลงานวิจัย/องค์ความรู้/เทคโนโลยีที่ได้ดำเนินการศึกษาค้นคว้าวิจัย จนได้เทคโนโลยีการผลิตหม่อนไหมที่เหมาะสม นำไปถ่ายทอดและบริการแก่กลุ่มเป้าหมายอันได้แก่ เกษตรกร ผู้ประกอบการ ประชาชน สถานศึกษา หน่วยงานภาครัฐ และเอกชน</a:t>
            </a:r>
            <a:r>
              <a:rPr lang="th-TH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 </a:t>
            </a:r>
          </a:p>
          <a:p>
            <a:pPr algn="thaiDist">
              <a:lnSpc>
                <a:spcPct val="100000"/>
              </a:lnSpc>
            </a:pPr>
            <a:r>
              <a:rPr lang="th-TH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	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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การนำไปใช้ประโยชน์ หมายถึง การนำผลงานวิจัย/องค์ความรู้/เทคโนโลยีไปในการดำเนินกิจกรรมเพื่อสร้างมูลค่าทางเศรษฐกิจ โดยประเมินผลจากกลุ่มเป้าหมายที่นำผลงานวิจัย /องค์ความรู้/เทคโนโลยีไปใช้ประโยชน์</a:t>
            </a:r>
            <a:endParaRPr lang="th-TH" sz="11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51314"/>
              </p:ext>
            </p:extLst>
          </p:nvPr>
        </p:nvGraphicFramePr>
        <p:xfrm>
          <a:off x="281037" y="2583144"/>
          <a:ext cx="8422101" cy="2875261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12347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00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00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61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20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20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408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002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408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80700">
                <a:tc gridSpan="9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th-TH" sz="1700" dirty="0">
                        <a:solidFill>
                          <a:schemeClr val="tx1"/>
                        </a:solidFill>
                        <a:latin typeface="THSarabunPSK" pitchFamily="34" charset="-34"/>
                        <a:cs typeface="THSarabunPSK" pitchFamily="34" charset="-34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2784">
                <a:tc>
                  <a:txBody>
                    <a:bodyPr/>
                    <a:lstStyle/>
                    <a:p>
                      <a:pPr algn="ctr"/>
                      <a:endParaRPr lang="th-TH"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2558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2559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2560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2561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2562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ปี 2563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2564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2565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710">
                <a:tc>
                  <a:txBody>
                    <a:bodyPr/>
                    <a:lstStyle/>
                    <a:p>
                      <a:pPr algn="l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งบประมาณที่ได้รับจัดสรร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42,478,800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51,840,300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49,302,300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32,784,100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32,302,700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25,673,438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15,817,500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10,240,000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8668">
                <a:tc>
                  <a:txBody>
                    <a:bodyPr/>
                    <a:lstStyle/>
                    <a:p>
                      <a:pPr algn="l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จำนวนโครงการวิจัยที่ดำเนินการ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วิจัยพื้นฐาน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วิจัยเชิงพาณิชย์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177">
                <a:tc>
                  <a:txBody>
                    <a:bodyPr/>
                    <a:lstStyle/>
                    <a:p>
                      <a:pPr algn="l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จำนวนโครงการวิจัยที่ดำเนินการแล้วเสร็จ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2505">
                <a:tc>
                  <a:txBody>
                    <a:bodyPr/>
                    <a:lstStyle/>
                    <a:p>
                      <a:pPr algn="l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วิจัยพื้นฐาน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2505">
                <a:tc>
                  <a:txBody>
                    <a:bodyPr/>
                    <a:lstStyle/>
                    <a:p>
                      <a:pPr algn="l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วิจัยเชิงพาณิชย์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2505">
                <a:tc>
                  <a:txBody>
                    <a:bodyPr/>
                    <a:lstStyle/>
                    <a:p>
                      <a:pPr algn="l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จำนวนผลงานวิจัยที่นำไปใช้ประโยชน์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เรื่อง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เรื่อง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เรื่อง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เรื่อง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เรื่อง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เรื่อง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เรื่อง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เรื่อง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2505">
                <a:tc>
                  <a:txBody>
                    <a:bodyPr/>
                    <a:lstStyle/>
                    <a:p>
                      <a:pPr algn="l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วิจัยพื้นฐาน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5084">
                <a:tc>
                  <a:txBody>
                    <a:bodyPr/>
                    <a:lstStyle/>
                    <a:p>
                      <a:pPr algn="l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วิจัยเชิงพาณิชย์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226410"/>
              </p:ext>
            </p:extLst>
          </p:nvPr>
        </p:nvGraphicFramePr>
        <p:xfrm>
          <a:off x="236204" y="5795386"/>
          <a:ext cx="5859796" cy="566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52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24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20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1824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392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เรื่อง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เรื่อง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เรื่อง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505812"/>
              </p:ext>
            </p:extLst>
          </p:nvPr>
        </p:nvGraphicFramePr>
        <p:xfrm>
          <a:off x="8955935" y="4396506"/>
          <a:ext cx="3170152" cy="79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0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92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8177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กลุ่มเป้าหมายที่นำผลงานวิจัย /เทคโนโลยี /นวัตกรรม </a:t>
                      </a:r>
                      <a:b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ไปใช้ประโยชน์มีรายได้เพิ่มขึ้น หรือได้ผลงานวิจัย /นวัตกรรม /เทคโนโลยีใหม่ ๆ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200182" y="5507302"/>
            <a:ext cx="145212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Pentagon 43">
            <a:extLst>
              <a:ext uri="{FF2B5EF4-FFF2-40B4-BE49-F238E27FC236}">
                <a16:creationId xmlns:a16="http://schemas.microsoft.com/office/drawing/2014/main" id="{1755DE49-B3BF-4308-9071-54B54A22B25D}"/>
              </a:ext>
            </a:extLst>
          </p:cNvPr>
          <p:cNvSpPr/>
          <p:nvPr/>
        </p:nvSpPr>
        <p:spPr>
          <a:xfrm>
            <a:off x="9249499" y="757386"/>
            <a:ext cx="1167809" cy="356420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4" tIns="45717" rIns="91434" bIns="45717" rtlCol="0" anchor="ctr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8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0538580" y="551920"/>
            <a:ext cx="1104998" cy="666466"/>
            <a:chOff x="7140891" y="1707729"/>
            <a:chExt cx="1072343" cy="613365"/>
          </a:xfrm>
        </p:grpSpPr>
        <p:pic>
          <p:nvPicPr>
            <p:cNvPr id="19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14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20</a:t>
              </a:r>
            </a:p>
          </p:txBody>
        </p:sp>
      </p:grpSp>
      <p:graphicFrame>
        <p:nvGraphicFramePr>
          <p:cNvPr id="22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762007"/>
              </p:ext>
            </p:extLst>
          </p:nvPr>
        </p:nvGraphicFramePr>
        <p:xfrm>
          <a:off x="8955935" y="3557566"/>
          <a:ext cx="3236065" cy="79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60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92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8177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การคัดเลือกงานวิจัยที่นำไปใช้ประโยชน์จะขึ้นอยู่กับความต้องการของเกษตรกร หรือเพื่อแก้ปัญหา และพัฒนาผลิตภัณฑ์ให้สามารถแข่งขันได้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Rectangle 27">
            <a:extLst>
              <a:ext uri="{FF2B5EF4-FFF2-40B4-BE49-F238E27FC236}">
                <a16:creationId xmlns:a16="http://schemas.microsoft.com/office/drawing/2014/main" id="{A114DB8D-E6A6-4A3D-B1D7-55D392E992E1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0">
            <a:extLst>
              <a:ext uri="{FF2B5EF4-FFF2-40B4-BE49-F238E27FC236}">
                <a16:creationId xmlns:a16="http://schemas.microsoft.com/office/drawing/2014/main" id="{361F86D7-B7F4-42F3-8A07-249B115DC0AF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ตัวชี้วัดกรมหม่อนไหม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Rounded Rectangle 3">
            <a:extLst>
              <a:ext uri="{FF2B5EF4-FFF2-40B4-BE49-F238E27FC236}">
                <a16:creationId xmlns:a16="http://schemas.microsoft.com/office/drawing/2014/main" id="{F0F5604C-5568-47F9-AD73-841D9EBF6D4E}"/>
              </a:ext>
            </a:extLst>
          </p:cNvPr>
          <p:cNvSpPr/>
          <p:nvPr/>
        </p:nvSpPr>
        <p:spPr bwMode="gray">
          <a:xfrm>
            <a:off x="200182" y="798679"/>
            <a:ext cx="3109416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 ผลงานวิจัยที่นำไปใช้ประโยชน์</a:t>
            </a:r>
          </a:p>
        </p:txBody>
      </p:sp>
    </p:spTree>
    <p:extLst>
      <p:ext uri="{BB962C8B-B14F-4D97-AF65-F5344CB8AC3E}">
        <p14:creationId xmlns:p14="http://schemas.microsoft.com/office/powerpoint/2010/main" val="3455171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DFA71D34-AD05-F93B-781F-3F19984CF9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428495"/>
              </p:ext>
            </p:extLst>
          </p:nvPr>
        </p:nvGraphicFramePr>
        <p:xfrm>
          <a:off x="158237" y="535371"/>
          <a:ext cx="11877676" cy="8966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ผลงานวิจัยที่นำไปใช้ประโยชน์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กลุ่มเป้าหมายที่จะนำงานวิจัยไปถ่ายทอด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รายงานการติดตามประเมินผลการถ่ายทอดเทคโนโลยี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E27B2E4D-DB94-76A3-8F1E-6757F03F1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334770"/>
              </p:ext>
            </p:extLst>
          </p:nvPr>
        </p:nvGraphicFramePr>
        <p:xfrm>
          <a:off x="158237" y="1668189"/>
          <a:ext cx="5841372" cy="1159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046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547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ดำเนินการประชุมหารือร่วมระหว่างผู้รับผิดชอบ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คัดเลือกผลงานวิจัยหรือเทคโนโลยีที่จะถ่ายทอดให้แก่เกษตรกร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กำหนดเกษตรกรหรือกำหนดกลุ่มเป้าหมาย ที่เหมาะสมในการถ่ายทอดฯ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จัดทำการถ่ายทอดเทคโนโลยี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5B3B8DB-8D47-8CA7-8D29-D27A7BC35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970053"/>
              </p:ext>
            </p:extLst>
          </p:nvPr>
        </p:nvGraphicFramePr>
        <p:xfrm>
          <a:off x="6271958" y="1677535"/>
          <a:ext cx="5763954" cy="11738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0843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6538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จัดทำแบบสอบถามเกษตรกรที่ได้รับการถ่ายทอดเทคโนโลยี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9" name="ตัวแทนเนื้อหา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4417599"/>
              </p:ext>
            </p:extLst>
          </p:nvPr>
        </p:nvGraphicFramePr>
        <p:xfrm>
          <a:off x="246183" y="3488671"/>
          <a:ext cx="11756572" cy="2562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0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98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16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16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47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476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476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2132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476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213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3137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293079">
                <a:tc rowSpan="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2566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77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ดำเนินการประชุมหารือร่วมระหว่างผู้รับผิดชอบ 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030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คัดเลือกผลงานวิจัยหรือเทคโนโลยีที่จะถ่ายทอดให้แก่เกษตรกร</a:t>
                      </a:r>
                      <a:endParaRPr kumimoji="0" lang="en-US" sz="1200" b="0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2432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กำหนดเกษตรกรหรือกำหนดกลุ่มเป้าหมาย ที่เหมาะสมในการถ่ายทอดฯ</a:t>
                      </a:r>
                      <a:endParaRPr kumimoji="0" lang="en-US" sz="1200" b="0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431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จัดทำการถ่ายทอดเทคโนโลยี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728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สี่เหลี่ยมผืนผ้า 9"/>
          <p:cNvSpPr/>
          <p:nvPr/>
        </p:nvSpPr>
        <p:spPr>
          <a:xfrm>
            <a:off x="160739" y="3145218"/>
            <a:ext cx="55037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</a:t>
            </a:r>
            <a:endPara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12</a:t>
            </a:fld>
            <a:endParaRPr lang="en-US"/>
          </a:p>
        </p:txBody>
      </p:sp>
      <p:sp>
        <p:nvSpPr>
          <p:cNvPr id="1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2879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  <a:endParaRPr lang="th-TH" altLang="th-TH" sz="2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2" name="ลูกศรเชื่อมต่อแบบตรง 11"/>
          <p:cNvCxnSpPr/>
          <p:nvPr/>
        </p:nvCxnSpPr>
        <p:spPr>
          <a:xfrm>
            <a:off x="4286992" y="4230552"/>
            <a:ext cx="135378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2"/>
          <p:cNvCxnSpPr/>
          <p:nvPr/>
        </p:nvCxnSpPr>
        <p:spPr>
          <a:xfrm>
            <a:off x="5664529" y="4619544"/>
            <a:ext cx="127066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/>
          <p:cNvCxnSpPr/>
          <p:nvPr/>
        </p:nvCxnSpPr>
        <p:spPr>
          <a:xfrm>
            <a:off x="6311734" y="5044010"/>
            <a:ext cx="127066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ลูกศรเชื่อมต่อแบบตรง 14"/>
          <p:cNvCxnSpPr/>
          <p:nvPr/>
        </p:nvCxnSpPr>
        <p:spPr>
          <a:xfrm>
            <a:off x="6947064" y="5482790"/>
            <a:ext cx="3146962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15"/>
          <p:cNvCxnSpPr/>
          <p:nvPr/>
        </p:nvCxnSpPr>
        <p:spPr>
          <a:xfrm>
            <a:off x="7582394" y="5842116"/>
            <a:ext cx="63533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16"/>
          <p:cNvCxnSpPr/>
          <p:nvPr/>
        </p:nvCxnSpPr>
        <p:spPr>
          <a:xfrm>
            <a:off x="9518071" y="5842116"/>
            <a:ext cx="57595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ลูกศรเชื่อมต่อแบบตรง 17"/>
          <p:cNvCxnSpPr/>
          <p:nvPr/>
        </p:nvCxnSpPr>
        <p:spPr>
          <a:xfrm>
            <a:off x="11405234" y="5842116"/>
            <a:ext cx="57595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2896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5">
            <a:extLst>
              <a:ext uri="{FF2B5EF4-FFF2-40B4-BE49-F238E27FC236}">
                <a16:creationId xmlns:a16="http://schemas.microsoft.com/office/drawing/2014/main" id="{D50D0E96-9089-464C-842B-8AA5C0D85237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13</a:t>
            </a:fld>
            <a:endParaRPr lang="en-US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218295" y="1127526"/>
            <a:ext cx="11843428" cy="10926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thaiDist">
              <a:lnSpc>
                <a:spcPct val="100000"/>
              </a:lnSpc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lang="en-US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</a:p>
          <a:p>
            <a:pPr algn="thaiDist">
              <a:lnSpc>
                <a:spcPct val="100000"/>
              </a:lnSpc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 มติคณะรัฐมนตรี วันที่ 3 สิงหาคม 2564 เห็นชอบการขับเคลื่อนการให้บริการประชาชนผ่านระบบอิเล็กทรอนิกส์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ปีงบประมาณ พ.ศ. 2565 รวมงานบริการ 12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Agenda</a:t>
            </a:r>
          </a:p>
          <a:p>
            <a:pPr>
              <a:lnSpc>
                <a:spcPct val="100000"/>
              </a:lnSpc>
            </a:pP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 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ก.พ.ร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กำหนดให้หน่วยงานเจ้าภาพหลัก และหน่วยงานที่เกี่ยวข้องจัดทำทิศทางการพัฒนา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Roadmap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ภายในระยะไม่เกิน 3 ปี (พ.ศ. 2565 - 2567) และจัดทำแผนปฏิบัติการ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ในการขับเคลื่อน   เป้าหมายที่กำหนดในแต่ละปี</a:t>
            </a:r>
          </a:p>
          <a:p>
            <a:pPr>
              <a:lnSpc>
                <a:spcPct val="100000"/>
              </a:lnSpc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 แผนปฏิบัติการ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ในปีงบประมาณ พ.ศ. 2566 หมายถึง แผนดำเนินการที่ส่วนราชการระบุรายละเอียดกิจกรรมสำคัญที่ต้องดำเนินการเพื่อให้บรรลุเป้าหมายตามที่ได้กำหนดไว้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Roadmap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 2566 โดยระบุหน่วยงานที่รับผิดชอบให้ชัดเจน /ผลผลิตที่จะได้รับเป็นรายเดือนหรือรายไตรมาส เพื่อใช้ติดตามความก้าวหน้าการขับเคลื่อน /เป้าหมายในการวัดความสำเร็จ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ของแต่ละไตรมาส /การระบุเป้าหมายและบทบาทของหน่วยงานที่เกี่ยวข้อง </a:t>
            </a: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6498914"/>
              </p:ext>
            </p:extLst>
          </p:nvPr>
        </p:nvGraphicFramePr>
        <p:xfrm>
          <a:off x="211730" y="4001761"/>
          <a:ext cx="7985505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18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18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18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ดำเนินการได้ตามแผนปฏิบัติการ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พ.ศ. 2566 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80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ดำเนินการได้ตามแผนปฏิบัติการ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พ.ศ. 2566 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90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ดำเนินการได้ตามแผนปฏิบัติการ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พ.ศ. 2566 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100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218295" y="3724762"/>
            <a:ext cx="550379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Pentagon 43">
            <a:extLst>
              <a:ext uri="{FF2B5EF4-FFF2-40B4-BE49-F238E27FC236}">
                <a16:creationId xmlns:a16="http://schemas.microsoft.com/office/drawing/2014/main" id="{1755DE49-B3BF-4308-9071-54B54A22B25D}"/>
              </a:ext>
            </a:extLst>
          </p:cNvPr>
          <p:cNvSpPr/>
          <p:nvPr/>
        </p:nvSpPr>
        <p:spPr>
          <a:xfrm>
            <a:off x="9606841" y="836130"/>
            <a:ext cx="1167809" cy="394729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4" tIns="45717" rIns="91434" bIns="45717" rtlCol="0" anchor="ctr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2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0774065" y="648713"/>
            <a:ext cx="1199640" cy="668228"/>
            <a:chOff x="7094187" y="1707729"/>
            <a:chExt cx="1164188" cy="613365"/>
          </a:xfrm>
        </p:grpSpPr>
        <p:pic>
          <p:nvPicPr>
            <p:cNvPr id="1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787977"/>
              <a:ext cx="1164188" cy="363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</a:p>
          </p:txBody>
        </p:sp>
      </p:grpSp>
      <p:graphicFrame>
        <p:nvGraphicFramePr>
          <p:cNvPr id="26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362410"/>
              </p:ext>
            </p:extLst>
          </p:nvPr>
        </p:nvGraphicFramePr>
        <p:xfrm>
          <a:off x="211729" y="5138145"/>
          <a:ext cx="11761975" cy="1058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6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92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ความสำเร็จในการขับเคลื่อนการพัฒนางานบริการ </a:t>
                      </a:r>
                      <a:r>
                        <a:rPr lang="en-US" sz="10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Agenda </a:t>
                      </a:r>
                      <a:r>
                        <a:rPr lang="th-TH" sz="10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ตามมติคณะรัฐมนตรี (12 งานบริการ)</a:t>
                      </a: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280261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การกำหนดเป้าหมาย 6 เดือน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กำหนดเป้าหมายตามกิจกรรมที่หน่วยงานเกี่ยวข้องผลักดัน หรือกำหนดเป้าหมายร่วมกันทุกส่วนราชการ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146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 </a:t>
                      </a:r>
                      <a:r>
                        <a:rPr lang="th-TH" sz="10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(ทีมขับเคลื่อน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ติดตามความก้าวหน้าทุก 2 เดือน (ช่วงวันที่ 15 ของเดือนถัดไป (เริ่มเดือนมกราคม 2565)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431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 12 เดือน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กำหนดให้หน่วยงานเจ้าภาพหลัก รายงานผลการดำเนินการตามแผนปฏิบัติการรายปี (ในภาพรวม) ระบุผลผลิตหรือความก้าวหน้า /ผลสำเร็จการดำเนินการของแต่ละหน่วยงานที่เกี่ยวข้องที่ระบุไว้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68337" y="2526822"/>
            <a:ext cx="7971370" cy="1200329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แนวทางการประเมิน </a:t>
            </a:r>
            <a:r>
              <a:rPr lang="en-US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ประเมินความสำเร็จจากการดำเนินงานตามกิจกรรมที่ได้ระบุไว้ในแผนปฏิบัติการ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(Action Plan)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ปี 2566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 โดยพิจารณาจากจำนวนกิจกรรมทั้งหมดที่ได้กำหนดไว้ในแต่ละ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ที่ต้องดำเนินการ สามารถดำเนินการได้ตามแผนระยะเวลาที่กำหนด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 กรณีหน่วยงานเกี่ยวข้องในงานบริการ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Agenda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หลายงานบริการ เป็นการวัดร้อยละความสำเร็จเฉลี่ยของงานบริการ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Agenda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ที่เกี่ยวข้อง</a:t>
            </a: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637018"/>
              </p:ext>
            </p:extLst>
          </p:nvPr>
        </p:nvGraphicFramePr>
        <p:xfrm>
          <a:off x="8357004" y="2955288"/>
          <a:ext cx="3681661" cy="20929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816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บทบาทของกรมหม่อนไหม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 ระบบการขึ้นทะเบียนเกษตรกรและการขอรับความช่วยเหลือ</a:t>
                      </a:r>
                      <a:b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ด้านการเกษตร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102">
                <a:tc>
                  <a:txBody>
                    <a:bodyPr/>
                    <a:lstStyle/>
                    <a:p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 2"/>
                        </a:rPr>
                        <a:t> 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 2"/>
                        </a:rPr>
                        <a:t>     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 2"/>
                        </a:rPr>
                        <a:t>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 2"/>
                        </a:rPr>
                        <a:t>  หน่วยงานเจ้าภาพหลัก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146">
                <a:tc>
                  <a:txBody>
                    <a:bodyPr/>
                    <a:lstStyle/>
                    <a:p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 2"/>
                        </a:rPr>
                        <a:t>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 2"/>
                        </a:rPr>
                        <a:t>  หน่วยงานที่เกี่ยวข้อง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8938">
                <a:tc>
                  <a:txBody>
                    <a:bodyPr/>
                    <a:lstStyle/>
                    <a:p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ระบบรับรองมาตรฐานสินค้าเกษตร (</a:t>
                      </a:r>
                      <a:r>
                        <a:rPr lang="en-US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พืช ประมง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ปศุสัตว์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1016">
                <a:tc>
                  <a:txBody>
                    <a:bodyPr/>
                    <a:lstStyle/>
                    <a:p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 2"/>
                        </a:rPr>
                        <a:t>      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 2"/>
                        </a:rPr>
                        <a:t>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 2"/>
                        </a:rPr>
                        <a:t>  หน่วยงานเจ้าภาพหลัก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1241">
                <a:tc>
                  <a:txBody>
                    <a:bodyPr/>
                    <a:lstStyle/>
                    <a:p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 2"/>
                        </a:rPr>
                        <a:t>      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 2"/>
                        </a:rPr>
                        <a:t>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 2"/>
                        </a:rPr>
                        <a:t>  หน่วยงานที่เกี่ยวข้อง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8" name="Rectangle 27">
            <a:extLst>
              <a:ext uri="{FF2B5EF4-FFF2-40B4-BE49-F238E27FC236}">
                <a16:creationId xmlns:a16="http://schemas.microsoft.com/office/drawing/2014/main" id="{CA5FE65A-7A28-42C0-A756-E2C61E53A66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20">
            <a:extLst>
              <a:ext uri="{FF2B5EF4-FFF2-40B4-BE49-F238E27FC236}">
                <a16:creationId xmlns:a16="http://schemas.microsoft.com/office/drawing/2014/main" id="{9A02AEF6-30C2-404B-B563-33C1F127160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ตัวชี้วัดกรมหม่อนไหม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ounded Rectangle 3">
            <a:extLst>
              <a:ext uri="{FF2B5EF4-FFF2-40B4-BE49-F238E27FC236}">
                <a16:creationId xmlns:a16="http://schemas.microsoft.com/office/drawing/2014/main" id="{BC4EF194-08C4-4ADC-BE85-53CFC8BBDB53}"/>
              </a:ext>
            </a:extLst>
          </p:cNvPr>
          <p:cNvSpPr/>
          <p:nvPr/>
        </p:nvSpPr>
        <p:spPr bwMode="gray">
          <a:xfrm>
            <a:off x="211729" y="724581"/>
            <a:ext cx="9197155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 การพัฒนาองค์การสู่ดิจิทัล </a:t>
            </a:r>
            <a:r>
              <a:rPr lang="en-US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ความสำเร็จในการขับเคลื่อนการพัฒนางานบริการ </a:t>
            </a:r>
            <a:r>
              <a:rPr lang="en-US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Agenda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ตามมติคณะรัฐมนตรี (12 งานบริการ)</a:t>
            </a:r>
          </a:p>
        </p:txBody>
      </p:sp>
    </p:spTree>
    <p:extLst>
      <p:ext uri="{BB962C8B-B14F-4D97-AF65-F5344CB8AC3E}">
        <p14:creationId xmlns:p14="http://schemas.microsoft.com/office/powerpoint/2010/main" val="883697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5">
            <a:extLst>
              <a:ext uri="{FF2B5EF4-FFF2-40B4-BE49-F238E27FC236}">
                <a16:creationId xmlns:a16="http://schemas.microsoft.com/office/drawing/2014/main" id="{D50D0E96-9089-464C-842B-8AA5C0D85237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14</a:t>
            </a:fld>
            <a:endParaRPr lang="en-US"/>
          </a:p>
        </p:txBody>
      </p:sp>
      <p:sp>
        <p:nvSpPr>
          <p:cNvPr id="11" name="Pentagon 43">
            <a:extLst>
              <a:ext uri="{FF2B5EF4-FFF2-40B4-BE49-F238E27FC236}">
                <a16:creationId xmlns:a16="http://schemas.microsoft.com/office/drawing/2014/main" id="{1755DE49-B3BF-4308-9071-54B54A22B25D}"/>
              </a:ext>
            </a:extLst>
          </p:cNvPr>
          <p:cNvSpPr/>
          <p:nvPr/>
        </p:nvSpPr>
        <p:spPr>
          <a:xfrm>
            <a:off x="10000476" y="707422"/>
            <a:ext cx="1167809" cy="454637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4" tIns="45717" rIns="91434" bIns="45717" rtlCol="0" anchor="ctr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2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1020005" y="650474"/>
            <a:ext cx="1199640" cy="738903"/>
            <a:chOff x="7094187" y="1707729"/>
            <a:chExt cx="1164188" cy="613365"/>
          </a:xfrm>
        </p:grpSpPr>
        <p:pic>
          <p:nvPicPr>
            <p:cNvPr id="1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787976"/>
              <a:ext cx="1164188" cy="363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7.5</a:t>
              </a:r>
            </a:p>
          </p:txBody>
        </p:sp>
      </p:grpSp>
      <p:graphicFrame>
        <p:nvGraphicFramePr>
          <p:cNvPr id="19" name="ตาราง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2109990"/>
              </p:ext>
            </p:extLst>
          </p:nvPr>
        </p:nvGraphicFramePr>
        <p:xfrm>
          <a:off x="128795" y="3081761"/>
          <a:ext cx="11888412" cy="82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28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28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628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ดำเนินการได้ตามแผนปฏิบัติการ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พ.ศ. 2566 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80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ดำเนินการได้ตามแผนปฏิบัติการ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พ.ศ. 2566 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90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ดำเนินการได้ตามแผนปฏิบัติการ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พ.ศ. 2566 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100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สี่เหลี่ยมผืนผ้า 19"/>
          <p:cNvSpPr/>
          <p:nvPr/>
        </p:nvSpPr>
        <p:spPr>
          <a:xfrm>
            <a:off x="179027" y="2747794"/>
            <a:ext cx="564799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797136"/>
              </p:ext>
            </p:extLst>
          </p:nvPr>
        </p:nvGraphicFramePr>
        <p:xfrm>
          <a:off x="138645" y="1232235"/>
          <a:ext cx="11898552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985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948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2417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นิยาม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200" b="1" kern="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ระบบการขึ้นทะเบียนเกษตรกร</a:t>
                      </a:r>
                      <a:r>
                        <a:rPr lang="en-US" sz="1200" b="1" kern="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kern="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หมายถึง</a:t>
                      </a:r>
                      <a:r>
                        <a:rPr lang="th-TH" sz="1200" b="1" kern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0" kern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การพัฒนาระบบการยื่นคำขอขึ้นทะเบียนเกษตรกร ทางด้าน </a:t>
                      </a:r>
                      <a:r>
                        <a:rPr lang="th-TH" sz="1200" b="0" kern="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สัตว์ ประมง และหม่อนไหม  เพื่อให้เกษตรกรสามารถส่งคำขอเพื่อขึ้นทะเบียน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เกษตรกรผ่านระบบออนไลน์ได้</a:t>
                      </a:r>
                      <a:endParaRPr lang="th-TH" sz="1200" b="0" i="0" u="none" strike="noStrike" kern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l">
                        <a:lnSpc>
                          <a:spcPct val="100000"/>
                        </a:lnSpc>
                        <a:buNone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รายละเอียดของกิจกรรมหรือการดำเนินงาน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การพัฒนาระบบการขึ้นทะเบียนของเกษตรกรของหน่วยรับขึ้นทะเบียน ในสังกัดกระทรวงเกษตรและสหกรณ์ ทางด้านพืช สัตว์ ประมง และ</a:t>
                      </a:r>
                      <a:b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หม่อนไหม ให้เกษตรกรที่จะขึ้นทะเบียนเกษตรกร สามารถยื่นคำขอเพื่อขึ้นทะเบียนเกษตรกรผ่านระบบออนไลน์ได้</a:t>
                      </a:r>
                      <a:b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การพัฒนาระบบการให้บริการข้อมูลเกษตรกรกลาง (</a:t>
                      </a:r>
                      <a:r>
                        <a:rPr lang="en-US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Farmer One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ไปสู่การเปิดผยข้อมูลภาครัฐ (</a:t>
                      </a:r>
                      <a:r>
                        <a:rPr lang="en-US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Data) 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เพื่อให้บริการหน่วยงานนำไปประกอบการพิจารณาช่วยเหลือด้านการเกษตร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2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l">
                        <a:lnSpc>
                          <a:spcPct val="100000"/>
                        </a:lnSpc>
                        <a:buNone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แหล่งที่มาของข้อมูล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 กรมปศุสัตว์ กรมประมง กรมหม่อนไหม สำนักงานเศรษฐกิจการเกษตร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7" name="ตาราง 9">
            <a:extLst>
              <a:ext uri="{FF2B5EF4-FFF2-40B4-BE49-F238E27FC236}">
                <a16:creationId xmlns:a16="http://schemas.microsoft.com/office/drawing/2014/main" id="{CBC7B93A-D403-42D8-8AF2-79D83D05B2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813358"/>
              </p:ext>
            </p:extLst>
          </p:nvPr>
        </p:nvGraphicFramePr>
        <p:xfrm>
          <a:off x="179027" y="4044541"/>
          <a:ext cx="11962730" cy="7627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62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52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4884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เพิ่มประสิทธิภาพในการปฏิบัติงานของหน่วยงานและเพิ่มช่องทางการให้บริการประชาชน ให้ได้รับความสะดวกในการขึ้นทะเบียนเกษตรกร และการให้บริการข้อมูลจากฐานข้อมูลเกษตรกรกลางให้แก่หน่วยงานเพื่อการช่วยเหลือด้านการเกษตร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8" name="Rectangle 27">
            <a:extLst>
              <a:ext uri="{FF2B5EF4-FFF2-40B4-BE49-F238E27FC236}">
                <a16:creationId xmlns:a16="http://schemas.microsoft.com/office/drawing/2014/main" id="{E385CE64-5A78-487A-94DA-6B734CC29A7F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0">
            <a:extLst>
              <a:ext uri="{FF2B5EF4-FFF2-40B4-BE49-F238E27FC236}">
                <a16:creationId xmlns:a16="http://schemas.microsoft.com/office/drawing/2014/main" id="{0E8EB399-C708-48AB-A2A1-C455BFD53BBC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ตัวชี้วัดกรมหม่อนไหม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ounded Rectangle 3">
            <a:extLst>
              <a:ext uri="{FF2B5EF4-FFF2-40B4-BE49-F238E27FC236}">
                <a16:creationId xmlns:a16="http://schemas.microsoft.com/office/drawing/2014/main" id="{C79D2EB8-C438-4D6F-AFF6-546A43F69612}"/>
              </a:ext>
            </a:extLst>
          </p:cNvPr>
          <p:cNvSpPr/>
          <p:nvPr/>
        </p:nvSpPr>
        <p:spPr bwMode="gray">
          <a:xfrm>
            <a:off x="138646" y="757773"/>
            <a:ext cx="6587470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6.1  ระบบการขึ้นทะเบียนเกษตรกรและการขอรับความช่วยเหลือด้านการเกษตร</a:t>
            </a:r>
          </a:p>
        </p:txBody>
      </p:sp>
    </p:spTree>
    <p:extLst>
      <p:ext uri="{BB962C8B-B14F-4D97-AF65-F5344CB8AC3E}">
        <p14:creationId xmlns:p14="http://schemas.microsoft.com/office/powerpoint/2010/main" val="27058533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15</a:t>
            </a:fld>
            <a:endParaRPr lang="en-US"/>
          </a:p>
        </p:txBody>
      </p:sp>
      <p:sp>
        <p:nvSpPr>
          <p:cNvPr id="15" name="สี่เหลี่ยมผืนผ้า 14">
            <a:extLst>
              <a:ext uri="{FF2B5EF4-FFF2-40B4-BE49-F238E27FC236}">
                <a16:creationId xmlns:a16="http://schemas.microsoft.com/office/drawing/2014/main" id="{1E306E17-08E6-4917-8259-ED9F649CFAEE}"/>
              </a:ext>
            </a:extLst>
          </p:cNvPr>
          <p:cNvSpPr/>
          <p:nvPr/>
        </p:nvSpPr>
        <p:spPr>
          <a:xfrm>
            <a:off x="0" y="0"/>
            <a:ext cx="12192000" cy="51735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TextBox 20">
            <a:extLst>
              <a:ext uri="{FF2B5EF4-FFF2-40B4-BE49-F238E27FC236}">
                <a16:creationId xmlns:a16="http://schemas.microsoft.com/office/drawing/2014/main" id="{6D7EFCD1-7D5F-4B40-931B-FAFE0190FE5D}"/>
              </a:ext>
            </a:extLst>
          </p:cNvPr>
          <p:cNvSpPr txBox="1"/>
          <p:nvPr/>
        </p:nvSpPr>
        <p:spPr>
          <a:xfrm>
            <a:off x="130735" y="77065"/>
            <a:ext cx="11930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Road map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การพัฒนาระบบการขึ้นทะเบียนเกษตรกรและการขอรับการช่วยเหลือด้านการเกษตร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C6F4869-D595-EDD0-8867-B865C979C05B}"/>
              </a:ext>
            </a:extLst>
          </p:cNvPr>
          <p:cNvSpPr txBox="1"/>
          <p:nvPr/>
        </p:nvSpPr>
        <p:spPr>
          <a:xfrm>
            <a:off x="454761" y="1710353"/>
            <a:ext cx="11325874" cy="331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แผนการพัฒนาระยะยาว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(Roadmap)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ระยะ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ปีงบประมาณ พ.ศ.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2565 - 2567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58" name="Table 6">
            <a:extLst>
              <a:ext uri="{FF2B5EF4-FFF2-40B4-BE49-F238E27FC236}">
                <a16:creationId xmlns:a16="http://schemas.microsoft.com/office/drawing/2014/main" id="{05FA74DB-6808-C24A-E1D3-71450AEE34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0490021"/>
              </p:ext>
            </p:extLst>
          </p:nvPr>
        </p:nvGraphicFramePr>
        <p:xfrm>
          <a:off x="439472" y="2239433"/>
          <a:ext cx="11325873" cy="1772089"/>
        </p:xfrm>
        <a:graphic>
          <a:graphicData uri="http://schemas.openxmlformats.org/drawingml/2006/table">
            <a:tbl>
              <a:tblPr firstRow="1" bandRow="1"/>
              <a:tblGrid>
                <a:gridCol w="2424044">
                  <a:extLst>
                    <a:ext uri="{9D8B030D-6E8A-4147-A177-3AD203B41FA5}">
                      <a16:colId xmlns:a16="http://schemas.microsoft.com/office/drawing/2014/main" val="4095341373"/>
                    </a:ext>
                  </a:extLst>
                </a:gridCol>
                <a:gridCol w="4632158">
                  <a:extLst>
                    <a:ext uri="{9D8B030D-6E8A-4147-A177-3AD203B41FA5}">
                      <a16:colId xmlns:a16="http://schemas.microsoft.com/office/drawing/2014/main" val="798799411"/>
                    </a:ext>
                  </a:extLst>
                </a:gridCol>
                <a:gridCol w="4269671">
                  <a:extLst>
                    <a:ext uri="{9D8B030D-6E8A-4147-A177-3AD203B41FA5}">
                      <a16:colId xmlns:a16="http://schemas.microsoft.com/office/drawing/2014/main" val="394664444"/>
                    </a:ext>
                  </a:extLst>
                </a:gridCol>
              </a:tblGrid>
              <a:tr h="2598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029" marR="73029" marT="36515" marB="3651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029" marR="73029" marT="36515" marB="3651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8953205"/>
                  </a:ext>
                </a:extLst>
              </a:tr>
              <a:tr h="147077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สำนักงานเศรษฐกิจการเกษตร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</a:t>
                      </a:r>
                      <a:b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/กรมปศุสัตว์ /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 /</a:t>
                      </a:r>
                      <a:b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การพัฒนาระบบฐานข้อมูลเกษตรกรกลาง </a:t>
                      </a:r>
                      <a:r>
                        <a:rPr lang="en-US" sz="14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(Farmer One)</a:t>
                      </a:r>
                      <a:r>
                        <a:rPr lang="th-TH" sz="14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14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4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เพื่อเตรียม</a:t>
                      </a: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ความพร้อมเข้าสู่แพลตฟอร์มกลาง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One Stop Service </a:t>
                      </a: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และการรับการช่วยเหลือด้านการเกษตร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029" marR="73029" marT="36515" marB="3651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บูรณาการการขึ้นทะเบียนเกษตรกร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One Stop Service</a:t>
                      </a:r>
                      <a:r>
                        <a:rPr lang="th-TH" sz="14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14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4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และการพัฒนาระบบการรับการช่วยเหลือด้านการเกษตร</a:t>
                      </a:r>
                    </a:p>
                  </a:txBody>
                  <a:tcPr marL="73029" marR="73029" marT="36515" marB="3651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6866726"/>
                  </a:ext>
                </a:extLst>
              </a:tr>
            </a:tbl>
          </a:graphicData>
        </a:graphic>
      </p:graphicFrame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110853"/>
              </p:ext>
            </p:extLst>
          </p:nvPr>
        </p:nvGraphicFramePr>
        <p:xfrm>
          <a:off x="430697" y="703385"/>
          <a:ext cx="8128000" cy="76999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2403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876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9150">
                <a:tc>
                  <a:txBody>
                    <a:bodyPr/>
                    <a:lstStyle/>
                    <a:p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หน่วยงานเจ้าภาพ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สำนักงานเศรษฐกิจการเกษตร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หน่วยงานที่เกี่ยวข้อง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 กรมปศุสัตว์  กรมหม่อนไหม  และกรมส่งการเกษตร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37778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16</a:t>
            </a:fld>
            <a:endParaRPr lang="en-US"/>
          </a:p>
        </p:txBody>
      </p:sp>
      <p:sp>
        <p:nvSpPr>
          <p:cNvPr id="15" name="สี่เหลี่ยมผืนผ้า 14">
            <a:extLst>
              <a:ext uri="{FF2B5EF4-FFF2-40B4-BE49-F238E27FC236}">
                <a16:creationId xmlns:a16="http://schemas.microsoft.com/office/drawing/2014/main" id="{1E306E17-08E6-4917-8259-ED9F649CFAEE}"/>
              </a:ext>
            </a:extLst>
          </p:cNvPr>
          <p:cNvSpPr/>
          <p:nvPr/>
        </p:nvSpPr>
        <p:spPr>
          <a:xfrm>
            <a:off x="0" y="0"/>
            <a:ext cx="12192000" cy="51735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20">
            <a:extLst>
              <a:ext uri="{FF2B5EF4-FFF2-40B4-BE49-F238E27FC236}">
                <a16:creationId xmlns:a16="http://schemas.microsoft.com/office/drawing/2014/main" id="{6D7EFCD1-7D5F-4B40-931B-FAFE0190FE5D}"/>
              </a:ext>
            </a:extLst>
          </p:cNvPr>
          <p:cNvSpPr txBox="1"/>
          <p:nvPr/>
        </p:nvSpPr>
        <p:spPr>
          <a:xfrm>
            <a:off x="137145" y="1285812"/>
            <a:ext cx="1193052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2100" b="1" dirty="0">
                <a:solidFill>
                  <a:schemeClr val="bg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แผนปฏิบัติการ (</a:t>
            </a:r>
            <a:r>
              <a:rPr lang="en-US" sz="2100" b="1" dirty="0">
                <a:solidFill>
                  <a:schemeClr val="bg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Action Plan) </a:t>
            </a:r>
            <a:r>
              <a:rPr lang="th-TH" sz="2100" b="1" dirty="0">
                <a:solidFill>
                  <a:schemeClr val="bg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ประจำปีงบประมาณ พ.ศ. 2566 ระบบรับรองมาตรฐานสินค้าเกษตร (</a:t>
            </a:r>
            <a:r>
              <a:rPr lang="en-US" sz="2100" b="1" dirty="0">
                <a:solidFill>
                  <a:schemeClr val="bg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GAP</a:t>
            </a:r>
            <a:r>
              <a:rPr lang="th-TH" sz="2100" b="1" dirty="0">
                <a:solidFill>
                  <a:schemeClr val="bg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) พืช ประมง ปศุสัตว์</a:t>
            </a:r>
          </a:p>
        </p:txBody>
      </p:sp>
      <p:sp>
        <p:nvSpPr>
          <p:cNvPr id="10" name="TextBox 20">
            <a:extLst>
              <a:ext uri="{FF2B5EF4-FFF2-40B4-BE49-F238E27FC236}">
                <a16:creationId xmlns:a16="http://schemas.microsoft.com/office/drawing/2014/main" id="{6D7EFCD1-7D5F-4B40-931B-FAFE0190FE5D}"/>
              </a:ext>
            </a:extLst>
          </p:cNvPr>
          <p:cNvSpPr txBox="1"/>
          <p:nvPr/>
        </p:nvSpPr>
        <p:spPr>
          <a:xfrm>
            <a:off x="137145" y="46560"/>
            <a:ext cx="119305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แผนปฏิบัติการ (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Plan) </a:t>
            </a: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 ระบบการขึ้นทะเบียนเกษตรกร</a:t>
            </a: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155876"/>
              </p:ext>
            </p:extLst>
          </p:nvPr>
        </p:nvGraphicFramePr>
        <p:xfrm>
          <a:off x="312817" y="791858"/>
          <a:ext cx="11622509" cy="38455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295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15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428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980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905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</a:t>
                      </a:r>
                      <a:r>
                        <a:rPr lang="th-TH" sz="1200" b="1" dirty="0" err="1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ประจำปีงบประมาณ พ.ศ. 2566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1 </a:t>
                      </a:r>
                      <a:b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(ต.ค. - ธ.ค.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2565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 </a:t>
                      </a:r>
                      <a:br>
                        <a:rPr lang="th-TH" sz="12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(ม.ค. - มี.ค. 2566)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3 </a:t>
                      </a:r>
                      <a:b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(เม.ย. - มิ.ย. 2566)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4 </a:t>
                      </a:r>
                      <a:b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(ก.ค. - ก.ย. 2566)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สำนักงานเศรษฐกิจการเกษตร /กรมประมง /</a:t>
                      </a:r>
                      <a:r>
                        <a:rPr lang="th-TH" sz="1200" dirty="0">
                          <a:solidFill>
                            <a:srgbClr val="0000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 </a:t>
                      </a: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b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 /</a:t>
                      </a:r>
                      <a:b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ศึกษาวิเคราะห์กระบวนงานการขึ้นทะเบียนจากทุกกรม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ออกแบบ ปรับปรุงกระบวนงานการรับขึ้นทะเบียนฯ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จัดทำมาตรฐาน ข้อตกลงในการเชื่อมโยงแลกเปลี่ยนข้อมูล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หารือร่วมกับทางรัฐ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พัฒนาระบบการออกใบรับรอง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ทดสอบความเป็นไปได้ของการปรับปรุงกระบวนงานการรับขึ้นทะเบียนฯ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พัฒนาระบบ </a:t>
                      </a:r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เชื่อมโยงกับทางรัฐ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ให้บริการใบรับรอง </a:t>
                      </a:r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Online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ผลการศึกษาแนวทางการปรับปรุงกระบวนงาน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เพื่อให้บริการหลายช่องทาง จัดทำเป็น 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System architect 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Mockup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จัดทำมาตรฐาน ข้อตกลง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ในการเชื่อมโยงแลกเปลี่ยนข้อมูล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kern="1200" spc="-30" baseline="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ปรับปรุงข้อมูลเกษตรกรหม่อนไหม</a:t>
                      </a:r>
                      <a:r>
                        <a:rPr lang="th-TH" sz="1200" kern="1200" spc="-10" baseline="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ตามกรอบมาตรฐานข้อมูลฯ จำนวน 13,008 ราย </a:t>
                      </a:r>
                      <a:br>
                        <a:rPr lang="th-TH" sz="1200" kern="1200" spc="-10" baseline="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kern="1200" spc="-10" baseline="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(สะสม 41,217 ราย</a:t>
                      </a:r>
                      <a:endParaRPr lang="th-TH" sz="1200" baseline="0" dirty="0">
                        <a:solidFill>
                          <a:srgbClr val="0000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kern="1200" spc="-10" baseline="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ขึ้นทะเบียนเกษตรกร </a:t>
                      </a:r>
                      <a:r>
                        <a:rPr lang="en-US" sz="1200" kern="1200" spc="-10" baseline="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kern="1200" spc="-10" baseline="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รายใหม่) จำนวน </a:t>
                      </a:r>
                      <a:r>
                        <a:rPr lang="en-US" sz="1200" kern="1200" spc="-10" baseline="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8,017 </a:t>
                      </a:r>
                      <a:r>
                        <a:rPr lang="th-TH" sz="1200" kern="1200" spc="-10" baseline="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endParaRPr lang="th-TH" sz="120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6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17</a:t>
            </a:fld>
            <a:endParaRPr lang="en-US"/>
          </a:p>
        </p:txBody>
      </p:sp>
      <p:sp>
        <p:nvSpPr>
          <p:cNvPr id="15" name="สี่เหลี่ยมผืนผ้า 14">
            <a:extLst>
              <a:ext uri="{FF2B5EF4-FFF2-40B4-BE49-F238E27FC236}">
                <a16:creationId xmlns:a16="http://schemas.microsoft.com/office/drawing/2014/main" id="{1E306E17-08E6-4917-8259-ED9F649CFAEE}"/>
              </a:ext>
            </a:extLst>
          </p:cNvPr>
          <p:cNvSpPr/>
          <p:nvPr/>
        </p:nvSpPr>
        <p:spPr>
          <a:xfrm>
            <a:off x="0" y="-37251"/>
            <a:ext cx="12192000" cy="51735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20">
            <a:extLst>
              <a:ext uri="{FF2B5EF4-FFF2-40B4-BE49-F238E27FC236}">
                <a16:creationId xmlns:a16="http://schemas.microsoft.com/office/drawing/2014/main" id="{6D7EFCD1-7D5F-4B40-931B-FAFE0190FE5D}"/>
              </a:ext>
            </a:extLst>
          </p:cNvPr>
          <p:cNvSpPr txBox="1"/>
          <p:nvPr/>
        </p:nvSpPr>
        <p:spPr>
          <a:xfrm>
            <a:off x="137145" y="1285812"/>
            <a:ext cx="1193052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2100" b="1" dirty="0">
                <a:solidFill>
                  <a:schemeClr val="bg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แผนปฏิบัติการ (</a:t>
            </a:r>
            <a:r>
              <a:rPr lang="en-US" sz="2100" b="1" dirty="0">
                <a:solidFill>
                  <a:schemeClr val="bg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Action Plan) </a:t>
            </a:r>
            <a:r>
              <a:rPr lang="th-TH" sz="2100" b="1" dirty="0">
                <a:solidFill>
                  <a:schemeClr val="bg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ประจำปีงบประมาณ พ.ศ. 2566 ระบบรับรองมาตรฐานสินค้าเกษตร (</a:t>
            </a:r>
            <a:r>
              <a:rPr lang="en-US" sz="2100" b="1" dirty="0">
                <a:solidFill>
                  <a:schemeClr val="bg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GAP</a:t>
            </a:r>
            <a:r>
              <a:rPr lang="th-TH" sz="2100" b="1" dirty="0">
                <a:solidFill>
                  <a:schemeClr val="bg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) พืช ประมง ปศุสัตว์</a:t>
            </a:r>
          </a:p>
        </p:txBody>
      </p:sp>
      <p:sp>
        <p:nvSpPr>
          <p:cNvPr id="10" name="TextBox 20">
            <a:extLst>
              <a:ext uri="{FF2B5EF4-FFF2-40B4-BE49-F238E27FC236}">
                <a16:creationId xmlns:a16="http://schemas.microsoft.com/office/drawing/2014/main" id="{6D7EFCD1-7D5F-4B40-931B-FAFE0190FE5D}"/>
              </a:ext>
            </a:extLst>
          </p:cNvPr>
          <p:cNvSpPr txBox="1"/>
          <p:nvPr/>
        </p:nvSpPr>
        <p:spPr>
          <a:xfrm>
            <a:off x="130735" y="67539"/>
            <a:ext cx="119305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แผนปฏิบัติการ (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Plan) </a:t>
            </a: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 การขอรับการช่วยเหลือด้านการเกษตร</a:t>
            </a:r>
          </a:p>
        </p:txBody>
      </p:sp>
      <p:graphicFrame>
        <p:nvGraphicFramePr>
          <p:cNvPr id="11" name="ตาราง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295396"/>
              </p:ext>
            </p:extLst>
          </p:nvPr>
        </p:nvGraphicFramePr>
        <p:xfrm>
          <a:off x="409073" y="791858"/>
          <a:ext cx="11417970" cy="372692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536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11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835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835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</a:t>
                      </a:r>
                      <a:r>
                        <a:rPr lang="th-TH" sz="1200" b="1" dirty="0" err="1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ประจำปีงบประมาณ พ.ศ. 2566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1 </a:t>
                      </a:r>
                      <a:b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(ต.ค. - ธ.ค.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2565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br>
                        <a:rPr lang="th-TH" sz="12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(ม.ค. - มี.ค. 2566)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3 </a:t>
                      </a:r>
                      <a:b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(เม.ย. - มิ.ย. 2566)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4 </a:t>
                      </a:r>
                      <a:b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(ก.ค. - ก.ย. 2566)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8233"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สำนักงานเศรษฐกิจการเกษตร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ศึกษาการรับการช่วยเหลือด้านการเกษตรในรูปแบบต่างๆ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เชื่อมโยงข้อมูล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นำเข้าข้อมูล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ในรูปแบบต่างๆ จากหน่วยงานรับขึ้นทะเบียน (และ ธ.</a:t>
                      </a:r>
                      <a:r>
                        <a:rPr lang="th-TH" sz="1200" baseline="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ก.ส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ในกรณีที่ต้องการทราบ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การจ่ายเงินให้เกษตรกรจริง)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kern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จัดทำฐานข้อมูลประวัติ</a:t>
                      </a:r>
                      <a:br>
                        <a:rPr lang="th-TH" sz="1200" kern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kern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การรับการช่วยเหลือจากภาครัฐ ของครัวเรือน /ฟาร์มเกษตร </a:t>
                      </a:r>
                      <a:br>
                        <a:rPr lang="th-TH" sz="1200" kern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kern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และเกษตรกรรายคน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kern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ออกแบบระบบรายงาน</a:t>
                      </a:r>
                      <a:br>
                        <a:rPr lang="th-TH" sz="1200" kern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kern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ให้สามารถรายงานในมิติต่างๆ 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kern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จัดทำมาตรฐาน ข้อตกลงในการเชื่อมโยงแลกเปลี่ยนข้อมูล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kern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หารือร่วมกับทางรัฐ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ทดสอบและปรับปรุงระบบและการรายงานให้ตรงตามความต้องการของผู้ใช้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เชื่อมโยงกับทางรัฐ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เปิดให้บริการรายงานและการเชื่อมโยงข้อมูลกับหน่วยงาน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ที่มีความประสงค์ในการนำไป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ใช้ประโยชน์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บริการสืบค้นการได้รับสิทธิ์ของเกษตรกร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ผลศึกษาการรับการช่วยเหลือด้านการเกษตรในรูปแบบต่างๆ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0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/กรมหม่อนไหม /</a:t>
                      </a:r>
                      <a:b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 /</a:t>
                      </a:r>
                      <a:b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สนับสนุนข้อมูล และให้ข้อคิดเห็น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สนับสนุนข้อมูล และให้ข้อคิดเห็น</a:t>
                      </a: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สนับสนุนข้อมูล และให้ข้อคิดเห็น</a:t>
                      </a: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สนับสนุนข้อมูล และให้ข้อคิดเห็น</a:t>
                      </a: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endParaRPr lang="th-TH" sz="120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06538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DFA71D34-AD05-F93B-781F-3F19984CF9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071642"/>
              </p:ext>
            </p:extLst>
          </p:nvPr>
        </p:nvGraphicFramePr>
        <p:xfrm>
          <a:off x="158237" y="535371"/>
          <a:ext cx="11877676" cy="1414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ระบบการขึ้นทะเบียนเกษตรกรและการขอรับความช่วยเหลือด้านการเกษตร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 รูปแบบใบรายงานผลการขึ้นทะเบียนเกษตรกรหม่อนไหม แบบออนไลน์</a:t>
                      </a:r>
                    </a:p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รูปแบบใบรายงานผลการปรับปรุงกิจกรรมหม่อนไหม แบบออนไลน์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 ระบบแสดงใบรายงานผลการขึ้นทะเบียนเกษตรกรหม่อนไหม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แบบออนไลน์</a:t>
                      </a:r>
                    </a:p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ระบบแสดงใบรายงานผลการปรับปรุงกิจกรรมหม่อนไหม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แบบออนไลน์</a:t>
                      </a:r>
                    </a:p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เพื่อเชื่อมโยงข้อมูลกับหน่วยงานที่เกี่ยวข้อง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E27B2E4D-DB94-76A3-8F1E-6757F03F1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097916"/>
              </p:ext>
            </p:extLst>
          </p:nvPr>
        </p:nvGraphicFramePr>
        <p:xfrm>
          <a:off x="158237" y="2462301"/>
          <a:ext cx="5841372" cy="1159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046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547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ศึกษา วิเคราะห์ ออกแบบใบรายงานผลการขึ้นทะเบียนเกษตรกรหม่อนไหม แบบออนไลน์</a:t>
                      </a:r>
                      <a:endParaRPr lang="th-TH" sz="12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ศึกษา วิเคราะห์ ออกแบบใบรายงานผลการปรับปรุงกิจกรรมหม่อนไหม แบบออนไลน์</a:t>
                      </a:r>
                      <a:endParaRPr lang="th-TH" sz="12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พัฒนาระบบการขึ้นทะเบียนเกษตรกรออนไลน์ 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5B3B8DB-8D47-8CA7-8D29-D27A7BC35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4770265"/>
              </p:ext>
            </p:extLst>
          </p:nvPr>
        </p:nvGraphicFramePr>
        <p:xfrm>
          <a:off x="6271958" y="2471647"/>
          <a:ext cx="5763954" cy="11738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0843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6538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พัฒนาระบบการออกแบบใบรายงานผลการขึ้นทะเบียนเกษตรกรหม่อนไหม แบบออนไลน์</a:t>
                      </a:r>
                      <a:endParaRPr lang="th-TH" sz="12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พัฒนาระบบการออกแบบใบรายงานผลการปรับปรุงกิจกรรมหม่อนไหม แบบออนไลน์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จัดทำ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เพื่อเชื่อมโยงข้อมูลกับหน่วยงานที่เกี่ยวข้อง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18</a:t>
            </a:fld>
            <a:endParaRPr lang="en-US"/>
          </a:p>
        </p:txBody>
      </p:sp>
      <p:sp>
        <p:nvSpPr>
          <p:cNvPr id="1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2879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alt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  <a:endParaRPr lang="th-TH" altLang="th-TH" sz="20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0928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9" name="ตัวแทนเนื้อหา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0708326"/>
              </p:ext>
            </p:extLst>
          </p:nvPr>
        </p:nvGraphicFramePr>
        <p:xfrm>
          <a:off x="173991" y="721311"/>
          <a:ext cx="11845554" cy="42617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2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68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68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9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3783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783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964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964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378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2602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964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2602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3614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293079">
                <a:tc rowSpan="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2566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77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ออกแบบใบรายงานผลการขึ้นทะเบียนเกษตรกร</a:t>
                      </a:r>
                      <a:b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หม่อนไหม /การปรับปรุงกิจกรรมหม่อนไหมแบบออนไลน์</a:t>
                      </a:r>
                      <a:endParaRPr lang="en-US" sz="1200" kern="0" spc="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26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พัฒนาระบบการออกแบบใบรายงานผลการขึ้นทะเบียน</a:t>
                      </a:r>
                      <a:b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เกษตรกรหม่อนไหม แบบออนไลน์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8916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พัฒนาระบบการออกแบบใบรายงานผลการปรับปรุง</a:t>
                      </a:r>
                      <a:b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กิจกรรมหม่อนไหม แบบออนไลน์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7042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 </a:t>
                      </a:r>
                      <a:r>
                        <a:rPr lang="en-US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 </a:t>
                      </a:r>
                      <a: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เพื่อเชื่อมโยงข้อมูลกับหน่วยงานที่เกี่ยวข้อง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7042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จัดทำคู่มือการใช้งานระบบการออกรายงานผลการขึ้นทะเบียนเกษตรกรหม่อนไหม /การปรับปรุงกิจกรรม</a:t>
                      </a:r>
                      <a:b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หม่อนไหม แบบออนไลน์</a:t>
                      </a:r>
                      <a:endParaRPr lang="en-US" sz="1200" kern="0" spc="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728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เสนอกรมฯ ประกาศใช้ใบรายงานผลการขึ้นทะเบียนเกษตรกรหม่อนไหม /</a:t>
                      </a:r>
                      <a: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การปรับปรุงกิจกรรมหม่อนไหม แบบออนไลน์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728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ประชุมเจ้าหน้าที่ผู้เกี่ยวข้องเพื่อรับทราบและประชาสัมพันธ์ให้เกษตรกรหม่อนไหมทราบและถือปฏิบัติตามคู่มื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19</a:t>
            </a:fld>
            <a:endParaRPr lang="en-US"/>
          </a:p>
        </p:txBody>
      </p:sp>
      <p:sp>
        <p:nvSpPr>
          <p:cNvPr id="1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2032" y="12879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alt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</a:t>
            </a: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ระบบการขึ้นทะเบียนเกษตรกรและการขอรับความช่วยเหลือด้านการเกษตร (ต.ค. 2565 - ก.ย. 2566)</a:t>
            </a:r>
            <a:endParaRPr lang="th-TH" alt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3" name="ลูกศรเชื่อมต่อแบบตรง 12"/>
          <p:cNvCxnSpPr/>
          <p:nvPr/>
        </p:nvCxnSpPr>
        <p:spPr>
          <a:xfrm>
            <a:off x="4286992" y="1523661"/>
            <a:ext cx="388245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/>
          <p:cNvCxnSpPr/>
          <p:nvPr/>
        </p:nvCxnSpPr>
        <p:spPr>
          <a:xfrm>
            <a:off x="8217349" y="1968537"/>
            <a:ext cx="1877146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ลูกศรเชื่อมต่อแบบตรง 17"/>
          <p:cNvCxnSpPr/>
          <p:nvPr/>
        </p:nvCxnSpPr>
        <p:spPr>
          <a:xfrm>
            <a:off x="8225365" y="2425445"/>
            <a:ext cx="1877146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ลูกศรเชื่อมต่อแบบตรง 21"/>
          <p:cNvCxnSpPr/>
          <p:nvPr/>
        </p:nvCxnSpPr>
        <p:spPr>
          <a:xfrm>
            <a:off x="10118559" y="3290189"/>
            <a:ext cx="1239252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ลูกศรเชื่อมต่อแบบตรง 22"/>
          <p:cNvCxnSpPr/>
          <p:nvPr/>
        </p:nvCxnSpPr>
        <p:spPr>
          <a:xfrm>
            <a:off x="10762249" y="3939896"/>
            <a:ext cx="619626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ลูกศรเชื่อมต่อแบบตรง 23"/>
          <p:cNvCxnSpPr/>
          <p:nvPr/>
        </p:nvCxnSpPr>
        <p:spPr>
          <a:xfrm>
            <a:off x="11393907" y="4583740"/>
            <a:ext cx="613609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ลูกศรเชื่อมต่อแบบตรง 27"/>
          <p:cNvCxnSpPr/>
          <p:nvPr/>
        </p:nvCxnSpPr>
        <p:spPr>
          <a:xfrm>
            <a:off x="8217349" y="2856367"/>
            <a:ext cx="379818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09698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5">
            <a:extLst>
              <a:ext uri="{FF2B5EF4-FFF2-40B4-BE49-F238E27FC236}">
                <a16:creationId xmlns:a16="http://schemas.microsoft.com/office/drawing/2014/main" id="{D50D0E96-9089-464C-842B-8AA5C0D85237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20</a:t>
            </a:fld>
            <a:endParaRPr lang="en-US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16976" y="1043450"/>
            <a:ext cx="11739177" cy="1749381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thaiDist">
              <a:lnSpc>
                <a:spcPct val="110000"/>
              </a:lnSpc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lang="en-US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</a:p>
          <a:p>
            <a:pPr>
              <a:lnSpc>
                <a:spcPct val="100000"/>
              </a:lnSpc>
            </a:pPr>
            <a:r>
              <a:rPr lang="th-TH" sz="1200" spc="-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</a:t>
            </a:r>
            <a:r>
              <a:rPr lang="th-TH" sz="1200" spc="-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เป็นการวัดความสำเร็จในการขับเคลื่อนการให้บริการประชาชนผ่านระบบอิเล็กทรอนิกส์ (</a:t>
            </a:r>
            <a:r>
              <a:rPr lang="en-US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e-Service) </a:t>
            </a:r>
            <a:r>
              <a:rPr lang="th-TH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 12 งานบริการสำคัญ ของปีงบประมาณ พ.ศ. 2565 </a:t>
            </a:r>
            <a:br>
              <a:rPr lang="th-TH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ตามมติคณะรัฐมนตรี เมื่อวันที่ 3 ส.ค. 64</a:t>
            </a:r>
          </a:p>
          <a:p>
            <a:pPr>
              <a:lnSpc>
                <a:spcPct val="100000"/>
              </a:lnSpc>
            </a:pPr>
            <a:r>
              <a:rPr lang="th-TH" sz="1200" spc="-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</a:t>
            </a:r>
            <a:r>
              <a:rPr lang="th-TH" sz="1200" b="1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ลักษณะงานบริการ : </a:t>
            </a: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ระบบรับรองมาตรฐานสินค้าเกษตร (</a:t>
            </a:r>
            <a:r>
              <a:rPr lang="en-US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GAP) </a:t>
            </a: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ปศุสัตว์ เป็นระบบให้การรับรองมาตรฐานสินค้าเกษตร (</a:t>
            </a:r>
            <a:r>
              <a:rPr lang="en-US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GAP) </a:t>
            </a: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แบบ </a:t>
            </a:r>
            <a:r>
              <a:rPr lang="en-US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End-to</a:t>
            </a: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End Process </a:t>
            </a: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ในสังกัดกระทรวงเกษตร </a:t>
            </a:r>
            <a:b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และสหกรณ์ ตั้งแต่การ</a:t>
            </a:r>
            <a:r>
              <a:rPr lang="th-TH" sz="1200" kern="0" spc="-1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ยื่นคำขอจนได้รับการรับรอง </a:t>
            </a:r>
            <a:r>
              <a:rPr lang="en-US" sz="1200" kern="0" spc="-1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r>
              <a:rPr lang="th-TH" sz="1200" kern="0" spc="-1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ซึ่งเกษตรกรจะได้รับความสะดวกและง่ายในการยื่นขอรับรองมาตรฐานสินค้าเกษตร </a:t>
            </a:r>
            <a:r>
              <a:rPr lang="en-US" sz="1200" kern="0" spc="-1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kern="0" spc="-1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รวมทั้งเป็นการอำนวยความสะดวกให้กับ</a:t>
            </a:r>
            <a:br>
              <a:rPr lang="th-TH" sz="1200" kern="0" spc="-1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kern="0" spc="-1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ผู้ประกอบการในการตรวจสอบข้อมูลใบรับรองมาตรฐาน</a:t>
            </a: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เพื่อใช้ประกอบการส่งออกและตรวจสอบย้อนกลับสินค้า (</a:t>
            </a:r>
            <a:r>
              <a:rPr lang="en-US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traceability)</a:t>
            </a: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ทำให้สินค้าเกษตรส่งออกได้มากขึ้น สร้างรายได้ให้</a:t>
            </a:r>
            <a:b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ประเทศ โดยการพัฒนาระบบจะมีการเชื่อมโยงข้อมูลและระบบบริการที่เกี่ยวข้อง เพื่อการแลกเปลี่ยน ตรวจสอบข้อมูลสินค้าเกษตร ซึ่งจะทำให้ข้อมูลเกษตรกรมีความถูกต้องและเป็นมาตรฐาน</a:t>
            </a:r>
            <a:b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เดียวกัน แพลตฟอร์มเดียวกันของทุกหน่วยงาน</a:t>
            </a:r>
          </a:p>
          <a:p>
            <a:pPr>
              <a:lnSpc>
                <a:spcPct val="100000"/>
              </a:lnSpc>
            </a:pPr>
            <a:r>
              <a:rPr lang="th-TH" sz="1200" spc="-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เป็นงานบริการตามแผนการปฏิรูปประเทศ ด้านเศรษฐกิจ : เกษตรมูลค่าสูง</a:t>
            </a:r>
            <a:endParaRPr lang="th-TH" sz="1200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thaiDist">
              <a:lnSpc>
                <a:spcPct val="100000"/>
              </a:lnSpc>
            </a:pPr>
            <a:endParaRPr lang="th-TH" sz="1900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46572"/>
              </p:ext>
            </p:extLst>
          </p:nvPr>
        </p:nvGraphicFramePr>
        <p:xfrm>
          <a:off x="125113" y="4042912"/>
          <a:ext cx="11930529" cy="952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3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45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09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610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511">
                <a:tc>
                  <a:txBody>
                    <a:bodyPr/>
                    <a:lstStyle/>
                    <a:p>
                      <a:pPr algn="ctr"/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ให้บริการ 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พืช ประมง ปศุสัตว์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ทุกหน่วยงาน </a:t>
                      </a:r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มีระบบการยื่นคำขอการรับรอง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พัฒนาและเชื่อมโยงบริการ 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พืช ประมง ปศุสัตว์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พัฒนาและเชื่อมโยงบริการ 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พืช ประมง ปศุสัตว์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กษ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มี 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Platform GAP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ผ่านช่องทางเดียว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87857" y="3721897"/>
            <a:ext cx="550379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เป้าหมายการพัฒนา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Pentagon 43">
            <a:extLst>
              <a:ext uri="{FF2B5EF4-FFF2-40B4-BE49-F238E27FC236}">
                <a16:creationId xmlns:a16="http://schemas.microsoft.com/office/drawing/2014/main" id="{1755DE49-B3BF-4308-9071-54B54A22B25D}"/>
              </a:ext>
            </a:extLst>
          </p:cNvPr>
          <p:cNvSpPr/>
          <p:nvPr/>
        </p:nvSpPr>
        <p:spPr>
          <a:xfrm>
            <a:off x="9695496" y="743600"/>
            <a:ext cx="1167809" cy="454637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4" tIns="45717" rIns="91434" bIns="45717" rtlCol="0" anchor="ctr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2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0945708" y="601722"/>
            <a:ext cx="1199640" cy="779523"/>
            <a:chOff x="7094187" y="1707729"/>
            <a:chExt cx="1164188" cy="613365"/>
          </a:xfrm>
        </p:grpSpPr>
        <p:pic>
          <p:nvPicPr>
            <p:cNvPr id="1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787976"/>
              <a:ext cx="1164188" cy="363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7.5</a:t>
              </a:r>
            </a:p>
          </p:txBody>
        </p:sp>
      </p:grpSp>
      <p:graphicFrame>
        <p:nvGraphicFramePr>
          <p:cNvPr id="27" name="ตาราง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936140"/>
              </p:ext>
            </p:extLst>
          </p:nvPr>
        </p:nvGraphicFramePr>
        <p:xfrm>
          <a:off x="125114" y="2907888"/>
          <a:ext cx="11930528" cy="761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2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848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453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แนวทางการพัฒนา ระบบรับรองมาตรฐานสินค้าเกษตร (</a:t>
                      </a:r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พืชสวน </a:t>
                      </a:r>
                      <a:b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(ตัวชี้วัด </a:t>
                      </a:r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Monitor)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ให้บริการ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b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สี่เหลี่ยมผืนผ้า 27"/>
          <p:cNvSpPr/>
          <p:nvPr/>
        </p:nvSpPr>
        <p:spPr>
          <a:xfrm>
            <a:off x="116976" y="2578617"/>
            <a:ext cx="550379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ข้อมูลพื้นฐาน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ตาราง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04375"/>
              </p:ext>
            </p:extLst>
          </p:nvPr>
        </p:nvGraphicFramePr>
        <p:xfrm>
          <a:off x="116977" y="5410544"/>
          <a:ext cx="11950698" cy="82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83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835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835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ดำเนินการได้ตามแผนปฏิบัติการ (</a:t>
                      </a:r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</a:t>
                      </a: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พ.ศ. 2566</a:t>
                      </a:r>
                      <a:b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80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ดำเนินการได้ตามแผนปฏิบัติการ (</a:t>
                      </a:r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</a:t>
                      </a: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พ.ศ. 2566</a:t>
                      </a:r>
                      <a:b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90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ดำเนินการได้ตามแผนปฏิบัติการ (</a:t>
                      </a:r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</a:t>
                      </a: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พ.ศ. 2566</a:t>
                      </a:r>
                      <a:b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" name="สี่เหลี่ยมผืนผ้า 24"/>
          <p:cNvSpPr/>
          <p:nvPr/>
        </p:nvSpPr>
        <p:spPr>
          <a:xfrm>
            <a:off x="87857" y="5056601"/>
            <a:ext cx="550379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TextBox 20">
            <a:extLst>
              <a:ext uri="{FF2B5EF4-FFF2-40B4-BE49-F238E27FC236}">
                <a16:creationId xmlns:a16="http://schemas.microsoft.com/office/drawing/2014/main" id="{6D7EFCD1-7D5F-4B40-931B-FAFE0190FE5D}"/>
              </a:ext>
            </a:extLst>
          </p:cNvPr>
          <p:cNvSpPr txBox="1"/>
          <p:nvPr/>
        </p:nvSpPr>
        <p:spPr>
          <a:xfrm>
            <a:off x="29436" y="6443011"/>
            <a:ext cx="1193052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เงื่อนไขการประเมิน </a:t>
            </a:r>
            <a:r>
              <a:rPr lang="en-US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ความสำเร็จตามแผนปฏิบัติการ (</a:t>
            </a:r>
            <a:r>
              <a:rPr lang="en-US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</a:t>
            </a:r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และเชื่อมโยงระบบในแต่ละปีงบประมาณ ขึ้นอยู่กับงบประมาณของกรม และการสนับสนุนจากระบบ </a:t>
            </a:r>
            <a:r>
              <a:rPr lang="en-US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Biz portal /</a:t>
            </a:r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กองทุน </a:t>
            </a:r>
            <a:r>
              <a:rPr lang="en-US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</a:t>
            </a:r>
            <a:endParaRPr lang="th-TH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ectangle 27">
            <a:extLst>
              <a:ext uri="{FF2B5EF4-FFF2-40B4-BE49-F238E27FC236}">
                <a16:creationId xmlns:a16="http://schemas.microsoft.com/office/drawing/2014/main" id="{6D305161-8154-414F-A927-2B9340C04306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20">
            <a:extLst>
              <a:ext uri="{FF2B5EF4-FFF2-40B4-BE49-F238E27FC236}">
                <a16:creationId xmlns:a16="http://schemas.microsoft.com/office/drawing/2014/main" id="{B741BF3B-62BF-43C6-B916-91ACBB30035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ตัวชี้วัดกรมหม่อนไหม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Rounded Rectangle 3">
            <a:extLst>
              <a:ext uri="{FF2B5EF4-FFF2-40B4-BE49-F238E27FC236}">
                <a16:creationId xmlns:a16="http://schemas.microsoft.com/office/drawing/2014/main" id="{A81FA8B9-C4AC-47AD-97C7-64BE44D36A07}"/>
              </a:ext>
            </a:extLst>
          </p:cNvPr>
          <p:cNvSpPr/>
          <p:nvPr/>
        </p:nvSpPr>
        <p:spPr bwMode="gray">
          <a:xfrm>
            <a:off x="125113" y="686137"/>
            <a:ext cx="6587470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6.2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ระบบรับรองมาตรฐานสินค้าเกษตร (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พืช ประมง และปศุสัตว์</a:t>
            </a:r>
          </a:p>
        </p:txBody>
      </p:sp>
    </p:spTree>
    <p:extLst>
      <p:ext uri="{BB962C8B-B14F-4D97-AF65-F5344CB8AC3E}">
        <p14:creationId xmlns:p14="http://schemas.microsoft.com/office/powerpoint/2010/main" val="21468284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5"/>
          <p:cNvSpPr txBox="1">
            <a:spLocks noChangeArrowheads="1"/>
          </p:cNvSpPr>
          <p:nvPr/>
        </p:nvSpPr>
        <p:spPr bwMode="auto">
          <a:xfrm>
            <a:off x="0" y="0"/>
            <a:ext cx="12192000" cy="527051"/>
          </a:xfrm>
          <a:prstGeom prst="rect">
            <a:avLst/>
          </a:prstGeom>
          <a:solidFill>
            <a:srgbClr val="2F55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09585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th-TH" sz="1467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Road map </a:t>
            </a:r>
            <a:r>
              <a:rPr lang="th-TH" altLang="th-TH" sz="1467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การพัฒนาระบบรับรองมาตรฐานสินค้าเกษตร (</a:t>
            </a:r>
            <a:r>
              <a:rPr lang="en-US" altLang="th-TH" sz="1467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GAP) </a:t>
            </a:r>
            <a:r>
              <a:rPr lang="th-TH" altLang="th-TH" sz="1467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พืช ประมง ปศุสัตว์</a:t>
            </a:r>
          </a:p>
        </p:txBody>
      </p:sp>
      <p:grpSp>
        <p:nvGrpSpPr>
          <p:cNvPr id="32771" name="Group 30"/>
          <p:cNvGrpSpPr>
            <a:grpSpLocks/>
          </p:cNvGrpSpPr>
          <p:nvPr/>
        </p:nvGrpSpPr>
        <p:grpSpPr bwMode="auto">
          <a:xfrm>
            <a:off x="632884" y="1234018"/>
            <a:ext cx="11216216" cy="2597149"/>
            <a:chOff x="772938" y="1163102"/>
            <a:chExt cx="11216255" cy="2598594"/>
          </a:xfrm>
        </p:grpSpPr>
        <p:sp>
          <p:nvSpPr>
            <p:cNvPr id="8" name="TextBox 7">
              <a:extLst/>
            </p:cNvPr>
            <p:cNvSpPr txBox="1"/>
            <p:nvPr/>
          </p:nvSpPr>
          <p:spPr>
            <a:xfrm>
              <a:off x="772938" y="1184280"/>
              <a:ext cx="2438408" cy="504047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anchor="ctr"/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67" dirty="0">
                  <a:solidFill>
                    <a:prstClr val="black"/>
                  </a:solidFill>
                </a:rPr>
                <a:t>กำหนดวิธีพัฒนาระบบ</a:t>
              </a:r>
              <a:r>
                <a:rPr lang="en-US" sz="1467" dirty="0">
                  <a:solidFill>
                    <a:prstClr val="black"/>
                  </a:solidFill>
                </a:rPr>
                <a:t> </a:t>
              </a:r>
            </a:p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67" dirty="0">
                  <a:solidFill>
                    <a:prstClr val="black"/>
                  </a:solidFill>
                </a:rPr>
                <a:t>e-Service</a:t>
              </a:r>
              <a:endParaRPr lang="th-TH" sz="1467" dirty="0">
                <a:solidFill>
                  <a:prstClr val="black"/>
                </a:solidFill>
              </a:endParaRPr>
            </a:p>
          </p:txBody>
        </p:sp>
        <p:sp>
          <p:nvSpPr>
            <p:cNvPr id="9" name="TextBox 8">
              <a:extLst/>
            </p:cNvPr>
            <p:cNvSpPr txBox="1"/>
            <p:nvPr/>
          </p:nvSpPr>
          <p:spPr>
            <a:xfrm>
              <a:off x="772938" y="1789984"/>
              <a:ext cx="2438408" cy="309205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/>
            <a:lstStyle/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1) กรมเป็นผู้พัฒนาฯ</a:t>
              </a:r>
            </a:p>
          </p:txBody>
        </p:sp>
        <p:sp>
          <p:nvSpPr>
            <p:cNvPr id="10" name="TextBox 9">
              <a:extLst/>
            </p:cNvPr>
            <p:cNvSpPr txBox="1"/>
            <p:nvPr/>
          </p:nvSpPr>
          <p:spPr>
            <a:xfrm>
              <a:off x="772938" y="2753602"/>
              <a:ext cx="2438408" cy="30920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/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00" dirty="0">
                  <a:solidFill>
                    <a:prstClr val="black"/>
                  </a:solidFill>
                </a:rPr>
                <a:t>2) พัฒนา</a:t>
              </a:r>
              <a:r>
                <a:rPr lang="th-TH" sz="1400">
                  <a:solidFill>
                    <a:prstClr val="black"/>
                  </a:solidFill>
                </a:rPr>
                <a:t>ผ่าน </a:t>
              </a:r>
              <a:r>
                <a:rPr lang="en-US" sz="1400" dirty="0">
                  <a:solidFill>
                    <a:prstClr val="black"/>
                  </a:solidFill>
                </a:rPr>
                <a:t>Biz portal</a:t>
              </a:r>
              <a:endParaRPr lang="th-TH" sz="1400" dirty="0">
                <a:solidFill>
                  <a:prstClr val="black"/>
                </a:solidFill>
              </a:endParaRPr>
            </a:p>
          </p:txBody>
        </p:sp>
        <p:sp>
          <p:nvSpPr>
            <p:cNvPr id="11" name="TextBox 10">
              <a:extLst/>
            </p:cNvPr>
            <p:cNvSpPr txBox="1"/>
            <p:nvPr/>
          </p:nvSpPr>
          <p:spPr>
            <a:xfrm>
              <a:off x="772938" y="2130956"/>
              <a:ext cx="2438408" cy="54852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/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พัฒนาโดย </a:t>
              </a:r>
              <a:r>
                <a:rPr lang="en-US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IT </a:t>
              </a: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 </a:t>
              </a:r>
            </a:p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หรือมีแผนงาน/งบประมาณ รองรับ</a:t>
              </a:r>
            </a:p>
          </p:txBody>
        </p:sp>
        <p:sp>
          <p:nvSpPr>
            <p:cNvPr id="12" name="TextBox 11">
              <a:extLst/>
            </p:cNvPr>
            <p:cNvSpPr txBox="1"/>
            <p:nvPr/>
          </p:nvSpPr>
          <p:spPr>
            <a:xfrm>
              <a:off x="772938" y="3098811"/>
              <a:ext cx="2438408" cy="55063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/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หารือกับ สำนักงาน </a:t>
              </a:r>
              <a:r>
                <a:rPr lang="th-TH" sz="1200" dirty="0" err="1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ก.พ.ร</a:t>
              </a: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</a:p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ในแต่ละปีจะสามารถพัฒนาได้กี่ระบบ</a:t>
              </a:r>
            </a:p>
          </p:txBody>
        </p:sp>
        <p:sp>
          <p:nvSpPr>
            <p:cNvPr id="13" name="TextBox 12">
              <a:extLst/>
            </p:cNvPr>
            <p:cNvSpPr txBox="1"/>
            <p:nvPr/>
          </p:nvSpPr>
          <p:spPr>
            <a:xfrm>
              <a:off x="3719348" y="1184280"/>
              <a:ext cx="2438408" cy="504047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anchor="ctr"/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67" dirty="0">
                  <a:solidFill>
                    <a:prstClr val="black"/>
                  </a:solidFill>
                </a:rPr>
                <a:t>วางแผนการพัฒนาระบบ</a:t>
              </a:r>
              <a:endParaRPr lang="en-US" sz="1467" dirty="0">
                <a:solidFill>
                  <a:prstClr val="black"/>
                </a:solidFill>
              </a:endParaRPr>
            </a:p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67" dirty="0">
                  <a:solidFill>
                    <a:prstClr val="black"/>
                  </a:solidFill>
                </a:rPr>
                <a:t>e-Service</a:t>
              </a:r>
              <a:endParaRPr lang="th-TH" sz="1467" dirty="0">
                <a:solidFill>
                  <a:prstClr val="black"/>
                </a:solidFill>
              </a:endParaRPr>
            </a:p>
          </p:txBody>
        </p:sp>
        <p:sp>
          <p:nvSpPr>
            <p:cNvPr id="14" name="TextBox 13">
              <a:extLst/>
            </p:cNvPr>
            <p:cNvSpPr txBox="1"/>
            <p:nvPr/>
          </p:nvSpPr>
          <p:spPr>
            <a:xfrm>
              <a:off x="3719348" y="1789984"/>
              <a:ext cx="2438408" cy="309205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/>
            <a:lstStyle/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3) สำรวจงานบริการ </a:t>
              </a:r>
              <a:r>
                <a:rPr lang="en-US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 </a:t>
              </a: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ทั้งหมด</a:t>
              </a:r>
            </a:p>
          </p:txBody>
        </p:sp>
        <p:sp>
          <p:nvSpPr>
            <p:cNvPr id="15" name="TextBox 14">
              <a:extLst/>
            </p:cNvPr>
            <p:cNvSpPr txBox="1"/>
            <p:nvPr/>
          </p:nvSpPr>
          <p:spPr>
            <a:xfrm>
              <a:off x="3719348" y="2130956"/>
              <a:ext cx="2438408" cy="54852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/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แผนพัฒนา</a:t>
              </a:r>
              <a:r>
                <a:rPr lang="en-US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ของกรม/หน่วยงานรับผิดชอบ/ผู้รับผิดชอบ</a:t>
              </a:r>
            </a:p>
          </p:txBody>
        </p:sp>
        <p:sp>
          <p:nvSpPr>
            <p:cNvPr id="16" name="TextBox 15">
              <a:extLst/>
            </p:cNvPr>
            <p:cNvSpPr txBox="1"/>
            <p:nvPr/>
          </p:nvSpPr>
          <p:spPr>
            <a:xfrm>
              <a:off x="6705975" y="1770923"/>
              <a:ext cx="2440526" cy="307088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/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00" dirty="0">
                  <a:solidFill>
                    <a:prstClr val="black"/>
                  </a:solidFill>
                </a:rPr>
                <a:t>5</a:t>
              </a:r>
              <a:r>
                <a:rPr lang="th-TH" sz="1400" dirty="0">
                  <a:solidFill>
                    <a:prstClr val="black"/>
                  </a:solidFill>
                </a:rPr>
                <a:t>) จัดทำมาตรฐานข้อมูล</a:t>
              </a:r>
            </a:p>
          </p:txBody>
        </p:sp>
        <p:sp>
          <p:nvSpPr>
            <p:cNvPr id="17" name="TextBox 16">
              <a:extLst/>
            </p:cNvPr>
            <p:cNvSpPr txBox="1"/>
            <p:nvPr/>
          </p:nvSpPr>
          <p:spPr>
            <a:xfrm>
              <a:off x="6705975" y="2116132"/>
              <a:ext cx="2440526" cy="8259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/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มาตรฐานแบบฟอร์มขอรับบริการ </a:t>
              </a:r>
              <a:r>
                <a:rPr lang="en-US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</a:p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anose="020B0604030504040204" pitchFamily="34" charset="0"/>
                </a:rPr>
                <a:t>มาตรฐานกระบวนการตรวจรับรองมาตรฐาน </a:t>
              </a:r>
              <a:r>
                <a:rPr lang="en-US" sz="1200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anose="020B0604030504040204" pitchFamily="34" charset="0"/>
                </a:rPr>
                <a:t>GAP</a:t>
              </a:r>
              <a:endParaRPr lang="en-US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มาตรฐานแบบฟอร์มใบรับรอง </a:t>
              </a:r>
              <a:r>
                <a:rPr lang="en-US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  <a:endPara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8" name="Arrow: Right 17">
              <a:extLst/>
            </p:cNvPr>
            <p:cNvSpPr/>
            <p:nvPr/>
          </p:nvSpPr>
          <p:spPr>
            <a:xfrm>
              <a:off x="3370096" y="1252051"/>
              <a:ext cx="215901" cy="36850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67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9" name="TextBox 18">
              <a:extLst/>
            </p:cNvPr>
            <p:cNvSpPr txBox="1"/>
            <p:nvPr/>
          </p:nvSpPr>
          <p:spPr>
            <a:xfrm>
              <a:off x="3719348" y="2768428"/>
              <a:ext cx="2438408" cy="550639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/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00" dirty="0">
                  <a:solidFill>
                    <a:prstClr val="black"/>
                  </a:solidFill>
                </a:rPr>
                <a:t>4) กำหนดขอบเขตการพัฒนา</a:t>
              </a:r>
            </a:p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00" dirty="0">
                  <a:solidFill>
                    <a:prstClr val="black"/>
                  </a:solidFill>
                </a:rPr>
                <a:t>ระบบ </a:t>
              </a:r>
              <a:r>
                <a:rPr lang="en-US" sz="1400" dirty="0">
                  <a:solidFill>
                    <a:prstClr val="black"/>
                  </a:solidFill>
                </a:rPr>
                <a:t>e-Service (GAP)</a:t>
              </a:r>
              <a:endParaRPr lang="th-TH" sz="1400" dirty="0">
                <a:solidFill>
                  <a:prstClr val="black"/>
                </a:solidFill>
              </a:endParaRPr>
            </a:p>
          </p:txBody>
        </p:sp>
        <p:sp>
          <p:nvSpPr>
            <p:cNvPr id="20" name="TextBox 19">
              <a:extLst/>
            </p:cNvPr>
            <p:cNvSpPr txBox="1"/>
            <p:nvPr/>
          </p:nvSpPr>
          <p:spPr>
            <a:xfrm>
              <a:off x="6705975" y="1184280"/>
              <a:ext cx="2440526" cy="504047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anchor="ctr"/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67" dirty="0">
                  <a:solidFill>
                    <a:prstClr val="black"/>
                  </a:solidFill>
                </a:rPr>
                <a:t>พัฒนาระบบ</a:t>
              </a:r>
              <a:endParaRPr lang="en-US" sz="1467" dirty="0">
                <a:solidFill>
                  <a:prstClr val="black"/>
                </a:solidFill>
              </a:endParaRPr>
            </a:p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67" dirty="0">
                  <a:solidFill>
                    <a:prstClr val="black"/>
                  </a:solidFill>
                </a:rPr>
                <a:t>e-Service</a:t>
              </a:r>
              <a:endParaRPr lang="th-TH" sz="1467" dirty="0">
                <a:solidFill>
                  <a:prstClr val="black"/>
                </a:solidFill>
              </a:endParaRPr>
            </a:p>
          </p:txBody>
        </p:sp>
        <p:sp>
          <p:nvSpPr>
            <p:cNvPr id="21" name="Arrow: Right 20">
              <a:extLst/>
            </p:cNvPr>
            <p:cNvSpPr/>
            <p:nvPr/>
          </p:nvSpPr>
          <p:spPr>
            <a:xfrm>
              <a:off x="6320740" y="1252051"/>
              <a:ext cx="215901" cy="36850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67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22" name="TextBox 21">
              <a:extLst/>
            </p:cNvPr>
            <p:cNvSpPr txBox="1"/>
            <p:nvPr/>
          </p:nvSpPr>
          <p:spPr>
            <a:xfrm>
              <a:off x="6705975" y="2986565"/>
              <a:ext cx="2440526" cy="30920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/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00" dirty="0">
                  <a:solidFill>
                    <a:prstClr val="black"/>
                  </a:solidFill>
                </a:rPr>
                <a:t>6</a:t>
              </a:r>
              <a:r>
                <a:rPr lang="th-TH" sz="1400" dirty="0">
                  <a:solidFill>
                    <a:prstClr val="black"/>
                  </a:solidFill>
                </a:rPr>
                <a:t>) พัฒนาระบบ </a:t>
              </a:r>
              <a:r>
                <a:rPr lang="en-US" sz="1400" dirty="0">
                  <a:solidFill>
                    <a:prstClr val="black"/>
                  </a:solidFill>
                </a:rPr>
                <a:t>e-Service</a:t>
              </a:r>
              <a:endParaRPr lang="th-TH" sz="1400" dirty="0">
                <a:solidFill>
                  <a:prstClr val="black"/>
                </a:solidFill>
              </a:endParaRPr>
            </a:p>
          </p:txBody>
        </p:sp>
        <p:sp>
          <p:nvSpPr>
            <p:cNvPr id="23" name="TextBox 22">
              <a:extLst/>
            </p:cNvPr>
            <p:cNvSpPr txBox="1"/>
            <p:nvPr/>
          </p:nvSpPr>
          <p:spPr>
            <a:xfrm>
              <a:off x="6705975" y="3369896"/>
              <a:ext cx="2440526" cy="3918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/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067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กรมพัฒนาระบบ </a:t>
              </a:r>
              <a:r>
                <a:rPr lang="en-US" sz="1067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e-Service</a:t>
              </a:r>
              <a:endParaRPr lang="th-TH" sz="1067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067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พัฒนาผ่านระบบ</a:t>
              </a:r>
              <a:r>
                <a:rPr lang="en-US" sz="1067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Biz portal</a:t>
              </a:r>
              <a:endParaRPr lang="th-TH" sz="1067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4" name="TextBox 23">
              <a:extLst/>
            </p:cNvPr>
            <p:cNvSpPr txBox="1"/>
            <p:nvPr/>
          </p:nvSpPr>
          <p:spPr>
            <a:xfrm>
              <a:off x="9550785" y="1747627"/>
              <a:ext cx="2438408" cy="30920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/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00" dirty="0">
                  <a:solidFill>
                    <a:prstClr val="black"/>
                  </a:solidFill>
                </a:rPr>
                <a:t>7</a:t>
              </a:r>
              <a:r>
                <a:rPr lang="th-TH" sz="1400" dirty="0">
                  <a:solidFill>
                    <a:prstClr val="black"/>
                  </a:solidFill>
                </a:rPr>
                <a:t>) ให้บริการประชาชน</a:t>
              </a:r>
            </a:p>
          </p:txBody>
        </p:sp>
        <p:sp>
          <p:nvSpPr>
            <p:cNvPr id="25" name="TextBox 24">
              <a:extLst/>
            </p:cNvPr>
            <p:cNvSpPr txBox="1"/>
            <p:nvPr/>
          </p:nvSpPr>
          <p:spPr>
            <a:xfrm>
              <a:off x="9550785" y="2094953"/>
              <a:ext cx="2438408" cy="55063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/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ให้บริการระบบ</a:t>
              </a:r>
              <a:r>
                <a:rPr lang="en-US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</a:p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</a:t>
              </a: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แยกตามระบบที่พัฒนา</a:t>
              </a:r>
              <a:r>
                <a:rPr lang="en-US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)</a:t>
              </a:r>
              <a:endPara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6" name="TextBox 25">
              <a:extLst/>
            </p:cNvPr>
            <p:cNvSpPr txBox="1"/>
            <p:nvPr/>
          </p:nvSpPr>
          <p:spPr>
            <a:xfrm>
              <a:off x="9550785" y="1163102"/>
              <a:ext cx="2438408" cy="504047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anchor="ctr"/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67" dirty="0">
                  <a:solidFill>
                    <a:prstClr val="black"/>
                  </a:solidFill>
                </a:rPr>
                <a:t>ให้บริการประชาชน</a:t>
              </a:r>
            </a:p>
          </p:txBody>
        </p:sp>
        <p:sp>
          <p:nvSpPr>
            <p:cNvPr id="27" name="Arrow: Right 26">
              <a:extLst/>
            </p:cNvPr>
            <p:cNvSpPr/>
            <p:nvPr/>
          </p:nvSpPr>
          <p:spPr>
            <a:xfrm>
              <a:off x="9233283" y="1220283"/>
              <a:ext cx="215901" cy="36850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67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</p:grpSp>
      <p:sp>
        <p:nvSpPr>
          <p:cNvPr id="28" name="TextBox 27">
            <a:extLst/>
          </p:cNvPr>
          <p:cNvSpPr txBox="1"/>
          <p:nvPr/>
        </p:nvSpPr>
        <p:spPr>
          <a:xfrm>
            <a:off x="167218" y="797985"/>
            <a:ext cx="10953640" cy="3181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67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</a:t>
            </a:r>
            <a:r>
              <a:rPr lang="en-US" sz="1333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</a:t>
            </a:r>
            <a:r>
              <a:rPr lang="th-TH" sz="1333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ประชาชนสามารถยื่นขอรับรองมาตรฐานและรับใบรับรองมาตรฐานสินค้าเกษตร</a:t>
            </a:r>
            <a:r>
              <a:rPr lang="en-US" sz="1333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(GAP) </a:t>
            </a:r>
            <a:r>
              <a:rPr lang="th-TH" sz="1333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ปศุสัตว์ ผ่านช่องทางบริการเดียว</a:t>
            </a:r>
          </a:p>
        </p:txBody>
      </p:sp>
      <p:sp>
        <p:nvSpPr>
          <p:cNvPr id="30" name="TextBox 29">
            <a:extLst/>
          </p:cNvPr>
          <p:cNvSpPr txBox="1"/>
          <p:nvPr/>
        </p:nvSpPr>
        <p:spPr>
          <a:xfrm>
            <a:off x="59267" y="1276351"/>
            <a:ext cx="482600" cy="24278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lIns="91440" tIns="45720" rIns="91440" bIns="45720"/>
          <a:lstStyle/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33" b="1" dirty="0">
                <a:solidFill>
                  <a:srgbClr val="ED7D31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333" b="1" dirty="0">
              <a:solidFill>
                <a:srgbClr val="ED7D31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33" b="1" dirty="0">
                <a:solidFill>
                  <a:srgbClr val="ED7D31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65</a:t>
            </a:r>
            <a:endParaRPr lang="th-TH" sz="1333" b="1" dirty="0">
              <a:solidFill>
                <a:srgbClr val="ED7D31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TextBox 31">
            <a:extLst/>
          </p:cNvPr>
          <p:cNvSpPr txBox="1"/>
          <p:nvPr/>
        </p:nvSpPr>
        <p:spPr>
          <a:xfrm>
            <a:off x="84667" y="4076701"/>
            <a:ext cx="480484" cy="24278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lIns="91440" tIns="45720" rIns="91440" bIns="45720"/>
          <a:lstStyle/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33" b="1" dirty="0">
                <a:solidFill>
                  <a:srgbClr val="ED7D31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333" b="1" dirty="0">
              <a:solidFill>
                <a:srgbClr val="ED7D31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33" b="1" dirty="0">
                <a:solidFill>
                  <a:srgbClr val="ED7D31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</a:t>
            </a:r>
            <a:endParaRPr lang="th-TH" sz="1333" b="1" dirty="0">
              <a:solidFill>
                <a:srgbClr val="ED7D31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TextBox 38">
            <a:extLst/>
          </p:cNvPr>
          <p:cNvSpPr txBox="1"/>
          <p:nvPr/>
        </p:nvSpPr>
        <p:spPr>
          <a:xfrm>
            <a:off x="632884" y="4095751"/>
            <a:ext cx="2438400" cy="503767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lIns="91440" tIns="45720" rIns="91440" bIns="45720" anchor="ctr"/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67" dirty="0">
                <a:solidFill>
                  <a:prstClr val="white"/>
                </a:solidFill>
              </a:rPr>
              <a:t>วางแผนการพัฒนาระบบ</a:t>
            </a:r>
            <a:endParaRPr lang="en-US" sz="1467" dirty="0">
              <a:solidFill>
                <a:prstClr val="white"/>
              </a:solidFill>
            </a:endParaRPr>
          </a:p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67" dirty="0">
                <a:solidFill>
                  <a:prstClr val="white"/>
                </a:solidFill>
              </a:rPr>
              <a:t>e-Service</a:t>
            </a:r>
            <a:endParaRPr lang="th-TH" sz="1467" dirty="0">
              <a:solidFill>
                <a:prstClr val="white"/>
              </a:solidFill>
            </a:endParaRPr>
          </a:p>
        </p:txBody>
      </p:sp>
      <p:sp>
        <p:nvSpPr>
          <p:cNvPr id="40" name="TextBox 39">
            <a:extLst/>
          </p:cNvPr>
          <p:cNvSpPr txBox="1"/>
          <p:nvPr/>
        </p:nvSpPr>
        <p:spPr>
          <a:xfrm>
            <a:off x="632884" y="4701118"/>
            <a:ext cx="2438400" cy="503767"/>
          </a:xfrm>
          <a:prstGeom prst="round2Diag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lIns="91440" tIns="45720" rIns="91440" bIns="45720"/>
          <a:lstStyle/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สำรวจความก้าวหน้า</a:t>
            </a:r>
          </a:p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งานบริการ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32777" name="TextBox 40"/>
          <p:cNvSpPr txBox="1">
            <a:spLocks noChangeArrowheads="1"/>
          </p:cNvSpPr>
          <p:nvPr/>
        </p:nvSpPr>
        <p:spPr bwMode="auto">
          <a:xfrm>
            <a:off x="615951" y="5232400"/>
            <a:ext cx="2438400" cy="550333"/>
          </a:xfrm>
          <a:prstGeom prst="rect">
            <a:avLst/>
          </a:prstGeom>
          <a:solidFill>
            <a:srgbClr val="FFD1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 marL="66675" indent="-666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88898" indent="-88898" defTabSz="609585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altLang="th-TH" sz="120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แผนพัฒนา</a:t>
            </a:r>
            <a:r>
              <a:rPr lang="en-US" altLang="th-TH" sz="120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e-Service </a:t>
            </a:r>
            <a:r>
              <a:rPr lang="th-TH" altLang="th-TH" sz="120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ของกรม/ความก้าวหน้าของแต่ละงานบริการ</a:t>
            </a:r>
          </a:p>
        </p:txBody>
      </p:sp>
      <p:sp>
        <p:nvSpPr>
          <p:cNvPr id="42" name="TextBox 41">
            <a:extLst/>
          </p:cNvPr>
          <p:cNvSpPr txBox="1"/>
          <p:nvPr/>
        </p:nvSpPr>
        <p:spPr>
          <a:xfrm>
            <a:off x="3619500" y="4679952"/>
            <a:ext cx="2438400" cy="309033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lIns="91440" tIns="45720" rIns="91440" bIns="45720"/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pc="-51" dirty="0">
                <a:solidFill>
                  <a:prstClr val="black"/>
                </a:solidFill>
              </a:rPr>
              <a:t>3</a:t>
            </a:r>
            <a:r>
              <a:rPr lang="th-TH" spc="-51" dirty="0">
                <a:solidFill>
                  <a:prstClr val="black"/>
                </a:solidFill>
              </a:rPr>
              <a:t>) กำหนดมาตรฐานการเชื่อมต่อข้อมูล</a:t>
            </a:r>
          </a:p>
        </p:txBody>
      </p:sp>
      <p:sp>
        <p:nvSpPr>
          <p:cNvPr id="43" name="TextBox 42">
            <a:extLst/>
          </p:cNvPr>
          <p:cNvSpPr txBox="1"/>
          <p:nvPr/>
        </p:nvSpPr>
        <p:spPr>
          <a:xfrm>
            <a:off x="3619500" y="5027085"/>
            <a:ext cx="2438400" cy="698500"/>
          </a:xfrm>
          <a:prstGeom prst="rect">
            <a:avLst/>
          </a:prstGeom>
          <a:solidFill>
            <a:srgbClr val="FFD1FF"/>
          </a:solidFill>
        </p:spPr>
        <p:txBody>
          <a:bodyPr lIns="91440" tIns="45720" rIns="91440" bIns="45720" anchor="ctr"/>
          <a:lstStyle/>
          <a:p>
            <a:pPr marL="88898" indent="-88898" defTabSz="60958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th-TH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กำหนดมาตรฐาน </a:t>
            </a:r>
            <a:r>
              <a:rPr lang="en-US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API</a:t>
            </a:r>
            <a:r>
              <a:rPr lang="th-TH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เพื่อเชื่อมต่อข้อมูลผ่านระบบ</a:t>
            </a:r>
            <a:r>
              <a:rPr lang="en-US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Biz portal</a:t>
            </a:r>
          </a:p>
          <a:p>
            <a:pPr marL="88898" indent="-88898" defTabSz="60958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th-TH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พัฒนาระบบเชื่อมต่อข้อมูล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TextBox 44">
            <a:extLst/>
          </p:cNvPr>
          <p:cNvSpPr txBox="1"/>
          <p:nvPr/>
        </p:nvSpPr>
        <p:spPr>
          <a:xfrm>
            <a:off x="632884" y="5916084"/>
            <a:ext cx="2438400" cy="550333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lIns="91440" tIns="45720" rIns="91440" bIns="45720"/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dirty="0">
                <a:solidFill>
                  <a:prstClr val="black"/>
                </a:solidFill>
              </a:rPr>
              <a:t>2</a:t>
            </a:r>
            <a:r>
              <a:rPr lang="th-TH" sz="1400" dirty="0">
                <a:solidFill>
                  <a:prstClr val="black"/>
                </a:solidFill>
              </a:rPr>
              <a:t>) กำหนดขอบเขตการพัฒนา</a:t>
            </a:r>
          </a:p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00" dirty="0">
                <a:solidFill>
                  <a:prstClr val="black"/>
                </a:solidFill>
              </a:rPr>
              <a:t>ระบบ </a:t>
            </a:r>
            <a:r>
              <a:rPr lang="en-US" sz="1400" dirty="0">
                <a:solidFill>
                  <a:prstClr val="black"/>
                </a:solidFill>
              </a:rPr>
              <a:t>e-Service (GAP)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46" name="TextBox 45">
            <a:extLst/>
          </p:cNvPr>
          <p:cNvSpPr txBox="1"/>
          <p:nvPr/>
        </p:nvSpPr>
        <p:spPr>
          <a:xfrm>
            <a:off x="3619500" y="4095751"/>
            <a:ext cx="2438400" cy="503767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lIns="91440" tIns="45720" rIns="91440" bIns="45720" anchor="ctr"/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67" dirty="0">
                <a:solidFill>
                  <a:prstClr val="white"/>
                </a:solidFill>
              </a:rPr>
              <a:t>พัฒนาระบบ</a:t>
            </a:r>
            <a:endParaRPr lang="en-US" sz="1467" dirty="0">
              <a:solidFill>
                <a:prstClr val="white"/>
              </a:solidFill>
            </a:endParaRPr>
          </a:p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67" dirty="0">
                <a:solidFill>
                  <a:prstClr val="white"/>
                </a:solidFill>
              </a:rPr>
              <a:t>e-Service</a:t>
            </a:r>
            <a:endParaRPr lang="th-TH" sz="1467" dirty="0">
              <a:solidFill>
                <a:prstClr val="white"/>
              </a:solidFill>
            </a:endParaRPr>
          </a:p>
        </p:txBody>
      </p:sp>
      <p:sp>
        <p:nvSpPr>
          <p:cNvPr id="47" name="Arrow: Right 46">
            <a:extLst/>
          </p:cNvPr>
          <p:cNvSpPr/>
          <p:nvPr/>
        </p:nvSpPr>
        <p:spPr>
          <a:xfrm>
            <a:off x="3232151" y="4163485"/>
            <a:ext cx="215900" cy="368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1867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sp>
        <p:nvSpPr>
          <p:cNvPr id="48" name="TextBox 47">
            <a:extLst/>
          </p:cNvPr>
          <p:cNvSpPr txBox="1"/>
          <p:nvPr/>
        </p:nvSpPr>
        <p:spPr>
          <a:xfrm>
            <a:off x="3619500" y="5791201"/>
            <a:ext cx="2438400" cy="309033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lIns="91440" tIns="45720" rIns="91440" bIns="45720"/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dirty="0">
                <a:solidFill>
                  <a:prstClr val="black"/>
                </a:solidFill>
              </a:rPr>
              <a:t>4</a:t>
            </a:r>
            <a:r>
              <a:rPr lang="th-TH" sz="1400" dirty="0">
                <a:solidFill>
                  <a:prstClr val="black"/>
                </a:solidFill>
              </a:rPr>
              <a:t>) พัฒนาระบบ </a:t>
            </a:r>
            <a:r>
              <a:rPr lang="en-US" sz="1400" dirty="0">
                <a:solidFill>
                  <a:prstClr val="black"/>
                </a:solidFill>
              </a:rPr>
              <a:t>e-Service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32784" name="TextBox 48"/>
          <p:cNvSpPr txBox="1">
            <a:spLocks noChangeArrowheads="1"/>
          </p:cNvSpPr>
          <p:nvPr/>
        </p:nvSpPr>
        <p:spPr bwMode="auto">
          <a:xfrm>
            <a:off x="3619500" y="6136218"/>
            <a:ext cx="2438400" cy="550333"/>
          </a:xfrm>
          <a:prstGeom prst="rect">
            <a:avLst/>
          </a:prstGeom>
          <a:solidFill>
            <a:srgbClr val="FFD1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 marL="66675" indent="-666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88898" indent="-88898" defTabSz="609585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altLang="th-TH" sz="120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กรมพัฒนาระบบ </a:t>
            </a:r>
            <a:r>
              <a:rPr lang="en-US" altLang="th-TH" sz="120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e-Service</a:t>
            </a:r>
            <a:endParaRPr lang="th-TH" altLang="th-TH" sz="1200">
              <a:solidFill>
                <a:prstClr val="black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marL="88898" indent="-88898" defTabSz="609585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altLang="th-TH" sz="120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พัฒนาผ่านระบบ</a:t>
            </a:r>
            <a:r>
              <a:rPr lang="en-US" altLang="th-TH" sz="120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Biz portal</a:t>
            </a:r>
            <a:endParaRPr lang="th-TH" altLang="th-TH" sz="1200">
              <a:solidFill>
                <a:prstClr val="black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>
            <a:extLst/>
          </p:cNvPr>
          <p:cNvSpPr txBox="1"/>
          <p:nvPr/>
        </p:nvSpPr>
        <p:spPr>
          <a:xfrm>
            <a:off x="6464300" y="4658785"/>
            <a:ext cx="2438400" cy="309033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lIns="91440" tIns="45720" rIns="91440" bIns="45720"/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dirty="0">
                <a:solidFill>
                  <a:prstClr val="black"/>
                </a:solidFill>
              </a:rPr>
              <a:t>5</a:t>
            </a:r>
            <a:r>
              <a:rPr lang="th-TH" sz="1400" dirty="0">
                <a:solidFill>
                  <a:prstClr val="black"/>
                </a:solidFill>
              </a:rPr>
              <a:t>) ให้บริการประชาชน</a:t>
            </a:r>
          </a:p>
        </p:txBody>
      </p:sp>
      <p:sp>
        <p:nvSpPr>
          <p:cNvPr id="51" name="TextBox 50">
            <a:extLst/>
          </p:cNvPr>
          <p:cNvSpPr txBox="1"/>
          <p:nvPr/>
        </p:nvSpPr>
        <p:spPr>
          <a:xfrm>
            <a:off x="6464300" y="5005918"/>
            <a:ext cx="2438400" cy="1083733"/>
          </a:xfrm>
          <a:prstGeom prst="rect">
            <a:avLst/>
          </a:prstGeom>
          <a:solidFill>
            <a:srgbClr val="FFD1FF"/>
          </a:solidFill>
        </p:spPr>
        <p:txBody>
          <a:bodyPr lIns="91440" tIns="45720" rIns="91440" bIns="45720" anchor="ctr"/>
          <a:lstStyle>
            <a:defPPr>
              <a:defRPr lang="th-TH"/>
            </a:defPPr>
            <a:lvl1pPr marL="88900" indent="-88900">
              <a:buFont typeface="Arial" panose="020B0604020202020204" pitchFamily="34" charset="0"/>
              <a:buChar char="•"/>
              <a:defRPr sz="1200" spc="-6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118530" indent="-118530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00" spc="0" dirty="0">
                <a:solidFill>
                  <a:prstClr val="black"/>
                </a:solidFill>
              </a:rPr>
              <a:t>ให้บริการระบบ</a:t>
            </a:r>
            <a:r>
              <a:rPr lang="en-US" sz="1400" spc="0" dirty="0">
                <a:solidFill>
                  <a:prstClr val="black"/>
                </a:solidFill>
              </a:rPr>
              <a:t> e-Service </a:t>
            </a:r>
          </a:p>
          <a:p>
            <a:pPr marL="0" indent="0" defTabSz="609585" eaLnBrk="0" fontAlgn="base" hangingPunct="0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sz="1400" spc="0" dirty="0">
                <a:solidFill>
                  <a:prstClr val="black"/>
                </a:solidFill>
              </a:rPr>
              <a:t>  (</a:t>
            </a:r>
            <a:r>
              <a:rPr lang="th-TH" sz="1400" spc="0" dirty="0">
                <a:solidFill>
                  <a:prstClr val="black"/>
                </a:solidFill>
              </a:rPr>
              <a:t>แยกตามระบบที่พัฒนา</a:t>
            </a:r>
            <a:r>
              <a:rPr lang="en-US" sz="1400" spc="0" dirty="0">
                <a:solidFill>
                  <a:prstClr val="black"/>
                </a:solidFill>
              </a:rPr>
              <a:t>)</a:t>
            </a:r>
          </a:p>
          <a:p>
            <a:pPr marL="118530" indent="-118530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00" spc="0" dirty="0">
                <a:solidFill>
                  <a:prstClr val="black"/>
                </a:solidFill>
              </a:rPr>
              <a:t>ให้บริการระบบ</a:t>
            </a:r>
            <a:r>
              <a:rPr lang="en-US" sz="1400" spc="0" dirty="0">
                <a:solidFill>
                  <a:prstClr val="black"/>
                </a:solidFill>
              </a:rPr>
              <a:t>  e-Service</a:t>
            </a:r>
            <a:endParaRPr lang="th-TH" sz="1400" spc="0" dirty="0">
              <a:solidFill>
                <a:prstClr val="black"/>
              </a:solidFill>
            </a:endParaRPr>
          </a:p>
          <a:p>
            <a:pPr marL="0" indent="0" defTabSz="609585" eaLnBrk="0" fontAlgn="base" hangingPunct="0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th-TH" sz="1400" spc="0" dirty="0">
                <a:solidFill>
                  <a:prstClr val="black"/>
                </a:solidFill>
              </a:rPr>
              <a:t>   (ผ่านระบบ</a:t>
            </a:r>
            <a:r>
              <a:rPr lang="en-US" sz="1400" spc="0" dirty="0">
                <a:solidFill>
                  <a:prstClr val="black"/>
                </a:solidFill>
              </a:rPr>
              <a:t> Biz portal)</a:t>
            </a:r>
          </a:p>
        </p:txBody>
      </p:sp>
      <p:sp>
        <p:nvSpPr>
          <p:cNvPr id="52" name="TextBox 51">
            <a:extLst/>
          </p:cNvPr>
          <p:cNvSpPr txBox="1"/>
          <p:nvPr/>
        </p:nvSpPr>
        <p:spPr>
          <a:xfrm>
            <a:off x="6464300" y="4074585"/>
            <a:ext cx="2438400" cy="503767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lIns="91440" tIns="45720" rIns="91440" bIns="45720" anchor="ctr"/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67" dirty="0">
                <a:solidFill>
                  <a:prstClr val="white"/>
                </a:solidFill>
              </a:rPr>
              <a:t>ให้บริการประชาชน</a:t>
            </a:r>
          </a:p>
        </p:txBody>
      </p:sp>
      <p:sp>
        <p:nvSpPr>
          <p:cNvPr id="53" name="Arrow: Right 52">
            <a:extLst/>
          </p:cNvPr>
          <p:cNvSpPr/>
          <p:nvPr/>
        </p:nvSpPr>
        <p:spPr>
          <a:xfrm>
            <a:off x="6146801" y="4131734"/>
            <a:ext cx="215900" cy="368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1867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sp>
        <p:nvSpPr>
          <p:cNvPr id="54" name="TextBox 53">
            <a:extLst/>
          </p:cNvPr>
          <p:cNvSpPr txBox="1"/>
          <p:nvPr/>
        </p:nvSpPr>
        <p:spPr>
          <a:xfrm>
            <a:off x="9347201" y="4038601"/>
            <a:ext cx="480484" cy="24278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lIns="91440" tIns="45720" rIns="91440" bIns="45720"/>
          <a:lstStyle/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33" b="1" dirty="0">
                <a:solidFill>
                  <a:srgbClr val="ED7D31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333" b="1" dirty="0">
              <a:solidFill>
                <a:srgbClr val="ED7D31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33" b="1" dirty="0">
                <a:solidFill>
                  <a:srgbClr val="ED7D31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67</a:t>
            </a:r>
            <a:endParaRPr lang="th-TH" sz="1333" b="1" dirty="0">
              <a:solidFill>
                <a:srgbClr val="ED7D31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5" name="TextBox 54">
            <a:extLst/>
          </p:cNvPr>
          <p:cNvSpPr txBox="1"/>
          <p:nvPr/>
        </p:nvSpPr>
        <p:spPr>
          <a:xfrm>
            <a:off x="9895418" y="4040718"/>
            <a:ext cx="2061633" cy="2425700"/>
          </a:xfrm>
          <a:prstGeom prst="rect">
            <a:avLst/>
          </a:prstGeom>
          <a:solidFill>
            <a:srgbClr val="E1EFD9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lIns="91440" tIns="45720" rIns="91440" bIns="45720"/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>
                <a:solidFill>
                  <a:prstClr val="black"/>
                </a:solidFill>
              </a:rPr>
              <a:t>ดำเนินขั้นตอนเหมือนปี 66</a:t>
            </a:r>
          </a:p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dirty="0">
                <a:solidFill>
                  <a:prstClr val="black"/>
                </a:solidFill>
              </a:rPr>
              <a:t>โดยพัฒนาระบบ </a:t>
            </a:r>
            <a:r>
              <a:rPr lang="en-US" dirty="0">
                <a:solidFill>
                  <a:prstClr val="black"/>
                </a:solidFill>
              </a:rPr>
              <a:t>e-Service </a:t>
            </a:r>
            <a:r>
              <a:rPr lang="th-TH" dirty="0">
                <a:solidFill>
                  <a:prstClr val="black"/>
                </a:solidFill>
              </a:rPr>
              <a:t>และเชื่อมโยงข้อมูล เข้าสู่ระบบกลางของกระทรวงเกษตรและสหกรณ์</a:t>
            </a:r>
          </a:p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prstClr val="black"/>
              </a:solidFill>
            </a:endParaRPr>
          </a:p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u="sng" dirty="0">
                <a:solidFill>
                  <a:prstClr val="black"/>
                </a:solidFill>
              </a:rPr>
              <a:t>เงื่อนไข</a:t>
            </a:r>
            <a:r>
              <a:rPr lang="en-US" u="sng" dirty="0">
                <a:solidFill>
                  <a:prstClr val="black"/>
                </a:solidFill>
              </a:rPr>
              <a:t>: </a:t>
            </a:r>
            <a:r>
              <a:rPr lang="th-TH" u="sng" dirty="0">
                <a:solidFill>
                  <a:prstClr val="black"/>
                </a:solidFill>
              </a:rPr>
              <a:t>การพัฒนาและเชื่อมโยงระบบในแต่ละปีงบประมาณขึ้นอยู่กับ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lang="en-US" u="sng" dirty="0">
                <a:solidFill>
                  <a:prstClr val="black"/>
                </a:solidFill>
              </a:rPr>
              <a:t>Biz portal</a:t>
            </a:r>
            <a:endParaRPr lang="th-TH" u="sng" dirty="0">
              <a:solidFill>
                <a:prstClr val="black"/>
              </a:solidFill>
            </a:endParaRPr>
          </a:p>
        </p:txBody>
      </p:sp>
      <p:sp>
        <p:nvSpPr>
          <p:cNvPr id="3" name="Slide Number Placeholder 2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1pPr>
            <a:lvl2pPr marL="990575" indent="-380990"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2pPr>
            <a:lvl3pPr marL="1523962" indent="-304792"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3pPr>
            <a:lvl4pPr marL="2133547" indent="-304792"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4pPr>
            <a:lvl5pPr marL="2743131" indent="-304792"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5pPr>
            <a:lvl6pPr marL="3352716" indent="-304792" defTabSz="609585" eaLnBrk="0" fontAlgn="base" hangingPunct="0">
              <a:spcBef>
                <a:spcPct val="0"/>
              </a:spcBef>
              <a:spcAft>
                <a:spcPct val="0"/>
              </a:spcAft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6pPr>
            <a:lvl7pPr marL="3962301" indent="-304792" defTabSz="609585" eaLnBrk="0" fontAlgn="base" hangingPunct="0">
              <a:spcBef>
                <a:spcPct val="0"/>
              </a:spcBef>
              <a:spcAft>
                <a:spcPct val="0"/>
              </a:spcAft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7pPr>
            <a:lvl8pPr marL="4571886" indent="-304792" defTabSz="609585" eaLnBrk="0" fontAlgn="base" hangingPunct="0">
              <a:spcBef>
                <a:spcPct val="0"/>
              </a:spcBef>
              <a:spcAft>
                <a:spcPct val="0"/>
              </a:spcAft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8pPr>
            <a:lvl9pPr marL="5181470" indent="-304792" defTabSz="609585" eaLnBrk="0" fontAlgn="base" hangingPunct="0">
              <a:spcBef>
                <a:spcPct val="0"/>
              </a:spcBef>
              <a:spcAft>
                <a:spcPct val="0"/>
              </a:spcAft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9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357AD64E-CF5A-4380-8C50-A3590E41D3AA}" type="slidenum">
              <a:rPr lang="en-US" altLang="en-US" sz="1333">
                <a:solidFill>
                  <a:srgbClr val="898989"/>
                </a:solidFill>
                <a:cs typeface="Cordia New" panose="020B0304020202020204" pitchFamily="34" charset="-34"/>
              </a:rPr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altLang="en-US" sz="1333">
              <a:solidFill>
                <a:srgbClr val="898989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261381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22</a:t>
            </a:fld>
            <a:endParaRPr lang="en-US"/>
          </a:p>
        </p:txBody>
      </p:sp>
      <p:sp>
        <p:nvSpPr>
          <p:cNvPr id="15" name="สี่เหลี่ยมผืนผ้า 14">
            <a:extLst>
              <a:ext uri="{FF2B5EF4-FFF2-40B4-BE49-F238E27FC236}">
                <a16:creationId xmlns:a16="http://schemas.microsoft.com/office/drawing/2014/main" id="{1E306E17-08E6-4917-8259-ED9F649CFAEE}"/>
              </a:ext>
            </a:extLst>
          </p:cNvPr>
          <p:cNvSpPr/>
          <p:nvPr/>
        </p:nvSpPr>
        <p:spPr>
          <a:xfrm>
            <a:off x="0" y="0"/>
            <a:ext cx="12192000" cy="51735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TextBox 20">
            <a:extLst>
              <a:ext uri="{FF2B5EF4-FFF2-40B4-BE49-F238E27FC236}">
                <a16:creationId xmlns:a16="http://schemas.microsoft.com/office/drawing/2014/main" id="{6D7EFCD1-7D5F-4B40-931B-FAFE0190FE5D}"/>
              </a:ext>
            </a:extLst>
          </p:cNvPr>
          <p:cNvSpPr txBox="1"/>
          <p:nvPr/>
        </p:nvSpPr>
        <p:spPr>
          <a:xfrm>
            <a:off x="131194" y="104789"/>
            <a:ext cx="119305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แผนปฏิบัติการ (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Plan) </a:t>
            </a: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 ระบบรับรองมาตรฐานสินค้าเกษตร (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พืช ประมง ปศุสัตว์</a:t>
            </a:r>
          </a:p>
        </p:txBody>
      </p:sp>
      <p:graphicFrame>
        <p:nvGraphicFramePr>
          <p:cNvPr id="8" name="Table 1">
            <a:extLst>
              <a:ext uri="{FF2B5EF4-FFF2-40B4-BE49-F238E27FC236}">
                <a16:creationId xmlns:a16="http://schemas.microsoft.com/office/drawing/2014/main" id="{5F28208D-14CD-68AD-97C4-46E2CCDC46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1139937"/>
              </p:ext>
            </p:extLst>
          </p:nvPr>
        </p:nvGraphicFramePr>
        <p:xfrm>
          <a:off x="300703" y="920254"/>
          <a:ext cx="11586496" cy="3928470"/>
        </p:xfrm>
        <a:graphic>
          <a:graphicData uri="http://schemas.openxmlformats.org/drawingml/2006/table">
            <a:tbl>
              <a:tblPr firstRow="1" firstCol="1" bandRow="1"/>
              <a:tblGrid>
                <a:gridCol w="2622971">
                  <a:extLst>
                    <a:ext uri="{9D8B030D-6E8A-4147-A177-3AD203B41FA5}">
                      <a16:colId xmlns:a16="http://schemas.microsoft.com/office/drawing/2014/main" val="1730696626"/>
                    </a:ext>
                  </a:extLst>
                </a:gridCol>
                <a:gridCol w="2129590">
                  <a:extLst>
                    <a:ext uri="{9D8B030D-6E8A-4147-A177-3AD203B41FA5}">
                      <a16:colId xmlns:a16="http://schemas.microsoft.com/office/drawing/2014/main" val="4191729869"/>
                    </a:ext>
                  </a:extLst>
                </a:gridCol>
                <a:gridCol w="2298031">
                  <a:extLst>
                    <a:ext uri="{9D8B030D-6E8A-4147-A177-3AD203B41FA5}">
                      <a16:colId xmlns:a16="http://schemas.microsoft.com/office/drawing/2014/main" val="2365483192"/>
                    </a:ext>
                  </a:extLst>
                </a:gridCol>
                <a:gridCol w="2310063">
                  <a:extLst>
                    <a:ext uri="{9D8B030D-6E8A-4147-A177-3AD203B41FA5}">
                      <a16:colId xmlns:a16="http://schemas.microsoft.com/office/drawing/2014/main" val="2221480989"/>
                    </a:ext>
                  </a:extLst>
                </a:gridCol>
                <a:gridCol w="2225841">
                  <a:extLst>
                    <a:ext uri="{9D8B030D-6E8A-4147-A177-3AD203B41FA5}">
                      <a16:colId xmlns:a16="http://schemas.microsoft.com/office/drawing/2014/main" val="3785985626"/>
                    </a:ext>
                  </a:extLst>
                </a:gridCol>
              </a:tblGrid>
              <a:tr h="65788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ผลผลิตรายไตรมาส ประจำปีงบประมาณ พ.ศ.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2566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990168"/>
                  </a:ext>
                </a:extLst>
              </a:tr>
              <a:tr h="6495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 - ธ.ค.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 - มี.ค.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 - มิ.ย.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 - ก.ย.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875364"/>
                  </a:ext>
                </a:extLst>
              </a:tr>
              <a:tr h="262105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สำนักงานมาตรฐานสินค้าเกษตร</a:t>
                      </a:r>
                      <a:b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และอาหารแห่งชาติ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สำนักงานการปฏิรูปที่ดิน</a:t>
                      </a:r>
                      <a:b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เพื่อเกษตรกรรม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กรมการข้าว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กรมวิชาการเกษตร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สำนักงานปลัดกระทรวงเกษตร</a:t>
                      </a:r>
                      <a:b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และสหกรณ์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สำรวจความก้าวหน้างานบริการ </a:t>
                      </a: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ทั้งหมดของหน่วยงาน </a:t>
                      </a:r>
                      <a:endParaRPr lang="en-US" sz="1200" kern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จัดทำแผนการบริการของกรม</a:t>
                      </a:r>
                      <a:endParaRPr lang="en-US" sz="1200" kern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200" kern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กำหนดขอบเขตการพัฒนาระบบ </a:t>
                      </a: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(GAP)</a:t>
                      </a:r>
                      <a:endParaRPr lang="en-US" sz="1200" kern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กำหนดมาตรฐานการเชื่อมต่อข้อมูล</a:t>
                      </a: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</a:t>
                      </a: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เพื่อเชื่อมต่อข้อมูลผ่านระบบ</a:t>
                      </a: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endParaRPr lang="en-US" sz="1200" kern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หารือหน่วยงานการให้บริการ </a:t>
                      </a: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กับผู้พัฒนาระบบ</a:t>
                      </a: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และพัฒนาระบบ</a:t>
                      </a: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 </a:t>
                      </a: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</a:t>
                      </a:r>
                      <a:endParaRPr lang="en-US" sz="1200" kern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ทดสอบระบบ</a:t>
                      </a: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 </a:t>
                      </a: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 </a:t>
                      </a:r>
                      <a:b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(</a:t>
                      </a:r>
                      <a:r>
                        <a:rPr lang="th-TH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สมบูรณ์/แก้ไขเพิ่มเติม</a:t>
                      </a:r>
                      <a:r>
                        <a:rPr lang="en-US" sz="1200" kern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200" kern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19039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01783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DFA71D34-AD05-F93B-781F-3F19984CF9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055645"/>
              </p:ext>
            </p:extLst>
          </p:nvPr>
        </p:nvGraphicFramePr>
        <p:xfrm>
          <a:off x="158237" y="583499"/>
          <a:ext cx="11877676" cy="8966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พืช ประมง และปศุสัตว์ (กรมหม่อนไหม)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สามารถออกใบรับรองอิเล็กทรอนิกส์  มี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e-Signature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ที่ได้รับการรับรองจาก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 (Certificate Authority)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ปรับปรุงและพัฒนางานให้บริการ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E27B2E4D-DB94-76A3-8F1E-6757F03F1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69083"/>
              </p:ext>
            </p:extLst>
          </p:nvPr>
        </p:nvGraphicFramePr>
        <p:xfrm>
          <a:off x="158237" y="1752413"/>
          <a:ext cx="5841372" cy="1159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046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547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หารือแนวทางออกใบรับรองอิเล็กทรอนิกส์ โดยใช้ 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e-Signature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ที่ได้รับการรับรองจาก </a:t>
                      </a:r>
                      <a:b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  (Certificate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Authority)</a:t>
                      </a:r>
                      <a:endParaRPr lang="th-TH" sz="1200" kern="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kumimoji="0" lang="th-TH" sz="12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สรุปแนวทางการออกใบรับรองอิเล็กทรอนิกส์</a:t>
                      </a:r>
                      <a:endParaRPr lang="th-TH" sz="12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kumimoji="0" lang="th-TH" sz="12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ทดสอบการให้บริการประชาชน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5B3B8DB-8D47-8CA7-8D29-D27A7BC35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43451"/>
              </p:ext>
            </p:extLst>
          </p:nvPr>
        </p:nvGraphicFramePr>
        <p:xfrm>
          <a:off x="6271958" y="1761759"/>
          <a:ext cx="5763954" cy="11738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0843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6538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kumimoji="0" lang="th-TH" sz="12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วมรวมปัญหาการใช้งาน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</a:t>
                      </a:r>
                      <a:r>
                        <a:rPr kumimoji="0" lang="th-TH" sz="12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12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</a:t>
                      </a:r>
                      <a:endParaRPr lang="th-TH" sz="1200" kern="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หารือเจ้าหน้าที่ผู้เกี่ยวข้องแก้ไขปัญหาการใช้งานระบบ 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(กรมหม่อนไหมร่วมกับ</a:t>
                      </a:r>
                      <a:b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สำนักงาน </a:t>
                      </a:r>
                      <a:r>
                        <a:rPr kumimoji="0" lang="th-TH" sz="12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และ </a:t>
                      </a:r>
                      <a:r>
                        <a:rPr kumimoji="0" lang="th-TH" sz="12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สพร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ปรับปรุงแก้ไขปัญหาและพัฒนาให้เหมาะสมต่อการใช้งาน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23</a:t>
            </a:fld>
            <a:endParaRPr lang="en-US"/>
          </a:p>
        </p:txBody>
      </p:sp>
      <p:sp>
        <p:nvSpPr>
          <p:cNvPr id="1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2879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th-TH" altLang="th-TH" sz="18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43D1A77C-AAAC-465B-B232-D4312ADC0A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2464892"/>
              </p:ext>
            </p:extLst>
          </p:nvPr>
        </p:nvGraphicFramePr>
        <p:xfrm>
          <a:off x="6275862" y="3391820"/>
          <a:ext cx="5767749" cy="590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774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95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เดือน</a:t>
                      </a: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8144305"/>
                  </a:ext>
                </a:extLst>
              </a:tr>
              <a:tr h="29500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ให้บริการประชาชน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84526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02700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9" name="ตัวแทนเนื้อหา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3084620"/>
              </p:ext>
            </p:extLst>
          </p:nvPr>
        </p:nvGraphicFramePr>
        <p:xfrm>
          <a:off x="234151" y="757407"/>
          <a:ext cx="11756572" cy="38547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0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98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16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16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47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476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476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2132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476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213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3137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293079">
                <a:tc rowSpan="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2566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77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85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หารือแนวทางออกใบรับรองอิเล็กทรอนิกส์ โดยใช้ </a:t>
                      </a:r>
                      <a:b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e-Signature </a:t>
                      </a:r>
                      <a: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ที่ได้รับการรับรองจาก </a:t>
                      </a:r>
                      <a:r>
                        <a:rPr lang="en-US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 (Certificate Authority)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26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สรุปแนวทางการออกใบรับรองอิเล็กทรอนิกส์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8916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ทดสอบการให้บริการประชาชน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7042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รวมรวมปัญหาการใช้งาน ระบบ </a:t>
                      </a:r>
                      <a:r>
                        <a:rPr lang="en-US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728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หารือเจ้าหน้าที่ผู้เกี่ยวข้องแก้ไขปัญหาการใช้งานระบบ </a:t>
                      </a:r>
                      <a:b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(กรมหม่อนไหมร่วมกับสำนักงาน </a:t>
                      </a:r>
                      <a:r>
                        <a:rPr kumimoji="0" lang="th-TH" sz="12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b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</a:t>
                      </a:r>
                      <a:r>
                        <a:rPr kumimoji="0" lang="th-TH" sz="12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สพร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728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ปรับปรุงแก้ไขปัญหาและพัฒนาให้เหมาะสมต่อ</a:t>
                      </a:r>
                      <a:b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การใช้งาน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728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200" kern="0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ให้บริการประชาชน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24</a:t>
            </a:fld>
            <a:endParaRPr lang="en-US"/>
          </a:p>
        </p:txBody>
      </p:sp>
      <p:sp>
        <p:nvSpPr>
          <p:cNvPr id="1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2032" y="12879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altLang="th-TH" sz="18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altLang="th-TH" sz="18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 </a:t>
            </a: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ระบบรับรองมาตรฐานสินค้าเกษตร (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พืช ประมง และปศุสัตว์ (ต.ค. 2565 - ก.ย. 2566)</a:t>
            </a:r>
            <a:endParaRPr lang="th-TH" alt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3" name="ลูกศรเชื่อมต่อแบบตรง 12"/>
          <p:cNvCxnSpPr/>
          <p:nvPr/>
        </p:nvCxnSpPr>
        <p:spPr>
          <a:xfrm>
            <a:off x="4286992" y="1629168"/>
            <a:ext cx="135378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/>
          <p:cNvCxnSpPr/>
          <p:nvPr/>
        </p:nvCxnSpPr>
        <p:spPr>
          <a:xfrm>
            <a:off x="5666656" y="2179551"/>
            <a:ext cx="1251502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15"/>
          <p:cNvCxnSpPr/>
          <p:nvPr/>
        </p:nvCxnSpPr>
        <p:spPr>
          <a:xfrm>
            <a:off x="6926000" y="2559632"/>
            <a:ext cx="1251502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16"/>
          <p:cNvCxnSpPr/>
          <p:nvPr/>
        </p:nvCxnSpPr>
        <p:spPr>
          <a:xfrm>
            <a:off x="8213598" y="2933222"/>
            <a:ext cx="625751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18"/>
          <p:cNvCxnSpPr/>
          <p:nvPr/>
        </p:nvCxnSpPr>
        <p:spPr>
          <a:xfrm>
            <a:off x="8847278" y="3326571"/>
            <a:ext cx="625751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ลูกศรเชื่อมต่อแบบตรง 19"/>
          <p:cNvCxnSpPr/>
          <p:nvPr/>
        </p:nvCxnSpPr>
        <p:spPr>
          <a:xfrm>
            <a:off x="9473029" y="3932179"/>
            <a:ext cx="625751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ลูกศรเชื่อมต่อแบบตรง 20"/>
          <p:cNvCxnSpPr/>
          <p:nvPr/>
        </p:nvCxnSpPr>
        <p:spPr>
          <a:xfrm>
            <a:off x="10130380" y="4424548"/>
            <a:ext cx="187272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61554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5">
            <a:extLst>
              <a:ext uri="{FF2B5EF4-FFF2-40B4-BE49-F238E27FC236}">
                <a16:creationId xmlns:a16="http://schemas.microsoft.com/office/drawing/2014/main" id="{D50D0E96-9089-464C-842B-8AA5C0D85237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25</a:t>
            </a:fld>
            <a:endParaRPr lang="en-US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224246" y="1106460"/>
            <a:ext cx="11626854" cy="16248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thaiDist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lang="en-US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</a:p>
          <a:p>
            <a:pPr marL="342900" indent="-342900" algn="thaiDist">
              <a:buFont typeface="Arial" pitchFamily="34" charset="0"/>
              <a:buChar char="•"/>
            </a:pPr>
            <a:r>
              <a:rPr lang="en-US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</a:t>
            </a: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</a:t>
            </a: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คือ เครื่องมือการประเมินระบบการบริหารของส่วนราชการในเชิง</a:t>
            </a:r>
            <a:r>
              <a:rPr lang="th-TH" sz="1200" kern="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บูรณา</a:t>
            </a: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</a:p>
          <a:p>
            <a:pPr marL="342900" indent="-342900" algn="thaiDist">
              <a:buFont typeface="Arial" pitchFamily="34" charset="0"/>
              <a:buChar char="•"/>
            </a:pPr>
            <a:r>
              <a:rPr lang="th-TH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พิจารณาจากความสามารถในการพัฒนาการดำเนินงานเพื่อยกระดับผลการประเมินสถานะ การเป็นระบบราชการ 4.0 (</a:t>
            </a:r>
            <a:r>
              <a:rPr lang="en-US" sz="12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</a:p>
          <a:p>
            <a:pPr marL="342900" indent="-342900" algn="thaiDist">
              <a:buFont typeface="Arial" pitchFamily="34" charset="0"/>
              <a:buChar char="•"/>
            </a:pPr>
            <a:r>
              <a:rPr lang="th-TH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พิจารณาจากผลการประเมินสถานะ การเป็นระบบราชการ 4.0 (</a:t>
            </a:r>
            <a:r>
              <a:rPr lang="en-US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 </a:t>
            </a:r>
            <a:r>
              <a:rPr lang="th-TH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ซึ่งเป็นคะแนนเฉลี่ยในภาพรวม ทั้ง 7 หมวด ประกอบด้วย หมวด 1 การนำองค์การ หมวด 2 การวางแผน</a:t>
            </a:r>
            <a:br>
              <a:rPr lang="th-TH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เชิงยุทธศาสตร์ หมวด 3 การให้ความสำคัญกับผู้รับบริการและผู้มีส่วนได้ส่วนเสีย หมวด 4</a:t>
            </a:r>
            <a:r>
              <a:rPr lang="en-US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th-TH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การวัด การวิเคราะห์และการจัดการความรู้ หมวด 5 การมุ่งเน้นบุคลากร หมวด 6 การมุ่งเน้นระบบปฏิบัติการ และ หมวด 7 ผลลัพธ์การดำเนินการ</a:t>
            </a:r>
            <a:endParaRPr lang="th-TH" sz="1200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 algn="thaiDist">
              <a:buFont typeface="Arial" pitchFamily="34" charset="0"/>
              <a:buChar char="•"/>
            </a:pPr>
            <a:endParaRPr lang="th-TH" sz="1200" b="1" kern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134341"/>
              </p:ext>
            </p:extLst>
          </p:nvPr>
        </p:nvGraphicFramePr>
        <p:xfrm>
          <a:off x="266235" y="5282208"/>
          <a:ext cx="6856460" cy="82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9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4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2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368.41</a:t>
                      </a:r>
                    </a:p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 ปี 2565)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405.25</a:t>
                      </a:r>
                      <a:b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</a:t>
                      </a:r>
                      <a:r>
                        <a:rPr lang="th-TH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ปี 2565 + 10</a:t>
                      </a:r>
                      <a:r>
                        <a:rPr lang="en-US" sz="12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%)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3625389"/>
              </p:ext>
            </p:extLst>
          </p:nvPr>
        </p:nvGraphicFramePr>
        <p:xfrm>
          <a:off x="7242777" y="5256819"/>
          <a:ext cx="4785503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55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92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81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เพิ่มศักยภาพของหน่วยงานในการเป็นระบบราชการ </a:t>
                      </a: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4.0 </a:t>
                      </a: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เพื่อผลักดันการดำเนินงานในการขับเคลื่อนยุทธศาสตร์และแผนระดับประเทศ โดยมีเป้าหมายเพื่อประโยชน์สุขของประชาชน</a:t>
                      </a:r>
                      <a:endParaRPr lang="th-TH" sz="12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268337" y="4924177"/>
            <a:ext cx="550379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Pentagon 43">
            <a:extLst>
              <a:ext uri="{FF2B5EF4-FFF2-40B4-BE49-F238E27FC236}">
                <a16:creationId xmlns:a16="http://schemas.microsoft.com/office/drawing/2014/main" id="{1755DE49-B3BF-4308-9071-54B54A22B25D}"/>
              </a:ext>
            </a:extLst>
          </p:cNvPr>
          <p:cNvSpPr/>
          <p:nvPr/>
        </p:nvSpPr>
        <p:spPr>
          <a:xfrm>
            <a:off x="9647408" y="678300"/>
            <a:ext cx="1167809" cy="454637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4" tIns="45717" rIns="91434" bIns="45717" rtlCol="0" anchor="ctr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2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0715946" y="589383"/>
            <a:ext cx="1199640" cy="720362"/>
            <a:chOff x="7094187" y="1707729"/>
            <a:chExt cx="1164188" cy="613365"/>
          </a:xfrm>
        </p:grpSpPr>
        <p:pic>
          <p:nvPicPr>
            <p:cNvPr id="1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787976"/>
              <a:ext cx="1164188" cy="363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</a:p>
          </p:txBody>
        </p:sp>
      </p:grpSp>
      <p:graphicFrame>
        <p:nvGraphicFramePr>
          <p:cNvPr id="27" name="ตาราง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31633"/>
              </p:ext>
            </p:extLst>
          </p:nvPr>
        </p:nvGraphicFramePr>
        <p:xfrm>
          <a:off x="334408" y="2943984"/>
          <a:ext cx="678828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86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24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12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8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76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332.67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345.58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385.90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368.41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สี่เหลี่ยมผืนผ้า 27"/>
          <p:cNvSpPr/>
          <p:nvPr/>
        </p:nvSpPr>
        <p:spPr>
          <a:xfrm>
            <a:off x="340900" y="2594780"/>
            <a:ext cx="550379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ข้อมูลพื้นฐาน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Rectangle 30">
            <a:extLst>
              <a:ext uri="{FF2B5EF4-FFF2-40B4-BE49-F238E27FC236}">
                <a16:creationId xmlns:a16="http://schemas.microsoft.com/office/drawing/2014/main" id="{F6BE57CA-643A-44ED-A806-225761D6253C}"/>
              </a:ext>
            </a:extLst>
          </p:cNvPr>
          <p:cNvSpPr/>
          <p:nvPr/>
        </p:nvSpPr>
        <p:spPr>
          <a:xfrm>
            <a:off x="7254656" y="2871779"/>
            <a:ext cx="4785503" cy="2086631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solidFill>
              <a:sysClr val="window" lastClr="FFFFFF">
                <a:lumMod val="75000"/>
              </a:sys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ขั้นตอนการประเมินสถานะของหน่วยงานภาครัฐในการเป็น</a:t>
            </a:r>
            <a:br>
              <a:rPr kumimoji="0" lang="th-TH" sz="12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2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ระบบราชการ 4.0</a:t>
            </a:r>
            <a:endParaRPr kumimoji="0" lang="th-TH" sz="1200" b="0" i="0" u="none" strike="noStrike" kern="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การตรวจพิจารณาจากเอกสารการสมัครเบื้องต้น </a:t>
            </a:r>
            <a:b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คะแนนขึ้นไป จะผ่านไปประเมินในขั้นตอนที่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	</a:t>
            </a:r>
            <a:r>
              <a:rPr kumimoji="0" lang="th-TH" sz="1200" b="0" i="0" u="none" strike="noStrike" kern="0" cap="none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การตรวจเอกสารรายงานผลการดำเนินการพัฒนาองค์การสู่ระบบราชการ 4.0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Report) </a:t>
            </a:r>
            <a:b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 จะผ่านไปประเมินในขั้นตอนที่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	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การตรวจประเมินในพื้นที่ปฏิบัติงาน เพื่อยืนยันผลการตรวจ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Application Report</a:t>
            </a:r>
          </a:p>
        </p:txBody>
      </p:sp>
      <p:graphicFrame>
        <p:nvGraphicFramePr>
          <p:cNvPr id="30" name="ตาราง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3139768"/>
              </p:ext>
            </p:extLst>
          </p:nvPr>
        </p:nvGraphicFramePr>
        <p:xfrm>
          <a:off x="286283" y="4074992"/>
          <a:ext cx="6824382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43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09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5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28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19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76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xxx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xxx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xxx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1" name="สี่เหลี่ยมผืนผ้า 30"/>
          <p:cNvSpPr/>
          <p:nvPr/>
        </p:nvSpPr>
        <p:spPr>
          <a:xfrm>
            <a:off x="288385" y="3753057"/>
            <a:ext cx="550379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200" b="1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แผนระยะยาว /</a:t>
            </a:r>
            <a:r>
              <a:rPr lang="en-US" sz="1200" b="1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Roadmap (2565 - 2569) </a:t>
            </a:r>
            <a:r>
              <a:rPr lang="th-TH" sz="1200" b="1" kern="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(ถ้ามี)</a:t>
            </a:r>
            <a:endParaRPr lang="th-TH" sz="1200" kern="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7">
            <a:extLst>
              <a:ext uri="{FF2B5EF4-FFF2-40B4-BE49-F238E27FC236}">
                <a16:creationId xmlns:a16="http://schemas.microsoft.com/office/drawing/2014/main" id="{59868E18-C9BD-4916-9B3E-E79497DBF84E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0">
            <a:extLst>
              <a:ext uri="{FF2B5EF4-FFF2-40B4-BE49-F238E27FC236}">
                <a16:creationId xmlns:a16="http://schemas.microsoft.com/office/drawing/2014/main" id="{52D0B1D3-41F7-4C8E-AC73-4AE50FB24AF6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ตัวชี้วัดกรมหม่อนไหม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Rounded Rectangle 3">
            <a:extLst>
              <a:ext uri="{FF2B5EF4-FFF2-40B4-BE49-F238E27FC236}">
                <a16:creationId xmlns:a16="http://schemas.microsoft.com/office/drawing/2014/main" id="{80B0CB3F-DA42-4F82-A8EB-0F1835EABED3}"/>
              </a:ext>
            </a:extLst>
          </p:cNvPr>
          <p:cNvSpPr/>
          <p:nvPr/>
        </p:nvSpPr>
        <p:spPr bwMode="gray">
          <a:xfrm>
            <a:off x="224246" y="702311"/>
            <a:ext cx="6587470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การประเมินสถานะของหน่วยงานในการเป็นระบบราชการ 4.0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(PMQA 4.0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1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6845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DFA71D34-AD05-F93B-781F-3F19984CF9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446134"/>
              </p:ext>
            </p:extLst>
          </p:nvPr>
        </p:nvGraphicFramePr>
        <p:xfrm>
          <a:off x="158237" y="547403"/>
          <a:ext cx="11877676" cy="1308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3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</a:t>
                      </a:r>
                      <a:r>
                        <a:rPr lang="en-US" sz="13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3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3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รอบ </a:t>
                      </a: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3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รายงานลักษณะสำคัญขององค์การที่</a:t>
                      </a:r>
                      <a:r>
                        <a:rPr lang="th-TH" sz="1300" b="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สอดคล้องกับเกณฑ์ประเมินสถานะของหน่วยงานภาครัฐในการเป็นระบบราชการ 4.0</a:t>
                      </a:r>
                      <a:endParaRPr lang="th-TH" sz="13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รอบ </a:t>
                      </a: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สมัครเข้ารับการประเมินสถานะหน่วยงานภาครัฐในการเป็นระบบราชการ 4.0 ประจำปี พ.ศ. 2566</a:t>
                      </a:r>
                      <a:r>
                        <a:rPr lang="en-US" sz="13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3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(รอบรางวัลคุณภาพการบริหารจัดการภาครัฐ 4.0 หรือรางวัล </a:t>
                      </a:r>
                      <a:r>
                        <a:rPr lang="en-US" sz="13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</a:t>
                      </a:r>
                      <a:r>
                        <a:rPr lang="th-TH" sz="13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3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และจัดส่งประเมินสถานะหน่วยงานภาครัฐในการเป็นระบบราชการ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3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Self-Assessment)</a:t>
                      </a:r>
                      <a:r>
                        <a:rPr lang="th-TH" sz="13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ขั้นตอนที่ 1 ของกรมหม่อนไหมประจำปี พ.ศ. 256</a:t>
                      </a:r>
                      <a:r>
                        <a:rPr lang="en-US" sz="13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en-US" sz="13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3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ให้สำนักงาน </a:t>
                      </a:r>
                      <a:r>
                        <a:rPr lang="th-TH" sz="1300" kern="12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lang="th-TH" sz="13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ผ่านระบบออนไลน์ ภายในระยะเวลาที่กำหนด</a:t>
                      </a:r>
                      <a:endParaRPr kumimoji="0" 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E27B2E4D-DB94-76A3-8F1E-6757F03F1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0228011"/>
              </p:ext>
            </p:extLst>
          </p:nvPr>
        </p:nvGraphicFramePr>
        <p:xfrm>
          <a:off x="158236" y="2010646"/>
          <a:ext cx="6025996" cy="27037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2599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4274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236100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20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ประชุม</a:t>
                      </a:r>
                      <a:r>
                        <a:rPr lang="th-TH" sz="1200" kern="0" spc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คณะทำงานพัฒนาคุณภาพการบริหารจัดการภาครัฐ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ศึกษา วิเคราะห์ผลการประเมินสถานะของหน่วยงานภาครัฐในการเป็นระบบราชการ 4.0 ด้วยตนเอง (</a:t>
                      </a: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Self-Assessment) </a:t>
                      </a: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ของกรมหม่อนไหม ประจำปี พ.ศ. 2565 เพื่อหาจุดอ่อนและโอกาสในการปรับปรุงและนำไปใช้ในการพัฒนาและปรับปรุงการปฏิบัติงานของหน่วยงานให้มีความสอดคล้องกับเกณฑ์ประเมินสถานะของหน่วยงานภาครัฐในการเป็นระบบราชการ 4.0</a:t>
                      </a:r>
                      <a:endParaRPr lang="th-TH" sz="1200" kern="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200" kern="0" spc="-2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สื่อสารและสร้างความเข้าใจเกี่ยวกับเกณฑ์การประเมินสถานะของหน่วยงานภาครัฐในการเป็นระบบราชการ</a:t>
                      </a:r>
                      <a:r>
                        <a:rPr lang="th-TH" sz="1200" kern="0" spc="-2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4.0</a:t>
                      </a: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และแนวทางการสมัครและหลักเกณฑ์การพิจารณารางวัลเลิศรัฐ ประจำปี พ.ศ. 2566 ให้หน่วยงานในสังกัดทราบ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ทบทวน วิเคราะห์และจัดทำรายงานลักษณะสำคัญขององค์การ ปีงบประมาณ พ.ศ. 2566 </a:t>
                      </a:r>
                      <a:b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ให้สอดคล้องกับเกณฑ์ประเมินสถานะของหน่วยงานภาครัฐในการเป็นระบบราชการ 4.0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5B3B8DB-8D47-8CA7-8D29-D27A7BC35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9997097"/>
              </p:ext>
            </p:extLst>
          </p:nvPr>
        </p:nvGraphicFramePr>
        <p:xfrm>
          <a:off x="6271958" y="2007960"/>
          <a:ext cx="5763954" cy="2706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44327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86164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200" kern="0" spc="-2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แจ้งเวียนให้คณะทำงานพัฒนาคุณภาพการบริหารจัดการภาครัฐ (หมวด 1 - 7) </a:t>
                      </a:r>
                      <a:r>
                        <a:rPr lang="th-TH" sz="1200" kern="0" spc="-20" baseline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 </a:t>
                      </a:r>
                      <a:br>
                        <a:rPr lang="th-TH" sz="1200" kern="0" spc="-20" baseline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kern="0" spc="-20" baseline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kern="0" spc="-2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ร่าง) การประเมิน</a:t>
                      </a: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สถานะหน่วยงานภาครัฐในการเป็นระบบราชการ 4.0 ด้วยตนเอง (</a:t>
                      </a: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Self-Assessment)</a:t>
                      </a: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ขั้นตอนที่ 1 ของกรมหม่อนไหม ประจำปี พ.ศ. 2566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200" kern="0" spc="-1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แจ้งเวียนให้คณะทำงานพัฒนาคุณภาพการบริหารจัดการภาครัฐ (หมวด 1 - 7) จัดทำ (ร่าง) การประเมิน</a:t>
                      </a: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สถานะหน่วยงานภาครัฐในการเป็นระบบราชการ 4.0 ด้วยตนเอง (</a:t>
                      </a: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Self-Assessment)</a:t>
                      </a: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ขั้นตอนที่ 1 ของกรมหม่อนไหม ประจำปี พ.ศ. 2566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200" kern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เสนอ (ร่าง) 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200" kern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Self-Assessment)</a:t>
                      </a:r>
                      <a:r>
                        <a:rPr lang="th-TH" sz="12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ขั้นตอนที่ 1 ของกรมหม่อนไหม ประจำปี พ.ศ. 2566 ให้ผู้บริหารพิจารณาให้ความเห็นชอบ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2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Self-Assessment)</a:t>
                      </a:r>
                      <a:r>
                        <a:rPr lang="th-TH" sz="12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ขั้นตอนที่ 1 ของกรมหม่อนไหม ประจำปี พ.ศ. 2566 ให้สำนักงาน </a:t>
                      </a:r>
                      <a:r>
                        <a:rPr lang="th-TH" sz="1200" kern="12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lang="th-TH" sz="12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ผ่านระบบออนไลน์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26</a:t>
            </a:fld>
            <a:endParaRPr lang="en-US"/>
          </a:p>
        </p:txBody>
      </p:sp>
      <p:sp>
        <p:nvSpPr>
          <p:cNvPr id="1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2879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3" name="Table 16">
            <a:extLst>
              <a:ext uri="{FF2B5EF4-FFF2-40B4-BE49-F238E27FC236}">
                <a16:creationId xmlns:a16="http://schemas.microsoft.com/office/drawing/2014/main" id="{BAAD5807-319F-4DC7-B7FF-6A8CE665AA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5400474"/>
              </p:ext>
            </p:extLst>
          </p:nvPr>
        </p:nvGraphicFramePr>
        <p:xfrm>
          <a:off x="157495" y="5541248"/>
          <a:ext cx="11877010" cy="434269"/>
        </p:xfrm>
        <a:graphic>
          <a:graphicData uri="http://schemas.openxmlformats.org/drawingml/2006/table">
            <a:tbl>
              <a:tblPr firstRow="1"/>
              <a:tblGrid>
                <a:gridCol w="11877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426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กรณีที่</a:t>
                      </a:r>
                      <a:r>
                        <a:rPr kumimoji="0" lang="th-TH" sz="1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</a:t>
                      </a:r>
                      <a:r>
                        <a:rPr lang="th-TH" sz="1000" b="0" kern="120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ประเมินสถานะหน่วยงานภาครัฐในการ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เป็นระบบราชการ 4.0 ด้วยตนเอง (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Self-Assessment)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ขั้นตอนที่ 1 </a:t>
                      </a: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(รอบรางวัลคุณภาพการบริหารจัดการภาครัฐ 4.0 หรือรางวัล 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</a:t>
                      </a: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จะดำเนินการ</a:t>
                      </a:r>
                      <a:br>
                        <a:rPr lang="th-TH" sz="10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จัดทำรายงานผลการดำเนินการพัฒนาองค์การ (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 Report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ขั้นตอนที่ 2 ต่อไป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162080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29201</TotalTime>
  <Words>5662</Words>
  <Application>Microsoft Office PowerPoint</Application>
  <PresentationFormat>แบบจอกว้าง</PresentationFormat>
  <Paragraphs>987</Paragraphs>
  <Slides>26</Slides>
  <Notes>4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Tahoma</vt:lpstr>
      <vt:lpstr>TH SarabunPSK</vt:lpstr>
      <vt:lpstr>Wingdings</vt:lpstr>
      <vt:lpstr>1_Office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sureporn wathin</cp:lastModifiedBy>
  <cp:revision>938</cp:revision>
  <cp:lastPrinted>2022-10-18T05:25:17Z</cp:lastPrinted>
  <dcterms:created xsi:type="dcterms:W3CDTF">2021-10-29T09:15:39Z</dcterms:created>
  <dcterms:modified xsi:type="dcterms:W3CDTF">2022-10-18T05:35:08Z</dcterms:modified>
</cp:coreProperties>
</file>