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345" r:id="rId2"/>
    <p:sldId id="381" r:id="rId3"/>
    <p:sldId id="278" r:id="rId4"/>
    <p:sldId id="279" r:id="rId5"/>
    <p:sldId id="280" r:id="rId6"/>
    <p:sldId id="281" r:id="rId7"/>
    <p:sldId id="282" r:id="rId8"/>
    <p:sldId id="283" r:id="rId9"/>
    <p:sldId id="277" r:id="rId10"/>
    <p:sldId id="8032" r:id="rId11"/>
    <p:sldId id="8084" r:id="rId12"/>
    <p:sldId id="8085" r:id="rId13"/>
    <p:sldId id="8086" r:id="rId14"/>
    <p:sldId id="8087" r:id="rId15"/>
    <p:sldId id="12342" r:id="rId16"/>
    <p:sldId id="12343" r:id="rId17"/>
    <p:sldId id="12344" r:id="rId18"/>
    <p:sldId id="12345" r:id="rId19"/>
    <p:sldId id="12346" r:id="rId20"/>
    <p:sldId id="12347" r:id="rId21"/>
    <p:sldId id="12349" r:id="rId22"/>
    <p:sldId id="12339" r:id="rId23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0000FF"/>
    <a:srgbClr val="0033CC"/>
    <a:srgbClr val="33CC33"/>
    <a:srgbClr val="CCECFF"/>
    <a:srgbClr val="FF0000"/>
    <a:srgbClr val="00CCFF"/>
    <a:srgbClr val="CCFFCC"/>
    <a:srgbClr val="66CCFF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79" autoAdjust="0"/>
    <p:restoredTop sz="91228" autoAdjust="0"/>
  </p:normalViewPr>
  <p:slideViewPr>
    <p:cSldViewPr snapToGrid="0">
      <p:cViewPr varScale="1">
        <p:scale>
          <a:sx n="87" d="100"/>
          <a:sy n="87" d="100"/>
        </p:scale>
        <p:origin x="758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3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userId="f00c48db04de61aa" providerId="LiveId" clId="{B683F250-08B7-430C-B3BC-CBE7F8ED4C2B}"/>
    <pc:docChg chg="modSld">
      <pc:chgData name="" userId="f00c48db04de61aa" providerId="LiveId" clId="{B683F250-08B7-430C-B3BC-CBE7F8ED4C2B}" dt="2022-10-17T09:03:02.407" v="14" actId="20577"/>
      <pc:docMkLst>
        <pc:docMk/>
      </pc:docMkLst>
      <pc:sldChg chg="modSp">
        <pc:chgData name="" userId="f00c48db04de61aa" providerId="LiveId" clId="{B683F250-08B7-430C-B3BC-CBE7F8ED4C2B}" dt="2022-10-17T08:57:23.470" v="0"/>
        <pc:sldMkLst>
          <pc:docMk/>
          <pc:sldMk cId="457504623" sldId="8086"/>
        </pc:sldMkLst>
        <pc:graphicFrameChg chg="mod">
          <ac:chgData name="" userId="f00c48db04de61aa" providerId="LiveId" clId="{B683F250-08B7-430C-B3BC-CBE7F8ED4C2B}" dt="2022-10-17T08:57:23.470" v="0"/>
          <ac:graphicFrameMkLst>
            <pc:docMk/>
            <pc:sldMk cId="457504623" sldId="8086"/>
            <ac:graphicFrameMk id="24" creationId="{ACA3CE3B-3C3C-45E0-A62E-85D1561D4060}"/>
          </ac:graphicFrameMkLst>
        </pc:graphicFrameChg>
      </pc:sldChg>
      <pc:sldChg chg="modSp">
        <pc:chgData name="" userId="f00c48db04de61aa" providerId="LiveId" clId="{B683F250-08B7-430C-B3BC-CBE7F8ED4C2B}" dt="2022-10-17T09:03:02.407" v="14" actId="20577"/>
        <pc:sldMkLst>
          <pc:docMk/>
          <pc:sldMk cId="2433270504" sldId="12347"/>
        </pc:sldMkLst>
        <pc:graphicFrameChg chg="modGraphic">
          <ac:chgData name="" userId="f00c48db04de61aa" providerId="LiveId" clId="{B683F250-08B7-430C-B3BC-CBE7F8ED4C2B}" dt="2022-10-17T09:03:02.407" v="14" actId="20577"/>
          <ac:graphicFrameMkLst>
            <pc:docMk/>
            <pc:sldMk cId="2433270504" sldId="12347"/>
            <ac:graphicFrameMk id="6" creationId="{CE7761EB-E4AD-4C2C-B721-BE668A8B7234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พื้นที่ชลประทานที่เพิ่มขึ้น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th-TH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2561</c:v>
                </c:pt>
                <c:pt idx="1">
                  <c:v>2562</c:v>
                </c:pt>
                <c:pt idx="2">
                  <c:v>2563</c:v>
                </c:pt>
                <c:pt idx="3">
                  <c:v>2564</c:v>
                </c:pt>
                <c:pt idx="4">
                  <c:v>2565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380674</c:v>
                </c:pt>
                <c:pt idx="1">
                  <c:v>266212</c:v>
                </c:pt>
                <c:pt idx="2">
                  <c:v>176968</c:v>
                </c:pt>
                <c:pt idx="3">
                  <c:v>269502</c:v>
                </c:pt>
                <c:pt idx="4">
                  <c:v>162400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C1-441A-A929-CC5E6AB6711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ผลการดำเนินงาน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2561</c:v>
                </c:pt>
                <c:pt idx="1">
                  <c:v>2562</c:v>
                </c:pt>
                <c:pt idx="2">
                  <c:v>2563</c:v>
                </c:pt>
                <c:pt idx="3">
                  <c:v>2564</c:v>
                </c:pt>
                <c:pt idx="4">
                  <c:v>2565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274824</c:v>
                </c:pt>
                <c:pt idx="1">
                  <c:v>238897</c:v>
                </c:pt>
                <c:pt idx="2">
                  <c:v>71792</c:v>
                </c:pt>
                <c:pt idx="3">
                  <c:v>149222</c:v>
                </c:pt>
                <c:pt idx="4">
                  <c:v>120688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5C1-441A-A929-CC5E6AB671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76448656"/>
        <c:axId val="2068397584"/>
      </c:barChart>
      <c:catAx>
        <c:axId val="20764486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068397584"/>
        <c:crosses val="autoZero"/>
        <c:auto val="1"/>
        <c:lblAlgn val="ctr"/>
        <c:lblOffset val="100"/>
        <c:noMultiLvlLbl val="0"/>
      </c:catAx>
      <c:valAx>
        <c:axId val="20683975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0764486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pP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ปริมาตรเก็บกักน้ำที่เพิ่มขึ้น</a:t>
            </a:r>
            <a:endParaRPr lang="en-US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defRPr>
          </a:pPr>
          <a:endParaRPr lang="th-TH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เป้าหมาย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2561</c:v>
                </c:pt>
                <c:pt idx="1">
                  <c:v>2562</c:v>
                </c:pt>
                <c:pt idx="2">
                  <c:v>2563</c:v>
                </c:pt>
                <c:pt idx="3">
                  <c:v>2564</c:v>
                </c:pt>
                <c:pt idx="4">
                  <c:v>2565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196.18</c:v>
                </c:pt>
                <c:pt idx="1">
                  <c:v>47.04</c:v>
                </c:pt>
                <c:pt idx="2">
                  <c:v>199.54</c:v>
                </c:pt>
                <c:pt idx="3">
                  <c:v>96.88</c:v>
                </c:pt>
                <c:pt idx="4">
                  <c:v>140.86000000000001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C35-4F41-B1F2-FDE3B46B03D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ผลการดำเนินงาน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2561</c:v>
                </c:pt>
                <c:pt idx="1">
                  <c:v>2562</c:v>
                </c:pt>
                <c:pt idx="2">
                  <c:v>2563</c:v>
                </c:pt>
                <c:pt idx="3">
                  <c:v>2564</c:v>
                </c:pt>
                <c:pt idx="4">
                  <c:v>2565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154.85</c:v>
                </c:pt>
                <c:pt idx="1">
                  <c:v>29.17</c:v>
                </c:pt>
                <c:pt idx="2">
                  <c:v>160.46</c:v>
                </c:pt>
                <c:pt idx="3">
                  <c:v>62.27</c:v>
                </c:pt>
                <c:pt idx="4">
                  <c:v>111.7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C35-4F41-B1F2-FDE3B46B03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81558112"/>
        <c:axId val="281550208"/>
      </c:barChart>
      <c:catAx>
        <c:axId val="281558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1550208"/>
        <c:crosses val="autoZero"/>
        <c:auto val="1"/>
        <c:lblAlgn val="ctr"/>
        <c:lblOffset val="100"/>
        <c:noMultiLvlLbl val="0"/>
      </c:catAx>
      <c:valAx>
        <c:axId val="2815502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81558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D50F7-C091-402F-B838-95C0B7EC781D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5CAAC9-AE7D-4BA6-BAF4-8B815CD4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081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827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922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53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206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81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-850900" y="1633538"/>
            <a:ext cx="7853363" cy="4418012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18147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12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849432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-850900" y="1633538"/>
            <a:ext cx="7853363" cy="4418012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0774034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14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072664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-876300" y="1643063"/>
            <a:ext cx="7900988" cy="444500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9477854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16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73699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18FEC1-6817-4320-93FB-42A6DDE8C6A4}" type="slidenum">
              <a:rPr lang="th-TH" smtClean="0"/>
              <a:pPr/>
              <a:t>17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036004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18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967435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253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20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538687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1254808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22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747601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438BD-112B-4363-BBA3-E374F16F6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C05144-1E5D-499A-B350-A8362574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F9960-6D90-4A62-ADB1-7F7DB0D6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D899-4E29-45D1-9181-B8C3AF4E00F1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6A6D4-0DDA-4F10-B032-EA4280EE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EA3A4-8E2B-432F-A4FE-D6D8B552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686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908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80FBF-DF63-4A11-B384-355238E5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3D7687-B879-4197-80F9-74979F830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F4C6E-3CB3-4B42-B4F6-984CAA21A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093-CFA4-4F6A-8642-650C2D03699C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B8411-B526-43A7-8832-A41D0666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BEB8D-4B74-4996-81FB-E2350709D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782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C6512-E545-472C-9506-9CBB039A3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93431A-F484-4FA4-8461-F204ED7A34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DC07B-C852-460F-A561-4178B91FF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91367F-8B29-4EE5-AAAE-FFB32A3DA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05E13-33F4-4B46-A0CA-3D85B4CE40BC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59932-70AD-449B-99AB-EFAA6DCF2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49DFDB-BDF3-4D65-8DA9-11B35749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535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14864-5702-4BD7-A21B-108429AA5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D4954-3437-4BF2-9E02-00AEE4934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2330E0-C844-491D-B82B-741BB555C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BB421A-B727-424F-B921-53D906C30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257E33-ECE5-44B7-BA55-C2E19D23BA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AFC435-01DE-4316-AFF4-5796045E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207-7CB7-4E00-B9C6-01A2B5679BDB}" type="datetime1">
              <a:rPr lang="en-US" smtClean="0"/>
              <a:t>10/18/2022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54D9C2-0E67-4BD0-BC40-7FE61C063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CD4860-9F9E-4142-9112-1D2799F1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209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2B526-8AE5-4AFC-A07A-832E68A06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748578-1006-4C0A-AD31-6CBDE6D2F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C53E-1485-4347-B34C-78D9791E1A92}" type="datetime1">
              <a:rPr lang="en-US" smtClean="0"/>
              <a:t>10/18/2022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BF6E63-ABEE-4912-B50A-E34049637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CDBD15-885C-4154-A3C0-64618BD3F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651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46DED3-6AE6-4980-B09C-3A9D48032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E84A-24D8-4395-A7B8-1980A1A119E3}" type="datetime1">
              <a:rPr lang="en-US" smtClean="0"/>
              <a:t>10/18/2022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C603EA-2421-4E14-A746-2D4D00051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B3C0AC-216A-4AE8-A23D-BB9934677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410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86F30-6BBD-45FC-9D2C-AB90087BC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66497-B161-44E5-B520-DA030EC8D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417534-CF64-40D8-91D3-B9584A72BA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E968EA-625C-4F56-9912-062D6D17B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F67-5E7D-4E25-BC4D-85C0A0C59448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B2D19D-761F-405C-B963-F936D611C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1E2F80-349C-4C93-9A53-D88A54146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710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A8A9A-4DCF-41C4-A79F-3797E2CC6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6690B5-3FE6-4B56-83CF-90912EA41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52F5DA-AE26-491D-AA6C-10403F343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0E4AF2-1A5C-4238-9B3F-1BF7A641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8D5B-0537-4598-BB2E-66D23523E899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25D171-5029-4576-A106-345761495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313FA-587C-40E7-BADD-4BD1F3731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319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CCFE7-9DD0-4639-9D3E-FA8CCE170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44FD93-BAE2-44E6-9B72-F8A3C1A58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2075F-F947-4737-A66C-7A554C2B9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770C8-95B5-4F16-9EB8-4F14A674776A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792B6-1B39-4127-9423-50CD96856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E7C8D8-20CA-4B3B-859C-602BC9C19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999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D310A6-2B8F-459E-8EF6-C428D87F54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2E4F35-E35B-48F7-A314-2F9F962A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CB59B-D062-4A84-928F-DF39FE18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11D1E-284F-4ED0-BA52-3286A9E232FA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62FB92-27E3-45A9-833E-BA79FC3C3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044FF-6A2C-406B-A238-F29B870D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084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281-791E-48F1-A381-E8A97D965B59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833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21399" y="1981285"/>
            <a:ext cx="12192000" cy="232505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-285462" y="2116481"/>
            <a:ext cx="12171520" cy="2054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กรมชลประทาน</a:t>
            </a:r>
          </a:p>
        </p:txBody>
      </p:sp>
    </p:spTree>
    <p:extLst>
      <p:ext uri="{BB962C8B-B14F-4D97-AF65-F5344CB8AC3E}">
        <p14:creationId xmlns:p14="http://schemas.microsoft.com/office/powerpoint/2010/main" val="2895180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D36AE640-2337-4EDE-B6B8-30028AB93834}"/>
              </a:ext>
            </a:extLst>
          </p:cNvPr>
          <p:cNvGrpSpPr/>
          <p:nvPr/>
        </p:nvGrpSpPr>
        <p:grpSpPr>
          <a:xfrm>
            <a:off x="14171" y="386694"/>
            <a:ext cx="12192000" cy="1743356"/>
            <a:chOff x="0" y="432098"/>
            <a:chExt cx="12192000" cy="2100087"/>
          </a:xfrm>
        </p:grpSpPr>
        <p:sp>
          <p:nvSpPr>
            <p:cNvPr id="3" name="แผนผังลําดับงาน: กระบวนการ 2">
              <a:extLst>
                <a:ext uri="{FF2B5EF4-FFF2-40B4-BE49-F238E27FC236}">
                  <a16:creationId xmlns:a16="http://schemas.microsoft.com/office/drawing/2014/main" id="{06B21AD4-8E2B-4EC4-991E-7178FBB024CE}"/>
                </a:ext>
              </a:extLst>
            </p:cNvPr>
            <p:cNvSpPr/>
            <p:nvPr/>
          </p:nvSpPr>
          <p:spPr>
            <a:xfrm>
              <a:off x="0" y="773723"/>
              <a:ext cx="12192000" cy="1758462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3" name="แผนผังลําดับงาน: กระบวนการ 42">
              <a:extLst>
                <a:ext uri="{FF2B5EF4-FFF2-40B4-BE49-F238E27FC236}">
                  <a16:creationId xmlns:a16="http://schemas.microsoft.com/office/drawing/2014/main" id="{4FC6852A-DA64-4FD0-90A0-C8AC9F57BF9D}"/>
                </a:ext>
              </a:extLst>
            </p:cNvPr>
            <p:cNvSpPr/>
            <p:nvPr/>
          </p:nvSpPr>
          <p:spPr>
            <a:xfrm>
              <a:off x="0" y="432098"/>
              <a:ext cx="12192000" cy="344095"/>
            </a:xfrm>
            <a:prstGeom prst="flowChartProcess">
              <a:avLst/>
            </a:prstGeom>
            <a:solidFill>
              <a:srgbClr val="ED7D3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C921E0BC-2520-48D9-BAFE-1D778D23A295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Slide Number Placeholder 3">
            <a:extLst>
              <a:ext uri="{FF2B5EF4-FFF2-40B4-BE49-F238E27FC236}">
                <a16:creationId xmlns:a16="http://schemas.microsoft.com/office/drawing/2014/main" id="{BADD632D-E4E7-4788-837A-44D042E02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832E498-CEB8-4359-87EA-74E3056D8F3E}"/>
              </a:ext>
            </a:extLst>
          </p:cNvPr>
          <p:cNvSpPr txBox="1"/>
          <p:nvPr/>
        </p:nvSpPr>
        <p:spPr>
          <a:xfrm>
            <a:off x="145735" y="627769"/>
            <a:ext cx="2517494" cy="2954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แผนแม่บทภายใต้ยุทธศาสตร์ชาติ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F77C1AC4-A011-44DB-82AC-9D3830B0FCA1}"/>
              </a:ext>
            </a:extLst>
          </p:cNvPr>
          <p:cNvSpPr txBox="1"/>
          <p:nvPr/>
        </p:nvSpPr>
        <p:spPr>
          <a:xfrm>
            <a:off x="137867" y="1008381"/>
            <a:ext cx="813292" cy="92333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อัตราการขยายตัวของผลิตภัณฑ์มวลรวมในประเทศ สาขาเกษตร (เฉลี่ยร้อยละ)</a:t>
            </a:r>
          </a:p>
          <a:p>
            <a:endParaRPr lang="th-TH" sz="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9CE572DB-AF06-4F95-B96A-15928B83AAD3}"/>
              </a:ext>
            </a:extLst>
          </p:cNvPr>
          <p:cNvSpPr txBox="1"/>
          <p:nvPr/>
        </p:nvSpPr>
        <p:spPr>
          <a:xfrm>
            <a:off x="992284" y="1019015"/>
            <a:ext cx="9252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อัตราผลิตภาพการผลิตของภาคเกษตร (เฉลี่ย</a:t>
            </a:r>
            <a:b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E0292975-A2A5-4479-B491-8892BA8A656E}"/>
              </a:ext>
            </a:extLst>
          </p:cNvPr>
          <p:cNvSpPr txBox="1"/>
          <p:nvPr/>
        </p:nvSpPr>
        <p:spPr>
          <a:xfrm>
            <a:off x="1976183" y="1011757"/>
            <a:ext cx="914801" cy="923330"/>
          </a:xfrm>
          <a:prstGeom prst="rect">
            <a:avLst/>
          </a:prstGeom>
          <a:noFill/>
          <a:ln w="28575">
            <a:solidFill>
              <a:srgbClr val="FF8427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อัตราการขยายตัวของมูลค่าของสินค้าเก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E3423BDF-A321-45BF-A863-475B2604FB2F}"/>
              </a:ext>
            </a:extLst>
          </p:cNvPr>
          <p:cNvSpPr txBox="1"/>
          <p:nvPr/>
        </p:nvSpPr>
        <p:spPr>
          <a:xfrm>
            <a:off x="2936192" y="1014130"/>
            <a:ext cx="773398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อัตราการขยายตัวของมูลค่าของ</a:t>
            </a: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9DCE9EE3-39B9-4356-A427-2228712B232D}"/>
              </a:ext>
            </a:extLst>
          </p:cNvPr>
          <p:cNvSpPr txBox="1"/>
          <p:nvPr/>
        </p:nvSpPr>
        <p:spPr>
          <a:xfrm>
            <a:off x="3750715" y="1022706"/>
            <a:ext cx="82901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ดัชนีความมั่นคงทางอาหาร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 Food Security Index)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>
              <a:defRPr/>
            </a:pP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55AAC0FC-E57E-4BEF-9714-EAAF1750009D}"/>
              </a:ext>
            </a:extLst>
          </p:cNvPr>
          <p:cNvSpPr txBox="1"/>
          <p:nvPr/>
        </p:nvSpPr>
        <p:spPr>
          <a:xfrm>
            <a:off x="6260975" y="1020130"/>
            <a:ext cx="763439" cy="954107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อัตราการขยายตัวของมูลค่าสินค้าเกษตรแปรรูปและผลิตภัณฑ์ (เฉลี่ยร้อยละ)</a:t>
            </a: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60E356EF-5D5E-43EB-91C2-ABC9BC0E5A8E}"/>
              </a:ext>
            </a:extLst>
          </p:cNvPr>
          <p:cNvSpPr txBox="1"/>
          <p:nvPr/>
        </p:nvSpPr>
        <p:spPr>
          <a:xfrm>
            <a:off x="5503951" y="1020130"/>
            <a:ext cx="697116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การส่งเสริมกลุ่มกิจการพัฒนาเศรษฐกิจชุมชน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9F5B1451-1268-40BB-878F-61A599626AD4}"/>
              </a:ext>
            </a:extLst>
          </p:cNvPr>
          <p:cNvSpPr txBox="1"/>
          <p:nvPr/>
        </p:nvSpPr>
        <p:spPr>
          <a:xfrm>
            <a:off x="4627333" y="1012872"/>
            <a:ext cx="829010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อัตราการขยายตัวของมูลค่าของสินค้าเกษตรชีวภาพ (เฉลี่ยร้อยละ)</a:t>
            </a: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BBE97F71-2F2D-4631-8BC0-D7E7AD163B7F}"/>
              </a:ext>
            </a:extLst>
          </p:cNvPr>
          <p:cNvSpPr txBox="1"/>
          <p:nvPr/>
        </p:nvSpPr>
        <p:spPr>
          <a:xfrm>
            <a:off x="7069622" y="1012872"/>
            <a:ext cx="741530" cy="954107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มูลค่าสินค้า</a:t>
            </a:r>
            <a:b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ที่มีการใช้เทคโนโลยีสมัยใหม่/อัจฉริยะ (เฉลี่ยร้อยละ)</a:t>
            </a:r>
            <a:endParaRPr lang="th-TH" sz="800" spc="-1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3565C181-B862-496B-B537-DFD627F9202A}"/>
              </a:ext>
            </a:extLst>
          </p:cNvPr>
          <p:cNvSpPr txBox="1"/>
          <p:nvPr/>
        </p:nvSpPr>
        <p:spPr>
          <a:xfrm>
            <a:off x="7851037" y="1012872"/>
            <a:ext cx="903632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10. ผลผลิตต่อหน่วยของฟาร์มหรือแปลงที่มีการใช้เทคโนโลยีสมัยใหม่/อัจฉริยะ (เฉลี่ยร้อยละ)</a:t>
            </a:r>
          </a:p>
          <a:p>
            <a:pPr lvl="0">
              <a:defRPr/>
            </a:pPr>
            <a:endParaRPr lang="th-TH" sz="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กล่องข้อความ 39">
            <a:extLst>
              <a:ext uri="{FF2B5EF4-FFF2-40B4-BE49-F238E27FC236}">
                <a16:creationId xmlns:a16="http://schemas.microsoft.com/office/drawing/2014/main" id="{2725F15F-EC2A-46D9-8554-C123AEBB2841}"/>
              </a:ext>
            </a:extLst>
          </p:cNvPr>
          <p:cNvSpPr txBox="1"/>
          <p:nvPr/>
        </p:nvSpPr>
        <p:spPr>
          <a:xfrm>
            <a:off x="8787271" y="1003587"/>
            <a:ext cx="74153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11. มูลค่าผลผลิตสินค้าเกษตรต่อหน่วย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E54B46CB-1159-4846-B3F1-820FEA8B246B}"/>
              </a:ext>
            </a:extLst>
          </p:cNvPr>
          <p:cNvSpPr txBox="1"/>
          <p:nvPr/>
        </p:nvSpPr>
        <p:spPr>
          <a:xfrm>
            <a:off x="9577375" y="1003587"/>
            <a:ext cx="1342274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12. สถาบันเกษตรกร (สหกรณ์ วิสาหกิจชุมชน และกลุ่มเกษตรกร) ที่ขึ้นทะเบียนกับกระทรวงเกษตรและสหกรณ์ มีความเข้มแข็งในระดับมาตรฐาน (เฉลี่ย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71F2856-B7A5-46CA-8AA2-D7E956D7CCFB}"/>
              </a:ext>
            </a:extLst>
          </p:cNvPr>
          <p:cNvSpPr txBox="1"/>
          <p:nvPr/>
        </p:nvSpPr>
        <p:spPr>
          <a:xfrm>
            <a:off x="10821383" y="662559"/>
            <a:ext cx="14295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แผนพัฒนาเศรษฐกิจ</a:t>
            </a:r>
            <a:b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และสังคมแห่งชาติ ฉบับที่ </a:t>
            </a:r>
            <a:r>
              <a:rPr kumimoji="0" lang="en-US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kumimoji="0" lang="en-US" sz="800" b="0" i="0" u="none" strike="noStrike" kern="1200" cap="none" spc="-3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3A0AA3DA-1C91-47AD-B538-AADF236B4DA8}"/>
              </a:ext>
            </a:extLst>
          </p:cNvPr>
          <p:cNvSpPr txBox="1"/>
          <p:nvPr/>
        </p:nvSpPr>
        <p:spPr>
          <a:xfrm>
            <a:off x="10968223" y="1005666"/>
            <a:ext cx="985311" cy="9541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thaiDist" defTabSz="342900" fontAlgn="t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13. รายได้สุทธิต่อครัวเรือนเกษตรกร ไม่ต่ำกว่า 537,000 บาทต่อครัวเรือน เมื่อสิ้นสุดแผน</a:t>
            </a: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3574F9D-C805-48B5-AAAF-EFECB076D0C8}"/>
              </a:ext>
            </a:extLst>
          </p:cNvPr>
          <p:cNvSpPr txBox="1"/>
          <p:nvPr/>
        </p:nvSpPr>
        <p:spPr>
          <a:xfrm>
            <a:off x="3123814" y="374987"/>
            <a:ext cx="56269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Strategic KPIs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เกษตรและสหกรณ์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sp>
        <p:nvSpPr>
          <p:cNvPr id="44" name="TextBox 106">
            <a:extLst>
              <a:ext uri="{FF2B5EF4-FFF2-40B4-BE49-F238E27FC236}">
                <a16:creationId xmlns:a16="http://schemas.microsoft.com/office/drawing/2014/main" id="{94816041-ACCE-4FF6-94AC-641D2A8D8CFC}"/>
              </a:ext>
            </a:extLst>
          </p:cNvPr>
          <p:cNvSpPr txBox="1"/>
          <p:nvPr/>
        </p:nvSpPr>
        <p:spPr>
          <a:xfrm>
            <a:off x="0" y="71094"/>
            <a:ext cx="65313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สรุปรายการตัวชี้วัดของ</a:t>
            </a:r>
            <a:r>
              <a:rPr lang="th-TH" sz="16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กรมชลประทาน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graphicFrame>
        <p:nvGraphicFramePr>
          <p:cNvPr id="5" name="ตาราง 5">
            <a:extLst>
              <a:ext uri="{FF2B5EF4-FFF2-40B4-BE49-F238E27FC236}">
                <a16:creationId xmlns:a16="http://schemas.microsoft.com/office/drawing/2014/main" id="{323E6B11-2C44-4376-8721-067A78A1BA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3110049"/>
              </p:ext>
            </p:extLst>
          </p:nvPr>
        </p:nvGraphicFramePr>
        <p:xfrm>
          <a:off x="4287294" y="2369406"/>
          <a:ext cx="7542885" cy="4395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17277">
                  <a:extLst>
                    <a:ext uri="{9D8B030D-6E8A-4147-A177-3AD203B41FA5}">
                      <a16:colId xmlns:a16="http://schemas.microsoft.com/office/drawing/2014/main" val="2903263576"/>
                    </a:ext>
                  </a:extLst>
                </a:gridCol>
                <a:gridCol w="158802">
                  <a:extLst>
                    <a:ext uri="{9D8B030D-6E8A-4147-A177-3AD203B41FA5}">
                      <a16:colId xmlns:a16="http://schemas.microsoft.com/office/drawing/2014/main" val="3585543243"/>
                    </a:ext>
                  </a:extLst>
                </a:gridCol>
                <a:gridCol w="866806">
                  <a:extLst>
                    <a:ext uri="{9D8B030D-6E8A-4147-A177-3AD203B41FA5}">
                      <a16:colId xmlns:a16="http://schemas.microsoft.com/office/drawing/2014/main" val="3426796763"/>
                    </a:ext>
                  </a:extLst>
                </a:gridCol>
              </a:tblGrid>
              <a:tr h="276287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ตัวชี้วัดกรมชลประทาน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386305"/>
                  </a:ext>
                </a:extLst>
              </a:tr>
              <a:tr h="276287">
                <a:tc gridSpan="3"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การประเมินประสิทธิผลการดำเนินงาน </a:t>
                      </a:r>
                      <a:r>
                        <a:rPr lang="en-US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(Performance Base</a:t>
                      </a:r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70 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0607892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1.1 </a:t>
                      </a:r>
                      <a:r>
                        <a:rPr lang="en-US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</a:t>
                      </a: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616445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ษต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ัต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 (เฉลี่ยร้อยละ)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889770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อัตราการขยายตัวของมูลค่าของสินค้าเกษตรปลอดภัย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496747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spc="-3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spc="-3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52824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</a:t>
                      </a:r>
                      <a:r>
                        <a:rPr lang="en-US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r>
                        <a:rPr lang="en-US" sz="1000" kern="1200" spc="-30" noProof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kern="1200" spc="-3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10418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 </a:t>
                      </a:r>
                      <a:r>
                        <a:rPr lang="en-US" sz="1000" b="1" dirty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 </a:t>
                      </a:r>
                      <a:r>
                        <a:rPr lang="th-TH" sz="1000" b="1" dirty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 </a:t>
                      </a: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6628808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ร้อยละของพื้นที่ชลประทานที่เพิ่มขึ้น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7795013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ปริมาตรเก็บกักน้ำที่เพิ่มขึ้น (ล้านลูกบาศก์เมตร)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5</a:t>
                      </a:r>
                      <a:endParaRPr lang="th-TH" sz="1000" spc="-3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9390218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ร้อยละของพื้นที่บริหารจัดการน้ำในเขตชลประทานได้รับน้ำตามปริมาณน้ำต้นทุนที่มีในแต่ละปี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6867612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0000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1.3 </a:t>
                      </a:r>
                      <a:r>
                        <a:rPr lang="en-US" sz="1000" b="1" kern="1200" dirty="0">
                          <a:solidFill>
                            <a:srgbClr val="0000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Joint KPIs</a:t>
                      </a: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381518"/>
                  </a:ext>
                </a:extLst>
              </a:tr>
              <a:tr h="276287">
                <a:tc gridSpan="2">
                  <a:txBody>
                    <a:bodyPr/>
                    <a:lstStyle/>
                    <a:p>
                      <a:pPr algn="l"/>
                      <a:r>
                        <a:rPr lang="th-TH" sz="10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ปริมาณน้ำที่จัดสรรเพื่อการอุปโภคบริโภค  (ล้าน ลบ.ม.) </a:t>
                      </a:r>
                      <a:endParaRPr lang="th-TH" sz="1000" kern="1200" spc="-1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kern="1200" spc="-10" dirty="0">
                        <a:solidFill>
                          <a:srgbClr val="0000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kern="1200" spc="-10" dirty="0">
                        <a:solidFill>
                          <a:srgbClr val="0000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381333"/>
                  </a:ext>
                </a:extLst>
              </a:tr>
              <a:tr h="276287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การประเมินศักยภาพในการดำเนินงาน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(Potential Base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30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0810557"/>
                  </a:ext>
                </a:extLst>
              </a:tr>
              <a:tr h="263771">
                <a:tc gridSpan="2"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 การพัฒนาองค์การสู่ดิจิทัล 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การพัฒนาระบบบัญชีข้อมูล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669547"/>
                  </a:ext>
                </a:extLst>
              </a:tr>
              <a:tr h="263771">
                <a:tc gridSpan="2"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10.  การประเมินสถานะของหน่วยงานในการเป็นระบบราชการ 4.0 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573407"/>
                  </a:ext>
                </a:extLst>
              </a:tr>
            </a:tbl>
          </a:graphicData>
        </a:graphic>
      </p:graphicFrame>
      <p:graphicFrame>
        <p:nvGraphicFramePr>
          <p:cNvPr id="7" name="ตาราง 8">
            <a:extLst>
              <a:ext uri="{FF2B5EF4-FFF2-40B4-BE49-F238E27FC236}">
                <a16:creationId xmlns:a16="http://schemas.microsoft.com/office/drawing/2014/main" id="{C9E829F9-6F9B-4455-B210-B5204F663F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02663"/>
              </p:ext>
            </p:extLst>
          </p:nvPr>
        </p:nvGraphicFramePr>
        <p:xfrm>
          <a:off x="282804" y="5422558"/>
          <a:ext cx="2608180" cy="807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08180">
                  <a:extLst>
                    <a:ext uri="{9D8B030D-6E8A-4147-A177-3AD203B41FA5}">
                      <a16:colId xmlns:a16="http://schemas.microsoft.com/office/drawing/2014/main" val="696284785"/>
                    </a:ext>
                  </a:extLst>
                </a:gridCol>
              </a:tblGrid>
              <a:tr h="293700">
                <a:tc>
                  <a:txBody>
                    <a:bodyPr/>
                    <a:lstStyle/>
                    <a:p>
                      <a:pPr algn="ctr"/>
                      <a:r>
                        <a:rPr lang="en-US" sz="11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Joint KPIs</a:t>
                      </a:r>
                      <a:endParaRPr lang="th-TH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1778"/>
                  </a:ext>
                </a:extLst>
              </a:tr>
              <a:tr h="513973">
                <a:tc>
                  <a:txBody>
                    <a:bodyPr/>
                    <a:lstStyle/>
                    <a:p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การจัดการน้ำเชิงลุ่มน้ำทั้งระบบ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2614923"/>
                  </a:ext>
                </a:extLst>
              </a:tr>
            </a:tbl>
          </a:graphicData>
        </a:graphic>
      </p:graphicFrame>
      <p:cxnSp>
        <p:nvCxnSpPr>
          <p:cNvPr id="12" name="ตัวเชื่อมต่อ: หักมุม 11">
            <a:extLst>
              <a:ext uri="{FF2B5EF4-FFF2-40B4-BE49-F238E27FC236}">
                <a16:creationId xmlns:a16="http://schemas.microsoft.com/office/drawing/2014/main" id="{E88F8637-DFC1-4BC5-A534-8F0FC3BA3ABB}"/>
              </a:ext>
            </a:extLst>
          </p:cNvPr>
          <p:cNvCxnSpPr>
            <a:cxnSpLocks/>
            <a:stCxn id="26" idx="2"/>
          </p:cNvCxnSpPr>
          <p:nvPr/>
        </p:nvCxnSpPr>
        <p:spPr>
          <a:xfrm rot="16200000" flipH="1">
            <a:off x="2649497" y="1719173"/>
            <a:ext cx="1281856" cy="1713683"/>
          </a:xfrm>
          <a:prstGeom prst="bentConnector2">
            <a:avLst/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: หักมุม 46">
            <a:extLst>
              <a:ext uri="{FF2B5EF4-FFF2-40B4-BE49-F238E27FC236}">
                <a16:creationId xmlns:a16="http://schemas.microsoft.com/office/drawing/2014/main" id="{B0DD535F-B66B-4A65-9DCA-DBDC73C264FE}"/>
              </a:ext>
            </a:extLst>
          </p:cNvPr>
          <p:cNvCxnSpPr>
            <a:cxnSpLocks/>
            <a:stCxn id="27" idx="2"/>
          </p:cNvCxnSpPr>
          <p:nvPr/>
        </p:nvCxnSpPr>
        <p:spPr>
          <a:xfrm rot="16200000" flipH="1">
            <a:off x="2962167" y="2328961"/>
            <a:ext cx="1528898" cy="807450"/>
          </a:xfrm>
          <a:prstGeom prst="bentConnector3">
            <a:avLst>
              <a:gd name="adj1" fmla="val 100032"/>
            </a:avLst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: หักมุม 54">
            <a:extLst>
              <a:ext uri="{FF2B5EF4-FFF2-40B4-BE49-F238E27FC236}">
                <a16:creationId xmlns:a16="http://schemas.microsoft.com/office/drawing/2014/main" id="{45AEC169-B898-4CF7-BA32-790DD2E5CEAC}"/>
              </a:ext>
            </a:extLst>
          </p:cNvPr>
          <p:cNvCxnSpPr>
            <a:cxnSpLocks/>
            <a:stCxn id="31" idx="2"/>
          </p:cNvCxnSpPr>
          <p:nvPr/>
        </p:nvCxnSpPr>
        <p:spPr>
          <a:xfrm rot="5400000">
            <a:off x="3447997" y="2203498"/>
            <a:ext cx="1830361" cy="1357323"/>
          </a:xfrm>
          <a:prstGeom prst="bentConnector3">
            <a:avLst>
              <a:gd name="adj1" fmla="val 6768"/>
            </a:avLst>
          </a:prstGeom>
          <a:ln w="12700">
            <a:solidFill>
              <a:srgbClr val="ED7D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ลูกศรเชื่อมต่อแบบตรง 57">
            <a:extLst>
              <a:ext uri="{FF2B5EF4-FFF2-40B4-BE49-F238E27FC236}">
                <a16:creationId xmlns:a16="http://schemas.microsoft.com/office/drawing/2014/main" id="{9533B6FC-51A6-4DFC-9564-D60D947ED9E9}"/>
              </a:ext>
            </a:extLst>
          </p:cNvPr>
          <p:cNvCxnSpPr>
            <a:cxnSpLocks/>
          </p:cNvCxnSpPr>
          <p:nvPr/>
        </p:nvCxnSpPr>
        <p:spPr>
          <a:xfrm>
            <a:off x="3694339" y="3903785"/>
            <a:ext cx="446838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ตัวเชื่อมต่อ: หักมุม 65">
            <a:extLst>
              <a:ext uri="{FF2B5EF4-FFF2-40B4-BE49-F238E27FC236}">
                <a16:creationId xmlns:a16="http://schemas.microsoft.com/office/drawing/2014/main" id="{89A90E01-4E5F-41C9-9E6D-FF185EC945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3912577" y="2286003"/>
            <a:ext cx="7542886" cy="1863965"/>
          </a:xfrm>
          <a:prstGeom prst="bentConnector3">
            <a:avLst>
              <a:gd name="adj1" fmla="val 100356"/>
            </a:avLst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ลูกศรเชื่อมต่อแบบตรง 68">
            <a:extLst>
              <a:ext uri="{FF2B5EF4-FFF2-40B4-BE49-F238E27FC236}">
                <a16:creationId xmlns:a16="http://schemas.microsoft.com/office/drawing/2014/main" id="{B1F03867-786B-433F-A37D-F3A16012EB1F}"/>
              </a:ext>
            </a:extLst>
          </p:cNvPr>
          <p:cNvCxnSpPr>
            <a:cxnSpLocks/>
          </p:cNvCxnSpPr>
          <p:nvPr/>
        </p:nvCxnSpPr>
        <p:spPr>
          <a:xfrm>
            <a:off x="3934819" y="4149969"/>
            <a:ext cx="206358" cy="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ตัวเชื่อมต่อตรง 70">
            <a:extLst>
              <a:ext uri="{FF2B5EF4-FFF2-40B4-BE49-F238E27FC236}">
                <a16:creationId xmlns:a16="http://schemas.microsoft.com/office/drawing/2014/main" id="{95C65F48-F9FA-4FBB-A1D3-C22D5EB631B1}"/>
              </a:ext>
            </a:extLst>
          </p:cNvPr>
          <p:cNvCxnSpPr>
            <a:cxnSpLocks/>
          </p:cNvCxnSpPr>
          <p:nvPr/>
        </p:nvCxnSpPr>
        <p:spPr>
          <a:xfrm>
            <a:off x="11455463" y="2064121"/>
            <a:ext cx="1" cy="239467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ลูกศรเชื่อมต่อแบบตรง 73">
            <a:extLst>
              <a:ext uri="{FF2B5EF4-FFF2-40B4-BE49-F238E27FC236}">
                <a16:creationId xmlns:a16="http://schemas.microsoft.com/office/drawing/2014/main" id="{B3AF0EF3-7FA9-4261-82C5-3674A8B4090B}"/>
              </a:ext>
            </a:extLst>
          </p:cNvPr>
          <p:cNvCxnSpPr/>
          <p:nvPr/>
        </p:nvCxnSpPr>
        <p:spPr>
          <a:xfrm>
            <a:off x="2789892" y="5587653"/>
            <a:ext cx="1474738" cy="0"/>
          </a:xfrm>
          <a:prstGeom prst="straightConnector1">
            <a:avLst/>
          </a:prstGeom>
          <a:ln w="12700">
            <a:solidFill>
              <a:srgbClr val="0000CC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ลูกศรเชื่อมต่อแบบตรง 73">
            <a:extLst>
              <a:ext uri="{FF2B5EF4-FFF2-40B4-BE49-F238E27FC236}">
                <a16:creationId xmlns:a16="http://schemas.microsoft.com/office/drawing/2014/main" id="{EAA0D6E6-66B3-AAA9-99CA-9A7A7B53BCCE}"/>
              </a:ext>
            </a:extLst>
          </p:cNvPr>
          <p:cNvCxnSpPr/>
          <p:nvPr/>
        </p:nvCxnSpPr>
        <p:spPr>
          <a:xfrm>
            <a:off x="2789892" y="4431953"/>
            <a:ext cx="1474738" cy="0"/>
          </a:xfrm>
          <a:prstGeom prst="straightConnector1">
            <a:avLst/>
          </a:prstGeom>
          <a:ln w="12700">
            <a:solidFill>
              <a:srgbClr val="0000CC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ตาราง 8">
            <a:extLst>
              <a:ext uri="{FF2B5EF4-FFF2-40B4-BE49-F238E27FC236}">
                <a16:creationId xmlns:a16="http://schemas.microsoft.com/office/drawing/2014/main" id="{D287CBDA-A712-E373-E214-370357D185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393648"/>
              </p:ext>
            </p:extLst>
          </p:nvPr>
        </p:nvGraphicFramePr>
        <p:xfrm>
          <a:off x="282804" y="4034651"/>
          <a:ext cx="2653388" cy="1055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3388">
                  <a:extLst>
                    <a:ext uri="{9D8B030D-6E8A-4147-A177-3AD203B41FA5}">
                      <a16:colId xmlns:a16="http://schemas.microsoft.com/office/drawing/2014/main" val="696284785"/>
                    </a:ext>
                  </a:extLst>
                </a:gridCol>
              </a:tblGrid>
              <a:tr h="293700">
                <a:tc>
                  <a:txBody>
                    <a:bodyPr/>
                    <a:lstStyle/>
                    <a:p>
                      <a:pPr algn="ctr"/>
                      <a:r>
                        <a:rPr lang="en-US" sz="11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Function KPIs </a:t>
                      </a:r>
                      <a:r>
                        <a:rPr lang="th-TH" sz="11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</a:t>
                      </a:r>
                      <a:endParaRPr lang="th-TH" sz="11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1778"/>
                  </a:ext>
                </a:extLst>
              </a:tr>
              <a:tr h="513973">
                <a:tc>
                  <a:txBody>
                    <a:bodyPr/>
                    <a:lstStyle/>
                    <a:p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เนื่องจากภารกิจหลักของกรมชลประทานอยู่ในประเด็นยุทธศาสตร์ที่ 19 การบริหารจัดการน้ำทั้งระบบซึ่งสนับสนุนการขับเคลื่อนประเด็นยุทธศาสตร์ที่ 3 ด้านการเกษตร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26149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2380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650B7C6-DA37-4F7F-8CA1-79EAA8B39E55}"/>
              </a:ext>
            </a:extLst>
          </p:cNvPr>
          <p:cNvSpPr/>
          <p:nvPr/>
        </p:nvSpPr>
        <p:spPr>
          <a:xfrm>
            <a:off x="11782" y="6580559"/>
            <a:ext cx="9658810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59" y="1243593"/>
            <a:ext cx="4174740" cy="3978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0122" y="678289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030101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286203" cy="197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1829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2087575"/>
              </p:ext>
            </p:extLst>
          </p:nvPr>
        </p:nvGraphicFramePr>
        <p:xfrm>
          <a:off x="244576" y="2983427"/>
          <a:ext cx="7553900" cy="1133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5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8039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2185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15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-4.03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9435901" y="816789"/>
            <a:ext cx="668728" cy="426804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564115"/>
              </p:ext>
            </p:extLst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72614" y="6132309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886221"/>
            <a:ext cx="403200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endParaRPr kumimoji="0" lang="en-US" sz="9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72614" y="5645740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72614" y="5888823"/>
            <a:ext cx="81469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967F08-E964-4B7E-8AD9-4392ED2EBAD6}"/>
              </a:ext>
            </a:extLst>
          </p:cNvPr>
          <p:cNvSpPr/>
          <p:nvPr/>
        </p:nvSpPr>
        <p:spPr>
          <a:xfrm>
            <a:off x="123081" y="1097885"/>
            <a:ext cx="7623185" cy="15327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การนำทรัพยากรที่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ภูมิปัญญาท้องถิ่น และความโดดเด่นเฉพาะพื้นที่ 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Geographical Indication: GI)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สินค้าเกษตรอัตลักษณ์พื้นถิ่น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ผลไม้เมืองร้อน (ทุเรียน มังคุด เงาะ ลำไย ลองกอง) ข้าวหอมมะลิ 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ผ้าไหมไทยตรานกยูงพระราชทาน พืช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 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มะพร้าวน้ำหอม(ราชบุรี) มะม่วง(สระแก้ว/ฉะเชิงเทรา/สมุทรปราการ) ลิ้นจี่(พะเยา)) ปลาสวยงาม (ปลากัด) กุ้งก้ามกราม ปลาสลิด โคเนื้อ (โคขุนโพนยางคำ) ไข่เค็มไชยา ไก่พื้นเมือง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ไก่เบตง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46F3F3-454F-CB8F-E7A4-C3868173232D}"/>
              </a:ext>
            </a:extLst>
          </p:cNvPr>
          <p:cNvSpPr/>
          <p:nvPr/>
        </p:nvSpPr>
        <p:spPr>
          <a:xfrm>
            <a:off x="0" y="4673"/>
            <a:ext cx="12192000" cy="5573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Table 11">
            <a:extLst>
              <a:ext uri="{FF2B5EF4-FFF2-40B4-BE49-F238E27FC236}">
                <a16:creationId xmlns:a16="http://schemas.microsoft.com/office/drawing/2014/main" id="{64D8A035-D7E9-4989-A259-03DB8C3790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661588"/>
              </p:ext>
            </p:extLst>
          </p:nvPr>
        </p:nvGraphicFramePr>
        <p:xfrm>
          <a:off x="208596" y="4484942"/>
          <a:ext cx="7553898" cy="79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715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81383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760800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</a:t>
                      </a: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839BAAD5-8110-46AE-8BBE-86D7706119D2}"/>
              </a:ext>
            </a:extLst>
          </p:cNvPr>
          <p:cNvSpPr/>
          <p:nvPr/>
        </p:nvSpPr>
        <p:spPr>
          <a:xfrm>
            <a:off x="163888" y="421880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948021" y="16037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2961AC62-39E7-41D2-8322-B05F9F96ABFE}"/>
              </a:ext>
            </a:extLst>
          </p:cNvPr>
          <p:cNvSpPr/>
          <p:nvPr/>
        </p:nvSpPr>
        <p:spPr>
          <a:xfrm>
            <a:off x="172614" y="5369859"/>
            <a:ext cx="76258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ผลไม้เมืองร้อน (ทุเรียน มังคุด เงาะ ลำไย ลองกอง) ข้าวหอมมะลิ ผ้าไหมไทยตรานกยูงพระราชทาน</a:t>
            </a:r>
            <a:endParaRPr lang="th-TH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20">
            <a:extLst>
              <a:ext uri="{FF2B5EF4-FFF2-40B4-BE49-F238E27FC236}">
                <a16:creationId xmlns:a16="http://schemas.microsoft.com/office/drawing/2014/main" id="{1C25D46F-EF9F-42DD-8344-45198E6ABB5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กรมชลประทาน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" name="กลุ่ม 4">
            <a:extLst>
              <a:ext uri="{FF2B5EF4-FFF2-40B4-BE49-F238E27FC236}">
                <a16:creationId xmlns:a16="http://schemas.microsoft.com/office/drawing/2014/main" id="{EACB709E-464D-4C5D-8C4E-BC5A0C9FA3DE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4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0BD32E5-47E2-45A4-ABF9-5E86E1E58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2">
              <a:extLst>
                <a:ext uri="{FF2B5EF4-FFF2-40B4-BE49-F238E27FC236}">
                  <a16:creationId xmlns:a16="http://schemas.microsoft.com/office/drawing/2014/main" id="{51E5BDFB-8A15-4D1B-B94E-3F5833FCD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6" name="Rounded Rectangle 3">
            <a:extLst>
              <a:ext uri="{FF2B5EF4-FFF2-40B4-BE49-F238E27FC236}">
                <a16:creationId xmlns:a16="http://schemas.microsoft.com/office/drawing/2014/main" id="{22E57DFB-B0A6-4250-8E66-D4427ED01C5E}"/>
              </a:ext>
            </a:extLst>
          </p:cNvPr>
          <p:cNvSpPr/>
          <p:nvPr/>
        </p:nvSpPr>
        <p:spPr bwMode="gray">
          <a:xfrm>
            <a:off x="91676" y="648147"/>
            <a:ext cx="783019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อัตราการขยายตัวของมูลค่าของสินค้าเกษตรเก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1463570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849738"/>
              </p:ext>
            </p:extLst>
          </p:nvPr>
        </p:nvGraphicFramePr>
        <p:xfrm>
          <a:off x="70646" y="476964"/>
          <a:ext cx="11877676" cy="174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อัตราการขยายตัวของมูลค่าของสินค้าเกษตรอัตลักษณ์พื้นถิ่น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 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ข้าวหอมมะลิ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ผ้าไหมไทยตรานกยูงพระราชทาน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ผลไม้เมืองร้อน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GI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(กสก.)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สินค้าประมง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ปศ.)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ชป./พด./กวก./กสส./กตส./ส.ป.ก./มกอช./ฝล.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3561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43593"/>
            <a:ext cx="4174740" cy="34224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2136" y="628394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030201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39409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5319206"/>
              </p:ext>
            </p:extLst>
          </p:nvPr>
        </p:nvGraphicFramePr>
        <p:xfrm>
          <a:off x="152693" y="3007720"/>
          <a:ext cx="7593328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7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1643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21368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58491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96568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1231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5889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1232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7876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0367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06650"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06650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0332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ที่ผ่านการรับรอง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14.24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ที่ผ่านมาตรฐานเกษตรอินทรีย์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</a:t>
                      </a:r>
                      <a:b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16.23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6.77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สินค้าปศุสัตว์ที่ผ่านมาตรฐานเกษตรอินทรีย์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19.1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มูลค่ารวมของสินค้าเกษตรที่ผ่านการรับรอง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</p:cNvCxnSpPr>
          <p:nvPr/>
        </p:nvCxnSpPr>
        <p:spPr>
          <a:xfrm>
            <a:off x="9201421" y="775025"/>
            <a:ext cx="989254" cy="506347"/>
          </a:xfrm>
          <a:prstGeom prst="bentConnector3">
            <a:avLst>
              <a:gd name="adj1" fmla="val 101549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3671262"/>
              </p:ext>
            </p:extLst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52693" y="6180875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ทุกปี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203403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947765"/>
            <a:ext cx="4032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73147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เกษตรปลอดภัย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52693" y="6425149"/>
            <a:ext cx="4128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43967" y="5936601"/>
            <a:ext cx="79532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4C283BA-4F3D-4429-A5C7-E8E65D156CD9}"/>
              </a:ext>
            </a:extLst>
          </p:cNvPr>
          <p:cNvSpPr/>
          <p:nvPr/>
        </p:nvSpPr>
        <p:spPr>
          <a:xfrm>
            <a:off x="123081" y="1093571"/>
            <a:ext cx="7703620" cy="16004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 ๆ อาทิ มาตรฐาน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มาตรฐานเกษตรอินทรีย์ (ระดับชุมชน ระดับประเทศ และระดับสากล)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 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ข้าว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GAP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เมล็ดพันธุ์ข้าว พืชผัก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พืชไร่ พืชสวน (ลำไย/ทุเรียน) ยางก้อนถ้วย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โคเนื้อ โคนม สุกร ไก่เนื้อ ไก่ไข่ กุ้งทะเล ปลานิล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สินค้าเกษตรอินทรีย์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โคนมและน้ำนมดิบ ไก่ไข่และไข่ไก่ ไก่เนื้อ สัตว์น้ำอินทรีย์ ข้าวอินทรีย์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สินค้าข้าวใช้ผลพยากรณ์ในช่วงเดือนกันยายน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243F3E-BF8C-6842-7635-368FE9458163}"/>
              </a:ext>
            </a:extLst>
          </p:cNvPr>
          <p:cNvSpPr/>
          <p:nvPr/>
        </p:nvSpPr>
        <p:spPr>
          <a:xfrm>
            <a:off x="0" y="4672"/>
            <a:ext cx="12192000" cy="583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60FA8DB9-CC80-42E5-9630-5D4D6F11F4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366718"/>
              </p:ext>
            </p:extLst>
          </p:nvPr>
        </p:nvGraphicFramePr>
        <p:xfrm>
          <a:off x="152693" y="4865992"/>
          <a:ext cx="7674007" cy="7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961">
                  <a:extLst>
                    <a:ext uri="{9D8B030D-6E8A-4147-A177-3AD203B41FA5}">
                      <a16:colId xmlns:a16="http://schemas.microsoft.com/office/drawing/2014/main" val="3926386453"/>
                    </a:ext>
                  </a:extLst>
                </a:gridCol>
                <a:gridCol w="2611315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533731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63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766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th-TH" sz="1200" b="0" dirty="0">
                        <a:solidFill>
                          <a:srgbClr val="0033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200" b="0" dirty="0">
                        <a:solidFill>
                          <a:srgbClr val="0033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b="0" dirty="0">
                        <a:solidFill>
                          <a:srgbClr val="0033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1D495C9F-26A6-47CA-A579-C0F937AF4E70}"/>
              </a:ext>
            </a:extLst>
          </p:cNvPr>
          <p:cNvSpPr/>
          <p:nvPr/>
        </p:nvSpPr>
        <p:spPr>
          <a:xfrm>
            <a:off x="91676" y="461413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53746" y="133481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A0B5FB81-A2A1-4B58-9934-4FF46D5116B4}"/>
              </a:ext>
            </a:extLst>
          </p:cNvPr>
          <p:cNvSpPr/>
          <p:nvPr/>
        </p:nvSpPr>
        <p:spPr>
          <a:xfrm>
            <a:off x="172499" y="5635739"/>
            <a:ext cx="109739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สินค้าปศุสัตว์ที่ผ่านการตรวจรับรอง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สินค้าปศุสัตว์ที่ผ่านมาตรฐานเกษตรอินทรีย์ และมูลค่ารวมของสินค้าเกษตรที่ผ่านการตรวจรับรอง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lang="th-TH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A76182A0-A754-477A-A74B-EB04DEB70873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99F49B8-FAB8-4F74-845D-C8328C7D5D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:a16="http://schemas.microsoft.com/office/drawing/2014/main" id="{2ECA5EEE-AA1F-4F9D-B5D5-582704A87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623210C4-CE7D-46BB-B5DD-FEC365640B77}"/>
              </a:ext>
            </a:extLst>
          </p:cNvPr>
          <p:cNvSpPr/>
          <p:nvPr/>
        </p:nvSpPr>
        <p:spPr bwMode="gray">
          <a:xfrm>
            <a:off x="91676" y="648147"/>
            <a:ext cx="6939859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</a:p>
        </p:txBody>
      </p:sp>
      <p:sp>
        <p:nvSpPr>
          <p:cNvPr id="2" name="TextBox 20">
            <a:extLst>
              <a:ext uri="{FF2B5EF4-FFF2-40B4-BE49-F238E27FC236}">
                <a16:creationId xmlns:a16="http://schemas.microsoft.com/office/drawing/2014/main" id="{52B9817A-7D13-E125-B527-C62CE322232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กรมชลประทาน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388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135179"/>
              </p:ext>
            </p:extLst>
          </p:nvPr>
        </p:nvGraphicFramePr>
        <p:xfrm>
          <a:off x="70646" y="476964"/>
          <a:ext cx="11877676" cy="1987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74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สินค้าพืช (พืชผัก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พืชไร่ พืชสวน ไม้ผล)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ยางก้อนถ้วย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กยท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(กปม.)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สป.กษ./กสก.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สศก./ชป./พด./กสส./กตส./ส.ป.ก./มกอช./มม./ฝล.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สวพส./พกฉ.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03496" y="2601279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68704" y="2583125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339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F8BF745-AFD7-4472-A0FC-1CDB040E4236}"/>
              </a:ext>
            </a:extLst>
          </p:cNvPr>
          <p:cNvSpPr/>
          <p:nvPr/>
        </p:nvSpPr>
        <p:spPr>
          <a:xfrm>
            <a:off x="-13648" y="6636915"/>
            <a:ext cx="10199639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60" y="1205127"/>
            <a:ext cx="4174740" cy="36623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25664" y="703558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965" y="1072633"/>
            <a:ext cx="7833936" cy="11633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การนำส่วนประกอบหรือสารสำคัญของทรัพยากรชีวภาพ ทั้งพืช สัตว์ และจุลินทรีย์ มาทำการผลิตสินค้าและผลิตภัณฑ์ เพื่อสร้างมูลค่าเพิ่ม เช่น พลังงานทดแทนจากพืช สารสกัดจากสมุนไพร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พลังงานทดแทน (มันสำปะหลังและปาล์มน้ำมันที่ใช้ในการผลิตพลังงานทดแทน อ้อย)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สมุนไพรและเครื่องเทศ (ขมิ้นชัน พริกไทย กระชายดำ ว่านหางจระเข้ ไพล ฟ้าทะลายโจร กระเจี๊ยบแดง) แมลงเศรษฐกิจ ผึ้งพันธุ์ ผึ้งโพรง ชันโรง จิ้งหรีด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79" y="229369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266733"/>
              </p:ext>
            </p:extLst>
          </p:nvPr>
        </p:nvGraphicFramePr>
        <p:xfrm>
          <a:off x="204697" y="2545841"/>
          <a:ext cx="75821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22317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0116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2647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1217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096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6821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3540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14944"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82781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621310"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-1.76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4.23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3.34</a:t>
                      </a: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26.46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38.08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-23.80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12.05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11.02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54.01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  <a:endParaRPr lang="th-TH" sz="9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31443" y="842058"/>
            <a:ext cx="1673187" cy="36306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438401"/>
              </p:ext>
            </p:extLst>
          </p:nvPr>
        </p:nvGraphicFramePr>
        <p:xfrm>
          <a:off x="8097715" y="3242754"/>
          <a:ext cx="4034042" cy="1122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04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3771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24209" y="5966218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79" y="2886221"/>
            <a:ext cx="40948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44638" marR="0" lvl="0" indent="-15446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เกษตรชีวภาพ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23079" y="5447845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15483" y="5726218"/>
            <a:ext cx="815715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ำนักงานปลัด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BAEBFC-7E64-6D06-4F05-9BA8D1667E01}"/>
              </a:ext>
            </a:extLst>
          </p:cNvPr>
          <p:cNvSpPr/>
          <p:nvPr/>
        </p:nvSpPr>
        <p:spPr>
          <a:xfrm>
            <a:off x="0" y="-4120"/>
            <a:ext cx="12192000" cy="5756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02D2C10D-6176-428A-B0D1-E93B995820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663584"/>
              </p:ext>
            </p:extLst>
          </p:nvPr>
        </p:nvGraphicFramePr>
        <p:xfrm>
          <a:off x="184839" y="4504074"/>
          <a:ext cx="7621856" cy="60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61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6745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856785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9" name="Rectangle 20">
            <a:extLst>
              <a:ext uri="{FF2B5EF4-FFF2-40B4-BE49-F238E27FC236}">
                <a16:creationId xmlns:a16="http://schemas.microsoft.com/office/drawing/2014/main" id="{107F014E-48E2-420B-BE8C-A50F1A01C1D0}"/>
              </a:ext>
            </a:extLst>
          </p:cNvPr>
          <p:cNvSpPr/>
          <p:nvPr/>
        </p:nvSpPr>
        <p:spPr>
          <a:xfrm>
            <a:off x="163888" y="4243114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014184" y="12498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B3C83698-B08F-4830-8337-372181EFF733}"/>
              </a:ext>
            </a:extLst>
          </p:cNvPr>
          <p:cNvSpPr/>
          <p:nvPr/>
        </p:nvSpPr>
        <p:spPr>
          <a:xfrm>
            <a:off x="135305" y="5149146"/>
            <a:ext cx="8157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มูลค่าวัตถุดิบที่ใช้ในการผลิตพลังงานทดแทน (มันสำปะหลังและปาล์มน้ำมัน) มูลค่าสินค้าสมุนไพรและเครื่องเทศ และมูลค่าสินค้าแมลงเศรษฐกิจ</a:t>
            </a: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9F911911-764C-46A4-9B9C-F31156903301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3075"/>
            <a:ext cx="1111788" cy="629154"/>
            <a:chOff x="7140891" y="1707729"/>
            <a:chExt cx="1072343" cy="51613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738A337-E513-4A8E-A1CE-8F980BC44B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E349C393-9BB3-4C30-B79A-9100F2200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28583896-6045-42C2-AC27-3EB91EB6BFBF}"/>
              </a:ext>
            </a:extLst>
          </p:cNvPr>
          <p:cNvSpPr/>
          <p:nvPr/>
        </p:nvSpPr>
        <p:spPr bwMode="gray">
          <a:xfrm>
            <a:off x="181673" y="623417"/>
            <a:ext cx="652802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อัตราการขยายตัวของมูลค่าของสินค้าเกษตรชีวภาพ (เฉลี่ยร้อยละ)</a:t>
            </a:r>
          </a:p>
        </p:txBody>
      </p:sp>
      <p:sp>
        <p:nvSpPr>
          <p:cNvPr id="2" name="TextBox 20">
            <a:extLst>
              <a:ext uri="{FF2B5EF4-FFF2-40B4-BE49-F238E27FC236}">
                <a16:creationId xmlns:a16="http://schemas.microsoft.com/office/drawing/2014/main" id="{117139E6-5A0C-CE55-5AB2-8F17232B8B36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กรมชลประทาน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633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197531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พลังงานทดแทน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(สศก.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สมุนไพรและเครื่องเทศ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,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แมลงเศรษฐกิจ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กสก.)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สป.กษ./ชป./กปม./ปศ./พด./กวก./กสส./กตส./ส.ป.ก./มกอช./มม./กข./ฝล.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15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727055"/>
              </p:ext>
            </p:extLst>
          </p:nvPr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          </a:r>
                    </a:p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 ที่เกิดขึ้นในฟาร์ม </a:t>
                      </a:r>
                      <a:endParaRPr kumimoji="0" lang="en-US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รายได้เงินสดทางการเกษตรหักด้วยรายจ่ายเงินสดทางการเกษตร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12">
            <a:extLst>
              <a:ext uri="{FF2B5EF4-FFF2-40B4-BE49-F238E27FC236}">
                <a16:creationId xmlns:a16="http://schemas.microsoft.com/office/drawing/2014/main" id="{C117E2D1-BAFF-4E6E-B028-227AD4ED3A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4389307"/>
              </p:ext>
            </p:extLst>
          </p:nvPr>
        </p:nvGraphicFramePr>
        <p:xfrm>
          <a:off x="139708" y="2395727"/>
          <a:ext cx="8651973" cy="2522220"/>
        </p:xfrm>
        <a:graphic>
          <a:graphicData uri="http://schemas.openxmlformats.org/drawingml/2006/table">
            <a:tbl>
              <a:tblPr firstRow="1"/>
              <a:tblGrid>
                <a:gridCol w="182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95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07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6715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528232098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215610202"/>
                    </a:ext>
                  </a:extLst>
                </a:gridCol>
              </a:tblGrid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390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157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249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(+5.97%)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932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(+2.34%)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197,373</a:t>
                      </a:r>
                      <a:b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(+22.64%)</a:t>
                      </a:r>
                      <a:endParaRPr lang="th-TH" sz="105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204,066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(+3.39%)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184,409.47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(-9.63)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187,081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(+1.45%)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590706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91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326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281</a:t>
                      </a:r>
                    </a:p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(+9.81%)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101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(+1.67%)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b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(+20.53%)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125,462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(+2.09%)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104,923.86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(-16.37)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108,759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(+3.66%)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tabLst>
                          <a:tab pos="266700" algn="l"/>
                        </a:tabLst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57,063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58,975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74,483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78,604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79,485.62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322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อัตราการขยายตัวของรายได้เงินสดสุทธิทางการเกษตร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5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-0.17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+3.52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+26.30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+5.53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+1.12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1.46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638887"/>
              </p:ext>
            </p:extLst>
          </p:nvPr>
        </p:nvGraphicFramePr>
        <p:xfrm>
          <a:off x="8862017" y="2697324"/>
          <a:ext cx="3180153" cy="1058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5567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ครัวเรือนเกษตรกรมีรายได้เงินสดสุทธิทางการเกษตรเพิ่มขึ้นจากปีที่ผ่านมา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การยกระดับรายได้ของครัวเรือนเกษตรให้สูงขึ้น ลดความเหลื่อมล้ำทางรายได้ในภาคเกษตร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กล่องข้อความ 2">
            <a:extLst>
              <a:ext uri="{FF2B5EF4-FFF2-40B4-BE49-F238E27FC236}">
                <a16:creationId xmlns:a16="http://schemas.microsoft.com/office/drawing/2014/main" id="{0BF49919-E326-4FDB-84D9-C24FCDBAB9D4}"/>
              </a:ext>
            </a:extLst>
          </p:cNvPr>
          <p:cNvSpPr txBox="1"/>
          <p:nvPr/>
        </p:nvSpPr>
        <p:spPr>
          <a:xfrm>
            <a:off x="8883425" y="3802283"/>
            <a:ext cx="3172506" cy="11695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หากมูลค่าการบริโภคสินค้าเกษตรภายในประเทศปี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2565 ลดลงมากกว่าจากที่ประมาณการไว้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จะไม่นำ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ตัวชี้วัดนี้มาประเมินผลหน่วยงาน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หากระยะต่อไปมีมาตรการป้องกันการแพร่ระบาดของ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โรคติดเชื้อไวรัสโค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นา-2019 (เช่นเดียวกับช่วงที่ได้รับ 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ผลกระทบสูง) จะไม่นำตัวชี้วัดนี้มาประเมินผลหน่วยงาน</a:t>
            </a:r>
          </a:p>
        </p:txBody>
      </p:sp>
      <p:sp>
        <p:nvSpPr>
          <p:cNvPr id="28" name="สี่เหลี่ยมผืนผ้า 6">
            <a:extLst>
              <a:ext uri="{FF2B5EF4-FFF2-40B4-BE49-F238E27FC236}">
                <a16:creationId xmlns:a16="http://schemas.microsoft.com/office/drawing/2014/main" id="{E626CE44-2B09-43CC-B5F8-17465D742B7A}"/>
              </a:ext>
            </a:extLst>
          </p:cNvPr>
          <p:cNvSpPr/>
          <p:nvPr/>
        </p:nvSpPr>
        <p:spPr>
          <a:xfrm>
            <a:off x="90249" y="4917947"/>
            <a:ext cx="11596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1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ประเมินผลการดำเนินงานโดยใช้ข้อมูลผลการสำรวจฯ (ตัวเลขจริง) ในปีงบประมาณ พ.ศ. 2565 ของสำนักงานเศรษฐกิจการเกษตร</a:t>
            </a:r>
            <a:endParaRPr lang="th-TH" sz="11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14778" y="184316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496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8595019"/>
              </p:ext>
            </p:extLst>
          </p:nvPr>
        </p:nvGraphicFramePr>
        <p:xfrm>
          <a:off x="126840" y="5473808"/>
          <a:ext cx="10799294" cy="99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761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2459736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r>
                        <a:rPr lang="en-US" sz="1200" b="0" kern="0" spc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,967.03</a:t>
                      </a:r>
                      <a:r>
                        <a:rPr lang="th-TH" sz="1200" b="0" kern="0" spc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spc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ค่าเป้าหมายมาตรฐาน-</a:t>
                      </a:r>
                      <a:r>
                        <a:rPr lang="en-US" sz="1200" b="0" kern="0" spc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ค่าเป้าหมายขั้นสูง-ค่าเป้าหมายมาตรฐาน</a:t>
                      </a:r>
                      <a:r>
                        <a:rPr lang="en-US" sz="1200" b="0" kern="0" spc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200" b="0" kern="0" spc="0" dirty="0">
                        <a:solidFill>
                          <a:srgbClr val="0033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78,322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(ผลการดำเนินงานปี 6</a:t>
                      </a:r>
                      <a:r>
                        <a:rPr lang="en-US" sz="1200" b="0" kern="0" spc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200" b="0" kern="0" spc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,676.97 </a:t>
                      </a:r>
                      <a:r>
                        <a:rPr lang="th-TH" sz="1200" b="0" kern="0" spc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2564+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%Growth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 3 ปี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(78,322+1.73%)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524765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4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</a:r>
          </a:p>
        </p:txBody>
      </p:sp>
      <p:sp>
        <p:nvSpPr>
          <p:cNvPr id="5" name="TextBox 20">
            <a:extLst>
              <a:ext uri="{FF2B5EF4-FFF2-40B4-BE49-F238E27FC236}">
                <a16:creationId xmlns:a16="http://schemas.microsoft.com/office/drawing/2014/main" id="{BE89B9EA-28C9-07E9-92CA-1E1273C3EE55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กรมชลประทาน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587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050159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4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ทุกกรม และทุกองค์การมหาชน</a:t>
                      </a:r>
                      <a:endParaRPr lang="en-US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นำผลการดำเนินงานที่ได้เป็นค่าคะแนนในรอบ 6 และ 12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1424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4512821"/>
              </p:ext>
            </p:extLst>
          </p:nvPr>
        </p:nvGraphicFramePr>
        <p:xfrm>
          <a:off x="272278" y="901852"/>
          <a:ext cx="7471186" cy="11018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711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4534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827291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9" name="Slide Number Placeholder 1">
            <a:extLst>
              <a:ext uri="{FF2B5EF4-FFF2-40B4-BE49-F238E27FC236}">
                <a16:creationId xmlns:a16="http://schemas.microsoft.com/office/drawing/2014/main" id="{849CFC5B-C772-4883-8F1B-871A36D96DAD}"/>
              </a:ext>
            </a:extLst>
          </p:cNvPr>
          <p:cNvSpPr txBox="1">
            <a:spLocks/>
          </p:cNvSpPr>
          <p:nvPr/>
        </p:nvSpPr>
        <p:spPr>
          <a:xfrm>
            <a:off x="10056440" y="6429666"/>
            <a:ext cx="2057400" cy="36512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defPPr>
              <a:defRPr lang="th-TH"/>
            </a:defPPr>
            <a:lvl1pPr marL="0" algn="r" defTabSz="914340" rtl="0" eaLnBrk="1" latinLnBrk="0" hangingPunct="1">
              <a:defRPr sz="1000" kern="120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17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4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1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8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51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2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9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6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48F63A3B-78C7-47BE-AE5E-E10140E04643}" type="slidenum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27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0903850" y="619286"/>
            <a:ext cx="1107285" cy="615552"/>
            <a:chOff x="7094187" y="1707729"/>
            <a:chExt cx="1164188" cy="613365"/>
          </a:xfrm>
        </p:grpSpPr>
        <p:pic>
          <p:nvPicPr>
            <p:cNvPr id="2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784971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  <a:endParaRPr lang="en-US" alt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2" name="TextBox 20">
            <a:extLst>
              <a:ext uri="{FF2B5EF4-FFF2-40B4-BE49-F238E27FC236}">
                <a16:creationId xmlns:a16="http://schemas.microsoft.com/office/drawing/2014/main" id="{9A3D60C7-45F4-47AB-B2B7-762A9F179FCC}"/>
              </a:ext>
            </a:extLst>
          </p:cNvPr>
          <p:cNvSpPr txBox="1"/>
          <p:nvPr/>
        </p:nvSpPr>
        <p:spPr>
          <a:xfrm>
            <a:off x="90249" y="1056"/>
            <a:ext cx="71979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.......ชื่อกรม................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3" name="ตาราง 9">
            <a:extLst>
              <a:ext uri="{FF2B5EF4-FFF2-40B4-BE49-F238E27FC236}">
                <a16:creationId xmlns:a16="http://schemas.microsoft.com/office/drawing/2014/main" id="{AE483B05-6D40-4DA0-A9F1-42E2ECFD55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7257502"/>
              </p:ext>
            </p:extLst>
          </p:nvPr>
        </p:nvGraphicFramePr>
        <p:xfrm>
          <a:off x="6520205" y="5614020"/>
          <a:ext cx="5452242" cy="8681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22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04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ประโยชน์ที่จะได้รับ</a:t>
                      </a: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56760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000" b="0" i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กรสามารถเข้าถึงแหล่งน้ำเพื่อการเกษตรได้อย่างทั่วถึงและมีพื้นที่ชลประทานครอบคลุมพื้นที่การเกษตรมากขึ้น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ตาราง 9">
            <a:extLst>
              <a:ext uri="{FF2B5EF4-FFF2-40B4-BE49-F238E27FC236}">
                <a16:creationId xmlns:a16="http://schemas.microsoft.com/office/drawing/2014/main" id="{ACA3CE3B-3C3C-45E0-A62E-85D1561D40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9848712"/>
              </p:ext>
            </p:extLst>
          </p:nvPr>
        </p:nvGraphicFramePr>
        <p:xfrm>
          <a:off x="279207" y="5632782"/>
          <a:ext cx="5909844" cy="9777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098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เงื่อนไขการประเมิน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634870"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หากโครงการใดมีเหตุจากปัจจัยภายนอกที่ไม่สามารถดำเนินการได้ตามแผน ให้นำโครงการดังกล่าวปรับออกจากพื้นที่เป้าหมาย โดยให้ส่วนราชการส่งรายละเอียดพร้อมข้อมูลจากผลกระทบโครงการดังกล่าว ให้สำนักงาน </a:t>
                      </a:r>
                      <a:r>
                        <a:rPr lang="th-TH" sz="1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ประกอบการพิจารณาผลการดำเนินงาน</a:t>
                      </a:r>
                    </a:p>
                    <a:p>
                      <a:pPr lvl="0">
                        <a:defRPr/>
                      </a:pPr>
                      <a:r>
                        <a:rPr lang="th-TH" sz="100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จำนวนพื้นที่ชลประทาน อาจมีการเปลี่ยนแปลงตามงบประมาณและโครงการที่ได้รับจัดสรร</a:t>
                      </a:r>
                      <a:endParaRPr lang="en-US" sz="1000" dirty="0">
                        <a:solidFill>
                          <a:prstClr val="black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1" name="สี่เหลี่ยมผืนผ้า 30">
            <a:extLst>
              <a:ext uri="{FF2B5EF4-FFF2-40B4-BE49-F238E27FC236}">
                <a16:creationId xmlns:a16="http://schemas.microsoft.com/office/drawing/2014/main" id="{1E306E17-08E6-4917-8259-ED9F649CFAEE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Rectangle 16">
            <a:extLst>
              <a:ext uri="{FF2B5EF4-FFF2-40B4-BE49-F238E27FC236}">
                <a16:creationId xmlns:a16="http://schemas.microsoft.com/office/drawing/2014/main" id="{F558AF77-9DC1-4DA8-815F-6AC9AC5DDFB5}"/>
              </a:ext>
            </a:extLst>
          </p:cNvPr>
          <p:cNvSpPr/>
          <p:nvPr/>
        </p:nvSpPr>
        <p:spPr>
          <a:xfrm>
            <a:off x="272278" y="983540"/>
            <a:ext cx="7471186" cy="104727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1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1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</a:p>
          <a:p>
            <a:pPr marL="171450" marR="0" lvl="0" indent="-171450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lang="th-TH" sz="11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ความหมาย </a:t>
            </a:r>
            <a:r>
              <a:rPr lang="en-US" sz="11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1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พื้นที่ที่เกิดจากการก่อสร้างโครงการชลประทาน พร้อมระบบส่งน้ำและระบบระบายน้ำ ที่ก่อสร้างเสร็จ                  ณ สิ้นปีงบประมาณ ทำให้สามารถส่งน้ำจากคลองชลประทานไปถึงแปลงเพาะปลูกของเกษตรกรได้</a:t>
            </a:r>
          </a:p>
          <a:p>
            <a:pPr marL="171450" marR="0" lvl="0" indent="-171450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lang="th-TH" sz="11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สูตรการคำนวณ </a:t>
            </a:r>
            <a:r>
              <a:rPr lang="en-US" sz="11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15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ร้อยละของผลรวมของจำนวนพื้นที่ชลประทานที่เพิ่มขึ้นจากการดำเนินงานของกรมชลประทาน                   ณ สิ้นปีงบประมาณเทียบกับค่าเป้าหมาย (ไร่)</a:t>
            </a:r>
            <a:endParaRPr kumimoji="0" lang="en-US" sz="115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Rectangle 20">
            <a:extLst>
              <a:ext uri="{FF2B5EF4-FFF2-40B4-BE49-F238E27FC236}">
                <a16:creationId xmlns:a16="http://schemas.microsoft.com/office/drawing/2014/main" id="{4912F05F-6875-4A1A-83A3-6958914B3088}"/>
              </a:ext>
            </a:extLst>
          </p:cNvPr>
          <p:cNvSpPr/>
          <p:nvPr/>
        </p:nvSpPr>
        <p:spPr>
          <a:xfrm>
            <a:off x="90249" y="2197216"/>
            <a:ext cx="2964738" cy="207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b="1" noProof="0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 100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200" b="1" i="1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6" name="Table 33">
            <a:extLst>
              <a:ext uri="{FF2B5EF4-FFF2-40B4-BE49-F238E27FC236}">
                <a16:creationId xmlns:a16="http://schemas.microsoft.com/office/drawing/2014/main" id="{631DD4F9-C4E3-41EA-A75A-F4064B7D21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3820833"/>
              </p:ext>
            </p:extLst>
          </p:nvPr>
        </p:nvGraphicFramePr>
        <p:xfrm>
          <a:off x="260736" y="4319060"/>
          <a:ext cx="7390236" cy="1178360"/>
        </p:xfrm>
        <a:graphic>
          <a:graphicData uri="http://schemas.openxmlformats.org/drawingml/2006/table">
            <a:tbl>
              <a:tblPr firstRow="1" bandRow="1"/>
              <a:tblGrid>
                <a:gridCol w="2463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63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34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4732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1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 คะแนน)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 คะแนน)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337">
                <a:tc>
                  <a:txBody>
                    <a:bodyPr/>
                    <a:lstStyle/>
                    <a:p>
                      <a:pPr algn="ctr"/>
                      <a:r>
                        <a:rPr lang="th-TH" sz="1200" b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58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ร้อยละผลการดำเนินงานเฉลี่ย 3 ปี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79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200" b="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Interval +/- 21)</a:t>
                      </a:r>
                      <a:endParaRPr lang="th-TH" sz="1200" b="0" dirty="0">
                        <a:solidFill>
                          <a:srgbClr val="0033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100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7" name="Table 21">
            <a:extLst>
              <a:ext uri="{FF2B5EF4-FFF2-40B4-BE49-F238E27FC236}">
                <a16:creationId xmlns:a16="http://schemas.microsoft.com/office/drawing/2014/main" id="{FA7885D6-D912-4B39-B5C8-7B58BC490A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0988252"/>
              </p:ext>
            </p:extLst>
          </p:nvPr>
        </p:nvGraphicFramePr>
        <p:xfrm>
          <a:off x="7921488" y="4536123"/>
          <a:ext cx="4055441" cy="9109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3842">
                  <a:extLst>
                    <a:ext uri="{9D8B030D-6E8A-4147-A177-3AD203B41FA5}">
                      <a16:colId xmlns:a16="http://schemas.microsoft.com/office/drawing/2014/main" val="1838632067"/>
                    </a:ext>
                  </a:extLst>
                </a:gridCol>
                <a:gridCol w="735920">
                  <a:extLst>
                    <a:ext uri="{9D8B030D-6E8A-4147-A177-3AD203B41FA5}">
                      <a16:colId xmlns:a16="http://schemas.microsoft.com/office/drawing/2014/main" val="3978126551"/>
                    </a:ext>
                  </a:extLst>
                </a:gridCol>
                <a:gridCol w="899250">
                  <a:extLst>
                    <a:ext uri="{9D8B030D-6E8A-4147-A177-3AD203B41FA5}">
                      <a16:colId xmlns:a16="http://schemas.microsoft.com/office/drawing/2014/main" val="1547638879"/>
                    </a:ext>
                  </a:extLst>
                </a:gridCol>
                <a:gridCol w="909587">
                  <a:extLst>
                    <a:ext uri="{9D8B030D-6E8A-4147-A177-3AD203B41FA5}">
                      <a16:colId xmlns:a16="http://schemas.microsoft.com/office/drawing/2014/main" val="2016559208"/>
                    </a:ext>
                  </a:extLst>
                </a:gridCol>
                <a:gridCol w="716842">
                  <a:extLst>
                    <a:ext uri="{9D8B030D-6E8A-4147-A177-3AD203B41FA5}">
                      <a16:colId xmlns:a16="http://schemas.microsoft.com/office/drawing/2014/main" val="2410371447"/>
                    </a:ext>
                  </a:extLst>
                </a:gridCol>
              </a:tblGrid>
              <a:tr h="231035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 2566 – 2570 (ไร่)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31035"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802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226,286 </a:t>
                      </a:r>
                      <a:endParaRPr lang="en-US" sz="1050" b="0" i="1" dirty="0">
                        <a:solidFill>
                          <a:srgbClr val="0099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i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258,924</a:t>
                      </a:r>
                      <a:endParaRPr lang="en-US" sz="1050" b="0" i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i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264,854</a:t>
                      </a:r>
                      <a:endParaRPr lang="en-US" sz="1050" b="0" i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i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829,507</a:t>
                      </a:r>
                      <a:endParaRPr lang="en-US" sz="1050" b="0" i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5D3CF78F-D716-40A6-BF6D-EE99A20B0A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61892"/>
              </p:ext>
            </p:extLst>
          </p:nvPr>
        </p:nvGraphicFramePr>
        <p:xfrm>
          <a:off x="130537" y="2501904"/>
          <a:ext cx="7753243" cy="16218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5910">
                  <a:extLst>
                    <a:ext uri="{9D8B030D-6E8A-4147-A177-3AD203B41FA5}">
                      <a16:colId xmlns:a16="http://schemas.microsoft.com/office/drawing/2014/main" val="2837713006"/>
                    </a:ext>
                  </a:extLst>
                </a:gridCol>
                <a:gridCol w="1213429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1310544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8957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344380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1169410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l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(ไร่)</a:t>
                      </a:r>
                      <a:endParaRPr lang="en-US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327306">
                <a:tc>
                  <a:txBody>
                    <a:bodyPr/>
                    <a:lstStyle/>
                    <a:p>
                      <a:pPr algn="ctr" fontAlgn="t"/>
                      <a:r>
                        <a:rPr lang="th-TH" sz="110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endParaRPr lang="th-TH" sz="110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i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5687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100" b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 (ไร่)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380,674</a:t>
                      </a:r>
                      <a:endParaRPr lang="en-US" sz="1100" b="0" i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266,212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176,968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269,502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346,355</a:t>
                      </a:r>
                      <a:endParaRPr lang="en-US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  <a:tr h="25824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100" b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  (ไร่)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0" i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274,824</a:t>
                      </a:r>
                      <a:endParaRPr lang="en-US" sz="1100" b="0" i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238,897</a:t>
                      </a:r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71,792</a:t>
                      </a:r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149,222</a:t>
                      </a:r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274,909</a:t>
                      </a:r>
                      <a:endParaRPr lang="en-US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97869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100" b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ร้อยละผลการดำเนินงาน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100" b="0" i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72.19</a:t>
                      </a:r>
                      <a:endParaRPr lang="en-US" sz="1100" b="0" i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89.74</a:t>
                      </a:r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40.57</a:t>
                      </a:r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55.37</a:t>
                      </a:r>
                      <a:endParaRPr lang="en-US" sz="11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79.37</a:t>
                      </a:r>
                      <a:endParaRPr lang="en-US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8858823"/>
                  </a:ext>
                </a:extLst>
              </a:tr>
              <a:tr h="258241">
                <a:tc gridSpan="6"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 </a:t>
                      </a:r>
                      <a:r>
                        <a:rPr lang="en-US" sz="105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ร้อยละพื้นที่ชลประทานที่เพิ่มขึ้น เฉลี่ย 3 ปี ย้อนหลัง (ปีงบประมาณ พ.ศ. 2563 – 2565) เท่ากับ </a:t>
                      </a:r>
                      <a:r>
                        <a:rPr lang="th-TH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58.44</a:t>
                      </a:r>
                      <a:endParaRPr lang="en-US" sz="1050" b="1" i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endParaRPr lang="en-US" sz="1600" i="1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4682789"/>
                  </a:ext>
                </a:extLst>
              </a:tr>
            </a:tbl>
          </a:graphicData>
        </a:graphic>
      </p:graphicFrame>
      <p:graphicFrame>
        <p:nvGraphicFramePr>
          <p:cNvPr id="5" name="แผนภูมิ 4">
            <a:extLst>
              <a:ext uri="{FF2B5EF4-FFF2-40B4-BE49-F238E27FC236}">
                <a16:creationId xmlns:a16="http://schemas.microsoft.com/office/drawing/2014/main" id="{B6B80E07-F68A-430E-A2F3-1F7DB35E3C9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957207"/>
              </p:ext>
            </p:extLst>
          </p:nvPr>
        </p:nvGraphicFramePr>
        <p:xfrm>
          <a:off x="7921487" y="1358118"/>
          <a:ext cx="4161585" cy="2866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0">
            <a:extLst>
              <a:ext uri="{FF2B5EF4-FFF2-40B4-BE49-F238E27FC236}">
                <a16:creationId xmlns:a16="http://schemas.microsoft.com/office/drawing/2014/main" id="{47D87A7D-15B7-919B-2FFE-D2D87466584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กรมชลประทาน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 bwMode="gray">
          <a:xfrm>
            <a:off x="90249" y="576191"/>
            <a:ext cx="6814445" cy="32566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9568" y="599463"/>
            <a:ext cx="482862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2300" indent="-622300">
              <a:defRPr/>
            </a:pP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5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ร้อยละของ</a:t>
            </a:r>
            <a:r>
              <a:rPr lang="th-TH" sz="1400" b="1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พื้นที่ชลประทานที่เพิ่มขึ้น</a:t>
            </a:r>
            <a:endParaRPr lang="en-US" sz="9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2798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600">
                <a:solidFill>
                  <a:srgbClr val="89898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en-US" altLang="th-TH" sz="1600" dirty="0">
              <a:solidFill>
                <a:srgbClr val="898989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FA71D34-AD05-F93B-781F-3F19984CF9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265393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3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440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5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พื้นที่ชลประทานที่เพิ่มขึ้น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 กรมชลประทาน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79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ระดับความสำเร็จในการดำเนินงาน ในขั้นตอนที่ 1 - 3 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ระดับความสำเร็จในการดำเนินงาน ในขั้นตอนที่ 4 - 5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E27B2E4D-DB94-76A3-8F1E-6757F03F1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8461697"/>
              </p:ext>
            </p:extLst>
          </p:nvPr>
        </p:nvGraphicFramePr>
        <p:xfrm>
          <a:off x="80963" y="2313886"/>
          <a:ext cx="5841373" cy="2168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3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ถ่ายทอดค่าเป้าหมายตัวชี้วัดพื้นที่ชลประทานที่เพิ่มขึ้นที่ดำเนินการในปีงบประมาณ พ.ศ. 2566 ให้หน่วยปฏิบัติในพื้นที่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ติดตามความก้าวหน้าการปฏิบัติงานผ่านระบบ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Cen – Project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ซึ่งเป็นระบบงานที่กรมชลประทานใช้ในการติดตาม / รายงานผลการปฏิบัติงาน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การใช้จ่ายงบประมาณและปัญหาอุปสรรค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รายงานผลการเพิ่มพื้นที่ชลประทาน ไตรมาส ที่ 1 –2 พร้อมแนวทาง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การแก้ปัญหาเพื่อให้ผลการดำเนินงานเป็นไปตามเป้าหมาย 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65B3B8DB-8D47-8CA7-8D29-D27A7BC35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5356978"/>
              </p:ext>
            </p:extLst>
          </p:nvPr>
        </p:nvGraphicFramePr>
        <p:xfrm>
          <a:off x="6226122" y="2313886"/>
          <a:ext cx="5633831" cy="1526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33831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198347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263354">
                <a:tc>
                  <a:txBody>
                    <a:bodyPr/>
                    <a:lstStyle/>
                    <a:p>
                      <a:pPr marL="0" marR="0" lvl="0" indent="0" algn="thaiDist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-3429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 startAt="4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ทบทวนค่าเป้าหมายและเตรียมการอุทธรณ์ตัวชี้วัดพื้นที่ชลประทาน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ที่เพิ่มขึ้น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-3429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 startAt="4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ติดตามความก้าวหน้า และรายงานผลการเพิ่มพื้นที่ชลประทาน รายการงานที่มีแผนการดำเนินงาน/สิ้นสุดสัญญา ภายในไตรมาส ที่ 1 – 3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F431F75-B3FC-DDFA-003B-037A4BC13C8E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</p:spTree>
    <p:extLst>
      <p:ext uri="{BB962C8B-B14F-4D97-AF65-F5344CB8AC3E}">
        <p14:creationId xmlns:p14="http://schemas.microsoft.com/office/powerpoint/2010/main" val="989572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389796"/>
              </p:ext>
            </p:extLst>
          </p:nvPr>
        </p:nvGraphicFramePr>
        <p:xfrm>
          <a:off x="300106" y="1101211"/>
          <a:ext cx="7457773" cy="1005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57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7928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677585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4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9" name="Slide Number Placeholder 1">
            <a:extLst>
              <a:ext uri="{FF2B5EF4-FFF2-40B4-BE49-F238E27FC236}">
                <a16:creationId xmlns:a16="http://schemas.microsoft.com/office/drawing/2014/main" id="{849CFC5B-C772-4883-8F1B-871A36D96DAD}"/>
              </a:ext>
            </a:extLst>
          </p:cNvPr>
          <p:cNvSpPr txBox="1">
            <a:spLocks/>
          </p:cNvSpPr>
          <p:nvPr/>
        </p:nvSpPr>
        <p:spPr>
          <a:xfrm>
            <a:off x="10056440" y="6429666"/>
            <a:ext cx="2057400" cy="36512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defPPr>
              <a:defRPr lang="th-TH"/>
            </a:defPPr>
            <a:lvl1pPr marL="0" algn="r" defTabSz="914340" rtl="0" eaLnBrk="1" latinLnBrk="0" hangingPunct="1">
              <a:defRPr sz="1000" kern="120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17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4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1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8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51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2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9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6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48F63A3B-78C7-47BE-AE5E-E10140E04643}" type="slidenum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27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1067068" y="559852"/>
            <a:ext cx="1062237" cy="615552"/>
            <a:chOff x="7141550" y="1707729"/>
            <a:chExt cx="1116825" cy="613365"/>
          </a:xfrm>
        </p:grpSpPr>
        <p:pic>
          <p:nvPicPr>
            <p:cNvPr id="2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1550" y="1751038"/>
              <a:ext cx="1116825" cy="460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  <a:endParaRPr lang="en-US" alt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2" name="TextBox 20">
            <a:extLst>
              <a:ext uri="{FF2B5EF4-FFF2-40B4-BE49-F238E27FC236}">
                <a16:creationId xmlns:a16="http://schemas.microsoft.com/office/drawing/2014/main" id="{9A3D60C7-45F4-47AB-B2B7-762A9F179FCC}"/>
              </a:ext>
            </a:extLst>
          </p:cNvPr>
          <p:cNvSpPr txBox="1"/>
          <p:nvPr/>
        </p:nvSpPr>
        <p:spPr>
          <a:xfrm>
            <a:off x="90249" y="1056"/>
            <a:ext cx="71979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.......ชื่อกรม................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3" name="ตาราง 9">
            <a:extLst>
              <a:ext uri="{FF2B5EF4-FFF2-40B4-BE49-F238E27FC236}">
                <a16:creationId xmlns:a16="http://schemas.microsoft.com/office/drawing/2014/main" id="{AE483B05-6D40-4DA0-A9F1-42E2ECFD55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691203"/>
              </p:ext>
            </p:extLst>
          </p:nvPr>
        </p:nvGraphicFramePr>
        <p:xfrm>
          <a:off x="6598762" y="5555213"/>
          <a:ext cx="5332453" cy="1005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324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69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ประโยชน์ที่จะได้รับ</a:t>
                      </a: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3856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000" b="0" i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เพื่อบรรเทาความเดือดร้อนด้านการขาดแคลนน้ำของประชาชน และตอบสนองความต้องการใช้น้ำสำหรับการเกษตรและอุปโภค-บริโภค ทำให้เกษตรกรได้รับน้ำอย่างทั่วถึงและเป็นธรรม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ตาราง 9">
            <a:extLst>
              <a:ext uri="{FF2B5EF4-FFF2-40B4-BE49-F238E27FC236}">
                <a16:creationId xmlns:a16="http://schemas.microsoft.com/office/drawing/2014/main" id="{ACA3CE3B-3C3C-45E0-A62E-85D1561D40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146685"/>
              </p:ext>
            </p:extLst>
          </p:nvPr>
        </p:nvGraphicFramePr>
        <p:xfrm>
          <a:off x="205030" y="5568624"/>
          <a:ext cx="6235776" cy="929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357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188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เงื่อนไขการประเมิน </a:t>
                      </a:r>
                      <a:r>
                        <a:rPr kumimoji="0" lang="en-US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687902">
                <a:tc>
                  <a:txBody>
                    <a:bodyPr/>
                    <a:lstStyle/>
                    <a:p>
                      <a:pPr lvl="0"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หากโครงการใดมีเหตุจากปัจจัยภายนอกที่ไม่สามารถดำเนินการได้ตามแผน ให้นำโครงการดังกล่าวปรับออกจากพื้นที่เป้าหมาย โดยให้ส่วนราชการส่งรายละเอียดพร้อมข้อมูลจากผลกระทบโครงการดังกล่าว ให้สำนักงาน </a:t>
                      </a:r>
                      <a:r>
                        <a:rPr lang="th-TH" sz="1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ประกอบการพิจารณาผลการดำเนินงาน</a:t>
                      </a:r>
                    </a:p>
                    <a:p>
                      <a:pPr lvl="0">
                        <a:defRPr/>
                      </a:pPr>
                      <a:r>
                        <a:rPr lang="th-TH" sz="100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จำนวนปริมาตรเก็บกักน้ำอาจมีการเปลี่ยนแปลงตามงบประมาณและโครงการที่ได้รับจัดสรร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1" name="สี่เหลี่ยมผืนผ้า 30">
            <a:extLst>
              <a:ext uri="{FF2B5EF4-FFF2-40B4-BE49-F238E27FC236}">
                <a16:creationId xmlns:a16="http://schemas.microsoft.com/office/drawing/2014/main" id="{1E306E17-08E6-4917-8259-ED9F649CFAEE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Rectangle 16">
            <a:extLst>
              <a:ext uri="{FF2B5EF4-FFF2-40B4-BE49-F238E27FC236}">
                <a16:creationId xmlns:a16="http://schemas.microsoft.com/office/drawing/2014/main" id="{F558AF77-9DC1-4DA8-815F-6AC9AC5DDFB5}"/>
              </a:ext>
            </a:extLst>
          </p:cNvPr>
          <p:cNvSpPr/>
          <p:nvPr/>
        </p:nvSpPr>
        <p:spPr>
          <a:xfrm>
            <a:off x="330104" y="1064980"/>
            <a:ext cx="7400202" cy="10057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marR="0" lvl="0" algn="thaiDist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</a:p>
          <a:p>
            <a:pPr marL="72000" lvl="0" algn="thaiDist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ความหมาย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ความจุเก็บกักของอ่างเก็บน้ำทั้งขนาดใหญ่ ขนาดกลาง และขนาดเล็ก ที่ก่อสร้างแล้วเสร็จ ณ สิ้นปีงบประมาณ โดยวัดความจุเก็บกักตามที่ออกแบบไว้ ณ ระดับเก็บกัก หากเพิ่มความจุโดยเพิ่มขนาดเก็บกักของอ่างเก็บน้ำ ทั้งขนาดใหญ่และขนาดกลาง ให้นับรวมในส่วนน้ำเก็บกักที่เก็บเพิ่มขึ้นด้วย</a:t>
            </a:r>
            <a:endParaRPr lang="en-US" sz="11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2000" lvl="0" algn="thaiDist">
              <a:lnSpc>
                <a:spcPct val="110000"/>
              </a:lnSpc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lang="th-TH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สูตรคำนวณ : จำนวนปริมาตรเก็บกักน้ำ ณ สิ้นปีงบประมาณปัจจุบัน – จำนวนปริมาตรเก็บกักน้ำ ณ สิ้นปีงบประมาณที่ผ่านมา 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Rectangle 20">
            <a:extLst>
              <a:ext uri="{FF2B5EF4-FFF2-40B4-BE49-F238E27FC236}">
                <a16:creationId xmlns:a16="http://schemas.microsoft.com/office/drawing/2014/main" id="{4912F05F-6875-4A1A-83A3-6958914B3088}"/>
              </a:ext>
            </a:extLst>
          </p:cNvPr>
          <p:cNvSpPr/>
          <p:nvPr/>
        </p:nvSpPr>
        <p:spPr>
          <a:xfrm>
            <a:off x="358180" y="2216629"/>
            <a:ext cx="2964738" cy="207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136.69 ล้าน ลบ.ม.</a:t>
            </a:r>
            <a:endParaRPr kumimoji="0" lang="en-US" sz="1200" b="1" i="1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6" name="Table 33">
            <a:extLst>
              <a:ext uri="{FF2B5EF4-FFF2-40B4-BE49-F238E27FC236}">
                <a16:creationId xmlns:a16="http://schemas.microsoft.com/office/drawing/2014/main" id="{631DD4F9-C4E3-41EA-A75A-F4064B7D21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228968"/>
              </p:ext>
            </p:extLst>
          </p:nvPr>
        </p:nvGraphicFramePr>
        <p:xfrm>
          <a:off x="340070" y="4253131"/>
          <a:ext cx="7390236" cy="1113420"/>
        </p:xfrm>
        <a:graphic>
          <a:graphicData uri="http://schemas.openxmlformats.org/drawingml/2006/table">
            <a:tbl>
              <a:tblPr firstRow="1" bandRow="1"/>
              <a:tblGrid>
                <a:gridCol w="2463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63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34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344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100" kern="120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408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 คะแนน)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1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 คะแนน)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946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102.0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ล้าน ลบ.ม.</a:t>
                      </a:r>
                    </a:p>
                    <a:p>
                      <a:pPr algn="ctr"/>
                      <a:r>
                        <a:rPr lang="th-TH" sz="11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(ผลการดำเนินงานเฉลี่ย 3 ปี 74.66</a:t>
                      </a:r>
                      <a:r>
                        <a:rPr lang="en-US" sz="11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r>
                        <a:rPr lang="th-TH" sz="11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100" dirty="0">
                        <a:solidFill>
                          <a:srgbClr val="0033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119.3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ล้าน ลบ.ม.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1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Interval +/- 17.32</a:t>
                      </a:r>
                      <a:r>
                        <a:rPr lang="th-TH" sz="11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136.69 ล้าน ลบ.ม.</a:t>
                      </a:r>
                      <a:endParaRPr lang="th-TH" sz="12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7" name="Table 21">
            <a:extLst>
              <a:ext uri="{FF2B5EF4-FFF2-40B4-BE49-F238E27FC236}">
                <a16:creationId xmlns:a16="http://schemas.microsoft.com/office/drawing/2014/main" id="{FA7885D6-D912-4B39-B5C8-7B58BC490A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637362"/>
              </p:ext>
            </p:extLst>
          </p:nvPr>
        </p:nvGraphicFramePr>
        <p:xfrm>
          <a:off x="8156813" y="4633875"/>
          <a:ext cx="3594966" cy="1005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3705">
                  <a:extLst>
                    <a:ext uri="{9D8B030D-6E8A-4147-A177-3AD203B41FA5}">
                      <a16:colId xmlns:a16="http://schemas.microsoft.com/office/drawing/2014/main" val="1838632067"/>
                    </a:ext>
                  </a:extLst>
                </a:gridCol>
                <a:gridCol w="652360">
                  <a:extLst>
                    <a:ext uri="{9D8B030D-6E8A-4147-A177-3AD203B41FA5}">
                      <a16:colId xmlns:a16="http://schemas.microsoft.com/office/drawing/2014/main" val="3978126551"/>
                    </a:ext>
                  </a:extLst>
                </a:gridCol>
                <a:gridCol w="797145">
                  <a:extLst>
                    <a:ext uri="{9D8B030D-6E8A-4147-A177-3AD203B41FA5}">
                      <a16:colId xmlns:a16="http://schemas.microsoft.com/office/drawing/2014/main" val="1547638879"/>
                    </a:ext>
                  </a:extLst>
                </a:gridCol>
                <a:gridCol w="806308">
                  <a:extLst>
                    <a:ext uri="{9D8B030D-6E8A-4147-A177-3AD203B41FA5}">
                      <a16:colId xmlns:a16="http://schemas.microsoft.com/office/drawing/2014/main" val="2016559208"/>
                    </a:ext>
                  </a:extLst>
                </a:gridCol>
                <a:gridCol w="635448">
                  <a:extLst>
                    <a:ext uri="{9D8B030D-6E8A-4147-A177-3AD203B41FA5}">
                      <a16:colId xmlns:a16="http://schemas.microsoft.com/office/drawing/2014/main" val="2410371447"/>
                    </a:ext>
                  </a:extLst>
                </a:gridCol>
              </a:tblGrid>
              <a:tr h="255163">
                <a:tc gridSpan="5"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 2566 – 2570 (ล้าน ลบ.ม.)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55163"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8735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dirty="0">
                          <a:solidFill>
                            <a:srgbClr val="0099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136.69</a:t>
                      </a:r>
                      <a:endParaRPr lang="en-US" sz="1100" b="0" dirty="0">
                        <a:solidFill>
                          <a:srgbClr val="0099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324.47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289.04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403.86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1645B7FA-19C1-497A-A913-5985F45807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550089"/>
              </p:ext>
            </p:extLst>
          </p:nvPr>
        </p:nvGraphicFramePr>
        <p:xfrm>
          <a:off x="358180" y="2557586"/>
          <a:ext cx="7396022" cy="1520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1775">
                  <a:extLst>
                    <a:ext uri="{9D8B030D-6E8A-4147-A177-3AD203B41FA5}">
                      <a16:colId xmlns:a16="http://schemas.microsoft.com/office/drawing/2014/main" val="2242389809"/>
                    </a:ext>
                  </a:extLst>
                </a:gridCol>
                <a:gridCol w="966902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108293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043859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07326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1107294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</a:tblGrid>
              <a:tr h="255204">
                <a:tc gridSpan="6">
                  <a:txBody>
                    <a:bodyPr/>
                    <a:lstStyle/>
                    <a:p>
                      <a:pPr algn="l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55204">
                <a:tc>
                  <a:txBody>
                    <a:bodyPr/>
                    <a:lstStyle/>
                    <a:p>
                      <a:pPr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255204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 (ล้าน ลบ.ม.)</a:t>
                      </a:r>
                      <a:endParaRPr lang="en-US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196.18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47.04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199.54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96.88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140.86</a:t>
                      </a:r>
                      <a:endParaRPr lang="en-US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4825033"/>
                  </a:ext>
                </a:extLst>
              </a:tr>
              <a:tr h="255204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 </a:t>
                      </a: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(ล้าน ลบ.ม.)</a:t>
                      </a:r>
                      <a:endParaRPr lang="en-US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154.85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29.17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160.46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62.27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i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111.70</a:t>
                      </a:r>
                      <a:endParaRPr lang="en-US" sz="1100" i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0326599"/>
                  </a:ext>
                </a:extLst>
              </a:tr>
              <a:tr h="255204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ร้อยละของผลการดำเนินงาน</a:t>
                      </a:r>
                      <a:endParaRPr lang="en-US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78.93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62.01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80.41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64.28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i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79.30</a:t>
                      </a:r>
                      <a:endParaRPr lang="en-US" sz="1100" i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  <a:tr h="156047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ปริมาตรเก็บกักน้ำที่เพิ่มขึ้น เฉลี่ย 3 ปี ย้อนหลัง (ปีงบประมาณ พ.ศ. 2563 – 2565) เท่ากับ </a:t>
                      </a:r>
                      <a:r>
                        <a:rPr lang="th-TH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7</a:t>
                      </a:r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4.66</a:t>
                      </a:r>
                      <a:endParaRPr lang="en-US" sz="1200" b="1" i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endParaRPr lang="en-US" sz="1400" dirty="0">
                        <a:solidFill>
                          <a:schemeClr val="tx1"/>
                        </a:solidFill>
                        <a:latin typeface="TH Sarabun PSK"/>
                        <a:cs typeface="+mj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4682789"/>
                  </a:ext>
                </a:extLst>
              </a:tr>
            </a:tbl>
          </a:graphicData>
        </a:graphic>
      </p:graphicFrame>
      <p:sp>
        <p:nvSpPr>
          <p:cNvPr id="3" name="TextBox 20">
            <a:extLst>
              <a:ext uri="{FF2B5EF4-FFF2-40B4-BE49-F238E27FC236}">
                <a16:creationId xmlns:a16="http://schemas.microsoft.com/office/drawing/2014/main" id="{A593FBA4-9CC7-FCE2-39CB-42671F10B4BC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กรมชลประทาน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A93E33AF-48FE-EE6F-45EE-2F301FCD5C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12776668"/>
              </p:ext>
            </p:extLst>
          </p:nvPr>
        </p:nvGraphicFramePr>
        <p:xfrm>
          <a:off x="8156133" y="1466696"/>
          <a:ext cx="3714732" cy="31098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24AE7C9B-2F78-44DC-B035-DCF01D2D84EB}"/>
              </a:ext>
            </a:extLst>
          </p:cNvPr>
          <p:cNvGrpSpPr/>
          <p:nvPr/>
        </p:nvGrpSpPr>
        <p:grpSpPr>
          <a:xfrm>
            <a:off x="122096" y="652938"/>
            <a:ext cx="7214189" cy="359825"/>
            <a:chOff x="122096" y="685004"/>
            <a:chExt cx="7214189" cy="359825"/>
          </a:xfrm>
        </p:grpSpPr>
        <p:sp>
          <p:nvSpPr>
            <p:cNvPr id="4" name="Rounded Rectangle 3"/>
            <p:cNvSpPr/>
            <p:nvPr/>
          </p:nvSpPr>
          <p:spPr bwMode="gray">
            <a:xfrm>
              <a:off x="122096" y="685004"/>
              <a:ext cx="7214189" cy="359825"/>
            </a:xfrm>
            <a:prstGeom prst="roundRect">
              <a:avLst>
                <a:gd name="adj" fmla="val 50000"/>
              </a:avLst>
            </a:prstGeom>
            <a:solidFill>
              <a:srgbClr val="FFC000"/>
            </a:solidFill>
            <a:ln>
              <a:headEnd/>
              <a:tailEnd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72000" tIns="72000" rIns="72000" bIns="72000" numCol="1" rtlCol="0" anchor="t" anchorCtr="0" compatLnSpc="1">
              <a:prstTxWarp prst="textNoShape">
                <a:avLst/>
              </a:prstTxWarp>
              <a:noAutofit/>
            </a:bodyPr>
            <a:lstStyle/>
            <a:p>
              <a:pPr algn="ctr">
                <a:spcBef>
                  <a:spcPts val="0"/>
                </a:spcBef>
                <a:spcAft>
                  <a:spcPts val="600"/>
                </a:spcAft>
                <a:defRPr/>
              </a:pPr>
              <a:endParaRPr lang="en-US" sz="600" kern="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133713" y="685004"/>
              <a:ext cx="576937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622300" indent="-622300">
                <a:defRPr/>
              </a:pPr>
              <a:r>
                <a:rPr lang="th-TH" sz="14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ตัวชี้วัดที่ 6 </a:t>
              </a:r>
              <a:r>
                <a:rPr lang="en-US" sz="14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: </a:t>
              </a:r>
              <a:r>
                <a:rPr lang="th-TH" sz="1400" b="1" spc="-3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ปริมาตรเก็บกักน้ำที่เพิ่มขึ้น (ล้านลูกบาศก์เมตร) </a:t>
              </a:r>
              <a:endPara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75046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600">
                <a:solidFill>
                  <a:srgbClr val="89898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en-US" altLang="th-TH" sz="1600">
              <a:solidFill>
                <a:srgbClr val="898989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FA71D34-AD05-F93B-781F-3F19984CF9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7411748"/>
              </p:ext>
            </p:extLst>
          </p:nvPr>
        </p:nvGraphicFramePr>
        <p:xfrm>
          <a:off x="80963" y="674272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6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-3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จำนวนปริมาตรเก็บกักน้ำที่เพิ่มขึ้น (ล้านลูกบาศก์เมตร) 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b="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 กรมชลประทาน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ระดับความสำเร็จในการดำเนินงาน ในขั้นตอนที่ 1 - 3 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ระดับความสำเร็จในการดำเนินงาน ในขั้นตอนที่ 4 - 5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E27B2E4D-DB94-76A3-8F1E-6757F03F1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4946045"/>
              </p:ext>
            </p:extLst>
          </p:nvPr>
        </p:nvGraphicFramePr>
        <p:xfrm>
          <a:off x="80963" y="2270095"/>
          <a:ext cx="5841372" cy="2168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ถ่ายทอดค่าเป้าหมายตัวชี้วัดจำนวนปริมาตรเก็บกักน้ำที่เพิ่มขึ้น ที่ดำเนินการในปีงบประมาณ พ.ศ. 2566 ให้หน่วยปฏิบัติในพื้นที่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ติดตามความก้าวหน้าการปฏิบัติงานผ่านระบบ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Cen – Project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ซึ่งเป็นระบบงานที่กรมชลประทานใช้ในการติดตาม / รายงานผลการปฏิบัติงาน    การใช้จ่ายงบประมาณและปัญหาอุปสรรค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รายงานผลการเพิ่มปริมาตรน้ำเก็บกักไตรมาส ที่ 1 – 2 พร้อมแนวทางการแก้ปัญหาเพื่อให้ผลการดำเนินงานเป็นไปตามเป้าหมาย 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65B3B8DB-8D47-8CA7-8D29-D27A7BC35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7951894"/>
              </p:ext>
            </p:extLst>
          </p:nvPr>
        </p:nvGraphicFramePr>
        <p:xfrm>
          <a:off x="6194685" y="2270096"/>
          <a:ext cx="5763954" cy="14647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6130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 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07703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 startAt="4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ทบทวนค่าเป้าหมายและเตรียมการอุทธรณ์ตัวชี้วัดจำนวนปริมาตรเก็บกักน้ำที่เพิ่มขึ้น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 startAt="4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ติดตามความก้าวหน้าและ รายงานผลการเพิ่มปริมาตรน้ำเก็บกัก รายการงานที่มีแผนการดำเนินงาน/สิ้นสุดสัญญา ภายในไตรมาส ที่ 1 – 3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E6092F2-7C55-80DF-D027-180118432B59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</p:spTree>
    <p:extLst>
      <p:ext uri="{BB962C8B-B14F-4D97-AF65-F5344CB8AC3E}">
        <p14:creationId xmlns:p14="http://schemas.microsoft.com/office/powerpoint/2010/main" val="13190917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gray">
          <a:xfrm>
            <a:off x="146984" y="589822"/>
            <a:ext cx="8633222" cy="359825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8461" y="652360"/>
            <a:ext cx="860174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2300" indent="-622300">
              <a:defRPr/>
            </a:pP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7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ร้อยละของพื้นที่บริหารจัดการน้ำในเขตชลประทานได้รับน้ำตามปริมาณน้ำต้นทุนที่มีในแต่ละปี</a:t>
            </a:r>
            <a:endParaRPr lang="en-US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46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002234"/>
              </p:ext>
            </p:extLst>
          </p:nvPr>
        </p:nvGraphicFramePr>
        <p:xfrm>
          <a:off x="175565" y="1147730"/>
          <a:ext cx="11851667" cy="9681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516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343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709027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th-TH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9" name="Slide Number Placeholder 1">
            <a:extLst>
              <a:ext uri="{FF2B5EF4-FFF2-40B4-BE49-F238E27FC236}">
                <a16:creationId xmlns:a16="http://schemas.microsoft.com/office/drawing/2014/main" id="{849CFC5B-C772-4883-8F1B-871A36D96DAD}"/>
              </a:ext>
            </a:extLst>
          </p:cNvPr>
          <p:cNvSpPr txBox="1">
            <a:spLocks/>
          </p:cNvSpPr>
          <p:nvPr/>
        </p:nvSpPr>
        <p:spPr>
          <a:xfrm>
            <a:off x="10056440" y="6429666"/>
            <a:ext cx="2057400" cy="36512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defPPr>
              <a:defRPr lang="th-TH"/>
            </a:defPPr>
            <a:lvl1pPr marL="0" algn="r" defTabSz="914340" rtl="0" eaLnBrk="1" latinLnBrk="0" hangingPunct="1">
              <a:defRPr sz="1000" kern="120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17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4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1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8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51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2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9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6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48F63A3B-78C7-47BE-AE5E-E10140E04643}" type="slidenum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grpSp>
        <p:nvGrpSpPr>
          <p:cNvPr id="27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0919948" y="526939"/>
            <a:ext cx="1107284" cy="615553"/>
            <a:chOff x="6667726" y="1708028"/>
            <a:chExt cx="1164188" cy="613365"/>
          </a:xfrm>
        </p:grpSpPr>
        <p:pic>
          <p:nvPicPr>
            <p:cNvPr id="2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865018" y="1708028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67726" y="183944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  <a:endParaRPr lang="en-US" alt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2" name="TextBox 20">
            <a:extLst>
              <a:ext uri="{FF2B5EF4-FFF2-40B4-BE49-F238E27FC236}">
                <a16:creationId xmlns:a16="http://schemas.microsoft.com/office/drawing/2014/main" id="{9A3D60C7-45F4-47AB-B2B7-762A9F179FCC}"/>
              </a:ext>
            </a:extLst>
          </p:cNvPr>
          <p:cNvSpPr txBox="1"/>
          <p:nvPr/>
        </p:nvSpPr>
        <p:spPr>
          <a:xfrm>
            <a:off x="90249" y="1056"/>
            <a:ext cx="71979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.......ชื่อกรม................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3" name="ตาราง 9">
            <a:extLst>
              <a:ext uri="{FF2B5EF4-FFF2-40B4-BE49-F238E27FC236}">
                <a16:creationId xmlns:a16="http://schemas.microsoft.com/office/drawing/2014/main" id="{AE483B05-6D40-4DA0-A9F1-42E2ECFD55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4779415"/>
              </p:ext>
            </p:extLst>
          </p:nvPr>
        </p:nvGraphicFramePr>
        <p:xfrm>
          <a:off x="7239093" y="5815223"/>
          <a:ext cx="4836202" cy="7340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362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15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ประโยชน์ที่จะได้รับ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452535">
                <a:tc>
                  <a:txBody>
                    <a:bodyPr/>
                    <a:lstStyle/>
                    <a:p>
                      <a:pPr marL="0" indent="0">
                        <a:lnSpc>
                          <a:spcPct val="11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050" b="0" i="0" spc="-2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ษตรกรในเขตพื้นที่ชลประทานได้รับการจัดสรรน้ำทำการเกษตรตามแผนการเพาะปลูกและปริมาณน้ำต้นทุนที่มีในช่วงฤดูแล้งและฤดูฝนของแต่ละปีอย่างทั่วถึงและพอเพียง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ตาราง 9">
            <a:extLst>
              <a:ext uri="{FF2B5EF4-FFF2-40B4-BE49-F238E27FC236}">
                <a16:creationId xmlns:a16="http://schemas.microsoft.com/office/drawing/2014/main" id="{ACA3CE3B-3C3C-45E0-A62E-85D1561D40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5845538"/>
              </p:ext>
            </p:extLst>
          </p:nvPr>
        </p:nvGraphicFramePr>
        <p:xfrm>
          <a:off x="146984" y="5580593"/>
          <a:ext cx="6973833" cy="1203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738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95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เงื่อนไขการประเมิน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923818">
                <a:tc>
                  <a:txBody>
                    <a:bodyPr/>
                    <a:lstStyle/>
                    <a:p>
                      <a:pPr marL="0" indent="0" algn="thaiDist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6100" algn="l"/>
                        </a:tabLst>
                        <a:defRPr/>
                      </a:pPr>
                      <a:r>
                        <a:rPr lang="th-TH" sz="105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เป้าหมายการดำเนินงานในรอบ 6 เดือน พิจารณาจากค่าเฉลี่ย 3 ปี ของการใช้น้ำเพาะปลูกในเขตพื้นที่ชลประทานตามแผนและปริมาณน้ำต้นทุนช่วงฤดูแล้ง</a:t>
                      </a:r>
                    </a:p>
                    <a:p>
                      <a:pPr marL="0" indent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546100" algn="l"/>
                        </a:tabLst>
                        <a:defRPr/>
                      </a:pPr>
                      <a:r>
                        <a:rPr lang="th-TH" sz="1050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เป้าหมายการดำเนินงานในรอบ 12 เดือน พิจารณาจากค่าเฉลี่ย 3 ปี ของการใช้น้ำเพาะปลูกในเขตพื้นที่ชลประทานตามแผนและปริมาณน้ำต้นทุนช่วงฤดูแล้งและฤดูฝน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1" name="สี่เหลี่ยมผืนผ้า 30">
            <a:extLst>
              <a:ext uri="{FF2B5EF4-FFF2-40B4-BE49-F238E27FC236}">
                <a16:creationId xmlns:a16="http://schemas.microsoft.com/office/drawing/2014/main" id="{1E306E17-08E6-4917-8259-ED9F649CFAEE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Rectangle 16">
            <a:extLst>
              <a:ext uri="{FF2B5EF4-FFF2-40B4-BE49-F238E27FC236}">
                <a16:creationId xmlns:a16="http://schemas.microsoft.com/office/drawing/2014/main" id="{F558AF77-9DC1-4DA8-815F-6AC9AC5DDFB5}"/>
              </a:ext>
            </a:extLst>
          </p:cNvPr>
          <p:cNvSpPr/>
          <p:nvPr/>
        </p:nvSpPr>
        <p:spPr>
          <a:xfrm>
            <a:off x="146984" y="1167652"/>
            <a:ext cx="11851667" cy="802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marR="0" lvl="0" algn="thaiDist" defTabSz="914400" rtl="0" eaLnBrk="1" fontAlgn="auto" latinLnBrk="0" hangingPunct="1"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100" b="1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1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</a:p>
          <a:p>
            <a:pPr marL="72000" marR="0" lvl="0" algn="thaiDist" defTabSz="914400" rtl="0" eaLnBrk="1" fontAlgn="auto" latinLnBrk="0" hangingPunct="1">
              <a:lnSpc>
                <a:spcPct val="110000"/>
              </a:lnSpc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ร้อยละของพื้นที่บริหารจัดการน้ำในเขตชลประทานได้รับน้ำตามปริมาณน้ำต้นทุนที่มีในแต่ละปี เป็นการวัดจำนวนพื้นที่เพาะปลูก ได้แก่ นาข้าว พืชผัก พืชไร่ ผลไม้ ไม้ยืนต้น รวมทั้งพื้นที่บ่อปลา บ่อกุ้งที่ทำการผลิตสินค้าการเกษตรในเขตชลประทาน ทั้งในช่วงฤดูแล้งและฤดูฝน (ช่วงการเก็บข้อมูล 1 พ.ย.-30 ก.ย. ปีถัดไป) เปรียบเทียบกับค่าเป้าหมายพื้นที่เพาะปลูกที่ตั้งไว้ตามปริมาณน้ำต้นทุนที่มีของฤดูแล้ง และฤดูฝน ในแต่ละปี</a:t>
            </a:r>
          </a:p>
        </p:txBody>
      </p:sp>
      <p:sp>
        <p:nvSpPr>
          <p:cNvPr id="35" name="Rectangle 20">
            <a:extLst>
              <a:ext uri="{FF2B5EF4-FFF2-40B4-BE49-F238E27FC236}">
                <a16:creationId xmlns:a16="http://schemas.microsoft.com/office/drawing/2014/main" id="{4912F05F-6875-4A1A-83A3-6958914B3088}"/>
              </a:ext>
            </a:extLst>
          </p:cNvPr>
          <p:cNvSpPr/>
          <p:nvPr/>
        </p:nvSpPr>
        <p:spPr>
          <a:xfrm>
            <a:off x="175565" y="2168394"/>
            <a:ext cx="2964738" cy="207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2566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+/-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b="1" dirty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1.25</a:t>
            </a:r>
            <a:endParaRPr kumimoji="0" lang="en-US" sz="1200" b="1" i="1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6" name="Table 33">
            <a:extLst>
              <a:ext uri="{FF2B5EF4-FFF2-40B4-BE49-F238E27FC236}">
                <a16:creationId xmlns:a16="http://schemas.microsoft.com/office/drawing/2014/main" id="{631DD4F9-C4E3-41EA-A75A-F4064B7D21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714956"/>
              </p:ext>
            </p:extLst>
          </p:nvPr>
        </p:nvGraphicFramePr>
        <p:xfrm>
          <a:off x="133561" y="4107224"/>
          <a:ext cx="6907524" cy="1342557"/>
        </p:xfrm>
        <a:graphic>
          <a:graphicData uri="http://schemas.openxmlformats.org/drawingml/2006/table">
            <a:tbl>
              <a:tblPr firstRow="1" bandRow="1"/>
              <a:tblGrid>
                <a:gridCol w="23025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223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27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487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5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 คะแนน)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2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 คะแนน)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817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+/- 8.23</a:t>
                      </a:r>
                      <a:endParaRPr lang="th-TH" sz="1200" b="0" dirty="0">
                        <a:solidFill>
                          <a:srgbClr val="0033CC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100" b="0" dirty="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(ผลการดำเนินงานเฉลี่ย 3 ปีย้อนหลัง)</a:t>
                      </a:r>
                      <a:endParaRPr lang="en-US" sz="1100" b="0" dirty="0">
                        <a:solidFill>
                          <a:srgbClr val="0033CC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+/- 4.74</a:t>
                      </a:r>
                      <a:endParaRPr lang="th-TH" sz="1200" b="0" dirty="0">
                        <a:solidFill>
                          <a:srgbClr val="0033CC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200" b="0" dirty="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200" b="0" dirty="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Interval +/- 3.49)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+/- 1.25</a:t>
                      </a:r>
                      <a:endParaRPr lang="th-TH" sz="1200" dirty="0">
                        <a:solidFill>
                          <a:srgbClr val="0033CC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th-TH" sz="1050" dirty="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(ค่าเฉลี่ย 3 ปีย้อนหลัง – </a:t>
                      </a:r>
                      <a:r>
                        <a:rPr lang="en-US" sz="105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Growth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=</a:t>
                      </a:r>
                      <a:r>
                        <a:rPr lang="th-TH" sz="1050" dirty="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50" dirty="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8.23-</a:t>
                      </a:r>
                      <a:r>
                        <a:rPr lang="en-US" sz="1050" b="1" dirty="0">
                          <a:solidFill>
                            <a:srgbClr val="0099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9.48</a:t>
                      </a:r>
                      <a:r>
                        <a:rPr lang="th-TH" sz="1050" dirty="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050" dirty="0">
                        <a:solidFill>
                          <a:srgbClr val="0033CC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4" name="Table 26">
            <a:extLst>
              <a:ext uri="{FF2B5EF4-FFF2-40B4-BE49-F238E27FC236}">
                <a16:creationId xmlns:a16="http://schemas.microsoft.com/office/drawing/2014/main" id="{1BB2BFA3-3A56-4715-8938-614061F5DF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126612"/>
              </p:ext>
            </p:extLst>
          </p:nvPr>
        </p:nvGraphicFramePr>
        <p:xfrm>
          <a:off x="180138" y="2434841"/>
          <a:ext cx="6846060" cy="16168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0530">
                  <a:extLst>
                    <a:ext uri="{9D8B030D-6E8A-4147-A177-3AD203B41FA5}">
                      <a16:colId xmlns:a16="http://schemas.microsoft.com/office/drawing/2014/main" val="3411751527"/>
                    </a:ext>
                  </a:extLst>
                </a:gridCol>
                <a:gridCol w="105529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936939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99611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986250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990937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</a:tblGrid>
              <a:tr h="327675">
                <a:tc gridSpan="6">
                  <a:txBody>
                    <a:bodyPr/>
                    <a:lstStyle/>
                    <a:p>
                      <a:pPr algn="l"/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333462">
                <a:tc>
                  <a:txBody>
                    <a:bodyPr/>
                    <a:lstStyle/>
                    <a:p>
                      <a:pPr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21159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 (ร้อยละ)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-5.21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-5.39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-7.23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16.71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  <a:tr h="21159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Growth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1.84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rgbClr val="0099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9.48</a:t>
                      </a:r>
                      <a:endParaRPr lang="en-US" sz="1050" b="1" dirty="0">
                        <a:solidFill>
                          <a:srgbClr val="0099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-15.96</a:t>
                      </a:r>
                      <a:endParaRPr lang="en-US" sz="105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2230813"/>
                  </a:ext>
                </a:extLst>
              </a:tr>
              <a:tr h="452786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 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ร้อยละของพื้นที่บริหารจัดการน้ำในเขตชลประทานได้รับน้ำตามปริมาณน้ำต้นทุนที่มี เฉลี่ย 3 ปี ย้อนหลัง (ปีงบประมาณ พ.ศ. 2563 – 2565) เท่ากับ </a:t>
                      </a:r>
                      <a:r>
                        <a:rPr lang="th-TH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+/-  8.23</a:t>
                      </a:r>
                      <a:endParaRPr lang="en-US" sz="1050" b="1" i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EC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.............................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4682789"/>
                  </a:ext>
                </a:extLst>
              </a:tr>
            </a:tbl>
          </a:graphicData>
        </a:graphic>
      </p:graphicFrame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C2565839-5D53-4D94-A390-7D9BD98CBEDB}"/>
              </a:ext>
            </a:extLst>
          </p:cNvPr>
          <p:cNvSpPr/>
          <p:nvPr/>
        </p:nvSpPr>
        <p:spPr>
          <a:xfrm>
            <a:off x="7152819" y="2348136"/>
            <a:ext cx="4909985" cy="24674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Rectangle 34">
            <a:extLst>
              <a:ext uri="{FF2B5EF4-FFF2-40B4-BE49-F238E27FC236}">
                <a16:creationId xmlns:a16="http://schemas.microsoft.com/office/drawing/2014/main" id="{A28495CB-B4CF-4D35-9D09-4CF66ECF4BFA}"/>
              </a:ext>
            </a:extLst>
          </p:cNvPr>
          <p:cNvSpPr/>
          <p:nvPr/>
        </p:nvSpPr>
        <p:spPr>
          <a:xfrm>
            <a:off x="7148454" y="4989434"/>
            <a:ext cx="490998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indent="-546100" algn="thaiDist"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เป็นตัวชี้วัดที่เชื่อมโยงกับแผนแม่บทการบริหารจัดการทรัพยากรน้ำ 20 ปี ด้านการสร้างความมั่นคงของน้ำภาคการผลิต และยุทธศาสตร์กรมชลประทาน 20 ปี ประเด็นยุทธศาสตร์ที่ 2 การเพิ่มประสิทธิภาพการบริหารจัดการน้ำอย่างบูรณาการตามวัตถุประสงค์การใช้น้ำ</a:t>
            </a:r>
          </a:p>
        </p:txBody>
      </p:sp>
      <p:sp>
        <p:nvSpPr>
          <p:cNvPr id="3" name="TextBox 20">
            <a:extLst>
              <a:ext uri="{FF2B5EF4-FFF2-40B4-BE49-F238E27FC236}">
                <a16:creationId xmlns:a16="http://schemas.microsoft.com/office/drawing/2014/main" id="{076ED48B-634F-C2B7-8103-32D7599AA276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กรมชลประทาน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72" name="Group 71">
            <a:extLst>
              <a:ext uri="{FF2B5EF4-FFF2-40B4-BE49-F238E27FC236}">
                <a16:creationId xmlns:a16="http://schemas.microsoft.com/office/drawing/2014/main" id="{D81CB0F3-0AD0-493B-3743-9C9F631D154D}"/>
              </a:ext>
            </a:extLst>
          </p:cNvPr>
          <p:cNvGrpSpPr/>
          <p:nvPr/>
        </p:nvGrpSpPr>
        <p:grpSpPr>
          <a:xfrm>
            <a:off x="6835570" y="2375438"/>
            <a:ext cx="5516041" cy="2322971"/>
            <a:chOff x="6838145" y="2682477"/>
            <a:chExt cx="5516041" cy="2322971"/>
          </a:xfrm>
        </p:grpSpPr>
        <p:sp>
          <p:nvSpPr>
            <p:cNvPr id="2" name="สี่เหลี่ยมผืนผ้า 1">
              <a:extLst>
                <a:ext uri="{FF2B5EF4-FFF2-40B4-BE49-F238E27FC236}">
                  <a16:creationId xmlns:a16="http://schemas.microsoft.com/office/drawing/2014/main" id="{9BECD666-9A9A-4C21-85A7-481080938434}"/>
                </a:ext>
              </a:extLst>
            </p:cNvPr>
            <p:cNvSpPr/>
            <p:nvPr/>
          </p:nvSpPr>
          <p:spPr>
            <a:xfrm>
              <a:off x="7201971" y="2682477"/>
              <a:ext cx="4990029" cy="5539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1000" b="1" dirty="0">
                  <a:solidFill>
                    <a:srgbClr val="0000FF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การกำหนดเป้าหมายตัวชี้วัดที่ 7</a:t>
              </a:r>
            </a:p>
            <a:p>
              <a:pPr fontAlgn="b">
                <a:defRPr/>
              </a:pPr>
              <a:endPara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fontAlgn="b">
                <a:defRPr/>
              </a:pPr>
              <a:r>
                <a:rPr lang="th-TH" sz="1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* รอบ 6 เดือน พิจารณาผลการดำเนินงานเฉพาะช่วงฤดูแล้ง โดยใช้สูตร ดังนี้ </a:t>
              </a:r>
              <a:endParaRPr lang="th-TH" sz="1000" dirty="0"/>
            </a:p>
          </p:txBody>
        </p:sp>
        <p:pic>
          <p:nvPicPr>
            <p:cNvPr id="25" name="รูปภาพ 4">
              <a:extLst>
                <a:ext uri="{FF2B5EF4-FFF2-40B4-BE49-F238E27FC236}">
                  <a16:creationId xmlns:a16="http://schemas.microsoft.com/office/drawing/2014/main" id="{8199C8D2-32AC-4FA9-850A-EF8092FE93A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38145" y="3303898"/>
              <a:ext cx="5510891" cy="403550"/>
            </a:xfrm>
            <a:prstGeom prst="rect">
              <a:avLst/>
            </a:prstGeom>
          </p:spPr>
        </p:pic>
        <p:sp>
          <p:nvSpPr>
            <p:cNvPr id="5" name="สี่เหลี่ยมผืนผ้า 4">
              <a:extLst>
                <a:ext uri="{FF2B5EF4-FFF2-40B4-BE49-F238E27FC236}">
                  <a16:creationId xmlns:a16="http://schemas.microsoft.com/office/drawing/2014/main" id="{C5D6F934-A517-4137-BE4C-B2777CDAA6FD}"/>
                </a:ext>
              </a:extLst>
            </p:cNvPr>
            <p:cNvSpPr/>
            <p:nvPr/>
          </p:nvSpPr>
          <p:spPr>
            <a:xfrm>
              <a:off x="7148159" y="3842733"/>
              <a:ext cx="4665716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1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* รอบ 7 – 12 เดือน พิจารณาผลการดำเนินงานในช่วงฤดูฝนและฤดูแล้ง ใช้สูตร ดังนี้ </a:t>
              </a:r>
              <a:endParaRPr lang="th-TH" sz="1000" dirty="0"/>
            </a:p>
          </p:txBody>
        </p:sp>
        <p:pic>
          <p:nvPicPr>
            <p:cNvPr id="29" name="รูปภาพ 6">
              <a:extLst>
                <a:ext uri="{FF2B5EF4-FFF2-40B4-BE49-F238E27FC236}">
                  <a16:creationId xmlns:a16="http://schemas.microsoft.com/office/drawing/2014/main" id="{37DFBDAC-1F11-4EA2-85D7-1E91D6DA7C0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958362" y="4124129"/>
              <a:ext cx="5395824" cy="881319"/>
            </a:xfrm>
            <a:prstGeom prst="rect">
              <a:avLst/>
            </a:prstGeom>
          </p:spPr>
        </p:pic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30465D74-172A-6B88-8751-8F819F877610}"/>
                </a:ext>
              </a:extLst>
            </p:cNvPr>
            <p:cNvCxnSpPr/>
            <p:nvPr/>
          </p:nvCxnSpPr>
          <p:spPr>
            <a:xfrm>
              <a:off x="7521677" y="4794018"/>
              <a:ext cx="372642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515988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7113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600">
                <a:solidFill>
                  <a:srgbClr val="898989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en-US" altLang="th-TH" sz="1600" dirty="0">
              <a:solidFill>
                <a:srgbClr val="898989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FA71D34-AD05-F93B-781F-3F19984CF9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3628628"/>
              </p:ext>
            </p:extLst>
          </p:nvPr>
        </p:nvGraphicFramePr>
        <p:xfrm>
          <a:off x="167005" y="552858"/>
          <a:ext cx="11877676" cy="1201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7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ร้อยละของพื้นที่บริหารจัดการน้ำในเขตชลประทานได้รับน้ำตาม ปริมาณน้ำต้นทุนที่มีในแต่ละปี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2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สำนักบริหารจัดการน้ำและอุทกวิทยา กรมชลประทาน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+/-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21.60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+/-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14.51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E27B2E4D-DB94-76A3-8F1E-6757F03F1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889667"/>
              </p:ext>
            </p:extLst>
          </p:nvPr>
        </p:nvGraphicFramePr>
        <p:xfrm>
          <a:off x="160268" y="1962496"/>
          <a:ext cx="5817674" cy="2497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1767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6526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223193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คณะทำงานวางแผนการเพาะปลูกพืชฤดูแล้ง พิจารณาวิเคราะห์สถานการณ์ที่เกี่ยวข้องกับ           การเพาะปลูก พืชฤดูแล้ง ศักยภาพน้ำ ความเหมาะสมของพื้นที่ พันธุ์ข้าว แนวโน้มการตลาด     และโครงการต่าง ๆ ของรัฐบาล ที่จะดำเนินการในช่วงฤดูแล้ง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จัดทำแผนการบริหารจัดการน้ำแบบยั่งยืน โดยจัดสรรน้ำให้สอดคล้องกับ ปริมาณน้ำต้นทุน          ในอ่างเก็บน้ำ เพื่อสนับสนุนการใช้น้ำทุกกิจกรรมในพื้นที่ต่าง ๆ อย่างทั่วถึงและพอเพียง        สำหรับการอุปโภค-บริโภค การรักษาระบบนิเวศ การสำรองน้ำไว้ใช้ในช่วงต้นฤดูฝน เกษตรกรรม และอุตสาหกรรม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โครงการชลประทานจังหวัด โครงการส่งน้ำและบำรุงรักษาในพื้นที่ สำรวจข้อมูลพื้นที่เพาะปลูกและกิจกรรมการเกษตรในเขตชลประทานช่วงฤดูแล้ง และรายงานผ่านระบบฐานข้อมูลรายงานผลการเพาะปลูกพืชรายสัปดาห์ด้วยระบบออนไลน์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wuse.rid.go.th)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รายงานผลร้อยละพื้นที่บริหารจัดการน้ำในเขตประทานที่ได้รับตามปริมาณน้ำต้นทุน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65B3B8DB-8D47-8CA7-8D29-D27A7BC35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927319"/>
              </p:ext>
            </p:extLst>
          </p:nvPr>
        </p:nvGraphicFramePr>
        <p:xfrm>
          <a:off x="6115378" y="1962496"/>
          <a:ext cx="5916354" cy="22260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3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773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94874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 startAt="5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วางแผนการบริหารจัดการน้ำแบบยั่งยืน โดยจัดสรรน้ำให้สอดคล้องกับ ปริมาณน้ำต้นทุนในอ่างเก็บน้ำ เพื่อสนับสนุนการใช้น้ำทุกกิจกรรมในพื้นที่ต่างๆ อย่างทั่วถึงและเป็นธรรม โดยอาศัยน้ำฝนเป็นหลัก และสนับสนุนน้ำชลประทานเสริมในช่วงต้นฤดูฝน และ/หรือช่วงที่เกิดฝนทิ้งช่วง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 startAt="5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แนะนำให้เกษตรกรปลูกเมื่อกรมอุตุนิยมวิทยาประกาศเข้าสู่ฤดูฝน มีฝนตกสม่ำเสมอและมีปริมาณน้ำ</a:t>
                      </a:r>
                      <a:b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ในพื้นที่เพียงพอ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 startAt="5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โครงการชลประทานจังหวัด โครงการส่งน้ำและบำรุงรักษาในพื้นที่ สำรวจข้อมูลพื้นที่เพาะปลูกและกิจกรรมการเกษตรในเขตชลประทานช่วงฤดูแล้ง ช่วงฤดูฝน และรายงานผ่านระบบฐานข้อมูลรายงานผลการเพาะปลูกพืชรายสัปดาห์ด้วยระบบออนไลน์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wuse.rid.go.th)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 startAt="5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รายงานผลร้อยละพื้นที่บริหารจัดการน้ำในเขตชลประทานที่ได้รับตามปริมาณน้ำต้นทุน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arenR" startAt="5"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0D6368F9-521E-4227-B41B-4E9E13BD7008}"/>
              </a:ext>
            </a:extLst>
          </p:cNvPr>
          <p:cNvSpPr txBox="1"/>
          <p:nvPr/>
        </p:nvSpPr>
        <p:spPr>
          <a:xfrm>
            <a:off x="167005" y="4615635"/>
            <a:ext cx="11869545" cy="1915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th-TH" sz="1100" b="1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ข้อเสนอประกอบการกำหนดเป้าหมาย</a:t>
            </a:r>
          </a:p>
          <a:p>
            <a:endParaRPr lang="th-TH" sz="11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fontAlgn="b">
              <a:defRPr/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th-TH"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รอบ 6 เดือน ขอปรับสูตรการคำนวณ (เนื่องจากยังไม่ถึงช่วงฤดูฝน) โดยใช้สูตรดังนี้                         รอบ 7 – 12 เดือน ใช้สูตร ดังนี้ </a:t>
            </a:r>
            <a:endParaRPr lang="th-TH" sz="16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fontAlgn="b">
              <a:defRPr/>
            </a:pPr>
            <a:endParaRPr lang="th-TH"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fontAlgn="b">
              <a:defRPr/>
            </a:pPr>
            <a:endParaRPr lang="th-TH"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fontAlgn="b">
              <a:defRPr/>
            </a:pPr>
            <a:endParaRPr lang="th-TH"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fontAlgn="b">
              <a:defRPr/>
            </a:pPr>
            <a:endParaRPr lang="th-TH" sz="105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fontAlgn="b">
              <a:defRPr/>
            </a:pPr>
            <a:r>
              <a:rPr lang="th-TH" sz="105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6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16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1600" b="1" u="sng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รูปภาพ 4">
            <a:extLst>
              <a:ext uri="{FF2B5EF4-FFF2-40B4-BE49-F238E27FC236}">
                <a16:creationId xmlns:a16="http://schemas.microsoft.com/office/drawing/2014/main" id="{AC60E6C0-946D-461B-8780-2263D2ADDAF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733" y="5371815"/>
            <a:ext cx="5510891" cy="403550"/>
          </a:xfrm>
          <a:prstGeom prst="rect">
            <a:avLst/>
          </a:prstGeom>
        </p:spPr>
      </p:pic>
      <p:pic>
        <p:nvPicPr>
          <p:cNvPr id="12" name="รูปภาพ 6">
            <a:extLst>
              <a:ext uri="{FF2B5EF4-FFF2-40B4-BE49-F238E27FC236}">
                <a16:creationId xmlns:a16="http://schemas.microsoft.com/office/drawing/2014/main" id="{71BC892E-1A96-4571-9700-46880E0A3B7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36466" y="5311973"/>
            <a:ext cx="5674178" cy="9267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368972C-4AFF-B069-443E-01C13B823755}"/>
              </a:ext>
            </a:extLst>
          </p:cNvPr>
          <p:cNvSpPr txBox="1"/>
          <p:nvPr/>
        </p:nvSpPr>
        <p:spPr>
          <a:xfrm>
            <a:off x="0" y="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</p:spTree>
    <p:extLst>
      <p:ext uri="{BB962C8B-B14F-4D97-AF65-F5344CB8AC3E}">
        <p14:creationId xmlns:p14="http://schemas.microsoft.com/office/powerpoint/2010/main" val="34401777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สี่เหลี่ยมผืนผ้า 34">
            <a:extLst>
              <a:ext uri="{FF2B5EF4-FFF2-40B4-BE49-F238E27FC236}">
                <a16:creationId xmlns:a16="http://schemas.microsoft.com/office/drawing/2014/main" id="{AFF8B41B-30ED-4695-9511-B034127F1EB4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Rounded Rectangle 3">
            <a:extLst>
              <a:ext uri="{FF2B5EF4-FFF2-40B4-BE49-F238E27FC236}">
                <a16:creationId xmlns:a16="http://schemas.microsoft.com/office/drawing/2014/main" id="{E5C4FF6B-7F99-4105-AABC-1639D1A60330}"/>
              </a:ext>
            </a:extLst>
          </p:cNvPr>
          <p:cNvSpPr/>
          <p:nvPr/>
        </p:nvSpPr>
        <p:spPr bwMode="gray">
          <a:xfrm>
            <a:off x="104889" y="697551"/>
            <a:ext cx="6144040" cy="32566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endParaRPr lang="en-US" sz="14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29185835-95A5-4F51-AD36-C8413ACCCB2E}"/>
              </a:ext>
            </a:extLst>
          </p:cNvPr>
          <p:cNvSpPr/>
          <p:nvPr/>
        </p:nvSpPr>
        <p:spPr>
          <a:xfrm>
            <a:off x="9805598" y="1636855"/>
            <a:ext cx="2292414" cy="792087"/>
          </a:xfrm>
          <a:prstGeom prst="roundRect">
            <a:avLst/>
          </a:prstGeom>
          <a:solidFill>
            <a:srgbClr val="E56C27"/>
          </a:solidFill>
          <a:ln w="12700" cap="flat" cmpd="sng" algn="ctr">
            <a:solidFill>
              <a:srgbClr val="E56C27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08723" y="141490"/>
            <a:ext cx="4989290" cy="37786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รายละเอียดตัวชี้วัด</a:t>
            </a: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ประเด็นเป้าหมาย </a:t>
            </a:r>
            <a:r>
              <a:rPr lang="th-TH" sz="1200" b="1" kern="0" dirty="0">
                <a:solidFill>
                  <a:prstClr val="white">
                    <a:lumMod val="9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kumimoji="0" lang="en-US" sz="1200" b="1" i="0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prstClr val="white">
                    <a:lumMod val="9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การจัดการน้ำเชิงลุ่มน้ำทั้งระบบ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9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41117" y="1775829"/>
            <a:ext cx="3659918" cy="207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b="1" dirty="0">
                <a:solidFill>
                  <a:srgbClr val="0033C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1,750 ล้าน ลบ.ม.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1347784"/>
              </p:ext>
            </p:extLst>
          </p:nvPr>
        </p:nvGraphicFramePr>
        <p:xfrm>
          <a:off x="5595500" y="2033550"/>
          <a:ext cx="4152344" cy="10222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011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98428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5763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5763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91862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345109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5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 (</a:t>
                      </a:r>
                      <a:r>
                        <a:rPr lang="th-TH" sz="105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ล้าน ลบ.ม.) </a:t>
                      </a:r>
                      <a:endParaRPr lang="en-US" sz="105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328382"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rgbClr val="0000FF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4879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1,750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1,810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1,8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1,96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2,0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28" name="Slide Number Placeholder 3">
            <a:extLst>
              <a:ext uri="{FF2B5EF4-FFF2-40B4-BE49-F238E27FC236}">
                <a16:creationId xmlns:a16="http://schemas.microsoft.com/office/drawing/2014/main" id="{C1B01A38-B6E7-45FC-9057-770802D96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Arrow: Down 40">
            <a:extLst>
              <a:ext uri="{FF2B5EF4-FFF2-40B4-BE49-F238E27FC236}">
                <a16:creationId xmlns:a16="http://schemas.microsoft.com/office/drawing/2014/main" id="{AEC2CD89-5C85-4C01-A61D-C225FCADFDB7}"/>
              </a:ext>
            </a:extLst>
          </p:cNvPr>
          <p:cNvSpPr/>
          <p:nvPr/>
        </p:nvSpPr>
        <p:spPr>
          <a:xfrm>
            <a:off x="10749598" y="2519413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3" name="Arrow: Down 42">
            <a:extLst>
              <a:ext uri="{FF2B5EF4-FFF2-40B4-BE49-F238E27FC236}">
                <a16:creationId xmlns:a16="http://schemas.microsoft.com/office/drawing/2014/main" id="{4D244013-48F4-42B3-9FF1-F25586C3F3FA}"/>
              </a:ext>
            </a:extLst>
          </p:cNvPr>
          <p:cNvSpPr/>
          <p:nvPr/>
        </p:nvSpPr>
        <p:spPr>
          <a:xfrm>
            <a:off x="10759387" y="3488088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BA227389-B1C0-4FAC-BC4C-37DA337A512C}"/>
              </a:ext>
            </a:extLst>
          </p:cNvPr>
          <p:cNvCxnSpPr>
            <a:cxnSpLocks/>
          </p:cNvCxnSpPr>
          <p:nvPr/>
        </p:nvCxnSpPr>
        <p:spPr>
          <a:xfrm>
            <a:off x="10937255" y="1260965"/>
            <a:ext cx="4229" cy="249232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FD95447E-A3AA-41AC-A9EC-6C91F55F2E9E}"/>
              </a:ext>
            </a:extLst>
          </p:cNvPr>
          <p:cNvCxnSpPr>
            <a:cxnSpLocks/>
          </p:cNvCxnSpPr>
          <p:nvPr/>
        </p:nvCxnSpPr>
        <p:spPr>
          <a:xfrm flipH="1">
            <a:off x="6896643" y="841196"/>
            <a:ext cx="2421880" cy="22161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Arrow: Down 59">
            <a:extLst>
              <a:ext uri="{FF2B5EF4-FFF2-40B4-BE49-F238E27FC236}">
                <a16:creationId xmlns:a16="http://schemas.microsoft.com/office/drawing/2014/main" id="{3198A089-6C0D-44ED-8772-37510C0CCA3B}"/>
              </a:ext>
            </a:extLst>
          </p:cNvPr>
          <p:cNvSpPr/>
          <p:nvPr/>
        </p:nvSpPr>
        <p:spPr>
          <a:xfrm>
            <a:off x="10749598" y="4785418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791C851-C53B-44B6-B936-4C9AF5CA206B}"/>
              </a:ext>
            </a:extLst>
          </p:cNvPr>
          <p:cNvSpPr/>
          <p:nvPr/>
        </p:nvSpPr>
        <p:spPr>
          <a:xfrm>
            <a:off x="121558" y="731564"/>
            <a:ext cx="7154412" cy="43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8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ปริมาณน้ำที่จัดสรรเพื่อการอุปโภคบริโภค  (ล้าน ลบ.ม.) 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highlight>
                <a:srgbClr val="0000FF"/>
              </a:highlight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3B8B0AD0-8BAF-44D0-AC2E-5BD08E68E5F7}"/>
              </a:ext>
            </a:extLst>
          </p:cNvPr>
          <p:cNvSpPr/>
          <p:nvPr/>
        </p:nvSpPr>
        <p:spPr>
          <a:xfrm>
            <a:off x="141117" y="1149371"/>
            <a:ext cx="9515981" cy="4794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4863" lvl="0" indent="-804863" algn="thaiDist">
              <a:lnSpc>
                <a:spcPct val="110000"/>
              </a:lnSpc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ปริมาณน้ำดิบที่กรมชลประทานจัดสรรให้กับหน่วยงานภาครัฐ และรัฐวิสาหกิจต่าง ๆ เช่น การประปานครหลวง การประปาส่วนภูมิภาค องค์การปกครองส่วนท้องถิ่น (อปท.) ที่มีวัตถุประสงค์เพื่อนำไปผลิตและจำหน่ายให้ประชาชนใช้ในการอุปโภค บริโภค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CA9DD7B3-7348-415E-BF70-9F82F129706C}"/>
              </a:ext>
            </a:extLst>
          </p:cNvPr>
          <p:cNvSpPr/>
          <p:nvPr/>
        </p:nvSpPr>
        <p:spPr>
          <a:xfrm>
            <a:off x="5645434" y="3237017"/>
            <a:ext cx="4249625" cy="221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กรมชลประทาน กระทรวงเกษตรและสหกรณ์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AAC4750B-2AF7-4807-8BC2-C5CF699C6190}"/>
              </a:ext>
            </a:extLst>
          </p:cNvPr>
          <p:cNvSpPr/>
          <p:nvPr/>
        </p:nvSpPr>
        <p:spPr>
          <a:xfrm>
            <a:off x="5645434" y="3450676"/>
            <a:ext cx="418978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รอบ 6 เดือน และรอบ 12 เดือน ของปีงบประมาณ</a:t>
            </a:r>
            <a:endParaRPr kumimoji="0" lang="en-US" sz="100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E90B54E-DF58-4F51-B57C-8456C788727C}"/>
              </a:ext>
            </a:extLst>
          </p:cNvPr>
          <p:cNvSpPr/>
          <p:nvPr/>
        </p:nvSpPr>
        <p:spPr>
          <a:xfrm>
            <a:off x="9785123" y="691172"/>
            <a:ext cx="2284600" cy="4308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หน่วยงานที่เกี่ยวข้อง 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100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กรมชลประทาน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42AD512-44DC-44A2-8723-A70756A096C3}"/>
              </a:ext>
            </a:extLst>
          </p:cNvPr>
          <p:cNvSpPr txBox="1"/>
          <p:nvPr/>
        </p:nvSpPr>
        <p:spPr>
          <a:xfrm>
            <a:off x="9751060" y="1677250"/>
            <a:ext cx="2420855" cy="573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190101 : </a:t>
            </a:r>
            <a:r>
              <a:rPr lang="th-TH" sz="900" b="1" kern="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ระดับความ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มั่นคงด้านน้ำ</a:t>
            </a:r>
            <a:r>
              <a:rPr kumimoji="0" lang="th-TH" sz="9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อุปโภ</a:t>
            </a:r>
            <a:r>
              <a:rPr kumimoji="0" lang="th-TH" sz="9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คบ</a:t>
            </a:r>
            <a:r>
              <a:rPr kumimoji="0" lang="th-TH" sz="9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ริโ</a:t>
            </a:r>
            <a:r>
              <a:rPr lang="th-TH" sz="900" b="1" kern="0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ภค เพิ่มขึ้น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จากระดับ 3 ให้เป็นระดับ 4 (สูงสุดที่ระดับ 5)</a:t>
            </a: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FCDD85BD-F1EC-41D8-AD7C-393EFB874C44}"/>
              </a:ext>
            </a:extLst>
          </p:cNvPr>
          <p:cNvGrpSpPr/>
          <p:nvPr/>
        </p:nvGrpSpPr>
        <p:grpSpPr>
          <a:xfrm>
            <a:off x="9895059" y="2811869"/>
            <a:ext cx="2234727" cy="519847"/>
            <a:chOff x="9916307" y="2747575"/>
            <a:chExt cx="2234727" cy="519847"/>
          </a:xfrm>
        </p:grpSpPr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8E9726FE-5E29-406C-9BE3-BC2583A5B04F}"/>
                </a:ext>
              </a:extLst>
            </p:cNvPr>
            <p:cNvSpPr txBox="1"/>
            <p:nvPr/>
          </p:nvSpPr>
          <p:spPr>
            <a:xfrm>
              <a:off x="9916307" y="2747575"/>
              <a:ext cx="2234727" cy="221599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</p:spPr>
          <p:txBody>
            <a:bodyPr wrap="square">
              <a:spAutoFit/>
            </a:bodyPr>
            <a:lstStyle>
              <a:defPPr>
                <a:defRPr lang="en-US"/>
              </a:defPPr>
              <a:lvl1pPr marL="107950" marR="0" lvl="0" indent="-107950" fontAlgn="auto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 kumimoji="0" sz="900" b="0" i="0" u="none" strike="noStrike" cap="none" spc="0" normalizeH="0" baseline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defRPr>
              </a:lvl1pPr>
            </a:lstStyle>
            <a:p>
              <a:pPr marL="0" marR="0" lvl="0" indent="0" algn="l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endPara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6792D959-C250-4D6B-8157-30F142F7A6D6}"/>
                </a:ext>
              </a:extLst>
            </p:cNvPr>
            <p:cNvSpPr txBox="1"/>
            <p:nvPr/>
          </p:nvSpPr>
          <p:spPr>
            <a:xfrm>
              <a:off x="9916307" y="2805757"/>
              <a:ext cx="2070996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12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V0</a:t>
              </a:r>
              <a:r>
                <a:rPr kumimoji="0" lang="th-TH" sz="1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การเข้าถึงน้ำอุปโภค/บริโภค อย่างเพียงพอได้มาตรฐาน</a:t>
              </a:r>
            </a:p>
          </p:txBody>
        </p:sp>
      </p:grpSp>
      <p:sp>
        <p:nvSpPr>
          <p:cNvPr id="67" name="TextBox 66">
            <a:extLst>
              <a:ext uri="{FF2B5EF4-FFF2-40B4-BE49-F238E27FC236}">
                <a16:creationId xmlns:a16="http://schemas.microsoft.com/office/drawing/2014/main" id="{1FE40EEF-E41D-451E-97C1-620F9AA10B4D}"/>
              </a:ext>
            </a:extLst>
          </p:cNvPr>
          <p:cNvSpPr txBox="1"/>
          <p:nvPr/>
        </p:nvSpPr>
        <p:spPr>
          <a:xfrm>
            <a:off x="9876297" y="3710017"/>
            <a:ext cx="2221715" cy="10920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0101 การสำรวจ ออกแบบ มาตรฐานแหล่งน้ำต้นทุน 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F0102 </a:t>
            </a:r>
            <a:r>
              <a:rPr lang="th-TH" sz="10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ประสิทธิภาพระบบน้ำประปา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F0103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คุณภาพน้ำประปา</a:t>
            </a:r>
          </a:p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F0104 </a:t>
            </a:r>
            <a:r>
              <a:rPr lang="th-TH" sz="1000" b="1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คุณภาพน้ำเพื่อการอุปโภค/บริโภค</a:t>
            </a:r>
            <a:endParaRPr kumimoji="0" lang="th-TH" sz="10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9DD285EB-C376-456D-BBB7-B4DA3DF5CE90}"/>
              </a:ext>
            </a:extLst>
          </p:cNvPr>
          <p:cNvSpPr txBox="1"/>
          <p:nvPr/>
        </p:nvSpPr>
        <p:spPr>
          <a:xfrm>
            <a:off x="9924889" y="5195012"/>
            <a:ext cx="2221715" cy="5663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</a:t>
            </a:r>
            <a:r>
              <a:rPr lang="th-TH" sz="11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Symbol" panose="05050102010706020507" pitchFamily="18" charset="2"/>
              </a:rPr>
              <a:t>   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ตัวชี้วัดเฉพาะหน่วยงาน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 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ตัวชี้วัดบูรณาการหลายห</a:t>
            </a:r>
            <a:r>
              <a:rPr lang="th-TH" sz="11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น่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วย</a:t>
            </a:r>
          </a:p>
          <a:p>
            <a:pPr marL="0" marR="0" lvl="0" indent="0" algn="l" defTabSz="914400" rtl="0" eaLnBrk="1" fontAlgn="auto" latinLnBrk="0" hangingPunct="1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1B2B5CB-D44A-4879-839E-EACC749552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235718"/>
              </p:ext>
            </p:extLst>
          </p:nvPr>
        </p:nvGraphicFramePr>
        <p:xfrm>
          <a:off x="195663" y="2025734"/>
          <a:ext cx="5348669" cy="205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6244">
                  <a:extLst>
                    <a:ext uri="{9D8B030D-6E8A-4147-A177-3AD203B41FA5}">
                      <a16:colId xmlns:a16="http://schemas.microsoft.com/office/drawing/2014/main" val="3671081663"/>
                    </a:ext>
                  </a:extLst>
                </a:gridCol>
                <a:gridCol w="668373">
                  <a:extLst>
                    <a:ext uri="{9D8B030D-6E8A-4147-A177-3AD203B41FA5}">
                      <a16:colId xmlns:a16="http://schemas.microsoft.com/office/drawing/2014/main" val="1101133081"/>
                    </a:ext>
                  </a:extLst>
                </a:gridCol>
                <a:gridCol w="640524">
                  <a:extLst>
                    <a:ext uri="{9D8B030D-6E8A-4147-A177-3AD203B41FA5}">
                      <a16:colId xmlns:a16="http://schemas.microsoft.com/office/drawing/2014/main" val="568278364"/>
                    </a:ext>
                  </a:extLst>
                </a:gridCol>
                <a:gridCol w="677655">
                  <a:extLst>
                    <a:ext uri="{9D8B030D-6E8A-4147-A177-3AD203B41FA5}">
                      <a16:colId xmlns:a16="http://schemas.microsoft.com/office/drawing/2014/main" val="2827716714"/>
                    </a:ext>
                  </a:extLst>
                </a:gridCol>
                <a:gridCol w="835466">
                  <a:extLst>
                    <a:ext uri="{9D8B030D-6E8A-4147-A177-3AD203B41FA5}">
                      <a16:colId xmlns:a16="http://schemas.microsoft.com/office/drawing/2014/main" val="1959603347"/>
                    </a:ext>
                  </a:extLst>
                </a:gridCol>
                <a:gridCol w="920407">
                  <a:extLst>
                    <a:ext uri="{9D8B030D-6E8A-4147-A177-3AD203B41FA5}">
                      <a16:colId xmlns:a16="http://schemas.microsoft.com/office/drawing/2014/main" val="216730256"/>
                    </a:ext>
                  </a:extLst>
                </a:gridCol>
              </a:tblGrid>
              <a:tr h="342900">
                <a:tc gridSpan="6">
                  <a:txBody>
                    <a:bodyPr/>
                    <a:lstStyle/>
                    <a:p>
                      <a:pPr algn="ctr" rtl="0" fontAlgn="ctr"/>
                      <a:r>
                        <a:rPr lang="th-TH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 (</a:t>
                      </a:r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2323006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5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  <a:endParaRPr lang="en-US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  <a:endParaRPr lang="en-US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  <a:endParaRPr lang="en-US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  <a:endParaRPr lang="en-US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b="1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en-US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9384733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 (ล้าน ลบ.ม.)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1,140.80 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1,240.05 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1,319.68 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1,372.85 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</a:t>
                      </a:r>
                      <a:r>
                        <a:rPr lang="th-TH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533</a:t>
                      </a:r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.32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5254090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ผลการดำเนินการ </a:t>
                      </a:r>
                      <a:endParaRPr lang="en-US" sz="105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fontAlgn="t"/>
                      <a:r>
                        <a:rPr lang="th-TH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(ล้าน ลบ.ม.)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1,140.80 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1,240.05 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1,319.68 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1,372.85 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1,533.32</a:t>
                      </a:r>
                      <a:endParaRPr lang="en-US" sz="105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810547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algn="ctr" fontAlgn="t"/>
                      <a:r>
                        <a:rPr lang="th-TH" sz="1050" u="none" strike="noStrike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ร้อยละของผลการดำเนินงาน</a:t>
                      </a:r>
                      <a:endParaRPr lang="th-TH" sz="1050" b="1" i="0" u="none" strike="noStrike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100.00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100.00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100.00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05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100.00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3135430"/>
                  </a:ext>
                </a:extLst>
              </a:tr>
              <a:tr h="342900"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  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ร้อยละปริมาณน้ำที่จัดสรรเพื่อการอุปโภคบริโภคเทียบกับค่าเป้าหมาย เฉลี่ย 3 ปี ย้อนหลัง (ปีงบประมาณ พ.ศ. 2562 – 2565) เท่ากับ </a:t>
                      </a:r>
                      <a:r>
                        <a:rPr lang="th-TH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100</a:t>
                      </a: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US" sz="1800" b="0" i="0" u="none" strike="noStrike">
                        <a:solidFill>
                          <a:schemeClr val="tx1"/>
                        </a:solidFill>
                        <a:effectLst/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 PSK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9615370"/>
                  </a:ext>
                </a:extLst>
              </a:tr>
            </a:tbl>
          </a:graphicData>
        </a:graphic>
      </p:graphicFrame>
      <p:sp>
        <p:nvSpPr>
          <p:cNvPr id="30" name="Rectangle 29">
            <a:extLst>
              <a:ext uri="{FF2B5EF4-FFF2-40B4-BE49-F238E27FC236}">
                <a16:creationId xmlns:a16="http://schemas.microsoft.com/office/drawing/2014/main" id="{8CD9C7DD-51F2-3F07-0BFB-92B9F7D764FC}"/>
              </a:ext>
            </a:extLst>
          </p:cNvPr>
          <p:cNvSpPr/>
          <p:nvPr/>
        </p:nvSpPr>
        <p:spPr>
          <a:xfrm>
            <a:off x="141117" y="5534461"/>
            <a:ext cx="952596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lvl="0" indent="-546100">
              <a:tabLst>
                <a:tab pos="546100" algn="l"/>
              </a:tabLst>
              <a:defRPr/>
            </a:pPr>
            <a:r>
              <a:rPr lang="th-TH" sz="11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ข้อมูลพื้นฐานและค่าเป้าหมาย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คือปริมาณความต้องการน้ำของการประปานครหลวง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ภูมิภาค และ อปท.</a:t>
            </a:r>
          </a:p>
          <a:p>
            <a:pPr marL="546100" lvl="0" indent="-546100">
              <a:tabLst>
                <a:tab pos="546100" algn="l"/>
              </a:tabLst>
              <a:defRPr/>
            </a:pP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2. ค่าเป้าหมายปี 2566 พิจารณาจากข้อมูลความต้องการใช้น้ำดิบจากทางน้ำชลประทาน ของ การประปานครหลวง/ภูมิภาค และอปท. (ปัจจุบันอยู่ระหว่างออกกฎกระทรวงที่จะเรียกเก็บค่าชลประทานทางมาตรา 8 จำนวน 4 ทางน้ำ มีผู้ใช้น้ำเพิ่มขึ้นจำนวน 4 ราย หากดำเนินการแล้วเสร็จ จะส่งผลต่อปริมาณน้ำที่จัดสรรเพิ่มขึ้น)</a:t>
            </a:r>
            <a:endParaRPr lang="en-US"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46100" lvl="0" indent="-546100">
              <a:tabLst>
                <a:tab pos="546100" algn="l"/>
              </a:tabLst>
              <a:defRPr/>
            </a:pP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3. 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ค่าเป้าหมายปี พ.ศ. 2567 - 2570 คาดการณ์จากความต้องการใช้น้ำดิบ ของ การประปานครหลวง/ภูมิภาค และอปท. ที่คาดว่าจะออกกฎกระทรวงที่จะเรียกเก็บค่าชลประทานตามมาตรา 8</a:t>
            </a:r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9328EE91-B0BC-0354-ED36-3A668572DE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31524"/>
              </p:ext>
            </p:extLst>
          </p:nvPr>
        </p:nvGraphicFramePr>
        <p:xfrm>
          <a:off x="195663" y="4561327"/>
          <a:ext cx="9548077" cy="7827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392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3010052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3489633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57053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50841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</a:t>
                      </a: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400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ล้าน ลบ.ม.</a:t>
                      </a:r>
                      <a:endParaRPr lang="en-US" sz="1200" dirty="0">
                        <a:solidFill>
                          <a:srgbClr val="0033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80 ของค่าเป้าหมาย)</a:t>
                      </a:r>
                      <a:endParaRPr lang="en-US" sz="1200" dirty="0">
                        <a:solidFill>
                          <a:srgbClr val="0033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1,575 ล้าน ลบ.ม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Interval </a:t>
                      </a: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+/- 175)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1,750 ล้าน ลบ.ม.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33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(ร้อยละ 100)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FCBD601D-8571-4579-B435-43B775622B5C}"/>
              </a:ext>
            </a:extLst>
          </p:cNvPr>
          <p:cNvSpPr txBox="1"/>
          <p:nvPr/>
        </p:nvSpPr>
        <p:spPr>
          <a:xfrm>
            <a:off x="9941017" y="5180750"/>
            <a:ext cx="325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sym typeface="Wingdings" panose="05000000000000000000" pitchFamily="2" charset="2"/>
              </a:rPr>
              <a:t></a:t>
            </a:r>
            <a:endParaRPr lang="th-TH" sz="1200" dirty="0"/>
          </a:p>
        </p:txBody>
      </p:sp>
      <p:sp>
        <p:nvSpPr>
          <p:cNvPr id="34" name="สี่เหลี่ยมผืนผ้า 33">
            <a:extLst>
              <a:ext uri="{FF2B5EF4-FFF2-40B4-BE49-F238E27FC236}">
                <a16:creationId xmlns:a16="http://schemas.microsoft.com/office/drawing/2014/main" id="{90191E99-2163-415E-BA02-ABD80D259740}"/>
              </a:ext>
            </a:extLst>
          </p:cNvPr>
          <p:cNvSpPr/>
          <p:nvPr/>
        </p:nvSpPr>
        <p:spPr>
          <a:xfrm>
            <a:off x="141117" y="4228932"/>
            <a:ext cx="145905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 </a:t>
            </a:r>
            <a:endParaRPr lang="en-US" sz="12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2" name="Rectangle 34">
            <a:extLst>
              <a:ext uri="{FF2B5EF4-FFF2-40B4-BE49-F238E27FC236}">
                <a16:creationId xmlns:a16="http://schemas.microsoft.com/office/drawing/2014/main" id="{6A829F3E-508B-47A7-84FA-68F68763BE57}"/>
              </a:ext>
            </a:extLst>
          </p:cNvPr>
          <p:cNvSpPr/>
          <p:nvPr/>
        </p:nvSpPr>
        <p:spPr>
          <a:xfrm>
            <a:off x="5620763" y="3802623"/>
            <a:ext cx="4189785" cy="5847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กรมชลประทานดำเนินการจัดสรรน้ำประมาณน้ำให้ตามความต้องการที่การประปานครหลวง/ภูมิภาค และ อปท. (ลูกค้า) กำหนด จึงไม่สามารถจัดสรรน้ำเกินค่าเป้าหมายตามแผนความต้องการใช้น้ำของลูกค้าได้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8FC9C2D1-5FB8-49FC-B952-D60F94C0A518}"/>
              </a:ext>
            </a:extLst>
          </p:cNvPr>
          <p:cNvGrpSpPr/>
          <p:nvPr/>
        </p:nvGrpSpPr>
        <p:grpSpPr>
          <a:xfrm>
            <a:off x="11126511" y="877263"/>
            <a:ext cx="1107285" cy="615553"/>
            <a:chOff x="12240606" y="1307654"/>
            <a:chExt cx="1107285" cy="615553"/>
          </a:xfrm>
        </p:grpSpPr>
        <p:pic>
          <p:nvPicPr>
            <p:cNvPr id="39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9AA8300-6600-470C-BCB7-09136B64318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B7C99E41-EA8E-497D-B355-6EF3C3DF4E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985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lnSpc>
                  <a:spcPct val="80000"/>
                </a:lnSpc>
                <a:defRPr/>
              </a:pPr>
              <a:r>
                <a:rPr lang="th-TH" alt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lang="en-US" alt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alt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  <a:endParaRPr lang="en-US" alt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TextBox 20">
            <a:extLst>
              <a:ext uri="{FF2B5EF4-FFF2-40B4-BE49-F238E27FC236}">
                <a16:creationId xmlns:a16="http://schemas.microsoft.com/office/drawing/2014/main" id="{BBDC6FCB-0CA3-C1C0-6C35-0E4E196EEC4D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กรมชลประทาน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3050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600">
                <a:solidFill>
                  <a:srgbClr val="89898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en-US" altLang="th-TH" sz="1600" dirty="0">
              <a:solidFill>
                <a:srgbClr val="898989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FA71D34-AD05-F93B-781F-3F19984CF9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9036051"/>
              </p:ext>
            </p:extLst>
          </p:nvPr>
        </p:nvGraphicFramePr>
        <p:xfrm>
          <a:off x="80963" y="730250"/>
          <a:ext cx="11877676" cy="1201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8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ปริมาณน้ำที่จัดสรรเพื่อการอุปโภคบริโภค  (ล้าน ลบ.ม.) 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2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 กรมชลประทาน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875 ล้าน ลบ.ม.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1,300 ล้าน ลบ.ม.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E27B2E4D-DB94-76A3-8F1E-6757F03F1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035811"/>
              </p:ext>
            </p:extLst>
          </p:nvPr>
        </p:nvGraphicFramePr>
        <p:xfrm>
          <a:off x="178429" y="2482740"/>
          <a:ext cx="5841372" cy="1966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สำรวจข้อมูลปริมาณการใช้น้ำ จากทางน้ำชลประทานตามมาตรา 8 เพื่อจัดทำฐานข้อมูลความต้องการใช้น้ำ เพื่อนำไปผลิตและจำหน่ายให้ประชาชนในการอุปโภค บริโภค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วางแผนและจัดสรรน้ำเพื่อสนับสนุนการใช้น้ำตามวัตถุประสงค์ของการประปานครหลวง/ภูมิภาค และอปท.ในการนำไปผลิตและจำหน่ายให้ประชาชนในการอุปโภค บริโภค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ติดตามความก้าวหน้าการปฏิบัติงานตามแผนรอบ 6 เดือน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65B3B8DB-8D47-8CA7-8D29-D27A7BC35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989931"/>
              </p:ext>
            </p:extLst>
          </p:nvPr>
        </p:nvGraphicFramePr>
        <p:xfrm>
          <a:off x="6172201" y="2482740"/>
          <a:ext cx="5763954" cy="1177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0098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 startAt="4"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 startAt="4"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ติดตามความก้าวหน้าการปฏิบัติงานตามแผนรอบ 9 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6E7ACFE-4BC7-E617-0FF1-EA67D61AE249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</p:spTree>
    <p:extLst>
      <p:ext uri="{BB962C8B-B14F-4D97-AF65-F5344CB8AC3E}">
        <p14:creationId xmlns:p14="http://schemas.microsoft.com/office/powerpoint/2010/main" val="5225909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19</a:t>
            </a:fld>
            <a:endParaRPr lang="en-US" dirty="0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63610" y="600580"/>
            <a:ext cx="8579227" cy="5060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การพัฒนาองค์การสู่ดิจิทัล 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การพัฒนาระบบบัญชีข้อมูล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Catalog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เพื่อนำไปสู่การเปิดเผยข้อมูลภาครัฐ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 Data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13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/>
        </p:nvGraphicFramePr>
        <p:xfrm>
          <a:off x="71577" y="1145245"/>
          <a:ext cx="11945628" cy="1434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45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50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1175047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T w="38100" cmpd="sng">
                      <a:noFill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</a:t>
              </a:r>
              <a:r>
                <a:rPr lang="th-TH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</a:t>
              </a: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10E673BE-5E08-46AF-903F-69086890D8D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กรมชลประทาน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16">
            <a:extLst>
              <a:ext uri="{FF2B5EF4-FFF2-40B4-BE49-F238E27FC236}">
                <a16:creationId xmlns:a16="http://schemas.microsoft.com/office/drawing/2014/main" id="{DD8D3634-AC68-4701-BB0A-CF33488F8857}"/>
              </a:ext>
            </a:extLst>
          </p:cNvPr>
          <p:cNvSpPr/>
          <p:nvPr/>
        </p:nvSpPr>
        <p:spPr>
          <a:xfrm>
            <a:off x="142433" y="1132119"/>
            <a:ext cx="8879689" cy="140038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เอกสารแสดงบรรดารายการของชุดข้อมูล ที่จำแนกแยกแยะโดยการจัดกลุ่มหรือจัดประเภทข้อมูลที่อยู่ในความครอบครองหรือควบคุมของหน่วยงานของรัฐ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คำอธิบายข้อมูลที่สอดคล้องตามมาตรฐานที่ สพร. กำหนด 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คำอธิบายข้อมูลส่วนหลัก (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Mandatory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Metadata)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สำหรับชุดข้อมูลภาครัฐ เป็นส่วนที่บังคับต้องทำการอธิบายข้อมูล ประกอบด้วยคำอธิบายข้อมูล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 14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รายการสำหรับ 1 ชุดข้อมูล ที่หน่วยงานของรัฐต้องจัดทำและระบุรายละเอียด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คือ ระบบงานที่ทำหน้าที่บริหารจัดการบัญชีข้อมูลของหน่วยงาน เช่น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CKAN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อื่น ๆ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ข้อมูลสาธารณะ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ข้อมูลที่สามารถเปิดเผยได้สามารถนำไปใช้ได้อย่างอิสระไม่ว่าจะเป็นข้อมูลข่าวสาร/ข้อมูลส่วนบุคคล/ข้อมูลอิเล็กทรอนิกส์ เป็นต้น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คุณลักษณะแบบเปิด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คุณลักษณะของไฟล์ที่ไม่ถูกจำกัดด้วยเงื่อนไขต่าง ๆ จากเจ้าของผลิตภัณฑ์ สามารถเข้าถึงได้อย่างเสรีโดยไม่เสียค่าใช้จ่าย ใช้งานหรือประมวลผลได้หลากหลายซอฟต์แวร์</a:t>
            </a:r>
          </a:p>
          <a:p>
            <a:pPr marL="0" marR="0" lvl="0" indent="0" algn="r" defTabSz="914400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ที่มา: ประกาศคณะกรรมการพัฒนารัฐบาลดิจิทัล เรื่อง มาตรฐานและหลักเกณฑ์การเปิดเผยข้อมูลเปิดภาครัฐในรูปแบบข้อมูลดิจิทัลต่อสาธารณะ</a:t>
            </a:r>
          </a:p>
        </p:txBody>
      </p:sp>
      <p:graphicFrame>
        <p:nvGraphicFramePr>
          <p:cNvPr id="23" name="Table 38">
            <a:extLst>
              <a:ext uri="{FF2B5EF4-FFF2-40B4-BE49-F238E27FC236}">
                <a16:creationId xmlns:a16="http://schemas.microsoft.com/office/drawing/2014/main" id="{D1387207-4796-46AC-821B-6B93B6C7FC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832675"/>
              </p:ext>
            </p:extLst>
          </p:nvPr>
        </p:nvGraphicFramePr>
        <p:xfrm>
          <a:off x="130277" y="4757018"/>
          <a:ext cx="8869788" cy="1992288"/>
        </p:xfrm>
        <a:graphic>
          <a:graphicData uri="http://schemas.openxmlformats.org/drawingml/2006/table">
            <a:tbl>
              <a:tblPr firstRow="1" bandRow="1"/>
              <a:tblGrid>
                <a:gridCol w="2956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144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000" kern="120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4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0951"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รายชื่อชุดข้อมูล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ที่มีคุณค่า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สามารถนำไปใช้ตอบโจทย์การพัฒนาประเทศหรือการบริการประชาชน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มีคำอธิบายชุดข้อมูล (</a:t>
                      </a:r>
                      <a:r>
                        <a:rPr lang="en-US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ที่สอดคล้องตามมาตรฐานที่ สพร. กำหนด (</a:t>
                      </a:r>
                      <a:r>
                        <a:rPr lang="en-US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รายการ) ของทุกชุดข้อมูล </a:t>
                      </a:r>
                      <a:endParaRPr lang="en-US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มีคำอธิบายทรัพยากรข้อมูล (</a:t>
                      </a:r>
                      <a:r>
                        <a:rPr lang="en-US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มีระบบบัญชีข้อมูลหน่วยงาน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(Agency Data Catalog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พร้อมแจ้ง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URL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ระบบบัญชีข้อมูลหน่วยงาน และ</a:t>
                      </a: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 คำอธิบายชุดข้อมูล ถูกนำขึ้นที่ระบบบัญชีข้อมูลหน่วยงาน และระบุทรัพยากรข้อมูล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ชุดข้อมูลเปิดทั้งหมด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ถูกนำมาลงทะเบียนในระบบบัญชีข้อมูลภาครัฐ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GD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Catalog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strike="noStrike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คุณภาพทุกชุด</a:t>
                      </a:r>
                      <a:r>
                        <a:rPr lang="th-TH" sz="1000" b="1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เป็นไปตามมาตรฐานคุณลักษณะแบบเปิดที่ สพร. กำหนด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นำข้อมูลเปิดไปใช้ประโยชน์ได้อย่างเป็นรูปธรรม </a:t>
                      </a:r>
                      <a:b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ตอบโจทย์ตามประเด็นขอบเขตการนำข้อมูลไปใช้ประโยชน์ อย่างน้อย 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ชุดข้อมูล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445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–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 </a:t>
                      </a: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หน่วยงานส่ง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(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ชื่อชุดข้อมูล) และ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0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400" b="0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22585"/>
                  </a:ext>
                </a:extLst>
              </a:tr>
            </a:tbl>
          </a:graphicData>
        </a:graphic>
      </p:graphicFrame>
      <p:sp>
        <p:nvSpPr>
          <p:cNvPr id="26" name="TextBox 8">
            <a:extLst>
              <a:ext uri="{FF2B5EF4-FFF2-40B4-BE49-F238E27FC236}">
                <a16:creationId xmlns:a16="http://schemas.microsoft.com/office/drawing/2014/main" id="{81D14933-B86D-4968-BBBD-0F182184847C}"/>
              </a:ext>
            </a:extLst>
          </p:cNvPr>
          <p:cNvSpPr txBox="1"/>
          <p:nvPr/>
        </p:nvSpPr>
        <p:spPr>
          <a:xfrm>
            <a:off x="130277" y="2552048"/>
            <a:ext cx="8879690" cy="21698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แนวทางการประเมิน  </a:t>
            </a:r>
          </a:p>
          <a:p>
            <a:pPr marL="211021" marR="0" lvl="0" indent="-211021" algn="l" defTabSz="84408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เลือกประเด็นการดำเนินงานภายใต้ขอบเขตการนำข้อมูลไปใช้ประโยชน์ อย่างน้อย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 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ประเด็น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ที่มีชุดข้อมูลที่สามารถนำไปใช้ประโยชน์ต่อได้ เพื่อใช้ในการจัดทำบัญชีชุดข้อมูล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(Data Catalog)</a:t>
            </a:r>
            <a:endParaRPr kumimoji="0" lang="th-TH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211021" marR="0" lvl="0" indent="-211021" algn="l" defTabSz="84408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ส่วนราชการต้องจัดทำชุดข้อมูลที่สัมพันธ์กับกระบวนการทำงานตามขอบเขตการนำข้อมูลไปใช้ประโยชน์ โดยต้องเป็นกระบวนการทำงานภายใต้ภารกิจหลักที่มีผลกระทบต่อการให้บริการประชาชนในระดับสูง</a:t>
            </a:r>
          </a:p>
          <a:p>
            <a:pPr marL="211021" marR="0" lvl="0" indent="-211021" algn="l" defTabSz="84408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ให้มีคำอธิบายข้อมูลส่วนหลัก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Mandatory Metadata)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14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รายการตามมาตรฐานที่ สพร. กำหนด</a:t>
            </a:r>
          </a:p>
          <a:p>
            <a:pPr marL="211021" marR="0" lvl="0" indent="-211021" algn="l" defTabSz="84408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ชุดข้อมูลที่ขึ้นในระบบบัญชีข้อมูลของหน่วยงาน 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Agency Data Catalog)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จะเป็นชุดข้อมูลที่ สสช. ใช้ติดตามในการลงทะเบียนระบบบริการบัญชีข้อมูลภาครัฐ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Government Data Catalog)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ต่อไป</a:t>
            </a:r>
          </a:p>
          <a:p>
            <a:pPr marL="211021" marR="0" lvl="0" indent="-211021" algn="l" defTabSz="84408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กำหนดให้ส่วนราชการมีระบบบัญชีข้อมูล พร้อมมีข้อมูลสาธารณะ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ในระบบบัญชีข้อมูลเพื่อเผยแพร่ให้เป็นไปตามมาตรฐานรัฐบาลดิจิทัลว่าด้วยแนวทางการเปิดเผยข้อมูลเปิดภาครัฐในรูปแบบดิจิทัล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ต่อสาธารณะ ร้อยละ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100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ของบัญชีข้อมูล ตามแนวทางที่ สพร. กำหนด 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ชุดข้อมูลเปิด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ต้องเป็นข้อมูลที่ประชาชนหรือผู้รับบริการต้องการและสามารถนำไปใช้ประโยชน์ต่อได้ หรือส่วนราชการสามารถนำชุดข้อมูลมาใช้ในการวิเคราะห์ประกอบการวางแผน พัฒนางานได้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การนำข้อมูลเปิดไปใช้ประโยชน์อย่างเป็นรูปธรรม  ประเมินจากหลักฐานที่แสดงให้เห็นถึงการนำชุดข้อมูลมาวิเคราะห์ประกอบการปฏิบัติงาน  เช่น รายงานวิเคราะห์จากชุดข้อมูล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/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การมี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dashboard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จากชุดข้อมูล เป็นต้น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aphicFrame>
        <p:nvGraphicFramePr>
          <p:cNvPr id="29" name="ตาราง 9">
            <a:extLst>
              <a:ext uri="{FF2B5EF4-FFF2-40B4-BE49-F238E27FC236}">
                <a16:creationId xmlns:a16="http://schemas.microsoft.com/office/drawing/2014/main" id="{02200CB6-4AAF-4A56-B95E-8FA7DDB553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641863"/>
              </p:ext>
            </p:extLst>
          </p:nvPr>
        </p:nvGraphicFramePr>
        <p:xfrm>
          <a:off x="9122374" y="3422822"/>
          <a:ext cx="3031262" cy="1151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ในแต่ละชุดข้อมูล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ต้องมีการจัดทำคำอธิบายข้อมูล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ครบถ้วนจำนวน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 หากส่วนราชการมีการจัดทำรายละเอียดไม่ครบ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รายการในแต่ละชุดข้อมูล จะไม่นับผล</a:t>
                      </a:r>
                      <a:b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หน่วยงานจัดทำชุดข้อมูล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</a:t>
                      </a:r>
                      <a:r>
                        <a:rPr lang="en-US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</a:t>
                      </a:r>
                      <a:endParaRPr lang="en-US" sz="1000" b="1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</a:tbl>
          </a:graphicData>
        </a:graphic>
      </p:graphicFrame>
      <p:sp>
        <p:nvSpPr>
          <p:cNvPr id="30" name="TextBox 12">
            <a:extLst>
              <a:ext uri="{FF2B5EF4-FFF2-40B4-BE49-F238E27FC236}">
                <a16:creationId xmlns:a16="http://schemas.microsoft.com/office/drawing/2014/main" id="{6D881424-9D1B-4E9C-A61F-806697A09A47}"/>
              </a:ext>
            </a:extLst>
          </p:cNvPr>
          <p:cNvSpPr txBox="1"/>
          <p:nvPr/>
        </p:nvSpPr>
        <p:spPr>
          <a:xfrm>
            <a:off x="9122374" y="1406009"/>
            <a:ext cx="2949249" cy="400110"/>
          </a:xfrm>
          <a:prstGeom prst="rect">
            <a:avLst/>
          </a:prstGeom>
          <a:noFill/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ขอบเขตการนำข้อมูลไปใช้ประโยชน์</a:t>
            </a: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สนับสนุนภารกิจหลักของหน่วยงาน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TextBox 6">
            <a:extLst>
              <a:ext uri="{FF2B5EF4-FFF2-40B4-BE49-F238E27FC236}">
                <a16:creationId xmlns:a16="http://schemas.microsoft.com/office/drawing/2014/main" id="{1A4967FD-001A-4BEF-98AF-68E92FE4E74D}"/>
              </a:ext>
            </a:extLst>
          </p:cNvPr>
          <p:cNvSpPr txBox="1"/>
          <p:nvPr/>
        </p:nvSpPr>
        <p:spPr>
          <a:xfrm>
            <a:off x="9171174" y="2267744"/>
            <a:ext cx="29492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หน่วยงานที่ต้องดำเนินการตามตัวชี้วัดการจัดทำชุดข้อมูลตัวชี้วัดสำหรับการรายงานการจัดอันดับขีดความสามารถในการแข่งขันของประเทศ โดย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IMD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ให้นับเป็นชุดข้อมูลที่ต้องดำเนินการเพิ่มเติมจาก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ชุดข้อมูลที่กำหนดตามเงื่อนไขตัวชี้วัด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5814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20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643572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การพัฒนาระบบบัญชีข้อมูล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ศูนย์เทคโนโลยีสารสนเทศและการสื่อสาร กรมชลประทาน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th-TH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/>
        </p:nvGraphicFramePr>
        <p:xfrm>
          <a:off x="80963" y="2099971"/>
          <a:ext cx="5841372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ที่ใช้ในการจัดทำคำอธิบายชุดข้อมูล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kumimoji="0" lang="th-TH" sz="11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ภายใน มี.ค.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/>
        </p:nvGraphicFramePr>
        <p:xfrm>
          <a:off x="6194684" y="2085568"/>
          <a:ext cx="5763954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1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1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1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1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32705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3">
            <a:extLst>
              <a:ext uri="{FF2B5EF4-FFF2-40B4-BE49-F238E27FC236}">
                <a16:creationId xmlns:a16="http://schemas.microsoft.com/office/drawing/2014/main" id="{4DB1D0FD-6F01-4FAB-887C-3326788C5642}"/>
              </a:ext>
            </a:extLst>
          </p:cNvPr>
          <p:cNvSpPr/>
          <p:nvPr/>
        </p:nvSpPr>
        <p:spPr bwMode="gray">
          <a:xfrm>
            <a:off x="156699" y="699756"/>
            <a:ext cx="6926933" cy="40233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C000">
                  <a:lumMod val="110000"/>
                  <a:satMod val="105000"/>
                  <a:tint val="67000"/>
                </a:srgbClr>
              </a:gs>
              <a:gs pos="50000">
                <a:srgbClr val="FFC000">
                  <a:lumMod val="105000"/>
                  <a:satMod val="103000"/>
                  <a:tint val="73000"/>
                </a:srgbClr>
              </a:gs>
              <a:gs pos="100000">
                <a:srgbClr val="FFC000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FFC000"/>
            </a:solidFill>
            <a:prstDash val="solid"/>
            <a:miter lim="800000"/>
            <a:headEnd/>
            <a:tailEnd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4CD9749-BEC6-404B-AB56-44C023EE066D}"/>
              </a:ext>
            </a:extLst>
          </p:cNvPr>
          <p:cNvSpPr/>
          <p:nvPr/>
        </p:nvSpPr>
        <p:spPr>
          <a:xfrm>
            <a:off x="256187" y="750878"/>
            <a:ext cx="69269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33363" algn="l"/>
              </a:tabLst>
            </a:pP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10 การประเมินสถานะของหน่วยงานในการเป็นระบบราชการ 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 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  <a:endParaRPr lang="en-US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9768C75-AC0C-4558-81A0-8BA25B7656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191049"/>
              </p:ext>
            </p:extLst>
          </p:nvPr>
        </p:nvGraphicFramePr>
        <p:xfrm>
          <a:off x="321013" y="3079033"/>
          <a:ext cx="6239693" cy="1001352"/>
        </p:xfrm>
        <a:graphic>
          <a:graphicData uri="http://schemas.openxmlformats.org/drawingml/2006/table">
            <a:tbl>
              <a:tblPr firstRow="1"/>
              <a:tblGrid>
                <a:gridCol w="1731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21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903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241359">
                  <a:extLst>
                    <a:ext uri="{9D8B030D-6E8A-4147-A177-3AD203B41FA5}">
                      <a16:colId xmlns:a16="http://schemas.microsoft.com/office/drawing/2014/main" val="2905250644"/>
                    </a:ext>
                  </a:extLst>
                </a:gridCol>
              </a:tblGrid>
              <a:tr h="333784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33378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78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381.43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343.44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347.01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6250C93-7FA4-44B4-B104-38E2DFF29D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1498389"/>
              </p:ext>
            </p:extLst>
          </p:nvPr>
        </p:nvGraphicFramePr>
        <p:xfrm>
          <a:off x="321012" y="4378839"/>
          <a:ext cx="6239693" cy="909369"/>
        </p:xfrm>
        <a:graphic>
          <a:graphicData uri="http://schemas.openxmlformats.org/drawingml/2006/table">
            <a:tbl>
              <a:tblPr firstRow="1" bandRow="1"/>
              <a:tblGrid>
                <a:gridCol w="189968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192375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147632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4220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279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360729"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290 คะแนน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695325" algn="l"/>
                        </a:tabLst>
                      </a:pPr>
                      <a:r>
                        <a:rPr lang="th-TH" sz="1200" dirty="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347.01 คะแนน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95325" algn="l"/>
                        </a:tabLst>
                        <a:defRPr/>
                      </a:pPr>
                      <a:r>
                        <a:rPr lang="th-TH" sz="1200" b="0" dirty="0">
                          <a:solidFill>
                            <a:srgbClr val="0033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350 คะแนน</a:t>
                      </a:r>
                      <a:endParaRPr lang="en-US" sz="1200" b="0" dirty="0">
                        <a:solidFill>
                          <a:srgbClr val="0033CC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8" name="ตาราง 9">
            <a:extLst>
              <a:ext uri="{FF2B5EF4-FFF2-40B4-BE49-F238E27FC236}">
                <a16:creationId xmlns:a16="http://schemas.microsoft.com/office/drawing/2014/main" id="{3AF40800-5CF5-4B36-980A-EF9ED9690F14}"/>
              </a:ext>
            </a:extLst>
          </p:cNvPr>
          <p:cNvGraphicFramePr>
            <a:graphicFrameLocks noGrp="1"/>
          </p:cNvGraphicFramePr>
          <p:nvPr/>
        </p:nvGraphicFramePr>
        <p:xfrm>
          <a:off x="7608168" y="5220547"/>
          <a:ext cx="4258488" cy="884918"/>
        </p:xfrm>
        <a:graphic>
          <a:graphicData uri="http://schemas.openxmlformats.org/drawingml/2006/table">
            <a:tbl>
              <a:tblPr firstRow="1" bandRow="1"/>
              <a:tblGrid>
                <a:gridCol w="4258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05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28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เพิ่มศักยภาพของหน่วยงานในการเป็นระบบราชการ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4.0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เพื่อผลักดันการดำเนินงานในการขับเคลื่อนยุทธศาสตร์และแผนระดับประเทศ </a:t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โดยมีเป้าหมายเพื่อประโยชน์สุขของประชาชน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206A5F90-03A6-4B9C-AC70-294076A2C96B}"/>
              </a:ext>
            </a:extLst>
          </p:cNvPr>
          <p:cNvSpPr/>
          <p:nvPr/>
        </p:nvSpPr>
        <p:spPr>
          <a:xfrm>
            <a:off x="7477047" y="3131858"/>
            <a:ext cx="4389609" cy="1863944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solidFill>
              <a:sysClr val="window" lastClr="FFFFFF">
                <a:lumMod val="75000"/>
              </a:sys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ขั้นตอนการประเมินสถานะของหน่วยงานภาครัฐในการเป็น</a:t>
            </a:r>
            <a:b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ระบบราชการ 4.0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การตรวจพิจารณาจากเอกสารการสมัครเบื้องต้น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คะแนนขึ้นไป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	</a:t>
            </a:r>
            <a:r>
              <a:rPr kumimoji="0" lang="th-TH" sz="1100" b="0" i="0" u="none" strike="noStrike" kern="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การตรวจเอกสารรายงานผลการ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ดำเนินการพัฒนาองค์การสู่ระบบราชการ 4.0 (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Report)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การตรวจประเมินในพื้นที่ปฏิบัติงาน เพื่อยืนยันผลการตรวจ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Application Report</a:t>
            </a:r>
          </a:p>
        </p:txBody>
      </p:sp>
      <p:grpSp>
        <p:nvGrpSpPr>
          <p:cNvPr id="36" name="กลุ่ม 4">
            <a:extLst>
              <a:ext uri="{FF2B5EF4-FFF2-40B4-BE49-F238E27FC236}">
                <a16:creationId xmlns:a16="http://schemas.microsoft.com/office/drawing/2014/main" id="{71BAF607-A9CA-43DC-944B-56080FAF96F7}"/>
              </a:ext>
            </a:extLst>
          </p:cNvPr>
          <p:cNvGrpSpPr>
            <a:grpSpLocks/>
          </p:cNvGrpSpPr>
          <p:nvPr/>
        </p:nvGrpSpPr>
        <p:grpSpPr bwMode="auto">
          <a:xfrm>
            <a:off x="10467200" y="533414"/>
            <a:ext cx="1468613" cy="715909"/>
            <a:chOff x="7177825" y="1646019"/>
            <a:chExt cx="1164188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2B6F81FF-194D-48F0-ABCC-22CE480B5E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383624" y="164601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Box 2">
              <a:extLst>
                <a:ext uri="{FF2B5EF4-FFF2-40B4-BE49-F238E27FC236}">
                  <a16:creationId xmlns:a16="http://schemas.microsoft.com/office/drawing/2014/main" id="{24E2B6A6-C1E7-4FBD-8272-D518B9B5AF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77825" y="1781060"/>
              <a:ext cx="1164188" cy="329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kumimoji="0" 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C3847C-7C76-40EE-8CCC-3CFBE3271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/>
              <a:pPr/>
              <a:t>21</a:t>
            </a:fld>
            <a:endParaRPr lang="th-TH"/>
          </a:p>
        </p:txBody>
      </p:sp>
      <p:sp>
        <p:nvSpPr>
          <p:cNvPr id="19" name="สี่เหลี่ยมผืนผ้า 18">
            <a:extLst>
              <a:ext uri="{FF2B5EF4-FFF2-40B4-BE49-F238E27FC236}">
                <a16:creationId xmlns:a16="http://schemas.microsoft.com/office/drawing/2014/main" id="{59B006A6-A471-42B1-82E7-966E62B32FB9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TextBox 20">
            <a:extLst>
              <a:ext uri="{FF2B5EF4-FFF2-40B4-BE49-F238E27FC236}">
                <a16:creationId xmlns:a16="http://schemas.microsoft.com/office/drawing/2014/main" id="{DDDBA5A8-B079-43A1-A9BF-F3B3685DCF13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กรมฝนหลวงและการบินเกษตร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5B61F53C-6B9E-404D-A9E3-D8546CF4F44C}"/>
              </a:ext>
            </a:extLst>
          </p:cNvPr>
          <p:cNvSpPr/>
          <p:nvPr/>
        </p:nvSpPr>
        <p:spPr>
          <a:xfrm>
            <a:off x="306901" y="5959656"/>
            <a:ext cx="6626527" cy="39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90000"/>
              </a:lnSpc>
              <a:spcBef>
                <a:spcPts val="300"/>
              </a:spcBef>
              <a:spcAft>
                <a:spcPct val="0"/>
              </a:spcAft>
            </a:pPr>
            <a:r>
              <a:rPr lang="th-TH" sz="1100" dirty="0">
                <a:solidFill>
                  <a:srgbClr val="0000C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กรมชลประทาน อยู่กลุ่มที่ 1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ส่วนราชการที่มีคะแนนผลการประเมินในปีงบประมาณ พ.ศ.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2565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ต่ำกว่า 350</a:t>
            </a:r>
            <a:r>
              <a:rPr lang="en-US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1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คะแนน</a:t>
            </a:r>
            <a:endParaRPr lang="en-US" sz="11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Rectangle 32">
            <a:extLst>
              <a:ext uri="{FF2B5EF4-FFF2-40B4-BE49-F238E27FC236}">
                <a16:creationId xmlns:a16="http://schemas.microsoft.com/office/drawing/2014/main" id="{1040A5A6-4C6D-421F-8A97-1A958BDE1E53}"/>
              </a:ext>
            </a:extLst>
          </p:cNvPr>
          <p:cNvSpPr/>
          <p:nvPr/>
        </p:nvSpPr>
        <p:spPr>
          <a:xfrm>
            <a:off x="201406" y="1231739"/>
            <a:ext cx="11665249" cy="1692771"/>
          </a:xfrm>
          <a:prstGeom prst="rect">
            <a:avLst/>
          </a:prstGeom>
          <a:solidFill>
            <a:sysClr val="window" lastClr="FFFFFF">
              <a:lumMod val="95000"/>
            </a:sys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kumimoji="0" lang="th-TH" sz="1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3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พิจารณาจากความสามารถในการพัฒนาการดำเนินงานเพื่อยกระดับผลการประเมินสถานะการเป็นระบบราชการ 4.0 (</a:t>
            </a:r>
            <a:r>
              <a:rPr kumimoji="0" lang="en-US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</a:p>
          <a:p>
            <a:pPr marL="265113" marR="0" lvl="0" indent="-176213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 </a:t>
            </a: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ซึ่งเป็นคะแนนเฉลี่ยในภาพรวมทั้ง 7 หมวด ประกอบด้วย 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หมวด 1 การนำองค์การ หมวด 2 การวางแผนเชิงยุทธศาสตร์ หมวด 3 การให้ความสำคัญกับผู้รับบริการและผู้มีส่วนได้ส่วนเสีย หมวด 4 การวัด การวิเคราะห์และการจัดการความรู้ หมวด 5 การมุ่งเน้นบุคลากร หมวด 6 </a:t>
            </a:r>
            <a:b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การมุ่งเน้นระบบปฏิบัติการ และ หมวด 7 ผลลัพธ์การดำเนินการ</a:t>
            </a:r>
            <a:endParaRPr kumimoji="0" lang="en-US" sz="1300" b="1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9675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600">
                <a:solidFill>
                  <a:srgbClr val="89898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22</a:t>
            </a:fld>
            <a:endParaRPr lang="en-US" altLang="th-TH" sz="1600">
              <a:solidFill>
                <a:srgbClr val="898989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FA71D34-AD05-F93B-781F-3F19984CF9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117141"/>
              </p:ext>
            </p:extLst>
          </p:nvPr>
        </p:nvGraphicFramePr>
        <p:xfrm>
          <a:off x="80963" y="674272"/>
          <a:ext cx="11877676" cy="1201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10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PMQA 4.0)</a:t>
                      </a: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  <a:sym typeface="Symbol" panose="05050102010706020507" pitchFamily="18" charset="2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2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กลุ่มพัฒนาระบบบริหาร กรมชลประทาน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ระดับความสำเร็จในการดำเนินงาน ในขั้นตอนที่ 1 – 3 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ระดับความสำเร็จในการดำเนินงาน ในขั้นตอนที่ 4 – 6 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E27B2E4D-DB94-76A3-8F1E-6757F03F1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6028392"/>
              </p:ext>
            </p:extLst>
          </p:nvPr>
        </p:nvGraphicFramePr>
        <p:xfrm>
          <a:off x="80963" y="2270095"/>
          <a:ext cx="5841372" cy="18547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6213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4925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ทบทวน สรุปบทเรียนแนวทางการดำเนินการเพื่อแสวงหาแนวทางปรับปรุง</a:t>
                      </a:r>
                    </a:p>
                    <a:p>
                      <a:pPr marL="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จัดให้มีวาระการสัมมนาเพื่อร่วมหารือพัฒนาแนวทางการประเมินระบบ  ราชการ 4.0 </a:t>
                      </a:r>
                    </a:p>
                    <a:p>
                      <a:pPr marL="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จัดทำร่างการตอบแบบประเมินองค์กรในการเป็นระบบราชการ 4.0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arenR"/>
                        <a:tabLst/>
                        <a:defRPr/>
                      </a:pP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65B3B8DB-8D47-8CA7-8D29-D27A7BC353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233026"/>
              </p:ext>
            </p:extLst>
          </p:nvPr>
        </p:nvGraphicFramePr>
        <p:xfrm>
          <a:off x="6003235" y="2266326"/>
          <a:ext cx="5955404" cy="1858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540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628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 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49562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4) วิเคราะห์เปรียบเทียบร่างการตอบแบบประเมินกับรายงานป้อนกลับการประเมินระบบราชการ 4.0 ปี 2565 จากสำนักงาน ก.พ.ร.เพื่อปรับปรุงให้ครบถ้วน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5) จัดเตรียมข้อมูลเพื่อเตรียมความพร้อมตอบแบบประเมินองค์กร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6) ดำเนินการประเมินองค์กรตนเองและรายงานตามกำหนด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5A5B8D1-8532-BE82-70A8-C2147920243E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</p:spTree>
    <p:extLst>
      <p:ext uri="{BB962C8B-B14F-4D97-AF65-F5344CB8AC3E}">
        <p14:creationId xmlns:p14="http://schemas.microsoft.com/office/powerpoint/2010/main" val="105240083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29860</TotalTime>
  <Words>6443</Words>
  <Application>Microsoft Office PowerPoint</Application>
  <PresentationFormat>แบบจอกว้าง</PresentationFormat>
  <Paragraphs>869</Paragraphs>
  <Slides>22</Slides>
  <Notes>17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Tahoma</vt:lpstr>
      <vt:lpstr>TH SarabunPSK</vt:lpstr>
      <vt:lpstr>1_Office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sureporn wathin</cp:lastModifiedBy>
  <cp:revision>900</cp:revision>
  <cp:lastPrinted>2022-10-18T02:15:36Z</cp:lastPrinted>
  <dcterms:created xsi:type="dcterms:W3CDTF">2021-10-29T09:15:39Z</dcterms:created>
  <dcterms:modified xsi:type="dcterms:W3CDTF">2022-10-18T02:15:38Z</dcterms:modified>
</cp:coreProperties>
</file>