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2"/>
  </p:notesMasterIdLst>
  <p:sldIdLst>
    <p:sldId id="345" r:id="rId2"/>
    <p:sldId id="381" r:id="rId3"/>
    <p:sldId id="278" r:id="rId4"/>
    <p:sldId id="279" r:id="rId5"/>
    <p:sldId id="280" r:id="rId6"/>
    <p:sldId id="281" r:id="rId7"/>
    <p:sldId id="282" r:id="rId8"/>
    <p:sldId id="283" r:id="rId9"/>
    <p:sldId id="277" r:id="rId10"/>
    <p:sldId id="8032" r:id="rId11"/>
    <p:sldId id="8042" r:id="rId12"/>
    <p:sldId id="8043" r:id="rId13"/>
    <p:sldId id="8044" r:id="rId14"/>
    <p:sldId id="8045" r:id="rId15"/>
    <p:sldId id="7996" r:id="rId16"/>
    <p:sldId id="289" r:id="rId17"/>
    <p:sldId id="7995" r:id="rId18"/>
    <p:sldId id="8030" r:id="rId19"/>
    <p:sldId id="7952" r:id="rId20"/>
    <p:sldId id="7953" r:id="rId21"/>
  </p:sldIdLst>
  <p:sldSz cx="12192000" cy="6858000"/>
  <p:notesSz cx="6794500" cy="9931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8427"/>
    <a:srgbClr val="FF0000"/>
    <a:srgbClr val="CCECFF"/>
    <a:srgbClr val="CCFFCC"/>
    <a:srgbClr val="66CCFF"/>
    <a:srgbClr val="003399"/>
    <a:srgbClr val="0033CC"/>
    <a:srgbClr val="99CCFF"/>
    <a:srgbClr val="0000FF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137" autoAdjust="0"/>
    <p:restoredTop sz="91228" autoAdjust="0"/>
  </p:normalViewPr>
  <p:slideViewPr>
    <p:cSldViewPr snapToGrid="0">
      <p:cViewPr varScale="1">
        <p:scale>
          <a:sx n="87" d="100"/>
          <a:sy n="87" d="100"/>
        </p:scale>
        <p:origin x="427" y="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8304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4283" cy="49829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8645" y="0"/>
            <a:ext cx="2944283" cy="49829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FD50F7-C091-402F-B838-95C0B7EC781D}" type="datetimeFigureOut">
              <a:rPr lang="en-US" smtClean="0"/>
              <a:t>10/18/2022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19100" y="1241425"/>
            <a:ext cx="5956300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9486"/>
            <a:ext cx="5435600" cy="391048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3107"/>
            <a:ext cx="2944283" cy="49829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8645" y="9433107"/>
            <a:ext cx="2944283" cy="49829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5CAAC9-AE7D-4BA6-BAF4-8B815CD4C9A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90814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904B61-E351-468D-BFED-897E33FF106C}" type="slidenum">
              <a:rPr lang="en-US" smtClean="0">
                <a:solidFill>
                  <a:prstClr val="black"/>
                </a:solidFill>
              </a:rPr>
              <a:pPr/>
              <a:t>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88277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904B61-E351-468D-BFED-897E33FF106C}" type="slidenum">
              <a:rPr lang="en-US" smtClean="0">
                <a:solidFill>
                  <a:prstClr val="black"/>
                </a:solidFill>
              </a:rPr>
              <a:pPr/>
              <a:t>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09229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904B61-E351-468D-BFED-897E33FF106C}" type="slidenum">
              <a:rPr lang="en-US" smtClean="0">
                <a:solidFill>
                  <a:prstClr val="black"/>
                </a:solidFill>
              </a:rPr>
              <a:pPr/>
              <a:t>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31532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904B61-E351-468D-BFED-897E33FF106C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72060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904B61-E351-468D-BFED-897E33FF106C}" type="slidenum">
              <a:rPr lang="en-US" smtClean="0">
                <a:solidFill>
                  <a:prstClr val="black"/>
                </a:solidFill>
              </a:rPr>
              <a:pPr/>
              <a:t>10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178129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>
          <a:xfrm>
            <a:off x="-525463" y="1528763"/>
            <a:ext cx="7340601" cy="4129087"/>
          </a:xfrm>
        </p:spPr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86652237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>
            <a:extLst>
              <a:ext uri="{FF2B5EF4-FFF2-40B4-BE49-F238E27FC236}">
                <a16:creationId xmlns:a16="http://schemas.microsoft.com/office/drawing/2014/main" id="{204ED50E-5949-CA65-3589-2B8E91EF5A6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5" name="Notes Placeholder 2">
            <a:extLst>
              <a:ext uri="{FF2B5EF4-FFF2-40B4-BE49-F238E27FC236}">
                <a16:creationId xmlns:a16="http://schemas.microsoft.com/office/drawing/2014/main" id="{A33DB972-598F-5703-EA4B-E68E76534AD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th-TH" altLang="th-TH"/>
          </a:p>
        </p:txBody>
      </p:sp>
      <p:sp>
        <p:nvSpPr>
          <p:cNvPr id="38916" name="Slide Number Placeholder 3">
            <a:extLst>
              <a:ext uri="{FF2B5EF4-FFF2-40B4-BE49-F238E27FC236}">
                <a16:creationId xmlns:a16="http://schemas.microsoft.com/office/drawing/2014/main" id="{D6E21347-CE4E-57E3-F25A-2040CAB1A9B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0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1pPr>
            <a:lvl2pPr marL="784491" indent="-300693">
              <a:defRPr sz="30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2pPr>
            <a:lvl3pPr marL="1207814" indent="-240219">
              <a:defRPr sz="30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3pPr>
            <a:lvl4pPr marL="1691610" indent="-240219">
              <a:defRPr sz="30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4pPr>
            <a:lvl5pPr marL="2175408" indent="-240219">
              <a:defRPr sz="30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5pPr>
            <a:lvl6pPr marL="2659205" indent="-240219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6pPr>
            <a:lvl7pPr marL="3143001" indent="-240219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7pPr>
            <a:lvl8pPr marL="3626799" indent="-240219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8pPr>
            <a:lvl9pPr marL="4110596" indent="-240219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9pPr>
          </a:lstStyle>
          <a:p>
            <a:fld id="{D3235F8B-14D6-4C50-8C47-CDB080D70A25}" type="slidenum">
              <a:rPr lang="en-US" altLang="th-TH" sz="1300">
                <a:solidFill>
                  <a:srgbClr val="000000"/>
                </a:solidFill>
                <a:cs typeface="Cordia New" panose="020B0304020202020204" pitchFamily="34" charset="-34"/>
              </a:rPr>
              <a:pPr/>
              <a:t>12</a:t>
            </a:fld>
            <a:endParaRPr lang="en-US" altLang="th-TH" sz="1300">
              <a:solidFill>
                <a:srgbClr val="000000"/>
              </a:solidFill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63156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>
          <a:xfrm>
            <a:off x="-525463" y="1528763"/>
            <a:ext cx="7340601" cy="4129087"/>
          </a:xfrm>
        </p:spPr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92192181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>
            <a:extLst>
              <a:ext uri="{FF2B5EF4-FFF2-40B4-BE49-F238E27FC236}">
                <a16:creationId xmlns:a16="http://schemas.microsoft.com/office/drawing/2014/main" id="{204ED50E-5949-CA65-3589-2B8E91EF5A6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5" name="Notes Placeholder 2">
            <a:extLst>
              <a:ext uri="{FF2B5EF4-FFF2-40B4-BE49-F238E27FC236}">
                <a16:creationId xmlns:a16="http://schemas.microsoft.com/office/drawing/2014/main" id="{A33DB972-598F-5703-EA4B-E68E76534AD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th-TH" altLang="th-TH"/>
          </a:p>
        </p:txBody>
      </p:sp>
      <p:sp>
        <p:nvSpPr>
          <p:cNvPr id="38916" name="Slide Number Placeholder 3">
            <a:extLst>
              <a:ext uri="{FF2B5EF4-FFF2-40B4-BE49-F238E27FC236}">
                <a16:creationId xmlns:a16="http://schemas.microsoft.com/office/drawing/2014/main" id="{D6E21347-CE4E-57E3-F25A-2040CAB1A9B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0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1pPr>
            <a:lvl2pPr marL="784491" indent="-300693">
              <a:defRPr sz="30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2pPr>
            <a:lvl3pPr marL="1207814" indent="-240219">
              <a:defRPr sz="30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3pPr>
            <a:lvl4pPr marL="1691610" indent="-240219">
              <a:defRPr sz="30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4pPr>
            <a:lvl5pPr marL="2175408" indent="-240219">
              <a:defRPr sz="30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5pPr>
            <a:lvl6pPr marL="2659205" indent="-240219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6pPr>
            <a:lvl7pPr marL="3143001" indent="-240219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7pPr>
            <a:lvl8pPr marL="3626799" indent="-240219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8pPr>
            <a:lvl9pPr marL="4110596" indent="-240219" eaLnBrk="0" fontAlgn="base" hangingPunct="0">
              <a:spcBef>
                <a:spcPct val="0"/>
              </a:spcBef>
              <a:spcAft>
                <a:spcPct val="0"/>
              </a:spcAft>
              <a:defRPr sz="30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9pPr>
          </a:lstStyle>
          <a:p>
            <a:fld id="{D3235F8B-14D6-4C50-8C47-CDB080D70A25}" type="slidenum">
              <a:rPr lang="en-US" altLang="th-TH" sz="1300">
                <a:solidFill>
                  <a:srgbClr val="000000"/>
                </a:solidFill>
                <a:cs typeface="Cordia New" panose="020B0304020202020204" pitchFamily="34" charset="-34"/>
              </a:rPr>
              <a:pPr/>
              <a:t>14</a:t>
            </a:fld>
            <a:endParaRPr lang="en-US" altLang="th-TH" sz="1300">
              <a:solidFill>
                <a:srgbClr val="000000"/>
              </a:solidFill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05697240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>
            <a:extLst>
              <a:ext uri="{FF2B5EF4-FFF2-40B4-BE49-F238E27FC236}">
                <a16:creationId xmlns:a16="http://schemas.microsoft.com/office/drawing/2014/main" id="{204ED50E-5949-CA65-3589-2B8E91EF5A6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5" name="Notes Placeholder 2">
            <a:extLst>
              <a:ext uri="{FF2B5EF4-FFF2-40B4-BE49-F238E27FC236}">
                <a16:creationId xmlns:a16="http://schemas.microsoft.com/office/drawing/2014/main" id="{A33DB972-598F-5703-EA4B-E68E76534AD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th-TH" altLang="th-TH"/>
          </a:p>
        </p:txBody>
      </p:sp>
      <p:sp>
        <p:nvSpPr>
          <p:cNvPr id="38916" name="Slide Number Placeholder 3">
            <a:extLst>
              <a:ext uri="{FF2B5EF4-FFF2-40B4-BE49-F238E27FC236}">
                <a16:creationId xmlns:a16="http://schemas.microsoft.com/office/drawing/2014/main" id="{D6E21347-CE4E-57E3-F25A-2040CAB1A9B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1pPr>
            <a:lvl2pPr marL="741214" indent="-284105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2pPr>
            <a:lvl3pPr marL="1141183" indent="-226967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3pPr>
            <a:lvl4pPr marL="1598290" indent="-226967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4pPr>
            <a:lvl5pPr marL="2055398" indent="-226967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5pPr>
            <a:lvl6pPr marL="2512506" indent="-226967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6pPr>
            <a:lvl7pPr marL="2969613" indent="-226967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7pPr>
            <a:lvl8pPr marL="3426721" indent="-226967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8pPr>
            <a:lvl9pPr marL="3883829" indent="-226967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9pPr>
          </a:lstStyle>
          <a:p>
            <a:fld id="{D3235F8B-14D6-4C50-8C47-CDB080D70A25}" type="slidenum">
              <a:rPr lang="en-US" altLang="th-TH" sz="1200">
                <a:solidFill>
                  <a:srgbClr val="000000"/>
                </a:solidFill>
                <a:cs typeface="Cordia New" panose="020B0304020202020204" pitchFamily="34" charset="-34"/>
              </a:rPr>
              <a:pPr/>
              <a:t>16</a:t>
            </a:fld>
            <a:endParaRPr lang="en-US" altLang="th-TH" sz="1200">
              <a:solidFill>
                <a:srgbClr val="000000"/>
              </a:solidFill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7471700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904B61-E351-468D-BFED-897E33FF106C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165515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>
            <a:extLst>
              <a:ext uri="{FF2B5EF4-FFF2-40B4-BE49-F238E27FC236}">
                <a16:creationId xmlns:a16="http://schemas.microsoft.com/office/drawing/2014/main" id="{204ED50E-5949-CA65-3589-2B8E91EF5A6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5" name="Notes Placeholder 2">
            <a:extLst>
              <a:ext uri="{FF2B5EF4-FFF2-40B4-BE49-F238E27FC236}">
                <a16:creationId xmlns:a16="http://schemas.microsoft.com/office/drawing/2014/main" id="{A33DB972-598F-5703-EA4B-E68E76534AD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th-TH" altLang="th-TH"/>
          </a:p>
        </p:txBody>
      </p:sp>
      <p:sp>
        <p:nvSpPr>
          <p:cNvPr id="38916" name="Slide Number Placeholder 3">
            <a:extLst>
              <a:ext uri="{FF2B5EF4-FFF2-40B4-BE49-F238E27FC236}">
                <a16:creationId xmlns:a16="http://schemas.microsoft.com/office/drawing/2014/main" id="{D6E21347-CE4E-57E3-F25A-2040CAB1A9B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1pPr>
            <a:lvl2pPr marL="741363" indent="-284163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2pPr>
            <a:lvl3pPr marL="1141413" indent="-227013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3pPr>
            <a:lvl4pPr marL="1598613" indent="-227013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4pPr>
            <a:lvl5pPr marL="2055813" indent="-227013"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5pPr>
            <a:lvl6pPr marL="2513013" indent="-2270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6pPr>
            <a:lvl7pPr marL="2970213" indent="-2270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7pPr>
            <a:lvl8pPr marL="3427413" indent="-2270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8pPr>
            <a:lvl9pPr marL="3884613" indent="-227013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Calibri" panose="020F0502020204030204" pitchFamily="34" charset="0"/>
                <a:cs typeface="Angsana New" panose="02020603050405020304" pitchFamily="18" charset="-34"/>
              </a:defRPr>
            </a:lvl9pPr>
          </a:lstStyle>
          <a:p>
            <a:fld id="{D3235F8B-14D6-4C50-8C47-CDB080D70A25}" type="slidenum">
              <a:rPr lang="en-US" altLang="th-TH" sz="1200">
                <a:solidFill>
                  <a:srgbClr val="000000"/>
                </a:solidFill>
                <a:cs typeface="Cordia New" panose="020B0304020202020204" pitchFamily="34" charset="-34"/>
              </a:rPr>
              <a:pPr/>
              <a:t>18</a:t>
            </a:fld>
            <a:endParaRPr lang="en-US" altLang="th-TH" sz="1200">
              <a:solidFill>
                <a:srgbClr val="000000"/>
              </a:solidFill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13738250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84887990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4904B61-E351-468D-BFED-897E33FF106C}" type="slidenum">
              <a:rPr lang="en-US" smtClean="0">
                <a:solidFill>
                  <a:prstClr val="black"/>
                </a:solidFill>
              </a:rPr>
              <a:pPr/>
              <a:t>20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16101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8438BD-112B-4363-BBA3-E374F16F680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8C05144-1E5D-499A-B350-A8362574D62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BF9960-6D90-4A62-ADB1-7F7DB0D6CA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4D899-4E29-45D1-9181-B8C3AF4E00F1}" type="datetime1">
              <a:rPr lang="en-US" smtClean="0"/>
              <a:t>10/18/2022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46A6D4-0DDA-4F10-B032-EA4280EEB0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8EA3A4-8E2B-432F-A4FE-D6D8B5521D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46866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73B661-61BC-4758-875D-C66BE45B49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1DF3EA-7099-49DC-A468-DB0DEC1BF6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4C72F0-5866-4CEC-AE60-9F5B79476C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ABAC2-5386-43F5-8AE7-7D988D2CDFB8}" type="datetime1">
              <a:rPr lang="en-US" smtClean="0"/>
              <a:t>10/18/2022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2228D9-DF13-4A0E-92E0-7D150359A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5B331A-F2D0-404B-B224-2895C994D8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99080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B80FBF-DF63-4A11-B384-355238E59D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3D7687-B879-4197-80F9-74979F830F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0F4C6E-3CB3-4B42-B4F6-984CAA21A7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A69093-CFA4-4F6A-8642-650C2D03699C}" type="datetime1">
              <a:rPr lang="en-US" smtClean="0"/>
              <a:t>10/18/2022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3B8411-B526-43A7-8832-A41D066662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9BEB8D-4B74-4996-81FB-E2350709DB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77823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FC6512-E545-472C-9506-9CBB039A30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93431A-F484-4FA4-8461-F204ED7A34D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B4DC07B-C852-460F-A561-4178B91FFDD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791367F-8B29-4EE5-AAAE-FFB32A3DA5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05E13-33F4-4B46-A0CA-3D85B4CE40BC}" type="datetime1">
              <a:rPr lang="en-US" smtClean="0"/>
              <a:t>10/18/2022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1159932-70AD-449B-99AB-EFAA6DCF2C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649DFDB-BDF3-4D65-8DA9-11B3574946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45351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614864-5702-4BD7-A21B-108429AA5A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BED4954-3437-4BF2-9E02-00AEE49347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E2330E0-C844-491D-B82B-741BB555CA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0BB421A-B727-424F-B921-53D906C30A7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2257E33-ECE5-44B7-BA55-C2E19D23BA0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7AFC435-01DE-4316-AFF4-5796045E85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77207-7CB7-4E00-B9C6-01A2B5679BDB}" type="datetime1">
              <a:rPr lang="en-US" smtClean="0"/>
              <a:t>10/18/2022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F54D9C2-0E67-4BD0-BC40-7FE61C0633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9CD4860-9F9E-4142-9112-1D2799F13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92090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D2B526-8AE5-4AFC-A07A-832E68A06F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0748578-1006-4C0A-AD31-6CBDE6D2F4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CC53E-1485-4347-B34C-78D9791E1A92}" type="datetime1">
              <a:rPr lang="en-US" smtClean="0"/>
              <a:t>10/18/2022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6BF6E63-ABEE-4912-B50A-E340496370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ACDBD15-885C-4154-A3C0-64618BD3FA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76519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646DED3-6AE6-4980-B09C-3A9D480322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76E84A-24D8-4395-A7B8-1980A1A119E3}" type="datetime1">
              <a:rPr lang="en-US" smtClean="0"/>
              <a:t>10/18/2022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EC603EA-2421-4E14-A746-2D4D00051D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6B3C0AC-216A-4AE8-A23D-BB99346774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44108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A86F30-6BBD-45FC-9D2C-AB90087BC4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066497-B161-44E5-B520-DA030EC8D7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A417534-CF64-40D8-91D3-B9584A72BA4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8E968EA-625C-4F56-9912-062D6D17B0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8CF67-5E7D-4E25-BC4D-85C0A0C59448}" type="datetime1">
              <a:rPr lang="en-US" smtClean="0"/>
              <a:t>10/18/2022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BB2D19D-761F-405C-B963-F936D611C7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B1E2F80-349C-4C93-9A53-D88A541468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37108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4A8A9A-4DCF-41C4-A79F-3797E2CC6C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46690B5-3FE6-4B56-83CF-90912EA4158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B52F5DA-AE26-491D-AA6C-10403F3432F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C0E4AF2-1A5C-4238-9B3F-1BF7A64133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918D5B-0537-4598-BB2E-66D23523E899}" type="datetime1">
              <a:rPr lang="en-US" smtClean="0"/>
              <a:t>10/18/2022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F25D171-5029-4576-A106-3457614950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0313FA-587C-40E7-BADD-4BD1F3731F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03195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0CCFE7-9DD0-4639-9D3E-FA8CCE1706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D44FD93-BAE2-44E6-9B72-F8A3C1A5883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22075F-F947-4737-A66C-7A554C2B91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C770C8-95B5-4F16-9EB8-4F14A674776A}" type="datetime1">
              <a:rPr lang="en-US" smtClean="0"/>
              <a:t>10/18/2022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C792B6-1B39-4127-9423-50CD968565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E7C8D8-20CA-4B3B-859C-602BC9C198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9991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ED310A6-2B8F-459E-8EF6-C428D87F54C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72E4F35-E35B-48F7-A314-2F9F962AFBB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7CB59B-D062-4A84-928F-DF39FE185D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211D1E-284F-4ED0-BA52-3286A9E232FA}" type="datetime1">
              <a:rPr lang="en-US" smtClean="0"/>
              <a:t>10/18/2022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62FB92-27E3-45A9-833E-BA79FC3C3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D044FF-6A2C-406B-A238-F29B870D42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608411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CF488B-E3D7-40BE-8560-ED4A6214F0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BB4A37-FB88-4A84-A1C6-7A8ACA04B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EEDE7F-A9D6-409E-AA4F-21CBF3275E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/>
            </a:lvl1pPr>
          </a:lstStyle>
          <a:p>
            <a:fld id="{ADEF9860-2FE8-417D-944A-E30E8C0DA722}" type="slidenum">
              <a:rPr lang="th-TH" smtClean="0"/>
              <a:pPr/>
              <a:t>‹#›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34705717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2E3F509-E3B8-4131-B149-CE69071A2F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7DD98E9-55F8-4013-9CAD-4B0C0C7619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93DA9C-7751-419E-AD07-08A0DF4F8BA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657281-791E-48F1-A381-E8A97D965B59}" type="datetime1">
              <a:rPr lang="en-US" smtClean="0"/>
              <a:t>10/18/2022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347B18-11AD-4AEF-9E95-6CDC7D3407A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0218A4-29F1-44B8-901E-36494900A38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18523" y="64928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87E290-76B0-4EA1-9FB1-BF333C18E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48338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nscr.nesdc.go.th/wp-content/uploads/2022/02/9_NS-03_140265.pdf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nscr.nesdc.go.th/wp-content/uploads/2022/02/9_NS-03_140265.pdf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Rectangle 58">
            <a:extLst>
              <a:ext uri="{FF2B5EF4-FFF2-40B4-BE49-F238E27FC236}">
                <a16:creationId xmlns:a16="http://schemas.microsoft.com/office/drawing/2014/main" id="{C2EC05C2-AC68-47F5-863D-7B96517A1D54}"/>
              </a:ext>
            </a:extLst>
          </p:cNvPr>
          <p:cNvSpPr/>
          <p:nvPr/>
        </p:nvSpPr>
        <p:spPr>
          <a:xfrm>
            <a:off x="21399" y="1981285"/>
            <a:ext cx="12192000" cy="2325058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5" name="Rectangle 114"/>
          <p:cNvSpPr/>
          <p:nvPr/>
        </p:nvSpPr>
        <p:spPr>
          <a:xfrm>
            <a:off x="-20480" y="-23716"/>
            <a:ext cx="11627893" cy="5504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-13648" y="6400800"/>
            <a:ext cx="12219294" cy="470847"/>
            <a:chOff x="-13648" y="6400800"/>
            <a:chExt cx="12219294" cy="470847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99731E13-D5F2-41FB-ABFE-F220E9B05DDC}"/>
                </a:ext>
              </a:extLst>
            </p:cNvPr>
            <p:cNvSpPr/>
            <p:nvPr/>
          </p:nvSpPr>
          <p:spPr>
            <a:xfrm>
              <a:off x="9976513" y="6400800"/>
              <a:ext cx="2229133" cy="47084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" name="Rectangle 4"/>
            <p:cNvSpPr/>
            <p:nvPr/>
          </p:nvSpPr>
          <p:spPr>
            <a:xfrm>
              <a:off x="-13648" y="6492875"/>
              <a:ext cx="11627893" cy="365125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-285462" y="2116481"/>
            <a:ext cx="1217152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2200" b="1" dirty="0">
                <a:solidFill>
                  <a:srgbClr val="203864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รายละเอียดตัวชี้วัดในการประเมินส่วนราชการ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2200" b="1" dirty="0">
                <a:solidFill>
                  <a:srgbClr val="203864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200" b="1" i="0" u="none" strike="noStrike" kern="1200" cap="none" spc="0" normalizeH="0" baseline="0" noProof="0" dirty="0">
                <a:ln>
                  <a:noFill/>
                </a:ln>
                <a:solidFill>
                  <a:srgbClr val="203864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ประจำปีงบประมาณ พ.ศ. 2566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2200" b="1" dirty="0">
                <a:solidFill>
                  <a:srgbClr val="203864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กรมพัฒนาที่ดิน</a:t>
            </a:r>
          </a:p>
        </p:txBody>
      </p:sp>
    </p:spTree>
    <p:extLst>
      <p:ext uri="{BB962C8B-B14F-4D97-AF65-F5344CB8AC3E}">
        <p14:creationId xmlns:p14="http://schemas.microsoft.com/office/powerpoint/2010/main" val="28951808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กลุ่ม 3">
            <a:extLst>
              <a:ext uri="{FF2B5EF4-FFF2-40B4-BE49-F238E27FC236}">
                <a16:creationId xmlns:a16="http://schemas.microsoft.com/office/drawing/2014/main" id="{D36AE640-2337-4EDE-B6B8-30028AB93834}"/>
              </a:ext>
            </a:extLst>
          </p:cNvPr>
          <p:cNvGrpSpPr/>
          <p:nvPr/>
        </p:nvGrpSpPr>
        <p:grpSpPr>
          <a:xfrm>
            <a:off x="-8131" y="312642"/>
            <a:ext cx="12192000" cy="1743356"/>
            <a:chOff x="-22302" y="432098"/>
            <a:chExt cx="12192000" cy="2100087"/>
          </a:xfrm>
        </p:grpSpPr>
        <p:sp>
          <p:nvSpPr>
            <p:cNvPr id="3" name="แผนผังลําดับงาน: กระบวนการ 2">
              <a:extLst>
                <a:ext uri="{FF2B5EF4-FFF2-40B4-BE49-F238E27FC236}">
                  <a16:creationId xmlns:a16="http://schemas.microsoft.com/office/drawing/2014/main" id="{06B21AD4-8E2B-4EC4-991E-7178FBB024CE}"/>
                </a:ext>
              </a:extLst>
            </p:cNvPr>
            <p:cNvSpPr/>
            <p:nvPr/>
          </p:nvSpPr>
          <p:spPr>
            <a:xfrm>
              <a:off x="0" y="773723"/>
              <a:ext cx="12156079" cy="1758462"/>
            </a:xfrm>
            <a:prstGeom prst="flowChartProcess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  <p:sp>
          <p:nvSpPr>
            <p:cNvPr id="43" name="แผนผังลําดับงาน: กระบวนการ 42">
              <a:extLst>
                <a:ext uri="{FF2B5EF4-FFF2-40B4-BE49-F238E27FC236}">
                  <a16:creationId xmlns:a16="http://schemas.microsoft.com/office/drawing/2014/main" id="{4FC6852A-DA64-4FD0-90A0-C8AC9F57BF9D}"/>
                </a:ext>
              </a:extLst>
            </p:cNvPr>
            <p:cNvSpPr/>
            <p:nvPr/>
          </p:nvSpPr>
          <p:spPr>
            <a:xfrm>
              <a:off x="-22302" y="432098"/>
              <a:ext cx="12192000" cy="344095"/>
            </a:xfrm>
            <a:prstGeom prst="flowChartProcess">
              <a:avLst/>
            </a:prstGeom>
            <a:solidFill>
              <a:srgbClr val="ED7D31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</p:grpSp>
      <p:sp>
        <p:nvSpPr>
          <p:cNvPr id="33" name="Rectangle 32">
            <a:extLst>
              <a:ext uri="{FF2B5EF4-FFF2-40B4-BE49-F238E27FC236}">
                <a16:creationId xmlns:a16="http://schemas.microsoft.com/office/drawing/2014/main" id="{C921E0BC-2520-48D9-BAFE-1D778D23A295}"/>
              </a:ext>
            </a:extLst>
          </p:cNvPr>
          <p:cNvSpPr/>
          <p:nvPr/>
        </p:nvSpPr>
        <p:spPr>
          <a:xfrm>
            <a:off x="9976513" y="6406617"/>
            <a:ext cx="2229133" cy="34384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4" name="Slide Number Placeholder 3">
            <a:extLst>
              <a:ext uri="{FF2B5EF4-FFF2-40B4-BE49-F238E27FC236}">
                <a16:creationId xmlns:a16="http://schemas.microsoft.com/office/drawing/2014/main" id="{BADD632D-E4E7-4788-837A-44D042E028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18523" y="6371688"/>
            <a:ext cx="27432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TH SarabunPSK" panose="020B0500040200020003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E832E498-CEB8-4359-87EA-74E3056D8F3E}"/>
              </a:ext>
            </a:extLst>
          </p:cNvPr>
          <p:cNvSpPr txBox="1"/>
          <p:nvPr/>
        </p:nvSpPr>
        <p:spPr>
          <a:xfrm>
            <a:off x="40506" y="697121"/>
            <a:ext cx="251749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342900" rtl="0" eaLnBrk="1" fontAlgn="t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500" b="1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แผนแม่บทภายใต้ยุทธศาสตร์ชาติ</a:t>
            </a:r>
          </a:p>
        </p:txBody>
      </p:sp>
      <p:sp>
        <p:nvSpPr>
          <p:cNvPr id="2" name="กล่องข้อความ 1">
            <a:extLst>
              <a:ext uri="{FF2B5EF4-FFF2-40B4-BE49-F238E27FC236}">
                <a16:creationId xmlns:a16="http://schemas.microsoft.com/office/drawing/2014/main" id="{F77C1AC4-A011-44DB-82AC-9D3830B0FCA1}"/>
              </a:ext>
            </a:extLst>
          </p:cNvPr>
          <p:cNvSpPr txBox="1"/>
          <p:nvPr/>
        </p:nvSpPr>
        <p:spPr>
          <a:xfrm>
            <a:off x="133948" y="1010250"/>
            <a:ext cx="813292" cy="923330"/>
          </a:xfrm>
          <a:prstGeom prst="rect">
            <a:avLst/>
          </a:prstGeom>
          <a:noFill/>
          <a:ln w="19050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th-TH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1. อัตราการขยายตัวของผลิตภัณฑ์มวลรวมในประเทศ สาขาเกษตร (เฉลี่ยร้อยละ)</a:t>
            </a:r>
          </a:p>
          <a:p>
            <a:endParaRPr lang="th-TH" sz="6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5" name="กล่องข้อความ 24">
            <a:extLst>
              <a:ext uri="{FF2B5EF4-FFF2-40B4-BE49-F238E27FC236}">
                <a16:creationId xmlns:a16="http://schemas.microsoft.com/office/drawing/2014/main" id="{9CE572DB-AF06-4F95-B96A-15928B83AAD3}"/>
              </a:ext>
            </a:extLst>
          </p:cNvPr>
          <p:cNvSpPr txBox="1"/>
          <p:nvPr/>
        </p:nvSpPr>
        <p:spPr>
          <a:xfrm>
            <a:off x="988365" y="1020884"/>
            <a:ext cx="925200" cy="923330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th-TH" sz="8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2. อัตราผลิตภาพการผลิตของภาคเกษตร (เฉลี่ย</a:t>
            </a:r>
            <a:br>
              <a:rPr lang="th-TH" sz="8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8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ร้อยละ)</a:t>
            </a:r>
          </a:p>
          <a:p>
            <a:endParaRPr lang="th-TH" sz="80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th-TH" sz="80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endParaRPr lang="th-TH" sz="60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6" name="กล่องข้อความ 25">
            <a:extLst>
              <a:ext uri="{FF2B5EF4-FFF2-40B4-BE49-F238E27FC236}">
                <a16:creationId xmlns:a16="http://schemas.microsoft.com/office/drawing/2014/main" id="{E0292975-A2A5-4479-B491-8892BA8A656E}"/>
              </a:ext>
            </a:extLst>
          </p:cNvPr>
          <p:cNvSpPr txBox="1"/>
          <p:nvPr/>
        </p:nvSpPr>
        <p:spPr>
          <a:xfrm>
            <a:off x="1972264" y="1013626"/>
            <a:ext cx="914801" cy="923330"/>
          </a:xfrm>
          <a:prstGeom prst="rect">
            <a:avLst/>
          </a:prstGeom>
          <a:noFill/>
          <a:ln w="28575">
            <a:solidFill>
              <a:srgbClr val="FF8427"/>
            </a:solidFill>
          </a:ln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900" spc="-3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3. อัตราการขยายตัวของมูลค่าของสินค้าเก</a:t>
            </a:r>
            <a:r>
              <a:rPr lang="th-TH" sz="900" spc="-30" dirty="0" err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ษต</a:t>
            </a:r>
            <a:r>
              <a:rPr lang="th-TH" sz="900" spc="-3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รอ</a:t>
            </a:r>
            <a:r>
              <a:rPr lang="th-TH" sz="900" spc="-30" dirty="0" err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ัต</a:t>
            </a:r>
            <a:r>
              <a:rPr lang="th-TH" sz="900" spc="-3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ลักษณ์พื้นถิ่น (เฉลี่ยร้อยละ)</a:t>
            </a:r>
          </a:p>
        </p:txBody>
      </p:sp>
      <p:sp>
        <p:nvSpPr>
          <p:cNvPr id="27" name="กล่องข้อความ 26">
            <a:extLst>
              <a:ext uri="{FF2B5EF4-FFF2-40B4-BE49-F238E27FC236}">
                <a16:creationId xmlns:a16="http://schemas.microsoft.com/office/drawing/2014/main" id="{E3423BDF-A321-45BF-A863-475B2604FB2F}"/>
              </a:ext>
            </a:extLst>
          </p:cNvPr>
          <p:cNvSpPr txBox="1"/>
          <p:nvPr/>
        </p:nvSpPr>
        <p:spPr>
          <a:xfrm>
            <a:off x="2932255" y="1015999"/>
            <a:ext cx="773398" cy="954107"/>
          </a:xfrm>
          <a:prstGeom prst="rect">
            <a:avLst/>
          </a:prstGeom>
          <a:noFill/>
          <a:ln w="28575">
            <a:solidFill>
              <a:srgbClr val="ED7D31"/>
            </a:solidFill>
          </a:ln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8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4. อัตราการขยายตัวของมูลค่าของ</a:t>
            </a:r>
            <a:r>
              <a:rPr lang="th-TH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สินค้าเกษตรปลอดภัย (เฉลี่ยร้อยละ)</a:t>
            </a:r>
          </a:p>
          <a:p>
            <a:pPr lvl="0">
              <a:defRPr/>
            </a:pPr>
            <a:endParaRPr lang="th-TH" sz="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8" name="กล่องข้อความ 27">
            <a:extLst>
              <a:ext uri="{FF2B5EF4-FFF2-40B4-BE49-F238E27FC236}">
                <a16:creationId xmlns:a16="http://schemas.microsoft.com/office/drawing/2014/main" id="{9DCE9EE3-39B9-4356-A427-2228712B232D}"/>
              </a:ext>
            </a:extLst>
          </p:cNvPr>
          <p:cNvSpPr txBox="1"/>
          <p:nvPr/>
        </p:nvSpPr>
        <p:spPr>
          <a:xfrm>
            <a:off x="3746778" y="1024575"/>
            <a:ext cx="829010" cy="954107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8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5. ดัชนีความมั่นคงทางอาหาร (</a:t>
            </a:r>
            <a:r>
              <a:rPr lang="en-US" sz="8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Global Food Security Index)</a:t>
            </a:r>
            <a:r>
              <a:rPr lang="th-TH" sz="8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</a:t>
            </a:r>
            <a:r>
              <a:rPr lang="en-US" sz="8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Proxy</a:t>
            </a:r>
            <a:r>
              <a:rPr lang="th-TH" sz="8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  <a:p>
            <a:pPr lvl="0">
              <a:defRPr/>
            </a:pPr>
            <a:endParaRPr lang="th-TH" sz="800" dirty="0">
              <a:solidFill>
                <a:srgbClr val="0000CC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9" name="กล่องข้อความ 28">
            <a:extLst>
              <a:ext uri="{FF2B5EF4-FFF2-40B4-BE49-F238E27FC236}">
                <a16:creationId xmlns:a16="http://schemas.microsoft.com/office/drawing/2014/main" id="{55AAC0FC-E57E-4BEF-9714-EAAF1750009D}"/>
              </a:ext>
            </a:extLst>
          </p:cNvPr>
          <p:cNvSpPr txBox="1"/>
          <p:nvPr/>
        </p:nvSpPr>
        <p:spPr>
          <a:xfrm>
            <a:off x="6257058" y="1020884"/>
            <a:ext cx="763439" cy="954107"/>
          </a:xfrm>
          <a:prstGeom prst="rect">
            <a:avLst/>
          </a:prstGeom>
          <a:noFill/>
          <a:ln w="19050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8. อัตราการขยายตัวของมูลค่าสินค้าเกษตรแปรรูปและผลิตภัณฑ์ (เฉลี่ยร้อยละ)</a:t>
            </a:r>
          </a:p>
        </p:txBody>
      </p:sp>
      <p:sp>
        <p:nvSpPr>
          <p:cNvPr id="30" name="กล่องข้อความ 29">
            <a:extLst>
              <a:ext uri="{FF2B5EF4-FFF2-40B4-BE49-F238E27FC236}">
                <a16:creationId xmlns:a16="http://schemas.microsoft.com/office/drawing/2014/main" id="{60E356EF-5D5E-43EB-91C2-ABC9BC0E5A8E}"/>
              </a:ext>
            </a:extLst>
          </p:cNvPr>
          <p:cNvSpPr txBox="1"/>
          <p:nvPr/>
        </p:nvSpPr>
        <p:spPr>
          <a:xfrm>
            <a:off x="5500014" y="1020884"/>
            <a:ext cx="697116" cy="954107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8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7. การส่งเสริมกลุ่มกิจการพัฒนาเศรษฐกิจชุมชน (</a:t>
            </a:r>
            <a:r>
              <a:rPr lang="en-US" sz="8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Proxy</a:t>
            </a:r>
            <a:r>
              <a:rPr lang="th-TH" sz="800" dirty="0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  <a:endParaRPr lang="th-TH" sz="800" dirty="0">
              <a:solidFill>
                <a:srgbClr val="0000CC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1" name="กล่องข้อความ 30">
            <a:extLst>
              <a:ext uri="{FF2B5EF4-FFF2-40B4-BE49-F238E27FC236}">
                <a16:creationId xmlns:a16="http://schemas.microsoft.com/office/drawing/2014/main" id="{9F5B1451-1268-40BB-878F-61A599626AD4}"/>
              </a:ext>
            </a:extLst>
          </p:cNvPr>
          <p:cNvSpPr txBox="1"/>
          <p:nvPr/>
        </p:nvSpPr>
        <p:spPr>
          <a:xfrm>
            <a:off x="4623396" y="1013626"/>
            <a:ext cx="829010" cy="954107"/>
          </a:xfrm>
          <a:prstGeom prst="rect">
            <a:avLst/>
          </a:prstGeom>
          <a:noFill/>
          <a:ln w="28575">
            <a:solidFill>
              <a:srgbClr val="ED7D31"/>
            </a:solidFill>
          </a:ln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800" spc="-3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6. อัตราการขยายตัวของมูลค่าของสินค้าเกษตรชีวภาพ (เฉลี่ยร้อยละ)</a:t>
            </a:r>
          </a:p>
          <a:p>
            <a:pPr lvl="0">
              <a:defRPr/>
            </a:pPr>
            <a:endParaRPr lang="th-TH" sz="800" spc="-3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>
              <a:defRPr/>
            </a:pPr>
            <a:endParaRPr lang="th-TH" sz="800" spc="-3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8" name="กล่องข้อความ 37">
            <a:extLst>
              <a:ext uri="{FF2B5EF4-FFF2-40B4-BE49-F238E27FC236}">
                <a16:creationId xmlns:a16="http://schemas.microsoft.com/office/drawing/2014/main" id="{BBE97F71-2F2D-4631-8BC0-D7E7AD163B7F}"/>
              </a:ext>
            </a:extLst>
          </p:cNvPr>
          <p:cNvSpPr txBox="1"/>
          <p:nvPr/>
        </p:nvSpPr>
        <p:spPr>
          <a:xfrm>
            <a:off x="7065705" y="1013626"/>
            <a:ext cx="741530" cy="954107"/>
          </a:xfrm>
          <a:prstGeom prst="rect">
            <a:avLst/>
          </a:prstGeom>
          <a:noFill/>
          <a:ln w="28575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8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9. มูลค่าสินค้า</a:t>
            </a:r>
            <a:br>
              <a:rPr lang="th-TH" sz="8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800" spc="-1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ที่มีการใช้เทคโนโลยีสมัยใหม่/อัจฉริยะ (เฉลี่ยร้อยละ)</a:t>
            </a:r>
            <a:endParaRPr lang="th-TH" sz="800" spc="-10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9" name="กล่องข้อความ 38">
            <a:extLst>
              <a:ext uri="{FF2B5EF4-FFF2-40B4-BE49-F238E27FC236}">
                <a16:creationId xmlns:a16="http://schemas.microsoft.com/office/drawing/2014/main" id="{3565C181-B862-496B-B537-DFD627F9202A}"/>
              </a:ext>
            </a:extLst>
          </p:cNvPr>
          <p:cNvSpPr txBox="1"/>
          <p:nvPr/>
        </p:nvSpPr>
        <p:spPr>
          <a:xfrm>
            <a:off x="7847120" y="1013626"/>
            <a:ext cx="903632" cy="954107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10. ผลผลิตต่อหน่วยของฟาร์มหรือแปลงที่มีการใช้เทคโนโลยีสมัยใหม่/อัจฉริยะ (เฉลี่ยร้อยละ)</a:t>
            </a:r>
          </a:p>
          <a:p>
            <a:pPr lvl="0">
              <a:defRPr/>
            </a:pPr>
            <a:endParaRPr lang="th-TH" sz="800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0" name="กล่องข้อความ 39">
            <a:extLst>
              <a:ext uri="{FF2B5EF4-FFF2-40B4-BE49-F238E27FC236}">
                <a16:creationId xmlns:a16="http://schemas.microsoft.com/office/drawing/2014/main" id="{2725F15F-EC2A-46D9-8554-C123AEBB2841}"/>
              </a:ext>
            </a:extLst>
          </p:cNvPr>
          <p:cNvSpPr txBox="1"/>
          <p:nvPr/>
        </p:nvSpPr>
        <p:spPr>
          <a:xfrm>
            <a:off x="8783354" y="1004951"/>
            <a:ext cx="741530" cy="954107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11. มูลค่าผลผลิตสินค้าเกษตรต่อหน่วย (เฉลี่ยร้อยละ)</a:t>
            </a:r>
          </a:p>
          <a:p>
            <a:pPr lvl="0">
              <a:defRPr/>
            </a:pPr>
            <a:endParaRPr lang="th-TH" sz="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>
              <a:defRPr/>
            </a:pPr>
            <a:endParaRPr lang="th-TH" sz="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1" name="กล่องข้อความ 40">
            <a:extLst>
              <a:ext uri="{FF2B5EF4-FFF2-40B4-BE49-F238E27FC236}">
                <a16:creationId xmlns:a16="http://schemas.microsoft.com/office/drawing/2014/main" id="{E54B46CB-1159-4846-B3F1-820FEA8B246B}"/>
              </a:ext>
            </a:extLst>
          </p:cNvPr>
          <p:cNvSpPr txBox="1"/>
          <p:nvPr/>
        </p:nvSpPr>
        <p:spPr>
          <a:xfrm>
            <a:off x="9577375" y="1004951"/>
            <a:ext cx="1342274" cy="954107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12. สถาบันเกษตรกร (สหกรณ์ วิสาหกิจชุมชน และกลุ่มเกษตรกร) ที่ขึ้นทะเบียนกับกระทรวงเกษตรและสหกรณ์ มีความเข้มแข็งในระดับมาตรฐาน (เฉลี่ย</a:t>
            </a:r>
            <a:br>
              <a:rPr lang="th-TH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ร้อยละ)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071F2856-B7A5-46CA-8AA2-D7E956D7CCFB}"/>
              </a:ext>
            </a:extLst>
          </p:cNvPr>
          <p:cNvSpPr txBox="1"/>
          <p:nvPr/>
        </p:nvSpPr>
        <p:spPr>
          <a:xfrm>
            <a:off x="10740675" y="636732"/>
            <a:ext cx="1429575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342900" rtl="0" eaLnBrk="1" fontAlgn="t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800" b="1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แผนพัฒนาเศรษฐกิจ</a:t>
            </a:r>
            <a:br>
              <a:rPr kumimoji="0" lang="th-TH" sz="800" b="1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800" b="1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และสังคมแห่งชาติ ฉบับที่ </a:t>
            </a:r>
            <a:r>
              <a:rPr kumimoji="0" lang="en-US" sz="800" b="1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13</a:t>
            </a:r>
            <a:endParaRPr kumimoji="0" lang="en-US" sz="800" b="0" i="0" u="none" strike="noStrike" kern="1200" cap="none" spc="-30" normalizeH="0" baseline="0" noProof="0" dirty="0">
              <a:ln>
                <a:noFill/>
              </a:ln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2" name="กล่องข้อความ 41">
            <a:extLst>
              <a:ext uri="{FF2B5EF4-FFF2-40B4-BE49-F238E27FC236}">
                <a16:creationId xmlns:a16="http://schemas.microsoft.com/office/drawing/2014/main" id="{3A0AA3DA-1C91-47AD-B538-AADF236B4DA8}"/>
              </a:ext>
            </a:extLst>
          </p:cNvPr>
          <p:cNvSpPr txBox="1"/>
          <p:nvPr/>
        </p:nvSpPr>
        <p:spPr>
          <a:xfrm>
            <a:off x="10968223" y="1007030"/>
            <a:ext cx="985311" cy="954107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lvl="0" algn="thaiDist" defTabSz="342900" fontAlgn="t">
              <a:defRPr/>
            </a:pPr>
            <a:r>
              <a:rPr lang="th-TH" sz="8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13. รายได้สุทธิต่อครัวเรือนเกษตรกร ไม่ต่ำกว่า 537,000 บาทต่อครัวเรือน เมื่อสิ้นสุดแผน</a:t>
            </a:r>
          </a:p>
          <a:p>
            <a:pPr lvl="0" algn="thaiDist" defTabSz="342900" fontAlgn="t">
              <a:defRPr/>
            </a:pPr>
            <a:endParaRPr lang="th-TH" sz="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 algn="thaiDist" defTabSz="342900" fontAlgn="t">
              <a:defRPr/>
            </a:pPr>
            <a:endParaRPr lang="th-TH" sz="8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7" name="TextBox 106">
            <a:extLst>
              <a:ext uri="{FF2B5EF4-FFF2-40B4-BE49-F238E27FC236}">
                <a16:creationId xmlns:a16="http://schemas.microsoft.com/office/drawing/2014/main" id="{43574F9D-C805-48B5-AAAF-EFECB076D0C8}"/>
              </a:ext>
            </a:extLst>
          </p:cNvPr>
          <p:cNvSpPr txBox="1"/>
          <p:nvPr/>
        </p:nvSpPr>
        <p:spPr>
          <a:xfrm>
            <a:off x="3156416" y="309746"/>
            <a:ext cx="56269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en-US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Strategic KPIs</a:t>
            </a: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กระทรวง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เกษตรและสหกรณ์</a:t>
            </a:r>
            <a:endParaRPr kumimoji="0" lang="ko-KR" altLang="en-US" sz="16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ahoma" panose="020B0604030504040204" pitchFamily="34" charset="0"/>
              <a:ea typeface="맑은 고딕" panose="020B0503020000020004" pitchFamily="34" charset="-127"/>
              <a:cs typeface="Tahoma" panose="020B0604030504040204" pitchFamily="34" charset="0"/>
            </a:endParaRPr>
          </a:p>
        </p:txBody>
      </p:sp>
      <p:sp>
        <p:nvSpPr>
          <p:cNvPr id="44" name="TextBox 106">
            <a:extLst>
              <a:ext uri="{FF2B5EF4-FFF2-40B4-BE49-F238E27FC236}">
                <a16:creationId xmlns:a16="http://schemas.microsoft.com/office/drawing/2014/main" id="{94816041-ACCE-4FF6-94AC-641D2A8D8CFC}"/>
              </a:ext>
            </a:extLst>
          </p:cNvPr>
          <p:cNvSpPr txBox="1"/>
          <p:nvPr/>
        </p:nvSpPr>
        <p:spPr>
          <a:xfrm>
            <a:off x="14171" y="-11617"/>
            <a:ext cx="443614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th-TH" sz="16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สรุปรายการตัวชี้วัดของ</a:t>
            </a:r>
            <a:r>
              <a:rPr lang="th-TH" sz="1600" b="1" dirty="0">
                <a:solidFill>
                  <a:srgbClr val="0000CC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กรมพัฒนาที่ดิน</a:t>
            </a:r>
            <a:endParaRPr kumimoji="0" lang="ko-KR" altLang="en-US" sz="1600" b="1" i="0" u="none" strike="noStrike" kern="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맑은 고딕" panose="020B0503020000020004" pitchFamily="34" charset="-127"/>
              <a:cs typeface="Tahoma" panose="020B0604030504040204" pitchFamily="34" charset="0"/>
            </a:endParaRPr>
          </a:p>
        </p:txBody>
      </p:sp>
      <p:graphicFrame>
        <p:nvGraphicFramePr>
          <p:cNvPr id="7" name="ตาราง 8">
            <a:extLst>
              <a:ext uri="{FF2B5EF4-FFF2-40B4-BE49-F238E27FC236}">
                <a16:creationId xmlns:a16="http://schemas.microsoft.com/office/drawing/2014/main" id="{C9E829F9-6F9B-4455-B210-B5204F663F1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27440129"/>
              </p:ext>
            </p:extLst>
          </p:nvPr>
        </p:nvGraphicFramePr>
        <p:xfrm>
          <a:off x="202379" y="5243729"/>
          <a:ext cx="2422527" cy="9847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22527">
                  <a:extLst>
                    <a:ext uri="{9D8B030D-6E8A-4147-A177-3AD203B41FA5}">
                      <a16:colId xmlns:a16="http://schemas.microsoft.com/office/drawing/2014/main" val="696284785"/>
                    </a:ext>
                  </a:extLst>
                </a:gridCol>
              </a:tblGrid>
              <a:tr h="358087">
                <a:tc>
                  <a:txBody>
                    <a:bodyPr/>
                    <a:lstStyle/>
                    <a:p>
                      <a:pPr algn="ctr"/>
                      <a:r>
                        <a:rPr lang="en-US" sz="1200" b="1" kern="1200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Joint KPIs</a:t>
                      </a:r>
                      <a:endParaRPr lang="th-TH" sz="12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rgbClr val="0000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0471778"/>
                  </a:ext>
                </a:extLst>
              </a:tr>
              <a:tr h="626651">
                <a:tc>
                  <a:txBody>
                    <a:bodyPr/>
                    <a:lstStyle/>
                    <a:p>
                      <a:r>
                        <a:rPr lang="th-TH" sz="12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การป้องกันและแก้ไขปัญหาการเผา</a:t>
                      </a:r>
                      <a:br>
                        <a:rPr lang="th-TH" sz="12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2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ในพื้นที่เกษตรกรรม</a:t>
                      </a:r>
                      <a:endParaRPr lang="th-TH" sz="12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72614923"/>
                  </a:ext>
                </a:extLst>
              </a:tr>
            </a:tbl>
          </a:graphicData>
        </a:graphic>
      </p:graphicFrame>
      <p:cxnSp>
        <p:nvCxnSpPr>
          <p:cNvPr id="12" name="ตัวเชื่อมต่อ: หักมุม 11">
            <a:extLst>
              <a:ext uri="{FF2B5EF4-FFF2-40B4-BE49-F238E27FC236}">
                <a16:creationId xmlns:a16="http://schemas.microsoft.com/office/drawing/2014/main" id="{E88F8637-DFC1-4BC5-A534-8F0FC3BA3ABB}"/>
              </a:ext>
            </a:extLst>
          </p:cNvPr>
          <p:cNvCxnSpPr>
            <a:cxnSpLocks/>
            <a:stCxn id="26" idx="2"/>
          </p:cNvCxnSpPr>
          <p:nvPr/>
        </p:nvCxnSpPr>
        <p:spPr>
          <a:xfrm rot="16200000" flipH="1">
            <a:off x="2645578" y="1721042"/>
            <a:ext cx="1281856" cy="1713683"/>
          </a:xfrm>
          <a:prstGeom prst="bentConnector2">
            <a:avLst/>
          </a:prstGeom>
          <a:ln w="12700">
            <a:solidFill>
              <a:srgbClr val="ED7D31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ตัวเชื่อมต่อ: หักมุม 46">
            <a:extLst>
              <a:ext uri="{FF2B5EF4-FFF2-40B4-BE49-F238E27FC236}">
                <a16:creationId xmlns:a16="http://schemas.microsoft.com/office/drawing/2014/main" id="{B0DD535F-B66B-4A65-9DCA-DBDC73C264FE}"/>
              </a:ext>
            </a:extLst>
          </p:cNvPr>
          <p:cNvCxnSpPr>
            <a:cxnSpLocks/>
            <a:stCxn id="27" idx="2"/>
          </p:cNvCxnSpPr>
          <p:nvPr/>
        </p:nvCxnSpPr>
        <p:spPr>
          <a:xfrm rot="16200000" flipH="1">
            <a:off x="2958230" y="2330830"/>
            <a:ext cx="1528898" cy="807450"/>
          </a:xfrm>
          <a:prstGeom prst="bentConnector3">
            <a:avLst>
              <a:gd name="adj1" fmla="val 100032"/>
            </a:avLst>
          </a:prstGeom>
          <a:ln w="12700">
            <a:solidFill>
              <a:srgbClr val="ED7D31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ตัวเชื่อมต่อ: หักมุม 54">
            <a:extLst>
              <a:ext uri="{FF2B5EF4-FFF2-40B4-BE49-F238E27FC236}">
                <a16:creationId xmlns:a16="http://schemas.microsoft.com/office/drawing/2014/main" id="{45AEC169-B898-4CF7-BA32-790DD2E5CEAC}"/>
              </a:ext>
            </a:extLst>
          </p:cNvPr>
          <p:cNvCxnSpPr>
            <a:cxnSpLocks/>
            <a:stCxn id="31" idx="2"/>
          </p:cNvCxnSpPr>
          <p:nvPr/>
        </p:nvCxnSpPr>
        <p:spPr>
          <a:xfrm rot="5400000">
            <a:off x="3444060" y="2204252"/>
            <a:ext cx="1830361" cy="1357323"/>
          </a:xfrm>
          <a:prstGeom prst="bentConnector3">
            <a:avLst>
              <a:gd name="adj1" fmla="val 6768"/>
            </a:avLst>
          </a:prstGeom>
          <a:ln w="12700">
            <a:solidFill>
              <a:srgbClr val="ED7D3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ลูกศรเชื่อมต่อแบบตรง 57">
            <a:extLst>
              <a:ext uri="{FF2B5EF4-FFF2-40B4-BE49-F238E27FC236}">
                <a16:creationId xmlns:a16="http://schemas.microsoft.com/office/drawing/2014/main" id="{9533B6FC-51A6-4DFC-9564-D60D947ED9E9}"/>
              </a:ext>
            </a:extLst>
          </p:cNvPr>
          <p:cNvCxnSpPr>
            <a:cxnSpLocks/>
          </p:cNvCxnSpPr>
          <p:nvPr/>
        </p:nvCxnSpPr>
        <p:spPr>
          <a:xfrm>
            <a:off x="3694339" y="3782598"/>
            <a:ext cx="446838" cy="0"/>
          </a:xfrm>
          <a:prstGeom prst="straightConnector1">
            <a:avLst/>
          </a:prstGeom>
          <a:ln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ตัวเชื่อมต่อ: หักมุม 65">
            <a:extLst>
              <a:ext uri="{FF2B5EF4-FFF2-40B4-BE49-F238E27FC236}">
                <a16:creationId xmlns:a16="http://schemas.microsoft.com/office/drawing/2014/main" id="{89A90E01-4E5F-41C9-9E6D-FF185EC9452D}"/>
              </a:ext>
            </a:extLst>
          </p:cNvPr>
          <p:cNvCxnSpPr>
            <a:cxnSpLocks/>
          </p:cNvCxnSpPr>
          <p:nvPr/>
        </p:nvCxnSpPr>
        <p:spPr>
          <a:xfrm rot="10800000" flipV="1">
            <a:off x="3912577" y="2164816"/>
            <a:ext cx="7542886" cy="1863965"/>
          </a:xfrm>
          <a:prstGeom prst="bentConnector3">
            <a:avLst>
              <a:gd name="adj1" fmla="val 100356"/>
            </a:avLst>
          </a:prstGeom>
          <a:ln w="1270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ลูกศรเชื่อมต่อแบบตรง 68">
            <a:extLst>
              <a:ext uri="{FF2B5EF4-FFF2-40B4-BE49-F238E27FC236}">
                <a16:creationId xmlns:a16="http://schemas.microsoft.com/office/drawing/2014/main" id="{B1F03867-786B-433F-A37D-F3A16012EB1F}"/>
              </a:ext>
            </a:extLst>
          </p:cNvPr>
          <p:cNvCxnSpPr>
            <a:cxnSpLocks/>
          </p:cNvCxnSpPr>
          <p:nvPr/>
        </p:nvCxnSpPr>
        <p:spPr>
          <a:xfrm>
            <a:off x="3934819" y="4028782"/>
            <a:ext cx="206358" cy="0"/>
          </a:xfrm>
          <a:prstGeom prst="straightConnector1">
            <a:avLst/>
          </a:prstGeom>
          <a:ln w="12700">
            <a:solidFill>
              <a:srgbClr val="FF000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ตัวเชื่อมต่อตรง 70">
            <a:extLst>
              <a:ext uri="{FF2B5EF4-FFF2-40B4-BE49-F238E27FC236}">
                <a16:creationId xmlns:a16="http://schemas.microsoft.com/office/drawing/2014/main" id="{95C65F48-F9FA-4FBB-A1D3-C22D5EB631B1}"/>
              </a:ext>
            </a:extLst>
          </p:cNvPr>
          <p:cNvCxnSpPr>
            <a:cxnSpLocks/>
          </p:cNvCxnSpPr>
          <p:nvPr/>
        </p:nvCxnSpPr>
        <p:spPr>
          <a:xfrm>
            <a:off x="11455463" y="1942934"/>
            <a:ext cx="1" cy="239467"/>
          </a:xfrm>
          <a:prstGeom prst="line">
            <a:avLst/>
          </a:prstGeom>
          <a:ln w="1270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ลูกศรเชื่อมต่อแบบตรง 73">
            <a:extLst>
              <a:ext uri="{FF2B5EF4-FFF2-40B4-BE49-F238E27FC236}">
                <a16:creationId xmlns:a16="http://schemas.microsoft.com/office/drawing/2014/main" id="{B3AF0EF3-7FA9-4261-82C5-3674A8B4090B}"/>
              </a:ext>
            </a:extLst>
          </p:cNvPr>
          <p:cNvCxnSpPr/>
          <p:nvPr/>
        </p:nvCxnSpPr>
        <p:spPr>
          <a:xfrm>
            <a:off x="2674869" y="5414858"/>
            <a:ext cx="1474738" cy="0"/>
          </a:xfrm>
          <a:prstGeom prst="straightConnector1">
            <a:avLst/>
          </a:prstGeom>
          <a:ln w="12700">
            <a:solidFill>
              <a:srgbClr val="0000CC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5" name="ตาราง 5">
            <a:extLst>
              <a:ext uri="{FF2B5EF4-FFF2-40B4-BE49-F238E27FC236}">
                <a16:creationId xmlns:a16="http://schemas.microsoft.com/office/drawing/2014/main" id="{323E6B11-2C44-4376-8721-067A78A1BAC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9884923"/>
              </p:ext>
            </p:extLst>
          </p:nvPr>
        </p:nvGraphicFramePr>
        <p:xfrm>
          <a:off x="4149608" y="2211832"/>
          <a:ext cx="7456238" cy="435404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64934">
                  <a:extLst>
                    <a:ext uri="{9D8B030D-6E8A-4147-A177-3AD203B41FA5}">
                      <a16:colId xmlns:a16="http://schemas.microsoft.com/office/drawing/2014/main" val="2903263576"/>
                    </a:ext>
                  </a:extLst>
                </a:gridCol>
                <a:gridCol w="79130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19872">
                <a:tc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ตัวชี้วัด</a:t>
                      </a:r>
                      <a:r>
                        <a:rPr lang="th-TH" sz="1000" b="1" dirty="0">
                          <a:solidFill>
                            <a:schemeClr val="bg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กรมพัฒนาที่ดิน</a:t>
                      </a:r>
                      <a:endParaRPr lang="th-TH" sz="10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น้ำหนัก</a:t>
                      </a:r>
                      <a:endParaRPr lang="th-TH" sz="1000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59386305"/>
                  </a:ext>
                </a:extLst>
              </a:tr>
              <a:tr h="287336">
                <a:tc gridSpan="2">
                  <a:txBody>
                    <a:bodyPr/>
                    <a:lstStyle/>
                    <a:p>
                      <a:pPr algn="ctr"/>
                      <a:r>
                        <a:rPr lang="th-TH" sz="1000" b="1" kern="1200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การประเมินประสิทธิผลการดำเนินงาน </a:t>
                      </a:r>
                      <a:r>
                        <a:rPr lang="en-US" sz="1000" b="1" kern="1200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(Performance Base</a:t>
                      </a:r>
                      <a:r>
                        <a:rPr lang="th-TH" sz="1000" b="1" kern="1200" dirty="0">
                          <a:solidFill>
                            <a:schemeClr val="bg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น้ำหนัก ร้อยละ 70 </a:t>
                      </a:r>
                      <a:endParaRPr lang="th-TH" sz="1000" b="1" dirty="0">
                        <a:solidFill>
                          <a:schemeClr val="bg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rgbClr val="008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0607892"/>
                  </a:ext>
                </a:extLst>
              </a:tr>
              <a:tr h="30021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kern="1200" dirty="0">
                          <a:solidFill>
                            <a:srgbClr val="FF66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1.1 </a:t>
                      </a:r>
                      <a:r>
                        <a:rPr lang="en-US" sz="1000" b="1" kern="1200" dirty="0">
                          <a:solidFill>
                            <a:srgbClr val="FF66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Strategic KPIs</a:t>
                      </a:r>
                      <a:r>
                        <a:rPr lang="th-TH" sz="1000" b="1" kern="1200" dirty="0">
                          <a:solidFill>
                            <a:srgbClr val="FF66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lang="en-US" sz="1000" b="1" kern="1200" dirty="0">
                        <a:solidFill>
                          <a:srgbClr val="FF66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5616445"/>
                  </a:ext>
                </a:extLst>
              </a:tr>
              <a:tr h="287336">
                <a:tc>
                  <a:txBody>
                    <a:bodyPr/>
                    <a:lstStyle/>
                    <a:p>
                      <a:pPr marL="87313" indent="-87313">
                        <a:buAutoNum type="arabicPeriod"/>
                      </a:pPr>
                      <a:r>
                        <a:rPr lang="th-TH" sz="1000" spc="-30" dirty="0">
                          <a:solidFill>
                            <a:srgbClr val="FF66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อัตราการขยายตัวของมูลค่าของสินค้าเก</a:t>
                      </a:r>
                      <a:r>
                        <a:rPr lang="th-TH" sz="1000" spc="-30" dirty="0" err="1">
                          <a:solidFill>
                            <a:srgbClr val="FF66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ษต</a:t>
                      </a:r>
                      <a:r>
                        <a:rPr lang="th-TH" sz="1000" spc="-30" dirty="0">
                          <a:solidFill>
                            <a:srgbClr val="FF66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รอ</a:t>
                      </a:r>
                      <a:r>
                        <a:rPr lang="th-TH" sz="1000" spc="-30" dirty="0" err="1">
                          <a:solidFill>
                            <a:srgbClr val="FF66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ัต</a:t>
                      </a:r>
                      <a:r>
                        <a:rPr lang="th-TH" sz="1000" spc="-30" dirty="0">
                          <a:solidFill>
                            <a:srgbClr val="FF66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ลักษณ์พื้นถิ่น (เฉลี่ยร้อยละ)</a:t>
                      </a:r>
                      <a:r>
                        <a:rPr lang="en-US" sz="1000" spc="-30" dirty="0">
                          <a:solidFill>
                            <a:srgbClr val="FF66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lang="th-TH" sz="1000" spc="-30" dirty="0">
                        <a:solidFill>
                          <a:srgbClr val="FF66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kern="1200" dirty="0">
                          <a:solidFill>
                            <a:srgbClr val="FF66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kern="1200" dirty="0">
                          <a:solidFill>
                            <a:srgbClr val="FF66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</a:t>
                      </a:r>
                      <a:endParaRPr lang="th-TH" sz="1000" dirty="0">
                        <a:solidFill>
                          <a:srgbClr val="FF66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60889770"/>
                  </a:ext>
                </a:extLst>
              </a:tr>
              <a:tr h="287336">
                <a:tc>
                  <a:txBody>
                    <a:bodyPr/>
                    <a:lstStyle/>
                    <a:p>
                      <a:r>
                        <a:rPr lang="th-TH" sz="1000" dirty="0">
                          <a:solidFill>
                            <a:srgbClr val="FF66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อัตราการขยายตัวของมูลค่าของสินค้าเกษตรปลอดภัย (เฉลี่ยร้อยละ)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th-TH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kumimoji="0" 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</a:t>
                      </a:r>
                      <a:endParaRPr lang="th-TH" sz="1000" dirty="0">
                        <a:solidFill>
                          <a:srgbClr val="FF66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3496747"/>
                  </a:ext>
                </a:extLst>
              </a:tr>
              <a:tr h="28733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dirty="0">
                          <a:solidFill>
                            <a:srgbClr val="FF66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</a:t>
                      </a:r>
                      <a:r>
                        <a:rPr lang="th-TH" sz="1000" baseline="0" dirty="0">
                          <a:solidFill>
                            <a:srgbClr val="FF66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000" spc="-30" dirty="0">
                          <a:solidFill>
                            <a:srgbClr val="FF66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อัตราการขยายตัวของมูลค่าของสินค้าเกษตรชีวภาพ (เฉลี่ยร้อยละ)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10</a:t>
                      </a:r>
                      <a:endParaRPr lang="th-TH" sz="1000" spc="-30" dirty="0">
                        <a:solidFill>
                          <a:srgbClr val="FF66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0352824"/>
                  </a:ext>
                </a:extLst>
              </a:tr>
              <a:tr h="287336">
                <a:tc>
                  <a:txBody>
                    <a:bodyPr/>
                    <a:lstStyle/>
                    <a:p>
                      <a:r>
                        <a:rPr lang="th-TH" sz="1000" dirty="0">
                          <a:solidFill>
                            <a:schemeClr val="accent4">
                              <a:lumMod val="75000"/>
                            </a:schemeClr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</a:t>
                      </a:r>
                      <a:r>
                        <a:rPr lang="th-TH" sz="1000" spc="-10" dirty="0">
                          <a:solidFill>
                            <a:schemeClr val="accent4">
                              <a:lumMod val="75000"/>
                            </a:schemeClr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รายได้เงินสดสุทธิทางการเกษตรของเกษตรกรเฉลี่ยต่อครัวเรือนเพิ่มขึ้น (บาท/ครัวเรือน/ปี)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660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10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4010418"/>
                  </a:ext>
                </a:extLst>
              </a:tr>
              <a:tr h="296546">
                <a:tc>
                  <a:txBody>
                    <a:bodyPr/>
                    <a:lstStyle/>
                    <a:p>
                      <a:r>
                        <a:rPr lang="en-US" sz="1000" dirty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1.2 Function KPIs </a:t>
                      </a:r>
                      <a:endParaRPr lang="th-TH" sz="1000" dirty="0">
                        <a:solidFill>
                          <a:srgbClr val="0070C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79178636"/>
                  </a:ext>
                </a:extLst>
              </a:tr>
              <a:tr h="287336">
                <a:tc>
                  <a:txBody>
                    <a:bodyPr/>
                    <a:lstStyle/>
                    <a:p>
                      <a:r>
                        <a:rPr lang="en-US" sz="1000" b="0" dirty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</a:t>
                      </a:r>
                      <a:r>
                        <a:rPr lang="th-TH" sz="1000" b="0" dirty="0">
                          <a:solidFill>
                            <a:srgbClr val="0070C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จำนวนพื้นที่เกษตรกรรมที่มีการใช้ประโยชน์ที่ดินอย่างเหมาะสม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</a:t>
                      </a:r>
                      <a:r>
                        <a:rPr kumimoji="0" 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  <a:endParaRPr kumimoji="0" lang="th-TH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73321691"/>
                  </a:ext>
                </a:extLst>
              </a:tr>
              <a:tr h="287336">
                <a:tc>
                  <a:txBody>
                    <a:bodyPr/>
                    <a:lstStyle/>
                    <a:p>
                      <a:r>
                        <a:rPr lang="en-US" sz="1000" b="0" kern="1200" dirty="0">
                          <a:solidFill>
                            <a:srgbClr val="0070C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6. </a:t>
                      </a:r>
                      <a:r>
                        <a:rPr lang="th-TH" sz="1000" b="0" kern="1200" dirty="0">
                          <a:solidFill>
                            <a:srgbClr val="0070C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จำนวนพื้นที่ที่มีการจัดทำฐานข้อมูลความสมดุลของการจัดการทรัพยากรที่ดิน </a:t>
                      </a:r>
                      <a:r>
                        <a:rPr lang="en-US" sz="1000" b="0" kern="1200" dirty="0">
                          <a:solidFill>
                            <a:srgbClr val="0070C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(LDN) </a:t>
                      </a:r>
                      <a:r>
                        <a:rPr lang="th-TH" sz="1000" b="0" kern="1200" dirty="0">
                          <a:solidFill>
                            <a:srgbClr val="0070C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ในระดับพื้นที่</a:t>
                      </a:r>
                      <a:endParaRPr lang="th-TH" sz="1000" b="0" dirty="0">
                        <a:solidFill>
                          <a:srgbClr val="0070C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</a:t>
                      </a:r>
                      <a:r>
                        <a:rPr kumimoji="0" 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  <a:endParaRPr kumimoji="0" lang="th-TH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98787443"/>
                  </a:ext>
                </a:extLst>
              </a:tr>
              <a:tr h="22199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kern="1200" dirty="0">
                          <a:solidFill>
                            <a:srgbClr val="0000CC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</a:t>
                      </a:r>
                      <a:r>
                        <a:rPr lang="en-US" sz="1000" b="1" kern="1200" dirty="0">
                          <a:solidFill>
                            <a:srgbClr val="0000CC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r>
                        <a:rPr lang="th-TH" sz="1000" b="1" kern="1200" dirty="0">
                          <a:solidFill>
                            <a:srgbClr val="0000CC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000" b="1" kern="1200" dirty="0">
                          <a:solidFill>
                            <a:srgbClr val="0000CC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Joint KPIs</a:t>
                      </a:r>
                      <a:endParaRPr lang="th-TH" sz="1000" b="1" dirty="0">
                        <a:solidFill>
                          <a:srgbClr val="0000CC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1381518"/>
                  </a:ext>
                </a:extLst>
              </a:tr>
              <a:tr h="287336">
                <a:tc>
                  <a:txBody>
                    <a:bodyPr/>
                    <a:lstStyle/>
                    <a:p>
                      <a:pPr algn="l"/>
                      <a:r>
                        <a:rPr lang="en-US" sz="1000" b="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</a:t>
                      </a:r>
                      <a:r>
                        <a:rPr lang="th-TH" sz="1000" b="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</a:t>
                      </a:r>
                      <a:r>
                        <a:rPr lang="th-TH" sz="1000" kern="1200" spc="-1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การป้องกันและแก้ไขปัญหาการเผาในพื้นที่เกษตรกรรม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kern="1200" dirty="0">
                          <a:solidFill>
                            <a:srgbClr val="0000FF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</a:t>
                      </a:r>
                      <a:r>
                        <a:rPr lang="en-US" sz="1000" kern="1200" dirty="0">
                          <a:solidFill>
                            <a:srgbClr val="0000FF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  <a:endParaRPr lang="th-TH" sz="1000" kern="1200" spc="-10" dirty="0">
                        <a:solidFill>
                          <a:srgbClr val="0000FF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82381333"/>
                  </a:ext>
                </a:extLst>
              </a:tr>
              <a:tr h="287336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การประเมินศักยภาพในการดำเนินงาน </a:t>
                      </a:r>
                      <a:r>
                        <a:rPr lang="en-US" sz="1000" b="1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(Potential Base</a:t>
                      </a:r>
                      <a:r>
                        <a:rPr lang="th-TH" sz="1000" b="1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น้ำหนัก ร้อยละ 30</a:t>
                      </a:r>
                      <a:endParaRPr lang="th-TH" sz="10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40810557"/>
                  </a:ext>
                </a:extLst>
              </a:tr>
              <a:tr h="245453">
                <a:tc>
                  <a:txBody>
                    <a:bodyPr/>
                    <a:lstStyle/>
                    <a:p>
                      <a:r>
                        <a:rPr lang="th-TH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8.</a:t>
                      </a:r>
                      <a:r>
                        <a:rPr lang="th-TH" sz="1000" kern="1200" baseline="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การพัฒนาองค์การ</a:t>
                      </a:r>
                      <a:r>
                        <a:rPr lang="th-TH" sz="1000" kern="1200" dirty="0" err="1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สู่ดิจิทัล</a:t>
                      </a:r>
                      <a:r>
                        <a:rPr lang="th-TH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  <a:r>
                        <a:rPr lang="th-TH" sz="1000" kern="1200" dirty="0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</a:t>
                      </a:r>
                    </a:p>
                    <a:p>
                      <a:r>
                        <a:rPr lang="th-TH" sz="1000" kern="1200" dirty="0">
                          <a:solidFill>
                            <a:srgbClr val="FF0000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</a:t>
                      </a:r>
                      <a:r>
                        <a:rPr lang="th-TH" sz="10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8.1</a:t>
                      </a:r>
                      <a:r>
                        <a:rPr lang="th-TH" sz="1000" kern="120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0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การพัฒนาระบบบัญชีข้อมูล (</a:t>
                      </a:r>
                      <a:r>
                        <a:rPr lang="en-US" sz="10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Data Catalog) </a:t>
                      </a:r>
                      <a:r>
                        <a:rPr lang="th-TH" sz="10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เพื่อนำไปสู่การเปิดเผยข้อมูลภาครัฐ (</a:t>
                      </a:r>
                      <a:r>
                        <a:rPr lang="en-US" sz="10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Open Data)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15</a:t>
                      </a:r>
                      <a:endParaRPr lang="th-TH" sz="1000" kern="1200" dirty="0">
                        <a:solidFill>
                          <a:srgbClr val="FF0000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4669547"/>
                  </a:ext>
                </a:extLst>
              </a:tr>
              <a:tr h="287336">
                <a:tc>
                  <a:txBody>
                    <a:bodyPr/>
                    <a:lstStyle/>
                    <a:p>
                      <a:r>
                        <a:rPr lang="th-TH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9.</a:t>
                      </a:r>
                      <a:r>
                        <a:rPr lang="th-TH" sz="1000" kern="1200" baseline="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การประเมินสถานะของหน่วยงานในการเป็นระบบราชการ 4.0 </a:t>
                      </a:r>
                      <a:r>
                        <a:rPr lang="en-US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(PMQA 4.0</a:t>
                      </a:r>
                      <a:r>
                        <a:rPr lang="th-TH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15</a:t>
                      </a:r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4672314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323804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31">
            <a:extLst>
              <a:ext uri="{FF2B5EF4-FFF2-40B4-BE49-F238E27FC236}">
                <a16:creationId xmlns:a16="http://schemas.microsoft.com/office/drawing/2014/main" id="{6650B7C6-DA37-4F7F-8CA1-79EAA8B39E55}"/>
              </a:ext>
            </a:extLst>
          </p:cNvPr>
          <p:cNvSpPr/>
          <p:nvPr/>
        </p:nvSpPr>
        <p:spPr>
          <a:xfrm>
            <a:off x="11782" y="6580559"/>
            <a:ext cx="9658810" cy="19082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หมายเหตุ 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* 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ข้อมูลจาก รายงานสรุปผลการดำเนินการตามยุทธศาสตร์ชาติ ประจำปี 2564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</a:t>
            </a:r>
            <a:r>
              <a:rPr lang="th-TH" sz="800" dirty="0" err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ี่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มา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2"/>
              </a:rPr>
              <a:t>http://nscr.nesdc.go.th/wp-content/uploads/2022/02/9_NS-03_140265.pdf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kumimoji="0" lang="en-US" sz="8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8017259" y="1243593"/>
            <a:ext cx="4174740" cy="397864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9731E13-D5F2-41FB-ABFE-F220E9B05DDC}"/>
              </a:ext>
            </a:extLst>
          </p:cNvPr>
          <p:cNvSpPr/>
          <p:nvPr/>
        </p:nvSpPr>
        <p:spPr>
          <a:xfrm>
            <a:off x="9976513" y="6400800"/>
            <a:ext cx="2229133" cy="47084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8230122" y="678289"/>
            <a:ext cx="1205779" cy="27699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รหัส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030101</a:t>
            </a:r>
          </a:p>
        </p:txBody>
      </p:sp>
      <p:sp>
        <p:nvSpPr>
          <p:cNvPr id="15" name="Rectangle 14"/>
          <p:cNvSpPr/>
          <p:nvPr/>
        </p:nvSpPr>
        <p:spPr>
          <a:xfrm>
            <a:off x="8672701" y="1425675"/>
            <a:ext cx="3459056" cy="227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ยุทธศาสตร์ชาติ</a:t>
            </a:r>
            <a:r>
              <a: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การสร้างความสามารถในการแข่งขัน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8672701" y="2115529"/>
            <a:ext cx="2286203" cy="1974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แผนแม่บท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ประเด็นที่ </a:t>
            </a:r>
            <a:r>
              <a:rPr lang="en-US" sz="11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 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การเกษตร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123081" y="2718296"/>
            <a:ext cx="3727559" cy="226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 ปี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ขยายตัว ร้อยละ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22" name="Table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0772694"/>
              </p:ext>
            </p:extLst>
          </p:nvPr>
        </p:nvGraphicFramePr>
        <p:xfrm>
          <a:off x="244576" y="2983427"/>
          <a:ext cx="7553900" cy="113383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9851">
                  <a:extLst>
                    <a:ext uri="{9D8B030D-6E8A-4147-A177-3AD203B41FA5}">
                      <a16:colId xmlns:a16="http://schemas.microsoft.com/office/drawing/2014/main" val="51523606"/>
                    </a:ext>
                  </a:extLst>
                </a:gridCol>
                <a:gridCol w="679851">
                  <a:extLst>
                    <a:ext uri="{9D8B030D-6E8A-4147-A177-3AD203B41FA5}">
                      <a16:colId xmlns:a16="http://schemas.microsoft.com/office/drawing/2014/main" val="2644754066"/>
                    </a:ext>
                  </a:extLst>
                </a:gridCol>
                <a:gridCol w="679851">
                  <a:extLst>
                    <a:ext uri="{9D8B030D-6E8A-4147-A177-3AD203B41FA5}">
                      <a16:colId xmlns:a16="http://schemas.microsoft.com/office/drawing/2014/main" val="1595627643"/>
                    </a:ext>
                  </a:extLst>
                </a:gridCol>
                <a:gridCol w="679851">
                  <a:extLst>
                    <a:ext uri="{9D8B030D-6E8A-4147-A177-3AD203B41FA5}">
                      <a16:colId xmlns:a16="http://schemas.microsoft.com/office/drawing/2014/main" val="2659447798"/>
                    </a:ext>
                  </a:extLst>
                </a:gridCol>
                <a:gridCol w="679851">
                  <a:extLst>
                    <a:ext uri="{9D8B030D-6E8A-4147-A177-3AD203B41FA5}">
                      <a16:colId xmlns:a16="http://schemas.microsoft.com/office/drawing/2014/main" val="3079781069"/>
                    </a:ext>
                  </a:extLst>
                </a:gridCol>
                <a:gridCol w="830929">
                  <a:extLst>
                    <a:ext uri="{9D8B030D-6E8A-4147-A177-3AD203B41FA5}">
                      <a16:colId xmlns:a16="http://schemas.microsoft.com/office/drawing/2014/main" val="3602311173"/>
                    </a:ext>
                  </a:extLst>
                </a:gridCol>
                <a:gridCol w="830929">
                  <a:extLst>
                    <a:ext uri="{9D8B030D-6E8A-4147-A177-3AD203B41FA5}">
                      <a16:colId xmlns:a16="http://schemas.microsoft.com/office/drawing/2014/main" val="3714185839"/>
                    </a:ext>
                  </a:extLst>
                </a:gridCol>
                <a:gridCol w="830929">
                  <a:extLst>
                    <a:ext uri="{9D8B030D-6E8A-4147-A177-3AD203B41FA5}">
                      <a16:colId xmlns:a16="http://schemas.microsoft.com/office/drawing/2014/main" val="1510311638"/>
                    </a:ext>
                  </a:extLst>
                </a:gridCol>
                <a:gridCol w="830929">
                  <a:extLst>
                    <a:ext uri="{9D8B030D-6E8A-4147-A177-3AD203B41FA5}">
                      <a16:colId xmlns:a16="http://schemas.microsoft.com/office/drawing/2014/main" val="3878331073"/>
                    </a:ext>
                  </a:extLst>
                </a:gridCol>
                <a:gridCol w="830929">
                  <a:extLst>
                    <a:ext uri="{9D8B030D-6E8A-4147-A177-3AD203B41FA5}">
                      <a16:colId xmlns:a16="http://schemas.microsoft.com/office/drawing/2014/main" val="2065998880"/>
                    </a:ext>
                  </a:extLst>
                </a:gridCol>
              </a:tblGrid>
              <a:tr h="280391">
                <a:tc gridSpan="5"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ข้อมูลพื้นฐาน</a:t>
                      </a:r>
                      <a:r>
                        <a:rPr lang="th-TH" sz="10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</a:t>
                      </a:r>
                      <a:r>
                        <a:rPr lang="en-US" sz="10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Baseline)</a:t>
                      </a:r>
                      <a:endParaRPr lang="en-US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</a:t>
                      </a:r>
                      <a:r>
                        <a:rPr lang="th-TH" sz="10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0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 – 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1399034"/>
                  </a:ext>
                </a:extLst>
              </a:tr>
              <a:tr h="221851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2561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2562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2564*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2566**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2569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08994238"/>
                  </a:ext>
                </a:extLst>
              </a:tr>
              <a:tr h="401595"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b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11.80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b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13.95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b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-4.03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b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28.15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en-US" sz="10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n/a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endParaRPr lang="th-TH" sz="1000" dirty="0">
                        <a:solidFill>
                          <a:srgbClr val="0000CC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4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endParaRPr lang="th-TH" sz="1000" dirty="0">
                        <a:solidFill>
                          <a:srgbClr val="008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69680560"/>
                  </a:ext>
                </a:extLst>
              </a:tr>
            </a:tbl>
          </a:graphicData>
        </a:graphic>
      </p:graphicFrame>
      <p:cxnSp>
        <p:nvCxnSpPr>
          <p:cNvPr id="24" name="Elbow Connector 23"/>
          <p:cNvCxnSpPr>
            <a:cxnSpLocks/>
            <a:stCxn id="10" idx="3"/>
            <a:endCxn id="20" idx="0"/>
          </p:cNvCxnSpPr>
          <p:nvPr/>
        </p:nvCxnSpPr>
        <p:spPr>
          <a:xfrm>
            <a:off x="9435901" y="816789"/>
            <a:ext cx="668728" cy="426804"/>
          </a:xfrm>
          <a:prstGeom prst="bentConnector2">
            <a:avLst/>
          </a:prstGeom>
          <a:ln>
            <a:solidFill>
              <a:srgbClr val="3B9B33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5" name="Table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5564115"/>
              </p:ext>
            </p:extLst>
          </p:nvPr>
        </p:nvGraphicFramePr>
        <p:xfrm>
          <a:off x="8099757" y="3263074"/>
          <a:ext cx="4032000" cy="12013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8000">
                  <a:extLst>
                    <a:ext uri="{9D8B030D-6E8A-4147-A177-3AD203B41FA5}">
                      <a16:colId xmlns:a16="http://schemas.microsoft.com/office/drawing/2014/main" val="3290651922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1748223117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737433306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2432731020"/>
                    </a:ext>
                  </a:extLst>
                </a:gridCol>
              </a:tblGrid>
              <a:tr h="322309">
                <a:tc gridSpan="4"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</a:t>
                      </a:r>
                      <a:endParaRPr lang="en-US" sz="100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15317191"/>
                  </a:ext>
                </a:extLst>
              </a:tr>
              <a:tr h="322309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2561-2565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2566-2570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2571-2575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2576-2580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0430294"/>
                  </a:ext>
                </a:extLst>
              </a:tr>
              <a:tr h="556716"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4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endParaRPr lang="th-TH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</a:t>
                      </a:r>
                      <a:endParaRPr lang="th-TH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9615170"/>
                  </a:ext>
                </a:extLst>
              </a:tr>
            </a:tbl>
          </a:graphicData>
        </a:graphic>
      </p:graphicFrame>
      <p:sp>
        <p:nvSpPr>
          <p:cNvPr id="26" name="Rectangle 25"/>
          <p:cNvSpPr/>
          <p:nvPr/>
        </p:nvSpPr>
        <p:spPr>
          <a:xfrm>
            <a:off x="172614" y="6132309"/>
            <a:ext cx="6734673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ช่วงเวลารายงานผล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ทุกปี 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DC65A2C1-E6FB-40EB-B859-4927F6B5B03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9561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117144" y="1315982"/>
            <a:ext cx="621792" cy="641487"/>
          </a:xfrm>
          <a:prstGeom prst="rect">
            <a:avLst/>
          </a:prstGeom>
        </p:spPr>
      </p:pic>
      <p:pic>
        <p:nvPicPr>
          <p:cNvPr id="31" name="Picture 42" descr="3) แผนแม่บทประเด็น การเกษตร – NSCR">
            <a:extLst>
              <a:ext uri="{FF2B5EF4-FFF2-40B4-BE49-F238E27FC236}">
                <a16:creationId xmlns:a16="http://schemas.microsoft.com/office/drawing/2014/main" id="{9BDFC684-B81D-441E-B37D-19F9DCBD2F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7672" y="1960464"/>
            <a:ext cx="621792" cy="621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3F496810-4A6D-487A-B733-59D44BA2EB22}"/>
              </a:ext>
            </a:extLst>
          </p:cNvPr>
          <p:cNvSpPr/>
          <p:nvPr/>
        </p:nvSpPr>
        <p:spPr>
          <a:xfrm>
            <a:off x="8036880" y="2886221"/>
            <a:ext cx="4032000" cy="2031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524000" marR="0" lvl="0" indent="-15240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เป้าหมายระดับแผนแม่บทย่อย </a:t>
            </a: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9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</a:t>
            </a:r>
            <a:r>
              <a:rPr lang="th-TH" sz="900" dirty="0" err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ษต</a:t>
            </a:r>
            <a:r>
              <a:rPr lang="th-TH" sz="9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รอ</a:t>
            </a:r>
            <a:r>
              <a:rPr lang="th-TH" sz="900" dirty="0" err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ัต</a:t>
            </a:r>
            <a:r>
              <a:rPr lang="th-TH" sz="9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ลักษณ์พื้นถิ่นมีมูลค่าเพิ่มขึ้น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27751DE1-F14B-4FC0-B4BD-AEA4A3B12669}"/>
              </a:ext>
            </a:extLst>
          </p:cNvPr>
          <p:cNvSpPr/>
          <p:nvPr/>
        </p:nvSpPr>
        <p:spPr>
          <a:xfrm>
            <a:off x="8029380" y="2611603"/>
            <a:ext cx="4174740" cy="2031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แผนแม่บทย่อย 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</a:t>
            </a:r>
            <a:r>
              <a:rPr kumimoji="0" lang="th-TH" sz="9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ษต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รอ</a:t>
            </a:r>
            <a:r>
              <a:rPr kumimoji="0" lang="th-TH" sz="9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ัต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ลักษณ์พื้นถิ่น </a:t>
            </a:r>
            <a:endParaRPr kumimoji="0" lang="en-US" sz="900" b="0" i="0" u="none" strike="noStrike" kern="120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56EBD695-C0D3-467D-8880-05E34347A498}"/>
              </a:ext>
            </a:extLst>
          </p:cNvPr>
          <p:cNvSpPr/>
          <p:nvPr/>
        </p:nvSpPr>
        <p:spPr>
          <a:xfrm>
            <a:off x="172614" y="5645740"/>
            <a:ext cx="4870025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เงื่อนไข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46F4A268-7DE3-4280-BB41-96057FC948FF}"/>
              </a:ext>
            </a:extLst>
          </p:cNvPr>
          <p:cNvSpPr/>
          <p:nvPr/>
        </p:nvSpPr>
        <p:spPr>
          <a:xfrm>
            <a:off x="172614" y="5888823"/>
            <a:ext cx="8146991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ผู้รับผิดชอบการรายงานผล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สำนักงานปลัดกระทรวงเกษตรและสหกรณ์ โดยใช้ข้อมูล</a:t>
            </a:r>
            <a:r>
              <a:rPr lang="th-TH" sz="1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จาก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สำนักงานสภาพัฒนาการเศรษฐกิจและสังคมแห่งชาติ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1F967F08-E964-4B7E-8AD9-4392ED2EBAD6}"/>
              </a:ext>
            </a:extLst>
          </p:cNvPr>
          <p:cNvSpPr/>
          <p:nvPr/>
        </p:nvSpPr>
        <p:spPr>
          <a:xfrm>
            <a:off x="123081" y="1097885"/>
            <a:ext cx="7623185" cy="153272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>
            <a:spAutoFit/>
          </a:bodyPr>
          <a:lstStyle/>
          <a:p>
            <a:pPr marL="801688" marR="0" lvl="0" indent="-801688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คำอธิบาย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lang="en-US" sz="12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</a:t>
            </a:r>
            <a:endParaRPr lang="th-TH" sz="120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/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Wingdings 2" panose="05020102010507070707" pitchFamily="18" charset="2"/>
              </a:rPr>
              <a:t> </a:t>
            </a:r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</a:t>
            </a:r>
            <a:r>
              <a:rPr lang="th-TH" sz="1200" b="1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ษต</a:t>
            </a:r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รอ</a:t>
            </a:r>
            <a:r>
              <a:rPr lang="th-TH" sz="1200" b="1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ัต</a:t>
            </a:r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ลักษณ์พื้นถิ่น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หมายถึง การนำทรัพยากรที่</a:t>
            </a:r>
            <a:r>
              <a:rPr lang="th-TH" sz="12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เป็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นอ</a:t>
            </a:r>
            <a:r>
              <a:rPr lang="th-TH" sz="12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ัต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ลักษณ์พื้นถิ่น ภูมิปัญญาท้องถิ่น และความโดดเด่นเฉพาะพื้นที่ มาสร้างให้เกิดเป็นผลผลิตสินค้าเกษตรและผลิตภัณฑ์ทางการเกษตรที่มีคุณลักษณะพิเศษ เป็นเอกลักษณ์ของประเทศไทย เป็นที่รู้จักของต่างชาติ รวมทั้งสินค้าเกษตรที่ได้รับการรับรองสิ่งบ่งชี้ทางภูมิศาสตร์ (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Geographical Indication: GI)</a:t>
            </a:r>
          </a:p>
          <a:p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Wingdings 2" panose="05020102010507070707" pitchFamily="18" charset="2"/>
              </a:rPr>
              <a:t> </a:t>
            </a:r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สินค้าเกษตรอัตลักษณ์พื้นถิ่น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ประกอบด้วย ผลไม้เมืองร้อน (ทุเรียน มังคุด เงาะ ลำไย ลองกอง) ข้าวหอมมะลิ </a:t>
            </a:r>
            <a:b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ผ้าไหมไทยตรานกยูงพระราชทาน พืช 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GI (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มะพร้าวน้ำหอม(ราชบุรี) มะม่วง(สระแก้ว/ฉะเชิงเทรา/สมุทรปราการ) ลิ้นจี่(พะเยา)) ปลาสวยงาม (ปลากัด) กุ้งก้ามกราม ปลาสลิด โคเนื้อ (โคขุนโพนยางคำ) ไข่เค็มไชยา ไก่พื้นเมือง 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ไก่เบตง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 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8B46F3F3-454F-CB8F-E7A4-C3868173232D}"/>
              </a:ext>
            </a:extLst>
          </p:cNvPr>
          <p:cNvSpPr/>
          <p:nvPr/>
        </p:nvSpPr>
        <p:spPr>
          <a:xfrm>
            <a:off x="0" y="4673"/>
            <a:ext cx="12192000" cy="55739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39" name="Table 11">
            <a:extLst>
              <a:ext uri="{FF2B5EF4-FFF2-40B4-BE49-F238E27FC236}">
                <a16:creationId xmlns:a16="http://schemas.microsoft.com/office/drawing/2014/main" id="{64D8A035-D7E9-4989-A259-03DB8C3790F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4661588"/>
              </p:ext>
            </p:extLst>
          </p:nvPr>
        </p:nvGraphicFramePr>
        <p:xfrm>
          <a:off x="208596" y="4484942"/>
          <a:ext cx="7553898" cy="7949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11715">
                  <a:extLst>
                    <a:ext uri="{9D8B030D-6E8A-4147-A177-3AD203B41FA5}">
                      <a16:colId xmlns:a16="http://schemas.microsoft.com/office/drawing/2014/main" val="4953110"/>
                    </a:ext>
                  </a:extLst>
                </a:gridCol>
                <a:gridCol w="2381383">
                  <a:extLst>
                    <a:ext uri="{9D8B030D-6E8A-4147-A177-3AD203B41FA5}">
                      <a16:colId xmlns:a16="http://schemas.microsoft.com/office/drawing/2014/main" val="1230062339"/>
                    </a:ext>
                  </a:extLst>
                </a:gridCol>
                <a:gridCol w="2760800">
                  <a:extLst>
                    <a:ext uri="{9D8B030D-6E8A-4147-A177-3AD203B41FA5}">
                      <a16:colId xmlns:a16="http://schemas.microsoft.com/office/drawing/2014/main" val="614190394"/>
                    </a:ext>
                  </a:extLst>
                </a:gridCol>
              </a:tblGrid>
              <a:tr h="337759"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(50)</a:t>
                      </a:r>
                      <a:endParaRPr lang="th-TH" sz="12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เป้าหมายมาตรฐาน(75)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เป้าหมายขั้นสูง(100)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18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5119167"/>
                  </a:ext>
                </a:extLst>
              </a:tr>
              <a:tr h="27012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</a:t>
                      </a:r>
                      <a:r>
                        <a:rPr lang="en-US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3</a:t>
                      </a:r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 </a:t>
                      </a:r>
                      <a:r>
                        <a:rPr lang="en-US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endParaRPr lang="th-TH" sz="1200" dirty="0">
                        <a:solidFill>
                          <a:srgbClr val="0000CC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200" b="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เป้าหมายปี </a:t>
                      </a:r>
                      <a:r>
                        <a:rPr lang="en-US" sz="1200" b="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66)</a:t>
                      </a:r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 </a:t>
                      </a:r>
                      <a:r>
                        <a:rPr lang="en-US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3391358"/>
                  </a:ext>
                </a:extLst>
              </a:tr>
            </a:tbl>
          </a:graphicData>
        </a:graphic>
      </p:graphicFrame>
      <p:sp>
        <p:nvSpPr>
          <p:cNvPr id="40" name="Rectangle 20">
            <a:extLst>
              <a:ext uri="{FF2B5EF4-FFF2-40B4-BE49-F238E27FC236}">
                <a16:creationId xmlns:a16="http://schemas.microsoft.com/office/drawing/2014/main" id="{839BAAD5-8110-46AE-8BBE-86D7706119D2}"/>
              </a:ext>
            </a:extLst>
          </p:cNvPr>
          <p:cNvSpPr/>
          <p:nvPr/>
        </p:nvSpPr>
        <p:spPr>
          <a:xfrm>
            <a:off x="163888" y="4218806"/>
            <a:ext cx="3727559" cy="226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เกณฑ์การประเมินผล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8948021" y="160379"/>
            <a:ext cx="2923143" cy="276999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SKPI </a:t>
            </a:r>
            <a:r>
              <a:rPr lang="th-TH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ที่ลงทุกกรม </a:t>
            </a:r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(Joint</a:t>
            </a:r>
            <a:r>
              <a:rPr lang="th-TH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กระทรวง</a:t>
            </a:r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</p:txBody>
      </p:sp>
      <p:sp>
        <p:nvSpPr>
          <p:cNvPr id="3" name="สี่เหลี่ยมผืนผ้า 2">
            <a:extLst>
              <a:ext uri="{FF2B5EF4-FFF2-40B4-BE49-F238E27FC236}">
                <a16:creationId xmlns:a16="http://schemas.microsoft.com/office/drawing/2014/main" id="{2961AC62-39E7-41D2-8322-B05F9F96ABFE}"/>
              </a:ext>
            </a:extLst>
          </p:cNvPr>
          <p:cNvSpPr/>
          <p:nvPr/>
        </p:nvSpPr>
        <p:spPr>
          <a:xfrm>
            <a:off x="172614" y="5369859"/>
            <a:ext cx="7625862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1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หมายเหตุ 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สินค้าที่วัดในปี 2565 ประกอบด้วย ผลไม้เมืองร้อน (ทุเรียน มังคุด เงาะ ลำไย ลองกอง) ข้าวหอมมะลิ ผ้าไหมไทยตรานกยูงพระราชทาน</a:t>
            </a:r>
            <a:endParaRPr lang="th-TH" sz="10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2" name="TextBox 20">
            <a:extLst>
              <a:ext uri="{FF2B5EF4-FFF2-40B4-BE49-F238E27FC236}">
                <a16:creationId xmlns:a16="http://schemas.microsoft.com/office/drawing/2014/main" id="{1C25D46F-EF9F-42DD-8344-45198E6ABB5B}"/>
              </a:ext>
            </a:extLst>
          </p:cNvPr>
          <p:cNvSpPr txBox="1"/>
          <p:nvPr/>
        </p:nvSpPr>
        <p:spPr>
          <a:xfrm>
            <a:off x="28705" y="1056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 กรมพัฒนาที่ดิน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43" name="กลุ่ม 4">
            <a:extLst>
              <a:ext uri="{FF2B5EF4-FFF2-40B4-BE49-F238E27FC236}">
                <a16:creationId xmlns:a16="http://schemas.microsoft.com/office/drawing/2014/main" id="{EACB709E-464D-4C5D-8C4E-BC5A0C9FA3DE}"/>
              </a:ext>
            </a:extLst>
          </p:cNvPr>
          <p:cNvGrpSpPr>
            <a:grpSpLocks/>
          </p:cNvGrpSpPr>
          <p:nvPr/>
        </p:nvGrpSpPr>
        <p:grpSpPr bwMode="auto">
          <a:xfrm>
            <a:off x="10949935" y="542839"/>
            <a:ext cx="1111788" cy="664796"/>
            <a:chOff x="7140890" y="1707729"/>
            <a:chExt cx="1072343" cy="613365"/>
          </a:xfrm>
        </p:grpSpPr>
        <p:pic>
          <p:nvPicPr>
            <p:cNvPr id="44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70BD32E5-47E2-45A4-ABF9-5E86E1E5819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5" name="TextBox 2">
              <a:extLst>
                <a:ext uri="{FF2B5EF4-FFF2-40B4-BE49-F238E27FC236}">
                  <a16:creationId xmlns:a16="http://schemas.microsoft.com/office/drawing/2014/main" id="{51E5BDFB-8A15-4D1B-B94E-3F5833FCD32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140890" y="1870019"/>
              <a:ext cx="1072343" cy="328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  <a:br>
                <a:rPr lang="en-US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</a:br>
              <a:r>
                <a:rPr lang="en-US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10</a:t>
              </a:r>
            </a:p>
          </p:txBody>
        </p:sp>
      </p:grpSp>
      <p:sp>
        <p:nvSpPr>
          <p:cNvPr id="46" name="Rounded Rectangle 3">
            <a:extLst>
              <a:ext uri="{FF2B5EF4-FFF2-40B4-BE49-F238E27FC236}">
                <a16:creationId xmlns:a16="http://schemas.microsoft.com/office/drawing/2014/main" id="{22E57DFB-B0A6-4250-8E66-D4427ED01C5E}"/>
              </a:ext>
            </a:extLst>
          </p:cNvPr>
          <p:cNvSpPr/>
          <p:nvPr/>
        </p:nvSpPr>
        <p:spPr bwMode="gray">
          <a:xfrm>
            <a:off x="91676" y="648147"/>
            <a:ext cx="7830193" cy="357313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985838" lvl="0" indent="-985838" defTabSz="342900" fontAlgn="t">
              <a:lnSpc>
                <a:spcPct val="80000"/>
              </a:lnSpc>
              <a:tabLst>
                <a:tab pos="985838" algn="l"/>
              </a:tabLst>
              <a:defRPr/>
            </a:pP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ตัวชี้วัดที่ 1 </a:t>
            </a:r>
            <a:r>
              <a:rPr lang="en-US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อัตราการขยายตัวของมูลค่าของสินค้าเกษตรเก</a:t>
            </a:r>
            <a:r>
              <a:rPr lang="th-TH" sz="1400" b="1" dirty="0" err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ษต</a:t>
            </a: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รอ</a:t>
            </a:r>
            <a:r>
              <a:rPr lang="th-TH" sz="1400" b="1" dirty="0" err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ัต</a:t>
            </a: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ลักษณ์พื้นถิ่น (เฉลี่ยร้อยละ)</a:t>
            </a:r>
          </a:p>
        </p:txBody>
      </p:sp>
    </p:spTree>
    <p:extLst>
      <p:ext uri="{BB962C8B-B14F-4D97-AF65-F5344CB8AC3E}">
        <p14:creationId xmlns:p14="http://schemas.microsoft.com/office/powerpoint/2010/main" val="14635707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5AC7FF-ACFB-42E5-87A7-16FAB95F5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106025" y="6550025"/>
            <a:ext cx="2057400" cy="365125"/>
          </a:xfrm>
        </p:spPr>
        <p:txBody>
          <a:bodyPr/>
          <a:lstStyle/>
          <a:p>
            <a:fld id="{48F63A3B-78C7-47BE-AE5E-E10140E0464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C818488-1B46-40B8-A07A-FFEDF7B561DF}"/>
              </a:ext>
            </a:extLst>
          </p:cNvPr>
          <p:cNvSpPr txBox="1"/>
          <p:nvPr/>
        </p:nvSpPr>
        <p:spPr>
          <a:xfrm>
            <a:off x="0" y="-21110"/>
            <a:ext cx="12192000" cy="369332"/>
          </a:xfrm>
          <a:prstGeom prst="rect">
            <a:avLst/>
          </a:prstGeom>
          <a:solidFill>
            <a:srgbClr val="1572A1"/>
          </a:solidFill>
        </p:spPr>
        <p:txBody>
          <a:bodyPr wrap="square" rtlCol="0">
            <a:spAutoFit/>
          </a:bodyPr>
          <a:lstStyle/>
          <a:p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เป้าหมายการดำเนินงานรอบ 6 และ </a:t>
            </a:r>
            <a:r>
              <a:rPr lang="en-US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D87639D9-F60E-7072-09D6-D39CAB400B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3849738"/>
              </p:ext>
            </p:extLst>
          </p:nvPr>
        </p:nvGraphicFramePr>
        <p:xfrm>
          <a:off x="70646" y="476964"/>
          <a:ext cx="11877676" cy="17499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64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012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773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ชื่อตัวชี้วัดที่ 1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อัตราการขยายตัวของมูลค่าของสินค้าเกษตรอัตลักษณ์พื้นถิ่น </a:t>
                      </a:r>
                      <a:r>
                        <a:rPr kumimoji="0" lang="th-TH" sz="140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(เฉลี่ยร้อยละ) </a:t>
                      </a:r>
                      <a:endParaRPr lang="th-TH" sz="1400" b="1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737"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ข้าวหอมมะลิ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</a:t>
                      </a:r>
                      <a:r>
                        <a:rPr lang="th-TH" sz="14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กข.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ผ้าไหมไทยตรานกยูงพระราชทาน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มม.)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ผลไม้เมืองร้อน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พืช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GI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(กสก.)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lang="th-TH" sz="14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สินค้าประมง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กปม.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สินค้าปศุสัตว์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ปศ.)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หน่วยงานสนับสนุน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สป.กษ.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lang="th-TH" sz="14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สศก.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ชป./พด./กวก./กสส./กตส./ส.ป.ก./มกอช./ฝล.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68389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ความสำเร็จตามขั้นตอนที่กำหนด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ความสำเร็จตามขั้นตอนที่กำหนด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534956"/>
                  </a:ext>
                </a:extLst>
              </a:tr>
            </a:tbl>
          </a:graphicData>
        </a:graphic>
      </p:graphicFrame>
      <p:graphicFrame>
        <p:nvGraphicFramePr>
          <p:cNvPr id="11" name="Table 4">
            <a:extLst>
              <a:ext uri="{FF2B5EF4-FFF2-40B4-BE49-F238E27FC236}">
                <a16:creationId xmlns:a16="http://schemas.microsoft.com/office/drawing/2014/main" id="{6F34F676-19D1-4A56-4042-4EF2749D1B6A}"/>
              </a:ext>
            </a:extLst>
          </p:cNvPr>
          <p:cNvGraphicFramePr>
            <a:graphicFrameLocks noGrp="1"/>
          </p:cNvGraphicFramePr>
          <p:nvPr/>
        </p:nvGraphicFramePr>
        <p:xfrm>
          <a:off x="130792" y="2355615"/>
          <a:ext cx="5841372" cy="18270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41372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0479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154511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ระดับความสำเร็จ (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Milestone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จัดทำแผนปฏิบัติงาน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ขับเคลื่อนงานตามแผนงานโครงการ 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ติดตามความก้าวหน้าการปฏิบัติงานตามแผนรอบ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เดือน</a:t>
                      </a: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  <p:graphicFrame>
        <p:nvGraphicFramePr>
          <p:cNvPr id="12" name="Table 4">
            <a:extLst>
              <a:ext uri="{FF2B5EF4-FFF2-40B4-BE49-F238E27FC236}">
                <a16:creationId xmlns:a16="http://schemas.microsoft.com/office/drawing/2014/main" id="{94015EEA-6434-CF3D-639C-C274F985FE0D}"/>
              </a:ext>
            </a:extLst>
          </p:cNvPr>
          <p:cNvGraphicFramePr>
            <a:graphicFrameLocks noGrp="1"/>
          </p:cNvGraphicFramePr>
          <p:nvPr/>
        </p:nvGraphicFramePr>
        <p:xfrm>
          <a:off x="6096000" y="2337461"/>
          <a:ext cx="5916012" cy="18722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16012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54967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9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159026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ระดับความสำเร็จ (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Milestone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ขับเคลื่อนงานตามแผนงานโครงการ 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ติดตามความก้าวหน้าการปฏิบัติงานตามแผนรอบ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เดือน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83561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8017259" y="1243593"/>
            <a:ext cx="4174740" cy="342243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9731E13-D5F2-41FB-ABFE-F220E9B05DDC}"/>
              </a:ext>
            </a:extLst>
          </p:cNvPr>
          <p:cNvSpPr/>
          <p:nvPr/>
        </p:nvSpPr>
        <p:spPr>
          <a:xfrm>
            <a:off x="9976513" y="6400800"/>
            <a:ext cx="2229133" cy="47084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942136" y="628394"/>
            <a:ext cx="1205779" cy="27699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รหัส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030201</a:t>
            </a:r>
          </a:p>
        </p:txBody>
      </p:sp>
      <p:sp>
        <p:nvSpPr>
          <p:cNvPr id="15" name="Rectangle 14"/>
          <p:cNvSpPr/>
          <p:nvPr/>
        </p:nvSpPr>
        <p:spPr>
          <a:xfrm>
            <a:off x="8672701" y="1425675"/>
            <a:ext cx="3459056" cy="227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ยุทธศาสตร์ชาติ</a:t>
            </a:r>
            <a:r>
              <a: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การสร้างความสามารถในการแข่งขัน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8672701" y="2115529"/>
            <a:ext cx="2473754" cy="2070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แผนแม่บท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ประเด็นที่ </a:t>
            </a:r>
            <a:r>
              <a:rPr lang="en-US" sz="12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 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การเกษตร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123081" y="2739409"/>
            <a:ext cx="3727559" cy="226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 ปี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ขยายตัว ร้อยละ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22" name="Table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3432319"/>
              </p:ext>
            </p:extLst>
          </p:nvPr>
        </p:nvGraphicFramePr>
        <p:xfrm>
          <a:off x="152693" y="3007720"/>
          <a:ext cx="7593328" cy="1493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8074">
                  <a:extLst>
                    <a:ext uri="{9D8B030D-6E8A-4147-A177-3AD203B41FA5}">
                      <a16:colId xmlns:a16="http://schemas.microsoft.com/office/drawing/2014/main" val="51523606"/>
                    </a:ext>
                  </a:extLst>
                </a:gridCol>
                <a:gridCol w="516432">
                  <a:extLst>
                    <a:ext uri="{9D8B030D-6E8A-4147-A177-3AD203B41FA5}">
                      <a16:colId xmlns:a16="http://schemas.microsoft.com/office/drawing/2014/main" val="2644754066"/>
                    </a:ext>
                  </a:extLst>
                </a:gridCol>
                <a:gridCol w="1121368">
                  <a:extLst>
                    <a:ext uri="{9D8B030D-6E8A-4147-A177-3AD203B41FA5}">
                      <a16:colId xmlns:a16="http://schemas.microsoft.com/office/drawing/2014/main" val="1595627643"/>
                    </a:ext>
                  </a:extLst>
                </a:gridCol>
                <a:gridCol w="1584912">
                  <a:extLst>
                    <a:ext uri="{9D8B030D-6E8A-4147-A177-3AD203B41FA5}">
                      <a16:colId xmlns:a16="http://schemas.microsoft.com/office/drawing/2014/main" val="2659447798"/>
                    </a:ext>
                  </a:extLst>
                </a:gridCol>
                <a:gridCol w="596568">
                  <a:extLst>
                    <a:ext uri="{9D8B030D-6E8A-4147-A177-3AD203B41FA5}">
                      <a16:colId xmlns:a16="http://schemas.microsoft.com/office/drawing/2014/main" val="3079781069"/>
                    </a:ext>
                  </a:extLst>
                </a:gridCol>
                <a:gridCol w="712319">
                  <a:extLst>
                    <a:ext uri="{9D8B030D-6E8A-4147-A177-3AD203B41FA5}">
                      <a16:colId xmlns:a16="http://schemas.microsoft.com/office/drawing/2014/main" val="3602311173"/>
                    </a:ext>
                  </a:extLst>
                </a:gridCol>
                <a:gridCol w="658896">
                  <a:extLst>
                    <a:ext uri="{9D8B030D-6E8A-4147-A177-3AD203B41FA5}">
                      <a16:colId xmlns:a16="http://schemas.microsoft.com/office/drawing/2014/main" val="3714185839"/>
                    </a:ext>
                  </a:extLst>
                </a:gridCol>
                <a:gridCol w="712320">
                  <a:extLst>
                    <a:ext uri="{9D8B030D-6E8A-4147-A177-3AD203B41FA5}">
                      <a16:colId xmlns:a16="http://schemas.microsoft.com/office/drawing/2014/main" val="1510311638"/>
                    </a:ext>
                  </a:extLst>
                </a:gridCol>
                <a:gridCol w="578760">
                  <a:extLst>
                    <a:ext uri="{9D8B030D-6E8A-4147-A177-3AD203B41FA5}">
                      <a16:colId xmlns:a16="http://schemas.microsoft.com/office/drawing/2014/main" val="3878331073"/>
                    </a:ext>
                  </a:extLst>
                </a:gridCol>
                <a:gridCol w="603679">
                  <a:extLst>
                    <a:ext uri="{9D8B030D-6E8A-4147-A177-3AD203B41FA5}">
                      <a16:colId xmlns:a16="http://schemas.microsoft.com/office/drawing/2014/main" val="2065998880"/>
                    </a:ext>
                  </a:extLst>
                </a:gridCol>
              </a:tblGrid>
              <a:tr h="206650">
                <a:tc gridSpan="5">
                  <a:txBody>
                    <a:bodyPr/>
                    <a:lstStyle/>
                    <a:p>
                      <a:pPr algn="ctr"/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ข้อมูลพื้นฐาน</a:t>
                      </a:r>
                      <a:r>
                        <a:rPr lang="th-TH" sz="8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</a:t>
                      </a:r>
                      <a:r>
                        <a:rPr lang="en-US" sz="8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Baseline)</a:t>
                      </a:r>
                      <a:endParaRPr lang="en-US" sz="8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</a:t>
                      </a:r>
                      <a:r>
                        <a:rPr lang="th-TH" sz="8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8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 – 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1399034"/>
                  </a:ext>
                </a:extLst>
              </a:tr>
              <a:tr h="206650"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2561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2562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2564*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2566**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2569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08994238"/>
                  </a:ext>
                </a:extLst>
              </a:tr>
              <a:tr h="1033250"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en-US" sz="8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n/a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en-US" sz="8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n/a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87313" marR="0" lvl="0" indent="-8731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สินค้าปศุสัตว์</a:t>
                      </a:r>
                      <a:b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ที่ผ่านการรับรอง </a:t>
                      </a:r>
                      <a:r>
                        <a:rPr kumimoji="0" lang="en-US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 ร้อยละ</a:t>
                      </a:r>
                      <a:r>
                        <a:rPr kumimoji="0" lang="en-US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14.24</a:t>
                      </a:r>
                    </a:p>
                    <a:p>
                      <a:pPr marL="87313" marR="0" lvl="0" indent="-8731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สินค้าปศุสัตว์</a:t>
                      </a:r>
                      <a:b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ที่ผ่านมาตรฐานเกษตรอินทรีย์</a:t>
                      </a:r>
                      <a:r>
                        <a:rPr kumimoji="0" lang="en-US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 </a:t>
                      </a:r>
                      <a:br>
                        <a:rPr kumimoji="0" lang="en-US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kumimoji="0" lang="th-TH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kumimoji="0" lang="en-US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16.23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87313" marR="0" indent="-8731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สินค้าปศุสัตว์ที่ผ่านการรับรอง </a:t>
                      </a:r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 ร้อยละ</a:t>
                      </a:r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6.77</a:t>
                      </a:r>
                    </a:p>
                    <a:p>
                      <a:pPr marL="87313" marR="0" indent="-8731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สินค้าปศุสัตว์ที่ผ่านมาตรฐานเกษตรอินทรีย์</a:t>
                      </a:r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 ร้อยละ </a:t>
                      </a:r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19.1</a:t>
                      </a:r>
                    </a:p>
                    <a:p>
                      <a:pPr marL="87313" marR="0" indent="-87313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มูลค่ารวมของสินค้าเกษตรที่ผ่านการรับรอง </a:t>
                      </a:r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</a:t>
                      </a:r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ขยายตัว ร้อยละ </a:t>
                      </a:r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13.11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en-US" sz="8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n/a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8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endParaRPr lang="th-TH" sz="8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4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8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8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69680560"/>
                  </a:ext>
                </a:extLst>
              </a:tr>
            </a:tbl>
          </a:graphicData>
        </a:graphic>
      </p:graphicFrame>
      <p:cxnSp>
        <p:nvCxnSpPr>
          <p:cNvPr id="24" name="Elbow Connector 23"/>
          <p:cNvCxnSpPr>
            <a:cxnSpLocks/>
          </p:cNvCxnSpPr>
          <p:nvPr/>
        </p:nvCxnSpPr>
        <p:spPr>
          <a:xfrm>
            <a:off x="9201421" y="775025"/>
            <a:ext cx="989254" cy="506347"/>
          </a:xfrm>
          <a:prstGeom prst="bentConnector3">
            <a:avLst>
              <a:gd name="adj1" fmla="val 101549"/>
            </a:avLst>
          </a:prstGeom>
          <a:ln>
            <a:solidFill>
              <a:srgbClr val="3B9B33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5" name="Table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3671262"/>
              </p:ext>
            </p:extLst>
          </p:nvPr>
        </p:nvGraphicFramePr>
        <p:xfrm>
          <a:off x="8099757" y="3263074"/>
          <a:ext cx="4032000" cy="12013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8000">
                  <a:extLst>
                    <a:ext uri="{9D8B030D-6E8A-4147-A177-3AD203B41FA5}">
                      <a16:colId xmlns:a16="http://schemas.microsoft.com/office/drawing/2014/main" val="3290651922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1748223117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737433306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2432731020"/>
                    </a:ext>
                  </a:extLst>
                </a:gridCol>
              </a:tblGrid>
              <a:tr h="322309">
                <a:tc gridSpan="4"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</a:t>
                      </a:r>
                      <a:endParaRPr lang="en-US" sz="100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15317191"/>
                  </a:ext>
                </a:extLst>
              </a:tr>
              <a:tr h="322309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2561-2565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2566-2570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2571-2575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2576-2580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0430294"/>
                  </a:ext>
                </a:extLst>
              </a:tr>
              <a:tr h="556716"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endParaRPr lang="th-TH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endParaRPr lang="th-TH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9615170"/>
                  </a:ext>
                </a:extLst>
              </a:tr>
            </a:tbl>
          </a:graphicData>
        </a:graphic>
      </p:graphicFrame>
      <p:sp>
        <p:nvSpPr>
          <p:cNvPr id="26" name="Rectangle 25"/>
          <p:cNvSpPr/>
          <p:nvPr/>
        </p:nvSpPr>
        <p:spPr>
          <a:xfrm>
            <a:off x="152693" y="6180875"/>
            <a:ext cx="6734673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ช่วงเวลารายงานผล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1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ทุกปี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DC65A2C1-E6FB-40EB-B859-4927F6B5B03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9561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117144" y="1315982"/>
            <a:ext cx="621792" cy="641487"/>
          </a:xfrm>
          <a:prstGeom prst="rect">
            <a:avLst/>
          </a:prstGeom>
        </p:spPr>
      </p:pic>
      <p:pic>
        <p:nvPicPr>
          <p:cNvPr id="31" name="Picture 42" descr="3) แผนแม่บทประเด็น การเกษตร – NSCR">
            <a:extLst>
              <a:ext uri="{FF2B5EF4-FFF2-40B4-BE49-F238E27FC236}">
                <a16:creationId xmlns:a16="http://schemas.microsoft.com/office/drawing/2014/main" id="{9BDFC684-B81D-441E-B37D-19F9DCBD2F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7672" y="2034034"/>
            <a:ext cx="621792" cy="621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3F496810-4A6D-487A-B733-59D44BA2EB22}"/>
              </a:ext>
            </a:extLst>
          </p:cNvPr>
          <p:cNvSpPr/>
          <p:nvPr/>
        </p:nvSpPr>
        <p:spPr>
          <a:xfrm>
            <a:off x="8036880" y="2947765"/>
            <a:ext cx="4032000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524000" marR="0" lvl="0" indent="-15240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เป้าหมายระดับแผนแม่บทย่อย </a:t>
            </a: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1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สินค้าเกษตรปลอดภัยมีมูลค่าเพิ่มขึ้น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27751DE1-F14B-4FC0-B4BD-AEA4A3B12669}"/>
              </a:ext>
            </a:extLst>
          </p:cNvPr>
          <p:cNvSpPr/>
          <p:nvPr/>
        </p:nvSpPr>
        <p:spPr>
          <a:xfrm>
            <a:off x="8029380" y="2673147"/>
            <a:ext cx="4174740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แผนแม่บทย่อย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เกษตรปลอดภัย</a:t>
            </a:r>
            <a:endParaRPr kumimoji="0" lang="en-US" sz="1000" b="0" i="0" u="none" strike="noStrike" kern="120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56EBD695-C0D3-467D-8880-05E34347A498}"/>
              </a:ext>
            </a:extLst>
          </p:cNvPr>
          <p:cNvSpPr/>
          <p:nvPr/>
        </p:nvSpPr>
        <p:spPr>
          <a:xfrm>
            <a:off x="152693" y="6425149"/>
            <a:ext cx="4128080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เงื่อนไข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46F4A268-7DE3-4280-BB41-96057FC948FF}"/>
              </a:ext>
            </a:extLst>
          </p:cNvPr>
          <p:cNvSpPr/>
          <p:nvPr/>
        </p:nvSpPr>
        <p:spPr>
          <a:xfrm>
            <a:off x="143967" y="5936601"/>
            <a:ext cx="7953255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ผู้รับผิดชอบการรายงานผล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สำนักงานปลัดกระทรวงเกษตรและสหกรณ์ โดยใช้ข้อมูล</a:t>
            </a:r>
            <a:r>
              <a:rPr lang="th-TH" sz="1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จาก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สำนักงานสภาพัฒนาการเศรษฐกิจและสังคมแห่งชาติ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94C283BA-4F3D-4429-A5C7-E8E65D156CD9}"/>
              </a:ext>
            </a:extLst>
          </p:cNvPr>
          <p:cNvSpPr/>
          <p:nvPr/>
        </p:nvSpPr>
        <p:spPr>
          <a:xfrm>
            <a:off x="123081" y="1093571"/>
            <a:ext cx="7703620" cy="1600438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>
            <a:spAutoFit/>
          </a:bodyPr>
          <a:lstStyle/>
          <a:p>
            <a:pPr marR="0" lvl="0" algn="thaiDi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คำอธิบาย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R="0" lvl="0" algn="thaiDi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สินค้าเกษตรปลอดภัย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หมายถึง การทำการเกษตรที่เป็นมิตรต่อสิ่งแวดล้อม ได้ผลผลิตสินค้าเกษตรที่มีความปลอดภัยจากสารพิษหรือสารปนเปื้อนที่ส่งผลกระทบต่อสุขภาพของผู้ผลิตและผู้บริโภค และสิ่งแวดล้อม รวมทั้งสินค้าเกษตรที่ได้รับการรับรองมาตรฐานต่าง ๆ อาทิ มาตรฐาน 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GAP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มาตรฐานเกษตรอินทรีย์ (ระดับชุมชน ระดับประเทศ และระดับสากล) </a:t>
            </a:r>
            <a:endParaRPr lang="en-US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 GAP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ประกอบด้วย ข้าว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GAP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เมล็ดพันธุ์ข้าว พืชผัก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พืชไร่ พืชสวน (ลำไย/ทุเรียน) ยางก้อนถ้วย 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GAP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โคเนื้อ โคนม สุกร ไก่เนื้อ ไก่ไข่ กุ้งทะเล ปลานิล</a:t>
            </a:r>
            <a:endParaRPr lang="en-US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สินค้าเกษตรอินทรีย์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ประกอบด้วย โคนมและน้ำนมดิบ ไก่ไข่และไข่ไก่ ไก่เนื้อ สัตว์น้ำอินทรีย์ ข้าวอินทรีย์</a:t>
            </a:r>
            <a:endParaRPr lang="en-US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หมายเหตุ 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สินค้าข้าวใช้ผลพยากรณ์ในช่วงเดือนกันยายน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5A243F3E-BF8C-6842-7635-368FE9458163}"/>
              </a:ext>
            </a:extLst>
          </p:cNvPr>
          <p:cNvSpPr/>
          <p:nvPr/>
        </p:nvSpPr>
        <p:spPr>
          <a:xfrm>
            <a:off x="0" y="4672"/>
            <a:ext cx="12192000" cy="58355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29" name="Table 11">
            <a:extLst>
              <a:ext uri="{FF2B5EF4-FFF2-40B4-BE49-F238E27FC236}">
                <a16:creationId xmlns:a16="http://schemas.microsoft.com/office/drawing/2014/main" id="{60FA8DB9-CC80-42E5-9630-5D4D6F11F41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8393289"/>
              </p:ext>
            </p:extLst>
          </p:nvPr>
        </p:nvGraphicFramePr>
        <p:xfrm>
          <a:off x="152693" y="4865992"/>
          <a:ext cx="7674007" cy="7509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28961">
                  <a:extLst>
                    <a:ext uri="{9D8B030D-6E8A-4147-A177-3AD203B41FA5}">
                      <a16:colId xmlns:a16="http://schemas.microsoft.com/office/drawing/2014/main" val="3926386453"/>
                    </a:ext>
                  </a:extLst>
                </a:gridCol>
                <a:gridCol w="2611315">
                  <a:extLst>
                    <a:ext uri="{9D8B030D-6E8A-4147-A177-3AD203B41FA5}">
                      <a16:colId xmlns:a16="http://schemas.microsoft.com/office/drawing/2014/main" val="1230062339"/>
                    </a:ext>
                  </a:extLst>
                </a:gridCol>
                <a:gridCol w="2533731">
                  <a:extLst>
                    <a:ext uri="{9D8B030D-6E8A-4147-A177-3AD203B41FA5}">
                      <a16:colId xmlns:a16="http://schemas.microsoft.com/office/drawing/2014/main" val="614190394"/>
                    </a:ext>
                  </a:extLst>
                </a:gridCol>
              </a:tblGrid>
              <a:tr h="26366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(50)</a:t>
                      </a:r>
                      <a:endParaRPr lang="th-TH" sz="12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เป้าหมายมาตรฐาน(75)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เป้าหมายขั้นสูง(100)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18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5119167"/>
                  </a:ext>
                </a:extLst>
              </a:tr>
              <a:tr h="47661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สินค้าเกษตรอินทรีย์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2</a:t>
                      </a:r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สินค้าเกษตรอินทรีย์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สินค้าเกษตรอินทรีย์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endParaRPr lang="th-TH" sz="1200" b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3391358"/>
                  </a:ext>
                </a:extLst>
              </a:tr>
            </a:tbl>
          </a:graphicData>
        </a:graphic>
      </p:graphicFrame>
      <p:sp>
        <p:nvSpPr>
          <p:cNvPr id="40" name="Rectangle 20">
            <a:extLst>
              <a:ext uri="{FF2B5EF4-FFF2-40B4-BE49-F238E27FC236}">
                <a16:creationId xmlns:a16="http://schemas.microsoft.com/office/drawing/2014/main" id="{1D495C9F-26A6-47CA-A579-C0F937AF4E70}"/>
              </a:ext>
            </a:extLst>
          </p:cNvPr>
          <p:cNvSpPr/>
          <p:nvPr/>
        </p:nvSpPr>
        <p:spPr>
          <a:xfrm>
            <a:off x="91676" y="4614137"/>
            <a:ext cx="3727559" cy="226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เกณฑ์การประเมินผล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9053746" y="133481"/>
            <a:ext cx="2923143" cy="276999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SKPI </a:t>
            </a:r>
            <a:r>
              <a:rPr lang="th-TH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ที่ลงทุกกรม </a:t>
            </a:r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(Joint</a:t>
            </a:r>
            <a:r>
              <a:rPr lang="th-TH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กระทรวง</a:t>
            </a:r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</p:txBody>
      </p:sp>
      <p:sp>
        <p:nvSpPr>
          <p:cNvPr id="3" name="สี่เหลี่ยมผืนผ้า 2">
            <a:extLst>
              <a:ext uri="{FF2B5EF4-FFF2-40B4-BE49-F238E27FC236}">
                <a16:creationId xmlns:a16="http://schemas.microsoft.com/office/drawing/2014/main" id="{A0B5FB81-A2A1-4B58-9934-4FF46D5116B4}"/>
              </a:ext>
            </a:extLst>
          </p:cNvPr>
          <p:cNvSpPr/>
          <p:nvPr/>
        </p:nvSpPr>
        <p:spPr>
          <a:xfrm>
            <a:off x="172499" y="5635739"/>
            <a:ext cx="1097395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1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หมายเหตุ 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สินค้าที่วัดในปี 2565 ประกอบด้วย สินค้าปศุสัตว์ที่ผ่านการตรวจรับรอง 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GAP 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สินค้าปศุสัตว์ที่ผ่านมาตรฐานเกษตรอินทรีย์ และมูลค่ารวมของสินค้าเกษตรที่ผ่านการตรวจรับรอง 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GAP</a:t>
            </a:r>
            <a:endParaRPr lang="th-TH" sz="1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35" name="กลุ่ม 4">
            <a:extLst>
              <a:ext uri="{FF2B5EF4-FFF2-40B4-BE49-F238E27FC236}">
                <a16:creationId xmlns:a16="http://schemas.microsoft.com/office/drawing/2014/main" id="{A76182A0-A754-477A-A74B-EB04DEB70873}"/>
              </a:ext>
            </a:extLst>
          </p:cNvPr>
          <p:cNvGrpSpPr>
            <a:grpSpLocks/>
          </p:cNvGrpSpPr>
          <p:nvPr/>
        </p:nvGrpSpPr>
        <p:grpSpPr bwMode="auto">
          <a:xfrm>
            <a:off x="10949935" y="542839"/>
            <a:ext cx="1111788" cy="664796"/>
            <a:chOff x="7140890" y="1707729"/>
            <a:chExt cx="1072343" cy="613365"/>
          </a:xfrm>
        </p:grpSpPr>
        <p:pic>
          <p:nvPicPr>
            <p:cNvPr id="37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B99F49B8-FAB8-4F74-845D-C8328C7D5DE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9" name="TextBox 2">
              <a:extLst>
                <a:ext uri="{FF2B5EF4-FFF2-40B4-BE49-F238E27FC236}">
                  <a16:creationId xmlns:a16="http://schemas.microsoft.com/office/drawing/2014/main" id="{2ECA5EEE-AA1F-4F9D-B5D5-582704A8759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140890" y="1870019"/>
              <a:ext cx="1072343" cy="328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  <a:br>
                <a:rPr lang="en-US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</a:br>
              <a:r>
                <a:rPr lang="en-US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10</a:t>
              </a:r>
            </a:p>
          </p:txBody>
        </p:sp>
      </p:grpSp>
      <p:sp>
        <p:nvSpPr>
          <p:cNvPr id="41" name="TextBox 20">
            <a:extLst>
              <a:ext uri="{FF2B5EF4-FFF2-40B4-BE49-F238E27FC236}">
                <a16:creationId xmlns:a16="http://schemas.microsoft.com/office/drawing/2014/main" id="{7EC277AA-ACF1-48EE-ABD3-59AB9539A9C1}"/>
              </a:ext>
            </a:extLst>
          </p:cNvPr>
          <p:cNvSpPr txBox="1"/>
          <p:nvPr/>
        </p:nvSpPr>
        <p:spPr>
          <a:xfrm>
            <a:off x="28705" y="1056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 กรมพัฒนาที่ดิน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2" name="Rounded Rectangle 3">
            <a:extLst>
              <a:ext uri="{FF2B5EF4-FFF2-40B4-BE49-F238E27FC236}">
                <a16:creationId xmlns:a16="http://schemas.microsoft.com/office/drawing/2014/main" id="{623210C4-CE7D-46BB-B5DD-FEC365640B77}"/>
              </a:ext>
            </a:extLst>
          </p:cNvPr>
          <p:cNvSpPr/>
          <p:nvPr/>
        </p:nvSpPr>
        <p:spPr bwMode="gray">
          <a:xfrm>
            <a:off x="91676" y="648147"/>
            <a:ext cx="6939859" cy="357313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985838" lvl="0" indent="-985838" defTabSz="342900" fontAlgn="t">
              <a:lnSpc>
                <a:spcPct val="80000"/>
              </a:lnSpc>
              <a:tabLst>
                <a:tab pos="985838" algn="l"/>
              </a:tabLst>
              <a:defRPr/>
            </a:pP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ตัวชี้วัดที่ 2 </a:t>
            </a:r>
            <a:r>
              <a:rPr lang="en-US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อัตราการขยายตัวของมูลค่าของสินค้าเกษตรปลอดภัย (เฉลี่ยร้อยละ)</a:t>
            </a:r>
          </a:p>
        </p:txBody>
      </p:sp>
    </p:spTree>
    <p:extLst>
      <p:ext uri="{BB962C8B-B14F-4D97-AF65-F5344CB8AC3E}">
        <p14:creationId xmlns:p14="http://schemas.microsoft.com/office/powerpoint/2010/main" val="8193888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5AC7FF-ACFB-42E5-87A7-16FAB95F5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106025" y="6550025"/>
            <a:ext cx="2057400" cy="365125"/>
          </a:xfrm>
        </p:spPr>
        <p:txBody>
          <a:bodyPr/>
          <a:lstStyle/>
          <a:p>
            <a:fld id="{48F63A3B-78C7-47BE-AE5E-E10140E0464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C818488-1B46-40B8-A07A-FFEDF7B561DF}"/>
              </a:ext>
            </a:extLst>
          </p:cNvPr>
          <p:cNvSpPr txBox="1"/>
          <p:nvPr/>
        </p:nvSpPr>
        <p:spPr>
          <a:xfrm>
            <a:off x="0" y="-21110"/>
            <a:ext cx="12192000" cy="369332"/>
          </a:xfrm>
          <a:prstGeom prst="rect">
            <a:avLst/>
          </a:prstGeom>
          <a:solidFill>
            <a:srgbClr val="1572A1"/>
          </a:solidFill>
        </p:spPr>
        <p:txBody>
          <a:bodyPr wrap="square" rtlCol="0">
            <a:spAutoFit/>
          </a:bodyPr>
          <a:lstStyle/>
          <a:p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เป้าหมายการดำเนินงานรอบ 6 และ </a:t>
            </a:r>
            <a:r>
              <a:rPr lang="en-US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D87639D9-F60E-7072-09D6-D39CAB400B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3135179"/>
              </p:ext>
            </p:extLst>
          </p:nvPr>
        </p:nvGraphicFramePr>
        <p:xfrm>
          <a:off x="70646" y="476964"/>
          <a:ext cx="11877676" cy="198727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64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012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4174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ชื่อตัวชี้วัดที่ 2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อัตราการขยายตัวของมูลค่าของสินค้าเกษตรปลอดภัย</a:t>
                      </a:r>
                      <a:r>
                        <a:rPr lang="th-TH" sz="14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40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(เฉลี่ยร้อยละ)</a:t>
                      </a:r>
                      <a:endParaRPr lang="th-TH" sz="1400" b="1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737"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สินค้าข้าว (</a:t>
                      </a:r>
                      <a:r>
                        <a:rPr lang="th-TH" sz="14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กข.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สินค้าพืช (พืชผัก</a:t>
                      </a:r>
                      <a:r>
                        <a:rPr lang="th-TH" sz="14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พืชไร่ พืชสวน ไม้ผล)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กวก.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)/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สินค้าปศุสัตว์ (ปศ.)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สินค้าประมง (</a:t>
                      </a:r>
                      <a:r>
                        <a:rPr lang="th-TH" sz="14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กป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ม.)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ยางก้อนถ้วย</a:t>
                      </a:r>
                      <a:r>
                        <a:rPr lang="th-TH" sz="14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</a:t>
                      </a:r>
                      <a:r>
                        <a:rPr lang="th-TH" sz="1400" baseline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กยท</a:t>
                      </a:r>
                      <a:r>
                        <a:rPr lang="th-TH" sz="14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.)</a:t>
                      </a:r>
                      <a:endParaRPr lang="en-US" sz="14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สินค้าเกษตรอินทรีย์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สินค้าข้าว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กข.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)/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สินค้าปศุสัตว์ (ปศ.)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สินค้าประมง (กปม.)</a:t>
                      </a:r>
                      <a:endParaRPr lang="en-US" sz="14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หน่วยงานสนับสนุน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สป.กษ./กสก.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สศก./ชป./พด./กสส./กตส./ส.ป.ก./มกอช./มม./ฝล.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สวพส./พกฉ.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68389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ความสำเร็จตามขั้นตอนที่กำหนด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ความสำเร็จตามขั้นตอนที่กำหนด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534956"/>
                  </a:ext>
                </a:extLst>
              </a:tr>
            </a:tbl>
          </a:graphicData>
        </a:graphic>
      </p:graphicFrame>
      <p:graphicFrame>
        <p:nvGraphicFramePr>
          <p:cNvPr id="11" name="Table 4">
            <a:extLst>
              <a:ext uri="{FF2B5EF4-FFF2-40B4-BE49-F238E27FC236}">
                <a16:creationId xmlns:a16="http://schemas.microsoft.com/office/drawing/2014/main" id="{6F34F676-19D1-4A56-4042-4EF2749D1B6A}"/>
              </a:ext>
            </a:extLst>
          </p:cNvPr>
          <p:cNvGraphicFramePr>
            <a:graphicFrameLocks noGrp="1"/>
          </p:cNvGraphicFramePr>
          <p:nvPr/>
        </p:nvGraphicFramePr>
        <p:xfrm>
          <a:off x="103496" y="2601279"/>
          <a:ext cx="5841372" cy="18270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41372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0479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154511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ระดับความสำเร็จ (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Milestone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จัดทำแผนปฏิบัติงาน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ขับเคลื่อนงานตามแผนงานโครงการ 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ติดตามความก้าวหน้าการปฏิบัติงานตามแผนรอบ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เดือน</a:t>
                      </a: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  <p:graphicFrame>
        <p:nvGraphicFramePr>
          <p:cNvPr id="12" name="Table 4">
            <a:extLst>
              <a:ext uri="{FF2B5EF4-FFF2-40B4-BE49-F238E27FC236}">
                <a16:creationId xmlns:a16="http://schemas.microsoft.com/office/drawing/2014/main" id="{94015EEA-6434-CF3D-639C-C274F985FE0D}"/>
              </a:ext>
            </a:extLst>
          </p:cNvPr>
          <p:cNvGraphicFramePr>
            <a:graphicFrameLocks noGrp="1"/>
          </p:cNvGraphicFramePr>
          <p:nvPr/>
        </p:nvGraphicFramePr>
        <p:xfrm>
          <a:off x="6068704" y="2583125"/>
          <a:ext cx="5916012" cy="18722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16012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54967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9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159026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ระดับความสำเร็จ (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Milestone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ขับเคลื่อนงานตามแผนงานโครงการ 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ติดตามความก้าวหน้าการปฏิบัติงานตามแผนรอบ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เดือน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163396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31">
            <a:extLst>
              <a:ext uri="{FF2B5EF4-FFF2-40B4-BE49-F238E27FC236}">
                <a16:creationId xmlns:a16="http://schemas.microsoft.com/office/drawing/2014/main" id="{9F8BF745-AFD7-4472-A0FC-1CDB040E4236}"/>
              </a:ext>
            </a:extLst>
          </p:cNvPr>
          <p:cNvSpPr/>
          <p:nvPr/>
        </p:nvSpPr>
        <p:spPr>
          <a:xfrm>
            <a:off x="-13648" y="6636915"/>
            <a:ext cx="10199639" cy="19082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หมายเหตุ 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* 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ข้อมูลจาก รายงานสรุปผลการดำเนินการตามยุทธศาสตร์ชาติ ประจำปี 2564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</a:t>
            </a:r>
            <a:r>
              <a:rPr lang="th-TH" sz="800" dirty="0" err="1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ี่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มา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2"/>
              </a:rPr>
              <a:t>http://nscr.nesdc.go.th/wp-content/uploads/2022/02/9_NS-03_140265.pdf</a:t>
            </a:r>
            <a:r>
              <a:rPr kumimoji="0" lang="th-TH" sz="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kumimoji="0" lang="en-US" sz="8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8017260" y="1205127"/>
            <a:ext cx="4174740" cy="366230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9731E13-D5F2-41FB-ABFE-F220E9B05DDC}"/>
              </a:ext>
            </a:extLst>
          </p:cNvPr>
          <p:cNvSpPr/>
          <p:nvPr/>
        </p:nvSpPr>
        <p:spPr>
          <a:xfrm>
            <a:off x="9976513" y="6400800"/>
            <a:ext cx="2229133" cy="47084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225664" y="703558"/>
            <a:ext cx="1205779" cy="27699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รหัส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030</a:t>
            </a:r>
            <a:r>
              <a:rPr lang="en-US" sz="12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01</a:t>
            </a:r>
          </a:p>
        </p:txBody>
      </p:sp>
      <p:sp>
        <p:nvSpPr>
          <p:cNvPr id="15" name="Rectangle 14"/>
          <p:cNvSpPr/>
          <p:nvPr/>
        </p:nvSpPr>
        <p:spPr>
          <a:xfrm>
            <a:off x="8672701" y="1425675"/>
            <a:ext cx="3459056" cy="227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ยุทธศาสตร์ชาติ</a:t>
            </a:r>
            <a:r>
              <a:rPr kumimoji="0" lang="en-US" sz="11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การสร้างความสามารถในการแข่งขัน</a:t>
            </a:r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8672701" y="2115529"/>
            <a:ext cx="2473754" cy="2070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แผนแม่บท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ประเด็นที่ </a:t>
            </a:r>
            <a:r>
              <a:rPr lang="en-US" sz="12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 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การเกษตร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222965" y="1072633"/>
            <a:ext cx="7833936" cy="1163395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>
            <a:spAutoFit/>
          </a:bodyPr>
          <a:lstStyle/>
          <a:p>
            <a:pPr marL="801688" marR="0" lvl="0" indent="-801688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kumimoji="0" lang="th-TH" sz="1200" b="1" i="0" u="none" strike="noStrike" kern="1200" cap="none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คำอธิบาย </a:t>
            </a:r>
            <a:r>
              <a:rPr kumimoji="0" lang="en-US" sz="1200" b="0" i="0" u="none" strike="noStrike" kern="1200" cap="none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lang="en-US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</a:t>
            </a:r>
            <a:endParaRPr lang="th-TH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lvl="0"/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สินค้าเกษตรชีวภาพ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หมายถึง การนำส่วนประกอบหรือสารสำคัญของทรัพยากรชีวภาพ ทั้งพืช สัตว์ และจุลินทรีย์ มาทำการผลิตสินค้าและผลิตภัณฑ์ เพื่อสร้างมูลค่าเพิ่ม เช่น พลังงานทดแทนจากพืช สารสกัดจากสมุนไพร </a:t>
            </a:r>
            <a:endParaRPr lang="en-US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th-TH" sz="1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สินค้าเกษตรชีวภาพ </a:t>
            </a:r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ประกอบด้วย พลังงานทดแทน (มันสำปะหลังและปาล์มน้ำมันที่ใช้ในการผลิตพลังงานทดแทน อ้อย) </a:t>
            </a:r>
            <a:endParaRPr lang="en-US" sz="12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th-TH" sz="12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สมุนไพรและเครื่องเทศ (ขมิ้นชัน พริกไทย กระชายดำ ว่านหางจระเข้ ไพล ฟ้าทะลายโจร กระเจี๊ยบแดง) แมลงเศรษฐกิจ ผึ้งพันธุ์ ผึ้งโพรง ชันโรง จิ้งหรีด</a:t>
            </a:r>
          </a:p>
        </p:txBody>
      </p:sp>
      <p:sp>
        <p:nvSpPr>
          <p:cNvPr id="21" name="Rectangle 20"/>
          <p:cNvSpPr/>
          <p:nvPr/>
        </p:nvSpPr>
        <p:spPr>
          <a:xfrm>
            <a:off x="123079" y="2293697"/>
            <a:ext cx="3727559" cy="226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 ปี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ขยายตัว ร้อยละ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22" name="Table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0266733"/>
              </p:ext>
            </p:extLst>
          </p:nvPr>
        </p:nvGraphicFramePr>
        <p:xfrm>
          <a:off x="204697" y="2545841"/>
          <a:ext cx="7582140" cy="1645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1520">
                  <a:extLst>
                    <a:ext uri="{9D8B030D-6E8A-4147-A177-3AD203B41FA5}">
                      <a16:colId xmlns:a16="http://schemas.microsoft.com/office/drawing/2014/main" val="51523606"/>
                    </a:ext>
                  </a:extLst>
                </a:gridCol>
                <a:gridCol w="731520">
                  <a:extLst>
                    <a:ext uri="{9D8B030D-6E8A-4147-A177-3AD203B41FA5}">
                      <a16:colId xmlns:a16="http://schemas.microsoft.com/office/drawing/2014/main" val="2644754066"/>
                    </a:ext>
                  </a:extLst>
                </a:gridCol>
                <a:gridCol w="731520">
                  <a:extLst>
                    <a:ext uri="{9D8B030D-6E8A-4147-A177-3AD203B41FA5}">
                      <a16:colId xmlns:a16="http://schemas.microsoft.com/office/drawing/2014/main" val="1595627643"/>
                    </a:ext>
                  </a:extLst>
                </a:gridCol>
                <a:gridCol w="1223173">
                  <a:extLst>
                    <a:ext uri="{9D8B030D-6E8A-4147-A177-3AD203B41FA5}">
                      <a16:colId xmlns:a16="http://schemas.microsoft.com/office/drawing/2014/main" val="2659447798"/>
                    </a:ext>
                  </a:extLst>
                </a:gridCol>
                <a:gridCol w="501161">
                  <a:extLst>
                    <a:ext uri="{9D8B030D-6E8A-4147-A177-3AD203B41FA5}">
                      <a16:colId xmlns:a16="http://schemas.microsoft.com/office/drawing/2014/main" val="3079781069"/>
                    </a:ext>
                  </a:extLst>
                </a:gridCol>
                <a:gridCol w="826477">
                  <a:extLst>
                    <a:ext uri="{9D8B030D-6E8A-4147-A177-3AD203B41FA5}">
                      <a16:colId xmlns:a16="http://schemas.microsoft.com/office/drawing/2014/main" val="3602311173"/>
                    </a:ext>
                  </a:extLst>
                </a:gridCol>
                <a:gridCol w="712177">
                  <a:extLst>
                    <a:ext uri="{9D8B030D-6E8A-4147-A177-3AD203B41FA5}">
                      <a16:colId xmlns:a16="http://schemas.microsoft.com/office/drawing/2014/main" val="3714185839"/>
                    </a:ext>
                  </a:extLst>
                </a:gridCol>
                <a:gridCol w="720969">
                  <a:extLst>
                    <a:ext uri="{9D8B030D-6E8A-4147-A177-3AD203B41FA5}">
                      <a16:colId xmlns:a16="http://schemas.microsoft.com/office/drawing/2014/main" val="1510311638"/>
                    </a:ext>
                  </a:extLst>
                </a:gridCol>
                <a:gridCol w="668216">
                  <a:extLst>
                    <a:ext uri="{9D8B030D-6E8A-4147-A177-3AD203B41FA5}">
                      <a16:colId xmlns:a16="http://schemas.microsoft.com/office/drawing/2014/main" val="3878331073"/>
                    </a:ext>
                  </a:extLst>
                </a:gridCol>
                <a:gridCol w="735407">
                  <a:extLst>
                    <a:ext uri="{9D8B030D-6E8A-4147-A177-3AD203B41FA5}">
                      <a16:colId xmlns:a16="http://schemas.microsoft.com/office/drawing/2014/main" val="2065998880"/>
                    </a:ext>
                  </a:extLst>
                </a:gridCol>
              </a:tblGrid>
              <a:tr h="214944">
                <a:tc gridSpan="5">
                  <a:txBody>
                    <a:bodyPr/>
                    <a:lstStyle/>
                    <a:p>
                      <a:pPr algn="ctr"/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ข้อมูลพื้นฐาน</a:t>
                      </a:r>
                      <a:r>
                        <a:rPr lang="th-TH" sz="9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</a:t>
                      </a:r>
                      <a:r>
                        <a:rPr lang="en-US" sz="9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Baseline)</a:t>
                      </a:r>
                      <a:endParaRPr lang="en-US" sz="9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</a:t>
                      </a:r>
                      <a:r>
                        <a:rPr lang="th-TH" sz="9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9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 – 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1399034"/>
                  </a:ext>
                </a:extLst>
              </a:tr>
              <a:tr h="182781"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2561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2562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2564*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2566**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2569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08994238"/>
                  </a:ext>
                </a:extLst>
              </a:tr>
              <a:tr h="621310">
                <a:tc>
                  <a:txBody>
                    <a:bodyPr/>
                    <a:lstStyle/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kern="12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ภาพรวม </a:t>
                      </a:r>
                      <a:br>
                        <a:rPr lang="en-US" sz="900" kern="12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kern="12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900" kern="12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XX</a:t>
                      </a:r>
                    </a:p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พลังงานฯ</a:t>
                      </a:r>
                      <a:br>
                        <a:rPr lang="th-TH" sz="9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9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-1.76</a:t>
                      </a:r>
                    </a:p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สมุนไพรฯ </a:t>
                      </a:r>
                      <a:br>
                        <a:rPr lang="th-TH" sz="9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900" kern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125.31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55563" marR="0" lvl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ภาพรวม </a:t>
                      </a:r>
                      <a:br>
                        <a:rPr kumimoji="0" lang="en-US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kumimoji="0" lang="en-US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4.23</a:t>
                      </a:r>
                      <a:endParaRPr kumimoji="0" lang="en-US" sz="9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highlight>
                          <a:srgbClr val="FFFF00"/>
                        </a:highlight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55563" marR="0" lvl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พลังงานฯ</a:t>
                      </a:r>
                      <a:b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kumimoji="0" lang="en-US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3.34</a:t>
                      </a:r>
                    </a:p>
                    <a:p>
                      <a:pPr marL="55563" marR="0" lvl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สมุนไพรฯ </a:t>
                      </a:r>
                      <a:b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kumimoji="0" lang="th-TH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kumimoji="0" lang="en-US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26.46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ภาพรวม </a:t>
                      </a:r>
                      <a:br>
                        <a:rPr lang="en-US" sz="9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9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XX</a:t>
                      </a:r>
                    </a:p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พลังงานฯ</a:t>
                      </a:r>
                      <a:b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38.08</a:t>
                      </a:r>
                    </a:p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สมุนไพรฯ </a:t>
                      </a:r>
                      <a:b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-23.80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ภาพรวม ร้อยละ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12.05</a:t>
                      </a:r>
                    </a:p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พลังงานฯ ร้อยละ 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11.02</a:t>
                      </a:r>
                    </a:p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สมุนไพร ร้อยละ 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54.01</a:t>
                      </a:r>
                    </a:p>
                    <a:p>
                      <a:pPr marL="55563" marR="0" indent="-73152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แมลงฯ ร้อยละ 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-0.68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defRPr/>
                      </a:pPr>
                      <a:r>
                        <a:rPr lang="en-US" sz="90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n/a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4"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9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9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9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5</a:t>
                      </a:r>
                      <a:endParaRPr lang="th-TH" sz="900" dirty="0">
                        <a:solidFill>
                          <a:srgbClr val="008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endParaRPr lang="en-US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endParaRPr lang="en-US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endParaRPr lang="en-US" sz="16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69680560"/>
                  </a:ext>
                </a:extLst>
              </a:tr>
            </a:tbl>
          </a:graphicData>
        </a:graphic>
      </p:graphicFrame>
      <p:cxnSp>
        <p:nvCxnSpPr>
          <p:cNvPr id="24" name="Elbow Connector 23"/>
          <p:cNvCxnSpPr>
            <a:cxnSpLocks/>
            <a:stCxn id="10" idx="3"/>
            <a:endCxn id="20" idx="0"/>
          </p:cNvCxnSpPr>
          <p:nvPr/>
        </p:nvCxnSpPr>
        <p:spPr>
          <a:xfrm>
            <a:off x="8431443" y="842058"/>
            <a:ext cx="1673187" cy="363069"/>
          </a:xfrm>
          <a:prstGeom prst="bentConnector2">
            <a:avLst/>
          </a:prstGeom>
          <a:ln>
            <a:solidFill>
              <a:srgbClr val="3B9B33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5" name="Table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0438401"/>
              </p:ext>
            </p:extLst>
          </p:nvPr>
        </p:nvGraphicFramePr>
        <p:xfrm>
          <a:off x="8097715" y="3242754"/>
          <a:ext cx="4034042" cy="11228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0042">
                  <a:extLst>
                    <a:ext uri="{9D8B030D-6E8A-4147-A177-3AD203B41FA5}">
                      <a16:colId xmlns:a16="http://schemas.microsoft.com/office/drawing/2014/main" val="3290651922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1748223117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737433306"/>
                    </a:ext>
                  </a:extLst>
                </a:gridCol>
                <a:gridCol w="1008000">
                  <a:extLst>
                    <a:ext uri="{9D8B030D-6E8A-4147-A177-3AD203B41FA5}">
                      <a16:colId xmlns:a16="http://schemas.microsoft.com/office/drawing/2014/main" val="2432731020"/>
                    </a:ext>
                  </a:extLst>
                </a:gridCol>
              </a:tblGrid>
              <a:tr h="322309">
                <a:tc gridSpan="4"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</a:t>
                      </a:r>
                      <a:endParaRPr lang="en-US" sz="1000" baseline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15317191"/>
                  </a:ext>
                </a:extLst>
              </a:tr>
              <a:tr h="137715"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2561-2565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2566-2570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2571-2575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2576-2580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0430294"/>
                  </a:ext>
                </a:extLst>
              </a:tr>
              <a:tr h="556716"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3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</a:t>
                      </a:r>
                      <a:r>
                        <a:rPr lang="en-US" sz="1000" dirty="0">
                          <a:solidFill>
                            <a:srgbClr val="008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</a:t>
                      </a:r>
                      <a:endParaRPr lang="th-TH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</a:t>
                      </a:r>
                      <a:endParaRPr lang="th-TH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9615170"/>
                  </a:ext>
                </a:extLst>
              </a:tr>
            </a:tbl>
          </a:graphicData>
        </a:graphic>
      </p:graphicFrame>
      <p:sp>
        <p:nvSpPr>
          <p:cNvPr id="26" name="Rectangle 25"/>
          <p:cNvSpPr/>
          <p:nvPr/>
        </p:nvSpPr>
        <p:spPr>
          <a:xfrm>
            <a:off x="124209" y="5966218"/>
            <a:ext cx="6734673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ช่วงเวลารายงานผล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ทุกปี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DC65A2C1-E6FB-40EB-B859-4927F6B5B03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9561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117144" y="1315982"/>
            <a:ext cx="621792" cy="641487"/>
          </a:xfrm>
          <a:prstGeom prst="rect">
            <a:avLst/>
          </a:prstGeom>
        </p:spPr>
      </p:pic>
      <p:pic>
        <p:nvPicPr>
          <p:cNvPr id="31" name="Picture 42" descr="3) แผนแม่บทประเด็น การเกษตร – NSCR">
            <a:extLst>
              <a:ext uri="{FF2B5EF4-FFF2-40B4-BE49-F238E27FC236}">
                <a16:creationId xmlns:a16="http://schemas.microsoft.com/office/drawing/2014/main" id="{9BDFC684-B81D-441E-B37D-19F9DCBD2F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7672" y="1960464"/>
            <a:ext cx="621792" cy="621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3F496810-4A6D-487A-B733-59D44BA2EB22}"/>
              </a:ext>
            </a:extLst>
          </p:cNvPr>
          <p:cNvSpPr/>
          <p:nvPr/>
        </p:nvSpPr>
        <p:spPr>
          <a:xfrm>
            <a:off x="8036879" y="2886221"/>
            <a:ext cx="4094877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544638" marR="0" lvl="0" indent="-1544638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เป้าหมายระดับแผนแม่บทย่อย </a:t>
            </a: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สินค้าเกษตรชีวภาพมีมูลค่าเพิ่มขึ้น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27751DE1-F14B-4FC0-B4BD-AEA4A3B12669}"/>
              </a:ext>
            </a:extLst>
          </p:cNvPr>
          <p:cNvSpPr/>
          <p:nvPr/>
        </p:nvSpPr>
        <p:spPr>
          <a:xfrm>
            <a:off x="8029380" y="2611603"/>
            <a:ext cx="4174740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แผนแม่บทย่อย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เกษตรชีวภาพ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56EBD695-C0D3-467D-8880-05E34347A498}"/>
              </a:ext>
            </a:extLst>
          </p:cNvPr>
          <p:cNvSpPr/>
          <p:nvPr/>
        </p:nvSpPr>
        <p:spPr>
          <a:xfrm>
            <a:off x="123079" y="5447845"/>
            <a:ext cx="4870025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เงื่อนไข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-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46F4A268-7DE3-4280-BB41-96057FC948FF}"/>
              </a:ext>
            </a:extLst>
          </p:cNvPr>
          <p:cNvSpPr/>
          <p:nvPr/>
        </p:nvSpPr>
        <p:spPr>
          <a:xfrm>
            <a:off x="115483" y="5726218"/>
            <a:ext cx="8157151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ผู้รับผิดชอบการรายงานผล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ส</a:t>
            </a:r>
            <a:r>
              <a:rPr lang="th-TH" sz="1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ำนักงานปลัด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กระทรวงเกษตรและสหกรณ์ โดยใช้ข้อมูลจากสำนักงานสภาพัฒนาการเศรษฐกิจและสังคมแห่งชาติ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68BAEBFC-7E64-6D06-4F05-9BA8D1667E01}"/>
              </a:ext>
            </a:extLst>
          </p:cNvPr>
          <p:cNvSpPr/>
          <p:nvPr/>
        </p:nvSpPr>
        <p:spPr>
          <a:xfrm>
            <a:off x="0" y="-4120"/>
            <a:ext cx="12192000" cy="57562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29" name="Table 11">
            <a:extLst>
              <a:ext uri="{FF2B5EF4-FFF2-40B4-BE49-F238E27FC236}">
                <a16:creationId xmlns:a16="http://schemas.microsoft.com/office/drawing/2014/main" id="{02D2C10D-6176-428A-B0D1-E93B9958208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3663584"/>
              </p:ext>
            </p:extLst>
          </p:nvPr>
        </p:nvGraphicFramePr>
        <p:xfrm>
          <a:off x="184839" y="4504074"/>
          <a:ext cx="7621856" cy="6078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97613">
                  <a:extLst>
                    <a:ext uri="{9D8B030D-6E8A-4147-A177-3AD203B41FA5}">
                      <a16:colId xmlns:a16="http://schemas.microsoft.com/office/drawing/2014/main" val="4953110"/>
                    </a:ext>
                  </a:extLst>
                </a:gridCol>
                <a:gridCol w="2367458">
                  <a:extLst>
                    <a:ext uri="{9D8B030D-6E8A-4147-A177-3AD203B41FA5}">
                      <a16:colId xmlns:a16="http://schemas.microsoft.com/office/drawing/2014/main" val="1230062339"/>
                    </a:ext>
                  </a:extLst>
                </a:gridCol>
                <a:gridCol w="2856785">
                  <a:extLst>
                    <a:ext uri="{9D8B030D-6E8A-4147-A177-3AD203B41FA5}">
                      <a16:colId xmlns:a16="http://schemas.microsoft.com/office/drawing/2014/main" val="614190394"/>
                    </a:ext>
                  </a:extLst>
                </a:gridCol>
              </a:tblGrid>
              <a:tr h="337759"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(50)</a:t>
                      </a:r>
                      <a:endParaRPr lang="th-TH" sz="12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เป้าหมายมาตรฐาน(75)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เป้าหมายขั้นสูง(100)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18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5119167"/>
                  </a:ext>
                </a:extLst>
              </a:tr>
              <a:tr h="270120"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</a:t>
                      </a:r>
                      <a:r>
                        <a:rPr lang="en-US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2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</a:t>
                      </a:r>
                      <a:r>
                        <a:rPr lang="en-US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3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ขยายตัวร้อยละ</a:t>
                      </a:r>
                      <a:r>
                        <a:rPr lang="en-US" sz="1200" dirty="0">
                          <a:solidFill>
                            <a:srgbClr val="0000CC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4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3391358"/>
                  </a:ext>
                </a:extLst>
              </a:tr>
            </a:tbl>
          </a:graphicData>
        </a:graphic>
      </p:graphicFrame>
      <p:sp>
        <p:nvSpPr>
          <p:cNvPr id="39" name="Rectangle 20">
            <a:extLst>
              <a:ext uri="{FF2B5EF4-FFF2-40B4-BE49-F238E27FC236}">
                <a16:creationId xmlns:a16="http://schemas.microsoft.com/office/drawing/2014/main" id="{107F014E-48E2-420B-BE8C-A50F1A01C1D0}"/>
              </a:ext>
            </a:extLst>
          </p:cNvPr>
          <p:cNvSpPr/>
          <p:nvPr/>
        </p:nvSpPr>
        <p:spPr>
          <a:xfrm>
            <a:off x="163888" y="4243114"/>
            <a:ext cx="3727559" cy="226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เกณฑ์การประเมินผล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9014184" y="124987"/>
            <a:ext cx="2923143" cy="276999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SKPI </a:t>
            </a:r>
            <a:r>
              <a:rPr lang="th-TH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ที่ลงทุกกรม </a:t>
            </a:r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(Joint</a:t>
            </a:r>
            <a:r>
              <a:rPr lang="th-TH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กระทรวง</a:t>
            </a:r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</p:txBody>
      </p:sp>
      <p:sp>
        <p:nvSpPr>
          <p:cNvPr id="3" name="สี่เหลี่ยมผืนผ้า 2">
            <a:extLst>
              <a:ext uri="{FF2B5EF4-FFF2-40B4-BE49-F238E27FC236}">
                <a16:creationId xmlns:a16="http://schemas.microsoft.com/office/drawing/2014/main" id="{B3C83698-B08F-4830-8337-372181EFF733}"/>
              </a:ext>
            </a:extLst>
          </p:cNvPr>
          <p:cNvSpPr/>
          <p:nvPr/>
        </p:nvSpPr>
        <p:spPr>
          <a:xfrm>
            <a:off x="135305" y="5149146"/>
            <a:ext cx="815715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1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หมายเหตุ 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มูลค่าวัตถุดิบที่ใช้ในการผลิตพลังงานทดแทน (มันสำปะหลังและปาล์มน้ำมัน) มูลค่าสินค้าสมุนไพรและเครื่องเทศ และมูลค่าสินค้าแมลงเศรษฐกิจ</a:t>
            </a:r>
          </a:p>
        </p:txBody>
      </p:sp>
      <p:grpSp>
        <p:nvGrpSpPr>
          <p:cNvPr id="35" name="กลุ่ม 4">
            <a:extLst>
              <a:ext uri="{FF2B5EF4-FFF2-40B4-BE49-F238E27FC236}">
                <a16:creationId xmlns:a16="http://schemas.microsoft.com/office/drawing/2014/main" id="{9F911911-764C-46A4-9B9C-F31156903301}"/>
              </a:ext>
            </a:extLst>
          </p:cNvPr>
          <p:cNvGrpSpPr>
            <a:grpSpLocks/>
          </p:cNvGrpSpPr>
          <p:nvPr/>
        </p:nvGrpSpPr>
        <p:grpSpPr bwMode="auto">
          <a:xfrm>
            <a:off x="10949935" y="543075"/>
            <a:ext cx="1111788" cy="629154"/>
            <a:chOff x="7140891" y="1707729"/>
            <a:chExt cx="1072343" cy="516131"/>
          </a:xfrm>
        </p:grpSpPr>
        <p:pic>
          <p:nvPicPr>
            <p:cNvPr id="38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1738A337-E513-4A8E-A1CE-8F980BC44BA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5161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0" name="TextBox 2">
              <a:extLst>
                <a:ext uri="{FF2B5EF4-FFF2-40B4-BE49-F238E27FC236}">
                  <a16:creationId xmlns:a16="http://schemas.microsoft.com/office/drawing/2014/main" id="{E349C393-9BB3-4C30-B79A-9100F22003A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140891" y="1797444"/>
              <a:ext cx="1072343" cy="328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  <a:br>
                <a:rPr lang="en-US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</a:br>
              <a:r>
                <a:rPr lang="en-US" altLang="th-TH" sz="10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10</a:t>
              </a:r>
            </a:p>
          </p:txBody>
        </p:sp>
      </p:grpSp>
      <p:sp>
        <p:nvSpPr>
          <p:cNvPr id="41" name="TextBox 20">
            <a:extLst>
              <a:ext uri="{FF2B5EF4-FFF2-40B4-BE49-F238E27FC236}">
                <a16:creationId xmlns:a16="http://schemas.microsoft.com/office/drawing/2014/main" id="{084735CF-D181-4AF3-BA70-A086DADCE4EB}"/>
              </a:ext>
            </a:extLst>
          </p:cNvPr>
          <p:cNvSpPr txBox="1"/>
          <p:nvPr/>
        </p:nvSpPr>
        <p:spPr>
          <a:xfrm>
            <a:off x="28705" y="1056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 กรมพัฒนาที่ดิน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2" name="Rounded Rectangle 3">
            <a:extLst>
              <a:ext uri="{FF2B5EF4-FFF2-40B4-BE49-F238E27FC236}">
                <a16:creationId xmlns:a16="http://schemas.microsoft.com/office/drawing/2014/main" id="{28583896-6045-42C2-AC27-3EB91EB6BFBF}"/>
              </a:ext>
            </a:extLst>
          </p:cNvPr>
          <p:cNvSpPr/>
          <p:nvPr/>
        </p:nvSpPr>
        <p:spPr bwMode="gray">
          <a:xfrm>
            <a:off x="181673" y="623417"/>
            <a:ext cx="6528023" cy="357313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985838" lvl="0" indent="-985838" defTabSz="342900" fontAlgn="t">
              <a:lnSpc>
                <a:spcPct val="80000"/>
              </a:lnSpc>
              <a:tabLst>
                <a:tab pos="985838" algn="l"/>
              </a:tabLst>
              <a:defRPr/>
            </a:pP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ตัวชี้วัดที่ 3 </a:t>
            </a:r>
            <a:r>
              <a:rPr lang="en-US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อัตราการขยายตัวของมูลค่าของสินค้าเกษตรชีวภาพ (เฉลี่ยร้อยละ)</a:t>
            </a:r>
          </a:p>
        </p:txBody>
      </p:sp>
    </p:spTree>
    <p:extLst>
      <p:ext uri="{BB962C8B-B14F-4D97-AF65-F5344CB8AC3E}">
        <p14:creationId xmlns:p14="http://schemas.microsoft.com/office/powerpoint/2010/main" val="23976331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5AC7FF-ACFB-42E5-87A7-16FAB95F5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106025" y="6550025"/>
            <a:ext cx="2057400" cy="365125"/>
          </a:xfrm>
        </p:spPr>
        <p:txBody>
          <a:bodyPr/>
          <a:lstStyle/>
          <a:p>
            <a:fld id="{48F63A3B-78C7-47BE-AE5E-E10140E0464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C818488-1B46-40B8-A07A-FFEDF7B561DF}"/>
              </a:ext>
            </a:extLst>
          </p:cNvPr>
          <p:cNvSpPr txBox="1"/>
          <p:nvPr/>
        </p:nvSpPr>
        <p:spPr>
          <a:xfrm>
            <a:off x="0" y="-21110"/>
            <a:ext cx="12192000" cy="369332"/>
          </a:xfrm>
          <a:prstGeom prst="rect">
            <a:avLst/>
          </a:prstGeom>
          <a:solidFill>
            <a:srgbClr val="1572A1"/>
          </a:solidFill>
        </p:spPr>
        <p:txBody>
          <a:bodyPr wrap="square" rtlCol="0">
            <a:spAutoFit/>
          </a:bodyPr>
          <a:lstStyle/>
          <a:p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เป้าหมายการดำเนินงานรอบ 6 และ </a:t>
            </a:r>
            <a:r>
              <a:rPr lang="en-US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D87639D9-F60E-7072-09D6-D39CAB400B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1197531"/>
              </p:ext>
            </p:extLst>
          </p:nvPr>
        </p:nvGraphicFramePr>
        <p:xfrm>
          <a:off x="70646" y="476964"/>
          <a:ext cx="11877676" cy="15365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64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012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773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ชื่อตัวชี้วัดที่ 3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: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อัตราการขยายตัวของมูลค่าของสินค้าเกษตรชีวภาพ </a:t>
                      </a:r>
                      <a:r>
                        <a:rPr kumimoji="0" lang="th-TH" sz="140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(เฉลี่ยร้อยละ)</a:t>
                      </a:r>
                      <a:endParaRPr lang="th-TH" sz="1400" b="1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737"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พลังงานทดแทน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(สศก.</a:t>
                      </a:r>
                      <a:r>
                        <a:rPr lang="th-TH" sz="14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/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สมุนไพรและเครื่องเทศ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,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แมลงเศรษฐกิจ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กสก.) 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หน่วยงานสนับสนุน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สป.กษ./ชป./กปม./ปศ./พด./กวก./กสส./กตส./ส.ป.ก./มกอช./มม./กข./ฝล.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68389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ความสำเร็จตามขั้นตอนที่กำหนด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ความสำเร็จตามขั้นตอนที่กำหนด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534956"/>
                  </a:ext>
                </a:extLst>
              </a:tr>
            </a:tbl>
          </a:graphicData>
        </a:graphic>
      </p:graphicFrame>
      <p:graphicFrame>
        <p:nvGraphicFramePr>
          <p:cNvPr id="11" name="Table 4">
            <a:extLst>
              <a:ext uri="{FF2B5EF4-FFF2-40B4-BE49-F238E27FC236}">
                <a16:creationId xmlns:a16="http://schemas.microsoft.com/office/drawing/2014/main" id="{6F34F676-19D1-4A56-4042-4EF2749D1B6A}"/>
              </a:ext>
            </a:extLst>
          </p:cNvPr>
          <p:cNvGraphicFramePr>
            <a:graphicFrameLocks noGrp="1"/>
          </p:cNvGraphicFramePr>
          <p:nvPr/>
        </p:nvGraphicFramePr>
        <p:xfrm>
          <a:off x="130792" y="2355615"/>
          <a:ext cx="5841372" cy="18270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41372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0479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154511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ระดับความสำเร็จ (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Milestone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จัดทำแผนปฏิบัติงาน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ขับเคลื่อนงานตามแผนงานโครงการ 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ติดตามความก้าวหน้าการปฏิบัติงานตามแผนรอบ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เดือน</a:t>
                      </a: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  <p:graphicFrame>
        <p:nvGraphicFramePr>
          <p:cNvPr id="12" name="Table 4">
            <a:extLst>
              <a:ext uri="{FF2B5EF4-FFF2-40B4-BE49-F238E27FC236}">
                <a16:creationId xmlns:a16="http://schemas.microsoft.com/office/drawing/2014/main" id="{94015EEA-6434-CF3D-639C-C274F985FE0D}"/>
              </a:ext>
            </a:extLst>
          </p:cNvPr>
          <p:cNvGraphicFramePr>
            <a:graphicFrameLocks noGrp="1"/>
          </p:cNvGraphicFramePr>
          <p:nvPr/>
        </p:nvGraphicFramePr>
        <p:xfrm>
          <a:off x="6096000" y="2337461"/>
          <a:ext cx="5916012" cy="187223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16012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54967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9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159026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ระดับความสำเร็จ (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Milestone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ขับเคลื่อนงานตามแผนงานโครงการ </a:t>
                      </a:r>
                    </a:p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ติดตามความก้าวหน้าการปฏิบัติงานตามแผนรอบ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เดือน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95159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5AC7FF-ACFB-42E5-87A7-16FAB95F5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134600" y="6492875"/>
            <a:ext cx="2057400" cy="365125"/>
          </a:xfrm>
        </p:spPr>
        <p:txBody>
          <a:bodyPr/>
          <a:lstStyle/>
          <a:p>
            <a:fld id="{48F63A3B-78C7-47BE-AE5E-E10140E04643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7365C460-D6DF-4C6E-91FC-A586EAF126E0}"/>
              </a:ext>
            </a:extLst>
          </p:cNvPr>
          <p:cNvSpPr txBox="1"/>
          <p:nvPr/>
        </p:nvSpPr>
        <p:spPr>
          <a:xfrm>
            <a:off x="8517277" y="1220065"/>
            <a:ext cx="48104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th-TH" dirty="0"/>
          </a:p>
        </p:txBody>
      </p:sp>
      <p:graphicFrame>
        <p:nvGraphicFramePr>
          <p:cNvPr id="20" name="ตาราง 9">
            <a:extLst>
              <a:ext uri="{FF2B5EF4-FFF2-40B4-BE49-F238E27FC236}">
                <a16:creationId xmlns:a16="http://schemas.microsoft.com/office/drawing/2014/main" id="{623CEE0F-8B86-4D69-9340-F6B4EBA8AFB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98727055"/>
              </p:ext>
            </p:extLst>
          </p:nvPr>
        </p:nvGraphicFramePr>
        <p:xfrm>
          <a:off x="110169" y="1049311"/>
          <a:ext cx="11938320" cy="12660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9383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08265">
                <a:tc>
                  <a:txBody>
                    <a:bodyPr/>
                    <a:lstStyle/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คำอธิบาย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0443036"/>
                  </a:ext>
                </a:extLst>
              </a:tr>
              <a:tr h="961287">
                <a:tc>
                  <a:txBody>
                    <a:bodyPr/>
                    <a:lstStyle/>
                    <a:p>
                      <a:pPr lvl="0"/>
                      <a:r>
                        <a:rPr kumimoji="0" lang="th-TH" sz="11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รายได้เงินสดทางการเกษตร </a:t>
                      </a:r>
                      <a:r>
                        <a:rPr kumimoji="0" lang="th-TH" sz="11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หมายถึง รายได้ที่เป็นเงินสดจากการจำหน่ายผลผลิต ผลพลอยได้และสิ่งอื่นใดจากกระบวนการผลิตทางการเกษตร ประกอบด้วย รายได้เงินสดเกษตรทางพืช รายได้เงินสดเกษตรทางสัตว์ และรายได้เงินสดเกษตรอื่น ๆ ที่เกิดขึ้นในฟาร์ม </a:t>
                      </a:r>
                    </a:p>
                    <a:p>
                      <a:pPr lvl="0"/>
                      <a:r>
                        <a:rPr kumimoji="0" lang="th-TH" sz="11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รายจ่ายเงินสดทางการเกษตร </a:t>
                      </a:r>
                      <a:r>
                        <a:rPr kumimoji="0" lang="th-TH" sz="11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หมายถึง ค่าใช้จ่ายที่เป็นเงินสดในการซื้อวัสดุปัจจัยการผลิตและค่าจ้างแรงงานที่ใช้ในกระบวนการผลิตทางการเกษตร ทั้งการปลูกพืชเลี้ยงสัตว์ และกิจกรรมอื่นที่เกี่ยวกับการเกษตร ที่เกิดขึ้นในฟาร์ม </a:t>
                      </a:r>
                      <a:endParaRPr kumimoji="0" lang="en-US" sz="11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r>
                        <a:rPr kumimoji="0" lang="th-TH" sz="11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รายได้เงินสดสุทธิทางการเกษตร </a:t>
                      </a:r>
                      <a:r>
                        <a:rPr kumimoji="0" lang="th-TH" sz="11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หมายถึง รายได้เงินสดทางการเกษตรหักด้วยรายจ่ายเงินสดทางการเกษตร  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1" name="Table 12">
            <a:extLst>
              <a:ext uri="{FF2B5EF4-FFF2-40B4-BE49-F238E27FC236}">
                <a16:creationId xmlns:a16="http://schemas.microsoft.com/office/drawing/2014/main" id="{C117E2D1-BAFF-4E6E-B028-227AD4ED3A4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4389307"/>
              </p:ext>
            </p:extLst>
          </p:nvPr>
        </p:nvGraphicFramePr>
        <p:xfrm>
          <a:off x="139708" y="2395727"/>
          <a:ext cx="8651973" cy="2522220"/>
        </p:xfrm>
        <a:graphic>
          <a:graphicData uri="http://schemas.openxmlformats.org/drawingml/2006/table">
            <a:tbl>
              <a:tblPr firstRow="1"/>
              <a:tblGrid>
                <a:gridCol w="182879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0737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001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4956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55077">
                  <a:extLst>
                    <a:ext uri="{9D8B030D-6E8A-4147-A177-3AD203B41FA5}">
                      <a16:colId xmlns:a16="http://schemas.microsoft.com/office/drawing/2014/main" val="4041828440"/>
                    </a:ext>
                  </a:extLst>
                </a:gridCol>
                <a:gridCol w="967154">
                  <a:extLst>
                    <a:ext uri="{9D8B030D-6E8A-4147-A177-3AD203B41FA5}">
                      <a16:colId xmlns:a16="http://schemas.microsoft.com/office/drawing/2014/main" val="4161316149"/>
                    </a:ext>
                  </a:extLst>
                </a:gridCol>
                <a:gridCol w="1121954">
                  <a:extLst>
                    <a:ext uri="{9D8B030D-6E8A-4147-A177-3AD203B41FA5}">
                      <a16:colId xmlns:a16="http://schemas.microsoft.com/office/drawing/2014/main" val="1528232098"/>
                    </a:ext>
                  </a:extLst>
                </a:gridCol>
                <a:gridCol w="1121954">
                  <a:extLst>
                    <a:ext uri="{9D8B030D-6E8A-4147-A177-3AD203B41FA5}">
                      <a16:colId xmlns:a16="http://schemas.microsoft.com/office/drawing/2014/main" val="1215610202"/>
                    </a:ext>
                  </a:extLst>
                </a:gridCol>
              </a:tblGrid>
              <a:tr h="0">
                <a:tc gridSpan="8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ข้อมูลพื้นฐาน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9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594757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lvl="0" algn="ctr"/>
                      <a:r>
                        <a:rPr lang="th-TH" sz="105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ปีงบประมาณ</a:t>
                      </a:r>
                      <a:endParaRPr lang="en-US" sz="105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2558</a:t>
                      </a:r>
                      <a:endParaRPr lang="en-US" sz="105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2559</a:t>
                      </a:r>
                      <a:endParaRPr lang="en-US" sz="105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2560</a:t>
                      </a:r>
                      <a:endParaRPr lang="en-US" sz="105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2561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2562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2563</a:t>
                      </a:r>
                      <a:endParaRPr lang="en-US" sz="105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2564</a:t>
                      </a:r>
                      <a:endParaRPr lang="en-US" sz="105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072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รายได้เงินสดทางการเกษตร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(บาท/ครัวเรือน/ปี)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14</a:t>
                      </a:r>
                      <a:r>
                        <a:rPr lang="th-TH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8,</a:t>
                      </a: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390</a:t>
                      </a:r>
                      <a:b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endParaRPr lang="th-TH" sz="105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157</a:t>
                      </a:r>
                      <a:r>
                        <a:rPr lang="th-TH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,</a:t>
                      </a: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249</a:t>
                      </a:r>
                      <a:b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(+5.97%)</a:t>
                      </a:r>
                      <a:endParaRPr lang="th-TH" sz="105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160</a:t>
                      </a:r>
                      <a:r>
                        <a:rPr lang="th-TH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,</a:t>
                      </a: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932</a:t>
                      </a:r>
                      <a:b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(+2.34%)</a:t>
                      </a:r>
                      <a:endParaRPr lang="th-TH" sz="105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197,373</a:t>
                      </a:r>
                      <a:br>
                        <a:rPr lang="en-US" sz="1050" dirty="0"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(+22.64%)</a:t>
                      </a:r>
                      <a:endParaRPr lang="th-TH" sz="1050" dirty="0"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204,066</a:t>
                      </a:r>
                      <a:br>
                        <a:rPr kumimoji="0" lang="en-US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(+3.39%)</a:t>
                      </a:r>
                      <a:endParaRPr kumimoji="0" lang="en-US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184,409.47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(-9.63)</a:t>
                      </a:r>
                      <a:endParaRPr kumimoji="0" lang="en-US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187,081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(+1.45%)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98590706"/>
                  </a:ext>
                </a:extLst>
              </a:tr>
              <a:tr h="17072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รายจ่ายเงินสดทางการเกษตร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(บาท/ครัวเรือน/ปี)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91</a:t>
                      </a:r>
                      <a:r>
                        <a:rPr lang="th-TH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,</a:t>
                      </a:r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326</a:t>
                      </a:r>
                      <a:b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endParaRPr lang="th-TH" sz="1050" b="0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100</a:t>
                      </a:r>
                      <a:r>
                        <a:rPr lang="th-TH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,</a:t>
                      </a: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281</a:t>
                      </a:r>
                    </a:p>
                    <a:p>
                      <a:pPr algn="ctr"/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(+9.81%)</a:t>
                      </a:r>
                      <a:endParaRPr lang="th-TH" sz="105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101</a:t>
                      </a:r>
                      <a:r>
                        <a:rPr lang="th-TH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,</a:t>
                      </a: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</a:t>
                      </a:r>
                      <a:r>
                        <a:rPr lang="th-TH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57</a:t>
                      </a:r>
                      <a:b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(+1.67%)</a:t>
                      </a:r>
                      <a:endParaRPr lang="th-TH" sz="1050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</a:t>
                      </a:r>
                      <a:r>
                        <a:rPr lang="th-TH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</a:t>
                      </a:r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</a:t>
                      </a:r>
                      <a:r>
                        <a:rPr lang="th-TH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,8</a:t>
                      </a:r>
                      <a: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90</a:t>
                      </a:r>
                      <a:br>
                        <a:rPr lang="en-US" sz="105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(+20.53%)</a:t>
                      </a:r>
                      <a:endParaRPr lang="th-TH" sz="1050" b="0" i="0" u="none" strike="noStrike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125,462</a:t>
                      </a:r>
                      <a:br>
                        <a:rPr kumimoji="0" lang="en-US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en-US" sz="105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(+2.09%)</a:t>
                      </a:r>
                      <a:endParaRPr kumimoji="0" lang="en-US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104,923.86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(-16.37)</a:t>
                      </a:r>
                      <a:endParaRPr kumimoji="0" lang="en-US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108,759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(+3.66%)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072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รายได้เงินสดสุทธิทางการเกษตร</a:t>
                      </a:r>
                      <a:endParaRPr lang="en-US" sz="1050" b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(บาท/ครัวเรือน/ปี)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tabLst>
                          <a:tab pos="266700" algn="l"/>
                        </a:tabLst>
                      </a:pPr>
                      <a:r>
                        <a:rPr lang="en-US" sz="1050" b="1" i="0" u="none" strike="noStrike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57,063</a:t>
                      </a:r>
                      <a:endParaRPr lang="th-TH" sz="1050" b="1" i="0" u="none" strike="noStrike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 5</a:t>
                      </a:r>
                      <a:r>
                        <a:rPr kumimoji="0" lang="en-US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</a:t>
                      </a:r>
                      <a:r>
                        <a:rPr kumimoji="0" lang="th-TH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,9</a:t>
                      </a:r>
                      <a:r>
                        <a:rPr kumimoji="0" lang="en-US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67</a:t>
                      </a:r>
                      <a:endParaRPr kumimoji="0" lang="th-TH" sz="105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58,975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50" b="1" i="0" u="none" strike="noStrike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74,483</a:t>
                      </a:r>
                      <a:endParaRPr lang="th-TH" sz="1050" b="1" i="0" u="none" strike="noStrike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  78,604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79,485.62</a:t>
                      </a:r>
                      <a:endParaRPr kumimoji="0" lang="en-US" sz="105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78</a:t>
                      </a:r>
                      <a:r>
                        <a:rPr kumimoji="0" lang="en-US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,</a:t>
                      </a: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322</a:t>
                      </a:r>
                      <a:endParaRPr kumimoji="0" lang="en-US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7072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5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อัตราการขยายตัวของรายได้เงินสดสุทธิทางการเกษตร </a:t>
                      </a:r>
                      <a:r>
                        <a:rPr lang="en-US" sz="105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</a:t>
                      </a:r>
                      <a:r>
                        <a:rPr lang="th-TH" sz="105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</a:t>
                      </a:r>
                      <a:r>
                        <a:rPr lang="en-US" sz="105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)</a:t>
                      </a:r>
                      <a:endParaRPr lang="th-TH" sz="105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050" b="1" i="0" u="none" strike="noStrike" dirty="0">
                          <a:solidFill>
                            <a:srgbClr val="000000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-</a:t>
                      </a:r>
                      <a:endParaRPr lang="th-TH" sz="1050" b="1" i="0" u="none" strike="noStrike" dirty="0">
                        <a:solidFill>
                          <a:srgbClr val="000000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b="1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-0.17</a:t>
                      </a:r>
                      <a:endParaRPr lang="th-TH" sz="105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50" b="1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+3.52</a:t>
                      </a:r>
                      <a:endParaRPr lang="th-TH" sz="105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+26.30</a:t>
                      </a:r>
                    </a:p>
                  </a:txBody>
                  <a:tcPr marL="68580" marR="6858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+5.53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+1.12</a:t>
                      </a:r>
                      <a:endParaRPr kumimoji="0" lang="en-US" sz="105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-</a:t>
                      </a: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1.46</a:t>
                      </a:r>
                      <a:endParaRPr kumimoji="0" lang="en-US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22" name="ตาราง 9">
            <a:extLst>
              <a:ext uri="{FF2B5EF4-FFF2-40B4-BE49-F238E27FC236}">
                <a16:creationId xmlns:a16="http://schemas.microsoft.com/office/drawing/2014/main" id="{F2304922-51C3-42A4-B003-64ED85CE1EE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6638887"/>
              </p:ext>
            </p:extLst>
          </p:nvPr>
        </p:nvGraphicFramePr>
        <p:xfrm>
          <a:off x="8862017" y="2697324"/>
          <a:ext cx="3180153" cy="10588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8015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9687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ประโยชน์ที่ประชาชนจะได้รับ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51155"/>
                  </a:ext>
                </a:extLst>
              </a:tr>
              <a:tr h="755675">
                <a:tc>
                  <a:txBody>
                    <a:bodyPr/>
                    <a:lstStyle/>
                    <a:p>
                      <a:pPr marL="114300" marR="0" lvl="0" indent="-1143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ครัวเรือนเกษตรกรมีรายได้เงินสดสุทธิทางการเกษตรเพิ่มขึ้นจากปีที่ผ่านมา</a:t>
                      </a:r>
                    </a:p>
                    <a:p>
                      <a:pPr marL="114300" marR="0" lvl="0" indent="-1143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1100" b="0" i="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การยกระดับรายได้ของครัวเรือนเกษตรให้สูงขึ้น ลดความเหลื่อมล้ำทางรายได้ในภาคเกษตร</a:t>
                      </a:r>
                      <a:endParaRPr lang="th-TH" sz="1100" b="0" baseline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rgbClr val="CCE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7" name="กล่องข้อความ 2">
            <a:extLst>
              <a:ext uri="{FF2B5EF4-FFF2-40B4-BE49-F238E27FC236}">
                <a16:creationId xmlns:a16="http://schemas.microsoft.com/office/drawing/2014/main" id="{0BF49919-E326-4FDB-84D9-C24FCDBAB9D4}"/>
              </a:ext>
            </a:extLst>
          </p:cNvPr>
          <p:cNvSpPr txBox="1"/>
          <p:nvPr/>
        </p:nvSpPr>
        <p:spPr>
          <a:xfrm>
            <a:off x="8883425" y="3802283"/>
            <a:ext cx="3172506" cy="1169551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sz="1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เงื่อนไข </a:t>
            </a:r>
          </a:p>
          <a:p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1. หากมูลค่าการบริโภคสินค้าเกษตรภายในประเทศปี </a:t>
            </a:r>
            <a:b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2565 ลดลงมากกว่าจากที่ประมาณการไว้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จะไม่นำ </a:t>
            </a:r>
            <a:b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ตัวชี้วัดนี้มาประเมินผลหน่วยงาน</a:t>
            </a:r>
          </a:p>
          <a:p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2. หากระยะต่อไปมีมาตรการป้องกันการแพร่ระบาดของ</a:t>
            </a:r>
            <a:b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โรคติดเชื้อไวรัสโค</a:t>
            </a:r>
            <a:r>
              <a:rPr lang="th-TH" sz="1000" dirty="0" err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โร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นา-2019 (เช่นเดียวกับช่วงที่ได้รับ  </a:t>
            </a:r>
            <a:b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ผลกระทบสูง) จะไม่นำตัวชี้วัดนี้มาประเมินผลหน่วยงาน</a:t>
            </a:r>
          </a:p>
        </p:txBody>
      </p:sp>
      <p:sp>
        <p:nvSpPr>
          <p:cNvPr id="28" name="สี่เหลี่ยมผืนผ้า 6">
            <a:extLst>
              <a:ext uri="{FF2B5EF4-FFF2-40B4-BE49-F238E27FC236}">
                <a16:creationId xmlns:a16="http://schemas.microsoft.com/office/drawing/2014/main" id="{E626CE44-2B09-43CC-B5F8-17465D742B7A}"/>
              </a:ext>
            </a:extLst>
          </p:cNvPr>
          <p:cNvSpPr/>
          <p:nvPr/>
        </p:nvSpPr>
        <p:spPr>
          <a:xfrm>
            <a:off x="90249" y="4917947"/>
            <a:ext cx="11596255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fontAlgn="b">
              <a:defRPr/>
            </a:pPr>
            <a:r>
              <a:rPr lang="th-TH" sz="1100" b="1" dirty="0">
                <a:solidFill>
                  <a:prstClr val="black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หมายเหตุ </a:t>
            </a:r>
            <a:r>
              <a:rPr lang="th-TH" sz="1100" b="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ประเมินผลการดำเนินงานโดยใช้ข้อมูลผลการสำรวจฯ (ตัวเลขจริง) ในปีงบประมาณ พ.ศ. 2565 ของสำนักงานเศรษฐกิจการเกษตร</a:t>
            </a:r>
            <a:endParaRPr lang="th-TH" sz="1100" dirty="0">
              <a:solidFill>
                <a:prstClr val="black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8" name="Rectangle 27">
            <a:extLst>
              <a:ext uri="{FF2B5EF4-FFF2-40B4-BE49-F238E27FC236}">
                <a16:creationId xmlns:a16="http://schemas.microsoft.com/office/drawing/2014/main" id="{79E43E9A-FAB1-4B2D-8FE1-29BB3A036ABB}"/>
              </a:ext>
            </a:extLst>
          </p:cNvPr>
          <p:cNvSpPr/>
          <p:nvPr/>
        </p:nvSpPr>
        <p:spPr>
          <a:xfrm>
            <a:off x="0" y="4673"/>
            <a:ext cx="12192000" cy="58471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114778" y="184316"/>
            <a:ext cx="2923143" cy="276999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SKPI </a:t>
            </a:r>
            <a:r>
              <a:rPr lang="th-TH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ที่ลงทุกกรม </a:t>
            </a:r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(Joint</a:t>
            </a:r>
            <a:r>
              <a:rPr lang="th-TH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กระทรวง</a:t>
            </a:r>
            <a:r>
              <a:rPr lang="en-US" sz="12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</p:txBody>
      </p:sp>
      <p:sp>
        <p:nvSpPr>
          <p:cNvPr id="14" name="TextBox 20">
            <a:extLst>
              <a:ext uri="{FF2B5EF4-FFF2-40B4-BE49-F238E27FC236}">
                <a16:creationId xmlns:a16="http://schemas.microsoft.com/office/drawing/2014/main" id="{373D5F70-47E4-4FCF-A89E-85EE9C44E8E4}"/>
              </a:ext>
            </a:extLst>
          </p:cNvPr>
          <p:cNvSpPr txBox="1"/>
          <p:nvPr/>
        </p:nvSpPr>
        <p:spPr>
          <a:xfrm>
            <a:off x="90249" y="1056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 กรมพัฒนาที่ดิน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15" name="กลุ่ม 4">
            <a:extLst>
              <a:ext uri="{FF2B5EF4-FFF2-40B4-BE49-F238E27FC236}">
                <a16:creationId xmlns:a16="http://schemas.microsoft.com/office/drawing/2014/main" id="{4AEAF23D-A26F-4E74-8401-E38BF21B3BFE}"/>
              </a:ext>
            </a:extLst>
          </p:cNvPr>
          <p:cNvGrpSpPr>
            <a:grpSpLocks/>
          </p:cNvGrpSpPr>
          <p:nvPr/>
        </p:nvGrpSpPr>
        <p:grpSpPr bwMode="auto">
          <a:xfrm>
            <a:off x="10926133" y="518220"/>
            <a:ext cx="1111788" cy="701846"/>
            <a:chOff x="7140891" y="1707729"/>
            <a:chExt cx="1072343" cy="613365"/>
          </a:xfrm>
        </p:grpSpPr>
        <p:pic>
          <p:nvPicPr>
            <p:cNvPr id="16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35E3846A-94E5-4DAC-A1D3-480ADCBF380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7" name="TextBox 2">
              <a:extLst>
                <a:ext uri="{FF2B5EF4-FFF2-40B4-BE49-F238E27FC236}">
                  <a16:creationId xmlns:a16="http://schemas.microsoft.com/office/drawing/2014/main" id="{63C3A11C-2930-4A63-87C6-239358B65FD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140891" y="1797444"/>
              <a:ext cx="1072343" cy="3787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altLang="th-TH" sz="12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  <a:br>
                <a:rPr lang="en-US" altLang="th-TH" sz="12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</a:br>
              <a:r>
                <a:rPr lang="en-US" altLang="th-TH" sz="12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10</a:t>
              </a:r>
            </a:p>
          </p:txBody>
        </p:sp>
      </p:grpSp>
      <p:graphicFrame>
        <p:nvGraphicFramePr>
          <p:cNvPr id="3" name="ตาราง 2">
            <a:extLst>
              <a:ext uri="{FF2B5EF4-FFF2-40B4-BE49-F238E27FC236}">
                <a16:creationId xmlns:a16="http://schemas.microsoft.com/office/drawing/2014/main" id="{FC49EEA6-FF40-47D3-99EF-091FAE7B4F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4052702"/>
              </p:ext>
            </p:extLst>
          </p:nvPr>
        </p:nvGraphicFramePr>
        <p:xfrm>
          <a:off x="126840" y="5473808"/>
          <a:ext cx="10799294" cy="9922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73761">
                  <a:extLst>
                    <a:ext uri="{9D8B030D-6E8A-4147-A177-3AD203B41FA5}">
                      <a16:colId xmlns:a16="http://schemas.microsoft.com/office/drawing/2014/main" val="1420872954"/>
                    </a:ext>
                  </a:extLst>
                </a:gridCol>
                <a:gridCol w="2459736">
                  <a:extLst>
                    <a:ext uri="{9D8B030D-6E8A-4147-A177-3AD203B41FA5}">
                      <a16:colId xmlns:a16="http://schemas.microsoft.com/office/drawing/2014/main" val="2522858270"/>
                    </a:ext>
                  </a:extLst>
                </a:gridCol>
                <a:gridCol w="3665797">
                  <a:extLst>
                    <a:ext uri="{9D8B030D-6E8A-4147-A177-3AD203B41FA5}">
                      <a16:colId xmlns:a16="http://schemas.microsoft.com/office/drawing/2014/main" val="927783396"/>
                    </a:ext>
                  </a:extLst>
                </a:gridCol>
              </a:tblGrid>
              <a:tr h="352182"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(50)</a:t>
                      </a:r>
                      <a:endParaRPr lang="th-TH" sz="12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เป้าหมายมาตรฐาน(75)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เป้าหมายขั้นสูง(100)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18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463823"/>
                  </a:ext>
                </a:extLst>
              </a:tr>
              <a:tr h="57206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76</a:t>
                      </a:r>
                      <a:r>
                        <a:rPr lang="en-US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,967.03</a:t>
                      </a:r>
                      <a:r>
                        <a:rPr lang="th-TH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บาท/ครัวเรือน/ปี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ค่าเป้าหมายมาตรฐาน-</a:t>
                      </a:r>
                      <a:r>
                        <a:rPr lang="en-US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th-TH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ค่าเป้าหมายขั้นสูง-ค่าเป้าหมายมาตรฐาน</a:t>
                      </a:r>
                      <a:r>
                        <a:rPr lang="en-US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lang="th-TH" sz="1200" b="0" kern="0" spc="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78,322 บาท/ครัวเรือน/ปี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(ผลการดำเนินงานปี 6</a:t>
                      </a:r>
                      <a:r>
                        <a:rPr lang="en-US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r>
                        <a:rPr lang="th-TH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79</a:t>
                      </a:r>
                      <a:r>
                        <a:rPr kumimoji="0" lang="en-US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,676.97 </a:t>
                      </a:r>
                      <a:r>
                        <a:rPr lang="th-TH" sz="1200" b="0" kern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บาท/ครัวเรือน/ปี</a:t>
                      </a:r>
                      <a:endParaRPr kumimoji="0" lang="en-US" sz="12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ผลการดำเนินงานปี 2564+</a:t>
                      </a:r>
                      <a:r>
                        <a:rPr kumimoji="0" lang="en-US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%Growth </a:t>
                      </a:r>
                      <a:r>
                        <a:rPr kumimoji="0" lang="th-TH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เฉลี่ย 3 ปี</a:t>
                      </a:r>
                      <a:r>
                        <a:rPr kumimoji="0" lang="en-US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(78,322+1.73%)</a:t>
                      </a:r>
                      <a:endParaRPr kumimoji="0" lang="th-TH" sz="12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9155707"/>
                  </a:ext>
                </a:extLst>
              </a:tr>
            </a:tbl>
          </a:graphicData>
        </a:graphic>
      </p:graphicFrame>
      <p:sp>
        <p:nvSpPr>
          <p:cNvPr id="24" name="Rectangle 20">
            <a:extLst>
              <a:ext uri="{FF2B5EF4-FFF2-40B4-BE49-F238E27FC236}">
                <a16:creationId xmlns:a16="http://schemas.microsoft.com/office/drawing/2014/main" id="{59C13A29-CE44-436B-8708-5FC17C8CED07}"/>
              </a:ext>
            </a:extLst>
          </p:cNvPr>
          <p:cNvSpPr/>
          <p:nvPr/>
        </p:nvSpPr>
        <p:spPr>
          <a:xfrm>
            <a:off x="79450" y="5247656"/>
            <a:ext cx="3727559" cy="226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เกณฑ์การประเมินผล</a:t>
            </a:r>
          </a:p>
        </p:txBody>
      </p:sp>
      <p:sp>
        <p:nvSpPr>
          <p:cNvPr id="25" name="Rounded Rectangle 3">
            <a:extLst>
              <a:ext uri="{FF2B5EF4-FFF2-40B4-BE49-F238E27FC236}">
                <a16:creationId xmlns:a16="http://schemas.microsoft.com/office/drawing/2014/main" id="{BDEA2A62-8590-43FE-A4FB-9E75459A599D}"/>
              </a:ext>
            </a:extLst>
          </p:cNvPr>
          <p:cNvSpPr/>
          <p:nvPr/>
        </p:nvSpPr>
        <p:spPr bwMode="gray">
          <a:xfrm>
            <a:off x="110169" y="626059"/>
            <a:ext cx="8440257" cy="357313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985838" lvl="0" indent="-985838" defTabSz="342900" fontAlgn="t">
              <a:lnSpc>
                <a:spcPct val="80000"/>
              </a:lnSpc>
              <a:tabLst>
                <a:tab pos="985838" algn="l"/>
              </a:tabLst>
              <a:defRPr/>
            </a:pPr>
            <a:r>
              <a:rPr lang="th-TH" sz="1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ตัวชี้วัดที่ 4 </a:t>
            </a:r>
            <a:r>
              <a:rPr lang="en-US" sz="1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: </a:t>
            </a:r>
            <a:r>
              <a:rPr lang="th-TH" sz="1400" b="1" dirty="0">
                <a:latin typeface="Tahoma" pitchFamily="34" charset="0"/>
                <a:ea typeface="Tahoma" pitchFamily="34" charset="0"/>
                <a:cs typeface="Tahoma" pitchFamily="34" charset="0"/>
              </a:rPr>
              <a:t>รายได้เงินสดสุทธิทางการเกษตรของเกษตรกรเฉลี่ยต่อครัวเรือนเพิ่มขึ้น (บาท/ครัวเรือน/ปี)</a:t>
            </a:r>
          </a:p>
        </p:txBody>
      </p:sp>
    </p:spTree>
    <p:extLst>
      <p:ext uri="{BB962C8B-B14F-4D97-AF65-F5344CB8AC3E}">
        <p14:creationId xmlns:p14="http://schemas.microsoft.com/office/powerpoint/2010/main" val="28135877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5AC7FF-ACFB-42E5-87A7-16FAB95F5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106025" y="6550025"/>
            <a:ext cx="2057400" cy="365125"/>
          </a:xfrm>
        </p:spPr>
        <p:txBody>
          <a:bodyPr/>
          <a:lstStyle/>
          <a:p>
            <a:fld id="{48F63A3B-78C7-47BE-AE5E-E10140E0464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C818488-1B46-40B8-A07A-FFEDF7B561DF}"/>
              </a:ext>
            </a:extLst>
          </p:cNvPr>
          <p:cNvSpPr txBox="1"/>
          <p:nvPr/>
        </p:nvSpPr>
        <p:spPr>
          <a:xfrm>
            <a:off x="0" y="-21110"/>
            <a:ext cx="12192000" cy="369332"/>
          </a:xfrm>
          <a:prstGeom prst="rect">
            <a:avLst/>
          </a:prstGeom>
          <a:solidFill>
            <a:srgbClr val="1572A1"/>
          </a:solidFill>
        </p:spPr>
        <p:txBody>
          <a:bodyPr wrap="square" rtlCol="0">
            <a:spAutoFit/>
          </a:bodyPr>
          <a:lstStyle/>
          <a:p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เป้าหมายการดำเนินงานรอบ 6 และ </a:t>
            </a:r>
            <a:r>
              <a:rPr lang="en-US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D87639D9-F60E-7072-09D6-D39CAB400B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2050159"/>
              </p:ext>
            </p:extLst>
          </p:nvPr>
        </p:nvGraphicFramePr>
        <p:xfrm>
          <a:off x="70646" y="476964"/>
          <a:ext cx="11877676" cy="15365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64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012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773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ชื่อตัวชี้วัดที่ 4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: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kumimoji="0" lang="th-TH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รายได้เงินสดสุทธิทางการเกษตรของเกษตรกรเฉลี่ยต่อครัวเรือนเพิ่มขึ้น (บาท/ครัวเรือน/ปี)</a:t>
                      </a:r>
                      <a:endParaRPr lang="th-TH" sz="1400" b="1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737"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สศ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ก.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หน่วยงานสนับสนุน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th-TH" sz="14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ทุกกรม และทุกองค์การมหาชน</a:t>
                      </a:r>
                      <a:endParaRPr lang="en-US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68389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นำผลการดำเนินงานที่ได้เป็นค่าคะแนนในรอบ 6 และ 12 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53495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714245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 bwMode="gray">
          <a:xfrm>
            <a:off x="236718" y="679846"/>
            <a:ext cx="8199974" cy="325661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t" anchorCtr="0" compatLnSpc="1">
            <a:prstTxWarp prst="textNoShape">
              <a:avLst/>
            </a:prstTxWarp>
            <a:noAutofit/>
          </a:bodyPr>
          <a:lstStyle/>
          <a:p>
            <a:pPr algn="ctr">
              <a:spcBef>
                <a:spcPts val="0"/>
              </a:spcBef>
              <a:spcAft>
                <a:spcPts val="600"/>
              </a:spcAft>
              <a:defRPr/>
            </a:pPr>
            <a:endParaRPr lang="en-US" sz="1000" kern="0" dirty="0">
              <a:solidFill>
                <a:prstClr val="white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09760" y="679846"/>
            <a:ext cx="812938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22300" indent="-622300">
              <a:defRPr/>
            </a:pPr>
            <a:r>
              <a:rPr lang="th-TH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5</a:t>
            </a:r>
            <a:r>
              <a:rPr lang="en-US" sz="14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  <a:r>
              <a:rPr lang="th-TH" sz="1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จำนวนพื้นที่เกษตรกรรมที่มีการใช้ประโยชน์ที่ดินอย่างเหมาะสม</a:t>
            </a:r>
            <a:endParaRPr lang="en-US" sz="14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8" name="Pentagon 43">
            <a:extLst>
              <a:ext uri="{FF2B5EF4-FFF2-40B4-BE49-F238E27FC236}">
                <a16:creationId xmlns:a16="http://schemas.microsoft.com/office/drawing/2014/main" id="{1755DE49-B3BF-4308-9071-54B54A22B25D}"/>
              </a:ext>
            </a:extLst>
          </p:cNvPr>
          <p:cNvSpPr/>
          <p:nvPr/>
        </p:nvSpPr>
        <p:spPr>
          <a:xfrm>
            <a:off x="10056538" y="634633"/>
            <a:ext cx="1167809" cy="454637"/>
          </a:xfrm>
          <a:prstGeom prst="homePlate">
            <a:avLst>
              <a:gd name="adj" fmla="val 39432"/>
            </a:avLst>
          </a:prstGeom>
          <a:solidFill>
            <a:srgbClr val="D9D9D9"/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91434" tIns="45717" rIns="91434" bIns="45717" rtlCol="0" anchor="ctr" anchorCtr="0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1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ตัวชี้วัดใหม่</a:t>
            </a:r>
            <a:endParaRPr lang="th-TH" sz="110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9" name="Slide Number Placeholder 1">
            <a:extLst>
              <a:ext uri="{FF2B5EF4-FFF2-40B4-BE49-F238E27FC236}">
                <a16:creationId xmlns:a16="http://schemas.microsoft.com/office/drawing/2014/main" id="{849CFC5B-C772-4883-8F1B-871A36D96DAD}"/>
              </a:ext>
            </a:extLst>
          </p:cNvPr>
          <p:cNvSpPr txBox="1">
            <a:spLocks/>
          </p:cNvSpPr>
          <p:nvPr/>
        </p:nvSpPr>
        <p:spPr>
          <a:xfrm>
            <a:off x="10056440" y="6429666"/>
            <a:ext cx="2057400" cy="365125"/>
          </a:xfrm>
          <a:prstGeom prst="rect">
            <a:avLst/>
          </a:prstGeom>
        </p:spPr>
        <p:txBody>
          <a:bodyPr vert="horz" lIns="91434" tIns="45717" rIns="91434" bIns="45717" rtlCol="0" anchor="ctr"/>
          <a:lstStyle>
            <a:defPPr>
              <a:defRPr lang="th-TH"/>
            </a:defPPr>
            <a:lvl1pPr marL="0" algn="r" defTabSz="914340" rtl="0" eaLnBrk="1" latinLnBrk="0" hangingPunct="1">
              <a:defRPr sz="1000" kern="1200">
                <a:solidFill>
                  <a:schemeClr val="tx1">
                    <a:lumMod val="65000"/>
                    <a:lumOff val="3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457170" algn="l" defTabSz="91434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40" algn="l" defTabSz="91434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10" algn="l" defTabSz="91434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682" algn="l" defTabSz="91434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851" algn="l" defTabSz="91434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022" algn="l" defTabSz="91434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192" algn="l" defTabSz="91434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362" algn="l" defTabSz="91434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48F63A3B-78C7-47BE-AE5E-E10140E04643}" type="slidenum">
              <a:rPr lang="en-US">
                <a:solidFill>
                  <a:prstClr val="black">
                    <a:lumMod val="65000"/>
                    <a:lumOff val="35000"/>
                  </a:prstClr>
                </a:solidFill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11</a:t>
            </a:fld>
            <a:endParaRPr lang="en-US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22" name="TextBox 20">
            <a:extLst>
              <a:ext uri="{FF2B5EF4-FFF2-40B4-BE49-F238E27FC236}">
                <a16:creationId xmlns:a16="http://schemas.microsoft.com/office/drawing/2014/main" id="{9A3D60C7-45F4-47AB-B2B7-762A9F179FCC}"/>
              </a:ext>
            </a:extLst>
          </p:cNvPr>
          <p:cNvSpPr txBox="1"/>
          <p:nvPr/>
        </p:nvSpPr>
        <p:spPr>
          <a:xfrm>
            <a:off x="90249" y="1056"/>
            <a:ext cx="71979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 .......ชื่อกรม................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23" name="ตาราง 9">
            <a:extLst>
              <a:ext uri="{FF2B5EF4-FFF2-40B4-BE49-F238E27FC236}">
                <a16:creationId xmlns:a16="http://schemas.microsoft.com/office/drawing/2014/main" id="{AE483B05-6D40-4DA0-A9F1-42E2ECFD55D6}"/>
              </a:ext>
            </a:extLst>
          </p:cNvPr>
          <p:cNvGraphicFramePr>
            <a:graphicFrameLocks noGrp="1"/>
          </p:cNvGraphicFramePr>
          <p:nvPr/>
        </p:nvGraphicFramePr>
        <p:xfrm>
          <a:off x="8563769" y="3327779"/>
          <a:ext cx="3390318" cy="8918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9031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9749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ประโยชน์ที่จะได้รับ</a:t>
                      </a:r>
                    </a:p>
                  </a:txBody>
                  <a:tcPr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51155"/>
                  </a:ext>
                </a:extLst>
              </a:tr>
              <a:tr h="518490">
                <a:tc>
                  <a:txBody>
                    <a:bodyPr/>
                    <a:lstStyle/>
                    <a:p>
                      <a:pPr marL="228600" indent="-228600">
                        <a:buAutoNum type="arabicPeriod"/>
                      </a:pPr>
                      <a:r>
                        <a:rPr lang="th-TH" sz="1100" b="0" i="0" spc="-2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ประชนมีความมั่นคงทางอหาร ปลอดภัย และเพียงพอ </a:t>
                      </a:r>
                    </a:p>
                    <a:p>
                      <a:pPr marL="228600" indent="-228600">
                        <a:buAutoNum type="arabicPeriod"/>
                      </a:pPr>
                      <a:r>
                        <a:rPr lang="th-TH" sz="1100" b="0" i="0" spc="-2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ชุมชนมีสิ่งแวดล้อมที่ดีขึ้น</a:t>
                      </a:r>
                    </a:p>
                    <a:p>
                      <a:pPr marL="228600" marR="0" lvl="0" indent="-228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lang="th-TH" sz="1100" b="0" i="0" spc="-2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ประชาชนมีคุณภาพชีวิตที่ดี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4" name="ตาราง 9">
            <a:extLst>
              <a:ext uri="{FF2B5EF4-FFF2-40B4-BE49-F238E27FC236}">
                <a16:creationId xmlns:a16="http://schemas.microsoft.com/office/drawing/2014/main" id="{ACA3CE3B-3C3C-45E0-A62E-85D1561D4060}"/>
              </a:ext>
            </a:extLst>
          </p:cNvPr>
          <p:cNvGraphicFramePr>
            <a:graphicFrameLocks noGrp="1"/>
          </p:cNvGraphicFramePr>
          <p:nvPr/>
        </p:nvGraphicFramePr>
        <p:xfrm>
          <a:off x="8563768" y="4375420"/>
          <a:ext cx="3390319" cy="1691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9031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2813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เงื่อนไขการประเมิน 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51155"/>
                  </a:ext>
                </a:extLst>
              </a:tr>
              <a:tr h="513356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th-TH" sz="1100" b="0" i="0" spc="-2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นื่องจากตัวชี้วัดดังกล่าวเป็นปีแรกที่มีการประเมินความสอดคล้องของการใช้ประโยชน์ที่ดินเทียบกับแผนการใช้ที่ดินที่จัดแบ่งเขตเกษตรกรรมไว้ 3 เขต </a:t>
                      </a:r>
                      <a:r>
                        <a:rPr lang="th-TH" sz="11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เขตเกษตรกรรมชั้นดี เขตเกษตรกรรมศักยภาพการผลิตสูง และเขตเกษตรกรรมที่มีศักยภาพการผลิตต่ำ  คิดสัดส่วนเป็นร้อยละ 20</a:t>
                      </a:r>
                      <a:r>
                        <a:rPr lang="en-US" sz="11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:60:20</a:t>
                      </a:r>
                      <a:r>
                        <a:rPr lang="th-TH" sz="11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ดังนั้น ในปี 2566 จึงคาดการณ์ผลการดำเนินงานจะมีความสอดคล้องกับเขตเกษตรกรรมในสัดส่วนดังกล่าวคิดเป็นร้อยละ 50</a:t>
                      </a:r>
                      <a:endParaRPr lang="th-TH" sz="1100" b="0" i="0" spc="-20" baseline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31" name="สี่เหลี่ยมผืนผ้า 30">
            <a:extLst>
              <a:ext uri="{FF2B5EF4-FFF2-40B4-BE49-F238E27FC236}">
                <a16:creationId xmlns:a16="http://schemas.microsoft.com/office/drawing/2014/main" id="{1E306E17-08E6-4917-8259-ED9F649CFAEE}"/>
              </a:ext>
            </a:extLst>
          </p:cNvPr>
          <p:cNvSpPr/>
          <p:nvPr/>
        </p:nvSpPr>
        <p:spPr>
          <a:xfrm>
            <a:off x="0" y="0"/>
            <a:ext cx="12192000" cy="56255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2" name="TextBox 20">
            <a:extLst>
              <a:ext uri="{FF2B5EF4-FFF2-40B4-BE49-F238E27FC236}">
                <a16:creationId xmlns:a16="http://schemas.microsoft.com/office/drawing/2014/main" id="{6D7EFCD1-7D5F-4B40-931B-FAFE0190FE5D}"/>
              </a:ext>
            </a:extLst>
          </p:cNvPr>
          <p:cNvSpPr txBox="1"/>
          <p:nvPr/>
        </p:nvSpPr>
        <p:spPr>
          <a:xfrm>
            <a:off x="137145" y="-13600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  กรมพัฒนาที่ดิน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4" name="สี่เหลี่ยมผืนผ้า 33">
            <a:extLst>
              <a:ext uri="{FF2B5EF4-FFF2-40B4-BE49-F238E27FC236}">
                <a16:creationId xmlns:a16="http://schemas.microsoft.com/office/drawing/2014/main" id="{818AFB92-4406-4DBC-B890-D8111074814A}"/>
              </a:ext>
            </a:extLst>
          </p:cNvPr>
          <p:cNvSpPr/>
          <p:nvPr/>
        </p:nvSpPr>
        <p:spPr>
          <a:xfrm>
            <a:off x="309760" y="4815620"/>
            <a:ext cx="14141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th-TH" sz="12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เกณฑ์การประเมิน</a:t>
            </a:r>
            <a:endParaRPr lang="en-US" sz="1200" b="1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5" name="กลุ่ม 4">
            <a:extLst>
              <a:ext uri="{FF2B5EF4-FFF2-40B4-BE49-F238E27FC236}">
                <a16:creationId xmlns:a16="http://schemas.microsoft.com/office/drawing/2014/main" id="{B1C290A7-0CDB-C3A8-D470-F8D6C708525E}"/>
              </a:ext>
            </a:extLst>
          </p:cNvPr>
          <p:cNvGrpSpPr>
            <a:grpSpLocks/>
          </p:cNvGrpSpPr>
          <p:nvPr/>
        </p:nvGrpSpPr>
        <p:grpSpPr bwMode="auto">
          <a:xfrm>
            <a:off x="11064552" y="578622"/>
            <a:ext cx="1107285" cy="615553"/>
            <a:chOff x="7094187" y="1707729"/>
            <a:chExt cx="1164188" cy="613365"/>
          </a:xfrm>
        </p:grpSpPr>
        <p:pic>
          <p:nvPicPr>
            <p:cNvPr id="7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B5AFA38E-0EF0-CC04-205A-C6F509280C3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TextBox 2">
              <a:extLst>
                <a:ext uri="{FF2B5EF4-FFF2-40B4-BE49-F238E27FC236}">
                  <a16:creationId xmlns:a16="http://schemas.microsoft.com/office/drawing/2014/main" id="{49066BE4-A86D-8204-457A-7EEE5773C5A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094187" y="1848543"/>
              <a:ext cx="1164188" cy="3680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altLang="th-TH" sz="9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  <a:br>
                <a:rPr lang="en-US" altLang="th-TH" sz="9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</a:br>
              <a:r>
                <a:rPr lang="th-TH" altLang="th-TH" sz="9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10</a:t>
              </a:r>
              <a:endParaRPr lang="en-US" altLang="th-TH" sz="9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A7F4246F-BFED-9006-726B-6C1A96BE761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4364554"/>
              </p:ext>
            </p:extLst>
          </p:nvPr>
        </p:nvGraphicFramePr>
        <p:xfrm>
          <a:off x="299001" y="4774550"/>
          <a:ext cx="7664781" cy="914400"/>
        </p:xfrm>
        <a:graphic>
          <a:graphicData uri="http://schemas.openxmlformats.org/drawingml/2006/table">
            <a:tbl>
              <a:tblPr firstRow="1"/>
              <a:tblGrid>
                <a:gridCol w="26325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93947">
                  <a:extLst>
                    <a:ext uri="{9D8B030D-6E8A-4147-A177-3AD203B41FA5}">
                      <a16:colId xmlns:a16="http://schemas.microsoft.com/office/drawing/2014/main" val="4041828440"/>
                    </a:ext>
                  </a:extLst>
                </a:gridCol>
                <a:gridCol w="994038">
                  <a:extLst>
                    <a:ext uri="{9D8B030D-6E8A-4147-A177-3AD203B41FA5}">
                      <a16:colId xmlns:a16="http://schemas.microsoft.com/office/drawing/2014/main" val="4161316149"/>
                    </a:ext>
                  </a:extLst>
                </a:gridCol>
                <a:gridCol w="907060">
                  <a:extLst>
                    <a:ext uri="{9D8B030D-6E8A-4147-A177-3AD203B41FA5}">
                      <a16:colId xmlns:a16="http://schemas.microsoft.com/office/drawing/2014/main" val="4036223871"/>
                    </a:ext>
                  </a:extLst>
                </a:gridCol>
                <a:gridCol w="1043741">
                  <a:extLst>
                    <a:ext uri="{9D8B030D-6E8A-4147-A177-3AD203B41FA5}">
                      <a16:colId xmlns:a16="http://schemas.microsoft.com/office/drawing/2014/main" val="473551486"/>
                    </a:ext>
                  </a:extLst>
                </a:gridCol>
                <a:gridCol w="1093443">
                  <a:extLst>
                    <a:ext uri="{9D8B030D-6E8A-4147-A177-3AD203B41FA5}">
                      <a16:colId xmlns:a16="http://schemas.microsoft.com/office/drawing/2014/main" val="1446275991"/>
                    </a:ext>
                  </a:extLst>
                </a:gridCol>
              </a:tblGrid>
              <a:tr h="272450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แผนการดำเนินงานระยะยาว 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(Road Map)</a:t>
                      </a:r>
                      <a:endParaRPr kumimoji="0" lang="th-TH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9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5947573"/>
                  </a:ext>
                </a:extLst>
              </a:tr>
              <a:tr h="242178">
                <a:tc>
                  <a:txBody>
                    <a:bodyPr/>
                    <a:lstStyle/>
                    <a:p>
                      <a:pPr lvl="0" algn="ctr"/>
                      <a:r>
                        <a:rPr lang="th-TH" sz="100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ปีงบประมาณ</a:t>
                      </a:r>
                      <a:endParaRPr lang="en-US" sz="10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2566</a:t>
                      </a:r>
                    </a:p>
                  </a:txBody>
                  <a:tcPr marL="68580" marR="6858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2567</a:t>
                      </a:r>
                    </a:p>
                  </a:txBody>
                  <a:tcPr marL="68580" marR="6858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2568</a:t>
                      </a:r>
                    </a:p>
                  </a:txBody>
                  <a:tcPr marL="68580" marR="6858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2569</a:t>
                      </a:r>
                    </a:p>
                  </a:txBody>
                  <a:tcPr marL="68580" marR="6858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2570</a:t>
                      </a:r>
                    </a:p>
                  </a:txBody>
                  <a:tcPr marL="68580" marR="6858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3539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</a:t>
                      </a:r>
                      <a:r>
                        <a:rPr lang="en-US" sz="10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10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(ไร่)</a:t>
                      </a:r>
                      <a:br>
                        <a:rPr lang="en-US" sz="10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endParaRPr lang="th-TH" sz="10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  <a:r>
                        <a:rPr 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</a:t>
                      </a:r>
                      <a:r>
                        <a:rPr lang="th-TH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65</a:t>
                      </a:r>
                      <a:r>
                        <a:rPr 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6,142</a:t>
                      </a:r>
                      <a:endParaRPr lang="th-TH" sz="1000" b="0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144" marR="7144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r>
                        <a:rPr 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,000,000</a:t>
                      </a:r>
                      <a:endParaRPr lang="th-TH" sz="1000" b="0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144" marR="7144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r>
                        <a:rPr 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,343,858</a:t>
                      </a:r>
                      <a:endParaRPr lang="th-TH" sz="1000" b="0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144" marR="7144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r>
                        <a:rPr 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,000,000</a:t>
                      </a:r>
                      <a:endParaRPr lang="th-TH" sz="1000" b="0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144" marR="7144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r>
                        <a:rPr 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,000,000</a:t>
                      </a:r>
                      <a:endParaRPr lang="th-TH" sz="1000" b="0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144" marR="7144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0" name="สี่เหลี่ยมผืนผ้า 33">
            <a:extLst>
              <a:ext uri="{FF2B5EF4-FFF2-40B4-BE49-F238E27FC236}">
                <a16:creationId xmlns:a16="http://schemas.microsoft.com/office/drawing/2014/main" id="{1F862C65-5D3E-DDBF-F671-805DB6F3A818}"/>
              </a:ext>
            </a:extLst>
          </p:cNvPr>
          <p:cNvSpPr/>
          <p:nvPr/>
        </p:nvSpPr>
        <p:spPr>
          <a:xfrm>
            <a:off x="236718" y="5659143"/>
            <a:ext cx="14141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th-TH" sz="12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เกณฑ์การประเมิน</a:t>
            </a:r>
            <a:endParaRPr lang="en-US" sz="1200" b="1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id="{D0459C01-C095-5265-A601-CCD49EBA3CB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3659828"/>
              </p:ext>
            </p:extLst>
          </p:nvPr>
        </p:nvGraphicFramePr>
        <p:xfrm>
          <a:off x="299001" y="3009122"/>
          <a:ext cx="7664783" cy="1807845"/>
        </p:xfrm>
        <a:graphic>
          <a:graphicData uri="http://schemas.openxmlformats.org/drawingml/2006/table">
            <a:tbl>
              <a:tblPr firstRow="1"/>
              <a:tblGrid>
                <a:gridCol w="31494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05096">
                  <a:extLst>
                    <a:ext uri="{9D8B030D-6E8A-4147-A177-3AD203B41FA5}">
                      <a16:colId xmlns:a16="http://schemas.microsoft.com/office/drawing/2014/main" val="4161316149"/>
                    </a:ext>
                  </a:extLst>
                </a:gridCol>
                <a:gridCol w="1505096">
                  <a:extLst>
                    <a:ext uri="{9D8B030D-6E8A-4147-A177-3AD203B41FA5}">
                      <a16:colId xmlns:a16="http://schemas.microsoft.com/office/drawing/2014/main" val="4036223871"/>
                    </a:ext>
                  </a:extLst>
                </a:gridCol>
                <a:gridCol w="1505096">
                  <a:extLst>
                    <a:ext uri="{9D8B030D-6E8A-4147-A177-3AD203B41FA5}">
                      <a16:colId xmlns:a16="http://schemas.microsoft.com/office/drawing/2014/main" val="473551486"/>
                    </a:ext>
                  </a:extLst>
                </a:gridCol>
              </a:tblGrid>
              <a:tr h="269448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ข้อมูลพื้นฐาน</a:t>
                      </a:r>
                    </a:p>
                  </a:txBody>
                  <a:tcPr marL="68580" marR="6858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9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5947573"/>
                  </a:ext>
                </a:extLst>
              </a:tr>
              <a:tr h="239509">
                <a:tc>
                  <a:txBody>
                    <a:bodyPr/>
                    <a:lstStyle/>
                    <a:p>
                      <a:pPr lvl="0" algn="ctr"/>
                      <a:r>
                        <a:rPr lang="th-TH" sz="100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ปีงบประมาณ</a:t>
                      </a:r>
                      <a:endParaRPr lang="en-US" sz="10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2563</a:t>
                      </a:r>
                    </a:p>
                  </a:txBody>
                  <a:tcPr marL="68580" marR="6858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2564</a:t>
                      </a:r>
                    </a:p>
                  </a:txBody>
                  <a:tcPr marL="68580" marR="6858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2565</a:t>
                      </a:r>
                    </a:p>
                  </a:txBody>
                  <a:tcPr marL="68580" marR="6858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9509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 (ไร่)</a:t>
                      </a:r>
                    </a:p>
                  </a:txBody>
                  <a:tcPr marL="68580" marR="6858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2,834,508</a:t>
                      </a:r>
                      <a:endParaRPr lang="th-TH" sz="1000" b="0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144" marR="7144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2,696,991</a:t>
                      </a:r>
                      <a:endParaRPr lang="th-TH" sz="1000" b="0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144" marR="7144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1,677,477</a:t>
                      </a:r>
                      <a:endParaRPr lang="th-TH" sz="1000" b="0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144" marR="7144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8742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ผลการดำเนินงาน</a:t>
                      </a:r>
                      <a:r>
                        <a:rPr lang="en-US" sz="10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10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(ไร่)</a:t>
                      </a:r>
                    </a:p>
                  </a:txBody>
                  <a:tcPr marL="68580" marR="6858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2,</a:t>
                      </a:r>
                      <a:r>
                        <a:rPr lang="th-TH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83</a:t>
                      </a:r>
                      <a:r>
                        <a:rPr 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7,084</a:t>
                      </a:r>
                      <a:endParaRPr lang="th-TH" sz="1000" b="0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144" marR="7144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2,683,068</a:t>
                      </a:r>
                      <a:endParaRPr lang="th-TH" sz="1000" b="0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144" marR="7144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1,974,385</a:t>
                      </a:r>
                      <a:endParaRPr lang="th-TH" sz="1000" b="0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(ค่าประมาณการ)</a:t>
                      </a:r>
                    </a:p>
                  </a:txBody>
                  <a:tcPr marL="7144" marR="7144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38355123"/>
                  </a:ext>
                </a:extLst>
              </a:tr>
              <a:tr h="239509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ผลต่าง</a:t>
                      </a:r>
                    </a:p>
                  </a:txBody>
                  <a:tcPr marL="68580" marR="6858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2,576</a:t>
                      </a:r>
                      <a:endParaRPr lang="th-TH" sz="1000" b="0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144" marR="7144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-13,922</a:t>
                      </a:r>
                      <a:endParaRPr lang="th-TH" sz="1000" b="0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144" marR="7144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296,</a:t>
                      </a:r>
                      <a:r>
                        <a:rPr lang="th-TH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908</a:t>
                      </a:r>
                    </a:p>
                  </a:txBody>
                  <a:tcPr marL="7144" marR="7144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3879707"/>
                  </a:ext>
                </a:extLst>
              </a:tr>
              <a:tr h="239509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</a:t>
                      </a:r>
                    </a:p>
                  </a:txBody>
                  <a:tcPr marL="68580" marR="6858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0.09</a:t>
                      </a:r>
                    </a:p>
                  </a:txBody>
                  <a:tcPr marL="7144" marR="7144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 </a:t>
                      </a:r>
                      <a:r>
                        <a:rPr lang="th-TH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  <a:r>
                        <a:rPr 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.52</a:t>
                      </a:r>
                      <a:endParaRPr lang="th-TH" sz="1000" b="0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144" marR="7144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17.69</a:t>
                      </a:r>
                      <a:endParaRPr lang="th-TH" sz="1000" b="0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144" marR="7144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34072057"/>
                  </a:ext>
                </a:extLst>
              </a:tr>
              <a:tr h="239509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ร้อยละค่าเฉลี่ยผลงาน 3 ปี</a:t>
                      </a:r>
                    </a:p>
                  </a:txBody>
                  <a:tcPr marL="68580" marR="6858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5.76</a:t>
                      </a:r>
                    </a:p>
                  </a:txBody>
                  <a:tcPr marL="7144" marR="7144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000" b="0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144" marR="7144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000" b="0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144" marR="7144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3393236"/>
                  </a:ext>
                </a:extLst>
              </a:tr>
            </a:tbl>
          </a:graphicData>
        </a:graphic>
      </p:graphicFrame>
      <p:graphicFrame>
        <p:nvGraphicFramePr>
          <p:cNvPr id="21" name="Table 7">
            <a:extLst>
              <a:ext uri="{FF2B5EF4-FFF2-40B4-BE49-F238E27FC236}">
                <a16:creationId xmlns:a16="http://schemas.microsoft.com/office/drawing/2014/main" id="{F36627F0-8193-62FA-B459-FB8B7B6657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38491043"/>
              </p:ext>
            </p:extLst>
          </p:nvPr>
        </p:nvGraphicFramePr>
        <p:xfrm>
          <a:off x="299001" y="5921737"/>
          <a:ext cx="7664785" cy="914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68062">
                  <a:extLst>
                    <a:ext uri="{9D8B030D-6E8A-4147-A177-3AD203B41FA5}">
                      <a16:colId xmlns:a16="http://schemas.microsoft.com/office/drawing/2014/main" val="4953110"/>
                    </a:ext>
                  </a:extLst>
                </a:gridCol>
                <a:gridCol w="2566749">
                  <a:extLst>
                    <a:ext uri="{9D8B030D-6E8A-4147-A177-3AD203B41FA5}">
                      <a16:colId xmlns:a16="http://schemas.microsoft.com/office/drawing/2014/main" val="1230062339"/>
                    </a:ext>
                  </a:extLst>
                </a:gridCol>
                <a:gridCol w="2529974">
                  <a:extLst>
                    <a:ext uri="{9D8B030D-6E8A-4147-A177-3AD203B41FA5}">
                      <a16:colId xmlns:a16="http://schemas.microsoft.com/office/drawing/2014/main" val="614190394"/>
                    </a:ext>
                  </a:extLst>
                </a:gridCol>
              </a:tblGrid>
              <a:tr h="294968"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(50)</a:t>
                      </a:r>
                      <a:endParaRPr lang="th-TH" sz="11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เป้าหมายมาตรฐาน(75)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เป้าหมายขั้นสูง(100)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18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5119167"/>
                  </a:ext>
                </a:extLst>
              </a:tr>
              <a:tr h="619432">
                <a:tc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56</a:t>
                      </a: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 ล้านไร่</a:t>
                      </a:r>
                    </a:p>
                    <a:p>
                      <a:pPr algn="ctr"/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(เป้าหมายปี 2566 - (เป้าหมายปี 66*ร้อยละค่าเฉลี่ยผลงานย้อนหลัง 3 ปี))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1.6</a:t>
                      </a: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56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ล้านไร่</a:t>
                      </a:r>
                    </a:p>
                    <a:p>
                      <a:pPr algn="ctr"/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(เป้าหมายปี 2566)</a:t>
                      </a:r>
                      <a:endParaRPr lang="en-US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1.7</a:t>
                      </a: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ล้านไร่</a:t>
                      </a:r>
                    </a:p>
                    <a:p>
                      <a:pPr algn="ctr"/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(เป้าหมายปี 2566 + (เป้าหมายปี 66*ร้อยละค่าเฉลี่ยผลงานย้อนหลัง 3 ปี))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3391358"/>
                  </a:ext>
                </a:extLst>
              </a:tr>
            </a:tbl>
          </a:graphicData>
        </a:graphic>
      </p:graphicFrame>
      <p:graphicFrame>
        <p:nvGraphicFramePr>
          <p:cNvPr id="25" name="ตาราง 9">
            <a:extLst>
              <a:ext uri="{FF2B5EF4-FFF2-40B4-BE49-F238E27FC236}">
                <a16:creationId xmlns:a16="http://schemas.microsoft.com/office/drawing/2014/main" id="{A39B3E54-BA92-A9AF-2580-6B36F691C17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4382527"/>
              </p:ext>
            </p:extLst>
          </p:nvPr>
        </p:nvGraphicFramePr>
        <p:xfrm>
          <a:off x="309760" y="1104910"/>
          <a:ext cx="11644327" cy="192437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6443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36431">
                <a:tc>
                  <a:txBody>
                    <a:bodyPr/>
                    <a:lstStyle/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คำอธิบาย</a:t>
                      </a:r>
                    </a:p>
                  </a:txBody>
                  <a:tcPr marL="68580" marR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0443036"/>
                  </a:ext>
                </a:extLst>
              </a:tr>
              <a:tr h="1665294"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10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นิยาม</a:t>
                      </a:r>
                      <a:r>
                        <a:rPr lang="th-TH" sz="11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en-US" sz="11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:</a:t>
                      </a:r>
                      <a:r>
                        <a:rPr lang="th-TH" sz="11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11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การใช้ประโยชน์ที่ดินอย่างเหมาะสม </a:t>
                      </a:r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เป็นการบริหารจัดการพื้นที่เกษตรกรรม โดยการพัฒนาพื้นที่ตามศักยภาพของที่ดินและความต้องการของเกษตรกรและชุมชน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ด้วยการใช้ระบบฐานข้อมูลดินในการวางแผนการใช้ที่ดิน และพัฒนาที่ดินด้วยระบบอนุรักษ์ดินและน้ำทั้งวิธีกลและวิธีพืช และเทคโนโลยีการจัดการดินเพื่อรักษาสมดุลความเสื่อมโทรมของที่ดินและนิเวศเกษตร</a:t>
                      </a:r>
                      <a:endParaRPr lang="th-TH" sz="11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71450" marR="0" lvl="0" indent="-17145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10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ขอบเขตการประเมิน </a:t>
                      </a:r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:</a:t>
                      </a:r>
                      <a:r>
                        <a:rPr lang="th-TH" sz="110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11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พื้นที่เกษตรกรรมที่ได้รับการ</a:t>
                      </a:r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พัฒนาที่ดิน </a:t>
                      </a:r>
                      <a:r>
                        <a:rPr lang="th-TH" sz="11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ในปีงบประมาณ 2566 จำนวน 1.65 ล้านไร่ โดยมีโครงการและกิจกรรมดำเนินการ ได้แก่ การปรับปรุงคุณภาพดิน การฟื้นฟูและป้องกันการชะล้างพังทลายของดิน การส่งเสริมการใช้สารอินทรีย์ลดใช้สารเคมีทางการเกษตร </a:t>
                      </a:r>
                      <a:r>
                        <a:rPr lang="th-TH" sz="1100" b="0" i="0" u="none" strike="noStrike" cap="none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sym typeface="Sarabun"/>
                        </a:rPr>
                        <a:t>โครงการระบบส่งเสริมเกษตรแปลงใหญ่</a:t>
                      </a:r>
                      <a:r>
                        <a:rPr lang="th-TH" sz="11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โครงการบริหารจัดการการผลิตสินค้าเกษตรตามแผนที่เกษตรเพื่อการบริหารจัดการเชิงรุก 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(Agri-Map)</a:t>
                      </a:r>
                      <a:r>
                        <a:rPr lang="th-TH" sz="11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โครงการบริหารจัดการดินและน้ำเขตพัฒนาที่ดินลุ่มน้ำ โครงการพัฒนาพื้นที่เฉพาะ โครงการพัฒนาพื้นที่เพิ่มมูลค่าที่ดินเพื่อการเกษตร โครงการพัฒนาพื้นที่โครงการหลวง โครงการส่งเสริมการดำเนินงานอันเนื่องมาจากพระราชดำริ โครงการส่งเสริมการไถกลบและผลิตปุ๋ยอินทรีย์ โครงการพัฒนาตามศักยภาพพื้นที่ในจังหวัดชายแดนใต้ และ</a:t>
                      </a:r>
                      <a:r>
                        <a:rPr lang="th-TH" sz="1100" b="0" i="0" u="none" strike="noStrike" cap="none" dirty="0">
                          <a:solidFill>
                            <a:schemeClr val="dk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sym typeface="Sarabun"/>
                        </a:rPr>
                        <a:t>โครงการส่งเสริมและพัฒนาอาชีพเพื่อแก้ไขปัญหาที่ดินทำกิน</a:t>
                      </a:r>
                      <a:r>
                        <a:rPr lang="en-US" sz="1100" b="0" i="0" u="none" strike="noStrike" cap="none" dirty="0">
                          <a:solidFill>
                            <a:schemeClr val="dk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sym typeface="Sarabun"/>
                        </a:rPr>
                        <a:t> </a:t>
                      </a:r>
                      <a:r>
                        <a:rPr lang="th-TH" sz="1100" b="0" i="0" u="none" strike="noStrike" cap="none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  <a:sym typeface="Sarabun"/>
                        </a:rPr>
                        <a:t>เป็นต้น</a:t>
                      </a:r>
                      <a:endParaRPr lang="th-TH" sz="11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71450" marR="0" lvl="0" indent="-17145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10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วิธีการเก็บข้อมูล</a:t>
                      </a:r>
                      <a:r>
                        <a:rPr lang="th-TH" sz="11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en-US" sz="1100" b="1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: </a:t>
                      </a:r>
                      <a:r>
                        <a:rPr lang="th-TH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การติดตามและรายงานผลการดำเนินงานจากสำนักงานพัฒนาที่ดินเขต </a:t>
                      </a:r>
                      <a:r>
                        <a:rPr lang="en-US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1-12</a:t>
                      </a:r>
                      <a:r>
                        <a:rPr lang="th-TH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และสถานีพัฒนาที่ดินจังหวัด </a:t>
                      </a:r>
                      <a:endParaRPr lang="th-TH" sz="11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71450" marR="0" lvl="0" indent="-17145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10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แหล่งที่มาของข้อมูล </a:t>
                      </a:r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:</a:t>
                      </a:r>
                      <a:r>
                        <a:rPr lang="th-TH" sz="110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11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แผน/ผลการปฏิบัติงานและงบประมาณประจำปี 2566</a:t>
                      </a:r>
                    </a:p>
                  </a:txBody>
                  <a:tcPr marL="68580" marR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EEB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979552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Number Placeholder 3">
            <a:extLst>
              <a:ext uri="{FF2B5EF4-FFF2-40B4-BE49-F238E27FC236}">
                <a16:creationId xmlns:a16="http://schemas.microsoft.com/office/drawing/2014/main" id="{CF42F21F-B310-C47E-6530-07CEE12F43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10106025" y="6550025"/>
            <a:ext cx="20574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A595417D-62D8-4E28-A3AD-EB398E4F2986}" type="slidenum">
              <a:rPr lang="en-US" altLang="th-TH" sz="1200">
                <a:solidFill>
                  <a:srgbClr val="898989"/>
                </a:solidFill>
                <a:cs typeface="Angsana New" panose="02020603050405020304" pitchFamily="18" charset="-34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12</a:t>
            </a:fld>
            <a:endParaRPr lang="en-US" altLang="th-TH" sz="1200">
              <a:solidFill>
                <a:srgbClr val="898989"/>
              </a:solidFill>
              <a:cs typeface="Angsana New" panose="02020603050405020304" pitchFamily="18" charset="-34"/>
            </a:endParaRPr>
          </a:p>
        </p:txBody>
      </p:sp>
      <p:sp>
        <p:nvSpPr>
          <p:cNvPr id="37891" name="TextBox 1">
            <a:extLst>
              <a:ext uri="{FF2B5EF4-FFF2-40B4-BE49-F238E27FC236}">
                <a16:creationId xmlns:a16="http://schemas.microsoft.com/office/drawing/2014/main" id="{5465F150-2212-3588-9D9E-DBA2E42E45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solidFill>
            <a:srgbClr val="1572A1"/>
          </a:solidFill>
          <a:ln>
            <a:noFill/>
          </a:ln>
        </p:spPr>
        <p:txBody>
          <a:bodyPr wrap="square" anchor="ctr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th-TH" altLang="th-TH" sz="1800" dirty="0">
                <a:solidFill>
                  <a:schemeClr val="bg1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เป้าหมายตัวชี้วัดตามมาตรการปรับปรุงประสิทธิภาพในการปฏิบัติราชการ รอบ 6 และ </a:t>
            </a:r>
            <a:r>
              <a:rPr lang="en-US" altLang="th-TH" sz="1800" dirty="0">
                <a:solidFill>
                  <a:schemeClr val="bg1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lang="th-TH" altLang="th-TH" sz="1800" dirty="0">
                <a:solidFill>
                  <a:schemeClr val="bg1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เดือน</a:t>
            </a: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D87639D9-F60E-7072-09D6-D39CAB400B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9922572"/>
              </p:ext>
            </p:extLst>
          </p:nvPr>
        </p:nvGraphicFramePr>
        <p:xfrm>
          <a:off x="80963" y="730250"/>
          <a:ext cx="11877676" cy="12318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64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012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7734">
                <a:tc gridSpan="2"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ตัวชี้วัดที่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5.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จำนวนพื้นที่เกษตรกรรมที่มีการใช้ประโยชน์ที่ดินอย่างเหมาะสม</a:t>
                      </a:r>
                      <a:endParaRPr lang="th-TH" sz="1400" b="1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737"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กรมพัฒนาที่ดิน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พื้นที่เกษตรกรรมที่มีการใช้ประโยชน์ที่ดินอย่างเหมาะสม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18.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49</a:t>
                      </a:r>
                      <a:endParaRPr lang="th-TH" sz="14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พื้นที่เกษตรกรรมที่มีการใช้ประโยชน์ที่ดินอย่างเหมาะสม ร้อยละ 73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.05</a:t>
                      </a:r>
                      <a:endParaRPr lang="th-TH" sz="14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534956"/>
                  </a:ext>
                </a:extLst>
              </a:tr>
            </a:tbl>
          </a:graphicData>
        </a:graphic>
      </p:graphicFrame>
      <p:graphicFrame>
        <p:nvGraphicFramePr>
          <p:cNvPr id="11" name="Table 4">
            <a:extLst>
              <a:ext uri="{FF2B5EF4-FFF2-40B4-BE49-F238E27FC236}">
                <a16:creationId xmlns:a16="http://schemas.microsoft.com/office/drawing/2014/main" id="{6F34F676-19D1-4A56-4042-4EF2749D1B6A}"/>
              </a:ext>
            </a:extLst>
          </p:cNvPr>
          <p:cNvGraphicFramePr>
            <a:graphicFrameLocks noGrp="1"/>
          </p:cNvGraphicFramePr>
          <p:nvPr/>
        </p:nvGraphicFramePr>
        <p:xfrm>
          <a:off x="80963" y="2099971"/>
          <a:ext cx="5841372" cy="173011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41372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474787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1255331">
                <a:tc>
                  <a:txBody>
                    <a:bodyPr/>
                    <a:lstStyle/>
                    <a:p>
                      <a:pPr algn="ctr"/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พื้นที่เกษตรกรรมที่มีการใช้ประโยชน์ที่ดินอย่างเหมาะสม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18.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49</a:t>
                      </a:r>
                      <a:endParaRPr lang="th-TH" sz="14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  <p:graphicFrame>
        <p:nvGraphicFramePr>
          <p:cNvPr id="13" name="Table 4">
            <a:extLst>
              <a:ext uri="{FF2B5EF4-FFF2-40B4-BE49-F238E27FC236}">
                <a16:creationId xmlns:a16="http://schemas.microsoft.com/office/drawing/2014/main" id="{94015EEA-6434-CF3D-639C-C274F985FE0D}"/>
              </a:ext>
            </a:extLst>
          </p:cNvPr>
          <p:cNvGraphicFramePr>
            <a:graphicFrameLocks noGrp="1"/>
          </p:cNvGraphicFramePr>
          <p:nvPr/>
        </p:nvGraphicFramePr>
        <p:xfrm>
          <a:off x="6194684" y="2085567"/>
          <a:ext cx="5763954" cy="17445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63954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514721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9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1229801">
                <a:tc>
                  <a:txBody>
                    <a:bodyPr/>
                    <a:lstStyle/>
                    <a:p>
                      <a:pPr algn="ctr"/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พื้นที่เกษตรกรรมที่มีการใช้ประโยชน์ที่ดินอย่างเหมาะสม ร้อยละ 73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.05</a:t>
                      </a:r>
                      <a:endParaRPr lang="th-TH" sz="14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FEFF8F63-6FF9-3763-1A6B-12CF8D858929}"/>
              </a:ext>
            </a:extLst>
          </p:cNvPr>
          <p:cNvGraphicFramePr>
            <a:graphicFrameLocks noGrp="1"/>
          </p:cNvGraphicFramePr>
          <p:nvPr/>
        </p:nvGraphicFramePr>
        <p:xfrm>
          <a:off x="80963" y="4016605"/>
          <a:ext cx="11525690" cy="2026736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1152569">
                  <a:extLst>
                    <a:ext uri="{9D8B030D-6E8A-4147-A177-3AD203B41FA5}">
                      <a16:colId xmlns:a16="http://schemas.microsoft.com/office/drawing/2014/main" val="3222186635"/>
                    </a:ext>
                  </a:extLst>
                </a:gridCol>
                <a:gridCol w="1152569">
                  <a:extLst>
                    <a:ext uri="{9D8B030D-6E8A-4147-A177-3AD203B41FA5}">
                      <a16:colId xmlns:a16="http://schemas.microsoft.com/office/drawing/2014/main" val="3452172293"/>
                    </a:ext>
                  </a:extLst>
                </a:gridCol>
                <a:gridCol w="1152569">
                  <a:extLst>
                    <a:ext uri="{9D8B030D-6E8A-4147-A177-3AD203B41FA5}">
                      <a16:colId xmlns:a16="http://schemas.microsoft.com/office/drawing/2014/main" val="2542862905"/>
                    </a:ext>
                  </a:extLst>
                </a:gridCol>
                <a:gridCol w="1152569">
                  <a:extLst>
                    <a:ext uri="{9D8B030D-6E8A-4147-A177-3AD203B41FA5}">
                      <a16:colId xmlns:a16="http://schemas.microsoft.com/office/drawing/2014/main" val="2645272708"/>
                    </a:ext>
                  </a:extLst>
                </a:gridCol>
                <a:gridCol w="1152569">
                  <a:extLst>
                    <a:ext uri="{9D8B030D-6E8A-4147-A177-3AD203B41FA5}">
                      <a16:colId xmlns:a16="http://schemas.microsoft.com/office/drawing/2014/main" val="2322908335"/>
                    </a:ext>
                  </a:extLst>
                </a:gridCol>
                <a:gridCol w="1152569">
                  <a:extLst>
                    <a:ext uri="{9D8B030D-6E8A-4147-A177-3AD203B41FA5}">
                      <a16:colId xmlns:a16="http://schemas.microsoft.com/office/drawing/2014/main" val="3609609941"/>
                    </a:ext>
                  </a:extLst>
                </a:gridCol>
                <a:gridCol w="1152569">
                  <a:extLst>
                    <a:ext uri="{9D8B030D-6E8A-4147-A177-3AD203B41FA5}">
                      <a16:colId xmlns:a16="http://schemas.microsoft.com/office/drawing/2014/main" val="2702414379"/>
                    </a:ext>
                  </a:extLst>
                </a:gridCol>
                <a:gridCol w="1152569">
                  <a:extLst>
                    <a:ext uri="{9D8B030D-6E8A-4147-A177-3AD203B41FA5}">
                      <a16:colId xmlns:a16="http://schemas.microsoft.com/office/drawing/2014/main" val="3545496471"/>
                    </a:ext>
                  </a:extLst>
                </a:gridCol>
                <a:gridCol w="1152569">
                  <a:extLst>
                    <a:ext uri="{9D8B030D-6E8A-4147-A177-3AD203B41FA5}">
                      <a16:colId xmlns:a16="http://schemas.microsoft.com/office/drawing/2014/main" val="2262722142"/>
                    </a:ext>
                  </a:extLst>
                </a:gridCol>
                <a:gridCol w="1152569">
                  <a:extLst>
                    <a:ext uri="{9D8B030D-6E8A-4147-A177-3AD203B41FA5}">
                      <a16:colId xmlns:a16="http://schemas.microsoft.com/office/drawing/2014/main" val="1848673937"/>
                    </a:ext>
                  </a:extLst>
                </a:gridCol>
              </a:tblGrid>
              <a:tr h="237551">
                <a:tc rowSpan="2"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 dirty="0">
                          <a:effectLst/>
                          <a:latin typeface="TH Sarabun PSK"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 PSK"/>
                        <a:cs typeface="TH SarabunIT๙" panose="020B0500040200020003" pitchFamily="34" charset="-34"/>
                      </a:endParaRPr>
                    </a:p>
                  </a:txBody>
                  <a:tcPr marL="9502" marR="9502" marT="9502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th-TH" sz="1600" u="none" strike="noStrike" dirty="0">
                          <a:effectLst/>
                          <a:latin typeface="TH Sarabun PSK"/>
                        </a:rPr>
                        <a:t>ปี 2563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 PSK"/>
                        <a:cs typeface="TH SarabunIT๙" panose="020B0500040200020003" pitchFamily="34" charset="-34"/>
                      </a:endParaRPr>
                    </a:p>
                  </a:txBody>
                  <a:tcPr marL="9502" marR="9502" marT="9502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th-TH" sz="1600" u="none" strike="noStrike" dirty="0">
                          <a:effectLst/>
                          <a:latin typeface="TH Sarabun PSK"/>
                        </a:rPr>
                        <a:t>ปี 2564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 PSK"/>
                        <a:cs typeface="TH SarabunIT๙" panose="020B0500040200020003" pitchFamily="34" charset="-34"/>
                      </a:endParaRPr>
                    </a:p>
                  </a:txBody>
                  <a:tcPr marL="9502" marR="9502" marT="9502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th-TH" sz="1600" u="none" strike="noStrike" dirty="0">
                          <a:effectLst/>
                          <a:latin typeface="TH Sarabun PSK"/>
                        </a:rPr>
                        <a:t>ปี 2565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 PSK"/>
                        <a:cs typeface="TH SarabunIT๙" panose="020B0500040200020003" pitchFamily="34" charset="-34"/>
                      </a:endParaRPr>
                    </a:p>
                  </a:txBody>
                  <a:tcPr marL="9502" marR="9502" marT="9502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83748323"/>
                  </a:ext>
                </a:extLst>
              </a:tr>
              <a:tr h="237551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u="none" strike="noStrike" dirty="0">
                          <a:effectLst/>
                          <a:latin typeface="TH Sarabun PSK"/>
                        </a:rPr>
                        <a:t>6 เดือน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 PSK"/>
                        <a:cs typeface="TH SarabunIT๙" panose="020B0500040200020003" pitchFamily="34" charset="-34"/>
                      </a:endParaRPr>
                    </a:p>
                  </a:txBody>
                  <a:tcPr marL="9502" marR="9502" marT="9502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u="none" strike="noStrike" dirty="0">
                          <a:effectLst/>
                          <a:latin typeface="TH Sarabun PSK"/>
                        </a:rPr>
                        <a:t>9 เดือน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 PSK"/>
                        <a:cs typeface="TH SarabunIT๙" panose="020B0500040200020003" pitchFamily="34" charset="-34"/>
                      </a:endParaRPr>
                    </a:p>
                  </a:txBody>
                  <a:tcPr marL="9502" marR="9502" marT="9502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u="none" strike="noStrike" dirty="0">
                          <a:effectLst/>
                          <a:latin typeface="TH Sarabun PSK"/>
                        </a:rPr>
                        <a:t>12 เดือน 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 PSK"/>
                        <a:cs typeface="TH SarabunIT๙" panose="020B0500040200020003" pitchFamily="34" charset="-34"/>
                      </a:endParaRPr>
                    </a:p>
                  </a:txBody>
                  <a:tcPr marL="9502" marR="9502" marT="9502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u="none" strike="noStrike" dirty="0">
                          <a:effectLst/>
                          <a:latin typeface="TH Sarabun PSK"/>
                        </a:rPr>
                        <a:t>6 เดือน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 PSK"/>
                        <a:cs typeface="TH SarabunIT๙" panose="020B0500040200020003" pitchFamily="34" charset="-34"/>
                      </a:endParaRPr>
                    </a:p>
                  </a:txBody>
                  <a:tcPr marL="9502" marR="9502" marT="9502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u="none" strike="noStrike" dirty="0">
                          <a:effectLst/>
                          <a:latin typeface="TH Sarabun PSK"/>
                        </a:rPr>
                        <a:t>9 เดือน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 PSK"/>
                        <a:cs typeface="TH SarabunIT๙" panose="020B0500040200020003" pitchFamily="34" charset="-34"/>
                      </a:endParaRPr>
                    </a:p>
                  </a:txBody>
                  <a:tcPr marL="9502" marR="9502" marT="9502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u="none" strike="noStrike" dirty="0">
                          <a:effectLst/>
                          <a:latin typeface="TH Sarabun PSK"/>
                        </a:rPr>
                        <a:t>12 เดือน 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 PSK"/>
                        <a:cs typeface="TH SarabunIT๙" panose="020B0500040200020003" pitchFamily="34" charset="-34"/>
                      </a:endParaRPr>
                    </a:p>
                  </a:txBody>
                  <a:tcPr marL="9502" marR="9502" marT="9502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u="none" strike="noStrike" dirty="0">
                          <a:effectLst/>
                          <a:latin typeface="TH Sarabun PSK"/>
                        </a:rPr>
                        <a:t>6 เดือน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 PSK"/>
                        <a:cs typeface="TH SarabunIT๙" panose="020B0500040200020003" pitchFamily="34" charset="-34"/>
                      </a:endParaRPr>
                    </a:p>
                  </a:txBody>
                  <a:tcPr marL="9502" marR="9502" marT="9502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u="none" strike="noStrike" dirty="0">
                          <a:effectLst/>
                          <a:latin typeface="TH Sarabun PSK"/>
                        </a:rPr>
                        <a:t>9 เดือน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 PSK"/>
                        <a:cs typeface="TH SarabunIT๙" panose="020B0500040200020003" pitchFamily="34" charset="-34"/>
                      </a:endParaRPr>
                    </a:p>
                  </a:txBody>
                  <a:tcPr marL="9502" marR="9502" marT="9502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u="none" strike="noStrike" dirty="0">
                          <a:effectLst/>
                          <a:latin typeface="TH Sarabun PSK"/>
                        </a:rPr>
                        <a:t>12 เดือน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 PSK"/>
                        <a:cs typeface="TH SarabunIT๙" panose="020B0500040200020003" pitchFamily="34" charset="-34"/>
                      </a:endParaRPr>
                    </a:p>
                  </a:txBody>
                  <a:tcPr marL="9502" marR="9502" marT="9502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55025785"/>
                  </a:ext>
                </a:extLst>
              </a:tr>
              <a:tr h="237551"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u="none" strike="noStrike">
                          <a:effectLst/>
                          <a:latin typeface="TH Sarabun PSK"/>
                        </a:rPr>
                        <a:t>แผน</a:t>
                      </a:r>
                      <a:endParaRPr lang="th-TH" sz="1600" b="1" i="0" u="none" strike="noStrike">
                        <a:solidFill>
                          <a:srgbClr val="000000"/>
                        </a:solidFill>
                        <a:effectLst/>
                        <a:latin typeface="TH Sarabun PSK"/>
                        <a:cs typeface="TH SarabunIT๙" panose="020B0500040200020003" pitchFamily="34" charset="-34"/>
                      </a:endParaRPr>
                    </a:p>
                  </a:txBody>
                  <a:tcPr marL="9502" marR="9502" marT="950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>
                          <a:effectLst/>
                          <a:latin typeface="TH Sarabun PSK"/>
                        </a:rPr>
                        <a:t>       2,834,508 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 PSK"/>
                        <a:cs typeface="TH SarabunIT๙" panose="020B0500040200020003" pitchFamily="34" charset="-34"/>
                      </a:endParaRPr>
                    </a:p>
                  </a:txBody>
                  <a:tcPr marL="9502" marR="9502" marT="950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>
                          <a:effectLst/>
                          <a:latin typeface="TH Sarabun PSK"/>
                        </a:rPr>
                        <a:t>       2,834,508 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 PSK"/>
                        <a:cs typeface="TH SarabunIT๙" panose="020B0500040200020003" pitchFamily="34" charset="-34"/>
                      </a:endParaRPr>
                    </a:p>
                  </a:txBody>
                  <a:tcPr marL="9502" marR="9502" marT="950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>
                          <a:effectLst/>
                          <a:latin typeface="TH Sarabun PSK"/>
                        </a:rPr>
                        <a:t>       2,834,508 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 PSK"/>
                        <a:cs typeface="TH SarabunIT๙" panose="020B0500040200020003" pitchFamily="34" charset="-34"/>
                      </a:endParaRPr>
                    </a:p>
                  </a:txBody>
                  <a:tcPr marL="9502" marR="9502" marT="950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 dirty="0">
                          <a:effectLst/>
                          <a:latin typeface="TH Sarabun PSK"/>
                        </a:rPr>
                        <a:t>       2,696,991 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 PSK"/>
                        <a:cs typeface="TH SarabunIT๙" panose="020B0500040200020003" pitchFamily="34" charset="-34"/>
                      </a:endParaRPr>
                    </a:p>
                  </a:txBody>
                  <a:tcPr marL="9502" marR="9502" marT="950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 dirty="0">
                          <a:effectLst/>
                          <a:latin typeface="TH Sarabun PSK"/>
                        </a:rPr>
                        <a:t>       2,696,991 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 PSK"/>
                        <a:cs typeface="TH SarabunIT๙" panose="020B0500040200020003" pitchFamily="34" charset="-34"/>
                      </a:endParaRPr>
                    </a:p>
                  </a:txBody>
                  <a:tcPr marL="9502" marR="9502" marT="950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>
                          <a:effectLst/>
                          <a:latin typeface="TH Sarabun PSK"/>
                        </a:rPr>
                        <a:t>       2,696,991 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 PSK"/>
                        <a:cs typeface="TH SarabunIT๙" panose="020B0500040200020003" pitchFamily="34" charset="-34"/>
                      </a:endParaRPr>
                    </a:p>
                  </a:txBody>
                  <a:tcPr marL="9502" marR="9502" marT="950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>
                          <a:effectLst/>
                          <a:latin typeface="TH Sarabun PSK"/>
                        </a:rPr>
                        <a:t>       1,677,477 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 PSK"/>
                        <a:cs typeface="TH SarabunIT๙" panose="020B0500040200020003" pitchFamily="34" charset="-34"/>
                      </a:endParaRPr>
                    </a:p>
                  </a:txBody>
                  <a:tcPr marL="9502" marR="9502" marT="950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>
                          <a:effectLst/>
                          <a:latin typeface="TH Sarabun PSK"/>
                        </a:rPr>
                        <a:t>       1,677,477 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 PSK"/>
                        <a:cs typeface="TH SarabunIT๙" panose="020B0500040200020003" pitchFamily="34" charset="-34"/>
                      </a:endParaRPr>
                    </a:p>
                  </a:txBody>
                  <a:tcPr marL="9502" marR="9502" marT="950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>
                          <a:effectLst/>
                          <a:latin typeface="TH Sarabun PSK"/>
                        </a:rPr>
                        <a:t>       1,677,477 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 PSK"/>
                        <a:cs typeface="TH SarabunIT๙" panose="020B0500040200020003" pitchFamily="34" charset="-34"/>
                      </a:endParaRPr>
                    </a:p>
                  </a:txBody>
                  <a:tcPr marL="9502" marR="9502" marT="9502" marB="0" anchor="b"/>
                </a:tc>
                <a:extLst>
                  <a:ext uri="{0D108BD9-81ED-4DB2-BD59-A6C34878D82A}">
                    <a16:rowId xmlns:a16="http://schemas.microsoft.com/office/drawing/2014/main" val="4134219338"/>
                  </a:ext>
                </a:extLst>
              </a:tr>
              <a:tr h="237551"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u="none" strike="noStrike">
                          <a:effectLst/>
                          <a:latin typeface="TH Sarabun PSK"/>
                        </a:rPr>
                        <a:t>ผล</a:t>
                      </a:r>
                      <a:endParaRPr lang="th-TH" sz="1600" b="1" i="0" u="none" strike="noStrike">
                        <a:solidFill>
                          <a:srgbClr val="000000"/>
                        </a:solidFill>
                        <a:effectLst/>
                        <a:latin typeface="TH Sarabun PSK"/>
                        <a:cs typeface="TH SarabunIT๙" panose="020B0500040200020003" pitchFamily="34" charset="-34"/>
                      </a:endParaRPr>
                    </a:p>
                  </a:txBody>
                  <a:tcPr marL="9502" marR="9502" marT="950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   115,822 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  2,089,111 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 2,837,084 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 419,113 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 1,727,938 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2,683,069 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 601,459 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1,365,014 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>
                          <a:effectLst/>
                          <a:latin typeface="TH Sarabun PSK"/>
                        </a:rPr>
                        <a:t> N/A 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 PSK"/>
                        <a:cs typeface="TH SarabunIT๙" panose="020B0500040200020003" pitchFamily="34" charset="-34"/>
                      </a:endParaRPr>
                    </a:p>
                  </a:txBody>
                  <a:tcPr marL="9502" marR="9502" marT="9502" marB="0" anchor="b"/>
                </a:tc>
                <a:extLst>
                  <a:ext uri="{0D108BD9-81ED-4DB2-BD59-A6C34878D82A}">
                    <a16:rowId xmlns:a16="http://schemas.microsoft.com/office/drawing/2014/main" val="69849344"/>
                  </a:ext>
                </a:extLst>
              </a:tr>
              <a:tr h="237551"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u="none" strike="noStrike">
                          <a:effectLst/>
                          <a:latin typeface="TH Sarabun PSK"/>
                        </a:rPr>
                        <a:t>ส่วนต่าง (ไร่)</a:t>
                      </a:r>
                      <a:endParaRPr lang="th-TH" sz="1600" b="1" i="0" u="none" strike="noStrike">
                        <a:solidFill>
                          <a:srgbClr val="000000"/>
                        </a:solidFill>
                        <a:effectLst/>
                        <a:latin typeface="TH Sarabun PSK"/>
                        <a:cs typeface="TH SarabunIT๙" panose="020B0500040200020003" pitchFamily="34" charset="-34"/>
                      </a:endParaRPr>
                    </a:p>
                  </a:txBody>
                  <a:tcPr marL="9502" marR="9502" marT="950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- 2,718,686 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-745,397 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     -  2,576 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- 2,277,878 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  969,053 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  13,922 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- 1,076,018 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- 312,463 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>
                          <a:effectLst/>
                          <a:latin typeface="TH Sarabun PSK"/>
                        </a:rPr>
                        <a:t> N/A 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 PSK"/>
                        <a:cs typeface="TH SarabunIT๙" panose="020B0500040200020003" pitchFamily="34" charset="-34"/>
                      </a:endParaRPr>
                    </a:p>
                  </a:txBody>
                  <a:tcPr marL="9502" marR="9502" marT="9502" marB="0" anchor="b"/>
                </a:tc>
                <a:extLst>
                  <a:ext uri="{0D108BD9-81ED-4DB2-BD59-A6C34878D82A}">
                    <a16:rowId xmlns:a16="http://schemas.microsoft.com/office/drawing/2014/main" val="1500287250"/>
                  </a:ext>
                </a:extLst>
              </a:tr>
              <a:tr h="237551">
                <a:tc>
                  <a:txBody>
                    <a:bodyPr/>
                    <a:lstStyle/>
                    <a:p>
                      <a:pPr algn="ctr" fontAlgn="b"/>
                      <a:r>
                        <a:rPr lang="th-TH" sz="1600" u="none" strike="noStrike" dirty="0">
                          <a:effectLst/>
                          <a:latin typeface="TH Sarabun PSK"/>
                        </a:rPr>
                        <a:t>ร้อยละ</a:t>
                      </a:r>
                      <a:endParaRPr lang="th-TH" sz="1600" b="1" i="0" u="none" strike="noStrike" dirty="0">
                        <a:solidFill>
                          <a:srgbClr val="000000"/>
                        </a:solidFill>
                        <a:effectLst/>
                        <a:latin typeface="TH Sarabun PSK"/>
                        <a:cs typeface="TH SarabunIT๙" panose="020B0500040200020003" pitchFamily="34" charset="-34"/>
                      </a:endParaRPr>
                    </a:p>
                  </a:txBody>
                  <a:tcPr marL="9502" marR="9502" marT="950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4.09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73.70</a:t>
                      </a:r>
                    </a:p>
                  </a:txBody>
                  <a:tcPr marL="6350" marR="6350" marT="635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100.09</a:t>
                      </a:r>
                    </a:p>
                  </a:txBody>
                  <a:tcPr marL="6350" marR="6350" marT="6350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15.54</a:t>
                      </a:r>
                    </a:p>
                  </a:txBody>
                  <a:tcPr marL="6350" marR="6350" marT="6350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64.07</a:t>
                      </a:r>
                    </a:p>
                  </a:txBody>
                  <a:tcPr marL="6350" marR="6350" marT="6350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99.48</a:t>
                      </a:r>
                    </a:p>
                  </a:txBody>
                  <a:tcPr marL="6350" marR="6350" marT="6350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35.85</a:t>
                      </a:r>
                    </a:p>
                  </a:txBody>
                  <a:tcPr marL="6350" marR="6350" marT="6350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81.37</a:t>
                      </a:r>
                    </a:p>
                  </a:txBody>
                  <a:tcPr marL="6350" marR="6350" marT="6350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600" u="none" strike="noStrike" dirty="0">
                          <a:effectLst/>
                          <a:latin typeface="TH Sarabun PSK"/>
                        </a:rPr>
                        <a:t> N/A 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 PSK"/>
                        <a:cs typeface="TH SarabunIT๙" panose="020B0500040200020003" pitchFamily="34" charset="-34"/>
                      </a:endParaRPr>
                    </a:p>
                  </a:txBody>
                  <a:tcPr marL="9502" marR="9502" marT="9502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1392685"/>
                  </a:ext>
                </a:extLst>
              </a:tr>
              <a:tr h="237551">
                <a:tc gridSpan="2">
                  <a:txBody>
                    <a:bodyPr/>
                    <a:lstStyle/>
                    <a:p>
                      <a:pPr algn="r" fontAlgn="b"/>
                      <a:r>
                        <a:rPr lang="th-TH" sz="1600" b="0" u="none" strike="noStrike" dirty="0">
                          <a:effectLst/>
                          <a:latin typeface="TH Sarabun PSK"/>
                        </a:rPr>
                        <a:t>ร้อยละ เฉลี่ย 3 ปี รอบ 6 เดือน 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 PSK"/>
                        <a:cs typeface="TH SarabunIT๙" panose="020B0500040200020003" pitchFamily="34" charset="-34"/>
                      </a:endParaRPr>
                    </a:p>
                  </a:txBody>
                  <a:tcPr marL="9502" marR="9502" marT="9502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u="none" strike="noStrike" dirty="0">
                          <a:effectLst/>
                          <a:latin typeface="TH Sarabun PSK"/>
                        </a:rPr>
                        <a:t>18.49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 PSK"/>
                      </a:endParaRPr>
                    </a:p>
                  </a:txBody>
                  <a:tcPr marL="9502" marR="9502" marT="9502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 PSK"/>
                      </a:endParaRPr>
                    </a:p>
                  </a:txBody>
                  <a:tcPr marL="9502" marR="9502" marT="950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 PSK"/>
                      </a:endParaRPr>
                    </a:p>
                  </a:txBody>
                  <a:tcPr marL="9502" marR="9502" marT="9502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 PSK"/>
                      </a:endParaRPr>
                    </a:p>
                  </a:txBody>
                  <a:tcPr marL="9502" marR="9502" marT="9502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 PSK"/>
                      </a:endParaRPr>
                    </a:p>
                  </a:txBody>
                  <a:tcPr marL="9502" marR="9502" marT="9502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 PSK"/>
                      </a:endParaRPr>
                    </a:p>
                  </a:txBody>
                  <a:tcPr marL="9502" marR="9502" marT="9502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 PSK"/>
                      </a:endParaRPr>
                    </a:p>
                  </a:txBody>
                  <a:tcPr marL="9502" marR="9502" marT="9502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 PSK"/>
                      </a:endParaRPr>
                    </a:p>
                  </a:txBody>
                  <a:tcPr marL="9502" marR="9502" marT="9502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57733480"/>
                  </a:ext>
                </a:extLst>
              </a:tr>
              <a:tr h="237551">
                <a:tc gridSpan="2">
                  <a:txBody>
                    <a:bodyPr/>
                    <a:lstStyle/>
                    <a:p>
                      <a:pPr algn="r" fontAlgn="b"/>
                      <a:r>
                        <a:rPr lang="th-TH" sz="1600" b="0" u="none" strike="noStrike" dirty="0">
                          <a:effectLst/>
                          <a:latin typeface="TH Sarabun PSK"/>
                        </a:rPr>
                        <a:t>ร้อยละ เฉลี่ย 3 ปี รอบ 9 เดือน</a:t>
                      </a:r>
                      <a:endParaRPr lang="th-TH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 PSK"/>
                        <a:cs typeface="TH SarabunIT๙" panose="020B0500040200020003" pitchFamily="34" charset="-34"/>
                      </a:endParaRPr>
                    </a:p>
                  </a:txBody>
                  <a:tcPr marL="9502" marR="9502" marT="9502" marB="0" anchor="b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600" b="0" u="none" strike="noStrike" dirty="0">
                          <a:effectLst/>
                          <a:latin typeface="TH Sarabun PSK"/>
                        </a:rPr>
                        <a:t>73.05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 PSK"/>
                      </a:endParaRPr>
                    </a:p>
                  </a:txBody>
                  <a:tcPr marL="9502" marR="9502" marT="9502" marB="0" anchor="b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 PSK"/>
                      </a:endParaRPr>
                    </a:p>
                  </a:txBody>
                  <a:tcPr marL="9502" marR="9502" marT="9502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 PSK"/>
                      </a:endParaRPr>
                    </a:p>
                  </a:txBody>
                  <a:tcPr marL="9502" marR="9502" marT="9502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 PSK"/>
                      </a:endParaRPr>
                    </a:p>
                  </a:txBody>
                  <a:tcPr marL="9502" marR="9502" marT="9502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 PSK"/>
                      </a:endParaRPr>
                    </a:p>
                  </a:txBody>
                  <a:tcPr marL="9502" marR="9502" marT="9502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TH Sarabun PSK"/>
                      </a:endParaRPr>
                    </a:p>
                  </a:txBody>
                  <a:tcPr marL="9502" marR="9502" marT="9502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 PSK"/>
                      </a:endParaRPr>
                    </a:p>
                  </a:txBody>
                  <a:tcPr marL="9502" marR="9502" marT="9502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TH Sarabun PSK"/>
                      </a:endParaRPr>
                    </a:p>
                  </a:txBody>
                  <a:tcPr marL="9502" marR="9502" marT="9502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73944009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3175889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 bwMode="gray">
          <a:xfrm>
            <a:off x="236717" y="608989"/>
            <a:ext cx="9057889" cy="325661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t" anchorCtr="0" compatLnSpc="1">
            <a:prstTxWarp prst="textNoShape">
              <a:avLst/>
            </a:prstTxWarp>
            <a:noAutofit/>
          </a:bodyPr>
          <a:lstStyle/>
          <a:p>
            <a:pPr algn="ctr">
              <a:spcBef>
                <a:spcPts val="0"/>
              </a:spcBef>
              <a:spcAft>
                <a:spcPts val="600"/>
              </a:spcAft>
              <a:defRPr/>
            </a:pPr>
            <a:endParaRPr lang="en-US" sz="1000" kern="0" dirty="0">
              <a:solidFill>
                <a:prstClr val="white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aphicFrame>
        <p:nvGraphicFramePr>
          <p:cNvPr id="46" name="ตาราง 9"/>
          <p:cNvGraphicFramePr>
            <a:graphicFrameLocks noGrp="1"/>
          </p:cNvGraphicFramePr>
          <p:nvPr/>
        </p:nvGraphicFramePr>
        <p:xfrm>
          <a:off x="309760" y="934658"/>
          <a:ext cx="11804079" cy="21961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80407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60668">
                <a:tc>
                  <a:txBody>
                    <a:bodyPr/>
                    <a:lstStyle/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คำอธิบาย</a:t>
                      </a:r>
                    </a:p>
                  </a:txBody>
                  <a:tcPr marL="68580" marR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0443036"/>
                  </a:ext>
                </a:extLst>
              </a:tr>
              <a:tr h="1012005"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1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นิยาม</a:t>
                      </a:r>
                      <a:r>
                        <a:rPr lang="th-TH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en-US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:</a:t>
                      </a:r>
                      <a:r>
                        <a:rPr lang="th-TH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11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การจัดทำฐานข้อมูลความสมดุลของการจัดการทรัพยากรที่ดิน (</a:t>
                      </a:r>
                      <a:r>
                        <a:rPr lang="en-US" sz="11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LDN) </a:t>
                      </a:r>
                      <a:r>
                        <a:rPr lang="th-TH" sz="11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ในระดับพื้นที่ </a:t>
                      </a:r>
                      <a:r>
                        <a:rPr lang="th-TH" sz="11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เป็นการประเมินตัวชี้วัดตามกรอบของ </a:t>
                      </a:r>
                      <a:r>
                        <a:rPr lang="en-US" sz="11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UNCCD (Progress Indicators) </a:t>
                      </a:r>
                      <a:r>
                        <a:rPr lang="th-TH" sz="11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ในระดับพื้นที่ ได้แก่ (1) ผลิตภาพของที่ดิน (</a:t>
                      </a:r>
                      <a:r>
                        <a:rPr lang="en-US" sz="11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Land Productivity: LP) (</a:t>
                      </a:r>
                      <a:r>
                        <a:rPr lang="th-TH" sz="11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2) การกักเก็บคาร์บอนอินทรีย์ในดิน (</a:t>
                      </a: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Soil </a:t>
                      </a:r>
                      <a:r>
                        <a:rPr lang="en-US" sz="11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Organic</a:t>
                      </a: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Carbon Stock: SOC Stock</a:t>
                      </a:r>
                      <a:r>
                        <a:rPr lang="en-US" sz="11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(</a:t>
                      </a:r>
                      <a:r>
                        <a:rPr lang="th-TH" sz="11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3) พืชปกคลุมดิน และการเปลี่ยนแปลงพืชปกคลุมดิน (</a:t>
                      </a:r>
                      <a:r>
                        <a:rPr lang="en-US" sz="11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Land cover / Land use change</a:t>
                      </a:r>
                      <a:r>
                        <a:rPr lang="en-GB" sz="11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LUC</a:t>
                      </a:r>
                      <a:r>
                        <a:rPr lang="en-US" sz="11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  <a:r>
                        <a:rPr lang="th-TH" sz="11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มีวัตถุประสงค์เพื่อพัฒนาฐานข้อมูล </a:t>
                      </a:r>
                      <a:r>
                        <a:rPr lang="en-US" sz="11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LDN </a:t>
                      </a:r>
                      <a:r>
                        <a:rPr lang="th-TH" sz="11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ในระดับพื้นที่สำหรับจัดทำแนวทางการจัดการด้านความสมดุลของการใช้ที่ดิน และกำหนดมาตรการการจัดการดินเสื่อมโทรมที่เหมาะสมในระดับพื้นที่ของประเทศไทย สามารถนำไปใช้เป็นข้อมูลสนับสนุนการรายงานตัวชี้วัดเป้าหมายการพัฒนาที่ยั่งยืน และอนุสัญญาสหประชาชาติว่าด้วยการต่อต้านการแปรสภาพเป็นทะเลทราย รวมทั้งสนับสนุนเป้าหมายการพัฒนาที่ยั่งยืน </a:t>
                      </a:r>
                      <a:r>
                        <a:rPr lang="en-US" sz="11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SDGs </a:t>
                      </a:r>
                      <a:r>
                        <a:rPr lang="th-TH" sz="11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ข้อ</a:t>
                      </a:r>
                      <a:r>
                        <a:rPr lang="en-US" sz="11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15.3 </a:t>
                      </a:r>
                      <a:r>
                        <a:rPr lang="th-TH" sz="11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การลดความเสื่อมโทรมของดิน</a:t>
                      </a:r>
                      <a:endParaRPr lang="th-TH" sz="11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71450" marR="0" lvl="0" indent="-17145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1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ขอบเขตการประเมิน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:</a:t>
                      </a:r>
                      <a:r>
                        <a:rPr lang="th-TH" sz="11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12 </a:t>
                      </a:r>
                      <a:r>
                        <a:rPr lang="th-TH" sz="11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จังหวัด</a:t>
                      </a:r>
                      <a:endParaRPr lang="en-US" sz="11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71450" marR="0" lvl="0" indent="-17145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1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วิธีการเก็บข้อมูล</a:t>
                      </a:r>
                      <a:r>
                        <a:rPr lang="th-TH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en-US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:</a:t>
                      </a:r>
                      <a:r>
                        <a:rPr lang="th-TH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การายงานผลการดำเนินงานตามขั้นตอน 4 ขั้นตอน ประกอบด้วย  1. </a:t>
                      </a:r>
                      <a:r>
                        <a:rPr lang="th-TH" sz="11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ศึกษาข้อมูลพื้นฐานที่เกี่ยวข้องกับการดำเนินการจัดทำเป้าหมายตัวชี้วัดความสมดุลของการจัดการทรัพยากรที่ดิน 2. การเก็บรวบรวมข้อมูลตามตัวชี้วัด (พืชปกคลุมดินและการเปลี่ยนแปลงพืชปกคลุมดิน (</a:t>
                      </a:r>
                      <a:r>
                        <a:rPr lang="en-US" sz="11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Land cover /land use change: LUC)</a:t>
                      </a:r>
                      <a:r>
                        <a:rPr lang="th-TH" sz="11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ผลิตภาพของที่ดิน (</a:t>
                      </a:r>
                      <a:r>
                        <a:rPr lang="en-US" sz="11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Land productivity: LUP) NPP</a:t>
                      </a:r>
                      <a:r>
                        <a:rPr lang="th-TH" sz="11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และการกักเก็บคาร์บอนอินทรีย์ในดิน (</a:t>
                      </a:r>
                      <a:r>
                        <a:rPr lang="en-US" sz="11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Soil Organic Carbon Stock: SOC Stock)</a:t>
                      </a:r>
                      <a:r>
                        <a:rPr lang="th-TH" sz="11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3. การประเมินความเสื่อมโทรมของทรัพยากรที่ดิน ตามตัวชี้วัดของการจัดการทรัพยากรที่ดิน (</a:t>
                      </a:r>
                      <a:r>
                        <a:rPr lang="en-US" sz="11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Land Degradation Neutrality: LDN)  </a:t>
                      </a:r>
                      <a:r>
                        <a:rPr lang="th-TH" sz="11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ระดับพื้นที่ 4. กำหนดมาตรการการจัดการดินเสื่อมโทรมในระดับพื้นที่</a:t>
                      </a:r>
                      <a:endParaRPr lang="th-TH" sz="110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marL="171450" marR="0" lvl="0" indent="-17145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1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แหล่งที่มาของข้อมูล </a:t>
                      </a:r>
                      <a:r>
                        <a:rPr lang="en-US" sz="11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:</a:t>
                      </a:r>
                      <a:r>
                        <a:rPr lang="th-TH" sz="1100" b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รายงานผลการดำเนินงานของสำนักงานพัฒนาที่ดินเขต 1 - 12</a:t>
                      </a:r>
                    </a:p>
                  </a:txBody>
                  <a:tcPr marL="68580" marR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EEB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8" name="Pentagon 43">
            <a:extLst>
              <a:ext uri="{FF2B5EF4-FFF2-40B4-BE49-F238E27FC236}">
                <a16:creationId xmlns:a16="http://schemas.microsoft.com/office/drawing/2014/main" id="{1755DE49-B3BF-4308-9071-54B54A22B25D}"/>
              </a:ext>
            </a:extLst>
          </p:cNvPr>
          <p:cNvSpPr/>
          <p:nvPr/>
        </p:nvSpPr>
        <p:spPr>
          <a:xfrm>
            <a:off x="10056538" y="634634"/>
            <a:ext cx="1167809" cy="454637"/>
          </a:xfrm>
          <a:prstGeom prst="homePlate">
            <a:avLst>
              <a:gd name="adj" fmla="val 39432"/>
            </a:avLst>
          </a:prstGeom>
          <a:solidFill>
            <a:srgbClr val="D9D9D9"/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91434" tIns="45717" rIns="91434" bIns="45717" rtlCol="0" anchor="ctr" anchorCtr="0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11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ตัวชี้วัดใหม่</a:t>
            </a:r>
            <a:endParaRPr lang="th-TH" sz="110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9" name="Slide Number Placeholder 1">
            <a:extLst>
              <a:ext uri="{FF2B5EF4-FFF2-40B4-BE49-F238E27FC236}">
                <a16:creationId xmlns:a16="http://schemas.microsoft.com/office/drawing/2014/main" id="{849CFC5B-C772-4883-8F1B-871A36D96DAD}"/>
              </a:ext>
            </a:extLst>
          </p:cNvPr>
          <p:cNvSpPr txBox="1">
            <a:spLocks/>
          </p:cNvSpPr>
          <p:nvPr/>
        </p:nvSpPr>
        <p:spPr>
          <a:xfrm>
            <a:off x="10056440" y="6429666"/>
            <a:ext cx="2057400" cy="365125"/>
          </a:xfrm>
          <a:prstGeom prst="rect">
            <a:avLst/>
          </a:prstGeom>
        </p:spPr>
        <p:txBody>
          <a:bodyPr vert="horz" lIns="91434" tIns="45717" rIns="91434" bIns="45717" rtlCol="0" anchor="ctr"/>
          <a:lstStyle>
            <a:defPPr>
              <a:defRPr lang="th-TH"/>
            </a:defPPr>
            <a:lvl1pPr marL="0" algn="r" defTabSz="914340" rtl="0" eaLnBrk="1" latinLnBrk="0" hangingPunct="1">
              <a:defRPr sz="1000" kern="1200">
                <a:solidFill>
                  <a:schemeClr val="tx1">
                    <a:lumMod val="65000"/>
                    <a:lumOff val="3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  <a:lvl2pPr marL="457170" algn="l" defTabSz="91434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340" algn="l" defTabSz="91434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510" algn="l" defTabSz="91434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682" algn="l" defTabSz="91434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5851" algn="l" defTabSz="91434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022" algn="l" defTabSz="91434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192" algn="l" defTabSz="91434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362" algn="l" defTabSz="91434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48F63A3B-78C7-47BE-AE5E-E10140E04643}" type="slidenum">
              <a:rPr lang="en-US">
                <a:solidFill>
                  <a:prstClr val="black">
                    <a:lumMod val="65000"/>
                    <a:lumOff val="35000"/>
                  </a:prstClr>
                </a:solidFill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13</a:t>
            </a:fld>
            <a:endParaRPr lang="en-US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22" name="TextBox 20">
            <a:extLst>
              <a:ext uri="{FF2B5EF4-FFF2-40B4-BE49-F238E27FC236}">
                <a16:creationId xmlns:a16="http://schemas.microsoft.com/office/drawing/2014/main" id="{9A3D60C7-45F4-47AB-B2B7-762A9F179FCC}"/>
              </a:ext>
            </a:extLst>
          </p:cNvPr>
          <p:cNvSpPr txBox="1"/>
          <p:nvPr/>
        </p:nvSpPr>
        <p:spPr>
          <a:xfrm>
            <a:off x="90249" y="1056"/>
            <a:ext cx="71979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 .......ชื่อกรม................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1" name="สี่เหลี่ยมผืนผ้า 30">
            <a:extLst>
              <a:ext uri="{FF2B5EF4-FFF2-40B4-BE49-F238E27FC236}">
                <a16:creationId xmlns:a16="http://schemas.microsoft.com/office/drawing/2014/main" id="{1E306E17-08E6-4917-8259-ED9F649CFAEE}"/>
              </a:ext>
            </a:extLst>
          </p:cNvPr>
          <p:cNvSpPr/>
          <p:nvPr/>
        </p:nvSpPr>
        <p:spPr>
          <a:xfrm>
            <a:off x="0" y="0"/>
            <a:ext cx="12192000" cy="56255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2" name="TextBox 20">
            <a:extLst>
              <a:ext uri="{FF2B5EF4-FFF2-40B4-BE49-F238E27FC236}">
                <a16:creationId xmlns:a16="http://schemas.microsoft.com/office/drawing/2014/main" id="{6D7EFCD1-7D5F-4B40-931B-FAFE0190FE5D}"/>
              </a:ext>
            </a:extLst>
          </p:cNvPr>
          <p:cNvSpPr txBox="1"/>
          <p:nvPr/>
        </p:nvSpPr>
        <p:spPr>
          <a:xfrm>
            <a:off x="137145" y="-13600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  กรมพัฒนาที่ดิน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33" name="Table 7">
            <a:extLst>
              <a:ext uri="{FF2B5EF4-FFF2-40B4-BE49-F238E27FC236}">
                <a16:creationId xmlns:a16="http://schemas.microsoft.com/office/drawing/2014/main" id="{6B88C695-BBF2-4C3D-90BC-5E100552B8E9}"/>
              </a:ext>
            </a:extLst>
          </p:cNvPr>
          <p:cNvGraphicFramePr>
            <a:graphicFrameLocks noGrp="1"/>
          </p:cNvGraphicFramePr>
          <p:nvPr/>
        </p:nvGraphicFramePr>
        <p:xfrm>
          <a:off x="281456" y="5388337"/>
          <a:ext cx="6635712" cy="9775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50376">
                  <a:extLst>
                    <a:ext uri="{9D8B030D-6E8A-4147-A177-3AD203B41FA5}">
                      <a16:colId xmlns:a16="http://schemas.microsoft.com/office/drawing/2014/main" val="4953110"/>
                    </a:ext>
                  </a:extLst>
                </a:gridCol>
                <a:gridCol w="2142700">
                  <a:extLst>
                    <a:ext uri="{9D8B030D-6E8A-4147-A177-3AD203B41FA5}">
                      <a16:colId xmlns:a16="http://schemas.microsoft.com/office/drawing/2014/main" val="1230062339"/>
                    </a:ext>
                  </a:extLst>
                </a:gridCol>
                <a:gridCol w="2042636">
                  <a:extLst>
                    <a:ext uri="{9D8B030D-6E8A-4147-A177-3AD203B41FA5}">
                      <a16:colId xmlns:a16="http://schemas.microsoft.com/office/drawing/2014/main" val="614190394"/>
                    </a:ext>
                  </a:extLst>
                </a:gridCol>
              </a:tblGrid>
              <a:tr h="224394"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(50)</a:t>
                      </a:r>
                      <a:endParaRPr lang="th-TH" sz="12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เป้าหมายมาตรฐาน(75)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เป้าหมายขั้นสูง(100)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18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5119167"/>
                  </a:ext>
                </a:extLst>
              </a:tr>
              <a:tr h="70318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 จังหวัด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12 จังหวัด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14 จังหวัด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3391358"/>
                  </a:ext>
                </a:extLst>
              </a:tr>
            </a:tbl>
          </a:graphicData>
        </a:graphic>
      </p:graphicFrame>
      <p:sp>
        <p:nvSpPr>
          <p:cNvPr id="34" name="สี่เหลี่ยมผืนผ้า 33">
            <a:extLst>
              <a:ext uri="{FF2B5EF4-FFF2-40B4-BE49-F238E27FC236}">
                <a16:creationId xmlns:a16="http://schemas.microsoft.com/office/drawing/2014/main" id="{818AFB92-4406-4DBC-B890-D8111074814A}"/>
              </a:ext>
            </a:extLst>
          </p:cNvPr>
          <p:cNvSpPr/>
          <p:nvPr/>
        </p:nvSpPr>
        <p:spPr>
          <a:xfrm>
            <a:off x="236717" y="5024901"/>
            <a:ext cx="14141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th-TH" sz="12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เกณฑ์การประเมิน</a:t>
            </a:r>
            <a:endParaRPr lang="en-US" sz="1200" b="1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7" name="กลุ่ม 4">
            <a:extLst>
              <a:ext uri="{FF2B5EF4-FFF2-40B4-BE49-F238E27FC236}">
                <a16:creationId xmlns:a16="http://schemas.microsoft.com/office/drawing/2014/main" id="{341ABCA5-59FD-DE49-CE21-603FEC0365BB}"/>
              </a:ext>
            </a:extLst>
          </p:cNvPr>
          <p:cNvGrpSpPr>
            <a:grpSpLocks/>
          </p:cNvGrpSpPr>
          <p:nvPr/>
        </p:nvGrpSpPr>
        <p:grpSpPr bwMode="auto">
          <a:xfrm>
            <a:off x="11064552" y="578622"/>
            <a:ext cx="1107285" cy="615553"/>
            <a:chOff x="7094187" y="1707729"/>
            <a:chExt cx="1164188" cy="613365"/>
          </a:xfrm>
        </p:grpSpPr>
        <p:pic>
          <p:nvPicPr>
            <p:cNvPr id="8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4DB75289-87C1-FA37-8136-2024C105300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" name="TextBox 2">
              <a:extLst>
                <a:ext uri="{FF2B5EF4-FFF2-40B4-BE49-F238E27FC236}">
                  <a16:creationId xmlns:a16="http://schemas.microsoft.com/office/drawing/2014/main" id="{A014CC42-05B8-FCCF-10A8-8999A4A3DA2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094187" y="1848543"/>
              <a:ext cx="1164188" cy="3680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altLang="th-TH" sz="9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  <a:br>
                <a:rPr lang="en-US" altLang="th-TH" sz="9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</a:br>
              <a:r>
                <a:rPr lang="th-TH" altLang="th-TH" sz="9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10</a:t>
              </a:r>
              <a:endParaRPr lang="en-US" altLang="th-TH" sz="9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sp>
        <p:nvSpPr>
          <p:cNvPr id="10" name="Rectangle 9">
            <a:extLst>
              <a:ext uri="{FF2B5EF4-FFF2-40B4-BE49-F238E27FC236}">
                <a16:creationId xmlns:a16="http://schemas.microsoft.com/office/drawing/2014/main" id="{0C8AE43E-F16B-7403-8FD4-3CEBEDC190DA}"/>
              </a:ext>
            </a:extLst>
          </p:cNvPr>
          <p:cNvSpPr/>
          <p:nvPr/>
        </p:nvSpPr>
        <p:spPr>
          <a:xfrm>
            <a:off x="309760" y="627682"/>
            <a:ext cx="870514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22300" indent="-622300">
              <a:defRPr/>
            </a:pPr>
            <a:r>
              <a:rPr lang="th-TH" sz="1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</a:t>
            </a:r>
            <a:r>
              <a:rPr lang="en-US" sz="1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  <a:r>
              <a:rPr lang="th-TH" sz="1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จำนวนพื้นที่ที่มีการจัดทำฐานข้อมูลความสมดุลของการจัดการทรัพยากรที่ดิน (</a:t>
            </a:r>
            <a:r>
              <a:rPr lang="en-US" sz="1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LDN) </a:t>
            </a:r>
            <a:r>
              <a:rPr lang="th-TH" sz="1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ในระดับพื้นที่</a:t>
            </a:r>
            <a:endParaRPr lang="en-US" sz="14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EE191A04-A436-02CA-C1E9-0CC998747349}"/>
              </a:ext>
            </a:extLst>
          </p:cNvPr>
          <p:cNvGraphicFramePr>
            <a:graphicFrameLocks noGrp="1"/>
          </p:cNvGraphicFramePr>
          <p:nvPr/>
        </p:nvGraphicFramePr>
        <p:xfrm>
          <a:off x="299002" y="3110399"/>
          <a:ext cx="6618164" cy="966018"/>
        </p:xfrm>
        <a:graphic>
          <a:graphicData uri="http://schemas.openxmlformats.org/drawingml/2006/table">
            <a:tbl>
              <a:tblPr firstRow="1"/>
              <a:tblGrid>
                <a:gridCol w="22730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86271">
                  <a:extLst>
                    <a:ext uri="{9D8B030D-6E8A-4147-A177-3AD203B41FA5}">
                      <a16:colId xmlns:a16="http://schemas.microsoft.com/office/drawing/2014/main" val="4041828440"/>
                    </a:ext>
                  </a:extLst>
                </a:gridCol>
                <a:gridCol w="1086271">
                  <a:extLst>
                    <a:ext uri="{9D8B030D-6E8A-4147-A177-3AD203B41FA5}">
                      <a16:colId xmlns:a16="http://schemas.microsoft.com/office/drawing/2014/main" val="4161316149"/>
                    </a:ext>
                  </a:extLst>
                </a:gridCol>
                <a:gridCol w="1086271">
                  <a:extLst>
                    <a:ext uri="{9D8B030D-6E8A-4147-A177-3AD203B41FA5}">
                      <a16:colId xmlns:a16="http://schemas.microsoft.com/office/drawing/2014/main" val="4036223871"/>
                    </a:ext>
                  </a:extLst>
                </a:gridCol>
                <a:gridCol w="1086271">
                  <a:extLst>
                    <a:ext uri="{9D8B030D-6E8A-4147-A177-3AD203B41FA5}">
                      <a16:colId xmlns:a16="http://schemas.microsoft.com/office/drawing/2014/main" val="473551486"/>
                    </a:ext>
                  </a:extLst>
                </a:gridCol>
              </a:tblGrid>
              <a:tr h="289805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ข้อมูลพื้นฐาน</a:t>
                      </a:r>
                    </a:p>
                  </a:txBody>
                  <a:tcPr marL="68580" marR="6858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9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5947573"/>
                  </a:ext>
                </a:extLst>
              </a:tr>
              <a:tr h="257605">
                <a:tc>
                  <a:txBody>
                    <a:bodyPr/>
                    <a:lstStyle/>
                    <a:p>
                      <a:pPr lvl="0" algn="ctr"/>
                      <a:r>
                        <a:rPr lang="th-TH" sz="100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ปีงบประมาณ</a:t>
                      </a:r>
                      <a:endParaRPr lang="en-US" sz="10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2562</a:t>
                      </a:r>
                    </a:p>
                  </a:txBody>
                  <a:tcPr marL="68580" marR="6858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2563</a:t>
                      </a:r>
                    </a:p>
                  </a:txBody>
                  <a:tcPr marL="68580" marR="6858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2564</a:t>
                      </a:r>
                    </a:p>
                  </a:txBody>
                  <a:tcPr marL="68580" marR="6858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2565</a:t>
                      </a:r>
                    </a:p>
                  </a:txBody>
                  <a:tcPr marL="68580" marR="6858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860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ผลการดำเนินงาน</a:t>
                      </a:r>
                      <a:br>
                        <a:rPr lang="en-US" sz="10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endParaRPr lang="th-TH" sz="10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</a:p>
                  </a:txBody>
                  <a:tcPr marL="7144" marR="7144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</a:p>
                  </a:txBody>
                  <a:tcPr marL="7144" marR="7144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 จังหวัด</a:t>
                      </a:r>
                    </a:p>
                  </a:txBody>
                  <a:tcPr marL="7144" marR="7144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12 จังหวัด</a:t>
                      </a:r>
                    </a:p>
                  </a:txBody>
                  <a:tcPr marL="7144" marR="7144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6" name="ตาราง 9">
            <a:extLst>
              <a:ext uri="{FF2B5EF4-FFF2-40B4-BE49-F238E27FC236}">
                <a16:creationId xmlns:a16="http://schemas.microsoft.com/office/drawing/2014/main" id="{EC240231-4171-F5CA-5320-8AD6ADF3D4E3}"/>
              </a:ext>
            </a:extLst>
          </p:cNvPr>
          <p:cNvGraphicFramePr>
            <a:graphicFrameLocks noGrp="1"/>
          </p:cNvGraphicFramePr>
          <p:nvPr/>
        </p:nvGraphicFramePr>
        <p:xfrm>
          <a:off x="7153835" y="3198687"/>
          <a:ext cx="4800253" cy="8918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80025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9749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ประโยชน์ที่จะได้รับ</a:t>
                      </a:r>
                    </a:p>
                  </a:txBody>
                  <a:tcPr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51155"/>
                  </a:ext>
                </a:extLst>
              </a:tr>
              <a:tr h="518490">
                <a:tc>
                  <a:txBody>
                    <a:bodyPr/>
                    <a:lstStyle/>
                    <a:p>
                      <a:r>
                        <a:rPr lang="th-TH" sz="1100" b="0" i="0" u="none" strike="noStrike" kern="1200" baseline="0" dirty="0">
                          <a:solidFill>
                            <a:schemeClr val="dk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ทรัพยากรที่ดินได้รับการจัดการความเสื่อมโทรม และป้องกันการแปรสภาพเป็นทะเลทราย  สอดคล้องกับสภาพปัญหาของพื้นที่ และความต้องการของชุมชน และเกิดการใช้ประโยชน์ที่ดินอย่างยั่งยืน</a:t>
                      </a:r>
                      <a:endParaRPr lang="th-TH" sz="1100" b="0" i="0" spc="-20" baseline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7" name="ตาราง 9">
            <a:extLst>
              <a:ext uri="{FF2B5EF4-FFF2-40B4-BE49-F238E27FC236}">
                <a16:creationId xmlns:a16="http://schemas.microsoft.com/office/drawing/2014/main" id="{46FC49EE-1DCF-0587-0834-C5975CED023D}"/>
              </a:ext>
            </a:extLst>
          </p:cNvPr>
          <p:cNvGraphicFramePr>
            <a:graphicFrameLocks noGrp="1"/>
          </p:cNvGraphicFramePr>
          <p:nvPr/>
        </p:nvGraphicFramePr>
        <p:xfrm>
          <a:off x="7196867" y="4117489"/>
          <a:ext cx="4757222" cy="2529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5722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2813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เงื่อนไขการประเมิน 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51155"/>
                  </a:ext>
                </a:extLst>
              </a:tr>
              <a:tr h="513356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th-TH" sz="1100" b="0" i="0" spc="-2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การประเมินตามขั้นตอนการดำเนินงาน ประกอบด้วย 4 ขั้นตอน</a:t>
                      </a:r>
                    </a:p>
                    <a:p>
                      <a:pPr marL="228600" indent="-228600">
                        <a:buAutoNum type="arabicPeriod"/>
                      </a:pPr>
                      <a:r>
                        <a:rPr lang="th-TH" sz="11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ศึกษาข้อมูลพื้นฐานที่เกี่ยวข้องกับการดำเนินการจัดทำเป้าหมายตัวชี้วัดความสมดุลของการจัดการทรัพยากรที่ดิน </a:t>
                      </a:r>
                    </a:p>
                    <a:p>
                      <a:pPr marL="228600" indent="-228600">
                        <a:buAutoNum type="arabicPeriod"/>
                      </a:pPr>
                      <a:r>
                        <a:rPr lang="th-TH" sz="11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จัดเก็บตัวชี้วัดพืชปกคลุมดินและการเปลี่ยนแปลงพืชปกคลุมดิน</a:t>
                      </a:r>
                      <a:r>
                        <a:rPr lang="th-TH" sz="1100" kern="1200" baseline="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</a:t>
                      </a:r>
                      <a:r>
                        <a:rPr lang="en-US" sz="1100" kern="1200" baseline="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Land cover / Land use change: LUC)</a:t>
                      </a:r>
                    </a:p>
                    <a:p>
                      <a:pPr marL="228600" indent="-228600">
                        <a:buAutoNum type="arabicPeriod"/>
                      </a:pPr>
                      <a:r>
                        <a:rPr lang="th-TH" sz="11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จัดเก็บตัวชี้วัดผลิตภาพของที่ดิน</a:t>
                      </a:r>
                      <a:r>
                        <a:rPr lang="th-TH" sz="1100" kern="1200" baseline="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</a:t>
                      </a:r>
                      <a:r>
                        <a:rPr lang="en-US" sz="1100" kern="1200" baseline="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Land productivity: LUP) NPP</a:t>
                      </a:r>
                    </a:p>
                    <a:p>
                      <a:pPr marL="228600" indent="-228600">
                        <a:buAutoNum type="arabicPeriod"/>
                      </a:pPr>
                      <a:r>
                        <a:rPr lang="th-TH" sz="1100" kern="1200" baseline="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จัดเก็บตัวชี้วัดการกักเก็บคาร์บอนอินทรีย์ในดิน (</a:t>
                      </a:r>
                      <a:r>
                        <a:rPr lang="en-US" sz="1100" kern="1200" baseline="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Soil Organic Carbon Stock: SOC Stock)</a:t>
                      </a:r>
                      <a:endParaRPr lang="th-TH" sz="1100" kern="1200" dirty="0">
                        <a:solidFill>
                          <a:schemeClr val="dk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228600" indent="-228600">
                        <a:buAutoNum type="arabicPeriod"/>
                      </a:pPr>
                      <a:r>
                        <a:rPr lang="th-TH" sz="11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การประเมินความเสื่อมโทรมของทรัพยากรที่ดิน ตามตัวชี้วัดของการจัดการทรัพยากรที่ดิน (</a:t>
                      </a:r>
                      <a:r>
                        <a:rPr lang="en-US" sz="11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Land Degradation Neutrality: LDN)  </a:t>
                      </a:r>
                      <a:r>
                        <a:rPr lang="th-TH" sz="11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ระดับพื้นที่ </a:t>
                      </a:r>
                    </a:p>
                    <a:p>
                      <a:pPr marL="228600" indent="-228600">
                        <a:buAutoNum type="arabicPeriod"/>
                      </a:pPr>
                      <a:r>
                        <a:rPr lang="th-TH" sz="1100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กำหนดมาตรการการจัดการดินเสื่อมโทรมในระดับพื้นที่</a:t>
                      </a:r>
                    </a:p>
                    <a:p>
                      <a:pPr marL="228600" indent="-228600">
                        <a:buAutoNum type="arabicPeriod"/>
                      </a:pPr>
                      <a:r>
                        <a:rPr lang="th-TH" sz="1100" b="0" i="0" kern="1200" spc="-20" baseline="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ะชาพิจารณ์เพื่อรับฟังความคิดเห็นจากผู้มีส่วนได้ส่วนเสียในการกำหนดให้สอดคล้องกับระดับความรุนแรงของพื้นที่เสื่อมโทรม</a:t>
                      </a:r>
                      <a:endParaRPr lang="th-TH" sz="1100" b="0" i="0" spc="-20" baseline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id="{3E8EC9AF-0F65-D520-CB61-5553C920E286}"/>
              </a:ext>
            </a:extLst>
          </p:cNvPr>
          <p:cNvGraphicFramePr>
            <a:graphicFrameLocks noGrp="1"/>
          </p:cNvGraphicFramePr>
          <p:nvPr/>
        </p:nvGraphicFramePr>
        <p:xfrm>
          <a:off x="295138" y="4024065"/>
          <a:ext cx="6622029" cy="914400"/>
        </p:xfrm>
        <a:graphic>
          <a:graphicData uri="http://schemas.openxmlformats.org/drawingml/2006/table">
            <a:tbl>
              <a:tblPr firstRow="1"/>
              <a:tblGrid>
                <a:gridCol w="227440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58726">
                  <a:extLst>
                    <a:ext uri="{9D8B030D-6E8A-4147-A177-3AD203B41FA5}">
                      <a16:colId xmlns:a16="http://schemas.microsoft.com/office/drawing/2014/main" val="4041828440"/>
                    </a:ext>
                  </a:extLst>
                </a:gridCol>
                <a:gridCol w="858804">
                  <a:extLst>
                    <a:ext uri="{9D8B030D-6E8A-4147-A177-3AD203B41FA5}">
                      <a16:colId xmlns:a16="http://schemas.microsoft.com/office/drawing/2014/main" val="4161316149"/>
                    </a:ext>
                  </a:extLst>
                </a:gridCol>
                <a:gridCol w="783660">
                  <a:extLst>
                    <a:ext uri="{9D8B030D-6E8A-4147-A177-3AD203B41FA5}">
                      <a16:colId xmlns:a16="http://schemas.microsoft.com/office/drawing/2014/main" val="4036223871"/>
                    </a:ext>
                  </a:extLst>
                </a:gridCol>
                <a:gridCol w="901746">
                  <a:extLst>
                    <a:ext uri="{9D8B030D-6E8A-4147-A177-3AD203B41FA5}">
                      <a16:colId xmlns:a16="http://schemas.microsoft.com/office/drawing/2014/main" val="473551486"/>
                    </a:ext>
                  </a:extLst>
                </a:gridCol>
                <a:gridCol w="944686">
                  <a:extLst>
                    <a:ext uri="{9D8B030D-6E8A-4147-A177-3AD203B41FA5}">
                      <a16:colId xmlns:a16="http://schemas.microsoft.com/office/drawing/2014/main" val="1446275991"/>
                    </a:ext>
                  </a:extLst>
                </a:gridCol>
              </a:tblGrid>
              <a:tr h="272450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แผนการดำเนินงานระยะยาว 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(Road Map)</a:t>
                      </a:r>
                      <a:endParaRPr kumimoji="0" lang="th-TH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9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5947573"/>
                  </a:ext>
                </a:extLst>
              </a:tr>
              <a:tr h="242178">
                <a:tc>
                  <a:txBody>
                    <a:bodyPr/>
                    <a:lstStyle/>
                    <a:p>
                      <a:pPr lvl="0" algn="ctr"/>
                      <a:r>
                        <a:rPr lang="th-TH" sz="100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ปีงบประมาณ</a:t>
                      </a:r>
                      <a:endParaRPr lang="en-US" sz="10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2566</a:t>
                      </a:r>
                    </a:p>
                  </a:txBody>
                  <a:tcPr marL="68580" marR="6858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2567</a:t>
                      </a:r>
                    </a:p>
                  </a:txBody>
                  <a:tcPr marL="68580" marR="6858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2568</a:t>
                      </a:r>
                    </a:p>
                  </a:txBody>
                  <a:tcPr marL="68580" marR="6858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2569</a:t>
                      </a:r>
                    </a:p>
                  </a:txBody>
                  <a:tcPr marL="68580" marR="6858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2570</a:t>
                      </a:r>
                    </a:p>
                  </a:txBody>
                  <a:tcPr marL="68580" marR="6858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3539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เป้าหมาย</a:t>
                      </a:r>
                      <a:br>
                        <a:rPr lang="en-US" sz="10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endParaRPr lang="th-TH" sz="10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68580" marR="6858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12 จังหวัด</a:t>
                      </a:r>
                    </a:p>
                  </a:txBody>
                  <a:tcPr marL="7144" marR="7144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13 จังหวัด</a:t>
                      </a:r>
                    </a:p>
                  </a:txBody>
                  <a:tcPr marL="7144" marR="7144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13 จังหวัด</a:t>
                      </a:r>
                    </a:p>
                  </a:txBody>
                  <a:tcPr marL="7144" marR="7144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0" i="0" u="none" strike="noStrike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13 จังหวัด</a:t>
                      </a:r>
                      <a:endParaRPr lang="th-TH" sz="1000" b="0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144" marR="7144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13 จังหวัด</a:t>
                      </a:r>
                    </a:p>
                  </a:txBody>
                  <a:tcPr marL="7144" marR="7144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0965995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Number Placeholder 3">
            <a:extLst>
              <a:ext uri="{FF2B5EF4-FFF2-40B4-BE49-F238E27FC236}">
                <a16:creationId xmlns:a16="http://schemas.microsoft.com/office/drawing/2014/main" id="{CF42F21F-B310-C47E-6530-07CEE12F43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10106025" y="6550025"/>
            <a:ext cx="20574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A595417D-62D8-4E28-A3AD-EB398E4F2986}" type="slidenum">
              <a:rPr lang="en-US" altLang="th-TH" sz="1200">
                <a:solidFill>
                  <a:srgbClr val="898989"/>
                </a:solidFill>
                <a:cs typeface="Angsana New" panose="02020603050405020304" pitchFamily="18" charset="-34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14</a:t>
            </a:fld>
            <a:endParaRPr lang="en-US" altLang="th-TH" sz="1200">
              <a:solidFill>
                <a:srgbClr val="898989"/>
              </a:solidFill>
              <a:cs typeface="Angsana New" panose="02020603050405020304" pitchFamily="18" charset="-34"/>
            </a:endParaRPr>
          </a:p>
        </p:txBody>
      </p:sp>
      <p:sp>
        <p:nvSpPr>
          <p:cNvPr id="37891" name="TextBox 1">
            <a:extLst>
              <a:ext uri="{FF2B5EF4-FFF2-40B4-BE49-F238E27FC236}">
                <a16:creationId xmlns:a16="http://schemas.microsoft.com/office/drawing/2014/main" id="{5465F150-2212-3588-9D9E-DBA2E42E45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solidFill>
            <a:srgbClr val="1572A1"/>
          </a:solidFill>
          <a:ln>
            <a:noFill/>
          </a:ln>
        </p:spPr>
        <p:txBody>
          <a:bodyPr wrap="square" anchor="ctr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th-TH" altLang="th-TH" sz="1800" dirty="0">
                <a:solidFill>
                  <a:schemeClr val="bg1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เป้าหมายตัวชี้วัดตามมาตรการปรับปรุงประสิทธิภาพในการปฏิบัติราชการ รอบ 6 และ </a:t>
            </a:r>
            <a:r>
              <a:rPr lang="en-US" altLang="th-TH" sz="1800" dirty="0">
                <a:solidFill>
                  <a:schemeClr val="bg1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lang="th-TH" altLang="th-TH" sz="1800" dirty="0">
                <a:solidFill>
                  <a:schemeClr val="bg1"/>
                </a:solidFill>
                <a:latin typeface="Tahoma" panose="020B0604030504040204" pitchFamily="34" charset="0"/>
                <a:cs typeface="Tahoma" panose="020B0604030504040204" pitchFamily="34" charset="0"/>
              </a:rPr>
              <a:t>เดือน</a:t>
            </a: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D87639D9-F60E-7072-09D6-D39CAB400B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77318502"/>
              </p:ext>
            </p:extLst>
          </p:nvPr>
        </p:nvGraphicFramePr>
        <p:xfrm>
          <a:off x="156267" y="547370"/>
          <a:ext cx="11877676" cy="12318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64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012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7734">
                <a:tc gridSpan="2"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ตัวชี้วัดที่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6. จำนวนพื้นที่ที่มีการจัดทำฐานข้อมูลความสมดุลของการจัดการทรัพยากรที่ดิน (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LDN)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ในระดับพื้นที่</a:t>
                      </a:r>
                      <a:endParaRPr lang="th-TH" sz="1400" b="1" dirty="0">
                        <a:solidFill>
                          <a:schemeClr val="accent5">
                            <a:lumMod val="50000"/>
                          </a:schemeClr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737"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กองแผนงาน  กรมพัฒนาที่ดิน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ความสำเร็จตามขั้นตอนที่กำหนด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ขั้นตอนที่ 1-3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ความสำเร็จตามขั้นตอนที่กำหนด ขั้นตอนที่ 4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534956"/>
                  </a:ext>
                </a:extLst>
              </a:tr>
            </a:tbl>
          </a:graphicData>
        </a:graphic>
      </p:graphicFrame>
      <p:graphicFrame>
        <p:nvGraphicFramePr>
          <p:cNvPr id="11" name="Table 4">
            <a:extLst>
              <a:ext uri="{FF2B5EF4-FFF2-40B4-BE49-F238E27FC236}">
                <a16:creationId xmlns:a16="http://schemas.microsoft.com/office/drawing/2014/main" id="{6F34F676-19D1-4A56-4042-4EF2749D1B6A}"/>
              </a:ext>
            </a:extLst>
          </p:cNvPr>
          <p:cNvGraphicFramePr>
            <a:graphicFrameLocks noGrp="1"/>
          </p:cNvGraphicFramePr>
          <p:nvPr/>
        </p:nvGraphicFramePr>
        <p:xfrm>
          <a:off x="156267" y="1874061"/>
          <a:ext cx="5841372" cy="16176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41372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9175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en-US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05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120133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ดำเนินการตามขั้นตอนที่ 1-3</a:t>
                      </a:r>
                    </a:p>
                    <a:p>
                      <a:pPr marL="228600" marR="0" lvl="0" indent="-2286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ศึกษาข้อมูลพื้นฐานที่เกี่ยวข้องกับการดำเนินการจัดทำเป้าหมายตัวชี้วัดความสมดุลของการจัดการทรัพยากรที่ดิน </a:t>
                      </a:r>
                    </a:p>
                    <a:p>
                      <a:pPr marL="228600" marR="0" lvl="0" indent="-2286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จัดเก็บตัวชี้วัดพืชปกคลุมดินและการเปลี่ยนแปลงพืชปกคลุมดิน (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Land cover / Land use change: LUC)</a:t>
                      </a:r>
                    </a:p>
                    <a:p>
                      <a:pPr marL="228600" marR="0" lvl="0" indent="-2286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จัดเก็บตัวชี้วัดผลิตภาพของที่ดิน (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Land productivity: LUP) NPP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  <p:graphicFrame>
        <p:nvGraphicFramePr>
          <p:cNvPr id="13" name="Table 4">
            <a:extLst>
              <a:ext uri="{FF2B5EF4-FFF2-40B4-BE49-F238E27FC236}">
                <a16:creationId xmlns:a16="http://schemas.microsoft.com/office/drawing/2014/main" id="{94015EEA-6434-CF3D-639C-C274F985FE0D}"/>
              </a:ext>
            </a:extLst>
          </p:cNvPr>
          <p:cNvGraphicFramePr>
            <a:graphicFrameLocks noGrp="1"/>
          </p:cNvGraphicFramePr>
          <p:nvPr/>
        </p:nvGraphicFramePr>
        <p:xfrm>
          <a:off x="6269988" y="1902688"/>
          <a:ext cx="5724788" cy="12318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24788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360276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9</a:t>
                      </a:r>
                      <a:r>
                        <a:rPr kumimoji="0" lang="en-US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05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87158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ดำเนินการตามขั้นตอนที่ 4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</a:t>
                      </a:r>
                      <a:r>
                        <a:rPr lang="th-TH" sz="1200" kern="1200" baseline="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จัดเก็บตัวชี้วัดการกักเก็บคาร์บอนอินทรีย์ในดิน (</a:t>
                      </a:r>
                      <a:r>
                        <a:rPr lang="en-US" sz="1200" kern="1200" baseline="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Soil Organic Carbon Stock: SOC Stock)</a:t>
                      </a:r>
                      <a:endParaRPr lang="th-TH" sz="1200" kern="1200" dirty="0">
                        <a:solidFill>
                          <a:schemeClr val="dk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  <p:graphicFrame>
        <p:nvGraphicFramePr>
          <p:cNvPr id="7" name="ตาราง 1">
            <a:extLst>
              <a:ext uri="{FF2B5EF4-FFF2-40B4-BE49-F238E27FC236}">
                <a16:creationId xmlns:a16="http://schemas.microsoft.com/office/drawing/2014/main" id="{BF30F4CB-0F91-793D-4167-918527068684}"/>
              </a:ext>
            </a:extLst>
          </p:cNvPr>
          <p:cNvGraphicFramePr>
            <a:graphicFrameLocks noGrp="1"/>
          </p:cNvGraphicFramePr>
          <p:nvPr/>
        </p:nvGraphicFramePr>
        <p:xfrm>
          <a:off x="176745" y="3580986"/>
          <a:ext cx="11843132" cy="31562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874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7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0583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8638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7665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0583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3774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96111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8638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37744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4747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57200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461106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</a:tblGrid>
              <a:tr h="424052">
                <a:tc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กิจกรรม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ต.ค. 65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พ.ย. 65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ธ.ค.</a:t>
                      </a:r>
                      <a:r>
                        <a:rPr lang="th-TH" sz="10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65 </a:t>
                      </a:r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ม.ค. 66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ก.พ.</a:t>
                      </a:r>
                      <a:r>
                        <a:rPr lang="th-TH" sz="1000" baseline="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66 </a:t>
                      </a:r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มี.ค. 66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เม.ย. 66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พ.ค. 66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มิ.ย. 66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ก.ค. 66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ส.ค. 66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ก.ย. 66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66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ศึกษาข้อมูลพื้นฐานที่เกี่ยวข้องกับการดำเนินการจัดทำเป้าหมายตัวชี้วัดความสมดุลของการจัดการทรัพยากรที่ดิน </a:t>
                      </a:r>
                    </a:p>
                  </a:txBody>
                  <a:tcPr/>
                </a:tc>
                <a:tc rowSpan="3" gridSpan="6">
                  <a:txBody>
                    <a:bodyPr/>
                    <a:lstStyle/>
                    <a:p>
                      <a:pPr algn="ctr"/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algn="ctr"/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algn="ctr"/>
                      <a:endParaRPr lang="th-TH" sz="10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algn="ctr"/>
                      <a:endParaRPr lang="th-TH" sz="10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algn="ctr"/>
                      <a:endParaRPr lang="th-TH" sz="10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algn="ctr"/>
                      <a:endParaRPr lang="th-TH" sz="10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10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10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10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10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617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</a:t>
                      </a: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จัดเก็บตัวชี้วัดพืชปกคลุมดินและการเปลี่ยนแปลงพืชปกคลุมดิน (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Land cover / Land use change: LUC)</a:t>
                      </a:r>
                    </a:p>
                  </a:txBody>
                  <a:tcPr/>
                </a:tc>
                <a:tc gridSpan="6" vMerge="1">
                  <a:txBody>
                    <a:bodyPr/>
                    <a:lstStyle/>
                    <a:p>
                      <a:pPr algn="ctr"/>
                      <a:endParaRPr lang="th-TH" sz="10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th-TH" sz="10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th-TH" sz="10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th-TH" sz="10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th-TH" sz="10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10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10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10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10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958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จัดเก็บตัวชี้วัดผลิตภาพของที่ดิน (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Land productivity: LUP) NPP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 gridSpan="6" vMerge="1">
                  <a:txBody>
                    <a:bodyPr/>
                    <a:lstStyle/>
                    <a:p>
                      <a:pPr algn="ctr"/>
                      <a:endParaRPr lang="th-TH" sz="10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10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10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10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10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10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10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994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</a:t>
                      </a: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จัดเก็บตัวชี้วัดการกักเก็บคาร์บอนอินทรีย์ในดิน (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Soil Organic Carbon Stock: SOC Stock)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10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10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10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10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10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10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10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2994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 </a:t>
                      </a: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การประเมินความเสื่อมโทรมของทรัพยากรที่ดิน ตามตัวชี้วัดของการจัดการทรัพยากรที่ดิน (</a:t>
                      </a: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Land Degradation Neutrality: LDN)  </a:t>
                      </a: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ระดับพื้นที่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10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10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10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10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10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10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10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10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 rowSpan="3" gridSpan="3">
                  <a:txBody>
                    <a:bodyPr/>
                    <a:lstStyle/>
                    <a:p>
                      <a:pPr algn="ctr"/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algn="ctr"/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 rowSpan="3" hMerge="1">
                  <a:txBody>
                    <a:bodyPr/>
                    <a:lstStyle/>
                    <a:p>
                      <a:pPr algn="ctr"/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1031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6. </a:t>
                      </a: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กำหนดมาตรการการจัดการดินเสื่อมโทรมในระดับพื้นที่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10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10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10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10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10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10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10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10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10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pPr algn="ctr"/>
                      <a:endParaRPr lang="th-TH" sz="10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88280798"/>
                  </a:ext>
                </a:extLst>
              </a:tr>
              <a:tr h="42994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7. </a:t>
                      </a:r>
                      <a:r>
                        <a:rPr lang="th-TH" sz="10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ะชาพิจารณ์เพื่อรับฟังความคิดเห็นจากผู้มีส่วนได้ส่วนเสียในการกำหนดให้สอดคล้องกับระดับความรุนแรงของพื้นที่เสื่อมโทรม</a:t>
                      </a:r>
                    </a:p>
                    <a:p>
                      <a:pPr algn="l"/>
                      <a:endParaRPr lang="th-TH" sz="10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10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10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10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10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10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10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10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10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10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pPr algn="ctr"/>
                      <a:endParaRPr lang="th-TH" sz="10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/>
                      <a:endParaRPr lang="th-TH" sz="1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cxnSp>
        <p:nvCxnSpPr>
          <p:cNvPr id="4" name="ลูกศรเชื่อมต่อแบบตรง 3"/>
          <p:cNvCxnSpPr/>
          <p:nvPr/>
        </p:nvCxnSpPr>
        <p:spPr>
          <a:xfrm>
            <a:off x="6390042" y="4539727"/>
            <a:ext cx="2840019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ลูกศรเชื่อมต่อแบบตรง 5"/>
          <p:cNvCxnSpPr/>
          <p:nvPr/>
        </p:nvCxnSpPr>
        <p:spPr>
          <a:xfrm>
            <a:off x="9230061" y="5282005"/>
            <a:ext cx="1430767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ลูกศรเชื่อมต่อแบบตรง 13"/>
          <p:cNvCxnSpPr/>
          <p:nvPr/>
        </p:nvCxnSpPr>
        <p:spPr>
          <a:xfrm flipV="1">
            <a:off x="10660828" y="6110344"/>
            <a:ext cx="1333948" cy="1793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8652710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4">
            <a:extLst>
              <a:ext uri="{FF2B5EF4-FFF2-40B4-BE49-F238E27FC236}">
                <a16:creationId xmlns:a16="http://schemas.microsoft.com/office/drawing/2014/main" id="{B2464BCE-EF00-49CF-8719-FF4D5369A483}"/>
              </a:ext>
            </a:extLst>
          </p:cNvPr>
          <p:cNvSpPr/>
          <p:nvPr/>
        </p:nvSpPr>
        <p:spPr>
          <a:xfrm>
            <a:off x="0" y="0"/>
            <a:ext cx="12192000" cy="56255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7" name="Rounded Rectangle 3">
            <a:extLst>
              <a:ext uri="{FF2B5EF4-FFF2-40B4-BE49-F238E27FC236}">
                <a16:creationId xmlns:a16="http://schemas.microsoft.com/office/drawing/2014/main" id="{00A4FF9A-9ED4-41D3-A46D-8BA43882DD34}"/>
              </a:ext>
            </a:extLst>
          </p:cNvPr>
          <p:cNvSpPr/>
          <p:nvPr/>
        </p:nvSpPr>
        <p:spPr bwMode="gray">
          <a:xfrm>
            <a:off x="154257" y="668750"/>
            <a:ext cx="5501660" cy="325661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noFill/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t" anchorCtr="0" compatLnSpc="1">
            <a:prstTxWarp prst="textNoShape">
              <a:avLst/>
            </a:prstTxWarp>
            <a:noAutofit/>
          </a:bodyPr>
          <a:lstStyle/>
          <a:p>
            <a:pPr algn="ctr">
              <a:spcBef>
                <a:spcPts val="0"/>
              </a:spcBef>
              <a:spcAft>
                <a:spcPts val="600"/>
              </a:spcAft>
              <a:defRPr/>
            </a:pPr>
            <a:endParaRPr lang="en-US" sz="1000" kern="0" dirty="0">
              <a:solidFill>
                <a:prstClr val="white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2" name="ตัวแทนหมายเลขสไลด์ 1">
            <a:extLst>
              <a:ext uri="{FF2B5EF4-FFF2-40B4-BE49-F238E27FC236}">
                <a16:creationId xmlns:a16="http://schemas.microsoft.com/office/drawing/2014/main" id="{772564A2-2F70-4353-A8CB-DA8AF8F119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solidFill>
            <a:schemeClr val="accent2"/>
          </a:solidFill>
        </p:spPr>
        <p:txBody>
          <a:bodyPr/>
          <a:lstStyle/>
          <a:p>
            <a:fld id="{ADEF9860-2FE8-417D-944A-E30E8C0DA722}" type="slidenum">
              <a:rPr lang="th-TH" smtClean="0">
                <a:solidFill>
                  <a:schemeClr val="bg1"/>
                </a:solidFill>
              </a:rPr>
              <a:pPr/>
              <a:t>15</a:t>
            </a:fld>
            <a:endParaRPr lang="th-TH" dirty="0">
              <a:solidFill>
                <a:schemeClr val="bg1"/>
              </a:solidFill>
            </a:endParaRPr>
          </a:p>
        </p:txBody>
      </p:sp>
      <p:sp>
        <p:nvSpPr>
          <p:cNvPr id="3" name="TextBox 19">
            <a:extLst>
              <a:ext uri="{FF2B5EF4-FFF2-40B4-BE49-F238E27FC236}">
                <a16:creationId xmlns:a16="http://schemas.microsoft.com/office/drawing/2014/main" id="{02604834-FB87-4C92-999F-0B453569DB69}"/>
              </a:ext>
            </a:extLst>
          </p:cNvPr>
          <p:cNvSpPr txBox="1"/>
          <p:nvPr/>
        </p:nvSpPr>
        <p:spPr>
          <a:xfrm>
            <a:off x="9543873" y="4585961"/>
            <a:ext cx="2588509" cy="178510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Wingdings" panose="05000000000000000000" pitchFamily="2" charset="2"/>
              </a:rPr>
              <a:t></a:t>
            </a:r>
            <a:r>
              <a:rPr kumimoji="0" lang="th-TH" sz="1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  <a:sym typeface="Wingdings" panose="05000000000000000000" pitchFamily="2" charset="2"/>
              </a:rPr>
              <a:t>   </a:t>
            </a:r>
            <a:r>
              <a:rPr kumimoji="0" lang="th-TH" sz="1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ตัวชี้วัดเฉพาะหน่วยงาน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Wingdings 2" panose="05020102010507070707" pitchFamily="18" charset="2"/>
              </a:rPr>
              <a:t> </a:t>
            </a:r>
            <a:r>
              <a:rPr kumimoji="0" lang="th-TH" sz="1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ตัวชี้วัดบูรณาการหลายหน่วย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โปรดระบุ </a:t>
            </a:r>
          </a:p>
          <a:p>
            <a:pPr marL="88900" marR="0" lvl="0" indent="-88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กรมส่งเสริมการเกษตร</a:t>
            </a:r>
          </a:p>
          <a:p>
            <a:pPr marL="88900" marR="0" lvl="0" indent="-88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กรมพัฒนาที่ดิน</a:t>
            </a:r>
          </a:p>
          <a:p>
            <a:pPr marL="88900" marR="0" lvl="0" indent="-88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สำนักงานการปฏิรูปที่ดินเพื่อเกษตรกรรม</a:t>
            </a:r>
          </a:p>
          <a:p>
            <a:pPr marL="88900" marR="0" lvl="0" indent="-88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กรมฝนหลวงและการบินเกษตร</a:t>
            </a:r>
          </a:p>
          <a:p>
            <a:pPr marL="88900" marR="0" lvl="0" indent="-88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กรมการข้าว</a:t>
            </a:r>
          </a:p>
          <a:p>
            <a:pPr marL="88900" marR="0" lvl="0" indent="-88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th-TH" sz="100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กรมส่งเสริมสหกรณ์</a:t>
            </a:r>
          </a:p>
          <a:p>
            <a:pPr marL="88900" lvl="0" indent="-88900">
              <a:buFont typeface="Arial" panose="020B0604020202020204" pitchFamily="34" charset="0"/>
              <a:buChar char="•"/>
              <a:defRPr/>
            </a:pPr>
            <a:r>
              <a:rPr lang="th-TH" sz="1000" kern="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สำนักงานมาตรฐานสินค้าเกษตรและอาหารแห่งชาติ</a:t>
            </a:r>
            <a:endParaRPr kumimoji="0" lang="th-TH" sz="10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TextBox 8">
            <a:extLst>
              <a:ext uri="{FF2B5EF4-FFF2-40B4-BE49-F238E27FC236}">
                <a16:creationId xmlns:a16="http://schemas.microsoft.com/office/drawing/2014/main" id="{713B4ECA-7157-4185-A267-4CBC89C0FF49}"/>
              </a:ext>
            </a:extLst>
          </p:cNvPr>
          <p:cNvSpPr txBox="1"/>
          <p:nvPr/>
        </p:nvSpPr>
        <p:spPr>
          <a:xfrm>
            <a:off x="116043" y="1030283"/>
            <a:ext cx="9362054" cy="1292662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คำอธิบาย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ที่คณะรัฐมนตรีพิจารณาเห็นว่าปัญหาฝุ่นละอองมีค่าสูงเกินมาตรฐานที่เกิดขึ้นเป็นประจำและเป็นปัญหาในหลายจังหวัดของพื้นที่ภาคเหนือ ภาคกลาง ภาคตะวันออกเฉียงเหนือ รวมทั้ง พื้นที่กรุงเทพมหานครและปริมณฑล ซึ่งส่งผลกระทบโดยตรงต่อสิ่งแวดล้อม เศรษฐกิจและสุขภาพของประชาชนโดยแหล่งกำเนิด</a:t>
            </a:r>
            <a:b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ฝุ่นละอองที่สำคัญ ได้แก่ การเผาในที่โล่ง การจราจรขนส่ง และภาคอุตสาหกรรม การแก้ไขปัญหาดังกล่าวจึงจำเป็นต้องดำเนินการอย่างเร่งด่วน เป็นระบบ โดยความร่วมมือของทั้งหน่วยงานภาครัฐ เอกชน และประชาชน ซึ่งในการประชุมคณะกรรมการสิ่งแวดล้อมแห่งชาติ เมื่อวันที่ 4 พฤศจิกายน 2563 ได้มีมติเห็นชอบแผนปฏิบัติการขับเคลื่อนวาระแห่งชาติ การแก้ไขปัญหามลพิษด้านฝุ่นละออง เพื่อให้หน่วยงานที่เกี่ยวข้องดำเนินการแก้ไขปัญหาฝุ่นละออง โดยเฉพาะในช่วงเวลาวิกฤตของการเกิดสถานการณ์ฝุ่นละออง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PM2.5 (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เดือนมกราคม – พฤษภาคม) โดยกระทรวงเกษตรและสหกรณ์มีบทบาทที่สำคัญในการป้องกันแก้ไขปัญหาการเผาในที่โล่ง เช่น </a:t>
            </a:r>
            <a:b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การเผาเศษซากพืช วัชพืช และเศษวัสดุการเกษตรที่เหลือจากกระบวนการเพาะปลูกและการเก็บเกี่ยว</a:t>
            </a:r>
            <a:endParaRPr kumimoji="0" lang="th-TH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6" name="TextBox 12">
            <a:extLst>
              <a:ext uri="{FF2B5EF4-FFF2-40B4-BE49-F238E27FC236}">
                <a16:creationId xmlns:a16="http://schemas.microsoft.com/office/drawing/2014/main" id="{7C8BD2C3-F5C9-4601-8FD9-959E40E45F6C}"/>
              </a:ext>
            </a:extLst>
          </p:cNvPr>
          <p:cNvSpPr txBox="1"/>
          <p:nvPr/>
        </p:nvSpPr>
        <p:spPr>
          <a:xfrm>
            <a:off x="9543873" y="3377529"/>
            <a:ext cx="2543789" cy="350900"/>
          </a:xfrm>
          <a:prstGeom prst="roundRect">
            <a:avLst/>
          </a:prstGeom>
          <a:solidFill>
            <a:srgbClr val="9DC3E6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>
            <a:defPPr>
              <a:defRPr lang="th-TH"/>
            </a:defPPr>
            <a:lvl1pPr marR="0" lvl="0" indent="0" algn="thaiDist" defTabSz="342900" fontAlgn="t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050" b="0" i="0" u="none" strike="noStrike" cap="none" spc="-30" normalizeH="0" baseline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marL="0" marR="0" lvl="0" indent="0" algn="thaiDist" defTabSz="342900" rtl="0" eaLnBrk="1" fontAlgn="t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V01  </a:t>
            </a:r>
            <a:r>
              <a:rPr kumimoji="0" lang="th-TH" sz="105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นโยบายด้านการลดก๊าซเรือนกระจก</a:t>
            </a:r>
          </a:p>
        </p:txBody>
      </p:sp>
      <p:sp>
        <p:nvSpPr>
          <p:cNvPr id="8" name="TextBox 24">
            <a:extLst>
              <a:ext uri="{FF2B5EF4-FFF2-40B4-BE49-F238E27FC236}">
                <a16:creationId xmlns:a16="http://schemas.microsoft.com/office/drawing/2014/main" id="{1CA102FB-F44A-42BF-AAD1-F84FEFEF9168}"/>
              </a:ext>
            </a:extLst>
          </p:cNvPr>
          <p:cNvSpPr txBox="1"/>
          <p:nvPr/>
        </p:nvSpPr>
        <p:spPr>
          <a:xfrm>
            <a:off x="9549779" y="4056171"/>
            <a:ext cx="2543789" cy="283321"/>
          </a:xfrm>
          <a:prstGeom prst="roundRect">
            <a:avLst/>
          </a:prstGeom>
          <a:solidFill>
            <a:srgbClr val="9DC3E6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>
            <a:defPPr>
              <a:defRPr lang="th-TH"/>
            </a:defPPr>
            <a:lvl1pPr marR="0" lvl="0" indent="0" algn="thaiDist" defTabSz="342900" fontAlgn="t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050" b="0" i="0" u="none" strike="noStrike" cap="none" spc="-30" normalizeH="0" baseline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marL="0" marR="0" lvl="0" indent="0" algn="thaiDist" defTabSz="342900" rtl="0" eaLnBrk="1" fontAlgn="t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5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F0103 </a:t>
            </a:r>
            <a:r>
              <a:rPr kumimoji="0" lang="th-TH" sz="105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นโยบายที่เกี่ยวข้อง</a:t>
            </a:r>
            <a:endParaRPr kumimoji="0" lang="en-US" sz="1050" b="0" i="0" u="none" strike="noStrike" kern="1200" cap="none" spc="-3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9" name="Rectangle 29">
            <a:extLst>
              <a:ext uri="{FF2B5EF4-FFF2-40B4-BE49-F238E27FC236}">
                <a16:creationId xmlns:a16="http://schemas.microsoft.com/office/drawing/2014/main" id="{A0BA23EA-7E7B-42AD-AD2D-B1E8085BC47F}"/>
              </a:ext>
            </a:extLst>
          </p:cNvPr>
          <p:cNvSpPr/>
          <p:nvPr/>
        </p:nvSpPr>
        <p:spPr>
          <a:xfrm>
            <a:off x="79468" y="4995434"/>
            <a:ext cx="9288048" cy="17851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เงื่อนไข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th-TH" sz="1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การปรับค่าเป้าหมาย/เกณฑ์การวัดในรอบ 6 และ 12 เดือน จะพิจารณาจากปริมาณน้ำฝนเฉลี่ย และอุณหภูมิเฉลี่ยช่วงเดือน ธันวาคม-พฤษภาคม เมื่อเทียบกับค่าปกติ</a:t>
            </a:r>
            <a:r>
              <a:rPr lang="en-US" sz="1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</a:t>
            </a:r>
            <a:r>
              <a:rPr lang="th-TH" sz="1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อ้างอิงข้อมูลจากกรมอุตุนิยมวิทยา</a:t>
            </a:r>
            <a:r>
              <a:rPr lang="en-US" sz="1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 </a:t>
            </a:r>
            <a:r>
              <a:rPr lang="th-TH" sz="1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ดังนี้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th-TH" sz="1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-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ปริมาณน้ำฝน สูง-ต่ำกว่าค่าปกติ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</a:t>
            </a:r>
            <a:r>
              <a:rPr lang="th-TH" sz="1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ร้อยละ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โดยค่าที่ยอมรับได้จะต้องอยู่ระหว่าง (-10) -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&gt; (-25)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th-TH" sz="1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- อุณหภูมิ โดยเฉลี่ย สูง-ต่ำกว่าค่าปกติ </a:t>
            </a:r>
            <a:r>
              <a:rPr lang="en-US" sz="1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</a:t>
            </a:r>
            <a:r>
              <a:rPr lang="en-US" sz="1000" baseline="30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0</a:t>
            </a:r>
            <a:r>
              <a:rPr lang="en-US" sz="1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C)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โดยค่าที่ยอมรับได้จะต้องอยู่ระหว่าง 0-1 </a:t>
            </a:r>
            <a:r>
              <a:rPr lang="en-US" sz="1000" baseline="30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0</a:t>
            </a:r>
            <a:r>
              <a:rPr lang="en-US" sz="1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2. </a:t>
            </a:r>
            <a:r>
              <a:rPr lang="th-TH" sz="1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การพิจารณาหน่วยงานร่วมดำเนินการ หากหน่วยงานใดไม่ได้รับเงินงบประมาณ หรือไม่สามารถดำเนินการได้ตามกิจกรรมที่ระบุใน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แผนป้องกันและแก้ไขปัญหาเผาในพื้นที่   </a:t>
            </a:r>
            <a:b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เกษตรกรรม จะขอถอดออกจากหน่วยงานร่วมดำเนินการ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หมายเหตุ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1.ใช้ข้อมูลจากศูนย์ติดตามและแก้ไขปัญหาภัยพิบัติด้านการเกษตร สำนักงานปลัด กษ.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 sz="1000" dirty="0">
                <a:solidFill>
                  <a:srgbClr val="0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           2.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การตั้งค่าเป้าหมายคิดจากแผนป้องกันและแก้ไขปัญหาเผาในพื้นที่เกษตรกรรม </a:t>
            </a:r>
          </a:p>
          <a:p>
            <a:pPr marL="546100" marR="0" lvl="0" indent="-5461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ผู้รับผิดชอบการรายงานผล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สำนักงานปลัดกระทรวงเกษตรและสหกรณ์  </a:t>
            </a:r>
          </a:p>
          <a:p>
            <a:pPr marL="546100" marR="0" lvl="0" indent="-5461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ช่วงเวลารายงานผล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รายงานผลช่วงเดือน มกราคม - พฤษภาคม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10" name="Table 3">
            <a:extLst>
              <a:ext uri="{FF2B5EF4-FFF2-40B4-BE49-F238E27FC236}">
                <a16:creationId xmlns:a16="http://schemas.microsoft.com/office/drawing/2014/main" id="{70550935-1471-47B1-8F78-79798B4D9A2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6952538"/>
              </p:ext>
            </p:extLst>
          </p:nvPr>
        </p:nvGraphicFramePr>
        <p:xfrm>
          <a:off x="194298" y="2381842"/>
          <a:ext cx="4316582" cy="137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42065">
                  <a:extLst>
                    <a:ext uri="{9D8B030D-6E8A-4147-A177-3AD203B41FA5}">
                      <a16:colId xmlns:a16="http://schemas.microsoft.com/office/drawing/2014/main" val="4017409351"/>
                    </a:ext>
                  </a:extLst>
                </a:gridCol>
                <a:gridCol w="1420145">
                  <a:extLst>
                    <a:ext uri="{9D8B030D-6E8A-4147-A177-3AD203B41FA5}">
                      <a16:colId xmlns:a16="http://schemas.microsoft.com/office/drawing/2014/main" val="3790371750"/>
                    </a:ext>
                  </a:extLst>
                </a:gridCol>
                <a:gridCol w="1754372">
                  <a:extLst>
                    <a:ext uri="{9D8B030D-6E8A-4147-A177-3AD203B41FA5}">
                      <a16:colId xmlns:a16="http://schemas.microsoft.com/office/drawing/2014/main" val="1862347099"/>
                    </a:ext>
                  </a:extLst>
                </a:gridCol>
              </a:tblGrid>
              <a:tr h="138852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ข้อมูลพื้นฐาน</a:t>
                      </a:r>
                      <a:r>
                        <a:rPr lang="th-TH" sz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จำนวน </a:t>
                      </a:r>
                      <a:r>
                        <a:rPr lang="en-US" sz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Hot Spot</a:t>
                      </a:r>
                      <a:endParaRPr lang="en-US" sz="12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52506855"/>
                  </a:ext>
                </a:extLst>
              </a:tr>
              <a:tr h="232533"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2563</a:t>
                      </a:r>
                      <a:endParaRPr lang="th-TH" sz="12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2564</a:t>
                      </a:r>
                      <a:endParaRPr lang="th-TH" sz="12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2565</a:t>
                      </a:r>
                      <a:endParaRPr lang="th-TH" sz="12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23242594"/>
                  </a:ext>
                </a:extLst>
              </a:tr>
              <a:tr h="521172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จำนวน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Hot Spot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พื้นที่เกษตรกรรม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6,285 จุด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จำนวน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Hot Spot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พื้นที่เกษตรกรรม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th-TH" sz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3,414 จุด</a:t>
                      </a:r>
                      <a:endParaRPr lang="th-TH" sz="12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จำนวน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Hot Spot 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พื้นที่เกษตรกรรม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1,842 จุด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th-TH" sz="12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(ข้อมูล ณ 19 เม.ย.65)</a:t>
                      </a:r>
                      <a:endParaRPr lang="th-TH" sz="12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969755"/>
                  </a:ext>
                </a:extLst>
              </a:tr>
            </a:tbl>
          </a:graphicData>
        </a:graphic>
      </p:graphicFrame>
      <p:graphicFrame>
        <p:nvGraphicFramePr>
          <p:cNvPr id="11" name="Table 3">
            <a:extLst>
              <a:ext uri="{FF2B5EF4-FFF2-40B4-BE49-F238E27FC236}">
                <a16:creationId xmlns:a16="http://schemas.microsoft.com/office/drawing/2014/main" id="{D45EA43C-2B70-4AAB-BD7B-8CF2F032F52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1342996"/>
              </p:ext>
            </p:extLst>
          </p:nvPr>
        </p:nvGraphicFramePr>
        <p:xfrm>
          <a:off x="4574235" y="2381842"/>
          <a:ext cx="4887434" cy="13122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6695">
                  <a:extLst>
                    <a:ext uri="{9D8B030D-6E8A-4147-A177-3AD203B41FA5}">
                      <a16:colId xmlns:a16="http://schemas.microsoft.com/office/drawing/2014/main" val="4017409351"/>
                    </a:ext>
                  </a:extLst>
                </a:gridCol>
                <a:gridCol w="1445050">
                  <a:extLst>
                    <a:ext uri="{9D8B030D-6E8A-4147-A177-3AD203B41FA5}">
                      <a16:colId xmlns:a16="http://schemas.microsoft.com/office/drawing/2014/main" val="3790371750"/>
                    </a:ext>
                  </a:extLst>
                </a:gridCol>
                <a:gridCol w="1795689">
                  <a:extLst>
                    <a:ext uri="{9D8B030D-6E8A-4147-A177-3AD203B41FA5}">
                      <a16:colId xmlns:a16="http://schemas.microsoft.com/office/drawing/2014/main" val="1862347099"/>
                    </a:ext>
                  </a:extLst>
                </a:gridCol>
              </a:tblGrid>
              <a:tr h="185532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th-TH" sz="1200" b="1" i="0" u="none" strike="noStrike" cap="none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sym typeface="Arial"/>
                        </a:rPr>
                        <a:t>ค่าเป้าหมาย </a:t>
                      </a:r>
                      <a:r>
                        <a:rPr lang="en-US" sz="1200" b="1" i="0" u="none" strike="noStrike" cap="none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  <a:sym typeface="Arial"/>
                        </a:rPr>
                        <a:t>2566 – 2568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2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52506855"/>
                  </a:ext>
                </a:extLst>
              </a:tr>
              <a:tr h="315097">
                <a:tc>
                  <a:txBody>
                    <a:bodyPr/>
                    <a:lstStyle/>
                    <a:p>
                      <a:pPr algn="ctr"/>
                      <a:r>
                        <a:rPr lang="en-US" sz="11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</a:t>
                      </a:r>
                      <a:r>
                        <a:rPr lang="th-TH" sz="11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2567</a:t>
                      </a:r>
                      <a:endParaRPr lang="th-TH" sz="11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2568</a:t>
                      </a:r>
                      <a:endParaRPr lang="th-TH" sz="11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23242594"/>
                  </a:ext>
                </a:extLst>
              </a:tr>
              <a:tr h="722870">
                <a:tc>
                  <a:txBody>
                    <a:bodyPr/>
                    <a:lstStyle/>
                    <a:p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จำนวน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Hot Spot </a:t>
                      </a:r>
                      <a:endParaRPr lang="th-TH" sz="11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ลดลง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10 เมื่อเทียบกับปีที่ผ่านมา</a:t>
                      </a:r>
                      <a:endParaRPr lang="th-TH" sz="11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จำนวน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Hot Spot </a:t>
                      </a:r>
                      <a:endParaRPr lang="th-TH" sz="11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ลดลง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10 เมื่อเทียบกับปีที่ผ่านมา</a:t>
                      </a:r>
                      <a:endParaRPr lang="th-TH" sz="11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จำนวน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Hot Spot </a:t>
                      </a:r>
                      <a:endParaRPr lang="th-TH" sz="11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ลดลง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10 เมื่อเทียบกับปีที่ผ่านมา</a:t>
                      </a:r>
                      <a:endParaRPr lang="th-TH" sz="11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969755"/>
                  </a:ext>
                </a:extLst>
              </a:tr>
            </a:tbl>
          </a:graphicData>
        </a:graphic>
      </p:graphicFrame>
      <p:sp>
        <p:nvSpPr>
          <p:cNvPr id="12" name="TextBox 3">
            <a:extLst>
              <a:ext uri="{FF2B5EF4-FFF2-40B4-BE49-F238E27FC236}">
                <a16:creationId xmlns:a16="http://schemas.microsoft.com/office/drawing/2014/main" id="{DF71F37D-33DB-4AF6-8589-2FDD64742F08}"/>
              </a:ext>
            </a:extLst>
          </p:cNvPr>
          <p:cNvSpPr txBox="1"/>
          <p:nvPr/>
        </p:nvSpPr>
        <p:spPr>
          <a:xfrm>
            <a:off x="77906" y="3776683"/>
            <a:ext cx="6768335" cy="26161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อ้างอิงข้อมูลจำนวน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Hot Spot 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จาก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ผลการสำรวจจากดาวเทียม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TERRA 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และ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AQUA 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ระบบ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MODIS </a:t>
            </a:r>
            <a:r>
              <a:rPr kumimoji="0" lang="th-TH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โดย 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GISTDA</a:t>
            </a:r>
            <a:endParaRPr kumimoji="0" lang="th-TH" sz="11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5" name="สี่เหลี่ยมผืนผ้า 14">
            <a:extLst>
              <a:ext uri="{FF2B5EF4-FFF2-40B4-BE49-F238E27FC236}">
                <a16:creationId xmlns:a16="http://schemas.microsoft.com/office/drawing/2014/main" id="{07D47BF7-68A5-4386-9D88-19878E4489BB}"/>
              </a:ext>
            </a:extLst>
          </p:cNvPr>
          <p:cNvSpPr/>
          <p:nvPr/>
        </p:nvSpPr>
        <p:spPr>
          <a:xfrm>
            <a:off x="169346" y="678546"/>
            <a:ext cx="872506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1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ตัวชี้วัดที่ 7 </a:t>
            </a:r>
            <a:r>
              <a:rPr lang="en-US" sz="1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lang="th-TH" sz="14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การป้องกันและแก้ไขปัญหาการเผาในพื้นที่เกษตรกรรม</a:t>
            </a:r>
          </a:p>
        </p:txBody>
      </p: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F57132F8-005D-AA22-89DC-A08107F19031}"/>
              </a:ext>
            </a:extLst>
          </p:cNvPr>
          <p:cNvCxnSpPr>
            <a:cxnSpLocks/>
          </p:cNvCxnSpPr>
          <p:nvPr/>
        </p:nvCxnSpPr>
        <p:spPr>
          <a:xfrm flipH="1">
            <a:off x="6223263" y="875248"/>
            <a:ext cx="3223523" cy="22161"/>
          </a:xfrm>
          <a:prstGeom prst="straightConnector1">
            <a:avLst/>
          </a:prstGeom>
          <a:ln>
            <a:solidFill>
              <a:schemeClr val="tx2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>
            <a:extLst>
              <a:ext uri="{FF2B5EF4-FFF2-40B4-BE49-F238E27FC236}">
                <a16:creationId xmlns:a16="http://schemas.microsoft.com/office/drawing/2014/main" id="{19B44A4A-9C1C-CEB9-1F03-3D439BC9C0EB}"/>
              </a:ext>
            </a:extLst>
          </p:cNvPr>
          <p:cNvSpPr txBox="1"/>
          <p:nvPr/>
        </p:nvSpPr>
        <p:spPr>
          <a:xfrm>
            <a:off x="9568629" y="2702536"/>
            <a:ext cx="2588509" cy="400110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>
            <a:defPPr>
              <a:defRPr lang="th-TH"/>
            </a:defPPr>
            <a:lvl1pPr marR="0" lvl="0" indent="0" algn="ctr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1500" b="1" i="0" u="none" strike="noStrike" kern="0" cap="none" spc="0" normalizeH="0" baseline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 PSK"/>
                <a:cs typeface="TH SarabunPSK" panose="020B0500040200020003" pitchFamily="34" charset="-34"/>
              </a:defRPr>
            </a:lvl1pPr>
          </a:lstStyle>
          <a:p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 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180301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en-US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r>
              <a:rPr lang="th-TH" sz="1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การปล่อยก๊าซเรือนกระจกของประเทศไทยลดลง</a:t>
            </a:r>
          </a:p>
        </p:txBody>
      </p:sp>
      <p:sp>
        <p:nvSpPr>
          <p:cNvPr id="22" name="Arrow: Down 21">
            <a:extLst>
              <a:ext uri="{FF2B5EF4-FFF2-40B4-BE49-F238E27FC236}">
                <a16:creationId xmlns:a16="http://schemas.microsoft.com/office/drawing/2014/main" id="{9E082BB2-8CA3-DC9E-5C9B-5CD3A601B7FE}"/>
              </a:ext>
            </a:extLst>
          </p:cNvPr>
          <p:cNvSpPr/>
          <p:nvPr/>
        </p:nvSpPr>
        <p:spPr>
          <a:xfrm>
            <a:off x="10610211" y="3128030"/>
            <a:ext cx="384835" cy="236219"/>
          </a:xfrm>
          <a:prstGeom prst="downArrow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3" name="Arrow: Down 22">
            <a:extLst>
              <a:ext uri="{FF2B5EF4-FFF2-40B4-BE49-F238E27FC236}">
                <a16:creationId xmlns:a16="http://schemas.microsoft.com/office/drawing/2014/main" id="{B7DBB2BA-3B47-EEDA-A220-EC3F9E79D5EF}"/>
              </a:ext>
            </a:extLst>
          </p:cNvPr>
          <p:cNvSpPr/>
          <p:nvPr/>
        </p:nvSpPr>
        <p:spPr>
          <a:xfrm>
            <a:off x="10610212" y="3761815"/>
            <a:ext cx="384835" cy="236219"/>
          </a:xfrm>
          <a:prstGeom prst="downArrow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AA0C92B8-30AB-8673-ED02-3E5DE81641DC}"/>
              </a:ext>
            </a:extLst>
          </p:cNvPr>
          <p:cNvCxnSpPr>
            <a:cxnSpLocks/>
          </p:cNvCxnSpPr>
          <p:nvPr/>
        </p:nvCxnSpPr>
        <p:spPr>
          <a:xfrm>
            <a:off x="10761028" y="1165555"/>
            <a:ext cx="4229" cy="274155"/>
          </a:xfrm>
          <a:prstGeom prst="straightConnector1">
            <a:avLst/>
          </a:prstGeom>
          <a:ln>
            <a:solidFill>
              <a:schemeClr val="tx2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Arrow: Down 24">
            <a:extLst>
              <a:ext uri="{FF2B5EF4-FFF2-40B4-BE49-F238E27FC236}">
                <a16:creationId xmlns:a16="http://schemas.microsoft.com/office/drawing/2014/main" id="{780FF31F-FBD2-092D-CF96-DB7E7BE6B48B}"/>
              </a:ext>
            </a:extLst>
          </p:cNvPr>
          <p:cNvSpPr/>
          <p:nvPr/>
        </p:nvSpPr>
        <p:spPr>
          <a:xfrm>
            <a:off x="10660565" y="4343007"/>
            <a:ext cx="384835" cy="236219"/>
          </a:xfrm>
          <a:prstGeom prst="downArrow">
            <a:avLst>
              <a:gd name="adj1" fmla="val 50000"/>
              <a:gd name="adj2" fmla="val 50000"/>
            </a:avLst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33" name="Table 32">
            <a:extLst>
              <a:ext uri="{FF2B5EF4-FFF2-40B4-BE49-F238E27FC236}">
                <a16:creationId xmlns:a16="http://schemas.microsoft.com/office/drawing/2014/main" id="{50653690-049F-99B1-ABCD-582A095D4D3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7581817"/>
              </p:ext>
            </p:extLst>
          </p:nvPr>
        </p:nvGraphicFramePr>
        <p:xfrm>
          <a:off x="125417" y="4272057"/>
          <a:ext cx="9288049" cy="731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65373">
                  <a:extLst>
                    <a:ext uri="{9D8B030D-6E8A-4147-A177-3AD203B41FA5}">
                      <a16:colId xmlns:a16="http://schemas.microsoft.com/office/drawing/2014/main" val="4953110"/>
                    </a:ext>
                  </a:extLst>
                </a:gridCol>
                <a:gridCol w="2928078">
                  <a:extLst>
                    <a:ext uri="{9D8B030D-6E8A-4147-A177-3AD203B41FA5}">
                      <a16:colId xmlns:a16="http://schemas.microsoft.com/office/drawing/2014/main" val="1230062339"/>
                    </a:ext>
                  </a:extLst>
                </a:gridCol>
                <a:gridCol w="3394598">
                  <a:extLst>
                    <a:ext uri="{9D8B030D-6E8A-4147-A177-3AD203B41FA5}">
                      <a16:colId xmlns:a16="http://schemas.microsoft.com/office/drawing/2014/main" val="614190394"/>
                    </a:ext>
                  </a:extLst>
                </a:gridCol>
              </a:tblGrid>
              <a:tr h="204567"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(50)</a:t>
                      </a:r>
                      <a:endParaRPr lang="th-TH" sz="12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 (75)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เป้าหมายขั้นสูง(100)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18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5119167"/>
                  </a:ext>
                </a:extLst>
              </a:tr>
              <a:tr h="423568"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จำนวน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Hot Spot </a:t>
                      </a:r>
                      <a:endParaRPr lang="th-TH" sz="12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ลดลง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เมื่อเทียบกับปีที่ผ่านมา</a:t>
                      </a:r>
                      <a:endParaRPr lang="th-TH" sz="12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จำนวน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Hot Spot </a:t>
                      </a:r>
                      <a:endParaRPr lang="th-TH" sz="12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ลดลง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10 เมื่อเทียบกับปีที่ผ่านมา</a:t>
                      </a:r>
                      <a:endParaRPr lang="th-TH" sz="12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จำนวน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Hot Spot </a:t>
                      </a:r>
                      <a:endParaRPr lang="th-TH" sz="12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ลดลง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ร้อยละ 1</a:t>
                      </a: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เมื่อเทียบกับปีที่ผ่านมา</a:t>
                      </a:r>
                      <a:endParaRPr lang="th-TH" sz="12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3391358"/>
                  </a:ext>
                </a:extLst>
              </a:tr>
            </a:tbl>
          </a:graphicData>
        </a:graphic>
      </p:graphicFrame>
      <p:sp>
        <p:nvSpPr>
          <p:cNvPr id="28" name="สี่เหลี่ยมผืนผ้า 27">
            <a:extLst>
              <a:ext uri="{FF2B5EF4-FFF2-40B4-BE49-F238E27FC236}">
                <a16:creationId xmlns:a16="http://schemas.microsoft.com/office/drawing/2014/main" id="{B346D9F2-7990-49A9-9224-E292A62E330A}"/>
              </a:ext>
            </a:extLst>
          </p:cNvPr>
          <p:cNvSpPr/>
          <p:nvPr/>
        </p:nvSpPr>
        <p:spPr>
          <a:xfrm>
            <a:off x="79466" y="3995058"/>
            <a:ext cx="14141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defRPr/>
            </a:pPr>
            <a:r>
              <a:rPr lang="th-TH" sz="12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เกณฑ์การประเมิน</a:t>
            </a:r>
            <a:endParaRPr lang="en-US" sz="1200" b="1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9" name="TextBox 20">
            <a:extLst>
              <a:ext uri="{FF2B5EF4-FFF2-40B4-BE49-F238E27FC236}">
                <a16:creationId xmlns:a16="http://schemas.microsoft.com/office/drawing/2014/main" id="{846E42B8-1A98-4322-A39A-211BA6A05E79}"/>
              </a:ext>
            </a:extLst>
          </p:cNvPr>
          <p:cNvSpPr txBox="1"/>
          <p:nvPr/>
        </p:nvSpPr>
        <p:spPr>
          <a:xfrm>
            <a:off x="90249" y="1056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 กรมพัฒนาที่ดิน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6" name="Rectangle 16">
            <a:extLst>
              <a:ext uri="{FF2B5EF4-FFF2-40B4-BE49-F238E27FC236}">
                <a16:creationId xmlns:a16="http://schemas.microsoft.com/office/drawing/2014/main" id="{82869ACC-71CE-4E66-99CD-C6069A2E2097}"/>
              </a:ext>
            </a:extLst>
          </p:cNvPr>
          <p:cNvSpPr/>
          <p:nvPr/>
        </p:nvSpPr>
        <p:spPr>
          <a:xfrm>
            <a:off x="9567515" y="634407"/>
            <a:ext cx="2470226" cy="1323439"/>
          </a:xfrm>
          <a:prstGeom prst="rect">
            <a:avLst/>
          </a:prstGeom>
          <a:solidFill>
            <a:srgbClr val="F2F2F2"/>
          </a:solidFill>
        </p:spPr>
        <p:txBody>
          <a:bodyPr wrap="square" anchor="ctr">
            <a:spAutoFit/>
          </a:bodyPr>
          <a:lstStyle/>
          <a:p>
            <a:pPr algn="ctr">
              <a:lnSpc>
                <a:spcPct val="80000"/>
              </a:lnSpc>
              <a:defRPr/>
            </a:pPr>
            <a:r>
              <a:rPr lang="th-TH" sz="10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หน่วยงานที่เกี่ยวข้อง </a:t>
            </a:r>
            <a:r>
              <a:rPr lang="en-US" sz="10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lang="th-TH" sz="10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en-US" sz="1000" b="1" kern="0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88900" indent="-88900"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lang="th-TH" sz="1000" kern="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สำนักงานปลัดกระทรวงเกษตรและสหกรณ์</a:t>
            </a:r>
          </a:p>
          <a:p>
            <a:pPr marL="88900" indent="-88900"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lang="th-TH" sz="1000" kern="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กรมส่งเสริมการเกษตร</a:t>
            </a:r>
          </a:p>
          <a:p>
            <a:pPr marL="88900" indent="-88900"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lang="th-TH" sz="1000" kern="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กรมพัฒนาที่ดิน</a:t>
            </a:r>
          </a:p>
          <a:p>
            <a:pPr marL="88900" indent="-88900"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lang="th-TH" sz="1000" kern="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สำนักงานการปฏิรูปที่ดินเพื่อเกษตรกรรม</a:t>
            </a:r>
          </a:p>
          <a:p>
            <a:pPr marL="88900" indent="-88900"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lang="th-TH" sz="1000" kern="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กรมฝนหลวงและการบินเกษตร</a:t>
            </a:r>
          </a:p>
          <a:p>
            <a:pPr marL="88900" indent="-88900"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lang="th-TH" sz="1000" kern="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กรมการข้าว</a:t>
            </a:r>
          </a:p>
          <a:p>
            <a:pPr marL="88900" indent="-88900"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lang="th-TH" sz="1000" kern="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กรมส่งเสริมสหกรณ์</a:t>
            </a:r>
          </a:p>
          <a:p>
            <a:pPr marL="88900" indent="-88900"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lang="th-TH" sz="1000" kern="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สำนักงานมาตรฐานสินค้าเกษตรและอาหารแห่งชาติ</a:t>
            </a:r>
          </a:p>
        </p:txBody>
      </p:sp>
      <p:sp>
        <p:nvSpPr>
          <p:cNvPr id="30" name="Rectangle 14">
            <a:extLst>
              <a:ext uri="{FF2B5EF4-FFF2-40B4-BE49-F238E27FC236}">
                <a16:creationId xmlns:a16="http://schemas.microsoft.com/office/drawing/2014/main" id="{693F1E35-5789-4148-ACE2-BF2F298B1F68}"/>
              </a:ext>
            </a:extLst>
          </p:cNvPr>
          <p:cNvSpPr/>
          <p:nvPr/>
        </p:nvSpPr>
        <p:spPr>
          <a:xfrm>
            <a:off x="9543873" y="2030680"/>
            <a:ext cx="2549695" cy="41443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80000"/>
              </a:lnSpc>
              <a:defRPr/>
            </a:pPr>
            <a:r>
              <a:rPr lang="th-TH" sz="1000" b="1" kern="0" dirty="0">
                <a:solidFill>
                  <a:prstClr val="white">
                    <a:lumMod val="95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ประเด็นเป้าหมาย </a:t>
            </a:r>
            <a:r>
              <a:rPr lang="en-US" sz="1000" b="1" kern="0" dirty="0">
                <a:solidFill>
                  <a:prstClr val="white">
                    <a:lumMod val="95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 </a:t>
            </a:r>
            <a:r>
              <a:rPr lang="th-TH" sz="1000" b="1" kern="0" dirty="0">
                <a:solidFill>
                  <a:prstClr val="white">
                    <a:lumMod val="95000"/>
                  </a:prst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</a:p>
          <a:p>
            <a:pPr algn="ctr">
              <a:lnSpc>
                <a:spcPct val="80000"/>
              </a:lnSpc>
              <a:defRPr/>
            </a:pPr>
            <a:r>
              <a:rPr lang="th-TH" sz="1000" b="1" dirty="0">
                <a:solidFill>
                  <a:prstClr val="white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การลดการปล่อยก๊าซเรือนกระจก</a:t>
            </a:r>
            <a:endParaRPr lang="th-TH" sz="1000" b="1" dirty="0">
              <a:solidFill>
                <a:srgbClr val="FFFFFF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1" name="Arrow: Down 21">
            <a:extLst>
              <a:ext uri="{FF2B5EF4-FFF2-40B4-BE49-F238E27FC236}">
                <a16:creationId xmlns:a16="http://schemas.microsoft.com/office/drawing/2014/main" id="{4D6E355E-74DD-4539-BE60-67E2D6A8C45D}"/>
              </a:ext>
            </a:extLst>
          </p:cNvPr>
          <p:cNvSpPr/>
          <p:nvPr/>
        </p:nvSpPr>
        <p:spPr>
          <a:xfrm>
            <a:off x="10568610" y="2453744"/>
            <a:ext cx="384835" cy="236219"/>
          </a:xfrm>
          <a:prstGeom prst="downArrow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32" name="กลุ่ม 4">
            <a:extLst>
              <a:ext uri="{FF2B5EF4-FFF2-40B4-BE49-F238E27FC236}">
                <a16:creationId xmlns:a16="http://schemas.microsoft.com/office/drawing/2014/main" id="{E27CCA14-B3FD-470F-AA0B-BBDCB4F7809E}"/>
              </a:ext>
            </a:extLst>
          </p:cNvPr>
          <p:cNvGrpSpPr>
            <a:grpSpLocks/>
          </p:cNvGrpSpPr>
          <p:nvPr/>
        </p:nvGrpSpPr>
        <p:grpSpPr bwMode="auto">
          <a:xfrm>
            <a:off x="11205444" y="32904"/>
            <a:ext cx="1107285" cy="615553"/>
            <a:chOff x="7094187" y="1707729"/>
            <a:chExt cx="1164188" cy="613365"/>
          </a:xfrm>
        </p:grpSpPr>
        <p:pic>
          <p:nvPicPr>
            <p:cNvPr id="34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E96FE3CF-609D-49AB-AA9A-8ED85505CDA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5" name="TextBox 2">
              <a:extLst>
                <a:ext uri="{FF2B5EF4-FFF2-40B4-BE49-F238E27FC236}">
                  <a16:creationId xmlns:a16="http://schemas.microsoft.com/office/drawing/2014/main" id="{AAA0592B-989A-4A7E-9893-8EFEBAD5058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094187" y="1848543"/>
              <a:ext cx="1164188" cy="3680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altLang="th-TH" sz="9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  <a:br>
                <a:rPr lang="en-US" altLang="th-TH" sz="9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</a:br>
              <a:r>
                <a:rPr lang="th-TH" altLang="th-TH" sz="9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10</a:t>
              </a:r>
              <a:endParaRPr lang="en-US" altLang="th-TH" sz="9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0781552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Number Placeholder 3">
            <a:extLst>
              <a:ext uri="{FF2B5EF4-FFF2-40B4-BE49-F238E27FC236}">
                <a16:creationId xmlns:a16="http://schemas.microsoft.com/office/drawing/2014/main" id="{CF42F21F-B310-C47E-6530-07CEE12F43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10106025" y="6550025"/>
            <a:ext cx="20574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A595417D-62D8-4E28-A3AD-EB398E4F2986}" type="slidenum">
              <a:rPr lang="en-US" altLang="th-TH" sz="1200">
                <a:solidFill>
                  <a:srgbClr val="898989"/>
                </a:solidFill>
                <a:cs typeface="Angsana New" panose="02020603050405020304" pitchFamily="18" charset="-34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16</a:t>
            </a:fld>
            <a:endParaRPr lang="en-US" altLang="th-TH" sz="1200">
              <a:solidFill>
                <a:srgbClr val="898989"/>
              </a:solidFill>
              <a:cs typeface="Angsana New" panose="02020603050405020304" pitchFamily="18" charset="-34"/>
            </a:endParaRPr>
          </a:p>
        </p:txBody>
      </p:sp>
      <p:sp>
        <p:nvSpPr>
          <p:cNvPr id="37891" name="TextBox 1">
            <a:extLst>
              <a:ext uri="{FF2B5EF4-FFF2-40B4-BE49-F238E27FC236}">
                <a16:creationId xmlns:a16="http://schemas.microsoft.com/office/drawing/2014/main" id="{5465F150-2212-3588-9D9E-DBA2E42E45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solidFill>
            <a:srgbClr val="1572A1"/>
          </a:solidFill>
          <a:ln>
            <a:noFill/>
          </a:ln>
        </p:spPr>
        <p:txBody>
          <a:bodyPr wrap="square" anchor="ctr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>
              <a:buNone/>
            </a:pP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เป้าหมายการดำเนินงานรอบ 6 และ </a:t>
            </a:r>
            <a:r>
              <a:rPr lang="en-US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</a:t>
            </a: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D87639D9-F60E-7072-09D6-D39CAB400B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393827"/>
              </p:ext>
            </p:extLst>
          </p:nvPr>
        </p:nvGraphicFramePr>
        <p:xfrm>
          <a:off x="80963" y="491706"/>
          <a:ext cx="11877676" cy="12318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64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012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7734">
                <a:tc gridSpan="2"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ชื่อตัวชี้วัดที่ 7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4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การป้องกันและแก้ไขปัญหาการเผาในพื้นที่เกษตรกร</a:t>
                      </a:r>
                      <a:r>
                        <a:rPr lang="th-TH" sz="1400" b="1" dirty="0">
                          <a:solidFill>
                            <a:schemeClr val="accent5">
                              <a:lumMod val="50000"/>
                            </a:schemeClr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รม</a:t>
                      </a: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737"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สำนักงานปลัดกระทรวงเกษตรและสหกรณ์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ความสำเร็จตามขั้นตอนที่กำหนด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ความสำเร็จตามขั้นตอนที่กำหนด</a:t>
                      </a: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534956"/>
                  </a:ext>
                </a:extLst>
              </a:tr>
            </a:tbl>
          </a:graphicData>
        </a:graphic>
      </p:graphicFrame>
      <p:graphicFrame>
        <p:nvGraphicFramePr>
          <p:cNvPr id="11" name="Table 4">
            <a:extLst>
              <a:ext uri="{FF2B5EF4-FFF2-40B4-BE49-F238E27FC236}">
                <a16:creationId xmlns:a16="http://schemas.microsoft.com/office/drawing/2014/main" id="{6F34F676-19D1-4A56-4042-4EF2749D1B6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5216482"/>
              </p:ext>
            </p:extLst>
          </p:nvPr>
        </p:nvGraphicFramePr>
        <p:xfrm>
          <a:off x="80963" y="1758068"/>
          <a:ext cx="9221299" cy="14783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221299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3631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876645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ประชาสัมพันธ์ สร้างการรับรู้ให้เกษตรกรตระหนักถึงผลกระทบที่เกิดจากการเผาในแปลงเพาะปลูก</a:t>
                      </a:r>
                    </a:p>
                    <a:p>
                      <a:pPr marL="228600" marR="0" lvl="0" indent="-2286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ถ่ายทอดความรู้และเทคโนโลยีในการใช้ประโยชน์จากเศษวัสดุทางการเกษตรให้แก่เกษตรกร พร้อมส่งเสริมการแปรรูปเศษวัสดุทางการเกษตรทดแทนการเผา </a:t>
                      </a:r>
                    </a:p>
                    <a:p>
                      <a:pPr marL="228600" marR="0" lvl="0" indent="-2286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ส่งเสริมการเข้าสู่มาตรฐานการเกษตรปลอดการเผา 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มาตรฐาน 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มาตรฐานเกษตรอินทรีย์) </a:t>
                      </a:r>
                    </a:p>
                    <a:p>
                      <a:pPr marL="228600" marR="0" lvl="0" indent="-2286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ส่งเสริมการปรับเปลี่ยนขั้นตอน วิธีการเพาะปลูก เพื่อลดการเผา (เกษตรกรรมยั่งยืน วนเกษตร การประยุกต์ใช้เครื่องจักรกลการเกษตร)</a:t>
                      </a:r>
                    </a:p>
                    <a:p>
                      <a:pPr marL="228600" marR="0" lvl="0" indent="-2286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จุดชุดปฏิบัติการเคลื่อนที่เร็ว เพื่อเฝ้าระวัง เข้าระงับเหตุการณ์ในพื้นที่ ตลอดจนประสานงานต่อหน่วยงานที่เกี่ยวข้องเพื่อแก้ไขสถานการณ์ </a:t>
                      </a:r>
                    </a:p>
                    <a:p>
                      <a:pPr marL="228600" marR="0" lvl="0" indent="-2286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รวบรวมข้อมูลจุดความร้อนในพื้นที่เกษตร จำแนกเป็นพื้นที่เกษตร และพื้นที่ในเขตปฏิรูปที่ดิน</a:t>
                      </a:r>
                    </a:p>
                    <a:p>
                      <a:pPr marL="228600" marR="0" lvl="0" indent="-2286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AutoNum type="arabicPeriod"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จัดทำรายงานจุดความร้อน และผลการดำเนินงานป้องกันและการเฝ้าระวังการเผาซากพืชและเศษวัสดุทางการเกษตร</a:t>
                      </a: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  <p:graphicFrame>
        <p:nvGraphicFramePr>
          <p:cNvPr id="13" name="Table 4">
            <a:extLst>
              <a:ext uri="{FF2B5EF4-FFF2-40B4-BE49-F238E27FC236}">
                <a16:creationId xmlns:a16="http://schemas.microsoft.com/office/drawing/2014/main" id="{94015EEA-6434-CF3D-639C-C274F985FE0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6994147"/>
              </p:ext>
            </p:extLst>
          </p:nvPr>
        </p:nvGraphicFramePr>
        <p:xfrm>
          <a:off x="9381392" y="1758067"/>
          <a:ext cx="2577247" cy="8077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77247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9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8. 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แจ้งหน่วยงานในสังกัดกระทรวงเกษตรและสหกรณ์รายงานผลการดำเนินงานตามแผน</a:t>
                      </a: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E41A6E2A-A925-A27B-2E42-1DA615263A6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6258288"/>
              </p:ext>
            </p:extLst>
          </p:nvPr>
        </p:nvGraphicFramePr>
        <p:xfrm>
          <a:off x="141515" y="3358267"/>
          <a:ext cx="11756572" cy="3429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1193">
                  <a:extLst>
                    <a:ext uri="{9D8B030D-6E8A-4147-A177-3AD203B41FA5}">
                      <a16:colId xmlns:a16="http://schemas.microsoft.com/office/drawing/2014/main" val="2892065096"/>
                    </a:ext>
                  </a:extLst>
                </a:gridCol>
                <a:gridCol w="5412790">
                  <a:extLst>
                    <a:ext uri="{9D8B030D-6E8A-4147-A177-3AD203B41FA5}">
                      <a16:colId xmlns:a16="http://schemas.microsoft.com/office/drawing/2014/main" val="2700536410"/>
                    </a:ext>
                  </a:extLst>
                </a:gridCol>
                <a:gridCol w="531628">
                  <a:extLst>
                    <a:ext uri="{9D8B030D-6E8A-4147-A177-3AD203B41FA5}">
                      <a16:colId xmlns:a16="http://schemas.microsoft.com/office/drawing/2014/main" val="1202398224"/>
                    </a:ext>
                  </a:extLst>
                </a:gridCol>
                <a:gridCol w="606055">
                  <a:extLst>
                    <a:ext uri="{9D8B030D-6E8A-4147-A177-3AD203B41FA5}">
                      <a16:colId xmlns:a16="http://schemas.microsoft.com/office/drawing/2014/main" val="3371328800"/>
                    </a:ext>
                  </a:extLst>
                </a:gridCol>
                <a:gridCol w="435935">
                  <a:extLst>
                    <a:ext uri="{9D8B030D-6E8A-4147-A177-3AD203B41FA5}">
                      <a16:colId xmlns:a16="http://schemas.microsoft.com/office/drawing/2014/main" val="1850866800"/>
                    </a:ext>
                  </a:extLst>
                </a:gridCol>
                <a:gridCol w="489098">
                  <a:extLst>
                    <a:ext uri="{9D8B030D-6E8A-4147-A177-3AD203B41FA5}">
                      <a16:colId xmlns:a16="http://schemas.microsoft.com/office/drawing/2014/main" val="737976483"/>
                    </a:ext>
                  </a:extLst>
                </a:gridCol>
                <a:gridCol w="457200">
                  <a:extLst>
                    <a:ext uri="{9D8B030D-6E8A-4147-A177-3AD203B41FA5}">
                      <a16:colId xmlns:a16="http://schemas.microsoft.com/office/drawing/2014/main" val="3763735119"/>
                    </a:ext>
                  </a:extLst>
                </a:gridCol>
                <a:gridCol w="510363">
                  <a:extLst>
                    <a:ext uri="{9D8B030D-6E8A-4147-A177-3AD203B41FA5}">
                      <a16:colId xmlns:a16="http://schemas.microsoft.com/office/drawing/2014/main" val="2037036335"/>
                    </a:ext>
                  </a:extLst>
                </a:gridCol>
                <a:gridCol w="499730">
                  <a:extLst>
                    <a:ext uri="{9D8B030D-6E8A-4147-A177-3AD203B41FA5}">
                      <a16:colId xmlns:a16="http://schemas.microsoft.com/office/drawing/2014/main" val="1112722066"/>
                    </a:ext>
                  </a:extLst>
                </a:gridCol>
                <a:gridCol w="489098">
                  <a:extLst>
                    <a:ext uri="{9D8B030D-6E8A-4147-A177-3AD203B41FA5}">
                      <a16:colId xmlns:a16="http://schemas.microsoft.com/office/drawing/2014/main" val="1622175094"/>
                    </a:ext>
                  </a:extLst>
                </a:gridCol>
                <a:gridCol w="478465">
                  <a:extLst>
                    <a:ext uri="{9D8B030D-6E8A-4147-A177-3AD203B41FA5}">
                      <a16:colId xmlns:a16="http://schemas.microsoft.com/office/drawing/2014/main" val="1454971805"/>
                    </a:ext>
                  </a:extLst>
                </a:gridCol>
                <a:gridCol w="457200">
                  <a:extLst>
                    <a:ext uri="{9D8B030D-6E8A-4147-A177-3AD203B41FA5}">
                      <a16:colId xmlns:a16="http://schemas.microsoft.com/office/drawing/2014/main" val="673811003"/>
                    </a:ext>
                  </a:extLst>
                </a:gridCol>
                <a:gridCol w="489097">
                  <a:extLst>
                    <a:ext uri="{9D8B030D-6E8A-4147-A177-3AD203B41FA5}">
                      <a16:colId xmlns:a16="http://schemas.microsoft.com/office/drawing/2014/main" val="568888282"/>
                    </a:ext>
                  </a:extLst>
                </a:gridCol>
                <a:gridCol w="478720">
                  <a:extLst>
                    <a:ext uri="{9D8B030D-6E8A-4147-A177-3AD203B41FA5}">
                      <a16:colId xmlns:a16="http://schemas.microsoft.com/office/drawing/2014/main" val="4146528416"/>
                    </a:ext>
                  </a:extLst>
                </a:gridCol>
              </a:tblGrid>
              <a:tr h="126608">
                <a:tc rowSpan="2"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กิจกรรม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 gridSpan="12"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ปีงบประมาณ</a:t>
                      </a:r>
                      <a:r>
                        <a:rPr lang="th-TH" sz="110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พ.ศ. 2566</a:t>
                      </a:r>
                      <a:endParaRPr lang="th-TH" sz="1100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77367721"/>
                  </a:ext>
                </a:extLst>
              </a:tr>
              <a:tr h="120859"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ต.ค.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พ.ย.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ธ.ค.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ม.ค.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ก.พ.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มี.ค.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เม.ย.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พ.ค.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มิ.ย.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ก.ค.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ส.ค.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ก.ย.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7615755"/>
                  </a:ext>
                </a:extLst>
              </a:tr>
              <a:tr h="142928"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ประชาสัมพันธ์ สร้างการรับรู้ให้เกษตรกรตระหนักถึงผลกระทบที่เกิดจากการเผาในแปลงเพาะปลูก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2819460"/>
                  </a:ext>
                </a:extLst>
              </a:tr>
              <a:tr h="142687"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ถ่ายทอดความรู้และเทคโนโลยีในการใช้ประโยชน์จากเศษวัสดุทางการเกษตรให้แก่เกษตรกร พร้อมส่งเสริมการแปรรูปเศษวัสดุทางการเกษตรทดแทนการเผา 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1315004"/>
                  </a:ext>
                </a:extLst>
              </a:tr>
              <a:tr h="191127"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ส่งเสริมการเข้าสู่มาตรฐานการเกษตรปลอดการเผา 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มาตรฐาน 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GAP 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มาตรฐานเกษตรอินทรีย์) 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7625348"/>
                  </a:ext>
                </a:extLst>
              </a:tr>
              <a:tr h="154408"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ส่งเสริมการปรับเปลี่ยนขั้นตอน วิธีการเพาะปลูก เพื่อลดการเผา (เกษตรกรรมยั่งยืน วนเกษตร การประยุกต์ใช้เครื่องจักรกลการเกษตร)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9395882"/>
                  </a:ext>
                </a:extLst>
              </a:tr>
              <a:tr h="167305">
                <a:tc>
                  <a:txBody>
                    <a:bodyPr/>
                    <a:lstStyle/>
                    <a:p>
                      <a:pPr algn="ctr"/>
                      <a:r>
                        <a:rPr lang="th-TH" sz="11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จุดชุดปฏิบัติการเคลื่อนที่เร็ว เพื่อเฝ้าระวัง เข้าระงับเหตุการณ์ในพื้นที่ ตลอดจนประสานงานต่อหน่วยงานที่เกี่ยวข้องเพื่อแก้ไขสถานการณ์ 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382256"/>
                  </a:ext>
                </a:extLst>
              </a:tr>
              <a:tr h="167305"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</a:t>
                      </a:r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รวบรวมข้อมูลจุดความร้อนในพื้นที่เกษตร จำแนกเป็นพื้นที่เกษตร และพื้นที่ในเขตปฏิรูปที่ดิน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36882953"/>
                  </a:ext>
                </a:extLst>
              </a:tr>
              <a:tr h="167305"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</a:t>
                      </a:r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จัดทำรายงานจุดความร้อน และผลการดำเนินงานป้องกันและการเฝ้าระวังการเผาซากพืชและเศษวัสดุทางการเกษตร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05965298"/>
                  </a:ext>
                </a:extLst>
              </a:tr>
              <a:tr h="167305"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</a:t>
                      </a:r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แจ้งหน่วยงานในสังกัดกระทรวงเกษตรและสหกรณ์รายงานผลการดำเนินงานตามแผน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11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17657498"/>
                  </a:ext>
                </a:extLst>
              </a:tr>
            </a:tbl>
          </a:graphicData>
        </a:graphic>
      </p:graphicFrame>
      <p:cxnSp>
        <p:nvCxnSpPr>
          <p:cNvPr id="4" name="Straight Arrow Connector 3"/>
          <p:cNvCxnSpPr/>
          <p:nvPr/>
        </p:nvCxnSpPr>
        <p:spPr>
          <a:xfrm flipV="1">
            <a:off x="6564573" y="4053385"/>
            <a:ext cx="3425588" cy="13648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flipV="1">
            <a:off x="6564573" y="4491535"/>
            <a:ext cx="3425588" cy="13648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V="1">
            <a:off x="6019801" y="4847752"/>
            <a:ext cx="5878286" cy="23420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flipV="1">
            <a:off x="6019801" y="5202031"/>
            <a:ext cx="5878286" cy="23420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flipV="1">
            <a:off x="7531100" y="5631608"/>
            <a:ext cx="2459061" cy="20283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flipV="1">
            <a:off x="7531100" y="5962076"/>
            <a:ext cx="2459061" cy="20283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 flipV="1">
            <a:off x="7531100" y="6256396"/>
            <a:ext cx="2459061" cy="20283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flipV="1">
            <a:off x="9048466" y="6625727"/>
            <a:ext cx="941694" cy="20733"/>
          </a:xfrm>
          <a:prstGeom prst="straightConnector1">
            <a:avLst/>
          </a:prstGeom>
          <a:ln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8213063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5AC7FF-ACFB-42E5-87A7-16FAB95F5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134600" y="6492875"/>
            <a:ext cx="2057400" cy="365125"/>
          </a:xfrm>
        </p:spPr>
        <p:txBody>
          <a:bodyPr/>
          <a:lstStyle/>
          <a:p>
            <a:fld id="{48F63A3B-78C7-47BE-AE5E-E10140E04643}" type="slidenum">
              <a:rPr lang="en-US" smtClean="0"/>
              <a:t>17</a:t>
            </a:fld>
            <a:endParaRPr lang="en-US" dirty="0"/>
          </a:p>
        </p:txBody>
      </p:sp>
      <p:sp>
        <p:nvSpPr>
          <p:cNvPr id="12" name="Rounded Rectangle 3">
            <a:extLst>
              <a:ext uri="{FF2B5EF4-FFF2-40B4-BE49-F238E27FC236}">
                <a16:creationId xmlns:a16="http://schemas.microsoft.com/office/drawing/2014/main" id="{A29E8308-DD42-4636-9E0F-DC3CC051635A}"/>
              </a:ext>
            </a:extLst>
          </p:cNvPr>
          <p:cNvSpPr/>
          <p:nvPr/>
        </p:nvSpPr>
        <p:spPr bwMode="gray">
          <a:xfrm>
            <a:off x="63610" y="600580"/>
            <a:ext cx="8579227" cy="506064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72000" tIns="72000" rIns="72000" bIns="72000" numCol="1" rtlCol="0" anchor="ctr" anchorCtr="0" compatLnSpc="1">
            <a:prstTxWarp prst="textNoShape">
              <a:avLst/>
            </a:prstTxWarp>
            <a:noAutofit/>
          </a:bodyPr>
          <a:lstStyle/>
          <a:p>
            <a:pPr marL="88900" fontAlgn="b"/>
            <a:r>
              <a:rPr lang="th-TH" sz="13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8. การพัฒนาองค์การสู่ดิจิทัล</a:t>
            </a:r>
          </a:p>
          <a:p>
            <a:pPr marL="88900" fontAlgn="b"/>
            <a:r>
              <a:rPr lang="th-TH" sz="13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8.1 การพัฒนาระบบบัญชีข้อมูล (</a:t>
            </a:r>
            <a:r>
              <a:rPr lang="en-US" sz="13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Data Catalog</a:t>
            </a:r>
            <a:r>
              <a:rPr lang="th-TH" sz="13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 เพื่อนำไปสู่การเปิดเผยข้อมูลภาครัฐ (</a:t>
            </a:r>
            <a:r>
              <a:rPr lang="en-US" sz="13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Open Data</a:t>
            </a:r>
            <a:r>
              <a:rPr lang="th-TH" sz="13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  <a:endParaRPr lang="en-US" sz="1300" b="1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20" name="ตาราง 9">
            <a:extLst>
              <a:ext uri="{FF2B5EF4-FFF2-40B4-BE49-F238E27FC236}">
                <a16:creationId xmlns:a16="http://schemas.microsoft.com/office/drawing/2014/main" id="{185741BD-C17C-4AB5-A487-1719CE60B35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24504868"/>
              </p:ext>
            </p:extLst>
          </p:nvPr>
        </p:nvGraphicFramePr>
        <p:xfrm>
          <a:off x="71577" y="1145245"/>
          <a:ext cx="11945628" cy="143412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94562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5503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คำอธิบาย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51155"/>
                  </a:ext>
                </a:extLst>
              </a:tr>
              <a:tr h="1175047">
                <a:tc>
                  <a:txBody>
                    <a:bodyPr/>
                    <a:lstStyle/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100" b="0" dirty="0">
                        <a:solidFill>
                          <a:srgbClr val="FF0000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T w="38100" cmpd="sng">
                      <a:noFill/>
                    </a:lnT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pSp>
        <p:nvGrpSpPr>
          <p:cNvPr id="15" name="กลุ่ม 4">
            <a:extLst>
              <a:ext uri="{FF2B5EF4-FFF2-40B4-BE49-F238E27FC236}">
                <a16:creationId xmlns:a16="http://schemas.microsoft.com/office/drawing/2014/main" id="{364C7362-C437-410F-A857-C9A587B0B1D8}"/>
              </a:ext>
            </a:extLst>
          </p:cNvPr>
          <p:cNvGrpSpPr>
            <a:grpSpLocks/>
          </p:cNvGrpSpPr>
          <p:nvPr/>
        </p:nvGrpSpPr>
        <p:grpSpPr bwMode="auto">
          <a:xfrm>
            <a:off x="10810532" y="595268"/>
            <a:ext cx="1107285" cy="615553"/>
            <a:chOff x="6391383" y="1647015"/>
            <a:chExt cx="1164188" cy="613365"/>
          </a:xfrm>
        </p:grpSpPr>
        <p:pic>
          <p:nvPicPr>
            <p:cNvPr id="17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DF02D53D-AA43-4FDD-AB8C-A31A2CCC59C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6585842" y="1647015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" name="TextBox 2">
              <a:extLst>
                <a:ext uri="{FF2B5EF4-FFF2-40B4-BE49-F238E27FC236}">
                  <a16:creationId xmlns:a16="http://schemas.microsoft.com/office/drawing/2014/main" id="{BA3B2D69-8310-47A8-A5DF-C8154974E2A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391383" y="1764809"/>
              <a:ext cx="1164188" cy="3986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th-TH" altLang="th-TH" sz="9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  <a:endParaRPr lang="en-US" altLang="th-TH" sz="9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1100" b="1" dirty="0">
                  <a:solidFill>
                    <a:prstClr val="black"/>
                  </a:solidFill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15</a:t>
              </a:r>
              <a:endParaRPr lang="th-TH" sz="1100" b="1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sp>
        <p:nvSpPr>
          <p:cNvPr id="16" name="สี่เหลี่ยมผืนผ้า 15">
            <a:extLst>
              <a:ext uri="{FF2B5EF4-FFF2-40B4-BE49-F238E27FC236}">
                <a16:creationId xmlns:a16="http://schemas.microsoft.com/office/drawing/2014/main" id="{A2149B5F-9EF0-485D-BC27-0204034EED55}"/>
              </a:ext>
            </a:extLst>
          </p:cNvPr>
          <p:cNvSpPr/>
          <p:nvPr/>
        </p:nvSpPr>
        <p:spPr>
          <a:xfrm>
            <a:off x="0" y="0"/>
            <a:ext cx="12192000" cy="56255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2" name="TextBox 20">
            <a:extLst>
              <a:ext uri="{FF2B5EF4-FFF2-40B4-BE49-F238E27FC236}">
                <a16:creationId xmlns:a16="http://schemas.microsoft.com/office/drawing/2014/main" id="{10E673BE-5E08-46AF-903F-69086890D8D4}"/>
              </a:ext>
            </a:extLst>
          </p:cNvPr>
          <p:cNvSpPr txBox="1"/>
          <p:nvPr/>
        </p:nvSpPr>
        <p:spPr>
          <a:xfrm>
            <a:off x="90249" y="1056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 กรมพัฒนาที่ดิน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1" name="Rectangle 16">
            <a:extLst>
              <a:ext uri="{FF2B5EF4-FFF2-40B4-BE49-F238E27FC236}">
                <a16:creationId xmlns:a16="http://schemas.microsoft.com/office/drawing/2014/main" id="{DD8D3634-AC68-4701-BB0A-CF33488F8857}"/>
              </a:ext>
            </a:extLst>
          </p:cNvPr>
          <p:cNvSpPr/>
          <p:nvPr/>
        </p:nvSpPr>
        <p:spPr>
          <a:xfrm>
            <a:off x="142433" y="1191111"/>
            <a:ext cx="8879689" cy="132343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marL="801688" marR="0" lvl="0" indent="-801688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คำอธิบาย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</a:t>
            </a:r>
          </a:p>
          <a:p>
            <a:pPr marL="233363" marR="0" lvl="0" indent="-233363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801688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บัญชีข้อมูล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หมายถึง เอกสารแสดงบรรดารายการของชุดข้อมูล ที่จำแนกแยกแยะโดยการจัดกลุ่มหรือจัดประเภทข้อมูลที่อยู่ในความครอบครองหรือควบคุมของหน่วยงานของรัฐ</a:t>
            </a:r>
          </a:p>
          <a:p>
            <a:pPr marL="233363" marR="0" lvl="0" indent="-233363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801688" algn="l"/>
              </a:tabLst>
              <a:defRPr/>
            </a:pPr>
            <a:r>
              <a:rPr kumimoji="0" lang="th-TH" sz="1000" b="1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คำอธิบายข้อมูลที่สอดคล้องตามมาตรฐานที่ สพร. กำหนด </a:t>
            </a:r>
            <a:r>
              <a:rPr kumimoji="0" lang="th-TH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หมายถึง คำอธิบายข้อมูลส่วนหลัก (</a:t>
            </a:r>
            <a:r>
              <a:rPr kumimoji="0" lang="en-US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Mandatory</a:t>
            </a:r>
            <a:r>
              <a:rPr kumimoji="0" lang="th-TH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Metadata)</a:t>
            </a:r>
            <a:r>
              <a:rPr kumimoji="0" lang="th-TH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สำหรับชุดข้อมูลภาครัฐ เป็นส่วนที่บังคับต้องทำการอธิบายข้อมูล ประกอบด้วยคำอธิบายข้อมูล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จำนวน 14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รายการสำหรับ 1 ชุดข้อมูล ที่หน่วยงานของรัฐต้องจัดทำและระบุรายละเอียด </a:t>
            </a:r>
          </a:p>
          <a:p>
            <a:pPr marL="233363" marR="0" lvl="0" indent="-233363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801688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ระบบบัญชีข้อมูล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คือ ระบบงานที่ทำหน้าที่บริหารจัดการบัญชีข้อมูลของหน่วยงาน เช่น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CKAN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หรือ อื่น ๆ</a:t>
            </a:r>
          </a:p>
          <a:p>
            <a:pPr marL="233363" marR="0" lvl="0" indent="-233363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801688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ข้อมูลสาธารณะ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หมายถึง ข้อมูลที่สามารถเปิดเผยได้สามารถนำไปใช้ได้อย่างอิสระไม่ว่าจะเป็นข้อมูลข่าวสาร/ข้อมูลส่วนบุคคล/ข้อมูลอิเล็กทรอนิกส์ เป็นต้น</a:t>
            </a:r>
          </a:p>
          <a:p>
            <a:pPr marL="233363" marR="0" lvl="0" indent="-233363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801688" algn="l"/>
              </a:tabLst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คุณลักษณะแบบเปิด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หมายถึง คุณลักษณะของไฟล์ที่ไม่ถูกจำกัดด้วยเงื่อนไขต่าง ๆ จากเจ้าของผลิตภัณฑ์ สามารถเข้าถึงได้อย่างเสรีโดยไม่เสียค่าใช้จ่าย ใช้งานหรือประมวลผลได้หลากหลายซอฟต์แวร์</a:t>
            </a:r>
          </a:p>
          <a:p>
            <a:pPr marL="0" marR="0" lvl="0" indent="0" algn="r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ที่มา: ประกาศคณะกรรมการพัฒนารัฐบาลดิจิทัล เรื่อง มาตรฐานและหลักเกณฑ์การเปิดเผยข้อมูลเปิดภาครัฐในรูปแบบข้อมูลดิจิทัลต่อสาธารณะ</a:t>
            </a:r>
          </a:p>
        </p:txBody>
      </p:sp>
      <p:graphicFrame>
        <p:nvGraphicFramePr>
          <p:cNvPr id="23" name="Table 38">
            <a:extLst>
              <a:ext uri="{FF2B5EF4-FFF2-40B4-BE49-F238E27FC236}">
                <a16:creationId xmlns:a16="http://schemas.microsoft.com/office/drawing/2014/main" id="{D1387207-4796-46AC-821B-6B93B6C7FC6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8593526"/>
              </p:ext>
            </p:extLst>
          </p:nvPr>
        </p:nvGraphicFramePr>
        <p:xfrm>
          <a:off x="130277" y="4473610"/>
          <a:ext cx="8869788" cy="1992288"/>
        </p:xfrm>
        <a:graphic>
          <a:graphicData uri="http://schemas.openxmlformats.org/drawingml/2006/table">
            <a:tbl>
              <a:tblPr firstRow="1" bandRow="1"/>
              <a:tblGrid>
                <a:gridCol w="295659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565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5659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31446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kern="1200" noProof="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เกณฑ์การประเมิน</a:t>
                      </a:r>
                      <a:endParaRPr lang="en-US" sz="1000" kern="1200" noProof="0" dirty="0">
                        <a:solidFill>
                          <a:schemeClr val="dk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21936" marR="121936" marT="43738" marB="43738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144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 (</a:t>
                      </a:r>
                      <a:r>
                        <a:rPr lang="en-US" sz="1000" b="1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75</a:t>
                      </a:r>
                      <a:r>
                        <a:rPr lang="th-TH" sz="1000" b="1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kern="1200" dirty="0">
                          <a:solidFill>
                            <a:schemeClr val="dk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20951">
                <a:tc>
                  <a:txBody>
                    <a:bodyPr/>
                    <a:lstStyle/>
                    <a:p>
                      <a:pPr marL="176213" marR="0" lvl="0" indent="-176213" algn="thaiDist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000" b="1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</a:t>
                      </a:r>
                      <a:r>
                        <a:rPr lang="th-TH" sz="1000" b="1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รายชื่อชุดข้อมูล</a:t>
                      </a:r>
                      <a:r>
                        <a:rPr lang="th-TH" sz="1000" b="1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ที่มีคุณค่า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สามารถนำไปใช้ตอบโจทย์การพัฒนาประเทศหรือการบริการประชาชน</a:t>
                      </a:r>
                      <a:r>
                        <a:rPr lang="en-US" sz="1000" b="0" kern="120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</a:p>
                    <a:p>
                      <a:pPr marL="176213" marR="0" lvl="0" indent="-176213" algn="thaiDist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000" b="1" kern="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มีคำอธิบายชุดข้อมูล (</a:t>
                      </a:r>
                      <a:r>
                        <a:rPr lang="en-US" sz="1000" b="1" kern="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Metadata)</a:t>
                      </a:r>
                      <a:r>
                        <a:rPr lang="th-TH" sz="1000" b="1" kern="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000" b="0" kern="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ที่สอดคล้องตามมาตรฐานที่ สพร. กำหนด (</a:t>
                      </a:r>
                      <a:r>
                        <a:rPr lang="en-US" sz="1000" b="0" kern="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14</a:t>
                      </a:r>
                      <a:r>
                        <a:rPr lang="th-TH" sz="1000" b="0" kern="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รายการ) ของทุกชุดข้อมูล </a:t>
                      </a:r>
                      <a:endParaRPr lang="en-US" sz="1000" b="0" kern="1200" spc="0" baseline="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176213" marR="0" lvl="0" indent="-176213" algn="thaiDist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000" b="1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มีคำอธิบายทรัพยากรข้อมูล (</a:t>
                      </a:r>
                      <a:r>
                        <a:rPr lang="en-US" sz="1000" b="1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Resource)</a:t>
                      </a:r>
                      <a:r>
                        <a:rPr lang="th-TH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ของชุด</a:t>
                      </a: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ข้อมูลเปิดทั้งหมด</a:t>
                      </a:r>
                      <a:endParaRPr lang="th-TH" sz="1000" b="0" kern="1200" spc="0" baseline="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3305" marR="63305" marT="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76213" marR="0" lvl="0" indent="-176213" algn="thaiDist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000" b="1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มีระบบบัญชีข้อมูลหน่วยงาน</a:t>
                      </a:r>
                      <a:r>
                        <a:rPr lang="en-US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(Agency Data Catalog)</a:t>
                      </a:r>
                      <a:r>
                        <a:rPr lang="th-TH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พร้อมแจ้ง </a:t>
                      </a:r>
                      <a:r>
                        <a:rPr lang="en-US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URL</a:t>
                      </a:r>
                      <a:r>
                        <a:rPr lang="th-TH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ระบบบัญชีข้อมูลหน่วยงาน และ</a:t>
                      </a:r>
                      <a:r>
                        <a:rPr lang="th-TH" sz="1000" b="1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ชุดข้อมูล คำอธิบายชุดข้อมูล ถูกนำขึ้นที่ระบบบัญชีข้อมูลหน่วยงาน และระบุทรัพยากรข้อมูล</a:t>
                      </a:r>
                      <a:r>
                        <a:rPr lang="th-TH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</a:t>
                      </a:r>
                      <a:r>
                        <a:rPr lang="en-US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Resource)</a:t>
                      </a:r>
                      <a:r>
                        <a:rPr lang="th-TH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ของชุด</a:t>
                      </a: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ข้อมูลเปิดทั้งหมด</a:t>
                      </a:r>
                      <a:r>
                        <a:rPr lang="en-US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en-US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15</a:t>
                      </a: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คะแนน)</a:t>
                      </a:r>
                    </a:p>
                    <a:p>
                      <a:pPr marL="176213" marR="0" lvl="0" indent="-176213" algn="thaiDist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000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ชุดข้อมูลเปิดทั้งหมด </a:t>
                      </a:r>
                      <a:r>
                        <a:rPr lang="th-TH" sz="1000" b="1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ถูกนำมาลงทะเบียนในระบบบัญชีข้อมูลภาครัฐ (</a:t>
                      </a:r>
                      <a:r>
                        <a:rPr lang="en-US" sz="1000" b="1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GD</a:t>
                      </a:r>
                      <a:r>
                        <a:rPr lang="th-TH" sz="1000" b="1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000" b="1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Catalog</a:t>
                      </a:r>
                      <a:r>
                        <a:rPr lang="th-TH" sz="1000" b="1" kern="12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lang="en-US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</a:t>
                      </a: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คะแนน)</a:t>
                      </a:r>
                      <a:endParaRPr lang="th-TH" sz="1000" b="0" kern="1200" spc="0" baseline="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3305" marR="63305" marT="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171450" marR="0" lvl="0" indent="-171450" algn="thaiDist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000" b="1" strike="noStrike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คุณภาพทุกชุด</a:t>
                      </a:r>
                      <a:r>
                        <a:rPr lang="th-TH" sz="1000" b="1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ข้อมูล</a:t>
                      </a: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เป็นไปตามมาตรฐานคุณลักษณะแบบเปิดที่ สพร. กำหนด (</a:t>
                      </a:r>
                      <a:r>
                        <a:rPr lang="en-US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</a:t>
                      </a: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คะแนน)</a:t>
                      </a:r>
                    </a:p>
                    <a:p>
                      <a:pPr marL="171450" marR="0" lvl="0" indent="-171450" algn="thaiDist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นำข้อมูลเปิดไปใช้ประโยชน์ได้อย่างเป็นรูปธรรม </a:t>
                      </a:r>
                      <a:br>
                        <a:rPr lang="en-US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ตอบโจทย์ตามประเด็นขอบเขตการนำข้อมูลไปใช้ประโยชน์ อย่างน้อย </a:t>
                      </a:r>
                      <a:r>
                        <a:rPr lang="en-US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ชุดข้อมูล (</a:t>
                      </a:r>
                      <a:r>
                        <a:rPr lang="en-US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คะแนน)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8445">
                <a:tc gridSpan="3">
                  <a:txBody>
                    <a:bodyPr/>
                    <a:lstStyle/>
                    <a:p>
                      <a:pPr marL="0" marR="0" lvl="0" indent="0" algn="thaiDist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endParaRPr kumimoji="0" lang="th-TH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 </a:t>
                      </a:r>
                      <a:r>
                        <a:rPr kumimoji="0" lang="en-US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 (ต.ค. </a:t>
                      </a:r>
                      <a:r>
                        <a:rPr kumimoji="0" lang="en-US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65 – </a:t>
                      </a: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มี.ค. </a:t>
                      </a:r>
                      <a:r>
                        <a:rPr kumimoji="0" lang="en-US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66) </a:t>
                      </a:r>
                      <a:endParaRPr kumimoji="0" lang="th-TH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thaiDist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หน่วยงานส่ง </a:t>
                      </a:r>
                      <a:r>
                        <a:rPr lang="en-US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Template 1 (</a:t>
                      </a:r>
                      <a:r>
                        <a:rPr lang="th-TH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ชื่อชุดข้อมูล) และ </a:t>
                      </a:r>
                      <a:r>
                        <a:rPr lang="en-US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Template 2 (Metadata) </a:t>
                      </a: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ให้ </a:t>
                      </a:r>
                      <a:r>
                        <a:rPr lang="th-TH" sz="1000" b="0" spc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สสช</a:t>
                      </a:r>
                      <a:r>
                        <a:rPr lang="th-TH" sz="10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</a:t>
                      </a:r>
                      <a:r>
                        <a:rPr lang="th-TH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ภายใน มี.ค. </a:t>
                      </a:r>
                      <a:r>
                        <a:rPr lang="en-US" sz="10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</a:t>
                      </a:r>
                      <a:endParaRPr kumimoji="0" lang="en-US" sz="1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3305" marR="63305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176213" marR="0" lvl="0" indent="-176213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US" sz="1400" b="0" spc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itchFamily="34" charset="0"/>
                        <a:cs typeface="TH SarabunPSK" panose="020B0500040200020003" pitchFamily="34" charset="-34"/>
                      </a:endParaRPr>
                    </a:p>
                  </a:txBody>
                  <a:tcPr marL="63305" marR="63305" marT="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4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7222585"/>
                  </a:ext>
                </a:extLst>
              </a:tr>
            </a:tbl>
          </a:graphicData>
        </a:graphic>
      </p:graphicFrame>
      <p:sp>
        <p:nvSpPr>
          <p:cNvPr id="26" name="TextBox 8">
            <a:extLst>
              <a:ext uri="{FF2B5EF4-FFF2-40B4-BE49-F238E27FC236}">
                <a16:creationId xmlns:a16="http://schemas.microsoft.com/office/drawing/2014/main" id="{81D14933-B86D-4968-BBBD-0F182184847C}"/>
              </a:ext>
            </a:extLst>
          </p:cNvPr>
          <p:cNvSpPr txBox="1"/>
          <p:nvPr/>
        </p:nvSpPr>
        <p:spPr>
          <a:xfrm>
            <a:off x="130277" y="2620875"/>
            <a:ext cx="8879690" cy="175432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>
            <a:defPPr>
              <a:defRPr lang="th-TH"/>
            </a:defPPr>
            <a:lvl1pPr>
              <a:defRPr sz="1100" b="1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defRPr>
            </a:lvl1pPr>
          </a:lstStyle>
          <a:p>
            <a:pPr marL="0" marR="0" lvl="0" indent="0" algn="l" defTabSz="844083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9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แนวทางการประเมิน  </a:t>
            </a:r>
          </a:p>
          <a:p>
            <a:pPr marL="211021" marR="0" lvl="0" indent="-211021" algn="l" defTabSz="844083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ส่วนราชการต้อง</a:t>
            </a: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เลือกประเด็นการดำเนินงานภายใต้ขอบเขตการนำข้อมูลไปใช้ประโยชน์ อย่างน้อย </a:t>
            </a:r>
            <a:r>
              <a:rPr kumimoji="0" lang="en-US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1 </a:t>
            </a:r>
            <a:r>
              <a:rPr kumimoji="0" lang="th-TH" sz="9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ประเด็น 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ที่มีชุดข้อมูลที่สามารถนำไปใช้ประโยชน์ต่อได้ เพื่อใช้ในการจัดทำบัญชีชุดข้อมูล 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(Data Catalog)</a:t>
            </a:r>
            <a:endParaRPr kumimoji="0" lang="th-TH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  <a:p>
            <a:pPr marL="211021" marR="0" lvl="0" indent="-211021" algn="l" defTabSz="844083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ส่วนราชการต้องจัดทำชุดข้อมูลที่สัมพันธ์กับกระบวนการทำงานตามขอบเขตการนำข้อมูลไปใช้ประโยชน์ โดยต้องเป็นกระบวนการทำงานภายใต้ภารกิจหลักที่มีผลกระทบต่อการให้บริการประชาชนในระดับสูง</a:t>
            </a:r>
          </a:p>
          <a:p>
            <a:pPr marL="211021" marR="0" lvl="0" indent="-211021" algn="l" defTabSz="844083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ให้มีคำอธิบายข้อมูลส่วนหลัก (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Mandatory Metadata)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14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รายการตามมาตรฐานที่ สพร. กำหนด</a:t>
            </a:r>
          </a:p>
          <a:p>
            <a:pPr marL="211021" marR="0" lvl="0" indent="-211021" algn="l" defTabSz="844083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ชุดข้อมูลที่ขึ้นในระบบบัญชีข้อมูลของหน่วยงาน  (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Agency Data Catalog)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จะเป็นชุดข้อมูลที่ สสช. ใช้ติดตามในการลงทะเบียนระบบบริการบัญชีข้อมูลภาครัฐ (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Government Data Catalog) 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ต่อไป</a:t>
            </a:r>
          </a:p>
          <a:p>
            <a:pPr marL="211021" marR="0" lvl="0" indent="-211021" algn="l" defTabSz="844083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กำหนดให้ส่วนราชการมีระบบบัญชีข้อมูล พร้อมมีข้อมูลสาธารณะ (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Open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data)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ในระบบบัญชีข้อมูลเพื่อเผยแพร่ให้เป็นไปตามมาตรฐานรัฐบาลดิจิทัลว่าด้วยแนวทางการเปิดเผยข้อมูลเปิดภาครัฐในรูปแบบดิจิทัล</a:t>
            </a:r>
            <a:b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</a:b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ต่อสาธารณะ ร้อยละ 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100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ของบัญชีข้อมูล ตามแนวทางที่ สพร. กำหนด </a:t>
            </a:r>
          </a:p>
          <a:p>
            <a:pPr marL="211021" marR="0" lvl="0" indent="-211021" algn="thaiDist" defTabSz="844083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ชุดข้อมูลเปิด (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Open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data)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ต้องเป็นข้อมูลที่ประชาชนหรือผู้รับบริการต้องการและสามารถนำไปใช้ประโยชน์ต่อได้ หรือส่วนราชการสามารถนำชุดข้อมูลมาใช้ในการวิเคราะห์ประกอบการวางแผน พัฒนางานได้</a:t>
            </a:r>
          </a:p>
          <a:p>
            <a:pPr marL="211021" marR="0" lvl="0" indent="-211021" algn="thaiDist" defTabSz="844083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arenR"/>
              <a:tabLst/>
              <a:defRPr/>
            </a:pP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การนำข้อมูลเปิดไปใช้ประโยชน์อย่างเป็นรูปธรรม  ประเมินจากหลักฐานที่แสดงให้เห็นถึงการนำชุดข้อมูลมาวิเคราะห์ประกอบการปฏิบัติงาน  เช่น รายงานวิเคราะห์จากชุดข้อมูล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/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การมี </a:t>
            </a:r>
            <a:r>
              <a:rPr kumimoji="0" lang="en-US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dashboard</a:t>
            </a:r>
            <a:r>
              <a:rPr kumimoji="0" lang="th-TH" sz="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 จากชุดข้อมูล เป็นต้น</a:t>
            </a:r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graphicFrame>
        <p:nvGraphicFramePr>
          <p:cNvPr id="29" name="ตาราง 9">
            <a:extLst>
              <a:ext uri="{FF2B5EF4-FFF2-40B4-BE49-F238E27FC236}">
                <a16:creationId xmlns:a16="http://schemas.microsoft.com/office/drawing/2014/main" id="{02200CB6-4AAF-4A56-B95E-8FA7DDB5534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8244180"/>
              </p:ext>
            </p:extLst>
          </p:nvPr>
        </p:nvGraphicFramePr>
        <p:xfrm>
          <a:off x="9122374" y="5314692"/>
          <a:ext cx="3031262" cy="11512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312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thaiDist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เงื่อนไข</a:t>
                      </a:r>
                    </a:p>
                    <a:p>
                      <a:pPr marL="228600" marR="0" lvl="0" indent="-228600" algn="thaiDist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ในแต่ละชุดข้อมูล (</a:t>
                      </a: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Data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Set)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ต้องมีการจัดทำคำอธิบายข้อมูล (</a:t>
                      </a: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Metadata)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ครบถ้วนจำนวน </a:t>
                      </a: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14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รายการ หากส่วนราชการมีการจัดทำรายละเอียดไม่ครบ </a:t>
                      </a:r>
                      <a:r>
                        <a:rPr lang="en-US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14</a:t>
                      </a: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รายการในแต่ละชุดข้อมูล จะไม่นับผล</a:t>
                      </a:r>
                      <a:b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</a:br>
                      <a:r>
                        <a:rPr lang="th-TH" sz="1000" b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การดำเนินงาน</a:t>
                      </a:r>
                    </a:p>
                    <a:p>
                      <a:pPr marL="228600" marR="0" lvl="0" indent="-228600" algn="thaiDist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AutoNum type="arabicPeriod"/>
                        <a:tabLst/>
                        <a:defRPr/>
                      </a:pPr>
                      <a:r>
                        <a:rPr lang="th-TH" sz="1000" b="0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หน่วยงานจัดทำชุดข้อมูล</a:t>
                      </a:r>
                      <a:r>
                        <a:rPr lang="th-TH" sz="1000" b="1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ไม่น้อยกว่า </a:t>
                      </a:r>
                      <a:r>
                        <a:rPr lang="en-US" sz="1000" b="1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 </a:t>
                      </a:r>
                      <a:r>
                        <a:rPr lang="th-TH" sz="1000" b="1" baseline="0" dirty="0">
                          <a:solidFill>
                            <a:srgbClr val="FF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ชุดข้อมูล</a:t>
                      </a:r>
                      <a:endParaRPr lang="en-US" sz="1000" b="1" baseline="0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84406" marR="84406" marT="42203" marB="42203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551155"/>
                  </a:ext>
                </a:extLst>
              </a:tr>
            </a:tbl>
          </a:graphicData>
        </a:graphic>
      </p:graphicFrame>
      <p:sp>
        <p:nvSpPr>
          <p:cNvPr id="30" name="TextBox 12">
            <a:extLst>
              <a:ext uri="{FF2B5EF4-FFF2-40B4-BE49-F238E27FC236}">
                <a16:creationId xmlns:a16="http://schemas.microsoft.com/office/drawing/2014/main" id="{6D881424-9D1B-4E9C-A61F-806697A09A47}"/>
              </a:ext>
            </a:extLst>
          </p:cNvPr>
          <p:cNvSpPr txBox="1"/>
          <p:nvPr/>
        </p:nvSpPr>
        <p:spPr>
          <a:xfrm>
            <a:off x="9122374" y="1406009"/>
            <a:ext cx="2949249" cy="2400657"/>
          </a:xfrm>
          <a:prstGeom prst="rect">
            <a:avLst/>
          </a:prstGeom>
          <a:noFill/>
          <a:ln>
            <a:solidFill>
              <a:srgbClr val="C00000"/>
            </a:solidFill>
            <a:prstDash val="dashDot"/>
          </a:ln>
        </p:spPr>
        <p:txBody>
          <a:bodyPr wrap="square" rtlCol="0">
            <a:spAutoFit/>
          </a:bodyPr>
          <a:lstStyle/>
          <a:p>
            <a:pPr marL="0" marR="0" lvl="0" indent="0" algn="thaiDi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ขอบเขตการนำข้อมูลไปใช้ประโยชน์</a:t>
            </a:r>
          </a:p>
          <a:p>
            <a:pPr marL="228600" marR="0" lvl="0" indent="-2286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arenR"/>
              <a:tabLst/>
              <a:defRPr/>
            </a:pPr>
            <a:r>
              <a:rPr kumimoji="0" lang="th-TH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แผนระดับ </a:t>
            </a:r>
            <a:r>
              <a:rPr kumimoji="0" lang="en-US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</a:t>
            </a:r>
            <a:r>
              <a:rPr kumimoji="0" lang="th-TH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(แผนแม่บทภายใต้ยุทธศาสตร์ชาติ แผนการปฏิรูปประเทศ แผนพัฒนาการเศรษฐกิจและสังคมแห่งชาติ นโยบายและแผนระดับชาติ</a:t>
            </a:r>
            <a:br>
              <a:rPr kumimoji="0" lang="th-TH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ว่าด้วยความมั่นคงแห่งชาติ) และ แผนระดับ </a:t>
            </a:r>
            <a:r>
              <a:rPr kumimoji="0" lang="en-US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</a:t>
            </a:r>
            <a:r>
              <a:rPr kumimoji="0" lang="th-TH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br>
              <a:rPr kumimoji="0" lang="th-TH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ที่เกี่ยวข้องกับภารกิจของหน่วยงาน</a:t>
            </a:r>
            <a:endParaRPr kumimoji="0" lang="en-US" sz="1000" b="0" i="0" u="none" strike="noStrike" kern="120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449263" marR="0" lvl="0" indent="-177800" algn="thaiDi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ผลการดำเนินงานตามตัวชี้วัด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449263" marR="0" lvl="0" indent="-177800" algn="thaiDi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ผลการดำเนินงานตามแผนที่เกี่ยวข้อง</a:t>
            </a:r>
            <a:endParaRPr kumimoji="0" lang="en-US" sz="1000" b="0" i="0" u="none" strike="noStrike" kern="120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28600" marR="0" lvl="0" indent="-2286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arenR" startAt="2"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ชุด</a:t>
            </a:r>
            <a:r>
              <a:rPr kumimoji="0" lang="th-TH" sz="1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ข้อมูล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สนับสนุนการให้บริการประชาชน </a:t>
            </a:r>
            <a:b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e-Service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)</a:t>
            </a:r>
          </a:p>
          <a:p>
            <a:pPr marL="228600" marR="0" lvl="0" indent="-228600" algn="thaiDi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arenR" startAt="2"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ดัชนี/ตัวชี้วัดระดับสากล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*</a:t>
            </a:r>
            <a:endParaRPr kumimoji="0" lang="th-TH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28600" marR="0" lvl="0" indent="-228600" algn="thaiDi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arenR" startAt="2"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สถิติทางการ (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21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สาขา)</a:t>
            </a:r>
          </a:p>
          <a:p>
            <a:pPr marL="228600" marR="0" lvl="0" indent="-2286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arenR" startAt="2"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การดำเนินงานตามนโยบายของรัฐบาล </a:t>
            </a:r>
            <a:b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หรือ มติ ครม.</a:t>
            </a:r>
          </a:p>
          <a:p>
            <a:pPr marL="228600" marR="0" lvl="0" indent="-228600" algn="thaiDi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arenR" startAt="2"/>
              <a:tabLst/>
              <a:defRPr/>
            </a:pP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ภารกิจหลักของหน่วยงาน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1" name="TextBox 6">
            <a:extLst>
              <a:ext uri="{FF2B5EF4-FFF2-40B4-BE49-F238E27FC236}">
                <a16:creationId xmlns:a16="http://schemas.microsoft.com/office/drawing/2014/main" id="{1A4967FD-001A-4BEF-98AF-68E92FE4E74D}"/>
              </a:ext>
            </a:extLst>
          </p:cNvPr>
          <p:cNvSpPr txBox="1"/>
          <p:nvPr/>
        </p:nvSpPr>
        <p:spPr>
          <a:xfrm>
            <a:off x="9122374" y="4390886"/>
            <a:ext cx="2949249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thaiDi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หมายเหตุ </a:t>
            </a: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th-TH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*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หน่วยงานที่ต้องดำเนินการตามตัวชี้วัดการจัดทำชุดข้อมูลตัวชี้วัดสำหรับการรายงานการจัดอันดับขีดความสามารถในการแข่งขันของประเทศ โดย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IMD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ให้นับเป็นชุดข้อมูลที่ต้องดำเนินการเพิ่มเติมจาก 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5 </a:t>
            </a:r>
            <a:r>
              <a:rPr kumimoji="0" lang="th-TH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ชุดข้อมูลที่กำหนดตามเงื่อนไขตัวชี้วัด</a:t>
            </a: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899675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Number Placeholder 3">
            <a:extLst>
              <a:ext uri="{FF2B5EF4-FFF2-40B4-BE49-F238E27FC236}">
                <a16:creationId xmlns:a16="http://schemas.microsoft.com/office/drawing/2014/main" id="{CF42F21F-B310-C47E-6530-07CEE12F43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xfrm>
            <a:off x="10106025" y="6550025"/>
            <a:ext cx="2057400" cy="3651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A595417D-62D8-4E28-A3AD-EB398E4F2986}" type="slidenum">
              <a:rPr lang="en-US" altLang="th-TH" sz="1200">
                <a:solidFill>
                  <a:srgbClr val="898989"/>
                </a:solidFill>
                <a:cs typeface="Angsana New" panose="02020603050405020304" pitchFamily="18" charset="-34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18</a:t>
            </a:fld>
            <a:endParaRPr lang="en-US" altLang="th-TH" sz="1200">
              <a:solidFill>
                <a:srgbClr val="898989"/>
              </a:solidFill>
              <a:cs typeface="Angsana New" panose="02020603050405020304" pitchFamily="18" charset="-34"/>
            </a:endParaRPr>
          </a:p>
        </p:txBody>
      </p:sp>
      <p:sp>
        <p:nvSpPr>
          <p:cNvPr id="37891" name="TextBox 1">
            <a:extLst>
              <a:ext uri="{FF2B5EF4-FFF2-40B4-BE49-F238E27FC236}">
                <a16:creationId xmlns:a16="http://schemas.microsoft.com/office/drawing/2014/main" id="{5465F150-2212-3588-9D9E-DBA2E42E45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solidFill>
            <a:srgbClr val="1572A1"/>
          </a:solidFill>
          <a:ln>
            <a:noFill/>
          </a:ln>
        </p:spPr>
        <p:txBody>
          <a:bodyPr wrap="square" anchor="ctr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>
              <a:buNone/>
            </a:pP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เป้าหมายการดำเนินงานรอบ 6 และ </a:t>
            </a:r>
            <a:r>
              <a:rPr lang="en-US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</a:t>
            </a:r>
          </a:p>
        </p:txBody>
      </p:sp>
      <p:graphicFrame>
        <p:nvGraphicFramePr>
          <p:cNvPr id="6" name="Table 7">
            <a:extLst>
              <a:ext uri="{FF2B5EF4-FFF2-40B4-BE49-F238E27FC236}">
                <a16:creationId xmlns:a16="http://schemas.microsoft.com/office/drawing/2014/main" id="{CE7761EB-E4AD-4C2C-B721-BE668A8B723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9088478"/>
              </p:ext>
            </p:extLst>
          </p:nvPr>
        </p:nvGraphicFramePr>
        <p:xfrm>
          <a:off x="80963" y="730250"/>
          <a:ext cx="11877676" cy="12318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64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012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773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ชื่อตัวชี้วัดที่ 8.1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400" b="1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การพัฒนาระบบบัญชีข้อมูล (</a:t>
                      </a:r>
                      <a:r>
                        <a:rPr lang="en-US" sz="1400" b="1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Data Catalog</a:t>
                      </a:r>
                      <a:r>
                        <a:rPr lang="th-TH" sz="1400" b="1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เพื่อนำไปสู่การเปิดเผยข้อมูลภาครัฐ (</a:t>
                      </a:r>
                      <a:r>
                        <a:rPr lang="en-US" sz="1400" b="1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Open Data</a:t>
                      </a:r>
                      <a:r>
                        <a:rPr lang="th-TH" sz="1400" b="1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lang="th-TH" sz="1400" b="1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737"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ศูนย์เทคโนโลยีสารสนเทศและการสื่อสาร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thaiDist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จัดส่ง </a:t>
                      </a:r>
                      <a:r>
                        <a:rPr lang="en-US" sz="14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Template 1 </a:t>
                      </a:r>
                      <a:r>
                        <a:rPr lang="th-TH" sz="14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ชื่อชุดข้อมูล และ </a:t>
                      </a:r>
                      <a:r>
                        <a:rPr lang="en-US" sz="14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Template 2 (Metadata) </a:t>
                      </a:r>
                      <a:r>
                        <a:rPr lang="th-TH" sz="14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ให้ </a:t>
                      </a:r>
                      <a:r>
                        <a:rPr lang="th-TH" sz="1400" b="0" spc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สสช</a:t>
                      </a:r>
                      <a:r>
                        <a:rPr lang="th-TH" sz="14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</a:t>
                      </a:r>
                      <a:r>
                        <a:rPr lang="th-TH" sz="14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ภายใน มี.ค. </a:t>
                      </a:r>
                      <a:r>
                        <a:rPr lang="en-US" sz="14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</a:t>
                      </a:r>
                      <a:endParaRPr kumimoji="0" lang="en-US" sz="14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จัดส่ง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Template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 แบบฟอร์มคำอธิบายข้อมูลของทรัพยากร (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Resource Metadata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  <a:r>
                        <a:rPr lang="th-TH" sz="14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ให้ </a:t>
                      </a:r>
                      <a:r>
                        <a:rPr lang="th-TH" sz="1400" b="0" spc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สสช</a:t>
                      </a:r>
                      <a:r>
                        <a:rPr lang="th-TH" sz="14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</a:t>
                      </a:r>
                      <a:r>
                        <a:rPr lang="th-TH" sz="14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ภายใน พ.ค. </a:t>
                      </a:r>
                      <a:r>
                        <a:rPr lang="en-US" sz="14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</a:t>
                      </a:r>
                      <a:endParaRPr lang="th-TH" sz="1400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534956"/>
                  </a:ext>
                </a:extLst>
              </a:tr>
            </a:tbl>
          </a:graphicData>
        </a:graphic>
      </p:graphicFrame>
      <p:graphicFrame>
        <p:nvGraphicFramePr>
          <p:cNvPr id="9" name="Table 4">
            <a:extLst>
              <a:ext uri="{FF2B5EF4-FFF2-40B4-BE49-F238E27FC236}">
                <a16:creationId xmlns:a16="http://schemas.microsoft.com/office/drawing/2014/main" id="{84D86B27-590D-4523-8702-36C8550BB61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8123184"/>
              </p:ext>
            </p:extLst>
          </p:nvPr>
        </p:nvGraphicFramePr>
        <p:xfrm>
          <a:off x="80963" y="2099971"/>
          <a:ext cx="5841372" cy="11129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41372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3631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87664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จัดส่ง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en-US" sz="11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Template 1 </a:t>
                      </a:r>
                      <a:r>
                        <a:rPr kumimoji="0" lang="th-TH" sz="11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ชื่อชุดข้อมูล และ </a:t>
                      </a:r>
                      <a:r>
                        <a:rPr kumimoji="0" lang="en-US" sz="11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Template 2 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ที่ใช้ในการจัดทำคำอธิบายชุดข้อมูล (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Metadata) </a:t>
                      </a:r>
                      <a:r>
                        <a:rPr kumimoji="0" lang="th-TH" sz="11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ให้ </a:t>
                      </a:r>
                      <a:r>
                        <a:rPr kumimoji="0" lang="th-TH" sz="1100" b="0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สสช</a:t>
                      </a:r>
                      <a:r>
                        <a:rPr kumimoji="0" lang="th-TH" sz="11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ภายใน มี.ค. </a:t>
                      </a:r>
                      <a:r>
                        <a:rPr kumimoji="0" lang="en-US" sz="11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</a:t>
                      </a: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  <p:graphicFrame>
        <p:nvGraphicFramePr>
          <p:cNvPr id="8" name="Table 4">
            <a:extLst>
              <a:ext uri="{FF2B5EF4-FFF2-40B4-BE49-F238E27FC236}">
                <a16:creationId xmlns:a16="http://schemas.microsoft.com/office/drawing/2014/main" id="{60088574-4945-633F-C17E-D893191428E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695073"/>
              </p:ext>
            </p:extLst>
          </p:nvPr>
        </p:nvGraphicFramePr>
        <p:xfrm>
          <a:off x="6194684" y="2085568"/>
          <a:ext cx="5763954" cy="11129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63954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3631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ขั้นตอนการดำเนินงานรอบ 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87664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จัดส่ง 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Template 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 แบบฟอร์มคำอธิบายข้อมูลของทรัพยากร (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Resource Metadata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 </a:t>
                      </a:r>
                      <a:r>
                        <a:rPr lang="th-TH" sz="11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ให้ </a:t>
                      </a:r>
                      <a:r>
                        <a:rPr lang="th-TH" sz="1100" b="0" spc="0" dirty="0" err="1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สสช</a:t>
                      </a:r>
                      <a:r>
                        <a:rPr lang="th-TH" sz="1100" b="0" spc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</a:t>
                      </a:r>
                      <a:r>
                        <a:rPr lang="th-TH" sz="11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ภายใน พ.ค. </a:t>
                      </a:r>
                      <a:r>
                        <a:rPr lang="en-US" sz="1100" b="0" kern="1200" spc="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2566</a:t>
                      </a: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100401" marR="100401" marT="34303" marB="34303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9108088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ounded Rectangle 3">
            <a:extLst>
              <a:ext uri="{FF2B5EF4-FFF2-40B4-BE49-F238E27FC236}">
                <a16:creationId xmlns:a16="http://schemas.microsoft.com/office/drawing/2014/main" id="{4DB1D0FD-6F01-4FAB-887C-3326788C5642}"/>
              </a:ext>
            </a:extLst>
          </p:cNvPr>
          <p:cNvSpPr/>
          <p:nvPr/>
        </p:nvSpPr>
        <p:spPr bwMode="gray">
          <a:xfrm>
            <a:off x="156700" y="699756"/>
            <a:ext cx="6541020" cy="402336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FFC000">
                  <a:lumMod val="110000"/>
                  <a:satMod val="105000"/>
                  <a:tint val="67000"/>
                </a:srgbClr>
              </a:gs>
              <a:gs pos="50000">
                <a:srgbClr val="FFC000">
                  <a:lumMod val="105000"/>
                  <a:satMod val="103000"/>
                  <a:tint val="73000"/>
                </a:srgbClr>
              </a:gs>
              <a:gs pos="100000">
                <a:srgbClr val="FFC000">
                  <a:lumMod val="105000"/>
                  <a:satMod val="109000"/>
                  <a:tint val="81000"/>
                </a:srgbClr>
              </a:gs>
            </a:gsLst>
            <a:lin ang="5400000" scaled="0"/>
          </a:gradFill>
          <a:ln w="6350" cap="flat" cmpd="sng" algn="ctr">
            <a:solidFill>
              <a:srgbClr val="FFC000"/>
            </a:solidFill>
            <a:prstDash val="solid"/>
            <a:miter lim="800000"/>
            <a:headEnd/>
            <a:tailEnd/>
          </a:ln>
          <a:effectLst/>
        </p:spPr>
        <p:txBody>
          <a:bodyPr vert="horz" wrap="square" lIns="72000" tIns="72000" rIns="72000" bIns="72000" numCol="1" rtlCol="0" anchor="t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US" sz="9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84CD9749-BEC6-404B-AB56-44C023EE066D}"/>
              </a:ext>
            </a:extLst>
          </p:cNvPr>
          <p:cNvSpPr/>
          <p:nvPr/>
        </p:nvSpPr>
        <p:spPr>
          <a:xfrm>
            <a:off x="256187" y="750878"/>
            <a:ext cx="607799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tabLst>
                <a:tab pos="233363" algn="l"/>
              </a:tabLst>
            </a:pPr>
            <a:r>
              <a:rPr lang="en-US" sz="1400" b="1" spc="-3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9.</a:t>
            </a:r>
            <a:r>
              <a:rPr lang="th-TH" sz="1400" b="1" spc="-3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การประเมินสถานะของหน่วยงานในการเป็นระบบราชการ </a:t>
            </a:r>
            <a:r>
              <a:rPr lang="en-US" sz="1400" b="1" spc="-3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4.0 </a:t>
            </a:r>
            <a:r>
              <a:rPr lang="th-TH" sz="1400" b="1" spc="-3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</a:t>
            </a:r>
            <a:r>
              <a:rPr lang="en-US" sz="1400" b="1" spc="-30" dirty="0">
                <a:solidFill>
                  <a:prstClr val="black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PMQA 4.0)</a:t>
            </a:r>
            <a:endParaRPr lang="en-US" sz="1400" b="1" dirty="0">
              <a:solidFill>
                <a:prstClr val="black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id="{C9768C75-AC0C-4558-81A0-8BA25B76562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09911083"/>
              </p:ext>
            </p:extLst>
          </p:nvPr>
        </p:nvGraphicFramePr>
        <p:xfrm>
          <a:off x="321012" y="2996952"/>
          <a:ext cx="6239693" cy="777240"/>
        </p:xfrm>
        <a:graphic>
          <a:graphicData uri="http://schemas.openxmlformats.org/drawingml/2006/table">
            <a:tbl>
              <a:tblPr firstRow="1"/>
              <a:tblGrid>
                <a:gridCol w="17317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4211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99039">
                  <a:extLst>
                    <a:ext uri="{9D8B030D-6E8A-4147-A177-3AD203B41FA5}">
                      <a16:colId xmlns:a16="http://schemas.microsoft.com/office/drawing/2014/main" val="4041828440"/>
                    </a:ext>
                  </a:extLst>
                </a:gridCol>
                <a:gridCol w="1125415">
                  <a:extLst>
                    <a:ext uri="{9D8B030D-6E8A-4147-A177-3AD203B41FA5}">
                      <a16:colId xmlns:a16="http://schemas.microsoft.com/office/drawing/2014/main" val="4161316149"/>
                    </a:ext>
                  </a:extLst>
                </a:gridCol>
                <a:gridCol w="1241359">
                  <a:extLst>
                    <a:ext uri="{9D8B030D-6E8A-4147-A177-3AD203B41FA5}">
                      <a16:colId xmlns:a16="http://schemas.microsoft.com/office/drawing/2014/main" val="2905250644"/>
                    </a:ext>
                  </a:extLst>
                </a:gridCol>
              </a:tblGrid>
              <a:tr h="252653">
                <a:tc gridSpan="5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ข้อมูลพื้นฐาน </a:t>
                      </a:r>
                      <a:endParaRPr kumimoji="0" lang="th-TH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9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5947573"/>
                  </a:ext>
                </a:extLst>
              </a:tr>
              <a:tr h="25265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lvl="0" algn="ctr"/>
                      <a:r>
                        <a:rPr lang="th-TH" sz="110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ปีงบประมาณ</a:t>
                      </a:r>
                      <a:endParaRPr lang="en-US" sz="11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8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2562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8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2563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8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2564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85000"/>
                      </a:sys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85000"/>
                      </a:sys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265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ผลการดำเนินงาน</a:t>
                      </a:r>
                      <a:r>
                        <a:rPr lang="en-US" sz="11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endParaRPr lang="th-TH" sz="11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328.62</a:t>
                      </a:r>
                      <a:endParaRPr lang="th-TH" sz="1000" b="0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415.91</a:t>
                      </a:r>
                      <a:endParaRPr lang="th-TH" sz="1000" b="0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429.79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461.40</a:t>
                      </a:r>
                      <a:endParaRPr lang="th-TH" sz="1100" b="0" i="0" u="none" strike="noStrike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26" name="Table 25">
            <a:extLst>
              <a:ext uri="{FF2B5EF4-FFF2-40B4-BE49-F238E27FC236}">
                <a16:creationId xmlns:a16="http://schemas.microsoft.com/office/drawing/2014/main" id="{F6250C93-7FA4-44B4-B104-38E2DFF29DC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5648768"/>
              </p:ext>
            </p:extLst>
          </p:nvPr>
        </p:nvGraphicFramePr>
        <p:xfrm>
          <a:off x="321012" y="4700574"/>
          <a:ext cx="6239693" cy="1082040"/>
        </p:xfrm>
        <a:graphic>
          <a:graphicData uri="http://schemas.openxmlformats.org/drawingml/2006/table">
            <a:tbl>
              <a:tblPr firstRow="1" bandRow="1"/>
              <a:tblGrid>
                <a:gridCol w="1899686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  <a:gridCol w="2192375">
                  <a:extLst>
                    <a:ext uri="{9D8B030D-6E8A-4147-A177-3AD203B41FA5}">
                      <a16:colId xmlns:a16="http://schemas.microsoft.com/office/drawing/2014/main" val="2395773697"/>
                    </a:ext>
                  </a:extLst>
                </a:gridCol>
                <a:gridCol w="2147632">
                  <a:extLst>
                    <a:ext uri="{9D8B030D-6E8A-4147-A177-3AD203B41FA5}">
                      <a16:colId xmlns:a16="http://schemas.microsoft.com/office/drawing/2014/main" val="2019525282"/>
                    </a:ext>
                  </a:extLst>
                </a:gridCol>
              </a:tblGrid>
              <a:tr h="242209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เกณฑ์การประเมิน</a:t>
                      </a:r>
                      <a:endParaRPr kumimoji="0" lang="en-US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7566634"/>
                  </a:ext>
                </a:extLst>
              </a:tr>
              <a:tr h="22796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2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เป้าหมายขั้นต้น (50)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2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เป้าหมายมาตรฐาน (</a:t>
                      </a:r>
                      <a:r>
                        <a:rPr lang="en-US" sz="12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75</a:t>
                      </a:r>
                      <a:r>
                        <a:rPr lang="th-TH" sz="12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200" b="1" dirty="0">
                          <a:solidFill>
                            <a:sysClr val="windowText" lastClr="000000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เป้าหมายขั้นสูง (100)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33969053"/>
                  </a:ext>
                </a:extLst>
              </a:tr>
              <a:tr h="360729">
                <a:tc>
                  <a:txBody>
                    <a:bodyPr/>
                    <a:lstStyle/>
                    <a:p>
                      <a:pPr algn="ctr"/>
                      <a:endParaRPr lang="th-TH" sz="9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/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351-399</a:t>
                      </a:r>
                      <a:endParaRPr lang="th-TH" sz="10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9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indent="0" algn="ctr">
                        <a:spcAft>
                          <a:spcPts val="0"/>
                        </a:spcAft>
                        <a:buNone/>
                      </a:pPr>
                      <a:r>
                        <a:rPr lang="en-US" sz="1000" b="1" kern="12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461.40</a:t>
                      </a:r>
                      <a:endParaRPr lang="th-TH" sz="1000" b="1" kern="120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  <a:p>
                      <a:pPr algn="ctr"/>
                      <a:r>
                        <a:rPr lang="th-TH" sz="1000" b="1" kern="12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คะแนนปี </a:t>
                      </a:r>
                      <a:r>
                        <a:rPr lang="en-US" sz="1000" b="1" kern="12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65</a:t>
                      </a:r>
                      <a:endParaRPr lang="en-US" sz="9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h-TH" sz="9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algn="ctr"/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470.63</a:t>
                      </a:r>
                      <a:endParaRPr lang="th-TH" sz="1000" b="1" dirty="0">
                        <a:solidFill>
                          <a:schemeClr val="tx1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900" b="1" kern="12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คะแนนปี </a:t>
                      </a:r>
                      <a:r>
                        <a:rPr lang="en-US" sz="900" b="1" kern="120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65 + 2%</a:t>
                      </a:r>
                      <a:endParaRPr lang="en-US" sz="8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4745697"/>
                  </a:ext>
                </a:extLst>
              </a:tr>
            </a:tbl>
          </a:graphicData>
        </a:graphic>
      </p:graphicFrame>
      <p:graphicFrame>
        <p:nvGraphicFramePr>
          <p:cNvPr id="28" name="ตาราง 9">
            <a:extLst>
              <a:ext uri="{FF2B5EF4-FFF2-40B4-BE49-F238E27FC236}">
                <a16:creationId xmlns:a16="http://schemas.microsoft.com/office/drawing/2014/main" id="{3AF40800-5CF5-4B36-980A-EF9ED9690F1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3105055"/>
              </p:ext>
            </p:extLst>
          </p:nvPr>
        </p:nvGraphicFramePr>
        <p:xfrm>
          <a:off x="7608168" y="5220547"/>
          <a:ext cx="4258488" cy="884918"/>
        </p:xfrm>
        <a:graphic>
          <a:graphicData uri="http://schemas.openxmlformats.org/drawingml/2006/table">
            <a:tbl>
              <a:tblPr firstRow="1" bandRow="1"/>
              <a:tblGrid>
                <a:gridCol w="42584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9055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ประโยชน์ที่ประชาชนจะได้รับ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51155"/>
                  </a:ext>
                </a:extLst>
              </a:tr>
              <a:tr h="31281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th-TH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เพิ่มศักยภาพของหน่วยงานในการเป็นระบบราชการ </a:t>
                      </a:r>
                      <a:r>
                        <a:rPr lang="en-US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4.0 </a:t>
                      </a:r>
                      <a:r>
                        <a:rPr lang="th-TH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เพื่อผลักดันการดำเนินงานในการขับเคลื่อนยุทธศาสตร์และแผนระดับประเทศ </a:t>
                      </a:r>
                      <a:br>
                        <a:rPr lang="th-TH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</a:br>
                      <a:r>
                        <a:rPr lang="th-TH" sz="1100" b="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โดยมีเป้าหมายเพื่อประโยชน์สุขของประชาชน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472C4">
                        <a:lumMod val="20000"/>
                        <a:lumOff val="8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29" name="Rectangle 28">
            <a:extLst>
              <a:ext uri="{FF2B5EF4-FFF2-40B4-BE49-F238E27FC236}">
                <a16:creationId xmlns:a16="http://schemas.microsoft.com/office/drawing/2014/main" id="{206A5F90-03A6-4B9C-AC70-294076A2C96B}"/>
              </a:ext>
            </a:extLst>
          </p:cNvPr>
          <p:cNvSpPr/>
          <p:nvPr/>
        </p:nvSpPr>
        <p:spPr>
          <a:xfrm>
            <a:off x="7477047" y="3131858"/>
            <a:ext cx="4389609" cy="1863944"/>
          </a:xfrm>
          <a:prstGeom prst="rect">
            <a:avLst/>
          </a:prstGeom>
          <a:solidFill>
            <a:srgbClr val="FFC000">
              <a:lumMod val="20000"/>
              <a:lumOff val="80000"/>
            </a:srgbClr>
          </a:solidFill>
          <a:ln w="12700" cap="flat" cmpd="sng" algn="ctr">
            <a:solidFill>
              <a:sysClr val="window" lastClr="FFFFFF">
                <a:lumMod val="75000"/>
              </a:sysClr>
            </a:solidFill>
            <a:prstDash val="dash"/>
            <a:miter lim="800000"/>
          </a:ln>
          <a:effectLst/>
        </p:spPr>
        <p:txBody>
          <a:bodyPr rtlCol="0" anchor="ctr"/>
          <a:lstStyle/>
          <a:p>
            <a:pPr marL="0" marR="0" lvl="0" indent="0" defTabSz="4572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ขั้นตอนการประเมินสถานะของหน่วยงานภาครัฐในการเป็น</a:t>
            </a:r>
            <a:br>
              <a:rPr kumimoji="0" lang="en-US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ระบบราชการ 4.0</a:t>
            </a:r>
            <a:endParaRPr kumimoji="0" lang="th-TH" sz="11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803275" marR="0" lvl="0" indent="-803275" defTabSz="4572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081088" algn="l"/>
              </a:tabLst>
              <a:defRPr/>
            </a:pPr>
            <a:r>
              <a:rPr kumimoji="0" lang="th-TH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ขั้นตอนที่ </a:t>
            </a:r>
            <a:r>
              <a:rPr kumimoji="0" lang="en-US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</a:t>
            </a:r>
            <a:r>
              <a:rPr kumimoji="0" lang="th-TH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</a:t>
            </a:r>
            <a:r>
              <a:rPr kumimoji="0" lang="th-TH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การตรวจพิจารณาจากเอกสารการสมัครเบื้องต้น </a:t>
            </a:r>
            <a:b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(หากได้ </a:t>
            </a: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400</a:t>
            </a:r>
            <a:r>
              <a:rPr kumimoji="0" lang="th-TH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คะแนนขึ้นไป จะผ่านไปประเมินในขั้นตอนที่ </a:t>
            </a: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2)</a:t>
            </a:r>
            <a:endParaRPr kumimoji="0" lang="th-TH" sz="11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803275" marR="0" lvl="0" indent="-803275" defTabSz="4572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081088" algn="l"/>
              </a:tabLst>
              <a:defRPr/>
            </a:pPr>
            <a:r>
              <a:rPr kumimoji="0" lang="th-TH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ขั้นตอนที่ </a:t>
            </a:r>
            <a:r>
              <a:rPr kumimoji="0" lang="en-US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	</a:t>
            </a:r>
            <a:r>
              <a:rPr kumimoji="0" lang="th-TH" sz="1100" b="0" i="0" u="none" strike="noStrike" kern="0" cap="none" spc="-6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การตรวจเอกสารรายงานผลการ</a:t>
            </a:r>
            <a:r>
              <a:rPr kumimoji="0" lang="th-TH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ดำเนินการพัฒนาองค์การสู่ระบบราชการ 4.0 (</a:t>
            </a: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Application Report) </a:t>
            </a:r>
            <a:b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(หากได้ </a:t>
            </a: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400</a:t>
            </a:r>
            <a:r>
              <a:rPr kumimoji="0" lang="th-TH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คะแนน จะผ่านไปประเมินในขั้นตอนที่ </a:t>
            </a: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3)</a:t>
            </a:r>
          </a:p>
          <a:p>
            <a:pPr marL="803275" marR="0" lvl="0" indent="-803275" defTabSz="45720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081088" algn="l"/>
              </a:tabLst>
              <a:defRPr/>
            </a:pPr>
            <a:r>
              <a:rPr kumimoji="0" lang="th-TH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ขั้นตอนที่ </a:t>
            </a:r>
            <a:r>
              <a:rPr kumimoji="0" lang="en-US" sz="11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	</a:t>
            </a:r>
            <a:r>
              <a:rPr kumimoji="0" lang="th-TH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การตรวจประเมินในพื้นที่ปฏิบัติงาน เพื่อยืนยันผลการตรวจ</a:t>
            </a:r>
            <a:r>
              <a:rPr kumimoji="0" lang="en-US" sz="11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Application Report</a:t>
            </a:r>
          </a:p>
        </p:txBody>
      </p:sp>
      <p:graphicFrame>
        <p:nvGraphicFramePr>
          <p:cNvPr id="30" name="Table 29">
            <a:extLst>
              <a:ext uri="{FF2B5EF4-FFF2-40B4-BE49-F238E27FC236}">
                <a16:creationId xmlns:a16="http://schemas.microsoft.com/office/drawing/2014/main" id="{AE8B10A0-0DD5-4853-81A6-71AFF03C636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341504"/>
              </p:ext>
            </p:extLst>
          </p:nvPr>
        </p:nvGraphicFramePr>
        <p:xfrm>
          <a:off x="321012" y="3875896"/>
          <a:ext cx="6239694" cy="777240"/>
        </p:xfrm>
        <a:graphic>
          <a:graphicData uri="http://schemas.openxmlformats.org/drawingml/2006/table">
            <a:tbl>
              <a:tblPr firstRow="1"/>
              <a:tblGrid>
                <a:gridCol w="219017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9739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99739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051959">
                  <a:extLst>
                    <a:ext uri="{9D8B030D-6E8A-4147-A177-3AD203B41FA5}">
                      <a16:colId xmlns:a16="http://schemas.microsoft.com/office/drawing/2014/main" val="4041828440"/>
                    </a:ext>
                  </a:extLst>
                </a:gridCol>
                <a:gridCol w="1002771">
                  <a:extLst>
                    <a:ext uri="{9D8B030D-6E8A-4147-A177-3AD203B41FA5}">
                      <a16:colId xmlns:a16="http://schemas.microsoft.com/office/drawing/2014/main" val="4161316149"/>
                    </a:ext>
                  </a:extLst>
                </a:gridCol>
              </a:tblGrid>
              <a:tr h="0">
                <a:tc gridSpan="5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แผนระยะยาว / 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Roadmap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(256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-25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xx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) 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C00000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(ถ้ามี)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baseline="0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dirty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9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5947573"/>
                  </a:ext>
                </a:extLst>
              </a:tr>
              <a:tr h="16385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lvl="0" algn="ctr"/>
                      <a:r>
                        <a:rPr lang="th-TH" sz="1100" b="1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ปีงบประมาณ</a:t>
                      </a:r>
                      <a:endParaRPr lang="en-US" sz="11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8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8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8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1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85000"/>
                      </a:sys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baseline="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2569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85000"/>
                      </a:sys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756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b="1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ค่าเป้าหมาย</a:t>
                      </a:r>
                    </a:p>
                  </a:txBody>
                  <a:tcPr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470.63</a:t>
                      </a:r>
                      <a:endParaRPr kumimoji="0" lang="en-US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480.04</a:t>
                      </a:r>
                      <a:endParaRPr kumimoji="0" lang="en-US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489.64</a:t>
                      </a:r>
                      <a:endParaRPr kumimoji="0" lang="en-US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499.43</a:t>
                      </a:r>
                      <a:endParaRPr kumimoji="0" lang="en-US" sz="105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32" name="Table 4">
            <a:extLst>
              <a:ext uri="{FF2B5EF4-FFF2-40B4-BE49-F238E27FC236}">
                <a16:creationId xmlns:a16="http://schemas.microsoft.com/office/drawing/2014/main" id="{7FB6A6DC-8A8C-44E8-8CFC-AB65BCF9857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5736487"/>
              </p:ext>
            </p:extLst>
          </p:nvPr>
        </p:nvGraphicFramePr>
        <p:xfrm>
          <a:off x="321012" y="6065162"/>
          <a:ext cx="7270171" cy="685800"/>
        </p:xfrm>
        <a:graphic>
          <a:graphicData uri="http://schemas.openxmlformats.org/drawingml/2006/table">
            <a:tbl>
              <a:tblPr firstRow="1" bandRow="1"/>
              <a:tblGrid>
                <a:gridCol w="7270171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 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 (ต.ค. 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64 – 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มี.ค. 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65)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หรือแผนดำเนินงานตามตัวชี้วัดฯ (</a:t>
                      </a:r>
                      <a:r>
                        <a:rPr kumimoji="0" lang="en-US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Action plan)</a:t>
                      </a: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(โปรดแนบ)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7566634"/>
                  </a:ext>
                </a:extLst>
              </a:tr>
              <a:tr h="41177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10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พด. มี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รายงานลักษณะสำคัญขององค์การ แผนพัฒนาองค์การ และตัวชี้วัดผลลัพธ์การดำเนินการของ พด. ปีงบประมาณ พ.ศ. 2566 </a:t>
                      </a:r>
                      <a:r>
                        <a:rPr lang="th-TH" sz="1100" b="0" kern="1200" dirty="0">
                          <a:solidFill>
                            <a:schemeClr val="dk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สอดคล้องกับเกณฑ์ประเมินสถานะของหน่วยงานภาครัฐในการเป็นระบบราชการ 4.0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(ดำเนินการตามขั้นตอนที่ 1-5)</a:t>
                      </a: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40000"/>
                        <a:lumOff val="6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pSp>
        <p:nvGrpSpPr>
          <p:cNvPr id="36" name="กลุ่ม 4">
            <a:extLst>
              <a:ext uri="{FF2B5EF4-FFF2-40B4-BE49-F238E27FC236}">
                <a16:creationId xmlns:a16="http://schemas.microsoft.com/office/drawing/2014/main" id="{71BAF607-A9CA-43DC-944B-56080FAF96F7}"/>
              </a:ext>
            </a:extLst>
          </p:cNvPr>
          <p:cNvGrpSpPr>
            <a:grpSpLocks/>
          </p:cNvGrpSpPr>
          <p:nvPr/>
        </p:nvGrpSpPr>
        <p:grpSpPr bwMode="auto">
          <a:xfrm>
            <a:off x="10467200" y="533414"/>
            <a:ext cx="1468613" cy="715909"/>
            <a:chOff x="7177825" y="1646019"/>
            <a:chExt cx="1164188" cy="613365"/>
          </a:xfrm>
        </p:grpSpPr>
        <p:pic>
          <p:nvPicPr>
            <p:cNvPr id="37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2B6F81FF-194D-48F0-ABCC-22CE480B5E7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383624" y="164601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8" name="TextBox 2">
              <a:extLst>
                <a:ext uri="{FF2B5EF4-FFF2-40B4-BE49-F238E27FC236}">
                  <a16:creationId xmlns:a16="http://schemas.microsoft.com/office/drawing/2014/main" id="{24E2B6A6-C1E7-4FBD-8272-D518B9B5AF0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177825" y="1781060"/>
              <a:ext cx="1164188" cy="3295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200" b="1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น้ำหนัก</a:t>
              </a:r>
              <a:endParaRPr kumimoji="0" lang="en-US" altLang="th-TH" sz="1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pPr marL="0" marR="0" lvl="0" indent="0" algn="ctr" defTabSz="914400" rtl="0" eaLnBrk="0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15</a:t>
              </a:r>
              <a:endParaRPr kumimoji="0" lang="th-TH" sz="12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DC3847C-7C76-40EE-8CCC-3CFBE3271B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103AA-8845-4AAA-8DCD-945F174AEA28}" type="slidenum">
              <a:rPr lang="th-TH" smtClean="0"/>
              <a:pPr/>
              <a:t>19</a:t>
            </a:fld>
            <a:endParaRPr lang="th-TH"/>
          </a:p>
        </p:txBody>
      </p:sp>
      <p:sp>
        <p:nvSpPr>
          <p:cNvPr id="19" name="สี่เหลี่ยมผืนผ้า 18">
            <a:extLst>
              <a:ext uri="{FF2B5EF4-FFF2-40B4-BE49-F238E27FC236}">
                <a16:creationId xmlns:a16="http://schemas.microsoft.com/office/drawing/2014/main" id="{59B006A6-A471-42B1-82E7-966E62B32FB9}"/>
              </a:ext>
            </a:extLst>
          </p:cNvPr>
          <p:cNvSpPr/>
          <p:nvPr/>
        </p:nvSpPr>
        <p:spPr>
          <a:xfrm>
            <a:off x="0" y="0"/>
            <a:ext cx="12192000" cy="56255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0" name="TextBox 20">
            <a:extLst>
              <a:ext uri="{FF2B5EF4-FFF2-40B4-BE49-F238E27FC236}">
                <a16:creationId xmlns:a16="http://schemas.microsoft.com/office/drawing/2014/main" id="{DDDBA5A8-B079-43A1-A9BF-F3B3685DCF13}"/>
              </a:ext>
            </a:extLst>
          </p:cNvPr>
          <p:cNvSpPr txBox="1"/>
          <p:nvPr/>
        </p:nvSpPr>
        <p:spPr>
          <a:xfrm>
            <a:off x="90249" y="1056"/>
            <a:ext cx="719791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16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ตัวชี้วัด กรมพัฒนาที่ดิน</a:t>
            </a:r>
          </a:p>
          <a:p>
            <a:pPr>
              <a:defRPr/>
            </a:pPr>
            <a:r>
              <a:rPr lang="th-TH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lang="en-US" sz="1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2566</a:t>
            </a:r>
            <a:endParaRPr lang="th-TH" sz="1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" name="สี่เหลี่ยมผืนผ้า 1">
            <a:extLst>
              <a:ext uri="{FF2B5EF4-FFF2-40B4-BE49-F238E27FC236}">
                <a16:creationId xmlns:a16="http://schemas.microsoft.com/office/drawing/2014/main" id="{5B61F53C-6B9E-404D-A9E3-D8546CF4F44C}"/>
              </a:ext>
            </a:extLst>
          </p:cNvPr>
          <p:cNvSpPr/>
          <p:nvPr/>
        </p:nvSpPr>
        <p:spPr>
          <a:xfrm>
            <a:off x="274951" y="5820863"/>
            <a:ext cx="6304518" cy="2867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90000"/>
              </a:lnSpc>
              <a:spcBef>
                <a:spcPts val="300"/>
              </a:spcBef>
              <a:spcAft>
                <a:spcPct val="0"/>
              </a:spcAft>
            </a:pPr>
            <a:r>
              <a:rPr lang="th-TH" sz="1400" b="1" dirty="0">
                <a:solidFill>
                  <a:srgbClr val="0000CC"/>
                </a:solidFill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หมายเหตุ </a:t>
            </a:r>
            <a:r>
              <a:rPr lang="th-TH" sz="1400" b="1" dirty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พด. อยู่กลุ่มที่ </a:t>
            </a:r>
            <a:r>
              <a:rPr lang="en-US" sz="1400" b="1" dirty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3</a:t>
            </a:r>
            <a:r>
              <a:rPr lang="th-TH" sz="1400" b="1" dirty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lang="en-US" sz="1400" b="1" dirty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</a:t>
            </a:r>
            <a:r>
              <a:rPr lang="th-TH" sz="1400" b="1" dirty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ส่วนราชการที่มีคะแนนผลการประเมินในปีงบประมาณ พ.ศ. </a:t>
            </a:r>
            <a:r>
              <a:rPr lang="en-US" sz="1400" b="1" dirty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2565</a:t>
            </a:r>
            <a:r>
              <a:rPr lang="th-TH" sz="1400" b="1" dirty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lang="en-US" sz="1400" b="1" dirty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lang="th-TH" sz="1400" b="1" dirty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ตั้งแต่ </a:t>
            </a:r>
            <a:r>
              <a:rPr lang="en-US" sz="1400" b="1" dirty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400-450 </a:t>
            </a:r>
            <a:r>
              <a:rPr lang="th-TH" sz="1400" b="1" dirty="0"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คะแนน</a:t>
            </a:r>
            <a:endParaRPr lang="en-US" sz="1400" b="1" dirty="0"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sp>
        <p:nvSpPr>
          <p:cNvPr id="18" name="Rectangle 32">
            <a:extLst>
              <a:ext uri="{FF2B5EF4-FFF2-40B4-BE49-F238E27FC236}">
                <a16:creationId xmlns:a16="http://schemas.microsoft.com/office/drawing/2014/main" id="{1040A5A6-4C6D-421F-8A97-1A958BDE1E53}"/>
              </a:ext>
            </a:extLst>
          </p:cNvPr>
          <p:cNvSpPr/>
          <p:nvPr/>
        </p:nvSpPr>
        <p:spPr>
          <a:xfrm>
            <a:off x="201406" y="1231739"/>
            <a:ext cx="11665249" cy="1692771"/>
          </a:xfrm>
          <a:prstGeom prst="rect">
            <a:avLst/>
          </a:prstGeom>
          <a:solidFill>
            <a:sysClr val="window" lastClr="FFFFFF">
              <a:lumMod val="95000"/>
            </a:sysClr>
          </a:solidFill>
        </p:spPr>
        <p:txBody>
          <a:bodyPr wrap="square">
            <a:spAutoFit/>
          </a:bodyPr>
          <a:lstStyle/>
          <a:p>
            <a:pPr marL="801688" marR="0" lvl="0" indent="-801688" algn="thaiDi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kumimoji="0" lang="th-TH" sz="1300" b="1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คำอธิบาย </a:t>
            </a:r>
            <a:r>
              <a:rPr kumimoji="0" lang="en-US" sz="13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r>
              <a:rPr kumimoji="0" lang="en-US" sz="13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</a:t>
            </a:r>
            <a:endParaRPr kumimoji="0" lang="th-TH" sz="13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65113" marR="0" lvl="0" indent="-176213" algn="thaiDi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65113" algn="l"/>
              </a:tabLst>
              <a:defRPr/>
            </a:pPr>
            <a:r>
              <a:rPr kumimoji="0" lang="en-US" sz="1300" b="0" i="0" u="none" strike="noStrike" kern="0" cap="none" spc="-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PMQA</a:t>
            </a:r>
            <a:r>
              <a:rPr kumimoji="0" lang="th-TH" sz="1300" b="0" i="0" u="none" strike="noStrike" kern="0" cap="none" spc="-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1300" b="0" i="0" u="none" strike="noStrike" kern="0" cap="none" spc="-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4.0</a:t>
            </a:r>
            <a:r>
              <a:rPr kumimoji="0" lang="th-TH" sz="1300" b="0" i="0" u="none" strike="noStrike" kern="0" cap="none" spc="-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คือ เครื่องมือการประเมินระบบการบริหารของส่วนราชการในเชิงบูรณาการ เพื่อเชื่อมโยงยุทธศาสตร์ของส่วนราชการกับเป้าหมาย และทิศทางการพัฒนาของประเทศ โดยมีวัตถุประสงค์</a:t>
            </a:r>
            <a:r>
              <a:rPr kumimoji="0" lang="th-TH" sz="13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เพื่อเป็นแนวทางให้ส่วนราชการพัฒนาไปสู่ระบบราชการ 4.0 เพื่อประเมินความสามารถในการบริหารจัดการภายในหน่วยงานและความพยายามของส่วนราชการในการขับเคลื่อนงานให้บรรลุเป้าหมายอย่างยั่งยืน</a:t>
            </a:r>
            <a:endParaRPr kumimoji="0" lang="en-US" sz="1300" b="0" i="0" u="none" strike="noStrike" kern="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65113" marR="0" lvl="0" indent="-176213" algn="thaiDi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65113" algn="l"/>
              </a:tabLst>
              <a:defRPr/>
            </a:pPr>
            <a:r>
              <a:rPr kumimoji="0" lang="th-TH" sz="13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พิจารณาจากความสามารถในการพัฒนาการดำเนินงานเพื่อยกระดับผลการประเมินสถานะการเป็นระบบราชการ 4.0 (</a:t>
            </a:r>
            <a:r>
              <a:rPr kumimoji="0" lang="en-US" sz="13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PMQA 4.0)</a:t>
            </a:r>
          </a:p>
          <a:p>
            <a:pPr marL="265113" marR="0" lvl="0" indent="-176213" algn="just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65113" algn="l"/>
              </a:tabLst>
              <a:defRPr/>
            </a:pPr>
            <a:r>
              <a:rPr kumimoji="0" lang="th-TH" sz="1300" b="0" i="0" u="none" strike="noStrike" kern="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พิจารณาจากผลการประเมินสถานะการเป็นระบบราชการ 4.0 (</a:t>
            </a:r>
            <a:r>
              <a:rPr kumimoji="0" lang="en-US" sz="1300" b="0" i="0" u="none" strike="noStrike" kern="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PMQA 4.0) </a:t>
            </a:r>
            <a:r>
              <a:rPr kumimoji="0" lang="th-TH" sz="1300" b="0" i="0" u="none" strike="noStrike" kern="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ซึ่งเป็นคะแนนเฉลี่ยในภาพรวมทั้ง 7 หมวด ประกอบด้วย </a:t>
            </a:r>
            <a:r>
              <a:rPr kumimoji="0" lang="th-TH" sz="13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หมวด 1 การนำองค์การ หมวด 2 การวางแผนเชิงยุทธศาสตร์ หมวด 3 การให้ความสำคัญกับผู้รับบริการและผู้มีส่วนได้ส่วนเสีย หมวด 4 การวัด การวิเคราะห์และการจัดการความรู้ หมวด 5 การมุ่งเน้นบุคลากร หมวด 6 </a:t>
            </a:r>
            <a:br>
              <a:rPr kumimoji="0" lang="th-TH" sz="13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kumimoji="0" lang="th-TH" sz="1300" b="0" i="0" u="none" strike="noStrike" kern="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การมุ่งเน้นระบบปฏิบัติการ และ หมวด 7 ผลลัพธ์การดำเนินการ</a:t>
            </a:r>
            <a:endParaRPr kumimoji="0" lang="en-US" sz="1300" b="1" i="0" u="none" strike="noStrike" kern="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730973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5AC7FF-ACFB-42E5-87A7-16FAB95F5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134600" y="6492875"/>
            <a:ext cx="2057400" cy="365125"/>
          </a:xfrm>
        </p:spPr>
        <p:txBody>
          <a:bodyPr/>
          <a:lstStyle/>
          <a:p>
            <a:fld id="{48F63A3B-78C7-47BE-AE5E-E10140E0464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14" name="Table 4">
            <a:extLst>
              <a:ext uri="{FF2B5EF4-FFF2-40B4-BE49-F238E27FC236}">
                <a16:creationId xmlns:a16="http://schemas.microsoft.com/office/drawing/2014/main" id="{63BDCC51-6B05-4282-A754-CBD89D93B64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0962683"/>
              </p:ext>
            </p:extLst>
          </p:nvPr>
        </p:nvGraphicFramePr>
        <p:xfrm>
          <a:off x="146145" y="2441650"/>
          <a:ext cx="5463339" cy="296719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63339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41787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ขั้นตอนการดำเนินงาน รอบ 6 เดือน 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678567"/>
                  </a:ext>
                </a:extLst>
              </a:tr>
              <a:tr h="39823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1.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ศึกษา วิเคราะห์ กรอบแนวทางเกณฑ์คุณภาพการบริหารจัดการภาครัฐ 4.0 ประจำปี 2566เพื่อเตรียมความพร้อมจัดทำประเมินสถานะของหน่วยงานภาครัฐในการเป็นระบบราชการ 4.0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  <a:tr h="39823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2.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จัดประชุมคณะกรรมการฯ ชี้แจงกรอบแนวทางการดำเนินงานตามเกณฑ์คุณภาพการบริหารจัดการภาครัฐ 4.0 ประจำปี 2566</a:t>
                      </a: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68883473"/>
                  </a:ext>
                </a:extLst>
              </a:tr>
              <a:tr h="1191574">
                <a:tc>
                  <a:txBody>
                    <a:bodyPr/>
                    <a:lstStyle/>
                    <a:p>
                      <a:pPr defTabSz="457200">
                        <a:lnSpc>
                          <a:spcPct val="120000"/>
                        </a:lnSpc>
                        <a:tabLst>
                          <a:tab pos="1082675" algn="l"/>
                        </a:tabLst>
                        <a:defRPr/>
                      </a:pPr>
                      <a:r>
                        <a:rPr lang="th-TH" sz="11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 จัดประชุมคณะทำงานฯ เพื่อจัดทำข้อมูลประเมินสถานะของหน่วยงานตามเกณฑ์คุณภาพการบริหารจัดการภาครัฐ 4.0 ประจำปี 2566 ของ สำนักงาน </a:t>
                      </a:r>
                      <a:r>
                        <a:rPr lang="th-TH" sz="1100" dirty="0" err="1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ก.พ.ร</a:t>
                      </a:r>
                      <a:r>
                        <a:rPr lang="th-TH" sz="11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ประกอบด้วย </a:t>
                      </a:r>
                    </a:p>
                    <a:p>
                      <a:pPr defTabSz="457200">
                        <a:lnSpc>
                          <a:spcPct val="120000"/>
                        </a:lnSpc>
                        <a:tabLst>
                          <a:tab pos="1082675" algn="l"/>
                        </a:tabLst>
                        <a:defRPr/>
                      </a:pPr>
                      <a:r>
                        <a:rPr lang="th-TH" sz="11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3.1 ข้อมูลลักษณะสำคัญขององค์การ (แบบฟอร์มที่ 2) </a:t>
                      </a:r>
                    </a:p>
                    <a:p>
                      <a:pPr defTabSz="457200">
                        <a:lnSpc>
                          <a:spcPct val="120000"/>
                        </a:lnSpc>
                        <a:tabLst>
                          <a:tab pos="1082675" algn="l"/>
                        </a:tabLst>
                        <a:defRPr/>
                      </a:pPr>
                      <a:r>
                        <a:rPr lang="th-TH" sz="11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3.2 ข้อมูลแบบประเมินสถานะของหน่วยงานภาครัฐในการเป็นระบบราชการ 4.0 ด้วยตนเอง   </a:t>
                      </a:r>
                    </a:p>
                    <a:p>
                      <a:pPr defTabSz="457200">
                        <a:lnSpc>
                          <a:spcPct val="120000"/>
                        </a:lnSpc>
                        <a:tabLst>
                          <a:tab pos="1082675" algn="l"/>
                        </a:tabLst>
                        <a:defRPr/>
                      </a:pPr>
                      <a:r>
                        <a:rPr lang="th-TH" sz="11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    (แบบฟอร์มที่ 3) </a:t>
                      </a:r>
                    </a:p>
                    <a:p>
                      <a:pPr defTabSz="457200">
                        <a:lnSpc>
                          <a:spcPct val="120000"/>
                        </a:lnSpc>
                        <a:tabLst>
                          <a:tab pos="1082675" algn="l"/>
                        </a:tabLst>
                        <a:defRPr/>
                      </a:pPr>
                      <a:r>
                        <a:rPr lang="th-TH" sz="11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3.3 ข้อมูลตัวชี้วัดหมวด 7 (แบบฟอร์มที่ 4)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4095154"/>
                  </a:ext>
                </a:extLst>
              </a:tr>
              <a:tr h="577878">
                <a:tc>
                  <a:txBody>
                    <a:bodyPr/>
                    <a:lstStyle/>
                    <a:p>
                      <a:pPr marL="0" marR="0" indent="0" algn="thaiDist" defTabSz="914400" rtl="0" eaLnBrk="1" fontAlgn="auto" latinLnBrk="0" hangingPunct="1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4.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</a:t>
                      </a:r>
                      <a:r>
                        <a:rPr lang="th-TH" sz="11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เสนอข้อมูลรายงานการประเมินสถานะของหน่วยงานภาครัฐในการเป็นระบบราชการ 4.0 ด้วยตนเองของกรมพัฒนาที่ดิน ต่อคณะกรรมการฯ และเสนออธิบดี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97815791"/>
                  </a:ext>
                </a:extLst>
              </a:tr>
            </a:tbl>
          </a:graphicData>
        </a:graphic>
      </p:graphicFrame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BAAD5807-319F-4DC7-B7FF-6A8CE665AAD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0294581"/>
              </p:ext>
            </p:extLst>
          </p:nvPr>
        </p:nvGraphicFramePr>
        <p:xfrm>
          <a:off x="146145" y="5650982"/>
          <a:ext cx="11877010" cy="434269"/>
        </p:xfrm>
        <a:graphic>
          <a:graphicData uri="http://schemas.openxmlformats.org/drawingml/2006/table">
            <a:tbl>
              <a:tblPr firstRow="1"/>
              <a:tblGrid>
                <a:gridCol w="118770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34269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หมายเหตุ </a:t>
                      </a:r>
                      <a:r>
                        <a:rPr kumimoji="0" lang="en-US" sz="105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: </a:t>
                      </a:r>
                      <a:r>
                        <a:rPr kumimoji="0" lang="th-TH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ในกรณีที่  พด. </a:t>
                      </a:r>
                      <a:r>
                        <a:rPr kumimoji="0" lang="th-TH" sz="1050" b="0" i="0" u="sng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ผ่าน</a:t>
                      </a:r>
                      <a:r>
                        <a:rPr kumimoji="0" lang="th-TH" sz="105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การ</a:t>
                      </a:r>
                      <a:r>
                        <a:rPr lang="th-TH" sz="1050" b="0" kern="1200" dirty="0">
                          <a:solidFill>
                            <a:schemeClr val="dk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ประเมินสถานะหน่วยงานภาครัฐในการ</a:t>
                      </a:r>
                      <a:r>
                        <a:rPr lang="th-TH" sz="1050" b="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เป็นระบบราชการ 4.0 ด้วยตนเอง (</a:t>
                      </a:r>
                      <a:r>
                        <a:rPr lang="en-US" sz="1050" b="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Self-Assessment)</a:t>
                      </a:r>
                      <a:r>
                        <a:rPr lang="th-TH" sz="1050" b="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ขั้นตอนที่ 1 </a:t>
                      </a:r>
                      <a:r>
                        <a:rPr lang="th-TH" sz="1050" b="0" kern="120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(รอบรางวัลคุณภาพการบริหารจัดการภาครัฐ 4.0 หรือรางวัล </a:t>
                      </a:r>
                      <a:r>
                        <a:rPr lang="en-US" sz="1050" b="0" kern="120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PMQA 4.0</a:t>
                      </a:r>
                      <a:r>
                        <a:rPr lang="th-TH" sz="1050" b="0" kern="1200" baseline="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) จะดำเนินการ</a:t>
                      </a:r>
                      <a:r>
                        <a:rPr lang="th-TH" sz="1050" b="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จัดทำรายงานผลการดำเนินการพัฒนาองค์การ (</a:t>
                      </a:r>
                      <a:r>
                        <a:rPr lang="en-US" sz="1050" b="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Application Report</a:t>
                      </a:r>
                      <a:r>
                        <a:rPr lang="th-TH" sz="1050" b="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) ขั้นตอนที่ 2 ต่อไป</a:t>
                      </a:r>
                      <a:endParaRPr lang="th-TH" sz="1050" b="0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5" name="Table 4">
            <a:extLst>
              <a:ext uri="{FF2B5EF4-FFF2-40B4-BE49-F238E27FC236}">
                <a16:creationId xmlns:a16="http://schemas.microsoft.com/office/drawing/2014/main" id="{43D1A77C-AAAC-465B-B232-D4312ADC0A5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1536633"/>
              </p:ext>
            </p:extLst>
          </p:nvPr>
        </p:nvGraphicFramePr>
        <p:xfrm>
          <a:off x="5748051" y="2452667"/>
          <a:ext cx="6319838" cy="14763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319838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19085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1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ขั้นตอนการดำเนินงาน รอบ 9 เดือน </a:t>
                      </a: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7368302"/>
                  </a:ext>
                </a:extLst>
              </a:tr>
              <a:tr h="314346">
                <a:tc>
                  <a:txBody>
                    <a:bodyPr/>
                    <a:lstStyle/>
                    <a:p>
                      <a:pPr defTabSz="457200">
                        <a:lnSpc>
                          <a:spcPct val="120000"/>
                        </a:lnSpc>
                        <a:tabLst>
                          <a:tab pos="1082675" algn="l"/>
                        </a:tabLst>
                        <a:defRPr/>
                      </a:pPr>
                      <a:r>
                        <a:rPr lang="th-TH" sz="11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 ประเมินสถานะการเป็นระบบราชการ 4.0 ด้วยตนเอง (</a:t>
                      </a:r>
                      <a:r>
                        <a:rPr lang="en-US" sz="11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Self-Assessment)</a:t>
                      </a:r>
                      <a:r>
                        <a:rPr lang="th-TH" sz="11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ผ่านระบบออนไลน์ที่เว็บไซต์ของสำนักงาน </a:t>
                      </a:r>
                      <a:r>
                        <a:rPr lang="th-TH" sz="1100" dirty="0" err="1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ก.พ.ร</a:t>
                      </a:r>
                      <a:r>
                        <a:rPr lang="th-TH" sz="11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9571036"/>
                  </a:ext>
                </a:extLst>
              </a:tr>
              <a:tr h="745179">
                <a:tc>
                  <a:txBody>
                    <a:bodyPr/>
                    <a:lstStyle/>
                    <a:p>
                      <a:pPr defTabSz="457200">
                        <a:lnSpc>
                          <a:spcPct val="120000"/>
                        </a:lnSpc>
                        <a:tabLst>
                          <a:tab pos="1082675" algn="l"/>
                        </a:tabLst>
                        <a:defRPr/>
                      </a:pPr>
                      <a:r>
                        <a:rPr lang="th-TH" sz="11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6. จัดทำรายงานผลการดำเนินการพัฒนาองค์การเข้าสู่ระบบราชการ4.0 (</a:t>
                      </a:r>
                      <a:r>
                        <a:rPr lang="en-US" sz="110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Application Report) </a:t>
                      </a:r>
                      <a:r>
                        <a:rPr lang="th-TH" sz="110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ประจำปี 2566 ตามแนวทางที่ สำนักงาน </a:t>
                      </a:r>
                      <a:r>
                        <a:rPr lang="th-TH" sz="1100" dirty="0" err="1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ก.พ.ร</a:t>
                      </a:r>
                      <a:r>
                        <a:rPr lang="th-TH" sz="110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. กำหนด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68883473"/>
                  </a:ext>
                </a:extLst>
              </a:tr>
            </a:tbl>
          </a:graphicData>
        </a:graphic>
      </p:graphicFrame>
      <p:sp>
        <p:nvSpPr>
          <p:cNvPr id="8" name="TextBox 1">
            <a:extLst>
              <a:ext uri="{FF2B5EF4-FFF2-40B4-BE49-F238E27FC236}">
                <a16:creationId xmlns:a16="http://schemas.microsoft.com/office/drawing/2014/main" id="{94BC2A68-BCF0-4CE1-8025-90AA2697B2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solidFill>
            <a:srgbClr val="1572A1"/>
          </a:solidFill>
          <a:ln>
            <a:noFill/>
          </a:ln>
        </p:spPr>
        <p:txBody>
          <a:bodyPr wrap="square" anchor="ctr">
            <a:no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>
              <a:buNone/>
            </a:pP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เป้าหมายการดำเนินงานรอบ 6 และ </a:t>
            </a:r>
            <a:r>
              <a:rPr lang="en-US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 </a:t>
            </a:r>
            <a:r>
              <a:rPr lang="th-TH" sz="18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เดือน</a:t>
            </a:r>
          </a:p>
        </p:txBody>
      </p:sp>
      <p:graphicFrame>
        <p:nvGraphicFramePr>
          <p:cNvPr id="10" name="Table 7">
            <a:extLst>
              <a:ext uri="{FF2B5EF4-FFF2-40B4-BE49-F238E27FC236}">
                <a16:creationId xmlns:a16="http://schemas.microsoft.com/office/drawing/2014/main" id="{01C2A916-20F2-49E9-8F35-BFCC6DE0E4D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355499"/>
              </p:ext>
            </p:extLst>
          </p:nvPr>
        </p:nvGraphicFramePr>
        <p:xfrm>
          <a:off x="157162" y="561013"/>
          <a:ext cx="11877676" cy="16585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64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0012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773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ชื่อตัวชี้วัดที่ 9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: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lang="th-TH" sz="1400" b="1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การประเมินสถานะของหน่วยงานในการเป็นระบบราชการ 4.0 </a:t>
                      </a:r>
                      <a:r>
                        <a:rPr lang="en-US" sz="1400" b="1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(PMQA 4.0</a:t>
                      </a:r>
                      <a:r>
                        <a:rPr lang="th-TH" sz="1400" b="1" dirty="0">
                          <a:solidFill>
                            <a:prstClr val="black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lang="th-TH" sz="1400" b="1" dirty="0">
                        <a:solidFill>
                          <a:srgbClr val="FF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sz="14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737">
                <a:tc>
                  <a:txBody>
                    <a:bodyPr/>
                    <a:lstStyle/>
                    <a:p>
                      <a:r>
                        <a:rPr lang="th-TH" sz="1400" dirty="0">
                          <a:solidFill>
                            <a:prstClr val="black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หน่วยงานรับผิดชอบหลัก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dirty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กลุ่มพัฒนาระบบบริหาร</a:t>
                      </a:r>
                    </a:p>
                  </a:txBody>
                  <a:tcPr marT="45689" marB="45689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6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พด. มี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รายงานลักษณะสำคัญขององค์การ แผนพัฒนาองค์การ และตัวชี้วัดผลลัพธ์การดำเนินการของ </a:t>
                      </a:r>
                      <a:r>
                        <a:rPr lang="th-TH" sz="140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พด.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 ปีงบประมาณ พ.ศ. 2566 </a:t>
                      </a:r>
                      <a:r>
                        <a:rPr lang="th-TH" sz="1400" b="0" kern="1200" dirty="0">
                          <a:solidFill>
                            <a:schemeClr val="tx1"/>
                          </a:solidFill>
                          <a:effectLst/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สอดคล้องกับเกณฑ์ประเมินสถานะของหน่วยงานภาครัฐในการเป็นระบบราชการ 4.0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เป้าหมายการดำเนินงานรอบ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เดือน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28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พด. จัดทำรายงานผลการดำเนินการพัฒนาองค์การเข้าสู่ระบบราชการ4.0 (</a:t>
                      </a:r>
                      <a:r>
                        <a:rPr lang="en-US" sz="140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Application Report) </a:t>
                      </a:r>
                      <a:r>
                        <a:rPr lang="th-TH" sz="140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ประจำปี 2566 ตามแนวทางที่ สำนักงาน </a:t>
                      </a:r>
                      <a:r>
                        <a:rPr lang="th-TH" sz="1400" kern="1200" dirty="0" err="1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ก.พ.ร</a:t>
                      </a:r>
                      <a:r>
                        <a:rPr lang="th-TH" sz="1400" kern="1200" dirty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. กำหนด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91428" marR="91428" marT="45666" marB="45666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53495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04109468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Red Orange">
      <a:dk1>
        <a:sysClr val="windowText" lastClr="000000"/>
      </a:dk1>
      <a:lt1>
        <a:sysClr val="window" lastClr="FFFFFF"/>
      </a:lt1>
      <a:dk2>
        <a:srgbClr val="505046"/>
      </a:dk2>
      <a:lt2>
        <a:srgbClr val="EEECE1"/>
      </a:lt2>
      <a:accent1>
        <a:srgbClr val="E84C22"/>
      </a:accent1>
      <a:accent2>
        <a:srgbClr val="FFBD47"/>
      </a:accent2>
      <a:accent3>
        <a:srgbClr val="B64926"/>
      </a:accent3>
      <a:accent4>
        <a:srgbClr val="FF8427"/>
      </a:accent4>
      <a:accent5>
        <a:srgbClr val="CC9900"/>
      </a:accent5>
      <a:accent6>
        <a:srgbClr val="B22600"/>
      </a:accent6>
      <a:hlink>
        <a:srgbClr val="CC9900"/>
      </a:hlink>
      <a:folHlink>
        <a:srgbClr val="666699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29789</TotalTime>
  <Words>6729</Words>
  <Application>Microsoft Office PowerPoint</Application>
  <PresentationFormat>แบบจอกว้าง</PresentationFormat>
  <Paragraphs>906</Paragraphs>
  <Slides>20</Slides>
  <Notes>14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6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20</vt:i4>
      </vt:variant>
    </vt:vector>
  </HeadingPairs>
  <TitlesOfParts>
    <vt:vector size="27" baseType="lpstr">
      <vt:lpstr>Arial</vt:lpstr>
      <vt:lpstr>Calibri</vt:lpstr>
      <vt:lpstr>Calibri Light</vt:lpstr>
      <vt:lpstr>Tahoma</vt:lpstr>
      <vt:lpstr>TH Sarabun PSK</vt:lpstr>
      <vt:lpstr>TH SarabunPSK</vt:lpstr>
      <vt:lpstr>1_Office Theme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sureporn wathin</cp:lastModifiedBy>
  <cp:revision>908</cp:revision>
  <cp:lastPrinted>2022-10-18T06:10:34Z</cp:lastPrinted>
  <dcterms:created xsi:type="dcterms:W3CDTF">2021-10-29T09:15:39Z</dcterms:created>
  <dcterms:modified xsi:type="dcterms:W3CDTF">2022-10-18T06:10:34Z</dcterms:modified>
</cp:coreProperties>
</file>