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5" r:id="rId3"/>
    <p:sldMasterId id="2147483697" r:id="rId4"/>
  </p:sldMasterIdLst>
  <p:notesMasterIdLst>
    <p:notesMasterId r:id="rId31"/>
  </p:notesMasterIdLst>
  <p:sldIdLst>
    <p:sldId id="345" r:id="rId5"/>
    <p:sldId id="381" r:id="rId6"/>
    <p:sldId id="278" r:id="rId7"/>
    <p:sldId id="279" r:id="rId8"/>
    <p:sldId id="280" r:id="rId9"/>
    <p:sldId id="281" r:id="rId10"/>
    <p:sldId id="282" r:id="rId11"/>
    <p:sldId id="283" r:id="rId12"/>
    <p:sldId id="277" r:id="rId13"/>
    <p:sldId id="8032" r:id="rId14"/>
    <p:sldId id="11229" r:id="rId15"/>
    <p:sldId id="11227" r:id="rId16"/>
    <p:sldId id="11228" r:id="rId17"/>
    <p:sldId id="11223" r:id="rId18"/>
    <p:sldId id="7996" r:id="rId19"/>
    <p:sldId id="289" r:id="rId20"/>
    <p:sldId id="7995" r:id="rId21"/>
    <p:sldId id="8030" r:id="rId22"/>
    <p:sldId id="11231" r:id="rId23"/>
    <p:sldId id="11232" r:id="rId24"/>
    <p:sldId id="8033" r:id="rId25"/>
    <p:sldId id="7981" r:id="rId26"/>
    <p:sldId id="7982" r:id="rId27"/>
    <p:sldId id="8034" r:id="rId28"/>
    <p:sldId id="7952" r:id="rId29"/>
    <p:sldId id="7953" r:id="rId30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FF0000"/>
    <a:srgbClr val="CCECFF"/>
    <a:srgbClr val="CCFFCC"/>
    <a:srgbClr val="66CCFF"/>
    <a:srgbClr val="003399"/>
    <a:srgbClr val="0033CC"/>
    <a:srgbClr val="99CCFF"/>
    <a:srgbClr val="0000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37" autoAdjust="0"/>
    <p:restoredTop sz="91228" autoAdjust="0"/>
  </p:normalViewPr>
  <p:slideViewPr>
    <p:cSldViewPr snapToGrid="0">
      <p:cViewPr varScale="1">
        <p:scale>
          <a:sx n="87" d="100"/>
          <a:sy n="87" d="100"/>
        </p:scale>
        <p:origin x="427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3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236661210223338E-2"/>
          <c:y val="4.1235132770565841E-2"/>
          <c:w val="0.88386466426164645"/>
          <c:h val="0.63641923338781414"/>
        </c:manualLayout>
      </c:layout>
      <c:lineChart>
        <c:grouping val="stacked"/>
        <c:varyColors val="0"/>
        <c:ser>
          <c:idx val="0"/>
          <c:order val="0"/>
          <c:tx>
            <c:strRef>
              <c:f>Sheet3!$B$16</c:f>
              <c:strCache>
                <c:ptCount val="1"/>
                <c:pt idx="0">
                  <c:v>ร้อยละผลการออกหนังสืออนุญาตฯเทียบผลผ่านพิจารณาอนุญาตฯ 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0.10990115360262108"/>
                  <c:y val="-7.50750750750750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AF7-4ABD-B28D-13BD53EAF21B}"/>
                </c:ext>
              </c:extLst>
            </c:dLbl>
            <c:dLbl>
              <c:idx val="1"/>
              <c:layout>
                <c:manualLayout>
                  <c:x val="-8.6468071811017427E-2"/>
                  <c:y val="-9.009009009009011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AF7-4ABD-B28D-13BD53EAF21B}"/>
                </c:ext>
              </c:extLst>
            </c:dLbl>
            <c:dLbl>
              <c:idx val="2"/>
              <c:layout>
                <c:manualLayout>
                  <c:x val="-8.6468071811017427E-2"/>
                  <c:y val="-8.258258258258258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AF7-4ABD-B28D-13BD53EAF21B}"/>
                </c:ext>
              </c:extLst>
            </c:dLbl>
            <c:dLbl>
              <c:idx val="3"/>
              <c:layout>
                <c:manualLayout>
                  <c:x val="-5.8582704479009096E-2"/>
                  <c:y val="-6.006006006006006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AF7-4ABD-B28D-13BD53EAF21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Sheet3!$C$15:$F$15</c:f>
              <c:numCache>
                <c:formatCode>General</c:formatCode>
                <c:ptCount val="4"/>
                <c:pt idx="0">
                  <c:v>2562</c:v>
                </c:pt>
                <c:pt idx="1">
                  <c:v>2563</c:v>
                </c:pt>
                <c:pt idx="2">
                  <c:v>2564</c:v>
                </c:pt>
                <c:pt idx="3">
                  <c:v>2565</c:v>
                </c:pt>
              </c:numCache>
            </c:numRef>
          </c:cat>
          <c:val>
            <c:numRef>
              <c:f>Sheet3!$C$16:$F$16</c:f>
              <c:numCache>
                <c:formatCode>General</c:formatCode>
                <c:ptCount val="4"/>
                <c:pt idx="0">
                  <c:v>56.89</c:v>
                </c:pt>
                <c:pt idx="1">
                  <c:v>61.69</c:v>
                </c:pt>
                <c:pt idx="2">
                  <c:v>65.86</c:v>
                </c:pt>
                <c:pt idx="3">
                  <c:v>85.53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AF7-4ABD-B28D-13BD53EAF21B}"/>
            </c:ext>
          </c:extLst>
        </c:ser>
        <c:ser>
          <c:idx val="1"/>
          <c:order val="1"/>
          <c:tx>
            <c:strRef>
              <c:f>Sheet3!$B$17</c:f>
              <c:strCache>
                <c:ptCount val="1"/>
                <c:pt idx="0">
                  <c:v>(C= B/A x100)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elete val="1"/>
          </c:dLbls>
          <c:cat>
            <c:numRef>
              <c:f>Sheet3!$C$15:$F$15</c:f>
              <c:numCache>
                <c:formatCode>General</c:formatCode>
                <c:ptCount val="4"/>
                <c:pt idx="0">
                  <c:v>2562</c:v>
                </c:pt>
                <c:pt idx="1">
                  <c:v>2563</c:v>
                </c:pt>
                <c:pt idx="2">
                  <c:v>2564</c:v>
                </c:pt>
                <c:pt idx="3">
                  <c:v>2565</c:v>
                </c:pt>
              </c:numCache>
            </c:numRef>
          </c:cat>
          <c:val>
            <c:numRef>
              <c:f>Sheet3!$C$17:$F$17</c:f>
              <c:numCache>
                <c:formatCode>General</c:formatCode>
                <c:ptCount val="4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AF7-4ABD-B28D-13BD53EAF21B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448967960"/>
        <c:axId val="448968352"/>
      </c:lineChart>
      <c:catAx>
        <c:axId val="448967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448968352"/>
        <c:crosses val="autoZero"/>
        <c:auto val="1"/>
        <c:lblAlgn val="ctr"/>
        <c:lblOffset val="100"/>
        <c:noMultiLvlLbl val="0"/>
      </c:catAx>
      <c:valAx>
        <c:axId val="4489683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4489679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Sheet3!$B$30</c:f>
              <c:strCache>
                <c:ptCount val="1"/>
                <c:pt idx="0">
                  <c:v>เชิงคุณภาพ ร้อยละของพื้นที่ที่ปฏิบัติตามระเบียบเทียบกับแผนปฏิบัติการ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9.8498298758860597E-2"/>
                  <c:y val="-8.650926150690835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F9A-4E36-8F7F-A714952BDBC4}"/>
                </c:ext>
              </c:extLst>
            </c:dLbl>
            <c:dLbl>
              <c:idx val="1"/>
              <c:layout>
                <c:manualLayout>
                  <c:x val="-7.1072360361405448E-2"/>
                  <c:y val="-0.14156060973857737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F9A-4E36-8F7F-A714952BDBC4}"/>
                </c:ext>
              </c:extLst>
            </c:dLbl>
            <c:dLbl>
              <c:idx val="2"/>
              <c:layout>
                <c:manualLayout>
                  <c:x val="-0.1180882547570429"/>
                  <c:y val="-0.10223821814452809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F9A-4E36-8F7F-A714952BDBC4}"/>
                </c:ext>
              </c:extLst>
            </c:dLbl>
            <c:dLbl>
              <c:idx val="3"/>
              <c:layout>
                <c:manualLayout>
                  <c:x val="-8.7160187532952002E-2"/>
                  <c:y val="-7.078030486928865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F9A-4E36-8F7F-A714952BDBC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Sheet3!$C$29:$F$29</c:f>
              <c:numCache>
                <c:formatCode>General</c:formatCode>
                <c:ptCount val="4"/>
                <c:pt idx="0">
                  <c:v>2562</c:v>
                </c:pt>
                <c:pt idx="1">
                  <c:v>2563</c:v>
                </c:pt>
                <c:pt idx="2">
                  <c:v>2564</c:v>
                </c:pt>
                <c:pt idx="3">
                  <c:v>2565</c:v>
                </c:pt>
              </c:numCache>
            </c:numRef>
          </c:cat>
          <c:val>
            <c:numRef>
              <c:f>Sheet3!$C$30:$F$30</c:f>
              <c:numCache>
                <c:formatCode>0.00</c:formatCode>
                <c:ptCount val="4"/>
                <c:pt idx="0">
                  <c:v>94.05</c:v>
                </c:pt>
                <c:pt idx="1">
                  <c:v>86.02</c:v>
                </c:pt>
                <c:pt idx="2">
                  <c:v>88.78</c:v>
                </c:pt>
                <c:pt idx="3">
                  <c:v>92.13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541-44A5-84EC-F5949E2582FC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-135494928"/>
        <c:axId val="-135499824"/>
      </c:lineChart>
      <c:catAx>
        <c:axId val="-135494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135499824"/>
        <c:crosses val="autoZero"/>
        <c:auto val="1"/>
        <c:lblAlgn val="ctr"/>
        <c:lblOffset val="100"/>
        <c:noMultiLvlLbl val="0"/>
      </c:catAx>
      <c:valAx>
        <c:axId val="-135499824"/>
        <c:scaling>
          <c:orientation val="minMax"/>
          <c:min val="8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1354949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1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D50F7-C091-402F-B838-95C0B7EC781D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5925" y="1239838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3107"/>
            <a:ext cx="2944283" cy="4982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7"/>
            <a:ext cx="2944283" cy="4982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5CAAC9-AE7D-4BA6-BAF4-8B815CD4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081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827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922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153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206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7812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-200025" y="1387475"/>
            <a:ext cx="6661150" cy="3748088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6369185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50813" y="1341438"/>
            <a:ext cx="6434137" cy="36195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235F8B-14D6-4C50-8C47-CDB080D70A25}" type="slidenum">
              <a:rPr kumimoji="0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286641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-200025" y="1387475"/>
            <a:ext cx="6661150" cy="3748088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1922285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36099" indent="-282145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33309" indent="-225401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87263" indent="-225401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41217" indent="-225401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495171" indent="-225401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49124" indent="-225401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03078" indent="-225401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57032" indent="-225401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pPr marL="0" marR="0" lvl="0" indent="0" algn="r" defTabSz="9079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235F8B-14D6-4C50-8C47-CDB080D70A25}" type="slidenum">
              <a:rPr kumimoji="0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ordia New" panose="020B0304020202020204" pitchFamily="34" charset="-34"/>
              </a:rPr>
              <a:pPr marL="0" marR="0" lvl="0" indent="0" algn="r" defTabSz="90790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966044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214" indent="-284105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183" indent="-226967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290" indent="-226967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398" indent="-226967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2506" indent="-226967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69613" indent="-226967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6721" indent="-226967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3829" indent="-226967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16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471700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6551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18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373825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710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20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634570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253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24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009550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488799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610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438BD-112B-4363-BBA3-E374F16F6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C05144-1E5D-499A-B350-A8362574D6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F9960-6D90-4A62-ADB1-7F7DB0D6C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D899-4E29-45D1-9181-B8C3AF4E00F1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6A6D4-0DDA-4F10-B032-EA4280EE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EA3A4-8E2B-432F-A4FE-D6D8B5521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686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ABAC2-5386-43F5-8AE7-7D988D2CDFB8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908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80FBF-DF63-4A11-B384-355238E59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3D7687-B879-4197-80F9-74979F830F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F4C6E-3CB3-4B42-B4F6-984CAA21A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093-CFA4-4F6A-8642-650C2D03699C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B8411-B526-43A7-8832-A41D0666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BEB8D-4B74-4996-81FB-E2350709D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782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C6512-E545-472C-9506-9CBB039A3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93431A-F484-4FA4-8461-F204ED7A34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DC07B-C852-460F-A561-4178B91FFD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91367F-8B29-4EE5-AAAE-FFB32A3DA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05E13-33F4-4B46-A0CA-3D85B4CE40BC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159932-70AD-449B-99AB-EFAA6DCF2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49DFDB-BDF3-4D65-8DA9-11B357494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535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14864-5702-4BD7-A21B-108429AA5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D4954-3437-4BF2-9E02-00AEE4934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2330E0-C844-491D-B82B-741BB555CA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BB421A-B727-424F-B921-53D906C30A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257E33-ECE5-44B7-BA55-C2E19D23BA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AFC435-01DE-4316-AFF4-5796045E8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207-7CB7-4E00-B9C6-01A2B5679BDB}" type="datetime1">
              <a:rPr lang="en-US" smtClean="0"/>
              <a:t>10/18/2022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54D9C2-0E67-4BD0-BC40-7FE61C063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CD4860-9F9E-4142-9112-1D2799F1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209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2B526-8AE5-4AFC-A07A-832E68A06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748578-1006-4C0A-AD31-6CBDE6D2F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C53E-1485-4347-B34C-78D9791E1A92}" type="datetime1">
              <a:rPr lang="en-US" smtClean="0"/>
              <a:t>10/18/2022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BF6E63-ABEE-4912-B50A-E34049637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CDBD15-885C-4154-A3C0-64618BD3F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651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46DED3-6AE6-4980-B09C-3A9D48032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E84A-24D8-4395-A7B8-1980A1A119E3}" type="datetime1">
              <a:rPr lang="en-US" smtClean="0"/>
              <a:t>10/18/2022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C603EA-2421-4E14-A746-2D4D00051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B3C0AC-216A-4AE8-A23D-BB9934677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410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86F30-6BBD-45FC-9D2C-AB90087BC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66497-B161-44E5-B520-DA030EC8D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417534-CF64-40D8-91D3-B9584A72BA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E968EA-625C-4F56-9912-062D6D17B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F67-5E7D-4E25-BC4D-85C0A0C59448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B2D19D-761F-405C-B963-F936D611C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1E2F80-349C-4C93-9A53-D88A54146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710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A8A9A-4DCF-41C4-A79F-3797E2CC6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6690B5-3FE6-4B56-83CF-90912EA415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52F5DA-AE26-491D-AA6C-10403F3432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0E4AF2-1A5C-4238-9B3F-1BF7A6413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8D5B-0537-4598-BB2E-66D23523E899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25D171-5029-4576-A106-345761495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313FA-587C-40E7-BADD-4BD1F3731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319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CCFE7-9DD0-4639-9D3E-FA8CCE170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44FD93-BAE2-44E6-9B72-F8A3C1A58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2075F-F947-4737-A66C-7A554C2B9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770C8-95B5-4F16-9EB8-4F14A674776A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792B6-1B39-4127-9423-50CD96856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E7C8D8-20CA-4B3B-859C-602BC9C19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999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D310A6-2B8F-459E-8EF6-C428D87F54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2E4F35-E35B-48F7-A314-2F9F962AF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7CB59B-D062-4A84-928F-DF39FE185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11D1E-284F-4ED0-BA52-3286A9E232FA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62FB92-27E3-45A9-833E-BA79FC3C3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044FF-6A2C-406B-A238-F29B870D4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084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CF488B-E3D7-40BE-8560-ED4A6214F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B4A37-FB88-4A84-A1C6-7A8ACA04B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EEDE7F-A9D6-409E-AA4F-21CBF3275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fld id="{ADEF9860-2FE8-417D-944A-E30E8C0DA722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4705717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5716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286"/>
            </a:lvl1pPr>
            <a:lvl2pPr marL="435529" indent="0" algn="ctr">
              <a:buNone/>
              <a:defRPr sz="1905"/>
            </a:lvl2pPr>
            <a:lvl3pPr marL="871057" indent="0" algn="ctr">
              <a:buNone/>
              <a:defRPr sz="1715"/>
            </a:lvl3pPr>
            <a:lvl4pPr marL="1306586" indent="0" algn="ctr">
              <a:buNone/>
              <a:defRPr sz="1524"/>
            </a:lvl4pPr>
            <a:lvl5pPr marL="1742115" indent="0" algn="ctr">
              <a:buNone/>
              <a:defRPr sz="1524"/>
            </a:lvl5pPr>
            <a:lvl6pPr marL="2177644" indent="0" algn="ctr">
              <a:buNone/>
              <a:defRPr sz="1524"/>
            </a:lvl6pPr>
            <a:lvl7pPr marL="2613172" indent="0" algn="ctr">
              <a:buNone/>
              <a:defRPr sz="1524"/>
            </a:lvl7pPr>
            <a:lvl8pPr marL="3048701" indent="0" algn="ctr">
              <a:buNone/>
              <a:defRPr sz="1524"/>
            </a:lvl8pPr>
            <a:lvl9pPr marL="3484230" indent="0" algn="ctr">
              <a:buNone/>
              <a:defRPr sz="1524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847372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53594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5716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286">
                <a:solidFill>
                  <a:schemeClr val="tx1">
                    <a:tint val="75000"/>
                  </a:schemeClr>
                </a:solidFill>
              </a:defRPr>
            </a:lvl1pPr>
            <a:lvl2pPr marL="43552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871057" indent="0">
              <a:buNone/>
              <a:defRPr sz="1715">
                <a:solidFill>
                  <a:schemeClr val="tx1">
                    <a:tint val="75000"/>
                  </a:schemeClr>
                </a:solidFill>
              </a:defRPr>
            </a:lvl3pPr>
            <a:lvl4pPr marL="1306586" indent="0">
              <a:buNone/>
              <a:defRPr sz="1524">
                <a:solidFill>
                  <a:schemeClr val="tx1">
                    <a:tint val="75000"/>
                  </a:schemeClr>
                </a:solidFill>
              </a:defRPr>
            </a:lvl4pPr>
            <a:lvl5pPr marL="1742115" indent="0">
              <a:buNone/>
              <a:defRPr sz="1524">
                <a:solidFill>
                  <a:schemeClr val="tx1">
                    <a:tint val="75000"/>
                  </a:schemeClr>
                </a:solidFill>
              </a:defRPr>
            </a:lvl5pPr>
            <a:lvl6pPr marL="2177644" indent="0">
              <a:buNone/>
              <a:defRPr sz="1524">
                <a:solidFill>
                  <a:schemeClr val="tx1">
                    <a:tint val="75000"/>
                  </a:schemeClr>
                </a:solidFill>
              </a:defRPr>
            </a:lvl6pPr>
            <a:lvl7pPr marL="2613172" indent="0">
              <a:buNone/>
              <a:defRPr sz="1524">
                <a:solidFill>
                  <a:schemeClr val="tx1">
                    <a:tint val="75000"/>
                  </a:schemeClr>
                </a:solidFill>
              </a:defRPr>
            </a:lvl7pPr>
            <a:lvl8pPr marL="3048701" indent="0">
              <a:buNone/>
              <a:defRPr sz="1524">
                <a:solidFill>
                  <a:schemeClr val="tx1">
                    <a:tint val="75000"/>
                  </a:schemeClr>
                </a:solidFill>
              </a:defRPr>
            </a:lvl8pPr>
            <a:lvl9pPr marL="3484230" indent="0">
              <a:buNone/>
              <a:defRPr sz="152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76977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7228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286" b="1"/>
            </a:lvl1pPr>
            <a:lvl2pPr marL="435529" indent="0">
              <a:buNone/>
              <a:defRPr sz="1905" b="1"/>
            </a:lvl2pPr>
            <a:lvl3pPr marL="871057" indent="0">
              <a:buNone/>
              <a:defRPr sz="1715" b="1"/>
            </a:lvl3pPr>
            <a:lvl4pPr marL="1306586" indent="0">
              <a:buNone/>
              <a:defRPr sz="1524" b="1"/>
            </a:lvl4pPr>
            <a:lvl5pPr marL="1742115" indent="0">
              <a:buNone/>
              <a:defRPr sz="1524" b="1"/>
            </a:lvl5pPr>
            <a:lvl6pPr marL="2177644" indent="0">
              <a:buNone/>
              <a:defRPr sz="1524" b="1"/>
            </a:lvl6pPr>
            <a:lvl7pPr marL="2613172" indent="0">
              <a:buNone/>
              <a:defRPr sz="1524" b="1"/>
            </a:lvl7pPr>
            <a:lvl8pPr marL="3048701" indent="0">
              <a:buNone/>
              <a:defRPr sz="1524" b="1"/>
            </a:lvl8pPr>
            <a:lvl9pPr marL="3484230" indent="0">
              <a:buNone/>
              <a:defRPr sz="1524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6"/>
            <a:ext cx="5157787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286" b="1"/>
            </a:lvl1pPr>
            <a:lvl2pPr marL="435529" indent="0">
              <a:buNone/>
              <a:defRPr sz="1905" b="1"/>
            </a:lvl2pPr>
            <a:lvl3pPr marL="871057" indent="0">
              <a:buNone/>
              <a:defRPr sz="1715" b="1"/>
            </a:lvl3pPr>
            <a:lvl4pPr marL="1306586" indent="0">
              <a:buNone/>
              <a:defRPr sz="1524" b="1"/>
            </a:lvl4pPr>
            <a:lvl5pPr marL="1742115" indent="0">
              <a:buNone/>
              <a:defRPr sz="1524" b="1"/>
            </a:lvl5pPr>
            <a:lvl6pPr marL="2177644" indent="0">
              <a:buNone/>
              <a:defRPr sz="1524" b="1"/>
            </a:lvl6pPr>
            <a:lvl7pPr marL="2613172" indent="0">
              <a:buNone/>
              <a:defRPr sz="1524" b="1"/>
            </a:lvl7pPr>
            <a:lvl8pPr marL="3048701" indent="0">
              <a:buNone/>
              <a:defRPr sz="1524" b="1"/>
            </a:lvl8pPr>
            <a:lvl9pPr marL="3484230" indent="0">
              <a:buNone/>
              <a:defRPr sz="1524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714996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45986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452523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048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048"/>
            </a:lvl1pPr>
            <a:lvl2pPr>
              <a:defRPr sz="2667"/>
            </a:lvl2pPr>
            <a:lvl3pPr>
              <a:defRPr sz="228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524"/>
            </a:lvl1pPr>
            <a:lvl2pPr marL="435529" indent="0">
              <a:buNone/>
              <a:defRPr sz="1334"/>
            </a:lvl2pPr>
            <a:lvl3pPr marL="871057" indent="0">
              <a:buNone/>
              <a:defRPr sz="1143"/>
            </a:lvl3pPr>
            <a:lvl4pPr marL="1306586" indent="0">
              <a:buNone/>
              <a:defRPr sz="953"/>
            </a:lvl4pPr>
            <a:lvl5pPr marL="1742115" indent="0">
              <a:buNone/>
              <a:defRPr sz="953"/>
            </a:lvl5pPr>
            <a:lvl6pPr marL="2177644" indent="0">
              <a:buNone/>
              <a:defRPr sz="953"/>
            </a:lvl6pPr>
            <a:lvl7pPr marL="2613172" indent="0">
              <a:buNone/>
              <a:defRPr sz="953"/>
            </a:lvl7pPr>
            <a:lvl8pPr marL="3048701" indent="0">
              <a:buNone/>
              <a:defRPr sz="953"/>
            </a:lvl8pPr>
            <a:lvl9pPr marL="3484230" indent="0">
              <a:buNone/>
              <a:defRPr sz="953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725584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048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048"/>
            </a:lvl1pPr>
            <a:lvl2pPr marL="435529" indent="0">
              <a:buNone/>
              <a:defRPr sz="2667"/>
            </a:lvl2pPr>
            <a:lvl3pPr marL="871057" indent="0">
              <a:buNone/>
              <a:defRPr sz="2286"/>
            </a:lvl3pPr>
            <a:lvl4pPr marL="1306586" indent="0">
              <a:buNone/>
              <a:defRPr sz="1905"/>
            </a:lvl4pPr>
            <a:lvl5pPr marL="1742115" indent="0">
              <a:buNone/>
              <a:defRPr sz="1905"/>
            </a:lvl5pPr>
            <a:lvl6pPr marL="2177644" indent="0">
              <a:buNone/>
              <a:defRPr sz="1905"/>
            </a:lvl6pPr>
            <a:lvl7pPr marL="2613172" indent="0">
              <a:buNone/>
              <a:defRPr sz="1905"/>
            </a:lvl7pPr>
            <a:lvl8pPr marL="3048701" indent="0">
              <a:buNone/>
              <a:defRPr sz="1905"/>
            </a:lvl8pPr>
            <a:lvl9pPr marL="3484230" indent="0">
              <a:buNone/>
              <a:defRPr sz="1905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524"/>
            </a:lvl1pPr>
            <a:lvl2pPr marL="435529" indent="0">
              <a:buNone/>
              <a:defRPr sz="1334"/>
            </a:lvl2pPr>
            <a:lvl3pPr marL="871057" indent="0">
              <a:buNone/>
              <a:defRPr sz="1143"/>
            </a:lvl3pPr>
            <a:lvl4pPr marL="1306586" indent="0">
              <a:buNone/>
              <a:defRPr sz="953"/>
            </a:lvl4pPr>
            <a:lvl5pPr marL="1742115" indent="0">
              <a:buNone/>
              <a:defRPr sz="953"/>
            </a:lvl5pPr>
            <a:lvl6pPr marL="2177644" indent="0">
              <a:buNone/>
              <a:defRPr sz="953"/>
            </a:lvl6pPr>
            <a:lvl7pPr marL="2613172" indent="0">
              <a:buNone/>
              <a:defRPr sz="953"/>
            </a:lvl7pPr>
            <a:lvl8pPr marL="3048701" indent="0">
              <a:buNone/>
              <a:defRPr sz="953"/>
            </a:lvl8pPr>
            <a:lvl9pPr marL="3484230" indent="0">
              <a:buNone/>
              <a:defRPr sz="953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502772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971590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6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6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907679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438BD-112B-4363-BBA3-E374F16F6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5"/>
            <a:ext cx="9144000" cy="2387600"/>
          </a:xfrm>
        </p:spPr>
        <p:txBody>
          <a:bodyPr anchor="b"/>
          <a:lstStyle>
            <a:lvl1pPr algn="ctr">
              <a:defRPr sz="544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C05144-1E5D-499A-B350-A8362574D6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178"/>
            </a:lvl1pPr>
            <a:lvl2pPr marL="414885" indent="0" algn="ctr">
              <a:buNone/>
              <a:defRPr sz="1815"/>
            </a:lvl2pPr>
            <a:lvl3pPr marL="829769" indent="0" algn="ctr">
              <a:buNone/>
              <a:defRPr sz="1634"/>
            </a:lvl3pPr>
            <a:lvl4pPr marL="1244654" indent="0" algn="ctr">
              <a:buNone/>
              <a:defRPr sz="1452"/>
            </a:lvl4pPr>
            <a:lvl5pPr marL="1659539" indent="0" algn="ctr">
              <a:buNone/>
              <a:defRPr sz="1452"/>
            </a:lvl5pPr>
            <a:lvl6pPr marL="2074424" indent="0" algn="ctr">
              <a:buNone/>
              <a:defRPr sz="1452"/>
            </a:lvl6pPr>
            <a:lvl7pPr marL="2489308" indent="0" algn="ctr">
              <a:buNone/>
              <a:defRPr sz="1452"/>
            </a:lvl7pPr>
            <a:lvl8pPr marL="2904193" indent="0" algn="ctr">
              <a:buNone/>
              <a:defRPr sz="1452"/>
            </a:lvl8pPr>
            <a:lvl9pPr marL="3319077" indent="0" algn="ctr">
              <a:buNone/>
              <a:defRPr sz="1452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F9960-6D90-4A62-ADB1-7F7DB0D6C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D899-4E29-45D1-9181-B8C3AF4E00F1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6A6D4-0DDA-4F10-B032-EA4280EE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EA3A4-8E2B-432F-A4FE-D6D8B5521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6268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ABAC2-5386-43F5-8AE7-7D988D2CDFB8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7844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80FBF-DF63-4A11-B384-355238E59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544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3D7687-B879-4197-80F9-74979F830F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5"/>
            <a:ext cx="10515600" cy="1500187"/>
          </a:xfrm>
        </p:spPr>
        <p:txBody>
          <a:bodyPr/>
          <a:lstStyle>
            <a:lvl1pPr marL="0" indent="0">
              <a:buNone/>
              <a:defRPr sz="2178">
                <a:solidFill>
                  <a:schemeClr val="tx1">
                    <a:tint val="75000"/>
                  </a:schemeClr>
                </a:solidFill>
              </a:defRPr>
            </a:lvl1pPr>
            <a:lvl2pPr marL="414885" indent="0">
              <a:buNone/>
              <a:defRPr sz="1815">
                <a:solidFill>
                  <a:schemeClr val="tx1">
                    <a:tint val="75000"/>
                  </a:schemeClr>
                </a:solidFill>
              </a:defRPr>
            </a:lvl2pPr>
            <a:lvl3pPr marL="829769" indent="0">
              <a:buNone/>
              <a:defRPr sz="1634">
                <a:solidFill>
                  <a:schemeClr val="tx1">
                    <a:tint val="75000"/>
                  </a:schemeClr>
                </a:solidFill>
              </a:defRPr>
            </a:lvl3pPr>
            <a:lvl4pPr marL="1244654" indent="0">
              <a:buNone/>
              <a:defRPr sz="1452">
                <a:solidFill>
                  <a:schemeClr val="tx1">
                    <a:tint val="75000"/>
                  </a:schemeClr>
                </a:solidFill>
              </a:defRPr>
            </a:lvl4pPr>
            <a:lvl5pPr marL="1659539" indent="0">
              <a:buNone/>
              <a:defRPr sz="1452">
                <a:solidFill>
                  <a:schemeClr val="tx1">
                    <a:tint val="75000"/>
                  </a:schemeClr>
                </a:solidFill>
              </a:defRPr>
            </a:lvl5pPr>
            <a:lvl6pPr marL="2074424" indent="0">
              <a:buNone/>
              <a:defRPr sz="1452">
                <a:solidFill>
                  <a:schemeClr val="tx1">
                    <a:tint val="75000"/>
                  </a:schemeClr>
                </a:solidFill>
              </a:defRPr>
            </a:lvl6pPr>
            <a:lvl7pPr marL="2489308" indent="0">
              <a:buNone/>
              <a:defRPr sz="1452">
                <a:solidFill>
                  <a:schemeClr val="tx1">
                    <a:tint val="75000"/>
                  </a:schemeClr>
                </a:solidFill>
              </a:defRPr>
            </a:lvl7pPr>
            <a:lvl8pPr marL="2904193" indent="0">
              <a:buNone/>
              <a:defRPr sz="1452">
                <a:solidFill>
                  <a:schemeClr val="tx1">
                    <a:tint val="75000"/>
                  </a:schemeClr>
                </a:solidFill>
              </a:defRPr>
            </a:lvl8pPr>
            <a:lvl9pPr marL="3319077" indent="0">
              <a:buNone/>
              <a:defRPr sz="145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F4C6E-3CB3-4B42-B4F6-984CAA21A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093-CFA4-4F6A-8642-650C2D03699C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B8411-B526-43A7-8832-A41D0666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BEB8D-4B74-4996-81FB-E2350709D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4769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C6512-E545-472C-9506-9CBB039A3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93431A-F484-4FA4-8461-F204ED7A34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DC07B-C852-460F-A561-4178B91FFD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91367F-8B29-4EE5-AAAE-FFB32A3DA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05E13-33F4-4B46-A0CA-3D85B4CE40BC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159932-70AD-449B-99AB-EFAA6DCF2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49DFDB-BDF3-4D65-8DA9-11B357494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088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14864-5702-4BD7-A21B-108429AA5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D4954-3437-4BF2-9E02-00AEE4934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91" y="1681163"/>
            <a:ext cx="5157787" cy="823912"/>
          </a:xfrm>
        </p:spPr>
        <p:txBody>
          <a:bodyPr anchor="b"/>
          <a:lstStyle>
            <a:lvl1pPr marL="0" indent="0">
              <a:buNone/>
              <a:defRPr sz="2178" b="1"/>
            </a:lvl1pPr>
            <a:lvl2pPr marL="414885" indent="0">
              <a:buNone/>
              <a:defRPr sz="1815" b="1"/>
            </a:lvl2pPr>
            <a:lvl3pPr marL="829769" indent="0">
              <a:buNone/>
              <a:defRPr sz="1634" b="1"/>
            </a:lvl3pPr>
            <a:lvl4pPr marL="1244654" indent="0">
              <a:buNone/>
              <a:defRPr sz="1452" b="1"/>
            </a:lvl4pPr>
            <a:lvl5pPr marL="1659539" indent="0">
              <a:buNone/>
              <a:defRPr sz="1452" b="1"/>
            </a:lvl5pPr>
            <a:lvl6pPr marL="2074424" indent="0">
              <a:buNone/>
              <a:defRPr sz="1452" b="1"/>
            </a:lvl6pPr>
            <a:lvl7pPr marL="2489308" indent="0">
              <a:buNone/>
              <a:defRPr sz="1452" b="1"/>
            </a:lvl7pPr>
            <a:lvl8pPr marL="2904193" indent="0">
              <a:buNone/>
              <a:defRPr sz="1452" b="1"/>
            </a:lvl8pPr>
            <a:lvl9pPr marL="3319077" indent="0">
              <a:buNone/>
              <a:defRPr sz="1452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2330E0-C844-491D-B82B-741BB555CA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91" y="2505076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BB421A-B727-424F-B921-53D906C30A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178" b="1"/>
            </a:lvl1pPr>
            <a:lvl2pPr marL="414885" indent="0">
              <a:buNone/>
              <a:defRPr sz="1815" b="1"/>
            </a:lvl2pPr>
            <a:lvl3pPr marL="829769" indent="0">
              <a:buNone/>
              <a:defRPr sz="1634" b="1"/>
            </a:lvl3pPr>
            <a:lvl4pPr marL="1244654" indent="0">
              <a:buNone/>
              <a:defRPr sz="1452" b="1"/>
            </a:lvl4pPr>
            <a:lvl5pPr marL="1659539" indent="0">
              <a:buNone/>
              <a:defRPr sz="1452" b="1"/>
            </a:lvl5pPr>
            <a:lvl6pPr marL="2074424" indent="0">
              <a:buNone/>
              <a:defRPr sz="1452" b="1"/>
            </a:lvl6pPr>
            <a:lvl7pPr marL="2489308" indent="0">
              <a:buNone/>
              <a:defRPr sz="1452" b="1"/>
            </a:lvl7pPr>
            <a:lvl8pPr marL="2904193" indent="0">
              <a:buNone/>
              <a:defRPr sz="1452" b="1"/>
            </a:lvl8pPr>
            <a:lvl9pPr marL="3319077" indent="0">
              <a:buNone/>
              <a:defRPr sz="1452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257E33-ECE5-44B7-BA55-C2E19D23BA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AFC435-01DE-4316-AFF4-5796045E8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207-7CB7-4E00-B9C6-01A2B5679BDB}" type="datetime1">
              <a:rPr lang="en-US" smtClean="0"/>
              <a:t>10/18/2022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54D9C2-0E67-4BD0-BC40-7FE61C063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CD4860-9F9E-4142-9112-1D2799F1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0281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2B526-8AE5-4AFC-A07A-832E68A06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748578-1006-4C0A-AD31-6CBDE6D2F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C53E-1485-4347-B34C-78D9791E1A92}" type="datetime1">
              <a:rPr lang="en-US" smtClean="0"/>
              <a:t>10/18/2022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BF6E63-ABEE-4912-B50A-E34049637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CDBD15-885C-4154-A3C0-64618BD3F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7090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46DED3-6AE6-4980-B09C-3A9D48032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E84A-24D8-4395-A7B8-1980A1A119E3}" type="datetime1">
              <a:rPr lang="en-US" smtClean="0"/>
              <a:t>10/18/2022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C603EA-2421-4E14-A746-2D4D00051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B3C0AC-216A-4AE8-A23D-BB9934677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3349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86F30-6BBD-45FC-9D2C-AB90087BC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2" y="457200"/>
            <a:ext cx="3932237" cy="1600200"/>
          </a:xfrm>
        </p:spPr>
        <p:txBody>
          <a:bodyPr anchor="b"/>
          <a:lstStyle>
            <a:lvl1pPr>
              <a:defRPr sz="290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66497-B161-44E5-B520-DA030EC8D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904"/>
            </a:lvl1pPr>
            <a:lvl2pPr>
              <a:defRPr sz="2541"/>
            </a:lvl2pPr>
            <a:lvl3pPr>
              <a:defRPr sz="2178"/>
            </a:lvl3pPr>
            <a:lvl4pPr>
              <a:defRPr sz="1815"/>
            </a:lvl4pPr>
            <a:lvl5pPr>
              <a:defRPr sz="1815"/>
            </a:lvl5pPr>
            <a:lvl6pPr>
              <a:defRPr sz="1815"/>
            </a:lvl6pPr>
            <a:lvl7pPr>
              <a:defRPr sz="1815"/>
            </a:lvl7pPr>
            <a:lvl8pPr>
              <a:defRPr sz="1815"/>
            </a:lvl8pPr>
            <a:lvl9pPr>
              <a:defRPr sz="181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417534-CF64-40D8-91D3-B9584A72BA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2" y="2057400"/>
            <a:ext cx="3932237" cy="3811588"/>
          </a:xfrm>
        </p:spPr>
        <p:txBody>
          <a:bodyPr/>
          <a:lstStyle>
            <a:lvl1pPr marL="0" indent="0">
              <a:buNone/>
              <a:defRPr sz="1452"/>
            </a:lvl1pPr>
            <a:lvl2pPr marL="414885" indent="0">
              <a:buNone/>
              <a:defRPr sz="1271"/>
            </a:lvl2pPr>
            <a:lvl3pPr marL="829769" indent="0">
              <a:buNone/>
              <a:defRPr sz="1089"/>
            </a:lvl3pPr>
            <a:lvl4pPr marL="1244654" indent="0">
              <a:buNone/>
              <a:defRPr sz="908"/>
            </a:lvl4pPr>
            <a:lvl5pPr marL="1659539" indent="0">
              <a:buNone/>
              <a:defRPr sz="908"/>
            </a:lvl5pPr>
            <a:lvl6pPr marL="2074424" indent="0">
              <a:buNone/>
              <a:defRPr sz="908"/>
            </a:lvl6pPr>
            <a:lvl7pPr marL="2489308" indent="0">
              <a:buNone/>
              <a:defRPr sz="908"/>
            </a:lvl7pPr>
            <a:lvl8pPr marL="2904193" indent="0">
              <a:buNone/>
              <a:defRPr sz="908"/>
            </a:lvl8pPr>
            <a:lvl9pPr marL="3319077" indent="0">
              <a:buNone/>
              <a:defRPr sz="90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E968EA-625C-4F56-9912-062D6D17B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F67-5E7D-4E25-BC4D-85C0A0C59448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B2D19D-761F-405C-B963-F936D611C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1E2F80-349C-4C93-9A53-D88A54146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65280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A8A9A-4DCF-41C4-A79F-3797E2CC6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2" y="457200"/>
            <a:ext cx="3932237" cy="1600200"/>
          </a:xfrm>
        </p:spPr>
        <p:txBody>
          <a:bodyPr anchor="b"/>
          <a:lstStyle>
            <a:lvl1pPr>
              <a:defRPr sz="290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6690B5-3FE6-4B56-83CF-90912EA415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904"/>
            </a:lvl1pPr>
            <a:lvl2pPr marL="414885" indent="0">
              <a:buNone/>
              <a:defRPr sz="2541"/>
            </a:lvl2pPr>
            <a:lvl3pPr marL="829769" indent="0">
              <a:buNone/>
              <a:defRPr sz="2178"/>
            </a:lvl3pPr>
            <a:lvl4pPr marL="1244654" indent="0">
              <a:buNone/>
              <a:defRPr sz="1815"/>
            </a:lvl4pPr>
            <a:lvl5pPr marL="1659539" indent="0">
              <a:buNone/>
              <a:defRPr sz="1815"/>
            </a:lvl5pPr>
            <a:lvl6pPr marL="2074424" indent="0">
              <a:buNone/>
              <a:defRPr sz="1815"/>
            </a:lvl6pPr>
            <a:lvl7pPr marL="2489308" indent="0">
              <a:buNone/>
              <a:defRPr sz="1815"/>
            </a:lvl7pPr>
            <a:lvl8pPr marL="2904193" indent="0">
              <a:buNone/>
              <a:defRPr sz="1815"/>
            </a:lvl8pPr>
            <a:lvl9pPr marL="3319077" indent="0">
              <a:buNone/>
              <a:defRPr sz="1815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52F5DA-AE26-491D-AA6C-10403F3432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2" y="2057400"/>
            <a:ext cx="3932237" cy="3811588"/>
          </a:xfrm>
        </p:spPr>
        <p:txBody>
          <a:bodyPr/>
          <a:lstStyle>
            <a:lvl1pPr marL="0" indent="0">
              <a:buNone/>
              <a:defRPr sz="1452"/>
            </a:lvl1pPr>
            <a:lvl2pPr marL="414885" indent="0">
              <a:buNone/>
              <a:defRPr sz="1271"/>
            </a:lvl2pPr>
            <a:lvl3pPr marL="829769" indent="0">
              <a:buNone/>
              <a:defRPr sz="1089"/>
            </a:lvl3pPr>
            <a:lvl4pPr marL="1244654" indent="0">
              <a:buNone/>
              <a:defRPr sz="908"/>
            </a:lvl4pPr>
            <a:lvl5pPr marL="1659539" indent="0">
              <a:buNone/>
              <a:defRPr sz="908"/>
            </a:lvl5pPr>
            <a:lvl6pPr marL="2074424" indent="0">
              <a:buNone/>
              <a:defRPr sz="908"/>
            </a:lvl6pPr>
            <a:lvl7pPr marL="2489308" indent="0">
              <a:buNone/>
              <a:defRPr sz="908"/>
            </a:lvl7pPr>
            <a:lvl8pPr marL="2904193" indent="0">
              <a:buNone/>
              <a:defRPr sz="908"/>
            </a:lvl8pPr>
            <a:lvl9pPr marL="3319077" indent="0">
              <a:buNone/>
              <a:defRPr sz="90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0E4AF2-1A5C-4238-9B3F-1BF7A6413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8D5B-0537-4598-BB2E-66D23523E899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25D171-5029-4576-A106-345761495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313FA-587C-40E7-BADD-4BD1F3731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3899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CCFE7-9DD0-4639-9D3E-FA8CCE170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44FD93-BAE2-44E6-9B72-F8A3C1A58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2075F-F947-4737-A66C-7A554C2B9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770C8-95B5-4F16-9EB8-4F14A674776A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792B6-1B39-4127-9423-50CD96856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E7C8D8-20CA-4B3B-859C-602BC9C19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96893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D310A6-2B8F-459E-8EF6-C428D87F54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7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2E4F35-E35B-48F7-A314-2F9F962AF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7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7CB59B-D062-4A84-928F-DF39FE185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11D1E-284F-4ED0-BA52-3286A9E232FA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62FB92-27E3-45A9-833E-BA79FC3C3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044FF-6A2C-406B-A238-F29B870D4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2210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D1939EB-7436-48C0-A296-38CD36952C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5"/>
            <a:ext cx="9144000" cy="2387600"/>
          </a:xfrm>
        </p:spPr>
        <p:txBody>
          <a:bodyPr anchor="b"/>
          <a:lstStyle>
            <a:lvl1pPr algn="ctr">
              <a:defRPr sz="5445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6EF094BB-3811-483D-92FD-AA56F3291D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178"/>
            </a:lvl1pPr>
            <a:lvl2pPr marL="414885" indent="0" algn="ctr">
              <a:buNone/>
              <a:defRPr sz="1815"/>
            </a:lvl2pPr>
            <a:lvl3pPr marL="829769" indent="0" algn="ctr">
              <a:buNone/>
              <a:defRPr sz="1634"/>
            </a:lvl3pPr>
            <a:lvl4pPr marL="1244654" indent="0" algn="ctr">
              <a:buNone/>
              <a:defRPr sz="1452"/>
            </a:lvl4pPr>
            <a:lvl5pPr marL="1659539" indent="0" algn="ctr">
              <a:buNone/>
              <a:defRPr sz="1452"/>
            </a:lvl5pPr>
            <a:lvl6pPr marL="2074424" indent="0" algn="ctr">
              <a:buNone/>
              <a:defRPr sz="1452"/>
            </a:lvl6pPr>
            <a:lvl7pPr marL="2489308" indent="0" algn="ctr">
              <a:buNone/>
              <a:defRPr sz="1452"/>
            </a:lvl7pPr>
            <a:lvl8pPr marL="2904193" indent="0" algn="ctr">
              <a:buNone/>
              <a:defRPr sz="1452"/>
            </a:lvl8pPr>
            <a:lvl9pPr marL="3319077" indent="0" algn="ctr">
              <a:buNone/>
              <a:defRPr sz="1452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5754F26D-F494-489C-A5DB-5801B5DE8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FEACF3C6-5228-4265-BCBC-E40E0D759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7DCE15A-2882-4481-B68A-E2F5D8AC3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872619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2FBBC23-B4CB-4A59-9ED5-3EA707E10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D2E22A3D-DECE-46E8-A867-42CD56B35B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CD0F72FC-237D-44F7-87EC-A7B9C7DFC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E318C86-22AC-486A-BCF9-7C627BD39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4F3EEB6-FBFA-4C41-B856-C85211EFF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9665643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0D1E54A-83E9-4D91-9E91-A564327C2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5445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79C697CE-1221-4AB5-BD29-60D03FA882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5"/>
            <a:ext cx="10515600" cy="1500187"/>
          </a:xfrm>
        </p:spPr>
        <p:txBody>
          <a:bodyPr/>
          <a:lstStyle>
            <a:lvl1pPr marL="0" indent="0">
              <a:buNone/>
              <a:defRPr sz="2178">
                <a:solidFill>
                  <a:schemeClr val="tx1">
                    <a:tint val="75000"/>
                  </a:schemeClr>
                </a:solidFill>
              </a:defRPr>
            </a:lvl1pPr>
            <a:lvl2pPr marL="414885" indent="0">
              <a:buNone/>
              <a:defRPr sz="1815">
                <a:solidFill>
                  <a:schemeClr val="tx1">
                    <a:tint val="75000"/>
                  </a:schemeClr>
                </a:solidFill>
              </a:defRPr>
            </a:lvl2pPr>
            <a:lvl3pPr marL="829769" indent="0">
              <a:buNone/>
              <a:defRPr sz="1634">
                <a:solidFill>
                  <a:schemeClr val="tx1">
                    <a:tint val="75000"/>
                  </a:schemeClr>
                </a:solidFill>
              </a:defRPr>
            </a:lvl3pPr>
            <a:lvl4pPr marL="1244654" indent="0">
              <a:buNone/>
              <a:defRPr sz="1452">
                <a:solidFill>
                  <a:schemeClr val="tx1">
                    <a:tint val="75000"/>
                  </a:schemeClr>
                </a:solidFill>
              </a:defRPr>
            </a:lvl4pPr>
            <a:lvl5pPr marL="1659539" indent="0">
              <a:buNone/>
              <a:defRPr sz="1452">
                <a:solidFill>
                  <a:schemeClr val="tx1">
                    <a:tint val="75000"/>
                  </a:schemeClr>
                </a:solidFill>
              </a:defRPr>
            </a:lvl5pPr>
            <a:lvl6pPr marL="2074424" indent="0">
              <a:buNone/>
              <a:defRPr sz="1452">
                <a:solidFill>
                  <a:schemeClr val="tx1">
                    <a:tint val="75000"/>
                  </a:schemeClr>
                </a:solidFill>
              </a:defRPr>
            </a:lvl6pPr>
            <a:lvl7pPr marL="2489308" indent="0">
              <a:buNone/>
              <a:defRPr sz="1452">
                <a:solidFill>
                  <a:schemeClr val="tx1">
                    <a:tint val="75000"/>
                  </a:schemeClr>
                </a:solidFill>
              </a:defRPr>
            </a:lvl7pPr>
            <a:lvl8pPr marL="2904193" indent="0">
              <a:buNone/>
              <a:defRPr sz="1452">
                <a:solidFill>
                  <a:schemeClr val="tx1">
                    <a:tint val="75000"/>
                  </a:schemeClr>
                </a:solidFill>
              </a:defRPr>
            </a:lvl8pPr>
            <a:lvl9pPr marL="3319077" indent="0">
              <a:buNone/>
              <a:defRPr sz="145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6AEE8727-9138-4F7F-8E32-25D3EC3B6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57788D43-CBDE-4800-8583-BA4806018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2AFABF7-F337-4B80-95CB-BDB636A0F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9857360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6E577FE-4066-46C1-9606-E52C54922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EC0F35D-0CB2-4502-84A6-D5D599A3E5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ED5781B6-68D9-4CB4-B7AB-F50AB4FD6E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5225CD42-976C-418F-8866-1B463611A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62F1F46D-6980-45CA-877B-924867A79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FD2C2C14-F14A-4DAC-B9C2-E2A30B1ED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5322985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7D2E165-29BE-4866-AA11-B14EECADF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AACE13CC-9D22-4A07-B1FA-818491B971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91" y="1681163"/>
            <a:ext cx="5157787" cy="823912"/>
          </a:xfrm>
        </p:spPr>
        <p:txBody>
          <a:bodyPr anchor="b"/>
          <a:lstStyle>
            <a:lvl1pPr marL="0" indent="0">
              <a:buNone/>
              <a:defRPr sz="2178" b="1"/>
            </a:lvl1pPr>
            <a:lvl2pPr marL="414885" indent="0">
              <a:buNone/>
              <a:defRPr sz="1815" b="1"/>
            </a:lvl2pPr>
            <a:lvl3pPr marL="829769" indent="0">
              <a:buNone/>
              <a:defRPr sz="1634" b="1"/>
            </a:lvl3pPr>
            <a:lvl4pPr marL="1244654" indent="0">
              <a:buNone/>
              <a:defRPr sz="1452" b="1"/>
            </a:lvl4pPr>
            <a:lvl5pPr marL="1659539" indent="0">
              <a:buNone/>
              <a:defRPr sz="1452" b="1"/>
            </a:lvl5pPr>
            <a:lvl6pPr marL="2074424" indent="0">
              <a:buNone/>
              <a:defRPr sz="1452" b="1"/>
            </a:lvl6pPr>
            <a:lvl7pPr marL="2489308" indent="0">
              <a:buNone/>
              <a:defRPr sz="1452" b="1"/>
            </a:lvl7pPr>
            <a:lvl8pPr marL="2904193" indent="0">
              <a:buNone/>
              <a:defRPr sz="1452" b="1"/>
            </a:lvl8pPr>
            <a:lvl9pPr marL="3319077" indent="0">
              <a:buNone/>
              <a:defRPr sz="1452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041363AD-FE42-44D5-B0C1-F9449EF479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91" y="2505076"/>
            <a:ext cx="5157787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5F2A9AB6-AAA5-4E76-AED6-9783C86770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178" b="1"/>
            </a:lvl1pPr>
            <a:lvl2pPr marL="414885" indent="0">
              <a:buNone/>
              <a:defRPr sz="1815" b="1"/>
            </a:lvl2pPr>
            <a:lvl3pPr marL="829769" indent="0">
              <a:buNone/>
              <a:defRPr sz="1634" b="1"/>
            </a:lvl3pPr>
            <a:lvl4pPr marL="1244654" indent="0">
              <a:buNone/>
              <a:defRPr sz="1452" b="1"/>
            </a:lvl4pPr>
            <a:lvl5pPr marL="1659539" indent="0">
              <a:buNone/>
              <a:defRPr sz="1452" b="1"/>
            </a:lvl5pPr>
            <a:lvl6pPr marL="2074424" indent="0">
              <a:buNone/>
              <a:defRPr sz="1452" b="1"/>
            </a:lvl6pPr>
            <a:lvl7pPr marL="2489308" indent="0">
              <a:buNone/>
              <a:defRPr sz="1452" b="1"/>
            </a:lvl7pPr>
            <a:lvl8pPr marL="2904193" indent="0">
              <a:buNone/>
              <a:defRPr sz="1452" b="1"/>
            </a:lvl8pPr>
            <a:lvl9pPr marL="3319077" indent="0">
              <a:buNone/>
              <a:defRPr sz="1452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D9502720-9F00-4C53-BE11-5EA299ED97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65141812-A730-4292-B662-6DE7A5BB6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9C0B3274-A162-41AA-B01A-85E6B3268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2AD2687B-E4BC-4481-B3ED-A20DF655F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722136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5CA221B-7E3B-4879-9E77-006ED1C42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E0965897-CDF1-496D-9EEE-683ECFE97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AF26A1AD-75A8-4AF1-8AC5-7B4AE7797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0BCBBDAD-CEF0-46A6-9702-02C74641B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7774630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DCBE0481-2B83-4519-838C-44D701A30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66F9DAF8-7F53-4023-8A61-0317F7363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3E6F3E4-6AA9-4D9D-A871-22442D214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2097841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E7F3379-90B4-461A-B210-4383C40FE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2" y="457200"/>
            <a:ext cx="3932237" cy="1600200"/>
          </a:xfrm>
        </p:spPr>
        <p:txBody>
          <a:bodyPr anchor="b"/>
          <a:lstStyle>
            <a:lvl1pPr>
              <a:defRPr sz="2904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463730CE-793A-4F94-83C1-C6246BB309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904"/>
            </a:lvl1pPr>
            <a:lvl2pPr>
              <a:defRPr sz="2541"/>
            </a:lvl2pPr>
            <a:lvl3pPr>
              <a:defRPr sz="2178"/>
            </a:lvl3pPr>
            <a:lvl4pPr>
              <a:defRPr sz="1815"/>
            </a:lvl4pPr>
            <a:lvl5pPr>
              <a:defRPr sz="1815"/>
            </a:lvl5pPr>
            <a:lvl6pPr>
              <a:defRPr sz="1815"/>
            </a:lvl6pPr>
            <a:lvl7pPr>
              <a:defRPr sz="1815"/>
            </a:lvl7pPr>
            <a:lvl8pPr>
              <a:defRPr sz="1815"/>
            </a:lvl8pPr>
            <a:lvl9pPr>
              <a:defRPr sz="1815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F403CE38-46C6-4F2A-A1D8-72F3AEF482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2" y="2057400"/>
            <a:ext cx="3932237" cy="3811588"/>
          </a:xfrm>
        </p:spPr>
        <p:txBody>
          <a:bodyPr/>
          <a:lstStyle>
            <a:lvl1pPr marL="0" indent="0">
              <a:buNone/>
              <a:defRPr sz="1452"/>
            </a:lvl1pPr>
            <a:lvl2pPr marL="414885" indent="0">
              <a:buNone/>
              <a:defRPr sz="1271"/>
            </a:lvl2pPr>
            <a:lvl3pPr marL="829769" indent="0">
              <a:buNone/>
              <a:defRPr sz="1089"/>
            </a:lvl3pPr>
            <a:lvl4pPr marL="1244654" indent="0">
              <a:buNone/>
              <a:defRPr sz="908"/>
            </a:lvl4pPr>
            <a:lvl5pPr marL="1659539" indent="0">
              <a:buNone/>
              <a:defRPr sz="908"/>
            </a:lvl5pPr>
            <a:lvl6pPr marL="2074424" indent="0">
              <a:buNone/>
              <a:defRPr sz="908"/>
            </a:lvl6pPr>
            <a:lvl7pPr marL="2489308" indent="0">
              <a:buNone/>
              <a:defRPr sz="908"/>
            </a:lvl7pPr>
            <a:lvl8pPr marL="2904193" indent="0">
              <a:buNone/>
              <a:defRPr sz="908"/>
            </a:lvl8pPr>
            <a:lvl9pPr marL="3319077" indent="0">
              <a:buNone/>
              <a:defRPr sz="908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747A6247-935D-4AE4-BAB6-BEE30DD60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581CFA0A-378F-43D6-AB54-3FD9922EC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626D6B6E-8AAD-4C55-A679-9717A3BEE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8431501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F2986E7-821F-4D3B-9B0F-AF21C8250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2" y="457200"/>
            <a:ext cx="3932237" cy="1600200"/>
          </a:xfrm>
        </p:spPr>
        <p:txBody>
          <a:bodyPr anchor="b"/>
          <a:lstStyle>
            <a:lvl1pPr>
              <a:defRPr sz="2904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27B4B76F-7A19-428F-A43C-C637A18922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904"/>
            </a:lvl1pPr>
            <a:lvl2pPr marL="414885" indent="0">
              <a:buNone/>
              <a:defRPr sz="2541"/>
            </a:lvl2pPr>
            <a:lvl3pPr marL="829769" indent="0">
              <a:buNone/>
              <a:defRPr sz="2178"/>
            </a:lvl3pPr>
            <a:lvl4pPr marL="1244654" indent="0">
              <a:buNone/>
              <a:defRPr sz="1815"/>
            </a:lvl4pPr>
            <a:lvl5pPr marL="1659539" indent="0">
              <a:buNone/>
              <a:defRPr sz="1815"/>
            </a:lvl5pPr>
            <a:lvl6pPr marL="2074424" indent="0">
              <a:buNone/>
              <a:defRPr sz="1815"/>
            </a:lvl6pPr>
            <a:lvl7pPr marL="2489308" indent="0">
              <a:buNone/>
              <a:defRPr sz="1815"/>
            </a:lvl7pPr>
            <a:lvl8pPr marL="2904193" indent="0">
              <a:buNone/>
              <a:defRPr sz="1815"/>
            </a:lvl8pPr>
            <a:lvl9pPr marL="3319077" indent="0">
              <a:buNone/>
              <a:defRPr sz="1815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26C9EAB2-2C36-4F3F-9167-CCF63DD504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2" y="2057400"/>
            <a:ext cx="3932237" cy="3811588"/>
          </a:xfrm>
        </p:spPr>
        <p:txBody>
          <a:bodyPr/>
          <a:lstStyle>
            <a:lvl1pPr marL="0" indent="0">
              <a:buNone/>
              <a:defRPr sz="1452"/>
            </a:lvl1pPr>
            <a:lvl2pPr marL="414885" indent="0">
              <a:buNone/>
              <a:defRPr sz="1271"/>
            </a:lvl2pPr>
            <a:lvl3pPr marL="829769" indent="0">
              <a:buNone/>
              <a:defRPr sz="1089"/>
            </a:lvl3pPr>
            <a:lvl4pPr marL="1244654" indent="0">
              <a:buNone/>
              <a:defRPr sz="908"/>
            </a:lvl4pPr>
            <a:lvl5pPr marL="1659539" indent="0">
              <a:buNone/>
              <a:defRPr sz="908"/>
            </a:lvl5pPr>
            <a:lvl6pPr marL="2074424" indent="0">
              <a:buNone/>
              <a:defRPr sz="908"/>
            </a:lvl6pPr>
            <a:lvl7pPr marL="2489308" indent="0">
              <a:buNone/>
              <a:defRPr sz="908"/>
            </a:lvl7pPr>
            <a:lvl8pPr marL="2904193" indent="0">
              <a:buNone/>
              <a:defRPr sz="908"/>
            </a:lvl8pPr>
            <a:lvl9pPr marL="3319077" indent="0">
              <a:buNone/>
              <a:defRPr sz="908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A068E141-3F09-4727-9BB8-56F867863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8344FB6E-AF2B-4038-9509-CEEFB9486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20945AF4-0A81-4148-A3EA-D92E24CCF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2655642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4E8CCA2-4236-4E04-9077-CEE3C7842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F80A0190-531A-4135-8F2C-7C5C7A0CF5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00034BA-5BE1-4D41-94A5-E095513AF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2F07C37-25CF-4DBD-90A4-227147B7A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A0E7835-9B26-470E-B7E9-5AFE78119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942656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65635123-D78F-4BAE-BF5A-A8E0E028C2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7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6F1BA31E-CA94-4674-B00A-755CA736C8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7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045AE67-38F6-4599-91EA-62CB79F15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9EC9ABBA-BBF1-4C0C-9639-9572E7C25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ABD49473-F708-4F8E-9CBC-3446779C2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86234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E3F509-E3B8-4131-B149-CE69071A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DD98E9-55F8-4013-9CAD-4B0C0C761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93DA9C-7751-419E-AD07-08A0DF4F8B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57281-791E-48F1-A381-E8A97D965B59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47B18-11AD-4AEF-9E95-6CDC7D3407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218A4-29F1-44B8-901E-36494900A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8523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833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0D6BC-1888-48E9-9195-84C5CC9F40FC}" type="datetime1">
              <a:rPr lang="th-TH" smtClean="0"/>
              <a:t>18/10/65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103AA-8845-4AAA-8DCD-945F174AEA2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82494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ftr="0" dt="0"/>
  <p:txStyles>
    <p:titleStyle>
      <a:lvl1pPr algn="l" defTabSz="871057" rtl="0" eaLnBrk="1" latinLnBrk="0" hangingPunct="1">
        <a:lnSpc>
          <a:spcPct val="90000"/>
        </a:lnSpc>
        <a:spcBef>
          <a:spcPct val="0"/>
        </a:spcBef>
        <a:buNone/>
        <a:defRPr sz="419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7764" indent="-217764" algn="l" defTabSz="871057" rtl="0" eaLnBrk="1" latinLnBrk="0" hangingPunct="1">
        <a:lnSpc>
          <a:spcPct val="90000"/>
        </a:lnSpc>
        <a:spcBef>
          <a:spcPts val="953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53293" indent="-217764" algn="l" defTabSz="871057" rtl="0" eaLnBrk="1" latinLnBrk="0" hangingPunct="1">
        <a:lnSpc>
          <a:spcPct val="90000"/>
        </a:lnSpc>
        <a:spcBef>
          <a:spcPts val="476"/>
        </a:spcBef>
        <a:buFont typeface="Arial" panose="020B0604020202020204" pitchFamily="34" charset="0"/>
        <a:buChar char="•"/>
        <a:defRPr sz="2286" kern="1200">
          <a:solidFill>
            <a:schemeClr val="tx1"/>
          </a:solidFill>
          <a:latin typeface="+mn-lt"/>
          <a:ea typeface="+mn-ea"/>
          <a:cs typeface="+mn-cs"/>
        </a:defRPr>
      </a:lvl2pPr>
      <a:lvl3pPr marL="1088822" indent="-217764" algn="l" defTabSz="871057" rtl="0" eaLnBrk="1" latinLnBrk="0" hangingPunct="1">
        <a:lnSpc>
          <a:spcPct val="90000"/>
        </a:lnSpc>
        <a:spcBef>
          <a:spcPts val="476"/>
        </a:spcBef>
        <a:buFont typeface="Arial" panose="020B0604020202020204" pitchFamily="34" charset="0"/>
        <a:buChar char="•"/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524351" indent="-217764" algn="l" defTabSz="871057" rtl="0" eaLnBrk="1" latinLnBrk="0" hangingPunct="1">
        <a:lnSpc>
          <a:spcPct val="90000"/>
        </a:lnSpc>
        <a:spcBef>
          <a:spcPts val="476"/>
        </a:spcBef>
        <a:buFont typeface="Arial" panose="020B0604020202020204" pitchFamily="34" charset="0"/>
        <a:buChar char="•"/>
        <a:defRPr sz="1715" kern="1200">
          <a:solidFill>
            <a:schemeClr val="tx1"/>
          </a:solidFill>
          <a:latin typeface="+mn-lt"/>
          <a:ea typeface="+mn-ea"/>
          <a:cs typeface="+mn-cs"/>
        </a:defRPr>
      </a:lvl4pPr>
      <a:lvl5pPr marL="1959879" indent="-217764" algn="l" defTabSz="871057" rtl="0" eaLnBrk="1" latinLnBrk="0" hangingPunct="1">
        <a:lnSpc>
          <a:spcPct val="90000"/>
        </a:lnSpc>
        <a:spcBef>
          <a:spcPts val="476"/>
        </a:spcBef>
        <a:buFont typeface="Arial" panose="020B0604020202020204" pitchFamily="34" charset="0"/>
        <a:buChar char="•"/>
        <a:defRPr sz="1715" kern="1200">
          <a:solidFill>
            <a:schemeClr val="tx1"/>
          </a:solidFill>
          <a:latin typeface="+mn-lt"/>
          <a:ea typeface="+mn-ea"/>
          <a:cs typeface="+mn-cs"/>
        </a:defRPr>
      </a:lvl5pPr>
      <a:lvl6pPr marL="2395408" indent="-217764" algn="l" defTabSz="871057" rtl="0" eaLnBrk="1" latinLnBrk="0" hangingPunct="1">
        <a:lnSpc>
          <a:spcPct val="90000"/>
        </a:lnSpc>
        <a:spcBef>
          <a:spcPts val="476"/>
        </a:spcBef>
        <a:buFont typeface="Arial" panose="020B0604020202020204" pitchFamily="34" charset="0"/>
        <a:buChar char="•"/>
        <a:defRPr sz="1715" kern="1200">
          <a:solidFill>
            <a:schemeClr val="tx1"/>
          </a:solidFill>
          <a:latin typeface="+mn-lt"/>
          <a:ea typeface="+mn-ea"/>
          <a:cs typeface="+mn-cs"/>
        </a:defRPr>
      </a:lvl6pPr>
      <a:lvl7pPr marL="2830937" indent="-217764" algn="l" defTabSz="871057" rtl="0" eaLnBrk="1" latinLnBrk="0" hangingPunct="1">
        <a:lnSpc>
          <a:spcPct val="90000"/>
        </a:lnSpc>
        <a:spcBef>
          <a:spcPts val="476"/>
        </a:spcBef>
        <a:buFont typeface="Arial" panose="020B0604020202020204" pitchFamily="34" charset="0"/>
        <a:buChar char="•"/>
        <a:defRPr sz="1715" kern="1200">
          <a:solidFill>
            <a:schemeClr val="tx1"/>
          </a:solidFill>
          <a:latin typeface="+mn-lt"/>
          <a:ea typeface="+mn-ea"/>
          <a:cs typeface="+mn-cs"/>
        </a:defRPr>
      </a:lvl7pPr>
      <a:lvl8pPr marL="3266465" indent="-217764" algn="l" defTabSz="871057" rtl="0" eaLnBrk="1" latinLnBrk="0" hangingPunct="1">
        <a:lnSpc>
          <a:spcPct val="90000"/>
        </a:lnSpc>
        <a:spcBef>
          <a:spcPts val="476"/>
        </a:spcBef>
        <a:buFont typeface="Arial" panose="020B0604020202020204" pitchFamily="34" charset="0"/>
        <a:buChar char="•"/>
        <a:defRPr sz="1715" kern="1200">
          <a:solidFill>
            <a:schemeClr val="tx1"/>
          </a:solidFill>
          <a:latin typeface="+mn-lt"/>
          <a:ea typeface="+mn-ea"/>
          <a:cs typeface="+mn-cs"/>
        </a:defRPr>
      </a:lvl8pPr>
      <a:lvl9pPr marL="3701994" indent="-217764" algn="l" defTabSz="871057" rtl="0" eaLnBrk="1" latinLnBrk="0" hangingPunct="1">
        <a:lnSpc>
          <a:spcPct val="90000"/>
        </a:lnSpc>
        <a:spcBef>
          <a:spcPts val="476"/>
        </a:spcBef>
        <a:buFont typeface="Arial" panose="020B0604020202020204" pitchFamily="34" charset="0"/>
        <a:buChar char="•"/>
        <a:defRPr sz="171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71057" rtl="0" eaLnBrk="1" latinLnBrk="0" hangingPunct="1">
        <a:defRPr sz="1715" kern="1200">
          <a:solidFill>
            <a:schemeClr val="tx1"/>
          </a:solidFill>
          <a:latin typeface="+mn-lt"/>
          <a:ea typeface="+mn-ea"/>
          <a:cs typeface="+mn-cs"/>
        </a:defRPr>
      </a:lvl1pPr>
      <a:lvl2pPr marL="435529" algn="l" defTabSz="871057" rtl="0" eaLnBrk="1" latinLnBrk="0" hangingPunct="1">
        <a:defRPr sz="1715" kern="1200">
          <a:solidFill>
            <a:schemeClr val="tx1"/>
          </a:solidFill>
          <a:latin typeface="+mn-lt"/>
          <a:ea typeface="+mn-ea"/>
          <a:cs typeface="+mn-cs"/>
        </a:defRPr>
      </a:lvl2pPr>
      <a:lvl3pPr marL="871057" algn="l" defTabSz="871057" rtl="0" eaLnBrk="1" latinLnBrk="0" hangingPunct="1">
        <a:defRPr sz="1715" kern="1200">
          <a:solidFill>
            <a:schemeClr val="tx1"/>
          </a:solidFill>
          <a:latin typeface="+mn-lt"/>
          <a:ea typeface="+mn-ea"/>
          <a:cs typeface="+mn-cs"/>
        </a:defRPr>
      </a:lvl3pPr>
      <a:lvl4pPr marL="1306586" algn="l" defTabSz="871057" rtl="0" eaLnBrk="1" latinLnBrk="0" hangingPunct="1">
        <a:defRPr sz="1715" kern="1200">
          <a:solidFill>
            <a:schemeClr val="tx1"/>
          </a:solidFill>
          <a:latin typeface="+mn-lt"/>
          <a:ea typeface="+mn-ea"/>
          <a:cs typeface="+mn-cs"/>
        </a:defRPr>
      </a:lvl4pPr>
      <a:lvl5pPr marL="1742115" algn="l" defTabSz="871057" rtl="0" eaLnBrk="1" latinLnBrk="0" hangingPunct="1">
        <a:defRPr sz="1715" kern="1200">
          <a:solidFill>
            <a:schemeClr val="tx1"/>
          </a:solidFill>
          <a:latin typeface="+mn-lt"/>
          <a:ea typeface="+mn-ea"/>
          <a:cs typeface="+mn-cs"/>
        </a:defRPr>
      </a:lvl5pPr>
      <a:lvl6pPr marL="2177644" algn="l" defTabSz="871057" rtl="0" eaLnBrk="1" latinLnBrk="0" hangingPunct="1">
        <a:defRPr sz="1715" kern="1200">
          <a:solidFill>
            <a:schemeClr val="tx1"/>
          </a:solidFill>
          <a:latin typeface="+mn-lt"/>
          <a:ea typeface="+mn-ea"/>
          <a:cs typeface="+mn-cs"/>
        </a:defRPr>
      </a:lvl6pPr>
      <a:lvl7pPr marL="2613172" algn="l" defTabSz="871057" rtl="0" eaLnBrk="1" latinLnBrk="0" hangingPunct="1">
        <a:defRPr sz="1715" kern="1200">
          <a:solidFill>
            <a:schemeClr val="tx1"/>
          </a:solidFill>
          <a:latin typeface="+mn-lt"/>
          <a:ea typeface="+mn-ea"/>
          <a:cs typeface="+mn-cs"/>
        </a:defRPr>
      </a:lvl7pPr>
      <a:lvl8pPr marL="3048701" algn="l" defTabSz="871057" rtl="0" eaLnBrk="1" latinLnBrk="0" hangingPunct="1">
        <a:defRPr sz="1715" kern="1200">
          <a:solidFill>
            <a:schemeClr val="tx1"/>
          </a:solidFill>
          <a:latin typeface="+mn-lt"/>
          <a:ea typeface="+mn-ea"/>
          <a:cs typeface="+mn-cs"/>
        </a:defRPr>
      </a:lvl8pPr>
      <a:lvl9pPr marL="3484230" algn="l" defTabSz="871057" rtl="0" eaLnBrk="1" latinLnBrk="0" hangingPunct="1">
        <a:defRPr sz="17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E3F509-E3B8-4131-B149-CE69071A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DD98E9-55F8-4013-9CAD-4B0C0C761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93DA9C-7751-419E-AD07-08A0DF4F8B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57281-791E-48F1-A381-E8A97D965B59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47B18-11AD-4AEF-9E95-6CDC7D3407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218A4-29F1-44B8-901E-36494900A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8523" y="649287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539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hdr="0" ftr="0" dt="0"/>
  <p:txStyles>
    <p:titleStyle>
      <a:lvl1pPr algn="l" defTabSz="829769" rtl="0" eaLnBrk="1" latinLnBrk="0" hangingPunct="1">
        <a:lnSpc>
          <a:spcPct val="90000"/>
        </a:lnSpc>
        <a:spcBef>
          <a:spcPct val="0"/>
        </a:spcBef>
        <a:buNone/>
        <a:defRPr sz="399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7442" indent="-207442" algn="l" defTabSz="829769" rtl="0" eaLnBrk="1" latinLnBrk="0" hangingPunct="1">
        <a:lnSpc>
          <a:spcPct val="90000"/>
        </a:lnSpc>
        <a:spcBef>
          <a:spcPts val="908"/>
        </a:spcBef>
        <a:buFont typeface="Arial" panose="020B0604020202020204" pitchFamily="34" charset="0"/>
        <a:buChar char="•"/>
        <a:defRPr sz="2541" kern="1200">
          <a:solidFill>
            <a:schemeClr val="tx1"/>
          </a:solidFill>
          <a:latin typeface="+mn-lt"/>
          <a:ea typeface="+mn-ea"/>
          <a:cs typeface="+mn-cs"/>
        </a:defRPr>
      </a:lvl1pPr>
      <a:lvl2pPr marL="622327" indent="-207442" algn="l" defTabSz="829769" rtl="0" eaLnBrk="1" latinLnBrk="0" hangingPunct="1">
        <a:lnSpc>
          <a:spcPct val="90000"/>
        </a:lnSpc>
        <a:spcBef>
          <a:spcPts val="453"/>
        </a:spcBef>
        <a:buFont typeface="Arial" panose="020B0604020202020204" pitchFamily="34" charset="0"/>
        <a:buChar char="•"/>
        <a:defRPr sz="2178" kern="1200">
          <a:solidFill>
            <a:schemeClr val="tx1"/>
          </a:solidFill>
          <a:latin typeface="+mn-lt"/>
          <a:ea typeface="+mn-ea"/>
          <a:cs typeface="+mn-cs"/>
        </a:defRPr>
      </a:lvl2pPr>
      <a:lvl3pPr marL="1037212" indent="-207442" algn="l" defTabSz="829769" rtl="0" eaLnBrk="1" latinLnBrk="0" hangingPunct="1">
        <a:lnSpc>
          <a:spcPct val="90000"/>
        </a:lnSpc>
        <a:spcBef>
          <a:spcPts val="453"/>
        </a:spcBef>
        <a:buFont typeface="Arial" panose="020B0604020202020204" pitchFamily="34" charset="0"/>
        <a:buChar char="•"/>
        <a:defRPr sz="1815" kern="1200">
          <a:solidFill>
            <a:schemeClr val="tx1"/>
          </a:solidFill>
          <a:latin typeface="+mn-lt"/>
          <a:ea typeface="+mn-ea"/>
          <a:cs typeface="+mn-cs"/>
        </a:defRPr>
      </a:lvl3pPr>
      <a:lvl4pPr marL="1452097" indent="-207442" algn="l" defTabSz="829769" rtl="0" eaLnBrk="1" latinLnBrk="0" hangingPunct="1">
        <a:lnSpc>
          <a:spcPct val="90000"/>
        </a:lnSpc>
        <a:spcBef>
          <a:spcPts val="453"/>
        </a:spcBef>
        <a:buFont typeface="Arial" panose="020B0604020202020204" pitchFamily="34" charset="0"/>
        <a:buChar char="•"/>
        <a:defRPr sz="1634" kern="1200">
          <a:solidFill>
            <a:schemeClr val="tx1"/>
          </a:solidFill>
          <a:latin typeface="+mn-lt"/>
          <a:ea typeface="+mn-ea"/>
          <a:cs typeface="+mn-cs"/>
        </a:defRPr>
      </a:lvl4pPr>
      <a:lvl5pPr marL="1866981" indent="-207442" algn="l" defTabSz="829769" rtl="0" eaLnBrk="1" latinLnBrk="0" hangingPunct="1">
        <a:lnSpc>
          <a:spcPct val="90000"/>
        </a:lnSpc>
        <a:spcBef>
          <a:spcPts val="453"/>
        </a:spcBef>
        <a:buFont typeface="Arial" panose="020B0604020202020204" pitchFamily="34" charset="0"/>
        <a:buChar char="•"/>
        <a:defRPr sz="1634" kern="1200">
          <a:solidFill>
            <a:schemeClr val="tx1"/>
          </a:solidFill>
          <a:latin typeface="+mn-lt"/>
          <a:ea typeface="+mn-ea"/>
          <a:cs typeface="+mn-cs"/>
        </a:defRPr>
      </a:lvl5pPr>
      <a:lvl6pPr marL="2281866" indent="-207442" algn="l" defTabSz="829769" rtl="0" eaLnBrk="1" latinLnBrk="0" hangingPunct="1">
        <a:lnSpc>
          <a:spcPct val="90000"/>
        </a:lnSpc>
        <a:spcBef>
          <a:spcPts val="453"/>
        </a:spcBef>
        <a:buFont typeface="Arial" panose="020B0604020202020204" pitchFamily="34" charset="0"/>
        <a:buChar char="•"/>
        <a:defRPr sz="1634" kern="1200">
          <a:solidFill>
            <a:schemeClr val="tx1"/>
          </a:solidFill>
          <a:latin typeface="+mn-lt"/>
          <a:ea typeface="+mn-ea"/>
          <a:cs typeface="+mn-cs"/>
        </a:defRPr>
      </a:lvl6pPr>
      <a:lvl7pPr marL="2696751" indent="-207442" algn="l" defTabSz="829769" rtl="0" eaLnBrk="1" latinLnBrk="0" hangingPunct="1">
        <a:lnSpc>
          <a:spcPct val="90000"/>
        </a:lnSpc>
        <a:spcBef>
          <a:spcPts val="453"/>
        </a:spcBef>
        <a:buFont typeface="Arial" panose="020B0604020202020204" pitchFamily="34" charset="0"/>
        <a:buChar char="•"/>
        <a:defRPr sz="1634" kern="1200">
          <a:solidFill>
            <a:schemeClr val="tx1"/>
          </a:solidFill>
          <a:latin typeface="+mn-lt"/>
          <a:ea typeface="+mn-ea"/>
          <a:cs typeface="+mn-cs"/>
        </a:defRPr>
      </a:lvl7pPr>
      <a:lvl8pPr marL="3111635" indent="-207442" algn="l" defTabSz="829769" rtl="0" eaLnBrk="1" latinLnBrk="0" hangingPunct="1">
        <a:lnSpc>
          <a:spcPct val="90000"/>
        </a:lnSpc>
        <a:spcBef>
          <a:spcPts val="453"/>
        </a:spcBef>
        <a:buFont typeface="Arial" panose="020B0604020202020204" pitchFamily="34" charset="0"/>
        <a:buChar char="•"/>
        <a:defRPr sz="1634" kern="1200">
          <a:solidFill>
            <a:schemeClr val="tx1"/>
          </a:solidFill>
          <a:latin typeface="+mn-lt"/>
          <a:ea typeface="+mn-ea"/>
          <a:cs typeface="+mn-cs"/>
        </a:defRPr>
      </a:lvl8pPr>
      <a:lvl9pPr marL="3526519" indent="-207442" algn="l" defTabSz="829769" rtl="0" eaLnBrk="1" latinLnBrk="0" hangingPunct="1">
        <a:lnSpc>
          <a:spcPct val="90000"/>
        </a:lnSpc>
        <a:spcBef>
          <a:spcPts val="453"/>
        </a:spcBef>
        <a:buFont typeface="Arial" panose="020B0604020202020204" pitchFamily="34" charset="0"/>
        <a:buChar char="•"/>
        <a:defRPr sz="163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29769" rtl="0" eaLnBrk="1" latinLnBrk="0" hangingPunct="1">
        <a:defRPr sz="1634" kern="1200">
          <a:solidFill>
            <a:schemeClr val="tx1"/>
          </a:solidFill>
          <a:latin typeface="+mn-lt"/>
          <a:ea typeface="+mn-ea"/>
          <a:cs typeface="+mn-cs"/>
        </a:defRPr>
      </a:lvl1pPr>
      <a:lvl2pPr marL="414885" algn="l" defTabSz="829769" rtl="0" eaLnBrk="1" latinLnBrk="0" hangingPunct="1">
        <a:defRPr sz="1634" kern="1200">
          <a:solidFill>
            <a:schemeClr val="tx1"/>
          </a:solidFill>
          <a:latin typeface="+mn-lt"/>
          <a:ea typeface="+mn-ea"/>
          <a:cs typeface="+mn-cs"/>
        </a:defRPr>
      </a:lvl2pPr>
      <a:lvl3pPr marL="829769" algn="l" defTabSz="829769" rtl="0" eaLnBrk="1" latinLnBrk="0" hangingPunct="1">
        <a:defRPr sz="1634" kern="1200">
          <a:solidFill>
            <a:schemeClr val="tx1"/>
          </a:solidFill>
          <a:latin typeface="+mn-lt"/>
          <a:ea typeface="+mn-ea"/>
          <a:cs typeface="+mn-cs"/>
        </a:defRPr>
      </a:lvl3pPr>
      <a:lvl4pPr marL="1244654" algn="l" defTabSz="829769" rtl="0" eaLnBrk="1" latinLnBrk="0" hangingPunct="1">
        <a:defRPr sz="1634" kern="1200">
          <a:solidFill>
            <a:schemeClr val="tx1"/>
          </a:solidFill>
          <a:latin typeface="+mn-lt"/>
          <a:ea typeface="+mn-ea"/>
          <a:cs typeface="+mn-cs"/>
        </a:defRPr>
      </a:lvl4pPr>
      <a:lvl5pPr marL="1659539" algn="l" defTabSz="829769" rtl="0" eaLnBrk="1" latinLnBrk="0" hangingPunct="1">
        <a:defRPr sz="1634" kern="1200">
          <a:solidFill>
            <a:schemeClr val="tx1"/>
          </a:solidFill>
          <a:latin typeface="+mn-lt"/>
          <a:ea typeface="+mn-ea"/>
          <a:cs typeface="+mn-cs"/>
        </a:defRPr>
      </a:lvl5pPr>
      <a:lvl6pPr marL="2074424" algn="l" defTabSz="829769" rtl="0" eaLnBrk="1" latinLnBrk="0" hangingPunct="1">
        <a:defRPr sz="1634" kern="1200">
          <a:solidFill>
            <a:schemeClr val="tx1"/>
          </a:solidFill>
          <a:latin typeface="+mn-lt"/>
          <a:ea typeface="+mn-ea"/>
          <a:cs typeface="+mn-cs"/>
        </a:defRPr>
      </a:lvl6pPr>
      <a:lvl7pPr marL="2489308" algn="l" defTabSz="829769" rtl="0" eaLnBrk="1" latinLnBrk="0" hangingPunct="1">
        <a:defRPr sz="1634" kern="1200">
          <a:solidFill>
            <a:schemeClr val="tx1"/>
          </a:solidFill>
          <a:latin typeface="+mn-lt"/>
          <a:ea typeface="+mn-ea"/>
          <a:cs typeface="+mn-cs"/>
        </a:defRPr>
      </a:lvl7pPr>
      <a:lvl8pPr marL="2904193" algn="l" defTabSz="829769" rtl="0" eaLnBrk="1" latinLnBrk="0" hangingPunct="1">
        <a:defRPr sz="1634" kern="1200">
          <a:solidFill>
            <a:schemeClr val="tx1"/>
          </a:solidFill>
          <a:latin typeface="+mn-lt"/>
          <a:ea typeface="+mn-ea"/>
          <a:cs typeface="+mn-cs"/>
        </a:defRPr>
      </a:lvl8pPr>
      <a:lvl9pPr marL="3319077" algn="l" defTabSz="829769" rtl="0" eaLnBrk="1" latinLnBrk="0" hangingPunct="1">
        <a:defRPr sz="16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A5B0FA1C-8610-4CF3-9526-5CD92DB3A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196F6AA5-67D1-4E54-847E-4DB446872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646EC57C-B7F2-4F0B-B7D1-F7D92764F3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6482C-1BBF-4E63-8D64-FA659E49F51A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8F2EDCB-5B45-46DE-A660-006EA4FB52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31F13F6-D35F-4495-9400-47C873F0BB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4FD5D-16D7-4253-A533-D8347AF8E0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9515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829769" rtl="0" eaLnBrk="1" latinLnBrk="0" hangingPunct="1">
        <a:lnSpc>
          <a:spcPct val="90000"/>
        </a:lnSpc>
        <a:spcBef>
          <a:spcPct val="0"/>
        </a:spcBef>
        <a:buNone/>
        <a:defRPr sz="399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7442" indent="-207442" algn="l" defTabSz="829769" rtl="0" eaLnBrk="1" latinLnBrk="0" hangingPunct="1">
        <a:lnSpc>
          <a:spcPct val="90000"/>
        </a:lnSpc>
        <a:spcBef>
          <a:spcPts val="908"/>
        </a:spcBef>
        <a:buFont typeface="Arial" panose="020B0604020202020204" pitchFamily="34" charset="0"/>
        <a:buChar char="•"/>
        <a:defRPr sz="2541" kern="1200">
          <a:solidFill>
            <a:schemeClr val="tx1"/>
          </a:solidFill>
          <a:latin typeface="+mn-lt"/>
          <a:ea typeface="+mn-ea"/>
          <a:cs typeface="+mn-cs"/>
        </a:defRPr>
      </a:lvl1pPr>
      <a:lvl2pPr marL="622327" indent="-207442" algn="l" defTabSz="829769" rtl="0" eaLnBrk="1" latinLnBrk="0" hangingPunct="1">
        <a:lnSpc>
          <a:spcPct val="90000"/>
        </a:lnSpc>
        <a:spcBef>
          <a:spcPts val="453"/>
        </a:spcBef>
        <a:buFont typeface="Arial" panose="020B0604020202020204" pitchFamily="34" charset="0"/>
        <a:buChar char="•"/>
        <a:defRPr sz="2178" kern="1200">
          <a:solidFill>
            <a:schemeClr val="tx1"/>
          </a:solidFill>
          <a:latin typeface="+mn-lt"/>
          <a:ea typeface="+mn-ea"/>
          <a:cs typeface="+mn-cs"/>
        </a:defRPr>
      </a:lvl2pPr>
      <a:lvl3pPr marL="1037212" indent="-207442" algn="l" defTabSz="829769" rtl="0" eaLnBrk="1" latinLnBrk="0" hangingPunct="1">
        <a:lnSpc>
          <a:spcPct val="90000"/>
        </a:lnSpc>
        <a:spcBef>
          <a:spcPts val="453"/>
        </a:spcBef>
        <a:buFont typeface="Arial" panose="020B0604020202020204" pitchFamily="34" charset="0"/>
        <a:buChar char="•"/>
        <a:defRPr sz="1815" kern="1200">
          <a:solidFill>
            <a:schemeClr val="tx1"/>
          </a:solidFill>
          <a:latin typeface="+mn-lt"/>
          <a:ea typeface="+mn-ea"/>
          <a:cs typeface="+mn-cs"/>
        </a:defRPr>
      </a:lvl3pPr>
      <a:lvl4pPr marL="1452097" indent="-207442" algn="l" defTabSz="829769" rtl="0" eaLnBrk="1" latinLnBrk="0" hangingPunct="1">
        <a:lnSpc>
          <a:spcPct val="90000"/>
        </a:lnSpc>
        <a:spcBef>
          <a:spcPts val="453"/>
        </a:spcBef>
        <a:buFont typeface="Arial" panose="020B0604020202020204" pitchFamily="34" charset="0"/>
        <a:buChar char="•"/>
        <a:defRPr sz="1634" kern="1200">
          <a:solidFill>
            <a:schemeClr val="tx1"/>
          </a:solidFill>
          <a:latin typeface="+mn-lt"/>
          <a:ea typeface="+mn-ea"/>
          <a:cs typeface="+mn-cs"/>
        </a:defRPr>
      </a:lvl4pPr>
      <a:lvl5pPr marL="1866981" indent="-207442" algn="l" defTabSz="829769" rtl="0" eaLnBrk="1" latinLnBrk="0" hangingPunct="1">
        <a:lnSpc>
          <a:spcPct val="90000"/>
        </a:lnSpc>
        <a:spcBef>
          <a:spcPts val="453"/>
        </a:spcBef>
        <a:buFont typeface="Arial" panose="020B0604020202020204" pitchFamily="34" charset="0"/>
        <a:buChar char="•"/>
        <a:defRPr sz="1634" kern="1200">
          <a:solidFill>
            <a:schemeClr val="tx1"/>
          </a:solidFill>
          <a:latin typeface="+mn-lt"/>
          <a:ea typeface="+mn-ea"/>
          <a:cs typeface="+mn-cs"/>
        </a:defRPr>
      </a:lvl5pPr>
      <a:lvl6pPr marL="2281866" indent="-207442" algn="l" defTabSz="829769" rtl="0" eaLnBrk="1" latinLnBrk="0" hangingPunct="1">
        <a:lnSpc>
          <a:spcPct val="90000"/>
        </a:lnSpc>
        <a:spcBef>
          <a:spcPts val="453"/>
        </a:spcBef>
        <a:buFont typeface="Arial" panose="020B0604020202020204" pitchFamily="34" charset="0"/>
        <a:buChar char="•"/>
        <a:defRPr sz="1634" kern="1200">
          <a:solidFill>
            <a:schemeClr val="tx1"/>
          </a:solidFill>
          <a:latin typeface="+mn-lt"/>
          <a:ea typeface="+mn-ea"/>
          <a:cs typeface="+mn-cs"/>
        </a:defRPr>
      </a:lvl6pPr>
      <a:lvl7pPr marL="2696751" indent="-207442" algn="l" defTabSz="829769" rtl="0" eaLnBrk="1" latinLnBrk="0" hangingPunct="1">
        <a:lnSpc>
          <a:spcPct val="90000"/>
        </a:lnSpc>
        <a:spcBef>
          <a:spcPts val="453"/>
        </a:spcBef>
        <a:buFont typeface="Arial" panose="020B0604020202020204" pitchFamily="34" charset="0"/>
        <a:buChar char="•"/>
        <a:defRPr sz="1634" kern="1200">
          <a:solidFill>
            <a:schemeClr val="tx1"/>
          </a:solidFill>
          <a:latin typeface="+mn-lt"/>
          <a:ea typeface="+mn-ea"/>
          <a:cs typeface="+mn-cs"/>
        </a:defRPr>
      </a:lvl7pPr>
      <a:lvl8pPr marL="3111635" indent="-207442" algn="l" defTabSz="829769" rtl="0" eaLnBrk="1" latinLnBrk="0" hangingPunct="1">
        <a:lnSpc>
          <a:spcPct val="90000"/>
        </a:lnSpc>
        <a:spcBef>
          <a:spcPts val="453"/>
        </a:spcBef>
        <a:buFont typeface="Arial" panose="020B0604020202020204" pitchFamily="34" charset="0"/>
        <a:buChar char="•"/>
        <a:defRPr sz="1634" kern="1200">
          <a:solidFill>
            <a:schemeClr val="tx1"/>
          </a:solidFill>
          <a:latin typeface="+mn-lt"/>
          <a:ea typeface="+mn-ea"/>
          <a:cs typeface="+mn-cs"/>
        </a:defRPr>
      </a:lvl8pPr>
      <a:lvl9pPr marL="3526519" indent="-207442" algn="l" defTabSz="829769" rtl="0" eaLnBrk="1" latinLnBrk="0" hangingPunct="1">
        <a:lnSpc>
          <a:spcPct val="90000"/>
        </a:lnSpc>
        <a:spcBef>
          <a:spcPts val="453"/>
        </a:spcBef>
        <a:buFont typeface="Arial" panose="020B0604020202020204" pitchFamily="34" charset="0"/>
        <a:buChar char="•"/>
        <a:defRPr sz="163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829769" rtl="0" eaLnBrk="1" latinLnBrk="0" hangingPunct="1">
        <a:defRPr sz="2541" kern="1200">
          <a:solidFill>
            <a:schemeClr val="tx1"/>
          </a:solidFill>
          <a:latin typeface="+mn-lt"/>
          <a:ea typeface="+mn-ea"/>
          <a:cs typeface="+mn-cs"/>
        </a:defRPr>
      </a:lvl1pPr>
      <a:lvl2pPr marL="414885" algn="l" defTabSz="829769" rtl="0" eaLnBrk="1" latinLnBrk="0" hangingPunct="1">
        <a:defRPr sz="2541" kern="1200">
          <a:solidFill>
            <a:schemeClr val="tx1"/>
          </a:solidFill>
          <a:latin typeface="+mn-lt"/>
          <a:ea typeface="+mn-ea"/>
          <a:cs typeface="+mn-cs"/>
        </a:defRPr>
      </a:lvl2pPr>
      <a:lvl3pPr marL="829769" algn="l" defTabSz="829769" rtl="0" eaLnBrk="1" latinLnBrk="0" hangingPunct="1">
        <a:defRPr sz="2541" kern="1200">
          <a:solidFill>
            <a:schemeClr val="tx1"/>
          </a:solidFill>
          <a:latin typeface="+mn-lt"/>
          <a:ea typeface="+mn-ea"/>
          <a:cs typeface="+mn-cs"/>
        </a:defRPr>
      </a:lvl3pPr>
      <a:lvl4pPr marL="1244654" algn="l" defTabSz="829769" rtl="0" eaLnBrk="1" latinLnBrk="0" hangingPunct="1">
        <a:defRPr sz="2541" kern="1200">
          <a:solidFill>
            <a:schemeClr val="tx1"/>
          </a:solidFill>
          <a:latin typeface="+mn-lt"/>
          <a:ea typeface="+mn-ea"/>
          <a:cs typeface="+mn-cs"/>
        </a:defRPr>
      </a:lvl4pPr>
      <a:lvl5pPr marL="1659539" algn="l" defTabSz="829769" rtl="0" eaLnBrk="1" latinLnBrk="0" hangingPunct="1">
        <a:defRPr sz="2541" kern="1200">
          <a:solidFill>
            <a:schemeClr val="tx1"/>
          </a:solidFill>
          <a:latin typeface="+mn-lt"/>
          <a:ea typeface="+mn-ea"/>
          <a:cs typeface="+mn-cs"/>
        </a:defRPr>
      </a:lvl5pPr>
      <a:lvl6pPr marL="2074424" algn="l" defTabSz="829769" rtl="0" eaLnBrk="1" latinLnBrk="0" hangingPunct="1">
        <a:defRPr sz="2541" kern="1200">
          <a:solidFill>
            <a:schemeClr val="tx1"/>
          </a:solidFill>
          <a:latin typeface="+mn-lt"/>
          <a:ea typeface="+mn-ea"/>
          <a:cs typeface="+mn-cs"/>
        </a:defRPr>
      </a:lvl6pPr>
      <a:lvl7pPr marL="2489308" algn="l" defTabSz="829769" rtl="0" eaLnBrk="1" latinLnBrk="0" hangingPunct="1">
        <a:defRPr sz="2541" kern="1200">
          <a:solidFill>
            <a:schemeClr val="tx1"/>
          </a:solidFill>
          <a:latin typeface="+mn-lt"/>
          <a:ea typeface="+mn-ea"/>
          <a:cs typeface="+mn-cs"/>
        </a:defRPr>
      </a:lvl7pPr>
      <a:lvl8pPr marL="2904193" algn="l" defTabSz="829769" rtl="0" eaLnBrk="1" latinLnBrk="0" hangingPunct="1">
        <a:defRPr sz="2541" kern="1200">
          <a:solidFill>
            <a:schemeClr val="tx1"/>
          </a:solidFill>
          <a:latin typeface="+mn-lt"/>
          <a:ea typeface="+mn-ea"/>
          <a:cs typeface="+mn-cs"/>
        </a:defRPr>
      </a:lvl8pPr>
      <a:lvl9pPr marL="3319077" algn="l" defTabSz="829769" rtl="0" eaLnBrk="1" latinLnBrk="0" hangingPunct="1">
        <a:defRPr sz="254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21399" y="1981285"/>
            <a:ext cx="12192000" cy="232505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-285462" y="2116481"/>
            <a:ext cx="12171520" cy="205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สำนักงานการปฏิรูปที่ดินเพื่อเกษตรกรรม</a:t>
            </a:r>
          </a:p>
        </p:txBody>
      </p:sp>
    </p:spTree>
    <p:extLst>
      <p:ext uri="{BB962C8B-B14F-4D97-AF65-F5344CB8AC3E}">
        <p14:creationId xmlns:p14="http://schemas.microsoft.com/office/powerpoint/2010/main" val="2895180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D36AE640-2337-4EDE-B6B8-30028AB93834}"/>
              </a:ext>
            </a:extLst>
          </p:cNvPr>
          <p:cNvGrpSpPr/>
          <p:nvPr/>
        </p:nvGrpSpPr>
        <p:grpSpPr>
          <a:xfrm>
            <a:off x="14171" y="356710"/>
            <a:ext cx="12192000" cy="1638018"/>
            <a:chOff x="0" y="432098"/>
            <a:chExt cx="12192000" cy="2100087"/>
          </a:xfrm>
        </p:grpSpPr>
        <p:sp>
          <p:nvSpPr>
            <p:cNvPr id="3" name="แผนผังลําดับงาน: กระบวนการ 2">
              <a:extLst>
                <a:ext uri="{FF2B5EF4-FFF2-40B4-BE49-F238E27FC236}">
                  <a16:creationId xmlns:a16="http://schemas.microsoft.com/office/drawing/2014/main" id="{06B21AD4-8E2B-4EC4-991E-7178FBB024CE}"/>
                </a:ext>
              </a:extLst>
            </p:cNvPr>
            <p:cNvSpPr/>
            <p:nvPr/>
          </p:nvSpPr>
          <p:spPr>
            <a:xfrm>
              <a:off x="0" y="773723"/>
              <a:ext cx="12192000" cy="1758462"/>
            </a:xfrm>
            <a:prstGeom prst="flowChartProcess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3" name="แผนผังลําดับงาน: กระบวนการ 42">
              <a:extLst>
                <a:ext uri="{FF2B5EF4-FFF2-40B4-BE49-F238E27FC236}">
                  <a16:creationId xmlns:a16="http://schemas.microsoft.com/office/drawing/2014/main" id="{4FC6852A-DA64-4FD0-90A0-C8AC9F57BF9D}"/>
                </a:ext>
              </a:extLst>
            </p:cNvPr>
            <p:cNvSpPr/>
            <p:nvPr/>
          </p:nvSpPr>
          <p:spPr>
            <a:xfrm>
              <a:off x="0" y="432098"/>
              <a:ext cx="12192000" cy="344095"/>
            </a:xfrm>
            <a:prstGeom prst="flowChartProcess">
              <a:avLst/>
            </a:prstGeom>
            <a:solidFill>
              <a:srgbClr val="ED7D3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C921E0BC-2520-48D9-BAFE-1D778D23A295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Slide Number Placeholder 3">
            <a:extLst>
              <a:ext uri="{FF2B5EF4-FFF2-40B4-BE49-F238E27FC236}">
                <a16:creationId xmlns:a16="http://schemas.microsoft.com/office/drawing/2014/main" id="{BADD632D-E4E7-4788-837A-44D042E02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832E498-CEB8-4359-87EA-74E3056D8F3E}"/>
              </a:ext>
            </a:extLst>
          </p:cNvPr>
          <p:cNvSpPr txBox="1"/>
          <p:nvPr/>
        </p:nvSpPr>
        <p:spPr>
          <a:xfrm>
            <a:off x="40506" y="620002"/>
            <a:ext cx="2517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5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แผนแม่บทภายใต้ยุทธศาสตร์ชาติ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F77C1AC4-A011-44DB-82AC-9D3830B0FCA1}"/>
              </a:ext>
            </a:extLst>
          </p:cNvPr>
          <p:cNvSpPr txBox="1"/>
          <p:nvPr/>
        </p:nvSpPr>
        <p:spPr>
          <a:xfrm>
            <a:off x="133948" y="933131"/>
            <a:ext cx="813292" cy="923330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อัตราการขยายตัวของผลิตภัณฑ์มวลรวมในประเทศ สาขาเกษตร (เฉลี่ยร้อยละ)</a:t>
            </a:r>
          </a:p>
          <a:p>
            <a:endParaRPr lang="th-TH" sz="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9CE572DB-AF06-4F95-B96A-15928B83AAD3}"/>
              </a:ext>
            </a:extLst>
          </p:cNvPr>
          <p:cNvSpPr txBox="1"/>
          <p:nvPr/>
        </p:nvSpPr>
        <p:spPr>
          <a:xfrm>
            <a:off x="988365" y="943765"/>
            <a:ext cx="9252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อัตราผลิตภาพการผลิตของภาคเกษตร (เฉลี่ย</a:t>
            </a:r>
            <a:b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E0292975-A2A5-4479-B491-8892BA8A656E}"/>
              </a:ext>
            </a:extLst>
          </p:cNvPr>
          <p:cNvSpPr txBox="1"/>
          <p:nvPr/>
        </p:nvSpPr>
        <p:spPr>
          <a:xfrm>
            <a:off x="1972264" y="936507"/>
            <a:ext cx="914801" cy="923330"/>
          </a:xfrm>
          <a:prstGeom prst="rect">
            <a:avLst/>
          </a:prstGeom>
          <a:noFill/>
          <a:ln w="28575">
            <a:solidFill>
              <a:srgbClr val="FF8427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อัตราการขยายตัวของมูลค่าของสินค้าเก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E3423BDF-A321-45BF-A863-475B2604FB2F}"/>
              </a:ext>
            </a:extLst>
          </p:cNvPr>
          <p:cNvSpPr txBox="1"/>
          <p:nvPr/>
        </p:nvSpPr>
        <p:spPr>
          <a:xfrm>
            <a:off x="2932255" y="938880"/>
            <a:ext cx="773398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อัตราการขยายตัวของมูลค่าของ</a:t>
            </a: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9DCE9EE3-39B9-4356-A427-2228712B232D}"/>
              </a:ext>
            </a:extLst>
          </p:cNvPr>
          <p:cNvSpPr txBox="1"/>
          <p:nvPr/>
        </p:nvSpPr>
        <p:spPr>
          <a:xfrm>
            <a:off x="3746778" y="947456"/>
            <a:ext cx="82901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ดัชนีความมั่นคงทางอาหาร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 Food Security Index)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0">
              <a:defRPr/>
            </a:pP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55AAC0FC-E57E-4BEF-9714-EAAF1750009D}"/>
              </a:ext>
            </a:extLst>
          </p:cNvPr>
          <p:cNvSpPr txBox="1"/>
          <p:nvPr/>
        </p:nvSpPr>
        <p:spPr>
          <a:xfrm>
            <a:off x="6257058" y="943765"/>
            <a:ext cx="763439" cy="954107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 อัตราการขยายตัวของมูลค่าสินค้าเกษตรแปรรูปและผลิตภัณฑ์ (เฉลี่ยร้อยละ)</a:t>
            </a: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60E356EF-5D5E-43EB-91C2-ABC9BC0E5A8E}"/>
              </a:ext>
            </a:extLst>
          </p:cNvPr>
          <p:cNvSpPr txBox="1"/>
          <p:nvPr/>
        </p:nvSpPr>
        <p:spPr>
          <a:xfrm>
            <a:off x="5500014" y="943765"/>
            <a:ext cx="697116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การส่งเสริมกลุ่มกิจการพัฒนาเศรษฐกิจชุมชน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9F5B1451-1268-40BB-878F-61A599626AD4}"/>
              </a:ext>
            </a:extLst>
          </p:cNvPr>
          <p:cNvSpPr txBox="1"/>
          <p:nvPr/>
        </p:nvSpPr>
        <p:spPr>
          <a:xfrm>
            <a:off x="4623396" y="936507"/>
            <a:ext cx="829010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อัตราการขยายตัวของมูลค่าของสินค้าเกษตรชีวภาพ (เฉลี่ยร้อยละ)</a:t>
            </a: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BBE97F71-2F2D-4631-8BC0-D7E7AD163B7F}"/>
              </a:ext>
            </a:extLst>
          </p:cNvPr>
          <p:cNvSpPr txBox="1"/>
          <p:nvPr/>
        </p:nvSpPr>
        <p:spPr>
          <a:xfrm>
            <a:off x="7065705" y="936507"/>
            <a:ext cx="741530" cy="954107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มูลค่าสินค้า</a:t>
            </a:r>
            <a:b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ที่มีการใช้เทคโนโลยีสมัยใหม่/อัจฉริยะ (เฉลี่ยร้อยละ)</a:t>
            </a:r>
            <a:endParaRPr lang="th-TH" sz="800" spc="-1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กล่องข้อความ 38">
            <a:extLst>
              <a:ext uri="{FF2B5EF4-FFF2-40B4-BE49-F238E27FC236}">
                <a16:creationId xmlns:a16="http://schemas.microsoft.com/office/drawing/2014/main" id="{3565C181-B862-496B-B537-DFD627F9202A}"/>
              </a:ext>
            </a:extLst>
          </p:cNvPr>
          <p:cNvSpPr txBox="1"/>
          <p:nvPr/>
        </p:nvSpPr>
        <p:spPr>
          <a:xfrm>
            <a:off x="7847120" y="936507"/>
            <a:ext cx="903632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10. ผลผลิตต่อหน่วยของฟาร์มหรือแปลงที่มีการใช้เทคโนโลยีสมัยใหม่/อัจฉริยะ (เฉลี่ยร้อยละ)</a:t>
            </a:r>
          </a:p>
          <a:p>
            <a:pPr lvl="0">
              <a:defRPr/>
            </a:pPr>
            <a:endParaRPr lang="th-TH" sz="8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กล่องข้อความ 39">
            <a:extLst>
              <a:ext uri="{FF2B5EF4-FFF2-40B4-BE49-F238E27FC236}">
                <a16:creationId xmlns:a16="http://schemas.microsoft.com/office/drawing/2014/main" id="{2725F15F-EC2A-46D9-8554-C123AEBB2841}"/>
              </a:ext>
            </a:extLst>
          </p:cNvPr>
          <p:cNvSpPr txBox="1"/>
          <p:nvPr/>
        </p:nvSpPr>
        <p:spPr>
          <a:xfrm>
            <a:off x="8783354" y="927832"/>
            <a:ext cx="74153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11. มูลค่าผลผลิตสินค้าเกษตรต่อหน่วย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E54B46CB-1159-4846-B3F1-820FEA8B246B}"/>
              </a:ext>
            </a:extLst>
          </p:cNvPr>
          <p:cNvSpPr txBox="1"/>
          <p:nvPr/>
        </p:nvSpPr>
        <p:spPr>
          <a:xfrm>
            <a:off x="9577375" y="927832"/>
            <a:ext cx="1342274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12. สถาบันเกษตรกร (สหกรณ์ วิสาหกิจชุมชน และกลุ่มเกษตรกร) ที่ขึ้นทะเบียนกับกระทรวงเกษตรและสหกรณ์ มีความเข้มแข็งในระดับมาตรฐาน (เฉลี่ย</a:t>
            </a:r>
            <a:b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71F2856-B7A5-46CA-8AA2-D7E956D7CCFB}"/>
              </a:ext>
            </a:extLst>
          </p:cNvPr>
          <p:cNvSpPr txBox="1"/>
          <p:nvPr/>
        </p:nvSpPr>
        <p:spPr>
          <a:xfrm>
            <a:off x="10837971" y="594194"/>
            <a:ext cx="14295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แผนพัฒนาเศรษฐกิจ</a:t>
            </a:r>
            <a:b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และสังคมแห่งชาติ ฉบับที่ </a:t>
            </a:r>
            <a:r>
              <a:rPr kumimoji="0" lang="en-US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  <a:endParaRPr kumimoji="0" lang="en-US" sz="800" b="0" i="0" u="none" strike="noStrike" kern="1200" cap="none" spc="-3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3A0AA3DA-1C91-47AD-B538-AADF236B4DA8}"/>
              </a:ext>
            </a:extLst>
          </p:cNvPr>
          <p:cNvSpPr txBox="1"/>
          <p:nvPr/>
        </p:nvSpPr>
        <p:spPr>
          <a:xfrm>
            <a:off x="10968223" y="929911"/>
            <a:ext cx="985311" cy="9541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thaiDist" defTabSz="342900" fontAlgn="t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13. รายได้สุทธิต่อครัวเรือนเกษตรกร ไม่ต่ำกว่า 537,000 บาทต่อครัวเรือน เมื่อสิ้นสุดแผน</a:t>
            </a: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43574F9D-C805-48B5-AAAF-EFECB076D0C8}"/>
              </a:ext>
            </a:extLst>
          </p:cNvPr>
          <p:cNvSpPr txBox="1"/>
          <p:nvPr/>
        </p:nvSpPr>
        <p:spPr>
          <a:xfrm>
            <a:off x="3156416" y="353814"/>
            <a:ext cx="56269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Strategic KPIs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เกษตรและสหกรณ์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sp>
        <p:nvSpPr>
          <p:cNvPr id="44" name="TextBox 106">
            <a:extLst>
              <a:ext uri="{FF2B5EF4-FFF2-40B4-BE49-F238E27FC236}">
                <a16:creationId xmlns:a16="http://schemas.microsoft.com/office/drawing/2014/main" id="{94816041-ACCE-4FF6-94AC-641D2A8D8CFC}"/>
              </a:ext>
            </a:extLst>
          </p:cNvPr>
          <p:cNvSpPr txBox="1"/>
          <p:nvPr/>
        </p:nvSpPr>
        <p:spPr>
          <a:xfrm>
            <a:off x="-227162" y="63862"/>
            <a:ext cx="6531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th-TH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สรุปรายการตัวชี้วัดของ</a:t>
            </a:r>
            <a:r>
              <a:rPr lang="th-TH" sz="1600" b="1" dirty="0">
                <a:solidFill>
                  <a:srgbClr val="0000C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สำนักงานการปฏิรูปที่ดินเพื่อเกษตรกรรม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graphicFrame>
        <p:nvGraphicFramePr>
          <p:cNvPr id="5" name="ตาราง 5">
            <a:extLst>
              <a:ext uri="{FF2B5EF4-FFF2-40B4-BE49-F238E27FC236}">
                <a16:creationId xmlns:a16="http://schemas.microsoft.com/office/drawing/2014/main" id="{323E6B11-2C44-4376-8721-067A78A1BA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454529"/>
              </p:ext>
            </p:extLst>
          </p:nvPr>
        </p:nvGraphicFramePr>
        <p:xfrm>
          <a:off x="4186929" y="2092140"/>
          <a:ext cx="7113554" cy="4762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6322">
                  <a:extLst>
                    <a:ext uri="{9D8B030D-6E8A-4147-A177-3AD203B41FA5}">
                      <a16:colId xmlns:a16="http://schemas.microsoft.com/office/drawing/2014/main" val="2903263576"/>
                    </a:ext>
                  </a:extLst>
                </a:gridCol>
                <a:gridCol w="967232">
                  <a:extLst>
                    <a:ext uri="{9D8B030D-6E8A-4147-A177-3AD203B41FA5}">
                      <a16:colId xmlns:a16="http://schemas.microsoft.com/office/drawing/2014/main" val="3585543243"/>
                    </a:ext>
                  </a:extLst>
                </a:gridCol>
              </a:tblGrid>
              <a:tr h="276287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r>
                        <a:rPr lang="th-TH" sz="10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สำนักงานการปฏิรูปที่ดินเพื่อเกษตรกรรม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386305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การประเมินประสิทธิผลการดำเนินงาน </a:t>
                      </a:r>
                      <a:r>
                        <a:rPr lang="en-US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(Performance Base</a:t>
                      </a:r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70 </a:t>
                      </a:r>
                      <a:endParaRPr lang="th-TH" sz="10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8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0607892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1.1 </a:t>
                      </a:r>
                      <a:r>
                        <a:rPr lang="en-US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KPIs</a:t>
                      </a: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616445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ษต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ัต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ลักษณ์พื้นถิ่น (เฉลี่ยร้อยละ)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0889770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อัตราการขยายตัวของมูลค่าของสินค้าเกษตรปลอดภัย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3496747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spc="-3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52824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</a:t>
                      </a:r>
                      <a:r>
                        <a:rPr lang="en-US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r>
                        <a:rPr lang="en-US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kern="1200" spc="-3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10418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en-US" sz="1000" b="0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</a:t>
                      </a:r>
                      <a:r>
                        <a:rPr lang="th-TH" sz="1000" b="0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ประสิทธิภาพการบริหารจัดการที่ดิน</a:t>
                      </a:r>
                      <a:r>
                        <a:rPr lang="en-US" sz="1000" b="0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(Function KPI </a:t>
                      </a:r>
                      <a:r>
                        <a:rPr lang="th-TH" sz="1000" b="0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กรม) </a:t>
                      </a:r>
                      <a:endParaRPr lang="en-US" sz="1000" b="0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000" b="0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5.1) จำนวนเกษตรกรที่ได้รับการจัดที่ดิน (ราย) </a:t>
                      </a:r>
                    </a:p>
                    <a:p>
                      <a:r>
                        <a:rPr lang="th-TH" sz="1000" b="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5.2) จำนวนพื้นที่ที่ได้รับการตรวจสอบที่ดินที่ปฏิบัติตามระเบียบ ส.ป.ก. (ไร่)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20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(10)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(10)</a:t>
                      </a:r>
                      <a:endParaRPr kumimoji="0" lang="th-TH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3386490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rgbClr val="0000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1.2 </a:t>
                      </a:r>
                      <a:r>
                        <a:rPr lang="en-US" sz="1000" b="1" kern="1200" dirty="0">
                          <a:solidFill>
                            <a:srgbClr val="0000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Joint KPIs</a:t>
                      </a: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381518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algn="l"/>
                      <a:r>
                        <a:rPr lang="th-TH" sz="10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1000" kern="1200" spc="-1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การป้องกันและแก้ไขปัญหาการเผาในพื้นที่เกษตรกรรม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kern="1200" spc="-10" dirty="0">
                        <a:solidFill>
                          <a:srgbClr val="0000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381333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การประเมินศักยภาพในการดำเนินงาน 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(Potential Base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30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0810557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การพัฒนาองค์การสู่ดิจิทัล 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669547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7.1 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การสร้างนวัตกรรมในการปรับปรุงกระบวนงานหรือการให้บริการ (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e-Service)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ระบบการยื่นคำขอรับอนุญาตการจัดที่ดิน หรืออสังหาริมทรัพย์เพื่อใช้สำหรับกิจการที่เป็นการสนับสนุนหรือเกี่ยวเนื่องกับการปฏิรูปที่ดินเพื่อเกษตรกรรม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5)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108861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7.2 การพัฒนาระบบบัญชีข้อมูล (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เพื่อนำไปสู่การเปิดเผยข้อมูลภาครัฐ (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5)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6723145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7.3 ระบบรับรองมาตรฐานสินค้าเกษตร </a:t>
                      </a:r>
                      <a:r>
                        <a:rPr lang="en-US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(GAP) </a:t>
                      </a: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และปศุสัตว์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5)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6358267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 การประเมินสถานะของหน่วยงานในการเป็นระบบราชการ 4.0 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73407"/>
                  </a:ext>
                </a:extLst>
              </a:tr>
            </a:tbl>
          </a:graphicData>
        </a:graphic>
      </p:graphicFrame>
      <p:graphicFrame>
        <p:nvGraphicFramePr>
          <p:cNvPr id="7" name="ตาราง 8">
            <a:extLst>
              <a:ext uri="{FF2B5EF4-FFF2-40B4-BE49-F238E27FC236}">
                <a16:creationId xmlns:a16="http://schemas.microsoft.com/office/drawing/2014/main" id="{C9E829F9-6F9B-4455-B210-B5204F663F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6229786"/>
              </p:ext>
            </p:extLst>
          </p:nvPr>
        </p:nvGraphicFramePr>
        <p:xfrm>
          <a:off x="283769" y="4580793"/>
          <a:ext cx="2422527" cy="9847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2527">
                  <a:extLst>
                    <a:ext uri="{9D8B030D-6E8A-4147-A177-3AD203B41FA5}">
                      <a16:colId xmlns:a16="http://schemas.microsoft.com/office/drawing/2014/main" val="696284785"/>
                    </a:ext>
                  </a:extLst>
                </a:gridCol>
              </a:tblGrid>
              <a:tr h="358087"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Joint KPIs</a:t>
                      </a:r>
                      <a:endParaRPr lang="th-TH" sz="12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1778"/>
                  </a:ext>
                </a:extLst>
              </a:tr>
              <a:tr h="626651">
                <a:tc>
                  <a:txBody>
                    <a:bodyPr/>
                    <a:lstStyle/>
                    <a:p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</a:t>
                      </a:r>
                      <a:b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ในพื้นที่เกษตรกรรม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2614923"/>
                  </a:ext>
                </a:extLst>
              </a:tr>
            </a:tbl>
          </a:graphicData>
        </a:graphic>
      </p:graphicFrame>
      <p:cxnSp>
        <p:nvCxnSpPr>
          <p:cNvPr id="12" name="ตัวเชื่อมต่อ: หักมุม 11">
            <a:extLst>
              <a:ext uri="{FF2B5EF4-FFF2-40B4-BE49-F238E27FC236}">
                <a16:creationId xmlns:a16="http://schemas.microsoft.com/office/drawing/2014/main" id="{E88F8637-DFC1-4BC5-A534-8F0FC3BA3ABB}"/>
              </a:ext>
            </a:extLst>
          </p:cNvPr>
          <p:cNvCxnSpPr>
            <a:cxnSpLocks/>
            <a:stCxn id="26" idx="2"/>
          </p:cNvCxnSpPr>
          <p:nvPr/>
        </p:nvCxnSpPr>
        <p:spPr>
          <a:xfrm rot="16200000" flipH="1">
            <a:off x="2671986" y="1617515"/>
            <a:ext cx="1226870" cy="1711513"/>
          </a:xfrm>
          <a:prstGeom prst="bentConnector2">
            <a:avLst/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: หักมุม 46">
            <a:extLst>
              <a:ext uri="{FF2B5EF4-FFF2-40B4-BE49-F238E27FC236}">
                <a16:creationId xmlns:a16="http://schemas.microsoft.com/office/drawing/2014/main" id="{B0DD535F-B66B-4A65-9DCA-DBDC73C264FE}"/>
              </a:ext>
            </a:extLst>
          </p:cNvPr>
          <p:cNvCxnSpPr>
            <a:cxnSpLocks/>
            <a:stCxn id="27" idx="2"/>
          </p:cNvCxnSpPr>
          <p:nvPr/>
        </p:nvCxnSpPr>
        <p:spPr>
          <a:xfrm rot="16200000" flipH="1">
            <a:off x="2991281" y="2220660"/>
            <a:ext cx="1462796" cy="807450"/>
          </a:xfrm>
          <a:prstGeom prst="bentConnector3">
            <a:avLst>
              <a:gd name="adj1" fmla="val 99707"/>
            </a:avLst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ตัวเชื่อมต่อ: หักมุม 54">
            <a:extLst>
              <a:ext uri="{FF2B5EF4-FFF2-40B4-BE49-F238E27FC236}">
                <a16:creationId xmlns:a16="http://schemas.microsoft.com/office/drawing/2014/main" id="{45AEC169-B898-4CF7-BA32-790DD2E5CEAC}"/>
              </a:ext>
            </a:extLst>
          </p:cNvPr>
          <p:cNvCxnSpPr>
            <a:cxnSpLocks/>
            <a:stCxn id="31" idx="2"/>
          </p:cNvCxnSpPr>
          <p:nvPr/>
        </p:nvCxnSpPr>
        <p:spPr>
          <a:xfrm rot="5400000">
            <a:off x="3497307" y="2094422"/>
            <a:ext cx="1744403" cy="1336787"/>
          </a:xfrm>
          <a:prstGeom prst="bentConnector3">
            <a:avLst>
              <a:gd name="adj1" fmla="val 3265"/>
            </a:avLst>
          </a:prstGeom>
          <a:ln w="12700">
            <a:solidFill>
              <a:srgbClr val="ED7D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ลูกศรเชื่อมต่อแบบตรง 57">
            <a:extLst>
              <a:ext uri="{FF2B5EF4-FFF2-40B4-BE49-F238E27FC236}">
                <a16:creationId xmlns:a16="http://schemas.microsoft.com/office/drawing/2014/main" id="{9533B6FC-51A6-4DFC-9564-D60D947ED9E9}"/>
              </a:ext>
            </a:extLst>
          </p:cNvPr>
          <p:cNvCxnSpPr>
            <a:cxnSpLocks/>
          </p:cNvCxnSpPr>
          <p:nvPr/>
        </p:nvCxnSpPr>
        <p:spPr>
          <a:xfrm>
            <a:off x="3694339" y="3628360"/>
            <a:ext cx="446838" cy="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ตัวเชื่อมต่อ: หักมุม 65">
            <a:extLst>
              <a:ext uri="{FF2B5EF4-FFF2-40B4-BE49-F238E27FC236}">
                <a16:creationId xmlns:a16="http://schemas.microsoft.com/office/drawing/2014/main" id="{89A90E01-4E5F-41C9-9E6D-FF185EC9452D}"/>
              </a:ext>
            </a:extLst>
          </p:cNvPr>
          <p:cNvCxnSpPr>
            <a:cxnSpLocks/>
          </p:cNvCxnSpPr>
          <p:nvPr/>
        </p:nvCxnSpPr>
        <p:spPr>
          <a:xfrm rot="10800000" flipV="1">
            <a:off x="3912577" y="2043629"/>
            <a:ext cx="7542886" cy="1863965"/>
          </a:xfrm>
          <a:prstGeom prst="bentConnector3">
            <a:avLst>
              <a:gd name="adj1" fmla="val 100356"/>
            </a:avLst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ลูกศรเชื่อมต่อแบบตรง 68">
            <a:extLst>
              <a:ext uri="{FF2B5EF4-FFF2-40B4-BE49-F238E27FC236}">
                <a16:creationId xmlns:a16="http://schemas.microsoft.com/office/drawing/2014/main" id="{B1F03867-786B-433F-A37D-F3A16012EB1F}"/>
              </a:ext>
            </a:extLst>
          </p:cNvPr>
          <p:cNvCxnSpPr>
            <a:cxnSpLocks/>
          </p:cNvCxnSpPr>
          <p:nvPr/>
        </p:nvCxnSpPr>
        <p:spPr>
          <a:xfrm>
            <a:off x="3934819" y="3907595"/>
            <a:ext cx="206358" cy="0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ตัวเชื่อมต่อตรง 70">
            <a:extLst>
              <a:ext uri="{FF2B5EF4-FFF2-40B4-BE49-F238E27FC236}">
                <a16:creationId xmlns:a16="http://schemas.microsoft.com/office/drawing/2014/main" id="{95C65F48-F9FA-4FBB-A1D3-C22D5EB631B1}"/>
              </a:ext>
            </a:extLst>
          </p:cNvPr>
          <p:cNvCxnSpPr>
            <a:cxnSpLocks/>
            <a:stCxn id="42" idx="2"/>
          </p:cNvCxnSpPr>
          <p:nvPr/>
        </p:nvCxnSpPr>
        <p:spPr>
          <a:xfrm flipH="1">
            <a:off x="11455465" y="1884018"/>
            <a:ext cx="5414" cy="166179"/>
          </a:xfrm>
          <a:prstGeom prst="line">
            <a:avLst/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ลูกศรเชื่อมต่อแบบตรง 73">
            <a:extLst>
              <a:ext uri="{FF2B5EF4-FFF2-40B4-BE49-F238E27FC236}">
                <a16:creationId xmlns:a16="http://schemas.microsoft.com/office/drawing/2014/main" id="{B3AF0EF3-7FA9-4261-82C5-3674A8B4090B}"/>
              </a:ext>
            </a:extLst>
          </p:cNvPr>
          <p:cNvCxnSpPr/>
          <p:nvPr/>
        </p:nvCxnSpPr>
        <p:spPr>
          <a:xfrm>
            <a:off x="2712191" y="4983543"/>
            <a:ext cx="1474738" cy="0"/>
          </a:xfrm>
          <a:prstGeom prst="straightConnector1">
            <a:avLst/>
          </a:prstGeom>
          <a:ln w="12700">
            <a:solidFill>
              <a:srgbClr val="0000CC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2380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650B7C6-DA37-4F7F-8CA1-79EAA8B39E55}"/>
              </a:ext>
            </a:extLst>
          </p:cNvPr>
          <p:cNvSpPr/>
          <p:nvPr/>
        </p:nvSpPr>
        <p:spPr>
          <a:xfrm>
            <a:off x="11782" y="6580559"/>
            <a:ext cx="9658810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59" y="1243593"/>
            <a:ext cx="4174740" cy="39786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30122" y="678289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030101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286203" cy="1974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1829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0772694"/>
              </p:ext>
            </p:extLst>
          </p:nvPr>
        </p:nvGraphicFramePr>
        <p:xfrm>
          <a:off x="244576" y="2983427"/>
          <a:ext cx="7553900" cy="1133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851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80391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21851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159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-4.03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28.15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9435901" y="816789"/>
            <a:ext cx="668728" cy="426804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564115"/>
              </p:ext>
            </p:extLst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72614" y="6132309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886221"/>
            <a:ext cx="403200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endParaRPr kumimoji="0" lang="en-US" sz="9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72614" y="5645740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72614" y="5888823"/>
            <a:ext cx="814699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F967F08-E964-4B7E-8AD9-4392ED2EBAD6}"/>
              </a:ext>
            </a:extLst>
          </p:cNvPr>
          <p:cNvSpPr/>
          <p:nvPr/>
        </p:nvSpPr>
        <p:spPr>
          <a:xfrm>
            <a:off x="123081" y="1097885"/>
            <a:ext cx="7623185" cy="15327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การนำทรัพยากรที่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ภูมิปัญญาท้องถิ่น และความโดดเด่นเฉพาะพื้นที่ 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Geographical Indication: GI)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สินค้าเกษตรอัตลักษณ์พื้นถิ่น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ผลไม้เมืองร้อน (ทุเรียน มังคุด เงาะ ลำไย ลองกอง) ข้าวหอมมะลิ </a:t>
            </a:r>
            <a:b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ผ้าไหมไทยตรานกยูงพระราชทาน พืช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 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มะพร้าวน้ำหอม(ราชบุรี) มะม่วง(สระแก้ว/ฉะเชิงเทรา/สมุทรปราการ) ลิ้นจี่(พะเยา)) ปลาสวยงาม (ปลากัด) กุ้งก้ามกราม ปลาสลิด โคเนื้อ (โคขุนโพนยางคำ) ไข่เค็มไชยา ไก่พื้นเมือง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ไก่เบตง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B46F3F3-454F-CB8F-E7A4-C3868173232D}"/>
              </a:ext>
            </a:extLst>
          </p:cNvPr>
          <p:cNvSpPr/>
          <p:nvPr/>
        </p:nvSpPr>
        <p:spPr>
          <a:xfrm>
            <a:off x="0" y="4673"/>
            <a:ext cx="12192000" cy="5573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9" name="Table 11">
            <a:extLst>
              <a:ext uri="{FF2B5EF4-FFF2-40B4-BE49-F238E27FC236}">
                <a16:creationId xmlns:a16="http://schemas.microsoft.com/office/drawing/2014/main" id="{64D8A035-D7E9-4989-A259-03DB8C3790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661588"/>
              </p:ext>
            </p:extLst>
          </p:nvPr>
        </p:nvGraphicFramePr>
        <p:xfrm>
          <a:off x="208596" y="4484942"/>
          <a:ext cx="7553898" cy="79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1715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81383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760800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เป้าหมายปี </a:t>
                      </a: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839BAAD5-8110-46AE-8BBE-86D7706119D2}"/>
              </a:ext>
            </a:extLst>
          </p:cNvPr>
          <p:cNvSpPr/>
          <p:nvPr/>
        </p:nvSpPr>
        <p:spPr>
          <a:xfrm>
            <a:off x="163888" y="421880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948021" y="160379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2961AC62-39E7-41D2-8322-B05F9F96ABFE}"/>
              </a:ext>
            </a:extLst>
          </p:cNvPr>
          <p:cNvSpPr/>
          <p:nvPr/>
        </p:nvSpPr>
        <p:spPr>
          <a:xfrm>
            <a:off x="172614" y="5369859"/>
            <a:ext cx="76258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ผลไม้เมืองร้อน (ทุเรียน มังคุด เงาะ ลำไย ลองกอง) ข้าวหอมมะลิ ผ้าไหมไทยตรานกยูงพระราชทาน</a:t>
            </a:r>
            <a:endParaRPr lang="th-TH" sz="1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3" name="กลุ่ม 4">
            <a:extLst>
              <a:ext uri="{FF2B5EF4-FFF2-40B4-BE49-F238E27FC236}">
                <a16:creationId xmlns:a16="http://schemas.microsoft.com/office/drawing/2014/main" id="{EACB709E-464D-4C5D-8C4E-BC5A0C9FA3DE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4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0BD32E5-47E2-45A4-ABF9-5E86E1E581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2">
              <a:extLst>
                <a:ext uri="{FF2B5EF4-FFF2-40B4-BE49-F238E27FC236}">
                  <a16:creationId xmlns:a16="http://schemas.microsoft.com/office/drawing/2014/main" id="{51E5BDFB-8A15-4D1B-B94E-3F5833FCD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6" name="Rounded Rectangle 3">
            <a:extLst>
              <a:ext uri="{FF2B5EF4-FFF2-40B4-BE49-F238E27FC236}">
                <a16:creationId xmlns:a16="http://schemas.microsoft.com/office/drawing/2014/main" id="{22E57DFB-B0A6-4250-8E66-D4427ED01C5E}"/>
              </a:ext>
            </a:extLst>
          </p:cNvPr>
          <p:cNvSpPr/>
          <p:nvPr/>
        </p:nvSpPr>
        <p:spPr bwMode="gray">
          <a:xfrm>
            <a:off x="91676" y="648147"/>
            <a:ext cx="783019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1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อัตราการขยายตัวของมูลค่าของสินค้าเกษตรเก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  <p:sp>
        <p:nvSpPr>
          <p:cNvPr id="37" name="TextBox 20">
            <a:extLst>
              <a:ext uri="{FF2B5EF4-FFF2-40B4-BE49-F238E27FC236}">
                <a16:creationId xmlns:a16="http://schemas.microsoft.com/office/drawing/2014/main" id="{66928740-B646-4749-AA70-5E3558ADA4B8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สำนักงานการปฏิรูปที่ดินเพื่อเกษตรกรรม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570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9078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849738"/>
              </p:ext>
            </p:extLst>
          </p:nvPr>
        </p:nvGraphicFramePr>
        <p:xfrm>
          <a:off x="70646" y="476964"/>
          <a:ext cx="11877676" cy="174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อัตราการขยายตัวของมูลค่าของสินค้าเกษตรอัตลักษณ์พื้นถิ่น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 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ข้าวหอมมะลิ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ผ้าไหมไทยตรานกยูงพระราชทาน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ผลไม้เมืองร้อน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GI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(กสก.)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สินค้าประมง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กปม.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ปศ.)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ชป./พด./กวก./กสส./กตส./ส.ป.ก./มกอช./ฝล.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3561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017259" y="1243593"/>
            <a:ext cx="4174740" cy="34224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2136" y="628394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030201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39409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432319"/>
              </p:ext>
            </p:extLst>
          </p:nvPr>
        </p:nvGraphicFramePr>
        <p:xfrm>
          <a:off x="152693" y="3007720"/>
          <a:ext cx="7593328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7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1643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121368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584912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96568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1231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5889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12320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78760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60367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06650"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06650"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03325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ที่ผ่านการรับรอง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14.24</a:t>
                      </a:r>
                    </a:p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ที่ผ่านมาตรฐานเกษตรอินทรีย์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</a:t>
                      </a:r>
                      <a:b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16.23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6.77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สินค้าปศุสัตว์ที่ผ่านมาตรฐานเกษตรอินทรีย์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19.1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มูลค่ารวมของสินค้าเกษตรที่ผ่านการรับรอง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13.11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</p:cNvCxnSpPr>
          <p:nvPr/>
        </p:nvCxnSpPr>
        <p:spPr>
          <a:xfrm>
            <a:off x="9201421" y="775025"/>
            <a:ext cx="989254" cy="506347"/>
          </a:xfrm>
          <a:prstGeom prst="bentConnector3">
            <a:avLst>
              <a:gd name="adj1" fmla="val 101549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3671262"/>
              </p:ext>
            </p:extLst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52693" y="6180875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ทุกปี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203403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947765"/>
            <a:ext cx="4032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73147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เกษตรปลอดภัย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52693" y="6425149"/>
            <a:ext cx="41280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43967" y="5936601"/>
            <a:ext cx="79532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4C283BA-4F3D-4429-A5C7-E8E65D156CD9}"/>
              </a:ext>
            </a:extLst>
          </p:cNvPr>
          <p:cNvSpPr/>
          <p:nvPr/>
        </p:nvSpPr>
        <p:spPr>
          <a:xfrm>
            <a:off x="123081" y="1093571"/>
            <a:ext cx="7703620" cy="16004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การทำการเกษตรที่เป็นมิตรต่อสิ่งแวดล้อม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 ๆ อาทิ มาตรฐาน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มาตรฐานเกษตรอินทรีย์ (ระดับชุมชน ระดับประเทศ และระดับสากล)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 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ข้าว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GAP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เมล็ดพันธุ์ข้าว พืชผัก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พืชไร่ พืชสวน (ลำไย/ทุเรียน) ยางก้อนถ้วย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โคเนื้อ โคนม สุกร ไก่เนื้อ ไก่ไข่ กุ้งทะเล ปลานิล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สินค้าเกษตรอินทรีย์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โคนมและน้ำนมดิบ ไก่ไข่และไข่ไก่ ไก่เนื้อ สัตว์น้ำอินทรีย์ ข้าวอินทรีย์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สินค้าข้าวใช้ผลพยากรณ์ในช่วงเดือนกันยายน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A243F3E-BF8C-6842-7635-368FE9458163}"/>
              </a:ext>
            </a:extLst>
          </p:cNvPr>
          <p:cNvSpPr/>
          <p:nvPr/>
        </p:nvSpPr>
        <p:spPr>
          <a:xfrm>
            <a:off x="0" y="4672"/>
            <a:ext cx="12192000" cy="583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60FA8DB9-CC80-42E5-9630-5D4D6F11F4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393289"/>
              </p:ext>
            </p:extLst>
          </p:nvPr>
        </p:nvGraphicFramePr>
        <p:xfrm>
          <a:off x="152693" y="4865992"/>
          <a:ext cx="7674007" cy="75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8961">
                  <a:extLst>
                    <a:ext uri="{9D8B030D-6E8A-4147-A177-3AD203B41FA5}">
                      <a16:colId xmlns:a16="http://schemas.microsoft.com/office/drawing/2014/main" val="3926386453"/>
                    </a:ext>
                  </a:extLst>
                </a:gridCol>
                <a:gridCol w="2611315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533731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636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766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1D495C9F-26A6-47CA-A579-C0F937AF4E70}"/>
              </a:ext>
            </a:extLst>
          </p:cNvPr>
          <p:cNvSpPr/>
          <p:nvPr/>
        </p:nvSpPr>
        <p:spPr>
          <a:xfrm>
            <a:off x="91676" y="461413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053746" y="133481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A0B5FB81-A2A1-4B58-9934-4FF46D5116B4}"/>
              </a:ext>
            </a:extLst>
          </p:cNvPr>
          <p:cNvSpPr/>
          <p:nvPr/>
        </p:nvSpPr>
        <p:spPr>
          <a:xfrm>
            <a:off x="172499" y="5635739"/>
            <a:ext cx="109739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สินค้าปศุสัตว์ที่ผ่านการตรวจรับรอง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สินค้าปศุสัตว์ที่ผ่านมาตรฐานเกษตรอินทรีย์ และมูลค่ารวมของสินค้าเกษตรที่ผ่านการตรวจรับรอง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endParaRPr lang="th-TH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A76182A0-A754-477A-A74B-EB04DEB70873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99F49B8-FAB8-4F74-845D-C8328C7D5D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2">
              <a:extLst>
                <a:ext uri="{FF2B5EF4-FFF2-40B4-BE49-F238E27FC236}">
                  <a16:creationId xmlns:a16="http://schemas.microsoft.com/office/drawing/2014/main" id="{2ECA5EEE-AA1F-4F9D-B5D5-582704A875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623210C4-CE7D-46BB-B5DD-FEC365640B77}"/>
              </a:ext>
            </a:extLst>
          </p:cNvPr>
          <p:cNvSpPr/>
          <p:nvPr/>
        </p:nvSpPr>
        <p:spPr bwMode="gray">
          <a:xfrm>
            <a:off x="91676" y="648147"/>
            <a:ext cx="6939859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2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อัตราการขยายตัวของมูลค่าของสินค้าเกษตรปลอดภัย (เฉลี่ยร้อยละ)</a:t>
            </a:r>
          </a:p>
        </p:txBody>
      </p:sp>
      <p:sp>
        <p:nvSpPr>
          <p:cNvPr id="43" name="TextBox 20">
            <a:extLst>
              <a:ext uri="{FF2B5EF4-FFF2-40B4-BE49-F238E27FC236}">
                <a16:creationId xmlns:a16="http://schemas.microsoft.com/office/drawing/2014/main" id="{3F46F091-0D6C-4B63-8942-13374E855753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สำนักงานการปฏิรูปที่ดินเพื่อเกษตรกรรม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388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135179"/>
              </p:ext>
            </p:extLst>
          </p:nvPr>
        </p:nvGraphicFramePr>
        <p:xfrm>
          <a:off x="70646" y="476964"/>
          <a:ext cx="11877676" cy="19872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174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อัตราการขยายตัวของมูลค่าของสินค้าเกษตรปลอดภัย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สินค้าพืช (พืชผัก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พืชไร่ พืชสวน ไม้ผล)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กวก.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ยางก้อนถ้วย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กยท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(กปม.)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สป.กษ./กสก.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สศก./ชป./พด./กสส./กตส./ส.ป.ก./มกอช./มม./ฝล.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สวพส./พกฉ.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03496" y="2601279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68704" y="2583125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339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F8BF745-AFD7-4472-A0FC-1CDB040E4236}"/>
              </a:ext>
            </a:extLst>
          </p:cNvPr>
          <p:cNvSpPr/>
          <p:nvPr/>
        </p:nvSpPr>
        <p:spPr>
          <a:xfrm>
            <a:off x="-13648" y="6636915"/>
            <a:ext cx="10199639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60" y="1205127"/>
            <a:ext cx="4174740" cy="36623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25664" y="703558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965" y="1072633"/>
            <a:ext cx="7833936" cy="11633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การนำส่วนประกอบหรือสารสำคัญของทรัพยากรชีวภาพ ทั้งพืช สัตว์ และจุลินทรีย์ มาทำการผลิตสินค้าและผลิตภัณฑ์ เพื่อสร้างมูลค่าเพิ่ม เช่น พลังงานทดแทนจากพืช สารสกัดจากสมุนไพร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พลังงานทดแทน (มันสำปะหลังและปาล์มน้ำมันที่ใช้ในการผลิตพลังงานทดแทน อ้อย)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สมุนไพรและเครื่องเทศ (ขมิ้นชัน พริกไทย กระชายดำ ว่านหางจระเข้ ไพล ฟ้าทะลายโจร กระเจี๊ยบแดง) แมลงเศรษฐกิจ ผึ้งพันธุ์ ผึ้งโพรง ชันโรง จิ้งหรีด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23079" y="229369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266733"/>
              </p:ext>
            </p:extLst>
          </p:nvPr>
        </p:nvGraphicFramePr>
        <p:xfrm>
          <a:off x="204697" y="2545841"/>
          <a:ext cx="758214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22317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0116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2647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1217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2096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6821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3540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14944"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82781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621310"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-1.76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125.31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4.23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3.34</a:t>
                      </a: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26.46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38.08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-23.80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12.05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11.02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54.01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-0.68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  <a:endParaRPr lang="th-TH" sz="9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8431443" y="842058"/>
            <a:ext cx="1673187" cy="36306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438401"/>
              </p:ext>
            </p:extLst>
          </p:nvPr>
        </p:nvGraphicFramePr>
        <p:xfrm>
          <a:off x="8097715" y="3242754"/>
          <a:ext cx="4034042" cy="1122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042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137715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24209" y="5966218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79" y="2886221"/>
            <a:ext cx="409487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44638" marR="0" lvl="0" indent="-15446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เกษตรชีวภาพ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23079" y="5447845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15483" y="5726218"/>
            <a:ext cx="815715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ำนักงานปลัด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BAEBFC-7E64-6D06-4F05-9BA8D1667E01}"/>
              </a:ext>
            </a:extLst>
          </p:cNvPr>
          <p:cNvSpPr/>
          <p:nvPr/>
        </p:nvSpPr>
        <p:spPr>
          <a:xfrm>
            <a:off x="0" y="-4120"/>
            <a:ext cx="12192000" cy="5756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02D2C10D-6176-428A-B0D1-E93B995820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663584"/>
              </p:ext>
            </p:extLst>
          </p:nvPr>
        </p:nvGraphicFramePr>
        <p:xfrm>
          <a:off x="184839" y="4504074"/>
          <a:ext cx="7621856" cy="607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761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6745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856785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9" name="Rectangle 20">
            <a:extLst>
              <a:ext uri="{FF2B5EF4-FFF2-40B4-BE49-F238E27FC236}">
                <a16:creationId xmlns:a16="http://schemas.microsoft.com/office/drawing/2014/main" id="{107F014E-48E2-420B-BE8C-A50F1A01C1D0}"/>
              </a:ext>
            </a:extLst>
          </p:cNvPr>
          <p:cNvSpPr/>
          <p:nvPr/>
        </p:nvSpPr>
        <p:spPr>
          <a:xfrm>
            <a:off x="163888" y="4243114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014184" y="124987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B3C83698-B08F-4830-8337-372181EFF733}"/>
              </a:ext>
            </a:extLst>
          </p:cNvPr>
          <p:cNvSpPr/>
          <p:nvPr/>
        </p:nvSpPr>
        <p:spPr>
          <a:xfrm>
            <a:off x="135305" y="5149146"/>
            <a:ext cx="81571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มูลค่าวัตถุดิบที่ใช้ในการผลิตพลังงานทดแทน (มันสำปะหลังและปาล์มน้ำมัน) มูลค่าสินค้าสมุนไพรและเครื่องเทศ และมูลค่าสินค้าแมลงเศรษฐกิจ</a:t>
            </a: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9F911911-764C-46A4-9B9C-F31156903301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3075"/>
            <a:ext cx="1111788" cy="629154"/>
            <a:chOff x="7140891" y="1707729"/>
            <a:chExt cx="1072343" cy="516131"/>
          </a:xfrm>
        </p:grpSpPr>
        <p:pic>
          <p:nvPicPr>
            <p:cNvPr id="3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738A337-E513-4A8E-A1CE-8F980BC44B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516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2">
              <a:extLst>
                <a:ext uri="{FF2B5EF4-FFF2-40B4-BE49-F238E27FC236}">
                  <a16:creationId xmlns:a16="http://schemas.microsoft.com/office/drawing/2014/main" id="{E349C393-9BB3-4C30-B79A-9100F22003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28583896-6045-42C2-AC27-3EB91EB6BFBF}"/>
              </a:ext>
            </a:extLst>
          </p:cNvPr>
          <p:cNvSpPr/>
          <p:nvPr/>
        </p:nvSpPr>
        <p:spPr bwMode="gray">
          <a:xfrm>
            <a:off x="181673" y="623417"/>
            <a:ext cx="652802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3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อัตราการขยายตัวของมูลค่าของสินค้าเกษตรชีวภาพ (เฉลี่ยร้อยละ)</a:t>
            </a:r>
          </a:p>
        </p:txBody>
      </p:sp>
      <p:sp>
        <p:nvSpPr>
          <p:cNvPr id="43" name="TextBox 20">
            <a:extLst>
              <a:ext uri="{FF2B5EF4-FFF2-40B4-BE49-F238E27FC236}">
                <a16:creationId xmlns:a16="http://schemas.microsoft.com/office/drawing/2014/main" id="{E5AAF266-2CB5-42CA-AB2F-12242BECFE4C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สำนักงานการปฏิรูปที่ดินเพื่อเกษตรกรรม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633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1197531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3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พลังงานทดแทน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(สศก.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สมุนไพรและเครื่องเทศ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,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แมลงเศรษฐกิจ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กสก.)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สป.กษ./ชป./กปม./ปศ./พด./กวก./กสส./กตส./ส.ป.ก./มกอช./มม./กข./ฝล.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15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365C460-D6DF-4C6E-91FC-A586EAF126E0}"/>
              </a:ext>
            </a:extLst>
          </p:cNvPr>
          <p:cNvSpPr txBox="1"/>
          <p:nvPr/>
        </p:nvSpPr>
        <p:spPr>
          <a:xfrm>
            <a:off x="8517277" y="1220065"/>
            <a:ext cx="481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8727055"/>
              </p:ext>
            </p:extLst>
          </p:nvPr>
        </p:nvGraphicFramePr>
        <p:xfrm>
          <a:off x="110169" y="1049311"/>
          <a:ext cx="11938320" cy="1266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          </a:r>
                    </a:p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 ที่เกิดขึ้นในฟาร์ม </a:t>
                      </a:r>
                      <a:endParaRPr kumimoji="0" lang="en-US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รายได้เงินสดทางการเกษตรหักด้วยรายจ่ายเงินสดทางการเกษตร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12">
            <a:extLst>
              <a:ext uri="{FF2B5EF4-FFF2-40B4-BE49-F238E27FC236}">
                <a16:creationId xmlns:a16="http://schemas.microsoft.com/office/drawing/2014/main" id="{C117E2D1-BAFF-4E6E-B028-227AD4ED3A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4389307"/>
              </p:ext>
            </p:extLst>
          </p:nvPr>
        </p:nvGraphicFramePr>
        <p:xfrm>
          <a:off x="139708" y="2395727"/>
          <a:ext cx="8651973" cy="2522220"/>
        </p:xfrm>
        <a:graphic>
          <a:graphicData uri="http://schemas.openxmlformats.org/drawingml/2006/table">
            <a:tbl>
              <a:tblPr firstRow="1"/>
              <a:tblGrid>
                <a:gridCol w="1828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73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95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5077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6715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528232098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215610202"/>
                    </a:ext>
                  </a:extLst>
                </a:gridCol>
              </a:tblGrid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2558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2559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2560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390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157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249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(+5.97%)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932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(+2.34%)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197,373</a:t>
                      </a:r>
                      <a:b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(+22.64%)</a:t>
                      </a:r>
                      <a:endParaRPr lang="th-TH" sz="105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204,066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(+3.39%)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184,409.47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(-9.63)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187,081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(+1.45%)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590706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91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326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281</a:t>
                      </a:r>
                    </a:p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(+9.81%)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101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(+1.67%)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,8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b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(+20.53%)</a:t>
                      </a:r>
                      <a:endParaRPr lang="th-TH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125,462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(+2.09%)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104,923.86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(-16.37)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108,759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(+3.66%)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tabLst>
                          <a:tab pos="266700" algn="l"/>
                        </a:tabLst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57,063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5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,9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58,975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74,483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78,604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79,485.62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78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322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อัตราการขยายตัวของรายได้เงินสดสุทธิทางการเกษตร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05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05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-0.17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+3.52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+26.30</a:t>
                      </a: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+5.53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+1.12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1.46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ตาราง 9">
            <a:extLst>
              <a:ext uri="{FF2B5EF4-FFF2-40B4-BE49-F238E27FC236}">
                <a16:creationId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638887"/>
              </p:ext>
            </p:extLst>
          </p:nvPr>
        </p:nvGraphicFramePr>
        <p:xfrm>
          <a:off x="8862017" y="2697324"/>
          <a:ext cx="3180153" cy="1058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8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55675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ครัวเรือนเกษตรกรมีรายได้เงินสดสุทธิทางการเกษตรเพิ่มขึ้นจากปีที่ผ่านมา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i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การยกระดับรายได้ของครัวเรือนเกษตรให้สูงขึ้น ลดความเหลื่อมล้ำทางรายได้ในภาคเกษตร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กล่องข้อความ 2">
            <a:extLst>
              <a:ext uri="{FF2B5EF4-FFF2-40B4-BE49-F238E27FC236}">
                <a16:creationId xmlns:a16="http://schemas.microsoft.com/office/drawing/2014/main" id="{0BF49919-E326-4FDB-84D9-C24FCDBAB9D4}"/>
              </a:ext>
            </a:extLst>
          </p:cNvPr>
          <p:cNvSpPr txBox="1"/>
          <p:nvPr/>
        </p:nvSpPr>
        <p:spPr>
          <a:xfrm>
            <a:off x="8883425" y="3802283"/>
            <a:ext cx="3172506" cy="11695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หากมูลค่าการบริโภคสินค้าเกษตรภายในประเทศปี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2565 ลดลงมากกว่าจากที่ประมาณการไว้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จะไม่นำ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ตัวชี้วัดนี้มาประเมินผลหน่วยงาน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หากระยะต่อไปมีมาตรการป้องกันการแพร่ระบาดของ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โรคติดเชื้อไวรัสโค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นา-2019 (เช่นเดียวกับช่วงที่ได้รับ 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ผลกระทบสูง) จะไม่นำตัวชี้วัดนี้มาประเมินผลหน่วยงาน</a:t>
            </a:r>
          </a:p>
        </p:txBody>
      </p:sp>
      <p:sp>
        <p:nvSpPr>
          <p:cNvPr id="28" name="สี่เหลี่ยมผืนผ้า 6">
            <a:extLst>
              <a:ext uri="{FF2B5EF4-FFF2-40B4-BE49-F238E27FC236}">
                <a16:creationId xmlns:a16="http://schemas.microsoft.com/office/drawing/2014/main" id="{E626CE44-2B09-43CC-B5F8-17465D742B7A}"/>
              </a:ext>
            </a:extLst>
          </p:cNvPr>
          <p:cNvSpPr/>
          <p:nvPr/>
        </p:nvSpPr>
        <p:spPr>
          <a:xfrm>
            <a:off x="90249" y="4917947"/>
            <a:ext cx="115962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lang="th-TH" sz="11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ประเมินผลการดำเนินงานโดยใช้ข้อมูลผลการสำรวจฯ (ตัวเลขจริง) ในปีงบประมาณ พ.ศ. 2565 ของสำนักงานเศรษฐกิจการเกษตร</a:t>
            </a:r>
            <a:endParaRPr lang="th-TH" sz="11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14778" y="184316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4AEAF23D-A26F-4E74-8401-E38BF21B3BFE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5E3846A-94E5-4DAC-A1D3-480ADCBF3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63C3A11C-2930-4A63-87C6-239358B65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78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052702"/>
              </p:ext>
            </p:extLst>
          </p:nvPr>
        </p:nvGraphicFramePr>
        <p:xfrm>
          <a:off x="126840" y="5473808"/>
          <a:ext cx="10799294" cy="99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3761">
                  <a:extLst>
                    <a:ext uri="{9D8B030D-6E8A-4147-A177-3AD203B41FA5}">
                      <a16:colId xmlns:a16="http://schemas.microsoft.com/office/drawing/2014/main" val="1420872954"/>
                    </a:ext>
                  </a:extLst>
                </a:gridCol>
                <a:gridCol w="2459736">
                  <a:extLst>
                    <a:ext uri="{9D8B030D-6E8A-4147-A177-3AD203B41FA5}">
                      <a16:colId xmlns:a16="http://schemas.microsoft.com/office/drawing/2014/main" val="2522858270"/>
                    </a:ext>
                  </a:extLst>
                </a:gridCol>
                <a:gridCol w="3665797">
                  <a:extLst>
                    <a:ext uri="{9D8B030D-6E8A-4147-A177-3AD203B41FA5}">
                      <a16:colId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,967.03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ค่าเป้าหมายมาตรฐาน-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ค่าเป้าหมายขั้นสูง-ค่าเป้าหมายมาตรฐาน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200" b="0" kern="0" spc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78,322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(ผลการดำเนินงานปี 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,676.97 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2564+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%Growth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เฉลี่ย 3 ปี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(78,322+1.73%)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24" name="Rectangle 20">
            <a:extLst>
              <a:ext uri="{FF2B5EF4-FFF2-40B4-BE49-F238E27FC236}">
                <a16:creationId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79450" y="524765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25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110169" y="626059"/>
            <a:ext cx="844025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4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</a:r>
          </a:p>
        </p:txBody>
      </p:sp>
      <p:sp>
        <p:nvSpPr>
          <p:cNvPr id="19" name="TextBox 20">
            <a:extLst>
              <a:ext uri="{FF2B5EF4-FFF2-40B4-BE49-F238E27FC236}">
                <a16:creationId xmlns:a16="http://schemas.microsoft.com/office/drawing/2014/main" id="{5C020CA1-8024-4B76-B96A-5481DDE09D78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สำนักงานการปฏิรูปที่ดินเพื่อเกษตรกรรม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587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050159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4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ทุกกรม และทุกองค์การมหาชน</a:t>
                      </a:r>
                      <a:endParaRPr lang="en-US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นำผลการดำเนินงานที่ได้เป็นค่าคะแนนในรอบ 6 และ 12 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1424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gray">
          <a:xfrm>
            <a:off x="513546" y="585771"/>
            <a:ext cx="5418938" cy="507578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68588" tIns="68588" rIns="68588" bIns="68588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871000">
              <a:spcAft>
                <a:spcPts val="572"/>
              </a:spcAft>
              <a:defRPr/>
            </a:pPr>
            <a:endParaRPr lang="en-US" sz="953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Slide Number Placeholder 1">
            <a:extLst>
              <a:ext uri="{FF2B5EF4-FFF2-40B4-BE49-F238E27FC236}">
                <a16:creationId xmlns:a16="http://schemas.microsoft.com/office/drawing/2014/main" id="{849CFC5B-C772-4883-8F1B-871A36D96DAD}"/>
              </a:ext>
            </a:extLst>
          </p:cNvPr>
          <p:cNvSpPr txBox="1">
            <a:spLocks/>
          </p:cNvSpPr>
          <p:nvPr/>
        </p:nvSpPr>
        <p:spPr>
          <a:xfrm>
            <a:off x="9868679" y="6287411"/>
            <a:ext cx="1959861" cy="347815"/>
          </a:xfrm>
          <a:prstGeom prst="rect">
            <a:avLst/>
          </a:prstGeom>
        </p:spPr>
        <p:txBody>
          <a:bodyPr vert="horz" lIns="87099" tIns="43550" rIns="87099" bIns="43550" rtlCol="0" anchor="ctr"/>
          <a:lstStyle>
            <a:defPPr>
              <a:defRPr lang="th-TH"/>
            </a:defPPr>
            <a:lvl1pPr marL="0" algn="r" defTabSz="914340" rtl="0" eaLnBrk="1" latinLnBrk="0" hangingPunct="1">
              <a:defRPr sz="1000" kern="120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17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4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1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8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51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2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9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6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71000">
              <a:defRPr/>
            </a:pPr>
            <a:fld id="{48F63A3B-78C7-47BE-AE5E-E10140E04643}" type="slidenum">
              <a:rPr lang="en-US" sz="953">
                <a:solidFill>
                  <a:prstClr val="black">
                    <a:lumMod val="65000"/>
                    <a:lumOff val="35000"/>
                  </a:prstClr>
                </a:solidFill>
              </a:rPr>
              <a:pPr defTabSz="871000">
                <a:defRPr/>
              </a:pPr>
              <a:t>11</a:t>
            </a:fld>
            <a:endParaRPr lang="en-US" sz="953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1" name="สี่เหลี่ยมผืนผ้า 30">
            <a:extLst>
              <a:ext uri="{FF2B5EF4-FFF2-40B4-BE49-F238E27FC236}">
                <a16:creationId xmlns:a16="http://schemas.microsoft.com/office/drawing/2014/main" id="{1E306E17-08E6-4917-8259-ED9F649CFAEE}"/>
              </a:ext>
            </a:extLst>
          </p:cNvPr>
          <p:cNvSpPr/>
          <p:nvPr/>
        </p:nvSpPr>
        <p:spPr>
          <a:xfrm>
            <a:off x="0" y="507"/>
            <a:ext cx="12192000" cy="53588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71000">
              <a:defRPr/>
            </a:pPr>
            <a:endParaRPr lang="th-TH" sz="2667">
              <a:solidFill>
                <a:prstClr val="white"/>
              </a:solidFill>
              <a:latin typeface="Calibri" panose="020F0502020204030204"/>
              <a:cs typeface="Cordia New" panose="020B0304020202020204" pitchFamily="34" charset="-34"/>
            </a:endParaRPr>
          </a:p>
        </p:txBody>
      </p:sp>
      <p:sp>
        <p:nvSpPr>
          <p:cNvPr id="32" name="TextBox 20">
            <a:extLst>
              <a:ext uri="{FF2B5EF4-FFF2-40B4-BE49-F238E27FC236}">
                <a16:creationId xmlns:a16="http://schemas.microsoft.com/office/drawing/2014/main" id="{6D7EFCD1-7D5F-4B40-931B-FAFE0190FE5D}"/>
              </a:ext>
            </a:extLst>
          </p:cNvPr>
          <p:cNvSpPr txBox="1"/>
          <p:nvPr/>
        </p:nvSpPr>
        <p:spPr>
          <a:xfrm>
            <a:off x="419653" y="-12452"/>
            <a:ext cx="6856665" cy="532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71000">
              <a:defRPr/>
            </a:pPr>
            <a:r>
              <a:rPr lang="th-TH" sz="1524" b="1" dirty="0">
                <a:solidFill>
                  <a:prstClr val="white"/>
                </a:solidFill>
                <a:latin typeface="Tahoma" pitchFamily="34" charset="0"/>
                <a:cs typeface="Tahoma" pitchFamily="34" charset="0"/>
                <a:sym typeface="Arial"/>
              </a:rPr>
              <a:t>ตัวชี้วัด</a:t>
            </a:r>
            <a:r>
              <a:rPr lang="th-TH" sz="1524" b="1" dirty="0">
                <a:solidFill>
                  <a:prstClr val="white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  <a:sym typeface="Arial"/>
              </a:rPr>
              <a:t>สำนักงานการปฏิรูปที่ดินเพื่อเกษตรกรรม</a:t>
            </a:r>
          </a:p>
          <a:p>
            <a:pPr defTabSz="871000">
              <a:defRPr/>
            </a:pPr>
            <a:r>
              <a:rPr lang="th-TH" sz="1334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334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334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Rectangle 5">
            <a:extLst>
              <a:ext uri="{FF2B5EF4-FFF2-40B4-BE49-F238E27FC236}">
                <a16:creationId xmlns:a16="http://schemas.microsoft.com/office/drawing/2014/main" id="{E27B575E-2EC7-4CD4-9147-8EE0EC1D5379}"/>
              </a:ext>
            </a:extLst>
          </p:cNvPr>
          <p:cNvSpPr/>
          <p:nvPr/>
        </p:nvSpPr>
        <p:spPr>
          <a:xfrm>
            <a:off x="677061" y="585770"/>
            <a:ext cx="5418939" cy="65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92764" indent="-592764" defTabSz="871000">
              <a:defRPr/>
            </a:pPr>
            <a:r>
              <a:rPr lang="en-US" sz="1400" b="1" dirty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5 </a:t>
            </a:r>
            <a:r>
              <a:rPr lang="th-TH" sz="1400" b="1" dirty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ประสิทธิภาพการบริหารจัดการที่ดิน </a:t>
            </a:r>
            <a:endParaRPr lang="en-US" sz="1400" b="1" dirty="0">
              <a:solidFill>
                <a:prstClr val="black"/>
              </a:solidFill>
              <a:latin typeface="Tahoma" pitchFamily="34" charset="0"/>
              <a:ea typeface="Tahoma" panose="020B0604030504040204" pitchFamily="34" charset="0"/>
              <a:cs typeface="Tahoma" pitchFamily="34" charset="0"/>
            </a:endParaRPr>
          </a:p>
          <a:p>
            <a:pPr marL="592764" indent="-592764" defTabSz="871000">
              <a:defRPr/>
            </a:pPr>
            <a:r>
              <a:rPr lang="en-US" sz="1400" b="1" dirty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   5.1 </a:t>
            </a:r>
            <a:r>
              <a:rPr lang="th-TH" sz="1400" b="1" dirty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จำนวนเกษตรกรที่ได้รับการจัดที่ดิน (ราย)</a:t>
            </a:r>
          </a:p>
          <a:p>
            <a:pPr marL="592764" indent="-592764" defTabSz="871000">
              <a:defRPr/>
            </a:pPr>
            <a:endParaRPr lang="en-US" sz="857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26" name="ตาราง 9">
            <a:extLst>
              <a:ext uri="{FF2B5EF4-FFF2-40B4-BE49-F238E27FC236}">
                <a16:creationId xmlns:a16="http://schemas.microsoft.com/office/drawing/2014/main" id="{EE5CB0F0-B34A-4DC1-8A77-5C05A41D10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1447905"/>
              </p:ext>
            </p:extLst>
          </p:nvPr>
        </p:nvGraphicFramePr>
        <p:xfrm>
          <a:off x="452458" y="1085003"/>
          <a:ext cx="11296618" cy="11327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966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3202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 marL="115936" marR="115936" marT="43552" marB="435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89326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AutoNum type="arabicPeriod"/>
                        <a:tabLst/>
                        <a:defRPr/>
                      </a:pPr>
                      <a:r>
                        <a:rPr kumimoji="0" lang="th-TH" sz="1000" b="1" i="0" u="none" strike="noStrike" kern="1200" cap="none" spc="-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นิยาม </a:t>
                      </a:r>
                      <a:r>
                        <a:rPr kumimoji="0" lang="en-US" sz="1000" b="1" i="0" u="none" strike="noStrike" kern="1200" cap="none" spc="-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1000" b="0" i="0" u="none" strike="noStrike" kern="1200" cap="none" spc="-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จำนวนเกษตรกรที่ได้รับการจัดที่ดิน หมายถึง จำนวนเกษตรกรที่ได้รับสิทธิให้เข้าทำประโยชน์ในเขตปฏิรูปที่ดินเพื่อเกษตกรรม </a:t>
                      </a:r>
                      <a:r>
                        <a:rPr kumimoji="0" lang="th-TH" sz="1000" b="0" i="0" u="none" strike="noStrike" kern="1200" cap="none" spc="-1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เฉพาะที่ดินทำกิน 24,000 ราย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ขอบเขตการประเมิน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เฉพาะประเภทที่ดินรัฐที่ได้จัดทำหนังสืออนุญาตให้เข้าทำประโยชน์ในเขตปฏิรูปที่ดิน ส.ป.ก.4-01 หรือ หนังสือสัญญาอื่น ๆ ที่เป็นการอนุญาตให้เกษตรกรเข้าทำประโยชน์ตามระเบียบใหม่ของ ส.ป.ก.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วิธีการเก็บข้อมูล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สำนักจัดการปฏิรูปที่ดิน (สจก.) รวบรวมข้อมูลและตรวจสอบเอกสาร/หลักฐานจากการรายงานของสำนักงานการปฏิรูปที่ที่ดินจังหวัด (ส.ป.ก.จังหวัด) ผ่านระบบจัดที่ดินออนไลน์ (</a:t>
                      </a:r>
                      <a:r>
                        <a:rPr kumimoji="0" 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Alro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Land Online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แหล่งที่มาของข้อมูล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ส.ป.ก.จังหวัด 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72 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จังหวัด</a:t>
                      </a:r>
                      <a:endParaRPr lang="th-TH" sz="1000" b="1" u="none" spc="-3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15936" marR="115936" marT="43552" marB="435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5" name="Table 8">
            <a:extLst>
              <a:ext uri="{FF2B5EF4-FFF2-40B4-BE49-F238E27FC236}">
                <a16:creationId xmlns:a16="http://schemas.microsoft.com/office/drawing/2014/main" id="{AE43A083-7E22-4C6C-A7B6-28B76797DF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9570389"/>
              </p:ext>
            </p:extLst>
          </p:nvPr>
        </p:nvGraphicFramePr>
        <p:xfrm>
          <a:off x="440208" y="2171390"/>
          <a:ext cx="7228071" cy="2008958"/>
        </p:xfrm>
        <a:graphic>
          <a:graphicData uri="http://schemas.openxmlformats.org/drawingml/2006/table">
            <a:tbl>
              <a:tblPr firstRow="1"/>
              <a:tblGrid>
                <a:gridCol w="29788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2871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930789">
                  <a:extLst>
                    <a:ext uri="{9D8B030D-6E8A-4147-A177-3AD203B41FA5}">
                      <a16:colId xmlns:a16="http://schemas.microsoft.com/office/drawing/2014/main" val="205238500"/>
                    </a:ext>
                  </a:extLst>
                </a:gridCol>
                <a:gridCol w="822871">
                  <a:extLst>
                    <a:ext uri="{9D8B030D-6E8A-4147-A177-3AD203B41FA5}">
                      <a16:colId xmlns:a16="http://schemas.microsoft.com/office/drawing/2014/main" val="119334420"/>
                    </a:ext>
                  </a:extLst>
                </a:gridCol>
                <a:gridCol w="836362">
                  <a:extLst>
                    <a:ext uri="{9D8B030D-6E8A-4147-A177-3AD203B41FA5}">
                      <a16:colId xmlns:a16="http://schemas.microsoft.com/office/drawing/2014/main" val="1374102128"/>
                    </a:ext>
                  </a:extLst>
                </a:gridCol>
                <a:gridCol w="836362">
                  <a:extLst>
                    <a:ext uri="{9D8B030D-6E8A-4147-A177-3AD203B41FA5}">
                      <a16:colId xmlns:a16="http://schemas.microsoft.com/office/drawing/2014/main" val="626315437"/>
                    </a:ext>
                  </a:extLst>
                </a:gridCol>
              </a:tblGrid>
              <a:tr h="28709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 marL="95815" marR="95815" marT="43552" marB="4355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15936" marR="115936" marT="43552" marB="4355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15936" marR="115936" marT="43552" marB="4355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15936" marR="115936" marT="43552" marB="4355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15936" marR="115936" marT="43552" marB="4355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35571">
                <a:tc>
                  <a:txBody>
                    <a:bodyPr/>
                    <a:lstStyle/>
                    <a:p>
                      <a:pPr lvl="0"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15936" marR="115936" marT="43552" marB="435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marL="115936" marR="115936" marT="43552" marB="435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 marL="115936" marR="115936" marT="43552" marB="435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  <a:endParaRPr lang="en-US" sz="10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15936" marR="115936" marT="43552" marB="435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  <a:endParaRPr lang="en-US" sz="10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15936" marR="115936" marT="43552" marB="435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  <a:endParaRPr lang="en-US" sz="10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15936" marR="115936" marT="43552" marB="4355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557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ค่าเป้าหมายตามแผนงานฯ (ราย)  (</a:t>
                      </a: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</a:p>
                  </a:txBody>
                  <a:tcPr marL="115936" marR="115936" marT="43552" marB="43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43,000</a:t>
                      </a: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47,000</a:t>
                      </a: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39,000 </a:t>
                      </a:r>
                      <a:endParaRPr kumimoji="0" lang="th-TH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23,500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24,000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8506716"/>
                  </a:ext>
                </a:extLst>
              </a:tr>
              <a:tr h="24135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ออกหนังสืออนุญาตฯ (ราย/ฉบับ)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(B)</a:t>
                      </a:r>
                      <a:endParaRPr lang="th-TH" sz="10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15936" marR="115936" marT="43552" marB="43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24,461</a:t>
                      </a: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28,994</a:t>
                      </a: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25,685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23,640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en-US" sz="15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3580650"/>
                  </a:ext>
                </a:extLst>
              </a:tr>
              <a:tr h="81297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ร้อยละผลการดำเนินงานออกหนังสืออนุญาตฯ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งานจัดที่ดินคงค้าง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X-Ray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New Area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 จัดที่ดินแทนที่แบ่งแปลง)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เทียบค่าเป้าหมายตามแผนงานฯ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(C= B/A x100)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(ร้อยละ)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15936" marR="115936" marT="43552" marB="43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56.89</a:t>
                      </a: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61.69</a:t>
                      </a: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65.86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051" marR="8051" marT="60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B9BD5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85.53</a:t>
                      </a:r>
                    </a:p>
                  </a:txBody>
                  <a:tcPr marL="8051" marR="8051" marT="60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en-US" sz="15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051" marR="8051" marT="604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5958235"/>
                  </a:ext>
                </a:extLst>
              </a:tr>
            </a:tbl>
          </a:graphicData>
        </a:graphic>
      </p:graphicFrame>
      <p:graphicFrame>
        <p:nvGraphicFramePr>
          <p:cNvPr id="36" name="Table 4">
            <a:extLst>
              <a:ext uri="{FF2B5EF4-FFF2-40B4-BE49-F238E27FC236}">
                <a16:creationId xmlns:a16="http://schemas.microsoft.com/office/drawing/2014/main" id="{12C4B44D-5BE9-4B59-9ACE-924B30131FB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9653" y="4219587"/>
          <a:ext cx="7432908" cy="15243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5391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517837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339680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39539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</a:p>
                  </a:txBody>
                  <a:tcPr marL="95815" marR="95815" marT="43552" marB="4355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39539"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115936" marR="115936" marT="43552" marB="43552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115936" marR="115936" marT="43552" marB="43552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 marL="115936" marR="115936" marT="43552" marB="4355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10452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ออกหนังสืออนุญาตฯ (ราย/ฉบับ)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งานจัดที่ดินคงค้าง</a:t>
                      </a:r>
                      <a:endParaRPr lang="th-TH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71.02) </a:t>
                      </a:r>
                      <a:endParaRPr lang="en-US" sz="10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(ร้อยละเฉลี่ย 3 ปี ย้อนหลัง ปี 2563-2565)</a:t>
                      </a:r>
                    </a:p>
                  </a:txBody>
                  <a:tcPr marL="115936" marR="115936" marT="43552" marB="43552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ออกหนังสืออนุญาตฯ (ราย/ฉบับ)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งานจัดที่ดินคงค้าง</a:t>
                      </a:r>
                      <a:endParaRPr lang="th-TH" sz="10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ctr">
                        <a:spcAft>
                          <a:spcPts val="0"/>
                        </a:spcAft>
                        <a:buNone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85.51)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interval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+ร้อยละ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14.49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หรือผลการดำเนินงานปี 2565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5936" marR="115936" marT="43552" marB="43552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ออกหนังสืออนุญาตฯ (ราย/ฉบับ)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งานจัดที่ดินคงค้าง</a:t>
                      </a:r>
                      <a:endParaRPr lang="th-TH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100)</a:t>
                      </a:r>
                    </a:p>
                    <a:p>
                      <a:pPr algn="ctr"/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(ตามเป้าหมาย ปี </a:t>
                      </a: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115936" marR="115936" marT="43552" marB="4355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7" name="ตาราง 9">
            <a:extLst>
              <a:ext uri="{FF2B5EF4-FFF2-40B4-BE49-F238E27FC236}">
                <a16:creationId xmlns:a16="http://schemas.microsoft.com/office/drawing/2014/main" id="{A7491016-F647-473B-ABC2-5E34BA0510C5}"/>
              </a:ext>
            </a:extLst>
          </p:cNvPr>
          <p:cNvGraphicFramePr>
            <a:graphicFrameLocks noGrp="1"/>
          </p:cNvGraphicFramePr>
          <p:nvPr/>
        </p:nvGraphicFramePr>
        <p:xfrm>
          <a:off x="8035807" y="4611550"/>
          <a:ext cx="3605368" cy="9779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5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20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 marL="115936" marR="115936" marT="43552" marB="43552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25874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เกษตรกรได้รับการจัดที่ดินทำกินและกระจายสิทธิการถือครองที่ดินเพิ่มขึ้น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เกษตรกรสามารถนำเอกสารสิทธิฯไปใช้เป็นหลักฐานขึ้นทะเบียนเกษตรกร และกู้ยืมเงินจาก ธกส. </a:t>
                      </a:r>
                    </a:p>
                  </a:txBody>
                  <a:tcPr marL="115936" marR="115936" marT="43552" marB="43552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7" name="TextBox 9">
            <a:extLst>
              <a:ext uri="{FF2B5EF4-FFF2-40B4-BE49-F238E27FC236}">
                <a16:creationId xmlns:a16="http://schemas.microsoft.com/office/drawing/2014/main" id="{F886AE0B-EB3B-4CCA-A2F9-41E1D9700560}"/>
              </a:ext>
            </a:extLst>
          </p:cNvPr>
          <p:cNvSpPr txBox="1"/>
          <p:nvPr/>
        </p:nvSpPr>
        <p:spPr>
          <a:xfrm>
            <a:off x="452458" y="5820080"/>
            <a:ext cx="11188717" cy="97174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defTabSz="8710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143" dirty="0">
                <a:solidFill>
                  <a:srgbClr val="0000CC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เงื่อนไขการประเมิน</a:t>
            </a:r>
            <a:r>
              <a:rPr lang="th-TH" sz="1143" dirty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 </a:t>
            </a:r>
            <a:r>
              <a:rPr lang="en-US" sz="1143" dirty="0">
                <a:solidFill>
                  <a:srgbClr val="0000CC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:</a:t>
            </a:r>
            <a:r>
              <a:rPr lang="th-TH" sz="1143" dirty="0">
                <a:solidFill>
                  <a:srgbClr val="0000CC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 </a:t>
            </a:r>
            <a:r>
              <a:rPr lang="th-TH" sz="1143" dirty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เป้าหมายหลัก การจัดที่ดิน ปี 2566 คือการจัดที่ดินในพื้นที่คงค้าง เป็นการปิดพื้นที่เพื่อจัดที่ดินที่ยังไม่มีผู้มาขอยื่นรับการจัดที่ดินและกรณีสละสิทธิที่มีการแบ่งแปลงพร้อมสำรวจรังวัดใหม่ และกรณีเกษตรกรเสียชีวิต่แต่ยังไม่มีผู้มาขอยื่นรับการจัดที่ดินแทนที่ (</a:t>
            </a:r>
            <a:r>
              <a:rPr lang="th-TH" sz="1143" dirty="0">
                <a:solidFill>
                  <a:srgbClr val="C00000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ตามระเบียบ </a:t>
            </a:r>
            <a:r>
              <a:rPr lang="th-TH" sz="1143" dirty="0" err="1">
                <a:solidFill>
                  <a:srgbClr val="C00000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คป</a:t>
            </a:r>
            <a:r>
              <a:rPr lang="th-TH" sz="1143" dirty="0">
                <a:solidFill>
                  <a:srgbClr val="C00000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ก. ว่าด้วยหลักเกณฑ์ วิธีการ และเงื่อนไขในการคัดเลือกเกษตรกรฯ ปี 2564) ซึ่งจะต้องจัดให้แล้วเสร็จภายใน 2 ปี </a:t>
            </a:r>
            <a:r>
              <a:rPr lang="th-TH" sz="1143" dirty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กรณีการจัดที่ดินคงค้างในปี 2566 จะมีขั้นตอนมากขึ้นกว่าเดิม เนื่องจากต้องมีการติดตาม ติดประกาศและทำหนังสือแจ้งให้เกษตรกรที่ตกค้างมายื่นเรืองเพื่อเข้าสู่กระบวนการ ซึ่งเป็นเงื่อนไขการดำเนินการที่ยากกว่าการดำเนินการที่ผ่านมาที่มีผู้มาขอยื่นเรื่องไว้แล้ว ทั้งนี้ต้องเป็นไปตามความสมัครใจของเกษตรกร ซึ่งหน่วยงานจะไม่สามารถดำเนินการได้เลยจนกว่าจะมีผู้มายื่นขอรับการจัดที่ดินดังกล่าว</a:t>
            </a:r>
          </a:p>
        </p:txBody>
      </p:sp>
      <p:graphicFrame>
        <p:nvGraphicFramePr>
          <p:cNvPr id="20" name="Chart 18">
            <a:extLst>
              <a:ext uri="{FF2B5EF4-FFF2-40B4-BE49-F238E27FC236}">
                <a16:creationId xmlns:a16="http://schemas.microsoft.com/office/drawing/2014/main" id="{9FD5C5BD-CCDE-458E-95FD-777D1548F86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7984165"/>
              </p:ext>
            </p:extLst>
          </p:nvPr>
        </p:nvGraphicFramePr>
        <p:xfrm>
          <a:off x="7873116" y="2700280"/>
          <a:ext cx="3875959" cy="1754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7" name="กลุ่ม 4">
            <a:extLst>
              <a:ext uri="{FF2B5EF4-FFF2-40B4-BE49-F238E27FC236}">
                <a16:creationId xmlns:a16="http://schemas.microsoft.com/office/drawing/2014/main" id="{9CE8E153-8471-4286-A40E-9F41179C2FA2}"/>
              </a:ext>
            </a:extLst>
          </p:cNvPr>
          <p:cNvGrpSpPr>
            <a:grpSpLocks/>
          </p:cNvGrpSpPr>
          <p:nvPr/>
        </p:nvGrpSpPr>
        <p:grpSpPr bwMode="auto">
          <a:xfrm>
            <a:off x="10811411" y="483412"/>
            <a:ext cx="1054789" cy="586370"/>
            <a:chOff x="7094187" y="1707729"/>
            <a:chExt cx="1164188" cy="613365"/>
          </a:xfrm>
        </p:grpSpPr>
        <p:pic>
          <p:nvPicPr>
            <p:cNvPr id="2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2">
              <a:extLst>
                <a:ext uri="{FF2B5EF4-FFF2-40B4-BE49-F238E27FC236}">
                  <a16:creationId xmlns:a16="http://schemas.microsoft.com/office/drawing/2014/main" id="{0314B78D-38DD-48ED-8595-CA297CCAE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7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defTabSz="871000" eaLnBrk="1" hangingPunct="1">
                <a:defRPr/>
              </a:pPr>
              <a:r>
                <a:rPr lang="th-TH" altLang="th-TH" sz="857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857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857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24" name="Pentagon 43">
            <a:extLst>
              <a:ext uri="{FF2B5EF4-FFF2-40B4-BE49-F238E27FC236}">
                <a16:creationId xmlns:a16="http://schemas.microsoft.com/office/drawing/2014/main" id="{B6A990A4-8CA5-41F1-953D-CE10080E07A9}"/>
              </a:ext>
            </a:extLst>
          </p:cNvPr>
          <p:cNvSpPr/>
          <p:nvPr/>
        </p:nvSpPr>
        <p:spPr>
          <a:xfrm>
            <a:off x="9683960" y="653244"/>
            <a:ext cx="1214736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ตัวชี้วัดเดิม</a:t>
            </a:r>
          </a:p>
        </p:txBody>
      </p:sp>
    </p:spTree>
    <p:extLst>
      <p:ext uri="{BB962C8B-B14F-4D97-AF65-F5344CB8AC3E}">
        <p14:creationId xmlns:p14="http://schemas.microsoft.com/office/powerpoint/2010/main" val="17952054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9915913" y="6402063"/>
            <a:ext cx="1959861" cy="34781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953"/>
              </a:spcBef>
              <a:buFont typeface="Arial" panose="020B0604020202020204" pitchFamily="34" charset="0"/>
              <a:buChar char="•"/>
              <a:defRPr sz="2667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07688" indent="-272187">
              <a:lnSpc>
                <a:spcPct val="90000"/>
              </a:lnSpc>
              <a:spcBef>
                <a:spcPts val="476"/>
              </a:spcBef>
              <a:buFont typeface="Arial" panose="020B0604020202020204" pitchFamily="34" charset="0"/>
              <a:buChar char="•"/>
              <a:defRPr sz="2286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088750" indent="-217750">
              <a:lnSpc>
                <a:spcPct val="90000"/>
              </a:lnSpc>
              <a:spcBef>
                <a:spcPts val="476"/>
              </a:spcBef>
              <a:buFont typeface="Arial" panose="020B0604020202020204" pitchFamily="34" charset="0"/>
              <a:buChar char="•"/>
              <a:defRPr sz="1905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524250" indent="-217750">
              <a:lnSpc>
                <a:spcPct val="90000"/>
              </a:lnSpc>
              <a:spcBef>
                <a:spcPts val="476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1959750" indent="-217750">
              <a:lnSpc>
                <a:spcPct val="90000"/>
              </a:lnSpc>
              <a:spcBef>
                <a:spcPts val="476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395250" indent="-217750" eaLnBrk="0" fontAlgn="base" hangingPunct="0">
              <a:lnSpc>
                <a:spcPct val="90000"/>
              </a:lnSpc>
              <a:spcBef>
                <a:spcPts val="476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830750" indent="-217750" eaLnBrk="0" fontAlgn="base" hangingPunct="0">
              <a:lnSpc>
                <a:spcPct val="90000"/>
              </a:lnSpc>
              <a:spcBef>
                <a:spcPts val="476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266250" indent="-217750" eaLnBrk="0" fontAlgn="base" hangingPunct="0">
              <a:lnSpc>
                <a:spcPct val="90000"/>
              </a:lnSpc>
              <a:spcBef>
                <a:spcPts val="476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701750" indent="-217750" eaLnBrk="0" fontAlgn="base" hangingPunct="0">
              <a:lnSpc>
                <a:spcPct val="90000"/>
              </a:lnSpc>
              <a:spcBef>
                <a:spcPts val="476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defTabSz="871000">
              <a:lnSpc>
                <a:spcPct val="100000"/>
              </a:lnSpc>
              <a:spcBef>
                <a:spcPct val="0"/>
              </a:spcBef>
              <a:buNone/>
              <a:defRPr/>
            </a:pPr>
            <a:fld id="{A595417D-62D8-4E28-A3AD-EB398E4F2986}" type="slidenum">
              <a:rPr lang="en-US" altLang="th-TH" sz="1143">
                <a:solidFill>
                  <a:srgbClr val="898989"/>
                </a:solidFill>
                <a:cs typeface="Angsana New" panose="02020603050405020304" pitchFamily="18" charset="-34"/>
              </a:rPr>
              <a:pPr defTabSz="871000">
                <a:lnSpc>
                  <a:spcPct val="100000"/>
                </a:lnSpc>
                <a:spcBef>
                  <a:spcPct val="0"/>
                </a:spcBef>
                <a:buNone/>
                <a:defRPr/>
              </a:pPr>
              <a:t>12</a:t>
            </a:fld>
            <a:endParaRPr lang="en-US" altLang="th-TH" sz="1143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35525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8416972"/>
              </p:ext>
            </p:extLst>
          </p:nvPr>
        </p:nvGraphicFramePr>
        <p:xfrm>
          <a:off x="163908" y="727883"/>
          <a:ext cx="11828800" cy="1487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45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642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948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ประสิทธิภาพการบริหารจัดการที่ดิน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5.1 จำนวนเกษตรกรที่ได้รับการจัดที่ดิน (ราย)</a:t>
                      </a:r>
                    </a:p>
                  </a:txBody>
                  <a:tcPr marL="87093" marR="87093" marT="43501" marB="43501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131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L="87105" marR="87105" marT="43523" marB="4352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สำนักงานการปฏิรูปที่ดินเพื่อเกษตรกรรม (ส.ป.ก.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105" marR="87105" marT="43523" marB="4352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60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93" marR="87093" marT="43501" marB="4350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ออกหนังสืออนุญาตฯ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ฉบับ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50</a:t>
                      </a: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93" marR="87093" marT="43501" marB="4350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60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93" marR="87093" marT="43501" marB="4350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ออกหนังสืออนุญาตฯ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ฉบับ) ร้อยละ 71.02 (เป้าหมายขั้นต้น)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7093" marR="87093" marT="43501" marB="4350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0" name="Table 4">
            <a:extLst>
              <a:ext uri="{FF2B5EF4-FFF2-40B4-BE49-F238E27FC236}">
                <a16:creationId xmlns:a16="http://schemas.microsoft.com/office/drawing/2014/main" id="{110C0175-BBFA-4CF8-A1BC-131FD43A46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7932659"/>
              </p:ext>
            </p:extLst>
          </p:nvPr>
        </p:nvGraphicFramePr>
        <p:xfrm>
          <a:off x="163908" y="2321532"/>
          <a:ext cx="5769310" cy="2824892"/>
        </p:xfrm>
        <a:graphic>
          <a:graphicData uri="http://schemas.openxmlformats.org/drawingml/2006/table">
            <a:tbl>
              <a:tblPr firstRow="1" bandRow="1"/>
              <a:tblGrid>
                <a:gridCol w="954937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4814373">
                  <a:extLst>
                    <a:ext uri="{9D8B030D-6E8A-4147-A177-3AD203B41FA5}">
                      <a16:colId xmlns:a16="http://schemas.microsoft.com/office/drawing/2014/main" val="2813212516"/>
                    </a:ext>
                  </a:extLst>
                </a:gridCol>
              </a:tblGrid>
              <a:tr h="230291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6953" marR="86953" marT="32664" marB="32664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280" marR="912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325579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100" b="0" i="0" u="none" strike="noStrike" kern="1200" baseline="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ออกหนังสืออนุญาตฯ </a:t>
                      </a:r>
                      <a:r>
                        <a:rPr lang="en-US" sz="11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1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</a:t>
                      </a:r>
                      <a:r>
                        <a:rPr lang="en-US" sz="11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1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ฉบับ</a:t>
                      </a:r>
                      <a:r>
                        <a:rPr lang="en-US" sz="11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1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50 </a:t>
                      </a:r>
                      <a:endParaRPr lang="en-US" sz="1100" b="0" i="0" u="none" strike="noStrike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0" i="0" u="none" strike="noStrike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280" marR="91280" marT="34290" marB="34290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579">
                <a:tc gridSpan="2">
                  <a:txBody>
                    <a:bodyPr/>
                    <a:lstStyle/>
                    <a:p>
                      <a:r>
                        <a:rPr lang="th-TH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lang="en-US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lang="th-TH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 ระดับคะแนน</a:t>
                      </a:r>
                      <a:endParaRPr lang="en-US" sz="1100" b="1" i="0" u="none" strike="noStrike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139240"/>
                  </a:ext>
                </a:extLst>
              </a:tr>
              <a:tr h="2463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ระดับคะแนน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เกณฑ์การให้คะแนน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2463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1</a:t>
                      </a: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การประกาศให้บุคคลยื่นคำขอเพื่อรับการคัดเลือก และจัดที่ดิน</a:t>
                      </a: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3847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2</a:t>
                      </a: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การสอบสวนสิทธิ ประกอบการพิจารณาคำขอ และเอกสารหลักฐาน ตามหลักเกณฑ์ วิธีการ เงื่อนไข และระยะเวลาที่กำหนด</a:t>
                      </a: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3847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3</a:t>
                      </a: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การตรวจสอบข้อเท็จจริง แนวเขต สถานะของที่ดิน สำรวจรังวัดแปลงที่ดิน และระบบฐานข้อมูลระบบสารสนเทศ</a:t>
                      </a: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  <a:tr h="2463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การพิจารณาคัดเลือก และจัดที่ดินให้เกษตรกรตาม ระเบียบ </a:t>
                      </a:r>
                      <a:r>
                        <a:rPr kumimoji="0" lang="th-TH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คป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 ฯ พ.ศ. 2564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815791"/>
                  </a:ext>
                </a:extLst>
              </a:tr>
              <a:tr h="3952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ประกาศผลการคัดเลือก และการจัดที่ดินพร้อมแจ้งสิทธิอุทธรณ์ภายใน 30 วัน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มอบหนังสืออนุญาตให้เข้าทำประโยชน์ในเขตปฏิรูปที่ดิน</a:t>
                      </a: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295783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CAC421F0-13F3-489C-949C-32B2D075BA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797829"/>
              </p:ext>
            </p:extLst>
          </p:nvPr>
        </p:nvGraphicFramePr>
        <p:xfrm>
          <a:off x="6096000" y="2321532"/>
          <a:ext cx="5896708" cy="2824892"/>
        </p:xfrm>
        <a:graphic>
          <a:graphicData uri="http://schemas.openxmlformats.org/drawingml/2006/table">
            <a:tbl>
              <a:tblPr firstRow="1" bandRow="1"/>
              <a:tblGrid>
                <a:gridCol w="97602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4920684">
                  <a:extLst>
                    <a:ext uri="{9D8B030D-6E8A-4147-A177-3AD203B41FA5}">
                      <a16:colId xmlns:a16="http://schemas.microsoft.com/office/drawing/2014/main" val="2813212516"/>
                    </a:ext>
                  </a:extLst>
                </a:gridCol>
              </a:tblGrid>
              <a:tr h="230291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6953" marR="86953" marT="32664" marB="32664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280" marR="912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325579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kern="1200" baseline="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ออกหนังสืออนุญาตฯ </a:t>
                      </a:r>
                      <a:r>
                        <a:rPr lang="en-US" sz="11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1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</a:t>
                      </a:r>
                      <a:r>
                        <a:rPr lang="en-US" sz="11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1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ฉบับ) ร้อยละ 71.02 (เป้าหมายขั้นต้น)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0" i="0" u="none" strike="noStrike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280" marR="91280" marT="34290" marB="34290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579">
                <a:tc gridSpan="2">
                  <a:txBody>
                    <a:bodyPr/>
                    <a:lstStyle/>
                    <a:p>
                      <a:r>
                        <a:rPr lang="th-TH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lang="en-US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lang="th-TH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 ระดับคะแนน</a:t>
                      </a:r>
                      <a:endParaRPr lang="en-US" sz="1100" b="1" i="0" u="none" strike="noStrike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9840329"/>
                  </a:ext>
                </a:extLst>
              </a:tr>
              <a:tr h="2463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ระดับคะแนน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เกณฑ์การให้คะแนน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2463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1</a:t>
                      </a: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การประกาศให้บุคคลยื่นคำขอเพื่อรับการคัดเลือก และจัดที่ดิน</a:t>
                      </a: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3847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2</a:t>
                      </a: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การสอบสวนสิทธิ ประกอบการพิจารณาคำขอ และเอกสารหลักฐาน ตามหลักเกณฑ์ วิธีการ เงื่อนไข และระยะเวลาที่กำหนด</a:t>
                      </a: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3847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3</a:t>
                      </a: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การตรวจสอบข้อเท็จจริง แนวเขต สถานะของที่ดิน สำรวจรังวัดแปลงที่ดิน และระบบฐานข้อมูลระบบสารสนเทศ</a:t>
                      </a: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  <a:tr h="2463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การพิจารณาคัดเลือก และจัดที่ดินให้เกษตรกรตาม ระเบียบ </a:t>
                      </a:r>
                      <a:r>
                        <a:rPr kumimoji="0" lang="th-TH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คป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 ฯ พ.ศ. 2564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815791"/>
                  </a:ext>
                </a:extLst>
              </a:tr>
              <a:tr h="3952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ประกาศผลการคัดเลือก และการจัดที่ดินพร้อมแจ้งสิทธิอุทธรณ์ภายใน 30 วัน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มอบหนังสืออนุญาตให้เข้าทำประโยชน์ในเขตปฏิรูปที่ดิน</a:t>
                      </a:r>
                    </a:p>
                  </a:txBody>
                  <a:tcPr marL="86953" marR="86953" marT="32664" marB="32664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295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15470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gray">
          <a:xfrm>
            <a:off x="134598" y="773829"/>
            <a:ext cx="7249864" cy="523220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65335" tIns="65335" rIns="65335" bIns="65335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829769">
              <a:spcAft>
                <a:spcPts val="545"/>
              </a:spcAft>
              <a:defRPr/>
            </a:pPr>
            <a:endParaRPr lang="en-US" sz="908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Slide Number Placeholder 1">
            <a:extLst>
              <a:ext uri="{FF2B5EF4-FFF2-40B4-BE49-F238E27FC236}">
                <a16:creationId xmlns:a16="http://schemas.microsoft.com/office/drawing/2014/main" id="{849CFC5B-C772-4883-8F1B-871A36D96DAD}"/>
              </a:ext>
            </a:extLst>
          </p:cNvPr>
          <p:cNvSpPr txBox="1">
            <a:spLocks/>
          </p:cNvSpPr>
          <p:nvPr/>
        </p:nvSpPr>
        <p:spPr>
          <a:xfrm>
            <a:off x="9689821" y="6151896"/>
            <a:ext cx="1866946" cy="331325"/>
          </a:xfrm>
          <a:prstGeom prst="rect">
            <a:avLst/>
          </a:prstGeom>
        </p:spPr>
        <p:txBody>
          <a:bodyPr vert="horz" lIns="82970" tIns="41485" rIns="82970" bIns="41485" rtlCol="0" anchor="ctr"/>
          <a:lstStyle>
            <a:defPPr>
              <a:defRPr lang="th-TH"/>
            </a:defPPr>
            <a:lvl1pPr marL="0" algn="r" defTabSz="914340" rtl="0" eaLnBrk="1" latinLnBrk="0" hangingPunct="1">
              <a:defRPr sz="1000" kern="120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17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4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1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8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51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2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9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6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29715">
              <a:defRPr/>
            </a:pPr>
            <a:fld id="{48F63A3B-78C7-47BE-AE5E-E10140E04643}" type="slidenum">
              <a:rPr lang="en-US" sz="908">
                <a:solidFill>
                  <a:prstClr val="black">
                    <a:lumMod val="65000"/>
                    <a:lumOff val="35000"/>
                  </a:prstClr>
                </a:solidFill>
              </a:rPr>
              <a:pPr defTabSz="829715">
                <a:defRPr/>
              </a:pPr>
              <a:t>13</a:t>
            </a:fld>
            <a:endParaRPr lang="en-US" sz="908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27" name="กลุ่ม 4">
            <a:extLst>
              <a:ext uri="{FF2B5EF4-FFF2-40B4-BE49-F238E27FC236}">
                <a16:creationId xmlns:a16="http://schemas.microsoft.com/office/drawing/2014/main" id="{9CE8E153-8471-4286-A40E-9F41179C2FA2}"/>
              </a:ext>
            </a:extLst>
          </p:cNvPr>
          <p:cNvGrpSpPr>
            <a:grpSpLocks/>
          </p:cNvGrpSpPr>
          <p:nvPr/>
        </p:nvGrpSpPr>
        <p:grpSpPr bwMode="auto">
          <a:xfrm>
            <a:off x="10604523" y="757986"/>
            <a:ext cx="1370600" cy="601544"/>
            <a:chOff x="7094187" y="1707729"/>
            <a:chExt cx="1164188" cy="613365"/>
          </a:xfrm>
        </p:grpSpPr>
        <p:pic>
          <p:nvPicPr>
            <p:cNvPr id="2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2">
              <a:extLst>
                <a:ext uri="{FF2B5EF4-FFF2-40B4-BE49-F238E27FC236}">
                  <a16:creationId xmlns:a16="http://schemas.microsoft.com/office/drawing/2014/main" id="{0314B78D-38DD-48ED-8595-CA297CCAE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77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defTabSz="829769" eaLnBrk="1" hangingPunct="1">
                <a:defRPr/>
              </a:pPr>
              <a:r>
                <a:rPr lang="th-TH" altLang="th-TH" sz="816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816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816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22" name="TextBox 20">
            <a:extLst>
              <a:ext uri="{FF2B5EF4-FFF2-40B4-BE49-F238E27FC236}">
                <a16:creationId xmlns:a16="http://schemas.microsoft.com/office/drawing/2014/main" id="{9A3D60C7-45F4-47AB-B2B7-762A9F179FCC}"/>
              </a:ext>
            </a:extLst>
          </p:cNvPr>
          <p:cNvSpPr txBox="1"/>
          <p:nvPr/>
        </p:nvSpPr>
        <p:spPr>
          <a:xfrm>
            <a:off x="646207" y="318383"/>
            <a:ext cx="6531597" cy="539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29769">
              <a:defRPr/>
            </a:pPr>
            <a:r>
              <a:rPr lang="th-TH" sz="1634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.......ชื่อกรม................</a:t>
            </a:r>
          </a:p>
          <a:p>
            <a:pPr defTabSz="829769">
              <a:defRPr/>
            </a:pPr>
            <a:r>
              <a:rPr lang="th-TH" sz="1271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271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271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สี่เหลี่ยมผืนผ้า 30">
            <a:extLst>
              <a:ext uri="{FF2B5EF4-FFF2-40B4-BE49-F238E27FC236}">
                <a16:creationId xmlns:a16="http://schemas.microsoft.com/office/drawing/2014/main" id="{1E306E17-08E6-4917-8259-ED9F649CFAEE}"/>
              </a:ext>
            </a:extLst>
          </p:cNvPr>
          <p:cNvSpPr/>
          <p:nvPr/>
        </p:nvSpPr>
        <p:spPr>
          <a:xfrm>
            <a:off x="0" y="6576"/>
            <a:ext cx="12191999" cy="59756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769">
              <a:defRPr/>
            </a:pPr>
            <a:endParaRPr lang="th-TH" sz="1634">
              <a:solidFill>
                <a:prstClr val="white"/>
              </a:solidFill>
              <a:latin typeface="Calibri"/>
              <a:cs typeface="Cordia New" panose="020B0304020202020204" pitchFamily="34" charset="-34"/>
            </a:endParaRPr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F4FE155B-7096-4CFD-B36E-7CF26A63A9F9}"/>
              </a:ext>
            </a:extLst>
          </p:cNvPr>
          <p:cNvSpPr txBox="1"/>
          <p:nvPr/>
        </p:nvSpPr>
        <p:spPr>
          <a:xfrm>
            <a:off x="37886" y="35244"/>
            <a:ext cx="7805866" cy="636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29769">
              <a:defRPr/>
            </a:pPr>
            <a:r>
              <a:rPr lang="th-TH" sz="1452" b="1" dirty="0">
                <a:solidFill>
                  <a:prstClr val="white"/>
                </a:solidFill>
                <a:latin typeface="Tahoma" pitchFamily="34" charset="0"/>
                <a:cs typeface="Tahoma" pitchFamily="34" charset="0"/>
              </a:rPr>
              <a:t>ตัวชี้วัด</a:t>
            </a:r>
            <a:r>
              <a:rPr lang="th-TH" sz="1452" b="1" dirty="0">
                <a:solidFill>
                  <a:prstClr val="white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สำนักงานการปฏิรูปที่ดินเพื่อเกษตรกรรม</a:t>
            </a:r>
          </a:p>
          <a:p>
            <a:pPr defTabSz="829769">
              <a:defRPr/>
            </a:pPr>
            <a:r>
              <a:rPr lang="th-TH" sz="1271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271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2566</a:t>
            </a:r>
            <a:endParaRPr lang="th-TH" sz="1271" b="1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829769">
              <a:defRPr/>
            </a:pPr>
            <a:endParaRPr lang="th-TH" sz="816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6" name="Rectangle 5">
            <a:extLst>
              <a:ext uri="{FF2B5EF4-FFF2-40B4-BE49-F238E27FC236}">
                <a16:creationId xmlns:a16="http://schemas.microsoft.com/office/drawing/2014/main" id="{2021DA23-0DC9-4F31-AE39-3A309B076AEF}"/>
              </a:ext>
            </a:extLst>
          </p:cNvPr>
          <p:cNvSpPr/>
          <p:nvPr/>
        </p:nvSpPr>
        <p:spPr>
          <a:xfrm>
            <a:off x="202106" y="797148"/>
            <a:ext cx="69304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64704" indent="-564704" defTabSz="829769">
              <a:defRPr/>
            </a:pPr>
            <a:r>
              <a:rPr lang="en-US" sz="1400" b="1" dirty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5 </a:t>
            </a:r>
            <a:r>
              <a:rPr lang="th-TH" sz="1400" b="1" dirty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ประสิทธิภาพการบริหารจัดการที่ดิน</a:t>
            </a:r>
            <a:endParaRPr lang="en-US" sz="1400" b="1" dirty="0">
              <a:solidFill>
                <a:prstClr val="black"/>
              </a:solidFill>
              <a:latin typeface="Tahoma" pitchFamily="34" charset="0"/>
              <a:ea typeface="Tahoma" panose="020B0604030504040204" pitchFamily="34" charset="0"/>
              <a:cs typeface="Tahoma" pitchFamily="34" charset="0"/>
            </a:endParaRPr>
          </a:p>
          <a:p>
            <a:pPr marL="564704" indent="-564704" defTabSz="829769">
              <a:defRPr/>
            </a:pPr>
            <a:r>
              <a:rPr lang="en-US" sz="1400" b="1" dirty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   5.2 </a:t>
            </a:r>
            <a:r>
              <a:rPr lang="th-TH" sz="1400" b="1" dirty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จำนวนพื้นที่ที่ได้รับการตรวจสอบที่ดินที่ปฏิบัติตามระเบียบของ ส.ป.ก. (ไร่)</a:t>
            </a:r>
            <a:endParaRPr lang="en-US" sz="10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5" name="ตาราง 9">
            <a:extLst>
              <a:ext uri="{FF2B5EF4-FFF2-40B4-BE49-F238E27FC236}">
                <a16:creationId xmlns:a16="http://schemas.microsoft.com/office/drawing/2014/main" id="{0C665F2F-5FB0-4C15-9802-BE883ECED5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785153"/>
              </p:ext>
            </p:extLst>
          </p:nvPr>
        </p:nvGraphicFramePr>
        <p:xfrm>
          <a:off x="168532" y="1425008"/>
          <a:ext cx="11806591" cy="963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065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489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 marL="110440" marR="110440" marT="41487" marB="41487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712470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AutoNum type="arabicPeriod"/>
                        <a:tabLst/>
                        <a:defRPr/>
                      </a:pPr>
                      <a:r>
                        <a:rPr lang="th-TH" sz="1100" b="0" u="none" spc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จำนวนพื้นที่ที่ได้รับการตรวจสอบการถือครองที่ดิน</a:t>
                      </a:r>
                      <a:r>
                        <a:rPr lang="en-US" sz="1100" b="0" u="none" spc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u="none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หมายถึง จำนวนพื้นที่ที่ได้รับการตรวจสอบการถือครองที่ดินและการใช้ประโยชน์ที่ดิน ว่าเป็นไปตามระเบียบและกฎหมายของ ส.ป.ก. หรือไ</a:t>
                      </a:r>
                      <a:r>
                        <a:rPr lang="th-TH" sz="1100" b="0" u="none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ม่ และมีการประชาสัมพันธ์ ให้ความรู้แก่เกษตรกรรวมทั้งการแจ้งเตือน และมีการติดตามตรวจสอบร่วมกับเครือข่ายในพื้นที เพื่อให้เกษตรกปฏิบัติตามระเบียบของ ส.ป.ก.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AutoNum type="arabicPeriod"/>
                        <a:tabLst/>
                        <a:defRPr/>
                      </a:pPr>
                      <a:r>
                        <a:rPr lang="th-TH" sz="1100" b="0" u="none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ในปี พ.ศ. </a:t>
                      </a:r>
                      <a:r>
                        <a:rPr lang="en-US" sz="1100" b="0" u="none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</a:t>
                      </a:r>
                      <a:r>
                        <a:rPr lang="th-TH" sz="1100" b="0" u="none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ส.ป.ก. มีแผนการตรวจสอบที่ดินเพื่อให้เกษตรกรปฏิบัติตามระเบียบ จำนวน </a:t>
                      </a:r>
                      <a:r>
                        <a:rPr lang="en-US" sz="1100" b="0" u="none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2.5 </a:t>
                      </a:r>
                      <a:r>
                        <a:rPr lang="th-TH" sz="1100" b="0" u="none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ล้านไร่</a:t>
                      </a:r>
                      <a:endParaRPr lang="th-TH" sz="1100" b="0" u="none" spc="-3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10440" marR="110440" marT="41487" marB="41487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1" name="Table 4">
            <a:extLst>
              <a:ext uri="{FF2B5EF4-FFF2-40B4-BE49-F238E27FC236}">
                <a16:creationId xmlns:a16="http://schemas.microsoft.com/office/drawing/2014/main" id="{B9A3BB7E-1AC8-4632-9325-950898754B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969776"/>
              </p:ext>
            </p:extLst>
          </p:nvPr>
        </p:nvGraphicFramePr>
        <p:xfrm>
          <a:off x="204211" y="4972303"/>
          <a:ext cx="7418970" cy="1565165"/>
        </p:xfrm>
        <a:graphic>
          <a:graphicData uri="http://schemas.openxmlformats.org/drawingml/2006/table">
            <a:tbl>
              <a:tblPr firstRow="1" bandRow="1"/>
              <a:tblGrid>
                <a:gridCol w="2441730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559430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417810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4892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273" marR="91273" marT="41487" marB="4148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4348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110440" marR="110440" marT="41487" marB="41487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110440" marR="110440" marT="41487" marB="41487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</a:t>
                      </a:r>
                    </a:p>
                    <a:p>
                      <a:pPr algn="ctr"/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(100)</a:t>
                      </a:r>
                    </a:p>
                  </a:txBody>
                  <a:tcPr marL="110440" marR="110440" marT="41487" marB="41487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8814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2,224,500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ไร่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(เป้าหมายปี 66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[2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500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000] x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ร้อยละของผลการดำเนินงานเทียบกับแผนเฉลี่ยปี 63-65</a:t>
                      </a: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0440" marR="110440" marT="41487" marB="41487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362,250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ไร่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(Interval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ขั้นสูง – ขั้นต้น)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0440" marR="110440" marT="41487" marB="41487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500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000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ไร่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100 ของเป้าหมายปี 66)</a:t>
                      </a:r>
                      <a:endParaRPr lang="th-TH" sz="10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0440" marR="110440" marT="41487" marB="41487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42" name="Table 7">
            <a:extLst>
              <a:ext uri="{FF2B5EF4-FFF2-40B4-BE49-F238E27FC236}">
                <a16:creationId xmlns:a16="http://schemas.microsoft.com/office/drawing/2014/main" id="{ECF1BCD4-A2FF-49CD-A66A-873C37A81F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2191248"/>
              </p:ext>
            </p:extLst>
          </p:nvPr>
        </p:nvGraphicFramePr>
        <p:xfrm>
          <a:off x="203328" y="2688624"/>
          <a:ext cx="7424599" cy="1949779"/>
        </p:xfrm>
        <a:graphic>
          <a:graphicData uri="http://schemas.openxmlformats.org/drawingml/2006/table">
            <a:tbl>
              <a:tblPr firstRow="1"/>
              <a:tblGrid>
                <a:gridCol w="2352505">
                  <a:extLst>
                    <a:ext uri="{9D8B030D-6E8A-4147-A177-3AD203B41FA5}">
                      <a16:colId xmlns:a16="http://schemas.microsoft.com/office/drawing/2014/main" val="2916355902"/>
                    </a:ext>
                  </a:extLst>
                </a:gridCol>
                <a:gridCol w="990408">
                  <a:extLst>
                    <a:ext uri="{9D8B030D-6E8A-4147-A177-3AD203B41FA5}">
                      <a16:colId xmlns:a16="http://schemas.microsoft.com/office/drawing/2014/main" val="1325378920"/>
                    </a:ext>
                  </a:extLst>
                </a:gridCol>
                <a:gridCol w="960396">
                  <a:extLst>
                    <a:ext uri="{9D8B030D-6E8A-4147-A177-3AD203B41FA5}">
                      <a16:colId xmlns:a16="http://schemas.microsoft.com/office/drawing/2014/main" val="1690553806"/>
                    </a:ext>
                  </a:extLst>
                </a:gridCol>
                <a:gridCol w="1110458">
                  <a:extLst>
                    <a:ext uri="{9D8B030D-6E8A-4147-A177-3AD203B41FA5}">
                      <a16:colId xmlns:a16="http://schemas.microsoft.com/office/drawing/2014/main" val="1417917211"/>
                    </a:ext>
                  </a:extLst>
                </a:gridCol>
                <a:gridCol w="1005416">
                  <a:extLst>
                    <a:ext uri="{9D8B030D-6E8A-4147-A177-3AD203B41FA5}">
                      <a16:colId xmlns:a16="http://schemas.microsoft.com/office/drawing/2014/main" val="3603171764"/>
                    </a:ext>
                  </a:extLst>
                </a:gridCol>
                <a:gridCol w="1005416">
                  <a:extLst>
                    <a:ext uri="{9D8B030D-6E8A-4147-A177-3AD203B41FA5}">
                      <a16:colId xmlns:a16="http://schemas.microsoft.com/office/drawing/2014/main" val="1403512254"/>
                    </a:ext>
                  </a:extLst>
                </a:gridCol>
              </a:tblGrid>
              <a:tr h="2964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</a:p>
                    <a:p>
                      <a:pPr algn="ctr" rtl="0" fontAlgn="ctr"/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th-TH" sz="1000" b="1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th-TH" sz="1000" b="1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  <a:endParaRPr lang="th-TH" sz="10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121478"/>
                  </a:ext>
                </a:extLst>
              </a:tr>
              <a:tr h="25503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(ไร่)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b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7,077,656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b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5,086,731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</a:t>
                      </a:r>
                      <a:r>
                        <a:rPr 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597</a:t>
                      </a:r>
                      <a:r>
                        <a:rPr lang="th-TH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,486 </a:t>
                      </a:r>
                    </a:p>
                  </a:txBody>
                  <a:tcPr marL="8137" marR="8137" marT="6114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b"/>
                      <a:r>
                        <a:rPr lang="th-TH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2,725,305</a:t>
                      </a:r>
                      <a:endParaRPr lang="th-TH" sz="100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b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b"/>
                      <a:r>
                        <a:rPr lang="th-TH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2,500,000</a:t>
                      </a:r>
                      <a:endParaRPr lang="th-TH" sz="100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b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4493692"/>
                  </a:ext>
                </a:extLst>
              </a:tr>
              <a:tr h="5868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 : พื้นที่ (ไร่)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u="sng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ตรวจสอบเบื้องต้น</a:t>
                      </a:r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(จากแผนที่เชิงเลข)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(เทียบเป้าหมายตามแผนปฏิบัติการ)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rtl="0" fontAlgn="ctr"/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b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6,906,504 </a:t>
                      </a:r>
                    </a:p>
                    <a:p>
                      <a:pPr algn="ctr" rtl="0" fontAlgn="b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97.58)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b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4,982,541 </a:t>
                      </a:r>
                    </a:p>
                    <a:p>
                      <a:pPr algn="ctr" rtl="0" fontAlgn="b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97.95)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th-TH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</a:t>
                      </a:r>
                      <a:r>
                        <a:rPr 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519</a:t>
                      </a:r>
                      <a:r>
                        <a:rPr lang="th-TH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797</a:t>
                      </a:r>
                      <a:r>
                        <a:rPr lang="th-TH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algn="ctr" fontAlgn="b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97.01)</a:t>
                      </a:r>
                      <a:endParaRPr lang="th-TH" sz="100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endParaRPr lang="th-TH" sz="1000" b="1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fontAlgn="b"/>
                      <a:r>
                        <a:rPr lang="th-TH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2,725,305 </a:t>
                      </a:r>
                    </a:p>
                    <a:p>
                      <a:pPr algn="ctr" fontAlgn="b"/>
                      <a:r>
                        <a:rPr lang="th-TH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100)</a:t>
                      </a:r>
                      <a:endParaRPr lang="th-TH" sz="100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fontAlgn="ctr"/>
                      <a:endParaRPr lang="th-TH" sz="100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-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3015948"/>
                  </a:ext>
                </a:extLst>
              </a:tr>
              <a:tr h="7319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ปฏิบัติตามระเบียบจากการพิจารณาของคณะอนุกรรมการฯ และเจ้าหน้าที่ตรวจสอบเพิ่มเติม (ไร่)</a:t>
                      </a:r>
                    </a:p>
                    <a:p>
                      <a:pPr algn="ctr" rtl="0" fontAlgn="ctr"/>
                      <a:r>
                        <a:rPr lang="th-TH" sz="1000" b="1" u="sng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ตรวจสอบรายแปลง</a:t>
                      </a:r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ของพื้นที่ที่ปฏิบัติตามระเบียบเทียบกับแผนงาน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b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6,656,646 </a:t>
                      </a:r>
                    </a:p>
                    <a:p>
                      <a:pPr algn="ctr" rtl="0" fontAlgn="b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94.05)</a:t>
                      </a:r>
                    </a:p>
                    <a:p>
                      <a:pPr algn="ctr" rtl="0" fontAlgn="b"/>
                      <a:endParaRPr lang="th-TH" sz="1000" b="1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rtl="0" fontAlgn="b"/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b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4,375,782 </a:t>
                      </a:r>
                    </a:p>
                    <a:p>
                      <a:pPr algn="ctr" rtl="0" fontAlgn="b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86.02)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/>
                      <a:r>
                        <a:rPr lang="th-TH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</a:t>
                      </a:r>
                      <a:r>
                        <a:rPr 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306</a:t>
                      </a:r>
                      <a:r>
                        <a:rPr lang="th-TH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116</a:t>
                      </a:r>
                      <a:r>
                        <a:rPr lang="th-TH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algn="ctr" fontAlgn="b"/>
                      <a:r>
                        <a:rPr lang="th-TH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88.78)</a:t>
                      </a:r>
                    </a:p>
                    <a:p>
                      <a:pPr algn="ctr" fontAlgn="b"/>
                      <a:endParaRPr lang="th-TH" sz="1000" b="1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2,510,771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92.13)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th-TH" sz="10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-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37" marR="8137" marT="6114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1855728"/>
                  </a:ext>
                </a:extLst>
              </a:tr>
            </a:tbl>
          </a:graphicData>
        </a:graphic>
      </p:graphicFrame>
      <p:sp>
        <p:nvSpPr>
          <p:cNvPr id="43" name="Rectangle 8">
            <a:extLst>
              <a:ext uri="{FF2B5EF4-FFF2-40B4-BE49-F238E27FC236}">
                <a16:creationId xmlns:a16="http://schemas.microsoft.com/office/drawing/2014/main" id="{3FD8B5C3-98A6-492E-AA89-1DDA3B5FAA69}"/>
              </a:ext>
            </a:extLst>
          </p:cNvPr>
          <p:cNvSpPr/>
          <p:nvPr/>
        </p:nvSpPr>
        <p:spPr>
          <a:xfrm>
            <a:off x="204211" y="2424794"/>
            <a:ext cx="1013419" cy="259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2976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089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ข้อมูลพื้นฐาน</a:t>
            </a:r>
          </a:p>
        </p:txBody>
      </p:sp>
      <p:sp>
        <p:nvSpPr>
          <p:cNvPr id="45" name="TextBox 10">
            <a:extLst>
              <a:ext uri="{FF2B5EF4-FFF2-40B4-BE49-F238E27FC236}">
                <a16:creationId xmlns:a16="http://schemas.microsoft.com/office/drawing/2014/main" id="{ED5C1F27-FB6D-4553-9CA1-F7A454181D51}"/>
              </a:ext>
            </a:extLst>
          </p:cNvPr>
          <p:cNvSpPr txBox="1"/>
          <p:nvPr/>
        </p:nvSpPr>
        <p:spPr>
          <a:xfrm>
            <a:off x="185992" y="4611580"/>
            <a:ext cx="4596130" cy="2459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2976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998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หมายเหตุ</a:t>
            </a:r>
            <a:r>
              <a:rPr lang="en-US" sz="998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: </a:t>
            </a:r>
            <a:r>
              <a:rPr lang="th-TH" sz="998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ได้รับเงินสมทบจากกองทุนการปฏิรูปที่ดิน ในการดำเนินงานปี 2566</a:t>
            </a:r>
          </a:p>
        </p:txBody>
      </p:sp>
      <p:graphicFrame>
        <p:nvGraphicFramePr>
          <p:cNvPr id="47" name="Chart 17">
            <a:extLst>
              <a:ext uri="{FF2B5EF4-FFF2-40B4-BE49-F238E27FC236}">
                <a16:creationId xmlns:a16="http://schemas.microsoft.com/office/drawing/2014/main" id="{EC122BB1-BD81-41A7-91E8-868A1262BAD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62380263"/>
              </p:ext>
            </p:extLst>
          </p:nvPr>
        </p:nvGraphicFramePr>
        <p:xfrm>
          <a:off x="8255357" y="2759465"/>
          <a:ext cx="3582692" cy="19497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8" name="TextBox 9">
            <a:extLst>
              <a:ext uri="{FF2B5EF4-FFF2-40B4-BE49-F238E27FC236}">
                <a16:creationId xmlns:a16="http://schemas.microsoft.com/office/drawing/2014/main" id="{6EDA0D1B-DA21-4A93-AE1A-ACE58240E2CA}"/>
              </a:ext>
            </a:extLst>
          </p:cNvPr>
          <p:cNvSpPr txBox="1"/>
          <p:nvPr/>
        </p:nvSpPr>
        <p:spPr>
          <a:xfrm>
            <a:off x="7843753" y="5255785"/>
            <a:ext cx="4144036" cy="59516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defTabSz="82976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089" dirty="0">
                <a:solidFill>
                  <a:srgbClr val="0000CC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เงื่อนไขการประเมิน</a:t>
            </a:r>
            <a:r>
              <a:rPr lang="th-TH" sz="1089" dirty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 </a:t>
            </a:r>
            <a:r>
              <a:rPr lang="en-US" sz="1089" dirty="0">
                <a:solidFill>
                  <a:srgbClr val="0000CC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:</a:t>
            </a:r>
            <a:r>
              <a:rPr lang="en-US" sz="1089" dirty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 </a:t>
            </a:r>
            <a:r>
              <a:rPr lang="th-TH" sz="1089" dirty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ในค่าเป้าหมายนอกเหนือจากผู้ปฏิบัติตามระเบียบแล้ว จะมีส่วนของผู้เสียชีวิต และผู้ที่ไม่สามารถมาชี้แจ้งข้อเท็จจริง ที่ไม่อาจพิจารณาได้ว่าปฏิบัติตามระเบียบหรือไม่ </a:t>
            </a:r>
          </a:p>
        </p:txBody>
      </p:sp>
      <p:sp>
        <p:nvSpPr>
          <p:cNvPr id="20" name="Pentagon 43">
            <a:extLst>
              <a:ext uri="{FF2B5EF4-FFF2-40B4-BE49-F238E27FC236}">
                <a16:creationId xmlns:a16="http://schemas.microsoft.com/office/drawing/2014/main" id="{DD38D1C6-56BD-463F-85D6-A1B25940976F}"/>
              </a:ext>
            </a:extLst>
          </p:cNvPr>
          <p:cNvSpPr/>
          <p:nvPr/>
        </p:nvSpPr>
        <p:spPr>
          <a:xfrm>
            <a:off x="9358488" y="962538"/>
            <a:ext cx="1214736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ตัวชี้วัดเดิม</a:t>
            </a:r>
          </a:p>
        </p:txBody>
      </p:sp>
    </p:spTree>
    <p:extLst>
      <p:ext uri="{BB962C8B-B14F-4D97-AF65-F5344CB8AC3E}">
        <p14:creationId xmlns:p14="http://schemas.microsoft.com/office/powerpoint/2010/main" val="4872054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9734816" y="6261114"/>
            <a:ext cx="1866946" cy="331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908"/>
              </a:spcBef>
              <a:buFont typeface="Arial" panose="020B0604020202020204" pitchFamily="34" charset="0"/>
              <a:buChar char="•"/>
              <a:defRPr sz="2541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674187" indent="-259302">
              <a:lnSpc>
                <a:spcPct val="90000"/>
              </a:lnSpc>
              <a:spcBef>
                <a:spcPts val="453"/>
              </a:spcBef>
              <a:buFont typeface="Arial" panose="020B0604020202020204" pitchFamily="34" charset="0"/>
              <a:buChar char="•"/>
              <a:defRPr sz="2178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037212" indent="-207442">
              <a:lnSpc>
                <a:spcPct val="90000"/>
              </a:lnSpc>
              <a:spcBef>
                <a:spcPts val="453"/>
              </a:spcBef>
              <a:buFont typeface="Arial" panose="020B0604020202020204" pitchFamily="34" charset="0"/>
              <a:buChar char="•"/>
              <a:defRPr sz="1815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452097" indent="-207442">
              <a:lnSpc>
                <a:spcPct val="90000"/>
              </a:lnSpc>
              <a:spcBef>
                <a:spcPts val="453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1866981" indent="-207442">
              <a:lnSpc>
                <a:spcPct val="90000"/>
              </a:lnSpc>
              <a:spcBef>
                <a:spcPts val="453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281866" indent="-207442" eaLnBrk="0" fontAlgn="base" hangingPunct="0">
              <a:lnSpc>
                <a:spcPct val="90000"/>
              </a:lnSpc>
              <a:spcBef>
                <a:spcPts val="453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696751" indent="-207442" eaLnBrk="0" fontAlgn="base" hangingPunct="0">
              <a:lnSpc>
                <a:spcPct val="90000"/>
              </a:lnSpc>
              <a:spcBef>
                <a:spcPts val="453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111635" indent="-207442" eaLnBrk="0" fontAlgn="base" hangingPunct="0">
              <a:lnSpc>
                <a:spcPct val="90000"/>
              </a:lnSpc>
              <a:spcBef>
                <a:spcPts val="453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526519" indent="-207442" eaLnBrk="0" fontAlgn="base" hangingPunct="0">
              <a:lnSpc>
                <a:spcPct val="90000"/>
              </a:lnSpc>
              <a:spcBef>
                <a:spcPts val="453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defTabSz="829769">
              <a:lnSpc>
                <a:spcPct val="100000"/>
              </a:lnSpc>
              <a:spcBef>
                <a:spcPct val="0"/>
              </a:spcBef>
              <a:buNone/>
              <a:defRPr/>
            </a:pPr>
            <a:fld id="{A595417D-62D8-4E28-A3AD-EB398E4F2986}" type="slidenum">
              <a:rPr lang="en-US" altLang="th-TH" sz="1089">
                <a:solidFill>
                  <a:srgbClr val="898989"/>
                </a:solidFill>
                <a:cs typeface="Angsana New" panose="02020603050405020304" pitchFamily="18" charset="-34"/>
              </a:rPr>
              <a:pPr defTabSz="829769">
                <a:lnSpc>
                  <a:spcPct val="100000"/>
                </a:lnSpc>
                <a:spcBef>
                  <a:spcPct val="0"/>
                </a:spcBef>
                <a:buNone/>
                <a:defRPr/>
              </a:pPr>
              <a:t>14</a:t>
            </a:fld>
            <a:endParaRPr lang="en-US" altLang="th-TH" sz="1089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2754317"/>
              </p:ext>
            </p:extLst>
          </p:nvPr>
        </p:nvGraphicFramePr>
        <p:xfrm>
          <a:off x="246185" y="475069"/>
          <a:ext cx="11790484" cy="13983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53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351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009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ประสิทธิภาพการบริหารจัดการที่ดิน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5.2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จำนวนพื้นที่ที่ได้รับการตรวจสอบที่ดินที่ปฏิบัติตามระเบียบของ ส.ป.ก. (ไร่)</a:t>
                      </a:r>
                      <a:endParaRPr lang="th-TH" sz="1400" b="1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964" marR="82964" marT="41439" marB="41439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6529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L="82975" marR="82975" marT="41460" marB="414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สำนักงานการปฏิรูปที่ดินเพื่อเกษตรกรรม (ส.ป.ก.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975" marR="82975" marT="41460" marB="4146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4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964" marR="82964" marT="41439" marB="4143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2,224,500 (ไร่)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(เป้าหมายขั้นต้น)</a:t>
                      </a: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964" marR="82964" marT="41439" marB="4143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64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964" marR="82964" marT="41439" marB="4143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2,362,250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(ไร่)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(เป้าหมายมาตรฐาน)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964" marR="82964" marT="41439" marB="4143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CEF6AD73-A644-4F43-A5F3-5370BA04D1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309434"/>
              </p:ext>
            </p:extLst>
          </p:nvPr>
        </p:nvGraphicFramePr>
        <p:xfrm>
          <a:off x="246184" y="1988238"/>
          <a:ext cx="5818639" cy="3910544"/>
        </p:xfrm>
        <a:graphic>
          <a:graphicData uri="http://schemas.openxmlformats.org/drawingml/2006/table">
            <a:tbl>
              <a:tblPr firstRow="1" bandRow="1"/>
              <a:tblGrid>
                <a:gridCol w="96310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4855537">
                  <a:extLst>
                    <a:ext uri="{9D8B030D-6E8A-4147-A177-3AD203B41FA5}">
                      <a16:colId xmlns:a16="http://schemas.microsoft.com/office/drawing/2014/main" val="2813212516"/>
                    </a:ext>
                  </a:extLst>
                </a:gridCol>
              </a:tblGrid>
              <a:tr h="214353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831" marR="82831" marT="31115" marB="31115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280" marR="912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310144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1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2,224,500 (ไร่)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(เป้าหมายขั้นต้น)</a:t>
                      </a:r>
                      <a:endParaRPr lang="en-US" sz="1100" b="0" i="0" u="none" strike="noStrike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0" i="0" u="none" strike="noStrike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280" marR="91280" marT="34290" marB="34290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0144">
                <a:tc gridSpan="2">
                  <a:txBody>
                    <a:bodyPr/>
                    <a:lstStyle/>
                    <a:p>
                      <a:r>
                        <a:rPr lang="th-TH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lang="en-US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lang="th-TH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 ระดับคะแนน</a:t>
                      </a:r>
                      <a:endParaRPr lang="en-US" sz="1100" b="1" i="0" u="none" strike="noStrike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139240"/>
                  </a:ext>
                </a:extLst>
              </a:tr>
              <a:tr h="2346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ระดับคะแนน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เกณฑ์การให้คะแนน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518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1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ลงพื้นที่หาข้อมูลเบื้องต้นจากผู้ที่น่าเชื่อถือได้และสรุปผลการประชุมคณะอนุกรรมการกลั่นกรองการใช้ประโยชน์ที่ดินของผู้ได้รับการจัดที่ดิน ไม่น้อยกว่า</a:t>
                      </a:r>
                      <a:b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60 ของแผนงาน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518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2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ลงพื้นที่หาข้อมูลเบื้องต้นจากผู้ที่น่าเชื่อถือได้และสรุปผลการประชุมคณะอนุกรรมการกลั่นกรองการใช้ประโยชน์ที่ดินของผู้ได้รับการจัดที่ดิน ไม่น้อยกว่า</a:t>
                      </a:r>
                      <a:b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70 ของแผนงาน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518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3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ลงพื้นที่หาข้อมูลเบื้องต้นจากผู้ที่น่าเชื่อถือได้และสรุปผลการประชุมคณะอนุกรรมการกลั่นกรองการใช้ประโยชน์ที่ดินของผู้ได้รับการจัดที่ดิน ไม่น้อยกว่า</a:t>
                      </a:r>
                      <a:b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80 ของแผนงาน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  <a:tr h="518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ลงพื้นที่หาข้อมูลเบื้องต้นจากผู้ที่น่าเชื่อถือได้และสรุปผลการประชุมคณะอนุกรรมการกลั่นกรองการใช้ประโยชน์ที่ดินของผู้ได้รับการจัดที่ดิน ไม่น้อยกว่า</a:t>
                      </a:r>
                      <a:b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90 ของแผนงาน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815791"/>
                  </a:ext>
                </a:extLst>
              </a:tr>
              <a:tr h="5185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ลงพื้นที่หาข้อมูลเบื้องต้นจากผู้ที่น่าเชื่อถือได้และสรุปผลการประชุมคณะอนุกรรมการกลั่นกรองการใช้ประโยชน์ที่ดินของผู้ได้รับการจัดที่ดิน ไม่น้อยกว่า</a:t>
                      </a:r>
                      <a:b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100 ของแผนงาน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295783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ED122C1D-D81F-4850-A762-5834E2A9FB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0868019"/>
              </p:ext>
            </p:extLst>
          </p:nvPr>
        </p:nvGraphicFramePr>
        <p:xfrm>
          <a:off x="6127179" y="1988238"/>
          <a:ext cx="5495792" cy="2497369"/>
        </p:xfrm>
        <a:graphic>
          <a:graphicData uri="http://schemas.openxmlformats.org/drawingml/2006/table">
            <a:tbl>
              <a:tblPr firstRow="1" bandRow="1"/>
              <a:tblGrid>
                <a:gridCol w="90966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4586128">
                  <a:extLst>
                    <a:ext uri="{9D8B030D-6E8A-4147-A177-3AD203B41FA5}">
                      <a16:colId xmlns:a16="http://schemas.microsoft.com/office/drawing/2014/main" val="2813212516"/>
                    </a:ext>
                  </a:extLst>
                </a:gridCol>
              </a:tblGrid>
              <a:tr h="214353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831" marR="82831" marT="31115" marB="31115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280" marR="912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310144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2,362,250</a:t>
                      </a:r>
                      <a:r>
                        <a:rPr lang="th-TH" sz="11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(ไร่)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(เป้าหมายมาตรฐาน)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0" i="0" u="none" strike="noStrike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280" marR="91280" marT="34290" marB="34290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0144">
                <a:tc gridSpan="2">
                  <a:txBody>
                    <a:bodyPr/>
                    <a:lstStyle/>
                    <a:p>
                      <a:r>
                        <a:rPr lang="th-TH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lang="en-US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lang="th-TH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 ระดับคะแนน</a:t>
                      </a:r>
                      <a:endParaRPr lang="en-US" sz="1100" b="1" i="0" u="none" strike="noStrike" kern="12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139240"/>
                  </a:ext>
                </a:extLst>
              </a:tr>
              <a:tr h="2346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ระดับคะแนน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เกณฑ์การให้คะแนน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2346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1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สรุปผลการตรวจสอบที่ดินได้ร้อยละ 30 ของแผนงาน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2346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2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สรุปผลการตรวจสอบที่ดินได้ร้อยละ 40 ของแผนงาน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2346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3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สรุปผลการตรวจสอบที่ดินได้ร้อยละ 50 ของแผนงาน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  <a:tr h="2346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สรุปผลการตรวจสอบที่ดินได้ร้อยละ 60 ของแผนงาน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815791"/>
                  </a:ext>
                </a:extLst>
              </a:tr>
              <a:tr h="3111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สรุปผลการตรวจสอบที่ดินได้ร้อยละ 70 ของแผนงาน</a:t>
                      </a:r>
                    </a:p>
                  </a:txBody>
                  <a:tcPr marL="82831" marR="82831" marT="31115" marB="31115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295783"/>
                  </a:ext>
                </a:extLst>
              </a:tr>
            </a:tbl>
          </a:graphicData>
        </a:graphic>
      </p:graphicFrame>
      <p:sp>
        <p:nvSpPr>
          <p:cNvPr id="7" name="TextBox 1">
            <a:extLst>
              <a:ext uri="{FF2B5EF4-FFF2-40B4-BE49-F238E27FC236}">
                <a16:creationId xmlns:a16="http://schemas.microsoft.com/office/drawing/2014/main" id="{17127646-07E8-4B79-A173-F87FDCB45034}"/>
              </a:ext>
            </a:extLst>
          </p:cNvPr>
          <p:cNvSpPr txBox="1"/>
          <p:nvPr/>
        </p:nvSpPr>
        <p:spPr>
          <a:xfrm>
            <a:off x="0" y="-9078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</p:spTree>
    <p:extLst>
      <p:ext uri="{BB962C8B-B14F-4D97-AF65-F5344CB8AC3E}">
        <p14:creationId xmlns:p14="http://schemas.microsoft.com/office/powerpoint/2010/main" val="15444125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B2464BCE-EF00-49CF-8719-FF4D5369A483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Rounded Rectangle 3">
            <a:extLst>
              <a:ext uri="{FF2B5EF4-FFF2-40B4-BE49-F238E27FC236}">
                <a16:creationId xmlns:a16="http://schemas.microsoft.com/office/drawing/2014/main" id="{00A4FF9A-9ED4-41D3-A46D-8BA43882DD34}"/>
              </a:ext>
            </a:extLst>
          </p:cNvPr>
          <p:cNvSpPr/>
          <p:nvPr/>
        </p:nvSpPr>
        <p:spPr bwMode="gray">
          <a:xfrm>
            <a:off x="154257" y="668750"/>
            <a:ext cx="5501660" cy="325661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  <a:defRPr/>
            </a:pPr>
            <a:endParaRPr lang="en-US" sz="10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ตัวแทนหมายเลขสไลด์ 1">
            <a:extLst>
              <a:ext uri="{FF2B5EF4-FFF2-40B4-BE49-F238E27FC236}">
                <a16:creationId xmlns:a16="http://schemas.microsoft.com/office/drawing/2014/main" id="{772564A2-2F70-4353-A8CB-DA8AF8F11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solidFill>
            <a:schemeClr val="accent2"/>
          </a:solidFill>
        </p:spPr>
        <p:txBody>
          <a:bodyPr/>
          <a:lstStyle/>
          <a:p>
            <a:fld id="{ADEF9860-2FE8-417D-944A-E30E8C0DA722}" type="slidenum">
              <a:rPr lang="th-TH" smtClean="0">
                <a:solidFill>
                  <a:schemeClr val="bg1"/>
                </a:solidFill>
              </a:rPr>
              <a:pPr/>
              <a:t>15</a:t>
            </a:fld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3" name="TextBox 19">
            <a:extLst>
              <a:ext uri="{FF2B5EF4-FFF2-40B4-BE49-F238E27FC236}">
                <a16:creationId xmlns:a16="http://schemas.microsoft.com/office/drawing/2014/main" id="{02604834-FB87-4C92-999F-0B453569DB69}"/>
              </a:ext>
            </a:extLst>
          </p:cNvPr>
          <p:cNvSpPr txBox="1"/>
          <p:nvPr/>
        </p:nvSpPr>
        <p:spPr>
          <a:xfrm>
            <a:off x="9543873" y="4585961"/>
            <a:ext cx="2588509" cy="17851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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   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ตัวชี้วัดเฉพาะหน่วยงาน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 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ตัวชี้วัดบูรณาการหลายหน่วย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โปรดระบุ 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กรมพัฒนาที่ดิน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สำนักงานการปฏิรูปที่ดินเพื่อเกษตรกรรม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กรมการข้าว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</a:p>
          <a:p>
            <a:pPr marL="88900" lvl="0" indent="-88900"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สำนักงานมาตรฐานสินค้าเกษตรและอาหารแห่งชาติ</a:t>
            </a:r>
            <a:endParaRPr kumimoji="0" lang="th-TH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713B4ECA-7157-4185-A267-4CBC89C0FF49}"/>
              </a:ext>
            </a:extLst>
          </p:cNvPr>
          <p:cNvSpPr txBox="1"/>
          <p:nvPr/>
        </p:nvSpPr>
        <p:spPr>
          <a:xfrm>
            <a:off x="116043" y="1030283"/>
            <a:ext cx="9362054" cy="129266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ที่คณะรัฐมนตรีพิจารณาเห็นว่าปัญหาฝุ่นละอองมีค่าสูงเกินมาตรฐานที่เกิดขึ้นเป็นประจำและเป็นปัญหาในหลายจังหวัดของพื้นที่ภาคเหนือ ภาคกลาง ภาคตะวันออกเฉียงเหนือ รวมทั้ง พื้นที่กรุงเทพมหานครและปริมณฑล ซึ่งส่งผลกระทบโดยตรงต่อสิ่งแวดล้อม เศรษฐกิจและสุขภาพของประชาชนโดยแหล่งกำเนิด</a:t>
            </a:r>
            <a:b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ฝุ่นละอองที่สำคัญ ได้แก่ การเผาในที่โล่ง การจราจรขนส่ง และภาคอุตสาหกรรม การแก้ไขปัญหาดังกล่าวจึงจำเป็นต้องดำเนินการอย่างเร่งด่วน เป็นระบบ โดยความร่วมมือของทั้งหน่วยงานภาครัฐ เอกชน และประชาชน ซึ่งในการประชุมคณะกรรมการสิ่งแวดล้อมแห่งชาติ เมื่อวันที่ 4 พฤศจิกายน 2563 ได้มีมติเห็นชอบแผนปฏิบัติการขับเคลื่อนวาระแห่งชาติ การแก้ไขปัญหามลพิษด้านฝุ่นละออง เพื่อให้หน่วยงานที่เกี่ยวข้องดำเนินการแก้ไขปัญหาฝุ่นละออง โดยเฉพาะในช่วงเวลาวิกฤตของการเกิดสถานการณ์ฝุ่นละออง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PM2.5 (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เดือนมกราคม – พฤษภาคม) โดยกระทรวงเกษตรและสหกรณ์มีบทบาทที่สำคัญในการป้องกันแก้ไขปัญหาการเผาในที่โล่ง เช่น </a:t>
            </a:r>
            <a:b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การเผาเศษซากพืช วัชพืช และเศษวัสดุการเกษตรที่เหลือจากกระบวนการเพาะปลูกและการเก็บเกี่ยว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7C8BD2C3-F5C9-4601-8FD9-959E40E45F6C}"/>
              </a:ext>
            </a:extLst>
          </p:cNvPr>
          <p:cNvSpPr txBox="1"/>
          <p:nvPr/>
        </p:nvSpPr>
        <p:spPr>
          <a:xfrm>
            <a:off x="9543873" y="3377529"/>
            <a:ext cx="2543789" cy="350900"/>
          </a:xfrm>
          <a:prstGeom prst="roundRect">
            <a:avLst/>
          </a:prstGeom>
          <a:solidFill>
            <a:srgbClr val="9DC3E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th-TH"/>
            </a:defPPr>
            <a:lvl1pPr marR="0" lvl="0" indent="0" algn="thaiDist" defTabSz="34290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50" b="0" i="0" u="none" strike="noStrike" cap="none" spc="-3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thaiDist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V01  </a:t>
            </a:r>
            <a:r>
              <a:rPr kumimoji="0" lang="th-TH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นโยบายด้านการลดก๊าซเรือนกระจก</a:t>
            </a:r>
          </a:p>
        </p:txBody>
      </p:sp>
      <p:sp>
        <p:nvSpPr>
          <p:cNvPr id="8" name="TextBox 24">
            <a:extLst>
              <a:ext uri="{FF2B5EF4-FFF2-40B4-BE49-F238E27FC236}">
                <a16:creationId xmlns:a16="http://schemas.microsoft.com/office/drawing/2014/main" id="{1CA102FB-F44A-42BF-AAD1-F84FEFEF9168}"/>
              </a:ext>
            </a:extLst>
          </p:cNvPr>
          <p:cNvSpPr txBox="1"/>
          <p:nvPr/>
        </p:nvSpPr>
        <p:spPr>
          <a:xfrm>
            <a:off x="9549779" y="4056171"/>
            <a:ext cx="2543789" cy="283321"/>
          </a:xfrm>
          <a:prstGeom prst="roundRect">
            <a:avLst/>
          </a:prstGeom>
          <a:solidFill>
            <a:srgbClr val="9DC3E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th-TH"/>
            </a:defPPr>
            <a:lvl1pPr marR="0" lvl="0" indent="0" algn="thaiDist" defTabSz="34290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50" b="0" i="0" u="none" strike="noStrike" cap="none" spc="-3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thaiDist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F0103 </a:t>
            </a:r>
            <a:r>
              <a:rPr kumimoji="0" lang="th-TH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นโยบายที่เกี่ยวข้อง</a:t>
            </a:r>
            <a:endParaRPr kumimoji="0" lang="en-US" sz="105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29">
            <a:extLst>
              <a:ext uri="{FF2B5EF4-FFF2-40B4-BE49-F238E27FC236}">
                <a16:creationId xmlns:a16="http://schemas.microsoft.com/office/drawing/2014/main" id="{A0BA23EA-7E7B-42AD-AD2D-B1E8085BC47F}"/>
              </a:ext>
            </a:extLst>
          </p:cNvPr>
          <p:cNvSpPr/>
          <p:nvPr/>
        </p:nvSpPr>
        <p:spPr>
          <a:xfrm>
            <a:off x="79468" y="4995434"/>
            <a:ext cx="9288048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การปรับค่าเป้าหมาย/เกณฑ์การวัดในรอบ 6 และ 12 เดือน จะพิจารณาจากปริมาณน้ำฝนเฉลี่ย และอุณหภูมิเฉลี่ยช่วงเดือน ธันวาคม-พฤษภาคม เมื่อเทียบกับค่าปกติ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อ้างอิงข้อมูลจากกรมอุตุนิยมวิทยา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ดังนี้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-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ปริมาณน้ำฝน สูง-ต่ำกว่าค่าปกติ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โดยค่าที่ยอมรับได้จะต้องอยู่ระหว่าง (-10) -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&gt; (-25)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- อุณหภูมิ โดยเฉลี่ย สูง-ต่ำกว่าค่าปกติ 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000" baseline="30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C)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โดยค่าที่ยอมรับได้จะต้องอยู่ระหว่าง 0-1 </a:t>
            </a:r>
            <a:r>
              <a:rPr lang="en-US" sz="1000" baseline="30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การพิจารณาหน่วยงานร่วมดำเนินการ หากหน่วยงานใดไม่ได้รับเงินงบประมาณ หรือไม่สามารถดำเนินการได้ตามกิจกรรมที่ระบุใน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แผนป้องกันและแก้ไขปัญหาเผาในพื้นที่  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เกษตรกรรม จะขอถอดออกจากหน่วยงานร่วมดำเนินการ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1.ใช้ข้อมูลจากศูนย์ติดตามและแก้ไขปัญหาภัยพิบัติด้านการเกษตร สำนักงานปลัด กษ.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2.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การตั้งค่าเป้าหมายคิดจากแผนป้องกันและแก้ไขปัญหาเผาในพื้นที่เกษตรกรรม </a:t>
            </a:r>
          </a:p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สำนักงานปลัดกระทรวงเกษตรและสหกรณ์  </a:t>
            </a:r>
          </a:p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รายงานผลช่วงเดือน มกราคม - พฤษภาคม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0" name="Table 3">
            <a:extLst>
              <a:ext uri="{FF2B5EF4-FFF2-40B4-BE49-F238E27FC236}">
                <a16:creationId xmlns:a16="http://schemas.microsoft.com/office/drawing/2014/main" id="{70550935-1471-47B1-8F78-79798B4D9A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952538"/>
              </p:ext>
            </p:extLst>
          </p:nvPr>
        </p:nvGraphicFramePr>
        <p:xfrm>
          <a:off x="194298" y="2381842"/>
          <a:ext cx="4316582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2065">
                  <a:extLst>
                    <a:ext uri="{9D8B030D-6E8A-4147-A177-3AD203B41FA5}">
                      <a16:colId xmlns:a16="http://schemas.microsoft.com/office/drawing/2014/main" val="4017409351"/>
                    </a:ext>
                  </a:extLst>
                </a:gridCol>
                <a:gridCol w="1420145">
                  <a:extLst>
                    <a:ext uri="{9D8B030D-6E8A-4147-A177-3AD203B41FA5}">
                      <a16:colId xmlns:a16="http://schemas.microsoft.com/office/drawing/2014/main" val="3790371750"/>
                    </a:ext>
                  </a:extLst>
                </a:gridCol>
                <a:gridCol w="1754372">
                  <a:extLst>
                    <a:ext uri="{9D8B030D-6E8A-4147-A177-3AD203B41FA5}">
                      <a16:colId xmlns:a16="http://schemas.microsoft.com/office/drawing/2014/main" val="1862347099"/>
                    </a:ext>
                  </a:extLst>
                </a:gridCol>
              </a:tblGrid>
              <a:tr h="13885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</a:t>
                      </a:r>
                      <a:endParaRPr lang="en-US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2506855"/>
                  </a:ext>
                </a:extLst>
              </a:tr>
              <a:tr h="232533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242594"/>
                  </a:ext>
                </a:extLst>
              </a:tr>
              <a:tr h="52117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6,285 จุด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3,414 จุด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1,842 จุด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(ข้อมูล ณ 19 เม.ย.65)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969755"/>
                  </a:ext>
                </a:extLst>
              </a:tr>
            </a:tbl>
          </a:graphicData>
        </a:graphic>
      </p:graphicFrame>
      <p:graphicFrame>
        <p:nvGraphicFramePr>
          <p:cNvPr id="11" name="Table 3">
            <a:extLst>
              <a:ext uri="{FF2B5EF4-FFF2-40B4-BE49-F238E27FC236}">
                <a16:creationId xmlns:a16="http://schemas.microsoft.com/office/drawing/2014/main" id="{D45EA43C-2B70-4AAB-BD7B-8CF2F032F5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1342996"/>
              </p:ext>
            </p:extLst>
          </p:nvPr>
        </p:nvGraphicFramePr>
        <p:xfrm>
          <a:off x="4574235" y="2381842"/>
          <a:ext cx="4887434" cy="1312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6695">
                  <a:extLst>
                    <a:ext uri="{9D8B030D-6E8A-4147-A177-3AD203B41FA5}">
                      <a16:colId xmlns:a16="http://schemas.microsoft.com/office/drawing/2014/main" val="4017409351"/>
                    </a:ext>
                  </a:extLst>
                </a:gridCol>
                <a:gridCol w="1445050">
                  <a:extLst>
                    <a:ext uri="{9D8B030D-6E8A-4147-A177-3AD203B41FA5}">
                      <a16:colId xmlns:a16="http://schemas.microsoft.com/office/drawing/2014/main" val="3790371750"/>
                    </a:ext>
                  </a:extLst>
                </a:gridCol>
                <a:gridCol w="1795689">
                  <a:extLst>
                    <a:ext uri="{9D8B030D-6E8A-4147-A177-3AD203B41FA5}">
                      <a16:colId xmlns:a16="http://schemas.microsoft.com/office/drawing/2014/main" val="1862347099"/>
                    </a:ext>
                  </a:extLst>
                </a:gridCol>
              </a:tblGrid>
              <a:tr h="18553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b="1" i="0" u="none" strike="noStrike" cap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ค่าเป้าหมาย </a:t>
                      </a:r>
                      <a:r>
                        <a:rPr lang="en-US" sz="1200" b="1" i="0" u="none" strike="noStrike" cap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2566 – 2568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2506855"/>
                  </a:ext>
                </a:extLst>
              </a:tr>
              <a:tr h="315097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  <a:endParaRPr lang="th-TH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  <a:endParaRPr lang="th-TH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242594"/>
                  </a:ext>
                </a:extLst>
              </a:tr>
              <a:tr h="722870"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969755"/>
                  </a:ext>
                </a:extLst>
              </a:tr>
            </a:tbl>
          </a:graphicData>
        </a:graphic>
      </p:graphicFrame>
      <p:sp>
        <p:nvSpPr>
          <p:cNvPr id="12" name="TextBox 3">
            <a:extLst>
              <a:ext uri="{FF2B5EF4-FFF2-40B4-BE49-F238E27FC236}">
                <a16:creationId xmlns:a16="http://schemas.microsoft.com/office/drawing/2014/main" id="{DF71F37D-33DB-4AF6-8589-2FDD64742F08}"/>
              </a:ext>
            </a:extLst>
          </p:cNvPr>
          <p:cNvSpPr txBox="1"/>
          <p:nvPr/>
        </p:nvSpPr>
        <p:spPr>
          <a:xfrm>
            <a:off x="77906" y="3776683"/>
            <a:ext cx="6768335" cy="2616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อ้างอิงข้อมูลจำนวน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Hot Spot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ผลการสำรวจจากดาวเทียม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TERRA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AQUA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MODIS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GISTDA</a:t>
            </a:r>
            <a:endParaRPr kumimoji="0" lang="th-TH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สี่เหลี่ยมผืนผ้า 14">
            <a:extLst>
              <a:ext uri="{FF2B5EF4-FFF2-40B4-BE49-F238E27FC236}">
                <a16:creationId xmlns:a16="http://schemas.microsoft.com/office/drawing/2014/main" id="{07D47BF7-68A5-4386-9D88-19878E4489BB}"/>
              </a:ext>
            </a:extLst>
          </p:cNvPr>
          <p:cNvSpPr/>
          <p:nvPr/>
        </p:nvSpPr>
        <p:spPr>
          <a:xfrm>
            <a:off x="169346" y="678546"/>
            <a:ext cx="87250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6 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การป้องกันและแก้ไขปัญหาการเผาในพื้นที่เกษตรกรรม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9B44A4A-9C1C-CEB9-1F03-3D439BC9C0EB}"/>
              </a:ext>
            </a:extLst>
          </p:cNvPr>
          <p:cNvSpPr txBox="1"/>
          <p:nvPr/>
        </p:nvSpPr>
        <p:spPr>
          <a:xfrm>
            <a:off x="9568629" y="2702536"/>
            <a:ext cx="2588509" cy="40011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>
            <a:defPPr>
              <a:defRPr lang="th-TH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500" b="1" i="0" u="none" strike="noStrike" kern="0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cs typeface="TH SarabunPSK" panose="020B0500040200020003" pitchFamily="34" charset="-34"/>
              </a:defRPr>
            </a:lvl1pPr>
          </a:lstStyle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180301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การปล่อยก๊าซเรือนกระจกของประเทศไทยลดลง</a:t>
            </a:r>
          </a:p>
        </p:txBody>
      </p:sp>
      <p:sp>
        <p:nvSpPr>
          <p:cNvPr id="22" name="Arrow: Down 21">
            <a:extLst>
              <a:ext uri="{FF2B5EF4-FFF2-40B4-BE49-F238E27FC236}">
                <a16:creationId xmlns:a16="http://schemas.microsoft.com/office/drawing/2014/main" id="{9E082BB2-8CA3-DC9E-5C9B-5CD3A601B7FE}"/>
              </a:ext>
            </a:extLst>
          </p:cNvPr>
          <p:cNvSpPr/>
          <p:nvPr/>
        </p:nvSpPr>
        <p:spPr>
          <a:xfrm>
            <a:off x="10610211" y="3128030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Arrow: Down 22">
            <a:extLst>
              <a:ext uri="{FF2B5EF4-FFF2-40B4-BE49-F238E27FC236}">
                <a16:creationId xmlns:a16="http://schemas.microsoft.com/office/drawing/2014/main" id="{B7DBB2BA-3B47-EEDA-A220-EC3F9E79D5EF}"/>
              </a:ext>
            </a:extLst>
          </p:cNvPr>
          <p:cNvSpPr/>
          <p:nvPr/>
        </p:nvSpPr>
        <p:spPr>
          <a:xfrm>
            <a:off x="10610212" y="3761815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A0C92B8-30AB-8673-ED02-3E5DE81641DC}"/>
              </a:ext>
            </a:extLst>
          </p:cNvPr>
          <p:cNvCxnSpPr>
            <a:cxnSpLocks/>
          </p:cNvCxnSpPr>
          <p:nvPr/>
        </p:nvCxnSpPr>
        <p:spPr>
          <a:xfrm>
            <a:off x="10761028" y="1165555"/>
            <a:ext cx="4229" cy="274155"/>
          </a:xfrm>
          <a:prstGeom prst="straightConnector1">
            <a:avLst/>
          </a:prstGeom>
          <a:ln>
            <a:solidFill>
              <a:schemeClr val="tx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Arrow: Down 24">
            <a:extLst>
              <a:ext uri="{FF2B5EF4-FFF2-40B4-BE49-F238E27FC236}">
                <a16:creationId xmlns:a16="http://schemas.microsoft.com/office/drawing/2014/main" id="{780FF31F-FBD2-092D-CF96-DB7E7BE6B48B}"/>
              </a:ext>
            </a:extLst>
          </p:cNvPr>
          <p:cNvSpPr/>
          <p:nvPr/>
        </p:nvSpPr>
        <p:spPr>
          <a:xfrm>
            <a:off x="10660565" y="4343007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50653690-049F-99B1-ABCD-582A095D4D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7581817"/>
              </p:ext>
            </p:extLst>
          </p:nvPr>
        </p:nvGraphicFramePr>
        <p:xfrm>
          <a:off x="125417" y="4272057"/>
          <a:ext cx="9288049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537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92807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3394598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0456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23568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28" name="สี่เหลี่ยมผืนผ้า 27">
            <a:extLst>
              <a:ext uri="{FF2B5EF4-FFF2-40B4-BE49-F238E27FC236}">
                <a16:creationId xmlns:a16="http://schemas.microsoft.com/office/drawing/2014/main" id="{B346D9F2-7990-49A9-9224-E292A62E330A}"/>
              </a:ext>
            </a:extLst>
          </p:cNvPr>
          <p:cNvSpPr/>
          <p:nvPr/>
        </p:nvSpPr>
        <p:spPr>
          <a:xfrm>
            <a:off x="79466" y="3995058"/>
            <a:ext cx="1414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</a:t>
            </a:r>
            <a:endParaRPr lang="en-US" sz="12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TextBox 20">
            <a:extLst>
              <a:ext uri="{FF2B5EF4-FFF2-40B4-BE49-F238E27FC236}">
                <a16:creationId xmlns:a16="http://schemas.microsoft.com/office/drawing/2014/main" id="{846E42B8-1A98-4322-A39A-211BA6A05E79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สำนักงานการปฏิรูปที่ดินเพื่อเกษตรกรรม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ectangle 16">
            <a:extLst>
              <a:ext uri="{FF2B5EF4-FFF2-40B4-BE49-F238E27FC236}">
                <a16:creationId xmlns:a16="http://schemas.microsoft.com/office/drawing/2014/main" id="{82869ACC-71CE-4E66-99CD-C6069A2E2097}"/>
              </a:ext>
            </a:extLst>
          </p:cNvPr>
          <p:cNvSpPr/>
          <p:nvPr/>
        </p:nvSpPr>
        <p:spPr>
          <a:xfrm>
            <a:off x="9567515" y="634407"/>
            <a:ext cx="2470226" cy="1323439"/>
          </a:xfrm>
          <a:prstGeom prst="rect">
            <a:avLst/>
          </a:prstGeom>
          <a:solidFill>
            <a:srgbClr val="F2F2F2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หน่วยงานที่เกี่ยวข้อง </a:t>
            </a:r>
            <a:r>
              <a:rPr lang="en-US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000" b="1" kern="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สำนักงานปลัดกระทรวงเกษตรและสหกรณ์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กรมพัฒนาที่ดิน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สำนักงานการปฏิรูปที่ดินเพื่อเกษตรกรรม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กรมการข้าว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สำนักงานมาตรฐานสินค้าเกษตรและอาหารแห่งชาติ</a:t>
            </a:r>
          </a:p>
        </p:txBody>
      </p:sp>
      <p:sp>
        <p:nvSpPr>
          <p:cNvPr id="30" name="Rectangle 14">
            <a:extLst>
              <a:ext uri="{FF2B5EF4-FFF2-40B4-BE49-F238E27FC236}">
                <a16:creationId xmlns:a16="http://schemas.microsoft.com/office/drawing/2014/main" id="{693F1E35-5789-4148-ACE2-BF2F298B1F68}"/>
              </a:ext>
            </a:extLst>
          </p:cNvPr>
          <p:cNvSpPr/>
          <p:nvPr/>
        </p:nvSpPr>
        <p:spPr>
          <a:xfrm>
            <a:off x="9543873" y="2030680"/>
            <a:ext cx="2549695" cy="4144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defRPr/>
            </a:pPr>
            <a:r>
              <a:rPr lang="th-TH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ประเด็นเป้าหมาย </a:t>
            </a:r>
            <a:r>
              <a:rPr lang="en-US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</a:t>
            </a:r>
            <a:r>
              <a:rPr lang="th-TH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0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การลดการปล่อยก๊าซเรือนกระจก</a:t>
            </a:r>
            <a:endParaRPr lang="th-TH" sz="1000" b="1" dirty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Arrow: Down 21">
            <a:extLst>
              <a:ext uri="{FF2B5EF4-FFF2-40B4-BE49-F238E27FC236}">
                <a16:creationId xmlns:a16="http://schemas.microsoft.com/office/drawing/2014/main" id="{4D6E355E-74DD-4539-BE60-67E2D6A8C45D}"/>
              </a:ext>
            </a:extLst>
          </p:cNvPr>
          <p:cNvSpPr/>
          <p:nvPr/>
        </p:nvSpPr>
        <p:spPr>
          <a:xfrm>
            <a:off x="10568610" y="2453744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2" name="กลุ่ม 4">
            <a:extLst>
              <a:ext uri="{FF2B5EF4-FFF2-40B4-BE49-F238E27FC236}">
                <a16:creationId xmlns:a16="http://schemas.microsoft.com/office/drawing/2014/main" id="{46C578E2-6CB6-497B-B922-E4330B7E7052}"/>
              </a:ext>
            </a:extLst>
          </p:cNvPr>
          <p:cNvGrpSpPr>
            <a:grpSpLocks/>
          </p:cNvGrpSpPr>
          <p:nvPr/>
        </p:nvGrpSpPr>
        <p:grpSpPr bwMode="auto">
          <a:xfrm>
            <a:off x="11226629" y="99424"/>
            <a:ext cx="1054789" cy="586370"/>
            <a:chOff x="7094187" y="1707729"/>
            <a:chExt cx="1164188" cy="613365"/>
          </a:xfrm>
        </p:grpSpPr>
        <p:pic>
          <p:nvPicPr>
            <p:cNvPr id="3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AE88C91C-ACC2-4839-8E8C-3DFA0A3CD8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TextBox 2">
              <a:extLst>
                <a:ext uri="{FF2B5EF4-FFF2-40B4-BE49-F238E27FC236}">
                  <a16:creationId xmlns:a16="http://schemas.microsoft.com/office/drawing/2014/main" id="{AA356E08-7AE3-48A5-9A26-02D22512E8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7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defTabSz="871000" eaLnBrk="1" hangingPunct="1">
                <a:defRPr/>
              </a:pPr>
              <a:r>
                <a:rPr lang="th-TH" altLang="th-TH" sz="857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857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857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36" name="Pentagon 43">
            <a:extLst>
              <a:ext uri="{FF2B5EF4-FFF2-40B4-BE49-F238E27FC236}">
                <a16:creationId xmlns:a16="http://schemas.microsoft.com/office/drawing/2014/main" id="{CBABC51B-6648-47B4-AE83-48E6FD3FDEFC}"/>
              </a:ext>
            </a:extLst>
          </p:cNvPr>
          <p:cNvSpPr/>
          <p:nvPr/>
        </p:nvSpPr>
        <p:spPr>
          <a:xfrm>
            <a:off x="10085369" y="175904"/>
            <a:ext cx="1214736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ตัวชี้วัดใหม่</a:t>
            </a:r>
          </a:p>
        </p:txBody>
      </p:sp>
    </p:spTree>
    <p:extLst>
      <p:ext uri="{BB962C8B-B14F-4D97-AF65-F5344CB8AC3E}">
        <p14:creationId xmlns:p14="http://schemas.microsoft.com/office/powerpoint/2010/main" val="5078155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953336"/>
              </p:ext>
            </p:extLst>
          </p:nvPr>
        </p:nvGraphicFramePr>
        <p:xfrm>
          <a:off x="80963" y="491706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6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การป้องกันและแก้ไขปัญหาการเผาในพื้นที่เกษตรกรรม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สำนักงานปลัดกระทรวงเกษตรและสหกรณ์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216482"/>
              </p:ext>
            </p:extLst>
          </p:nvPr>
        </p:nvGraphicFramePr>
        <p:xfrm>
          <a:off x="80963" y="1758068"/>
          <a:ext cx="9221299" cy="1478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2129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 สร้างการรับรู้ให้เกษตรกรตระหนักถึงผลกระทบที่เกิดจากการเผาในแปลงเพาะปลูก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ถ่ายทอดความรู้และเทคโนโลยีในการใช้ประโยชน์จากเศษวัสดุทางการเกษตรให้แก่เกษตรกร พร้อมส่งเสริมการแปรรูปเศษวัสดุทางการเกษตรทดแทนการเผา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ส่งเสริมการเข้าสู่มาตรฐานการเกษตรปลอดการเผา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มาตรฐานเกษตรอินทรีย์)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ส่งเสริมการปรับเปลี่ยนขั้นตอน วิธีการเพาะปลูก เพื่อลดการเผา (เกษตรกรรมยั่งยืน วนเกษตร การประยุกต์ใช้เครื่องจักรกลการเกษตร)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จุดชุดปฏิบัติการเคลื่อนที่เร็ว เพื่อเฝ้าระวัง เข้าระงับเหตุการณ์ในพื้นที่ ตลอดจนประสานงานต่อหน่วยงานที่เกี่ยวข้องเพื่อแก้ไขสถานการณ์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รวบรวมข้อมูลจุดความร้อนในพื้นที่เกษตร จำแนกเป็นพื้นที่เกษตร และพื้นที่ในเขตปฏิรูปที่ดิน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จัดทำรายงานจุดความร้อน และผลการดำเนินงานป้องกันและการเฝ้าระวังการเผาซากพืชและเศษวัสดุทางการเกษตร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6994147"/>
              </p:ext>
            </p:extLst>
          </p:nvPr>
        </p:nvGraphicFramePr>
        <p:xfrm>
          <a:off x="9381392" y="1758067"/>
          <a:ext cx="2577247" cy="807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7247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แจ้งหน่วยงานในสังกัดกระทรวงเกษตรและสหกรณ์รายงานผลการดำเนินงานตามแผน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41A6E2A-A925-A27B-2E42-1DA615263A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258288"/>
              </p:ext>
            </p:extLst>
          </p:nvPr>
        </p:nvGraphicFramePr>
        <p:xfrm>
          <a:off x="141515" y="3358267"/>
          <a:ext cx="11756572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193">
                  <a:extLst>
                    <a:ext uri="{9D8B030D-6E8A-4147-A177-3AD203B41FA5}">
                      <a16:colId xmlns:a16="http://schemas.microsoft.com/office/drawing/2014/main" val="2892065096"/>
                    </a:ext>
                  </a:extLst>
                </a:gridCol>
                <a:gridCol w="5412790">
                  <a:extLst>
                    <a:ext uri="{9D8B030D-6E8A-4147-A177-3AD203B41FA5}">
                      <a16:colId xmlns:a16="http://schemas.microsoft.com/office/drawing/2014/main" val="2700536410"/>
                    </a:ext>
                  </a:extLst>
                </a:gridCol>
                <a:gridCol w="531628">
                  <a:extLst>
                    <a:ext uri="{9D8B030D-6E8A-4147-A177-3AD203B41FA5}">
                      <a16:colId xmlns:a16="http://schemas.microsoft.com/office/drawing/2014/main" val="1202398224"/>
                    </a:ext>
                  </a:extLst>
                </a:gridCol>
                <a:gridCol w="606055">
                  <a:extLst>
                    <a:ext uri="{9D8B030D-6E8A-4147-A177-3AD203B41FA5}">
                      <a16:colId xmlns:a16="http://schemas.microsoft.com/office/drawing/2014/main" val="3371328800"/>
                    </a:ext>
                  </a:extLst>
                </a:gridCol>
                <a:gridCol w="435935">
                  <a:extLst>
                    <a:ext uri="{9D8B030D-6E8A-4147-A177-3AD203B41FA5}">
                      <a16:colId xmlns:a16="http://schemas.microsoft.com/office/drawing/2014/main" val="1850866800"/>
                    </a:ext>
                  </a:extLst>
                </a:gridCol>
                <a:gridCol w="489098">
                  <a:extLst>
                    <a:ext uri="{9D8B030D-6E8A-4147-A177-3AD203B41FA5}">
                      <a16:colId xmlns:a16="http://schemas.microsoft.com/office/drawing/2014/main" val="737976483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3763735119"/>
                    </a:ext>
                  </a:extLst>
                </a:gridCol>
                <a:gridCol w="510363">
                  <a:extLst>
                    <a:ext uri="{9D8B030D-6E8A-4147-A177-3AD203B41FA5}">
                      <a16:colId xmlns:a16="http://schemas.microsoft.com/office/drawing/2014/main" val="2037036335"/>
                    </a:ext>
                  </a:extLst>
                </a:gridCol>
                <a:gridCol w="499730">
                  <a:extLst>
                    <a:ext uri="{9D8B030D-6E8A-4147-A177-3AD203B41FA5}">
                      <a16:colId xmlns:a16="http://schemas.microsoft.com/office/drawing/2014/main" val="1112722066"/>
                    </a:ext>
                  </a:extLst>
                </a:gridCol>
                <a:gridCol w="489098">
                  <a:extLst>
                    <a:ext uri="{9D8B030D-6E8A-4147-A177-3AD203B41FA5}">
                      <a16:colId xmlns:a16="http://schemas.microsoft.com/office/drawing/2014/main" val="1622175094"/>
                    </a:ext>
                  </a:extLst>
                </a:gridCol>
                <a:gridCol w="478465">
                  <a:extLst>
                    <a:ext uri="{9D8B030D-6E8A-4147-A177-3AD203B41FA5}">
                      <a16:colId xmlns:a16="http://schemas.microsoft.com/office/drawing/2014/main" val="1454971805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673811003"/>
                    </a:ext>
                  </a:extLst>
                </a:gridCol>
                <a:gridCol w="489097">
                  <a:extLst>
                    <a:ext uri="{9D8B030D-6E8A-4147-A177-3AD203B41FA5}">
                      <a16:colId xmlns:a16="http://schemas.microsoft.com/office/drawing/2014/main" val="568888282"/>
                    </a:ext>
                  </a:extLst>
                </a:gridCol>
                <a:gridCol w="478720">
                  <a:extLst>
                    <a:ext uri="{9D8B030D-6E8A-4147-A177-3AD203B41FA5}">
                      <a16:colId xmlns:a16="http://schemas.microsoft.com/office/drawing/2014/main" val="4146528416"/>
                    </a:ext>
                  </a:extLst>
                </a:gridCol>
              </a:tblGrid>
              <a:tr h="126608"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2566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367721"/>
                  </a:ext>
                </a:extLst>
              </a:tr>
              <a:tr h="120859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15755"/>
                  </a:ext>
                </a:extLst>
              </a:tr>
              <a:tr h="142928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 สร้างการรับรู้ให้เกษตรกรตระหนักถึงผลกระทบที่เกิดจากการเผาในแปลงเพาะปลูก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819460"/>
                  </a:ext>
                </a:extLst>
              </a:tr>
              <a:tr h="142687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ถ่ายทอดความรู้และเทคโนโลยีในการใช้ประโยชน์จากเศษวัสดุทางการเกษตรให้แก่เกษตรกร พร้อมส่งเสริมการแปรรูปเศษวัสดุทางการเกษตรทดแทนการเผา 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1315004"/>
                  </a:ext>
                </a:extLst>
              </a:tr>
              <a:tr h="191127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ส่งเสริมการเข้าสู่มาตรฐานการเกษตรปลอดการเผา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มาตรฐานเกษตรอินทรีย์) 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7625348"/>
                  </a:ext>
                </a:extLst>
              </a:tr>
              <a:tr h="154408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ส่งเสริมการปรับเปลี่ยนขั้นตอน วิธีการเพาะปลูก เพื่อลดการเผา (เกษตรกรรมยั่งยืน วนเกษตร การประยุกต์ใช้เครื่องจักรกลการเกษตร)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395882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จุดชุดปฏิบัติการเคลื่อนที่เร็ว เพื่อเฝ้าระวัง เข้าระงับเหตุการณ์ในพื้นที่ ตลอดจนประสานงานต่อหน่วยงานที่เกี่ยวข้องเพื่อแก้ไขสถานการณ์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82256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รวบรวมข้อมูลจุดความร้อนในพื้นที่เกษตร จำแนกเป็นพื้นที่เกษตร และพื้นที่ในเขตปฏิรูปที่ดิน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882953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จัดทำรายงานจุดความร้อน และผลการดำเนินงานป้องกันและการเฝ้าระวังการเผาซากพืชและเศษวัสดุทางการเกษตร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965298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แจ้งหน่วยงานในสังกัดกระทรวงเกษตรและสหกรณ์รายงานผลการดำเนินงานตามแผน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7657498"/>
                  </a:ext>
                </a:extLst>
              </a:tr>
            </a:tbl>
          </a:graphicData>
        </a:graphic>
      </p:graphicFrame>
      <p:cxnSp>
        <p:nvCxnSpPr>
          <p:cNvPr id="4" name="Straight Arrow Connector 3"/>
          <p:cNvCxnSpPr/>
          <p:nvPr/>
        </p:nvCxnSpPr>
        <p:spPr>
          <a:xfrm flipV="1">
            <a:off x="6564573" y="4053385"/>
            <a:ext cx="3425588" cy="1364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6564573" y="4491535"/>
            <a:ext cx="3425588" cy="1364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019801" y="4847752"/>
            <a:ext cx="5878286" cy="2342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6019801" y="5202031"/>
            <a:ext cx="5878286" cy="2342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7531100" y="5631608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7531100" y="5962076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7531100" y="6256396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9048466" y="6625727"/>
            <a:ext cx="941694" cy="2073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21306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17</a:t>
            </a:fld>
            <a:endParaRPr lang="en-US" dirty="0"/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63610" y="654649"/>
            <a:ext cx="11162578" cy="63075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การพัฒนาองค์การสู่ดิจิทัล</a:t>
            </a:r>
          </a:p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7.1 การสร้างนวัตกรรมในการปรับปรุงกระบวนงานหรือการให้บริการ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e-Service) : 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ระบบการยื่นคำขอรับอนุญาตการจัดที่ดิน หรืออสังหาริมทรัพย์เพื่อใช้สำหรับกิจการที่เป็นการสนับสนุนหรือเกี่ยวเนื่องกับการปฏิรูปที่ดินเพื่อเกษตรกรรม</a:t>
            </a:r>
            <a:endParaRPr lang="en-US" sz="13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สี่เหลี่ยมผืนผ้า 15">
            <a:extLst>
              <a:ext uri="{FF2B5EF4-FFF2-40B4-BE49-F238E27FC236}">
                <a16:creationId xmlns:a16="http://schemas.microsoft.com/office/drawing/2014/main" id="{A2149B5F-9EF0-485D-BC27-0204034EED5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Rectangle 16">
            <a:extLst>
              <a:ext uri="{FF2B5EF4-FFF2-40B4-BE49-F238E27FC236}">
                <a16:creationId xmlns:a16="http://schemas.microsoft.com/office/drawing/2014/main" id="{DD8D3634-AC68-4701-BB0A-CF33488F8857}"/>
              </a:ext>
            </a:extLst>
          </p:cNvPr>
          <p:cNvSpPr/>
          <p:nvPr/>
        </p:nvSpPr>
        <p:spPr>
          <a:xfrm>
            <a:off x="130277" y="1406009"/>
            <a:ext cx="11931446" cy="175124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  <a:p>
            <a:pPr marL="171450" lvl="0" indent="-171450" algn="thaiDist">
              <a:buFont typeface="Arial" panose="020B0604020202020204" pitchFamily="34" charset="0"/>
              <a:buChar char="•"/>
              <a:defRPr/>
            </a:pPr>
            <a:r>
              <a: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การให้บริการประชาชนเพื่อยื่นคำขอรับอนุญาตการจัดที่ดิน หรืออสังหาริมทรัพย์เพื่อใช้สำหรับกิจการที่เป็นการสนับสนุนหรือเกี่ยวเนื่องกับการปฏิรูปที่ดินเพื่อเกษตรกรรม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คือ ระบบที่ ส.ป.ก.ให้บริการการประชาชนในการยื่นคำขอรับอนุญาตการจัดที่ดิน หรืออสังหาริมทรัพย์เพื่อใช้สำหรับกิจการที่เป็นการสนับสนุนหรือเกี่ยวเนื่องกับการปฏิรูปที่ดินเพื่อเกษตรกรรม โดยหน่วยงานที่ดำเนินการคือ ส.ป.ก. จังหวัด</a:t>
            </a:r>
          </a:p>
          <a:p>
            <a:pPr marL="171450" lvl="0" indent="-171450" algn="thaiDist">
              <a:buFont typeface="Arial" panose="020B0604020202020204" pitchFamily="34" charset="0"/>
              <a:buChar char="•"/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เป้าหมายการยกระดับงานบริการ ของ ส.ป.ก. ในปีงบประมาณ พ.ศ. 2566 คือ สร้างระบบรับคำร้อง พร้อมยื่นเอกสารประกอบการรับคำขอผ่านระบบ </a:t>
            </a:r>
            <a:r>
              <a:rPr lang="en-US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e-service</a:t>
            </a: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ซึ่งเป็นไปตามเกณฑ์ที่สำนักงาน </a:t>
            </a:r>
            <a:r>
              <a:rPr lang="th-TH" sz="1100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ก.พ.ร</a:t>
            </a:r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กำหนด ในระดับ 1 </a:t>
            </a:r>
            <a:r>
              <a:rPr lang="en-US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(Level 1 : L1)</a:t>
            </a:r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งานบริการที่ยื่นคำขอและเอกสารที่เกี่ยวข้องผ่านระบบอิเล็กทรอนิกส์ได้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ขอบเขตการประเมิน </a:t>
            </a:r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 มี </a:t>
            </a:r>
            <a:r>
              <a:rPr lang="en-US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e-Form </a:t>
            </a:r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ที่กรอกข้อมูลบนเว็บไซต์ 2. มีข้อมูลพื้นฐานที่เชื่อมโยงข้อมูลกับกรมการปกครอง/กรมพัฒนาธุรกิจการค้า (</a:t>
            </a:r>
            <a:r>
              <a:rPr lang="en-US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pre-filled) 3. </a:t>
            </a:r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มีการเชื่อมโยงระบบข้อมูลที่เป็นเอกสารประกอบ</a:t>
            </a:r>
            <a:r>
              <a:rPr lang="th-TH" sz="1100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อื่นๆ</a:t>
            </a:r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4. มีการเชื่อมโยงฐานข้อมูลของ ส.ป.ก.ด้านฐานข้อมูลบุคคลและฐานข้อมูลกลางของ ส.ป.ก.</a:t>
            </a:r>
          </a:p>
          <a:p>
            <a:pPr marL="171450" lvl="0" indent="-171450" algn="thaiDist">
              <a:buFont typeface="Arial" panose="020B0604020202020204" pitchFamily="34" charset="0"/>
              <a:buChar char="•"/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แหล่งที่มาของข้อมูล  </a:t>
            </a:r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ฐานข้อมูลของ ส.ป.ก.และการนำเข้าข้อมูลของเกษตรกรและเจ้าหน้าที่ของ ส.ป.ก.จังหวัด</a:t>
            </a:r>
          </a:p>
          <a:p>
            <a:pPr lvl="0" algn="thaiDist">
              <a:defRPr/>
            </a:pP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                                               ที่มา : ประกาศคณะกรรมการพัฒนารัฐบาลดิจิทัล เรื่อง มาตรฐานและหลักเกณฑ์การเปิดเผยข้อมูลเปิดภาครัฐในรูปแบบข้อมูลดิจิทัลต่อสาธารณะ</a:t>
            </a:r>
          </a:p>
        </p:txBody>
      </p:sp>
      <p:sp>
        <p:nvSpPr>
          <p:cNvPr id="18" name="TextBox 20">
            <a:extLst>
              <a:ext uri="{FF2B5EF4-FFF2-40B4-BE49-F238E27FC236}">
                <a16:creationId xmlns:a16="http://schemas.microsoft.com/office/drawing/2014/main" id="{A2CF6CB2-CA66-4D0B-ABA0-E93C5087AD47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สำนักงานการปฏิรูปที่ดินเพื่อเกษตรกรรม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4" name="Table 37">
            <a:extLst>
              <a:ext uri="{FF2B5EF4-FFF2-40B4-BE49-F238E27FC236}">
                <a16:creationId xmlns:a16="http://schemas.microsoft.com/office/drawing/2014/main" id="{4F273DD7-6145-409C-B1C4-F1BEBB9D34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2774480"/>
              </p:ext>
            </p:extLst>
          </p:nvPr>
        </p:nvGraphicFramePr>
        <p:xfrm>
          <a:off x="124386" y="4323815"/>
          <a:ext cx="11820266" cy="13267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8620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4237226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742210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  <a:gridCol w="2742210">
                  <a:extLst>
                    <a:ext uri="{9D8B030D-6E8A-4147-A177-3AD203B41FA5}">
                      <a16:colId xmlns:a16="http://schemas.microsoft.com/office/drawing/2014/main" val="2421312237"/>
                    </a:ext>
                  </a:extLst>
                </a:gridCol>
              </a:tblGrid>
              <a:tr h="41232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706" marR="1217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121706" marR="12170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121706" marR="1217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</a:t>
                      </a:r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0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(100)</a:t>
                      </a:r>
                    </a:p>
                  </a:txBody>
                  <a:tcPr marL="121706" marR="1217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(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Level 1)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การยื่นคำขอ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*</a:t>
                      </a:r>
                    </a:p>
                  </a:txBody>
                  <a:tcPr marL="121706" marR="1217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ยื่นเรื่อง/ยื่นคำขอทาง</a:t>
                      </a:r>
                      <a:r>
                        <a:rPr lang="th-TH" sz="1000" b="1" u="non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อออนไลน์ </a:t>
                      </a:r>
                      <a:r>
                        <a:rPr lang="th-TH" sz="1000" b="1" u="sng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1" u="sng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e-form)</a:t>
                      </a:r>
                      <a:r>
                        <a:rPr lang="th-TH" sz="1000" b="1" u="non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แต่ยังไม่สามารถแนบเอกสารมาพร้อมกันผ่านระบบได้ โดยให้ประชาชนจัดส่งแยกมาในรูปแบบ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scan file</a:t>
                      </a:r>
                    </a:p>
                  </a:txBody>
                  <a:tcPr marL="91280" marR="912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มีระบบยื่นเรื่อง/ยื่นคำขอทางออนไลน์ (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e-form) </a:t>
                      </a:r>
                      <a:r>
                        <a:rPr lang="th-TH" sz="1000" b="1" u="sng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ที่ประชาชนมีความปลอดภัย รักษาข้อมูลส่วนบุคคล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และแนบเอกสารประกอบการพิจารณาได้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280" marR="912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สามารถให้บริการผ่านระบบบริการออนไลน์ของหน่วยงานได้ ภายในกันยายน 2566 และมีแผนการเชื่อมโยงระบบบริการผ่าน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Citizen Portal</a:t>
                      </a:r>
                      <a:endParaRPr lang="en-US" sz="10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280" marR="912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</a:tbl>
          </a:graphicData>
        </a:graphic>
      </p:graphicFrame>
      <p:graphicFrame>
        <p:nvGraphicFramePr>
          <p:cNvPr id="25" name="ตาราง 9">
            <a:extLst>
              <a:ext uri="{FF2B5EF4-FFF2-40B4-BE49-F238E27FC236}">
                <a16:creationId xmlns:a16="http://schemas.microsoft.com/office/drawing/2014/main" id="{1506E03F-7468-4DBD-B90C-588A733DCD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722144"/>
              </p:ext>
            </p:extLst>
          </p:nvPr>
        </p:nvGraphicFramePr>
        <p:xfrm>
          <a:off x="124387" y="5676585"/>
          <a:ext cx="11820265" cy="940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20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20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 marL="121706" marR="121706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666055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อำนวยความสะดวกให้แก่ผู้รับบริการ ทำให้ลดภาระการเดินทางมาติดต่อราชการของประชาชน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ลดขั้นตอนการทำงานของ ส.ป.ก. ในการออกใบอนุญาตการเข้าทำประโยชน์ในเขตปฏิรูปที่ดินได้อย่างรวดเร็วและตอบสนองเกษตรกรทุกพื้นที่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เป็นการติดตามการตรวจสอบกระบวนการจัดที่ดิน แบบ</a:t>
                      </a: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Real time</a:t>
                      </a:r>
                      <a:endParaRPr lang="th-TH" sz="1000" b="1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1706" marR="12170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7" name="Table 4">
            <a:extLst>
              <a:ext uri="{FF2B5EF4-FFF2-40B4-BE49-F238E27FC236}">
                <a16:creationId xmlns:a16="http://schemas.microsoft.com/office/drawing/2014/main" id="{06299513-E2B7-4449-980E-EBA7F90767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544149"/>
              </p:ext>
            </p:extLst>
          </p:nvPr>
        </p:nvGraphicFramePr>
        <p:xfrm>
          <a:off x="130277" y="3433150"/>
          <a:ext cx="11814375" cy="764840"/>
        </p:xfrm>
        <a:graphic>
          <a:graphicData uri="http://schemas.openxmlformats.org/drawingml/2006/table">
            <a:tbl>
              <a:tblPr firstRow="1" bandRow="1"/>
              <a:tblGrid>
                <a:gridCol w="6891625">
                  <a:extLst>
                    <a:ext uri="{9D8B030D-6E8A-4147-A177-3AD203B41FA5}">
                      <a16:colId xmlns:a16="http://schemas.microsoft.com/office/drawing/2014/main" val="546463653"/>
                    </a:ext>
                  </a:extLst>
                </a:gridCol>
                <a:gridCol w="1484119">
                  <a:extLst>
                    <a:ext uri="{9D8B030D-6E8A-4147-A177-3AD203B41FA5}">
                      <a16:colId xmlns:a16="http://schemas.microsoft.com/office/drawing/2014/main" val="4195144227"/>
                    </a:ext>
                  </a:extLst>
                </a:gridCol>
                <a:gridCol w="1763138">
                  <a:extLst>
                    <a:ext uri="{9D8B030D-6E8A-4147-A177-3AD203B41FA5}">
                      <a16:colId xmlns:a16="http://schemas.microsoft.com/office/drawing/2014/main" val="2391687653"/>
                    </a:ext>
                  </a:extLst>
                </a:gridCol>
                <a:gridCol w="1675493">
                  <a:extLst>
                    <a:ext uri="{9D8B030D-6E8A-4147-A177-3AD203B41FA5}">
                      <a16:colId xmlns:a16="http://schemas.microsoft.com/office/drawing/2014/main" val="2285969417"/>
                    </a:ext>
                  </a:extLst>
                </a:gridCol>
              </a:tblGrid>
              <a:tr h="262441">
                <a:tc>
                  <a:txBody>
                    <a:bodyPr/>
                    <a:lstStyle/>
                    <a:p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</a:p>
                  </a:txBody>
                  <a:tcPr marL="121706" marR="1217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 marL="121706" marR="1217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</a:p>
                  </a:txBody>
                  <a:tcPr marL="121706" marR="1217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 marL="121706" marR="121706"/>
                </a:tc>
                <a:extLst>
                  <a:ext uri="{0D108BD9-81ED-4DB2-BD59-A6C34878D82A}">
                    <a16:rowId xmlns:a16="http://schemas.microsoft.com/office/drawing/2014/main" val="1946224261"/>
                  </a:ext>
                </a:extLst>
              </a:tr>
              <a:tr h="490520">
                <a:tc>
                  <a:txBody>
                    <a:bodyPr/>
                    <a:lstStyle/>
                    <a:p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จำนวนผู้มายื่น</a:t>
                      </a:r>
                      <a:r>
                        <a:rPr lang="th-TH" sz="11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คำขอรับอนุญาตการจัดที่ดิน หรืออสังหาริมทรัพย์เพื่อใช้สำหรับกิจการที่เป็นการสนับสนุนหรือเกี่ยวเนื่องกับการปฏิรูปที่ดินเพื่อเกษตรกรรม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(ราย)</a:t>
                      </a:r>
                    </a:p>
                  </a:txBody>
                  <a:tcPr marL="121706" marR="121706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th-TH" sz="1100" b="1" i="0" u="none" strike="noStrike" dirty="0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679" marR="12679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th-TH" sz="1100" b="1" i="0" u="none" strike="noStrike" dirty="0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679" marR="12679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th-TH" sz="11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679" marR="12679" marT="9525" marB="0"/>
                </a:tc>
                <a:extLst>
                  <a:ext uri="{0D108BD9-81ED-4DB2-BD59-A6C34878D82A}">
                    <a16:rowId xmlns:a16="http://schemas.microsoft.com/office/drawing/2014/main" val="4023110784"/>
                  </a:ext>
                </a:extLst>
              </a:tr>
            </a:tbl>
          </a:graphicData>
        </a:graphic>
      </p:graphicFrame>
      <p:sp>
        <p:nvSpPr>
          <p:cNvPr id="28" name="TextBox 5">
            <a:extLst>
              <a:ext uri="{FF2B5EF4-FFF2-40B4-BE49-F238E27FC236}">
                <a16:creationId xmlns:a16="http://schemas.microsoft.com/office/drawing/2014/main" id="{81DAC473-1E0B-4914-A4E7-ED86D52CF45F}"/>
              </a:ext>
            </a:extLst>
          </p:cNvPr>
          <p:cNvSpPr txBox="1"/>
          <p:nvPr/>
        </p:nvSpPr>
        <p:spPr>
          <a:xfrm>
            <a:off x="124386" y="3173365"/>
            <a:ext cx="10983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ข้อมูลพื้นฐาน</a:t>
            </a:r>
          </a:p>
        </p:txBody>
      </p:sp>
      <p:sp>
        <p:nvSpPr>
          <p:cNvPr id="32" name="Pentagon 43">
            <a:extLst>
              <a:ext uri="{FF2B5EF4-FFF2-40B4-BE49-F238E27FC236}">
                <a16:creationId xmlns:a16="http://schemas.microsoft.com/office/drawing/2014/main" id="{5246D457-B494-4C18-89B6-5FBF8B6F51A9}"/>
              </a:ext>
            </a:extLst>
          </p:cNvPr>
          <p:cNvSpPr/>
          <p:nvPr/>
        </p:nvSpPr>
        <p:spPr>
          <a:xfrm>
            <a:off x="9826220" y="174285"/>
            <a:ext cx="1214736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ตัวชี้วัดใหม่</a:t>
            </a: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932570" y="104400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889967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7914746"/>
              </p:ext>
            </p:extLst>
          </p:nvPr>
        </p:nvGraphicFramePr>
        <p:xfrm>
          <a:off x="80963" y="730250"/>
          <a:ext cx="11877676" cy="14321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7.1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การสร้างนวัตกรรมในการปรับปรุงกระบวนงานหรือการให้บริการ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e-Service) :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ระบบการยื่นคำขอรับอนุญาตการจัดที่ดิน หรืออสังหาริมทรัพย์เพื่อใช้สำหรับกิจการที่เป็นการสนับสนุนหรือเกี่ยวเนื่องกับการปฏิรูปที่ดินเพื่อเกษตรกรรม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สำนักงานการปฏิรูปที่ดินเพื่อเกษตรกรรม (ส.ป.ก.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พัฒนาโปรแกรมต้นแบบ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 Program)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ทดสอบการใช้งาน โปรแกรมต้นแบบ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 Program)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4758108"/>
              </p:ext>
            </p:extLst>
          </p:nvPr>
        </p:nvGraphicFramePr>
        <p:xfrm>
          <a:off x="80963" y="2268419"/>
          <a:ext cx="5841372" cy="2819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จัดทำกรอบแนวทางการพัฒนาระบบ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การยื่นคำขอรับอนุญาตการจัดที่ดิน หรืออสังหาริมทรัพย์เพื่อใช้สำหรับกิจการที่เป็นการสนับสนุนหรือเกี่ยวเนื่องกับการปฏิรูปที่ดินเพื่อเกษตรกรรม</a:t>
                      </a:r>
                      <a:endParaRPr lang="en-US" sz="1100" b="0" spc="-40" baseline="0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สำรวจกระบวนงานบริการ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การยื่นคำขอรับอนุญาตการจัดที่ดิน หรืออสังหาริมทรัพย์เพื่อใช้สำหรับกิจการที่เป็นการสนับสนุนหรือเกี่ยวเนื่องกับการปฏิรูปที่ดินเพื่อเกษตรกรรม ของทุกหน่วยที่เกี่ยวข้อง </a:t>
                      </a:r>
                      <a:r>
                        <a:rPr kumimoji="0" lang="th-TH" sz="11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โดยสำรวจหน่วยงานที่รับผิดชอบ/ผู้รับผิดชอบ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หารือ แนวทางการพัฒนาระบบ</a:t>
                      </a:r>
                      <a:r>
                        <a:rPr kumimoji="0" lang="en-US" sz="11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e-Service </a:t>
                      </a:r>
                      <a:r>
                        <a:rPr kumimoji="0" lang="th-TH" sz="11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ร่วมกับ สำนัก/กองศูนย์ และ ส.ป.ก. จังหวัด </a:t>
                      </a:r>
                      <a:r>
                        <a:rPr kumimoji="0" lang="th-TH" sz="11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 ระบบ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การยื่นคำขอรับอนุญาต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ที่ดิน หรืออสังหาริมทรัพย์เพื่อใช้สำหรับกิจการที่เป็นการสนับสนุนหรือเกี่ยวเนื่องกับการปฏิรูปที่ดินเพื่อเกษตรกรรม</a:t>
                      </a:r>
                      <a:r>
                        <a:rPr lang="th-TH" sz="1100" b="0" spc="-4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ที่จะต้องพัฒนาในรูปแบบ </a:t>
                      </a:r>
                      <a:r>
                        <a:rPr lang="en-US" sz="1100" b="0" spc="-4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</a:t>
                      </a:r>
                      <a:r>
                        <a:rPr lang="th-TH" sz="1100" b="0" spc="-4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ในปีงบประมาณ พ.ศ. 2566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กำหนดมาตรฐานแบบฟอร์ม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การยื่นคำขอรับอนุญาต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ที่ดิน หรืออสังหาริมทรัพย์เพื่อใช้สำหรับกิจการที่เป็นการสนับสนุนหรือเกี่ยวเนื่องกับการปฏิรูปที่ดินเพื่อเกษตรกรรม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พัฒนาโปรแกรมต้นแบบ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 Program)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ระบบการยื่นคำขอรับอนุญาตการจัดที่ดิน หรืออสังหาริมทรัพย์เพื่อใช้สำหรับกิจการที่เป็นการสนับสนุนหรือเกี่ยวเนื่องกับการปฏิรูปที่ดินเพื่อเกษตรกรรม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277317"/>
              </p:ext>
            </p:extLst>
          </p:nvPr>
        </p:nvGraphicFramePr>
        <p:xfrm>
          <a:off x="6004193" y="2268419"/>
          <a:ext cx="5954446" cy="1143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5444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หารือหน่วยงานที่เกี่ยวข้อง และ สำนักงาน </a:t>
                      </a:r>
                      <a:r>
                        <a:rPr kumimoji="0" lang="th-TH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ก.พ.ร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ในการพัฒนาระบบ ทางด้านเทคนิค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ออกแบบระบบ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การยื่นคำขอรับอนุญาต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</a:t>
                      </a:r>
                      <a:r>
                        <a:rPr lang="th-TH" sz="1100" b="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ที่ดิน หรืออสังหาริมทรัพย์เพื่อใช้สำหรับกิจการที่เป็นการสนับสนุนหรือเกี่ยวเนื่องกับการปฏิรูปที่ดินเพื่อเกษตรกรรม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ตามแผนงานที่หน่วยงานกำหนด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ทดสอบการใช้งาน โปรแกรมต้นแบบ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 Program)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และแก้ไขโปรแกรมตามข้อเสนอ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การใช้งาน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10808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19</a:t>
            </a:fld>
            <a:endParaRPr lang="en-US" dirty="0"/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63610" y="611597"/>
            <a:ext cx="8579227" cy="5060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การพัฒนาองค์การสู่ดิจิทัล</a:t>
            </a:r>
          </a:p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7.2 การพัฒนาระบบบัญชีข้อมูล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Catalog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เพื่อนำไปสู่การเปิดเผยข้อมูลภาครัฐ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 Data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13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185741BD-C17C-4AB5-A487-1719CE60B35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577" y="1145245"/>
          <a:ext cx="11945628" cy="1434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456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50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1175047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T w="38100" cmpd="sng">
                      <a:noFill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810532" y="595268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6" name="สี่เหลี่ยมผืนผ้า 15">
            <a:extLst>
              <a:ext uri="{FF2B5EF4-FFF2-40B4-BE49-F238E27FC236}">
                <a16:creationId xmlns:a16="http://schemas.microsoft.com/office/drawing/2014/main" id="{A2149B5F-9EF0-485D-BC27-0204034EED5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Rectangle 16">
            <a:extLst>
              <a:ext uri="{FF2B5EF4-FFF2-40B4-BE49-F238E27FC236}">
                <a16:creationId xmlns:a16="http://schemas.microsoft.com/office/drawing/2014/main" id="{DD8D3634-AC68-4701-BB0A-CF33488F8857}"/>
              </a:ext>
            </a:extLst>
          </p:cNvPr>
          <p:cNvSpPr/>
          <p:nvPr/>
        </p:nvSpPr>
        <p:spPr>
          <a:xfrm>
            <a:off x="142433" y="1191111"/>
            <a:ext cx="8879689" cy="13234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เอกสารแสดงบรรดารายการของชุดข้อมูล ที่จำแนกแยกแยะโดยการจัดกลุ่มหรือจัดประเภทข้อมูลที่อยู่ในความครอบครองหรือควบคุมของหน่วยงานของรัฐ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คำอธิบายข้อมูลที่สอดคล้องตามมาตรฐานที่ สพร. กำหนด 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คำอธิบายข้อมูลส่วนหลัก (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Mandatory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Metadata)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สำหรับชุดข้อมูลภาครัฐ เป็นส่วนที่บังคับต้องทำการอธิบายข้อมูล ประกอบด้วยคำอธิบายข้อมูล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 14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รายการสำหรับ 1 ชุดข้อมูล ที่หน่วยงานของรัฐต้องจัดทำและระบุรายละเอียด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คือ ระบบงานที่ทำหน้าที่บริหารจัดการบัญชีข้อมูลของหน่วยงาน เช่น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CKAN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อื่น ๆ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ข้อมูลสาธารณะ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ข้อมูลที่สามารถเปิดเผยได้สามารถนำไปใช้ได้อย่างอิสระไม่ว่าจะเป็นข้อมูลข่าวสาร/ข้อมูลส่วนบุคคล/ข้อมูลอิเล็กทรอนิกส์ เป็นต้น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คุณลักษณะแบบเปิด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คุณลักษณะของไฟล์ที่ไม่ถูกจำกัดด้วยเงื่อนไขต่าง ๆ จากเจ้าของผลิตภัณฑ์ สามารถเข้าถึงได้อย่างเสรีโดยไม่เสียค่าใช้จ่าย ใช้งานหรือประมวลผลได้หลากหลายซอฟต์แวร์</a:t>
            </a:r>
          </a:p>
          <a:p>
            <a:pPr marL="0" marR="0" lvl="0" indent="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ที่มา: ประกาศคณะกรรมการพัฒนารัฐบาลดิจิทัล เรื่อง มาตรฐานและหลักเกณฑ์การเปิดเผยข้อมูลเปิดภาครัฐในรูปแบบข้อมูลดิจิทัลต่อสาธารณะ</a:t>
            </a:r>
          </a:p>
        </p:txBody>
      </p:sp>
      <p:graphicFrame>
        <p:nvGraphicFramePr>
          <p:cNvPr id="23" name="Table 38">
            <a:extLst>
              <a:ext uri="{FF2B5EF4-FFF2-40B4-BE49-F238E27FC236}">
                <a16:creationId xmlns:a16="http://schemas.microsoft.com/office/drawing/2014/main" id="{D1387207-4796-46AC-821B-6B93B6C7FC6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30277" y="4473610"/>
          <a:ext cx="8869788" cy="1992288"/>
        </p:xfrm>
        <a:graphic>
          <a:graphicData uri="http://schemas.openxmlformats.org/drawingml/2006/table">
            <a:tbl>
              <a:tblPr firstRow="1" bandRow="1"/>
              <a:tblGrid>
                <a:gridCol w="2956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144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lang="en-US" sz="1000" kern="1200" noProof="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4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0951"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รายชื่อชุดข้อมูล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ที่มีคุณค่า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สามารถนำไปใช้ตอบโจทย์การพัฒนาประเทศหรือการบริการประชาชน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มีคำอธิบายชุดข้อมูล (</a:t>
                      </a:r>
                      <a:r>
                        <a:rPr lang="en-US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ที่สอดคล้องตามมาตรฐานที่ สพร. กำหนด (</a:t>
                      </a:r>
                      <a:r>
                        <a:rPr lang="en-US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รายการ) ของทุกชุดข้อมูล </a:t>
                      </a:r>
                      <a:endParaRPr lang="en-US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มีคำอธิบายทรัพยากรข้อมูล (</a:t>
                      </a:r>
                      <a:r>
                        <a:rPr lang="en-US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มีระบบบัญชีข้อมูลหน่วยงาน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(Agency Data Catalog)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พร้อมแจ้ง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URL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ระบบบัญชีข้อมูลหน่วยงาน และ</a:t>
                      </a: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 คำอธิบายชุดข้อมูล ถูกนำขึ้นที่ระบบบัญชีข้อมูลหน่วยงาน และระบุทรัพยากรข้อมูล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ชุดข้อมูลเปิดทั้งหมด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ถูกนำมาลงทะเบียนในระบบบัญชีข้อมูลภาครัฐ (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GD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Catalog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strike="noStrike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คุณภาพทุกชุด</a:t>
                      </a:r>
                      <a:r>
                        <a:rPr lang="th-TH" sz="1000" b="1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เป็นไปตามมาตรฐานคุณลักษณะแบบเปิดที่ สพร. กำหนด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นำข้อมูลเปิดไปใช้ประโยชน์ได้อย่างเป็นรูปธรรม </a:t>
                      </a:r>
                      <a:b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ตอบโจทย์ตามประเด็นขอบเขตการนำข้อมูลไปใช้ประโยชน์ อย่างน้อย 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ชุดข้อมูล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445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–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 </a:t>
                      </a: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หน่วยงานส่ง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(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ชื่อชุดข้อมูล) และ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0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400" b="0" spc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222585"/>
                  </a:ext>
                </a:extLst>
              </a:tr>
            </a:tbl>
          </a:graphicData>
        </a:graphic>
      </p:graphicFrame>
      <p:sp>
        <p:nvSpPr>
          <p:cNvPr id="26" name="TextBox 8">
            <a:extLst>
              <a:ext uri="{FF2B5EF4-FFF2-40B4-BE49-F238E27FC236}">
                <a16:creationId xmlns:a16="http://schemas.microsoft.com/office/drawing/2014/main" id="{81D14933-B86D-4968-BBBD-0F182184847C}"/>
              </a:ext>
            </a:extLst>
          </p:cNvPr>
          <p:cNvSpPr txBox="1"/>
          <p:nvPr/>
        </p:nvSpPr>
        <p:spPr>
          <a:xfrm>
            <a:off x="130277" y="2620875"/>
            <a:ext cx="8879690" cy="16435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แนวทางการประเมิน  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เลือกประเด็นการดำเนินงานภายใต้ขอบเขตการนำข้อมูลไปใช้ประโยชน์ อย่างน้อย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ประเด็น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ที่มีชุดข้อมูลที่สามารถนำไปใช้ประโยชน์ต่อได้ เพื่อใช้ในการจัดทำบัญชีชุดข้อมูล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(Data Catalog)</a:t>
            </a: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ส่วนราชการต้องจัดทำชุดข้อมูลที่สัมพันธ์กับกระบวนการทำงานตามขอบเขตการนำข้อมูลไปใช้ประโยชน์ โดยต้องเป็นกระบวนการทำงานภายใต้ภารกิจหลักที่มีผลกระทบต่อการให้บริการประชาชนในระดับสูง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ให้มีคำอธิบายข้อมูลส่วนหลัก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Mandatory Metadata)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14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รายการตามมาตรฐานที่ สพร. กำหนด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ชุดข้อมูลที่ขึ้นในระบบบัญชีข้อมูลของหน่วยงาน 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Agency Data Catalog)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จะเป็นชุดข้อมูลที่ สสช. ใช้ติดตามในการลงทะเบียนระบบบริการบัญชีข้อมูลภาครัฐ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Government Data Catalog)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ต่อไป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กำหนดให้ส่วนราชการมีระบบบัญชีข้อมูล พร้อมมีข้อมูลสาธารณะ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ในระบบบัญชีข้อมูลเพื่อเผยแพร่ให้เป็นไปตามมาตรฐานรัฐบาลดิจิทัลว่าด้วยแนวทางการเปิดเผยข้อมูลเปิดภาครัฐในรูปแบบดิจิทัล ต่อสาธารณะ ร้อยละ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100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ของบัญชีข้อมูล ตามแนวทางที่ สพร. กำหนด 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ชุดข้อมูลเปิด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ต้องเป็นข้อมูลที่ประชาชนหรือผู้รับบริการต้องการและสามารถนำไปใช้ประโยชน์ต่อได้ หรือส่วนราชการสามารถนำชุดข้อมูลมาใช้ในการวิเคราะห์ประกอบการวางแผน พัฒนางานได้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การนำข้อมูลเปิดไปใช้ประโยชน์อย่างเป็นรูปธรรม  ประเมินจากหลักฐานที่แสดงให้เห็นถึงการนำชุดข้อมูลมาวิเคราะห์ประกอบการปฏิบัติงาน  เช่น รายงานวิเคราะห์จากชุดข้อมูล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/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การมี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dashboard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จากชุดข้อมูล เป็นต้น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aphicFrame>
        <p:nvGraphicFramePr>
          <p:cNvPr id="29" name="ตาราง 9">
            <a:extLst>
              <a:ext uri="{FF2B5EF4-FFF2-40B4-BE49-F238E27FC236}">
                <a16:creationId xmlns:a16="http://schemas.microsoft.com/office/drawing/2014/main" id="{02200CB6-4AAF-4A56-B95E-8FA7DDB5534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22374" y="5314692"/>
          <a:ext cx="3031262" cy="1151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ในแต่ละชุดข้อมูล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ต้องมีการจัดทำคำอธิบายข้อมูล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ครบถ้วนจำนวน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 หากส่วนราชการมีการจัดทำรายละเอียดไม่ครบ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รายการในแต่ละชุดข้อมูล จะไม่นับผล</a:t>
                      </a:r>
                      <a:b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หน่วยงานจัดทำชุดข้อมูล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</a:t>
                      </a:r>
                      <a:r>
                        <a:rPr lang="en-US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</a:t>
                      </a:r>
                      <a:endParaRPr lang="en-US" sz="1000" b="1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</a:tbl>
          </a:graphicData>
        </a:graphic>
      </p:graphicFrame>
      <p:sp>
        <p:nvSpPr>
          <p:cNvPr id="30" name="TextBox 12">
            <a:extLst>
              <a:ext uri="{FF2B5EF4-FFF2-40B4-BE49-F238E27FC236}">
                <a16:creationId xmlns:a16="http://schemas.microsoft.com/office/drawing/2014/main" id="{6D881424-9D1B-4E9C-A61F-806697A09A47}"/>
              </a:ext>
            </a:extLst>
          </p:cNvPr>
          <p:cNvSpPr txBox="1"/>
          <p:nvPr/>
        </p:nvSpPr>
        <p:spPr>
          <a:xfrm>
            <a:off x="9122374" y="1406009"/>
            <a:ext cx="2949249" cy="2400657"/>
          </a:xfrm>
          <a:prstGeom prst="rect">
            <a:avLst/>
          </a:prstGeom>
          <a:noFill/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ขอบเขตการนำข้อมูลไปใช้ประโยชน์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(แผนแม่บทภายใต้ยุทธศาสตร์ชาติ แผนการปฏิรูปประเทศ แผนพัฒนาการเศรษฐกิจและสังคมแห่งชาติ นโยบายและแผนระดับชาติ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ว่าด้วยความมั่นคงแห่งชาติ) และ 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ที่เกี่ยวข้องกับภารกิจของหน่วยงาน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ผลการดำเนินงานตามแผนที่เกี่ยวข้อง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สนับสนุนการให้บริการประชาชน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ดัชนี/ตัวชี้วัดระดับสากล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endParaRPr kumimoji="0" lang="th-TH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สถิติทางการ 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21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สาขา)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การดำเนินงานตามนโยบายของรัฐบาล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มติ ครม.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ภารกิจหลักของหน่วยงาน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TextBox 6">
            <a:extLst>
              <a:ext uri="{FF2B5EF4-FFF2-40B4-BE49-F238E27FC236}">
                <a16:creationId xmlns:a16="http://schemas.microsoft.com/office/drawing/2014/main" id="{1A4967FD-001A-4BEF-98AF-68E92FE4E74D}"/>
              </a:ext>
            </a:extLst>
          </p:cNvPr>
          <p:cNvSpPr txBox="1"/>
          <p:nvPr/>
        </p:nvSpPr>
        <p:spPr>
          <a:xfrm>
            <a:off x="9122374" y="4390886"/>
            <a:ext cx="29492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หน่วยงานที่ต้องดำเนินการตามตัวชี้วัดการจัดทำชุดข้อมูลตัวชี้วัดสำหรับการรายงานการจัดอันดับขีดความสามารถในการแข่งขันของประเทศ โดย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IMD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ให้นับเป็นชุดข้อมูลที่ต้องดำเนินการเพิ่มเติมจาก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ชุดข้อมูลที่กำหนดตามเงื่อนไขตัวชี้วัด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20">
            <a:extLst>
              <a:ext uri="{FF2B5EF4-FFF2-40B4-BE49-F238E27FC236}">
                <a16:creationId xmlns:a16="http://schemas.microsoft.com/office/drawing/2014/main" id="{A2CF6CB2-CA66-4D0B-ABA0-E93C5087AD47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สำนักงานการปฏิรูปที่ดินเพื่อเกษตรกรรม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Pentagon 43">
            <a:extLst>
              <a:ext uri="{FF2B5EF4-FFF2-40B4-BE49-F238E27FC236}">
                <a16:creationId xmlns:a16="http://schemas.microsoft.com/office/drawing/2014/main" id="{63E731DF-DDB6-4F5D-B7A4-71A39D9DFC36}"/>
              </a:ext>
            </a:extLst>
          </p:cNvPr>
          <p:cNvSpPr/>
          <p:nvPr/>
        </p:nvSpPr>
        <p:spPr>
          <a:xfrm>
            <a:off x="9688273" y="726743"/>
            <a:ext cx="1214736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ตัวชี้วัดใหม่</a:t>
            </a:r>
          </a:p>
        </p:txBody>
      </p:sp>
    </p:spTree>
    <p:extLst>
      <p:ext uri="{BB962C8B-B14F-4D97-AF65-F5344CB8AC3E}">
        <p14:creationId xmlns:p14="http://schemas.microsoft.com/office/powerpoint/2010/main" val="977143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641060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7.2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การพัฒนาระบบบัญชีข้อมูล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เพื่อนำไปสู่การเปิดเผยข้อมูลภาครัฐ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สำนักงานการปฏิรูปที่ดินเพื่อเกษตรกรรม (ส.ป.ก.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lang="th-TH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0963" y="2099971"/>
          <a:ext cx="5841372" cy="1112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ที่ใช้ในการจัดทำคำอธิบายชุดข้อมูล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kumimoji="0" lang="th-TH" sz="11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ภายใน มี.ค.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94684" y="2085568"/>
          <a:ext cx="5763954" cy="1112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1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1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1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1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1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14607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21</a:t>
            </a:fld>
            <a:endParaRPr lang="en-US" dirty="0"/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205248" y="655665"/>
            <a:ext cx="6054875" cy="5060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การพัฒนาองค์การสู่ดิจิทัล</a:t>
            </a:r>
          </a:p>
          <a:p>
            <a:pPr marL="88900" fontAlgn="b"/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7.3 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ระบบรับรองมาตรฐานสินค้าเกษตร 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(GAP) </a:t>
            </a:r>
            <a:r>
              <a:rPr lang="th-TH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 ประมง 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และปศุสัตว์</a:t>
            </a:r>
            <a:endParaRPr lang="en-US" sz="1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810532" y="595268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6" name="สี่เหลี่ยมผืนผ้า 15">
            <a:extLst>
              <a:ext uri="{FF2B5EF4-FFF2-40B4-BE49-F238E27FC236}">
                <a16:creationId xmlns:a16="http://schemas.microsoft.com/office/drawing/2014/main" id="{A2149B5F-9EF0-485D-BC27-0204034EED5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TextBox 36">
            <a:extLst>
              <a:ext uri="{FF2B5EF4-FFF2-40B4-BE49-F238E27FC236}">
                <a16:creationId xmlns:a16="http://schemas.microsoft.com/office/drawing/2014/main" id="{85A7C243-C740-4162-8D9E-F7EA77B8529F}"/>
              </a:ext>
            </a:extLst>
          </p:cNvPr>
          <p:cNvSpPr txBox="1"/>
          <p:nvPr/>
        </p:nvSpPr>
        <p:spPr>
          <a:xfrm>
            <a:off x="9357631" y="755438"/>
            <a:ext cx="1545378" cy="276999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หน่วยงานสนับสนุน</a:t>
            </a:r>
            <a:endParaRPr lang="en-US" sz="1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TextBox 24">
            <a:extLst>
              <a:ext uri="{FF2B5EF4-FFF2-40B4-BE49-F238E27FC236}">
                <a16:creationId xmlns:a16="http://schemas.microsoft.com/office/drawing/2014/main" id="{16A4EE97-E055-43E1-9863-6EF66F77901C}"/>
              </a:ext>
            </a:extLst>
          </p:cNvPr>
          <p:cNvSpPr txBox="1"/>
          <p:nvPr/>
        </p:nvSpPr>
        <p:spPr>
          <a:xfrm>
            <a:off x="205248" y="6434986"/>
            <a:ext cx="11588076" cy="2616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เงื่อนไขการประเมิน </a:t>
            </a:r>
            <a:r>
              <a:rPr kumimoji="0" lang="en-US" sz="1100" b="1" i="0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1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ความสำเร็จตามแผนปฏิบัติการ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(Action Plan) </a:t>
            </a: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ะเชื่อมโยงระบบในแต่ละปีงบประมาณขึ้นอยู่กับ งบประมาณของกรม และการสนับสนุนจากระบบ 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Biz portal /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กองทุน 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</a:t>
            </a:r>
            <a:endParaRPr kumimoji="0" lang="en-US" sz="1100" b="1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6" name="table">
            <a:extLst>
              <a:ext uri="{FF2B5EF4-FFF2-40B4-BE49-F238E27FC236}">
                <a16:creationId xmlns:a16="http://schemas.microsoft.com/office/drawing/2014/main" id="{D48E3940-ADD9-43D4-A4D2-12B83BFC3E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959" y="2776205"/>
            <a:ext cx="11687273" cy="1000733"/>
          </a:xfrm>
          <a:prstGeom prst="rect">
            <a:avLst/>
          </a:prstGeom>
        </p:spPr>
      </p:pic>
      <p:pic>
        <p:nvPicPr>
          <p:cNvPr id="29" name="table">
            <a:extLst>
              <a:ext uri="{FF2B5EF4-FFF2-40B4-BE49-F238E27FC236}">
                <a16:creationId xmlns:a16="http://schemas.microsoft.com/office/drawing/2014/main" id="{60F2406E-2B7A-4E0A-A389-5034112DBF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248" y="3889578"/>
            <a:ext cx="11502189" cy="1085850"/>
          </a:xfrm>
          <a:prstGeom prst="rect">
            <a:avLst/>
          </a:prstGeom>
        </p:spPr>
      </p:pic>
      <p:pic>
        <p:nvPicPr>
          <p:cNvPr id="30" name="table">
            <a:extLst>
              <a:ext uri="{FF2B5EF4-FFF2-40B4-BE49-F238E27FC236}">
                <a16:creationId xmlns:a16="http://schemas.microsoft.com/office/drawing/2014/main" id="{1F84278C-086A-46B6-A62B-B24275EA9D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752" y="1216476"/>
            <a:ext cx="11687273" cy="1434127"/>
          </a:xfrm>
          <a:prstGeom prst="rect">
            <a:avLst/>
          </a:prstGeom>
        </p:spPr>
      </p:pic>
      <p:pic>
        <p:nvPicPr>
          <p:cNvPr id="31" name="table">
            <a:extLst>
              <a:ext uri="{FF2B5EF4-FFF2-40B4-BE49-F238E27FC236}">
                <a16:creationId xmlns:a16="http://schemas.microsoft.com/office/drawing/2014/main" id="{3F5036D7-097A-4EB4-B1D4-33960549D9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545" y="5033810"/>
            <a:ext cx="11502188" cy="1178908"/>
          </a:xfrm>
          <a:prstGeom prst="rect">
            <a:avLst/>
          </a:prstGeom>
        </p:spPr>
      </p:pic>
      <p:sp>
        <p:nvSpPr>
          <p:cNvPr id="18" name="TextBox 20">
            <a:extLst>
              <a:ext uri="{FF2B5EF4-FFF2-40B4-BE49-F238E27FC236}">
                <a16:creationId xmlns:a16="http://schemas.microsoft.com/office/drawing/2014/main" id="{F3C27F41-3BA6-4A32-9D46-9A37C2C97AED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สำนักงานการปฏิรูปที่ดินเพื่อเกษตรกรรม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3349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52FEE4-BA56-43AD-911D-49749A0B26CC}"/>
              </a:ext>
            </a:extLst>
          </p:cNvPr>
          <p:cNvSpPr txBox="1"/>
          <p:nvPr/>
        </p:nvSpPr>
        <p:spPr>
          <a:xfrm>
            <a:off x="0" y="0"/>
            <a:ext cx="12191999" cy="527672"/>
          </a:xfrm>
          <a:prstGeom prst="rect">
            <a:avLst/>
          </a:prstGeom>
          <a:solidFill>
            <a:srgbClr val="2F5597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>
              <a:defRPr sz="1400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dirty="0"/>
              <a:t>Road map </a:t>
            </a:r>
            <a:r>
              <a:rPr lang="th-TH" dirty="0"/>
              <a:t>การพัฒนาระบบรับรองมาตรฐานสินค้าเกษตร (</a:t>
            </a:r>
            <a:r>
              <a:rPr lang="en-US" dirty="0"/>
              <a:t>GAP) </a:t>
            </a:r>
            <a:r>
              <a:rPr lang="th-TH" dirty="0"/>
              <a:t>พืช ประมง ปศุสัตว์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F5DF99D-3398-41FA-85D2-87F47958EDC0}"/>
              </a:ext>
            </a:extLst>
          </p:cNvPr>
          <p:cNvGrpSpPr/>
          <p:nvPr/>
        </p:nvGrpSpPr>
        <p:grpSpPr>
          <a:xfrm>
            <a:off x="632258" y="1233442"/>
            <a:ext cx="11216255" cy="2598594"/>
            <a:chOff x="772938" y="1163102"/>
            <a:chExt cx="11216255" cy="259859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703B0BA-38B2-468F-B496-C6026B74494A}"/>
                </a:ext>
              </a:extLst>
            </p:cNvPr>
            <p:cNvSpPr txBox="1"/>
            <p:nvPr/>
          </p:nvSpPr>
          <p:spPr>
            <a:xfrm>
              <a:off x="772938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กำหนดวิธีพัฒนาระบบ</a:t>
              </a:r>
              <a:r>
                <a:rPr lang="en-US" dirty="0"/>
                <a:t> </a:t>
              </a:r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9DA0F80-682E-43DE-BEAB-34159C67C35F}"/>
                </a:ext>
              </a:extLst>
            </p:cNvPr>
            <p:cNvSpPr txBox="1"/>
            <p:nvPr/>
          </p:nvSpPr>
          <p:spPr>
            <a:xfrm>
              <a:off x="772939" y="1790449"/>
              <a:ext cx="2438792" cy="307777"/>
            </a:xfrm>
            <a:prstGeom prst="round2Diag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1) กรมเป็นผู้พัฒนาฯ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11992B3-080E-411A-9184-23D732182280}"/>
                </a:ext>
              </a:extLst>
            </p:cNvPr>
            <p:cNvSpPr txBox="1"/>
            <p:nvPr/>
          </p:nvSpPr>
          <p:spPr>
            <a:xfrm>
              <a:off x="772939" y="2754511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th-TH" dirty="0"/>
                <a:t>2) พัฒนา</a:t>
              </a:r>
              <a:r>
                <a:rPr lang="th-TH"/>
                <a:t>ผ่าน </a:t>
              </a:r>
              <a:r>
                <a:rPr lang="en-US" dirty="0"/>
                <a:t>Biz portal</a:t>
              </a:r>
              <a:endParaRPr lang="th-TH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B7C7AF2-00F0-4783-A49E-100914AAF1B7}"/>
                </a:ext>
              </a:extLst>
            </p:cNvPr>
            <p:cNvSpPr txBox="1"/>
            <p:nvPr/>
          </p:nvSpPr>
          <p:spPr>
            <a:xfrm>
              <a:off x="772939" y="2130331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พัฒนาโดย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IT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ของกรม </a:t>
              </a:r>
            </a:p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หรือมีแผนงาน/งบประมาณ รองรับ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5821C88-6723-455D-B7EA-55277A8B650E}"/>
                </a:ext>
              </a:extLst>
            </p:cNvPr>
            <p:cNvSpPr txBox="1"/>
            <p:nvPr/>
          </p:nvSpPr>
          <p:spPr>
            <a:xfrm>
              <a:off x="772939" y="3098800"/>
              <a:ext cx="2438792" cy="55007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หารือกับ สำนักงาน </a:t>
              </a:r>
              <a:r>
                <a:rPr lang="th-TH" sz="1200" dirty="0" err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ก.พ.ร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</a:t>
              </a:r>
            </a:p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ในแต่ละปีจะสามารถพัฒนาได้กี่ระบบ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3E2FAF9-0737-439E-948A-CE7ACB144A5C}"/>
                </a:ext>
              </a:extLst>
            </p:cNvPr>
            <p:cNvSpPr txBox="1"/>
            <p:nvPr/>
          </p:nvSpPr>
          <p:spPr>
            <a:xfrm>
              <a:off x="3719338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วางแผนการพัฒนาระบบ</a:t>
              </a:r>
              <a:endParaRPr lang="en-US" dirty="0"/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D881542-D706-4ED0-9062-5FFEF760EE07}"/>
                </a:ext>
              </a:extLst>
            </p:cNvPr>
            <p:cNvSpPr txBox="1"/>
            <p:nvPr/>
          </p:nvSpPr>
          <p:spPr>
            <a:xfrm>
              <a:off x="3719339" y="1790449"/>
              <a:ext cx="2438792" cy="307777"/>
            </a:xfrm>
            <a:prstGeom prst="round2Diag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3) สำรวจงานบริการ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ทั้งหมด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92478EC-A1BD-4C52-89CD-BF00CA7A1A32}"/>
                </a:ext>
              </a:extLst>
            </p:cNvPr>
            <p:cNvSpPr txBox="1"/>
            <p:nvPr/>
          </p:nvSpPr>
          <p:spPr>
            <a:xfrm>
              <a:off x="3719339" y="2130331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แผนพัฒนา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e-Service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ของกรม/หน่วยงานรับผิดชอบ/ผู้รับผิดชอบ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B4E30E5-F562-41E9-93C3-4D10CB87CC73}"/>
                </a:ext>
              </a:extLst>
            </p:cNvPr>
            <p:cNvSpPr txBox="1"/>
            <p:nvPr/>
          </p:nvSpPr>
          <p:spPr>
            <a:xfrm>
              <a:off x="6706972" y="1770365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5</a:t>
              </a:r>
              <a:r>
                <a:rPr lang="th-TH" dirty="0"/>
                <a:t>) จัดทำมาตรฐานข้อมูล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7E58C64-778A-4CAE-B074-9909C01E9358}"/>
                </a:ext>
              </a:extLst>
            </p:cNvPr>
            <p:cNvSpPr txBox="1"/>
            <p:nvPr/>
          </p:nvSpPr>
          <p:spPr>
            <a:xfrm>
              <a:off x="6706972" y="2116952"/>
              <a:ext cx="2438792" cy="82441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spc="-6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มาตรฐานแบบฟอร์มขอรับบริการ </a:t>
              </a:r>
              <a:r>
                <a:rPr lang="en-US" sz="1200" spc="-6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</a:t>
              </a: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kumimoji="0" lang="th-TH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มาตรฐานกระบวนการตรวจรับรองมาตรฐาน 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GAP</a:t>
              </a:r>
              <a:endPara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มาตรฐานแบบฟอร์มใบรับรอง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8" name="Arrow: Right 17">
              <a:extLst>
                <a:ext uri="{FF2B5EF4-FFF2-40B4-BE49-F238E27FC236}">
                  <a16:creationId xmlns:a16="http://schemas.microsoft.com/office/drawing/2014/main" id="{970249DF-E01F-4E8C-9603-4653408E485D}"/>
                </a:ext>
              </a:extLst>
            </p:cNvPr>
            <p:cNvSpPr/>
            <p:nvPr/>
          </p:nvSpPr>
          <p:spPr>
            <a:xfrm>
              <a:off x="3370284" y="1252253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A5BC42C-7F64-40BA-AD71-278E6AB6FBA4}"/>
                </a:ext>
              </a:extLst>
            </p:cNvPr>
            <p:cNvSpPr txBox="1"/>
            <p:nvPr/>
          </p:nvSpPr>
          <p:spPr>
            <a:xfrm>
              <a:off x="3719339" y="2769411"/>
              <a:ext cx="2438792" cy="5500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th-TH" dirty="0"/>
                <a:t>4) กำหนดขอบเขตการพัฒนา</a:t>
              </a:r>
            </a:p>
            <a:p>
              <a:r>
                <a:rPr lang="th-TH" dirty="0"/>
                <a:t>ระบบ </a:t>
              </a:r>
              <a:r>
                <a:rPr lang="en-US" dirty="0"/>
                <a:t>e-Service (GAP)</a:t>
              </a:r>
              <a:endParaRPr lang="th-TH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195C77D-7A15-4C75-9A67-30E43E9E094B}"/>
                </a:ext>
              </a:extLst>
            </p:cNvPr>
            <p:cNvSpPr txBox="1"/>
            <p:nvPr/>
          </p:nvSpPr>
          <p:spPr>
            <a:xfrm>
              <a:off x="6706971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พัฒนาระบบ</a:t>
              </a:r>
              <a:endParaRPr lang="en-US" dirty="0"/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21" name="Arrow: Right 20">
              <a:extLst>
                <a:ext uri="{FF2B5EF4-FFF2-40B4-BE49-F238E27FC236}">
                  <a16:creationId xmlns:a16="http://schemas.microsoft.com/office/drawing/2014/main" id="{F844D961-82DC-44BD-873E-D4C7D34C57CA}"/>
                </a:ext>
              </a:extLst>
            </p:cNvPr>
            <p:cNvSpPr/>
            <p:nvPr/>
          </p:nvSpPr>
          <p:spPr>
            <a:xfrm>
              <a:off x="6319817" y="1252253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9E9C53BA-F221-49A5-BF6D-5FF9E3B7879A}"/>
                </a:ext>
              </a:extLst>
            </p:cNvPr>
            <p:cNvSpPr txBox="1"/>
            <p:nvPr/>
          </p:nvSpPr>
          <p:spPr>
            <a:xfrm>
              <a:off x="6706971" y="2987059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6</a:t>
              </a:r>
              <a:r>
                <a:rPr lang="th-TH" dirty="0"/>
                <a:t>) พัฒนาระบบ </a:t>
              </a:r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D68D723-DA85-43B2-B633-C92FF0B1DCEE}"/>
                </a:ext>
              </a:extLst>
            </p:cNvPr>
            <p:cNvSpPr txBox="1"/>
            <p:nvPr/>
          </p:nvSpPr>
          <p:spPr>
            <a:xfrm>
              <a:off x="6706971" y="3369475"/>
              <a:ext cx="2438792" cy="39222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กรมพัฒนาระบบ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e-Service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พัฒนาผ่านระบบ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Biz portal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5878A8F-45AA-45C2-BF09-3EF95CA6A0E8}"/>
                </a:ext>
              </a:extLst>
            </p:cNvPr>
            <p:cNvSpPr txBox="1"/>
            <p:nvPr/>
          </p:nvSpPr>
          <p:spPr>
            <a:xfrm>
              <a:off x="9550401" y="1748478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7</a:t>
              </a:r>
              <a:r>
                <a:rPr lang="th-TH" dirty="0"/>
                <a:t>) ให้บริการประชาชนแ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A432593-C049-4E3F-A174-B19B88931432}"/>
                </a:ext>
              </a:extLst>
            </p:cNvPr>
            <p:cNvSpPr txBox="1"/>
            <p:nvPr/>
          </p:nvSpPr>
          <p:spPr>
            <a:xfrm>
              <a:off x="9550401" y="2095066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ให้บริการระบบ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e-Service </a:t>
              </a:r>
            </a:p>
            <a:p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แยกตามระบบที่พัฒนา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)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223E77A-E107-4993-A206-7EE8AC0EC77D}"/>
                </a:ext>
              </a:extLst>
            </p:cNvPr>
            <p:cNvSpPr txBox="1"/>
            <p:nvPr/>
          </p:nvSpPr>
          <p:spPr>
            <a:xfrm>
              <a:off x="9550400" y="1163102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ให้บริการประชาชน</a:t>
              </a:r>
            </a:p>
          </p:txBody>
        </p:sp>
        <p:sp>
          <p:nvSpPr>
            <p:cNvPr id="27" name="Arrow: Right 26">
              <a:extLst>
                <a:ext uri="{FF2B5EF4-FFF2-40B4-BE49-F238E27FC236}">
                  <a16:creationId xmlns:a16="http://schemas.microsoft.com/office/drawing/2014/main" id="{C9E9F47B-3311-4954-A8F1-31DC62A1BFF7}"/>
                </a:ext>
              </a:extLst>
            </p:cNvPr>
            <p:cNvSpPr/>
            <p:nvPr/>
          </p:nvSpPr>
          <p:spPr>
            <a:xfrm>
              <a:off x="9232900" y="1220324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A81C793A-1F00-4FCA-8A95-8E7A00C20779}"/>
              </a:ext>
            </a:extLst>
          </p:cNvPr>
          <p:cNvSpPr txBox="1"/>
          <p:nvPr/>
        </p:nvSpPr>
        <p:spPr>
          <a:xfrm>
            <a:off x="166248" y="627105"/>
            <a:ext cx="11615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</a:t>
            </a:r>
            <a:r>
              <a:rPr lang="en-US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 </a:t>
            </a:r>
            <a:r>
              <a:rPr lang="th-TH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ประชาชนสามารถยื่นขอรับรองมาตรฐานและรับใบรับรองมาตรฐานสินค้าเกษตร</a:t>
            </a:r>
            <a:r>
              <a:rPr lang="en-US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(GAP) </a:t>
            </a:r>
            <a:r>
              <a:rPr lang="th-TH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 ประมง ปศุสัตว์ ผ่านช่องทางบริการเดียว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C6842C1-2C49-420B-BA06-ABE571A0F785}"/>
              </a:ext>
            </a:extLst>
          </p:cNvPr>
          <p:cNvSpPr txBox="1"/>
          <p:nvPr/>
        </p:nvSpPr>
        <p:spPr>
          <a:xfrm>
            <a:off x="60299" y="1276595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65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3E7DAD7-45A3-4455-8EBF-B4A699DBD623}"/>
              </a:ext>
            </a:extLst>
          </p:cNvPr>
          <p:cNvSpPr txBox="1"/>
          <p:nvPr/>
        </p:nvSpPr>
        <p:spPr>
          <a:xfrm>
            <a:off x="84405" y="4075846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66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E472167-70AF-4F9C-B05B-5FD4791E2A71}"/>
              </a:ext>
            </a:extLst>
          </p:cNvPr>
          <p:cNvSpPr txBox="1"/>
          <p:nvPr/>
        </p:nvSpPr>
        <p:spPr>
          <a:xfrm>
            <a:off x="632258" y="4095601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วางแผนการพัฒนาระบบ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e-Service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D100127-9DC9-4211-A208-BDD0861D6CF5}"/>
              </a:ext>
            </a:extLst>
          </p:cNvPr>
          <p:cNvSpPr txBox="1"/>
          <p:nvPr/>
        </p:nvSpPr>
        <p:spPr>
          <a:xfrm>
            <a:off x="632259" y="4701061"/>
            <a:ext cx="2438792" cy="503860"/>
          </a:xfrm>
          <a:prstGeom prst="round2Diag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/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สำรวจความก้าวหน้า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งานบริการ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57AB77E-88F4-4B72-B891-C7C178C7A8D1}"/>
              </a:ext>
            </a:extLst>
          </p:cNvPr>
          <p:cNvSpPr txBox="1"/>
          <p:nvPr/>
        </p:nvSpPr>
        <p:spPr>
          <a:xfrm>
            <a:off x="615264" y="5232192"/>
            <a:ext cx="2438792" cy="550080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e-Service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ของกรม/ความก้าวหน้าของแต่ละงานบริการ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AFABFEB-D2B6-4116-AD24-C8CB3B9EE274}"/>
              </a:ext>
            </a:extLst>
          </p:cNvPr>
          <p:cNvSpPr txBox="1"/>
          <p:nvPr/>
        </p:nvSpPr>
        <p:spPr>
          <a:xfrm>
            <a:off x="3619892" y="4680977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spc="-50" dirty="0"/>
              <a:t>3</a:t>
            </a:r>
            <a:r>
              <a:rPr lang="th-TH" spc="-50" dirty="0"/>
              <a:t>) กำหนดมาตรฐานการเชื่อมต่อข้อมูล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E3D6723-C5CE-4CA7-83C8-AE7FB380CB8E}"/>
              </a:ext>
            </a:extLst>
          </p:cNvPr>
          <p:cNvSpPr txBox="1"/>
          <p:nvPr/>
        </p:nvSpPr>
        <p:spPr>
          <a:xfrm>
            <a:off x="3619892" y="5027565"/>
            <a:ext cx="2438792" cy="698678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กำหนดมาตรฐาน </a:t>
            </a:r>
            <a:r>
              <a: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API</a:t>
            </a: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เพื่อเชื่อมต่อข้อมูลผ่านระบบ</a:t>
            </a:r>
            <a:r>
              <a: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Biz portal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พัฒนาระบบเชื่อมต่อข้อมูล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35B65F2-2198-4B72-9970-EBD0F599C5C3}"/>
              </a:ext>
            </a:extLst>
          </p:cNvPr>
          <p:cNvSpPr txBox="1"/>
          <p:nvPr/>
        </p:nvSpPr>
        <p:spPr>
          <a:xfrm>
            <a:off x="632259" y="5916609"/>
            <a:ext cx="2438792" cy="550080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2</a:t>
            </a:r>
            <a:r>
              <a:rPr lang="th-TH" dirty="0"/>
              <a:t>) กำหนดขอบเขตการพัฒนา</a:t>
            </a:r>
          </a:p>
          <a:p>
            <a:r>
              <a:rPr lang="th-TH" dirty="0"/>
              <a:t>ระบบ </a:t>
            </a:r>
            <a:r>
              <a:rPr lang="en-US" dirty="0"/>
              <a:t>e-Service (GAP)</a:t>
            </a:r>
            <a:endParaRPr lang="th-TH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1A68E4C-3979-4964-BD63-E4EF690A3122}"/>
              </a:ext>
            </a:extLst>
          </p:cNvPr>
          <p:cNvSpPr txBox="1"/>
          <p:nvPr/>
        </p:nvSpPr>
        <p:spPr>
          <a:xfrm>
            <a:off x="3619891" y="4095601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พัฒนาระบบ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e-Service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47" name="Arrow: Right 46">
            <a:extLst>
              <a:ext uri="{FF2B5EF4-FFF2-40B4-BE49-F238E27FC236}">
                <a16:creationId xmlns:a16="http://schemas.microsoft.com/office/drawing/2014/main" id="{623AEF24-F06B-4A35-BB1D-9AAD3171BC34}"/>
              </a:ext>
            </a:extLst>
          </p:cNvPr>
          <p:cNvSpPr/>
          <p:nvPr/>
        </p:nvSpPr>
        <p:spPr>
          <a:xfrm>
            <a:off x="3232737" y="4162865"/>
            <a:ext cx="215900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8AFD0BD-D60A-4FA2-B646-70F951572A33}"/>
              </a:ext>
            </a:extLst>
          </p:cNvPr>
          <p:cNvSpPr txBox="1"/>
          <p:nvPr/>
        </p:nvSpPr>
        <p:spPr>
          <a:xfrm>
            <a:off x="3619892" y="5791734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4</a:t>
            </a:r>
            <a:r>
              <a:rPr lang="th-TH" dirty="0"/>
              <a:t>) พัฒนาระบบ </a:t>
            </a:r>
            <a:r>
              <a:rPr lang="en-US" dirty="0"/>
              <a:t>e-Service</a:t>
            </a:r>
            <a:endParaRPr lang="th-TH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524DA6F-BF7D-4319-A53A-FAB99DB184D1}"/>
              </a:ext>
            </a:extLst>
          </p:cNvPr>
          <p:cNvSpPr txBox="1"/>
          <p:nvPr/>
        </p:nvSpPr>
        <p:spPr>
          <a:xfrm>
            <a:off x="3619891" y="6136056"/>
            <a:ext cx="2438792" cy="550080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กรมพัฒนาระบบ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พัฒนาผ่านระบบ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Biz portal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ED40804-7D7B-455D-948D-94B99E82F6EC}"/>
              </a:ext>
            </a:extLst>
          </p:cNvPr>
          <p:cNvSpPr txBox="1"/>
          <p:nvPr/>
        </p:nvSpPr>
        <p:spPr>
          <a:xfrm>
            <a:off x="6463321" y="4659090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5</a:t>
            </a:r>
            <a:r>
              <a:rPr lang="th-TH" dirty="0"/>
              <a:t>) ให้บริการประชาชนแ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B0CAE3E-B087-424C-BAA3-7C6FBAEFA73F}"/>
              </a:ext>
            </a:extLst>
          </p:cNvPr>
          <p:cNvSpPr txBox="1"/>
          <p:nvPr/>
        </p:nvSpPr>
        <p:spPr>
          <a:xfrm>
            <a:off x="6463321" y="5005677"/>
            <a:ext cx="2438792" cy="1084427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8900" indent="-88900">
              <a:buFont typeface="Arial" panose="020B0604020202020204" pitchFamily="34" charset="0"/>
              <a:buChar char="•"/>
              <a:defRPr sz="1200" spc="-6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 spc="0" dirty="0"/>
              <a:t>ให้บริการระบบ</a:t>
            </a:r>
            <a:r>
              <a:rPr lang="en-US" spc="0" dirty="0"/>
              <a:t> e-Service </a:t>
            </a:r>
          </a:p>
          <a:p>
            <a:pPr marL="0" indent="0">
              <a:buNone/>
            </a:pPr>
            <a:r>
              <a:rPr lang="en-US" spc="0" dirty="0"/>
              <a:t>  (</a:t>
            </a:r>
            <a:r>
              <a:rPr lang="th-TH" spc="0" dirty="0"/>
              <a:t>แยกตามระบบที่พัฒนา</a:t>
            </a:r>
            <a:r>
              <a:rPr lang="en-US" spc="0" dirty="0"/>
              <a:t>)</a:t>
            </a:r>
          </a:p>
          <a:p>
            <a:r>
              <a:rPr lang="th-TH" spc="0" dirty="0"/>
              <a:t>ให้บริการระบบ</a:t>
            </a:r>
            <a:r>
              <a:rPr lang="en-US" spc="0" dirty="0"/>
              <a:t>  e-Service</a:t>
            </a:r>
            <a:endParaRPr lang="th-TH" spc="0" dirty="0"/>
          </a:p>
          <a:p>
            <a:pPr marL="0" indent="0">
              <a:buNone/>
            </a:pPr>
            <a:r>
              <a:rPr lang="th-TH" spc="0" dirty="0"/>
              <a:t>   (ผ่านระบบ</a:t>
            </a:r>
            <a:r>
              <a:rPr lang="en-US" spc="0" dirty="0"/>
              <a:t> Biz portal)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9A1BC5D-8E82-4134-BF39-27331246BE33}"/>
              </a:ext>
            </a:extLst>
          </p:cNvPr>
          <p:cNvSpPr txBox="1"/>
          <p:nvPr/>
        </p:nvSpPr>
        <p:spPr>
          <a:xfrm>
            <a:off x="6463320" y="4073714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ให้บริการประชาชน</a:t>
            </a:r>
          </a:p>
        </p:txBody>
      </p:sp>
      <p:sp>
        <p:nvSpPr>
          <p:cNvPr id="53" name="Arrow: Right 52">
            <a:extLst>
              <a:ext uri="{FF2B5EF4-FFF2-40B4-BE49-F238E27FC236}">
                <a16:creationId xmlns:a16="http://schemas.microsoft.com/office/drawing/2014/main" id="{8C853876-B028-4D04-93A2-DBC7FFDB7AA0}"/>
              </a:ext>
            </a:extLst>
          </p:cNvPr>
          <p:cNvSpPr/>
          <p:nvPr/>
        </p:nvSpPr>
        <p:spPr>
          <a:xfrm>
            <a:off x="6145820" y="4130936"/>
            <a:ext cx="215900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5861FC2-877F-4366-AEB1-3C1306EF8061}"/>
              </a:ext>
            </a:extLst>
          </p:cNvPr>
          <p:cNvSpPr txBox="1"/>
          <p:nvPr/>
        </p:nvSpPr>
        <p:spPr>
          <a:xfrm>
            <a:off x="9346543" y="4038134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67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50A6CC0-C086-4E51-9A80-DADA2A810E6C}"/>
              </a:ext>
            </a:extLst>
          </p:cNvPr>
          <p:cNvSpPr txBox="1"/>
          <p:nvPr/>
        </p:nvSpPr>
        <p:spPr>
          <a:xfrm>
            <a:off x="9895384" y="4039754"/>
            <a:ext cx="2061205" cy="2426935"/>
          </a:xfrm>
          <a:prstGeom prst="rect">
            <a:avLst/>
          </a:prstGeom>
          <a:solidFill>
            <a:srgbClr val="E1EFD9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 b="1" dirty="0"/>
              <a:t>ดำเนินขั้นตอนเหมือนปี 66</a:t>
            </a:r>
          </a:p>
          <a:p>
            <a:r>
              <a:rPr lang="th-TH" dirty="0"/>
              <a:t>โดยพัฒนาระบบ </a:t>
            </a:r>
            <a:r>
              <a:rPr lang="en-US" dirty="0"/>
              <a:t>e-Service </a:t>
            </a:r>
            <a:r>
              <a:rPr lang="th-TH" dirty="0"/>
              <a:t>และเชื่อมโยงข้อมูล เข้าสู่ระบบกลางของกระทรวงเกษตร</a:t>
            </a:r>
          </a:p>
          <a:p>
            <a:endParaRPr lang="th-TH" dirty="0"/>
          </a:p>
          <a:p>
            <a:r>
              <a:rPr lang="th-TH" u="sng" dirty="0"/>
              <a:t>เงื่อนไข</a:t>
            </a:r>
            <a:r>
              <a:rPr lang="en-US" u="sng" dirty="0"/>
              <a:t>: </a:t>
            </a:r>
            <a:r>
              <a:rPr lang="th-TH" u="sng" dirty="0"/>
              <a:t>การพัฒนาและเชื่อมโยงระบบในแต่ละปีงบประมาณขึ้นอยู่กับ งบประมาณของกรม และการสนับสนุนจากระบบ </a:t>
            </a:r>
            <a:r>
              <a:rPr lang="en-US" u="sng" dirty="0"/>
              <a:t>Biz portal</a:t>
            </a:r>
            <a:endParaRPr lang="th-TH" u="sng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348A2B-75B2-460D-BF7A-E2D255E25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C657D-D412-425A-B69D-46688B10728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7677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52FEE4-BA56-43AD-911D-49749A0B26CC}"/>
              </a:ext>
            </a:extLst>
          </p:cNvPr>
          <p:cNvSpPr txBox="1"/>
          <p:nvPr/>
        </p:nvSpPr>
        <p:spPr>
          <a:xfrm>
            <a:off x="0" y="0"/>
            <a:ext cx="12191999" cy="527672"/>
          </a:xfrm>
          <a:prstGeom prst="rect">
            <a:avLst/>
          </a:prstGeom>
          <a:solidFill>
            <a:srgbClr val="2F5597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>
              <a:defRPr sz="1400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th-TH" b="1" dirty="0">
                <a:effectLst/>
              </a:rPr>
              <a:t>แผนปฏิบัติการ (</a:t>
            </a:r>
            <a:r>
              <a:rPr lang="en-US" b="1" dirty="0">
                <a:effectLst/>
              </a:rPr>
              <a:t>Action Plan) </a:t>
            </a:r>
            <a:r>
              <a:rPr lang="th-TH" b="1" dirty="0">
                <a:effectLst/>
              </a:rPr>
              <a:t>ประจำปีงบประมาณ พ.ศ. </a:t>
            </a:r>
            <a:r>
              <a:rPr lang="en-US" b="1" dirty="0">
                <a:effectLst/>
              </a:rPr>
              <a:t>2566</a:t>
            </a:r>
            <a:r>
              <a:rPr lang="en-US" dirty="0">
                <a:effectLst/>
              </a:rPr>
              <a:t> </a:t>
            </a:r>
            <a:r>
              <a:rPr lang="th-TH" b="1" dirty="0">
                <a:effectLst/>
              </a:rPr>
              <a:t>ระบบรับรองมาตรฐานสินค้าเกษตร (</a:t>
            </a:r>
            <a:r>
              <a:rPr lang="en-US" b="1" dirty="0">
                <a:effectLst/>
              </a:rPr>
              <a:t>GAP</a:t>
            </a:r>
            <a:r>
              <a:rPr lang="th-TH" b="1" dirty="0">
                <a:effectLst/>
              </a:rPr>
              <a:t>) พืช ประมง ปศุสัตว์</a:t>
            </a:r>
            <a:endParaRPr lang="en-US" dirty="0">
              <a:effectLst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348A2B-75B2-460D-BF7A-E2D255E25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C657D-D412-425A-B69D-46688B10728F}" type="slidenum">
              <a:rPr lang="en-US" smtClean="0"/>
              <a:pPr/>
              <a:t>23</a:t>
            </a:fld>
            <a:endParaRPr lang="en-US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F28208D-14CD-68AD-97C4-46E2CCDC46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867895"/>
              </p:ext>
            </p:extLst>
          </p:nvPr>
        </p:nvGraphicFramePr>
        <p:xfrm>
          <a:off x="532748" y="1184959"/>
          <a:ext cx="11325574" cy="3516158"/>
        </p:xfrm>
        <a:graphic>
          <a:graphicData uri="http://schemas.openxmlformats.org/drawingml/2006/table">
            <a:tbl>
              <a:tblPr firstRow="1" firstCol="1" bandRow="1"/>
              <a:tblGrid>
                <a:gridCol w="2091309">
                  <a:extLst>
                    <a:ext uri="{9D8B030D-6E8A-4147-A177-3AD203B41FA5}">
                      <a16:colId xmlns:a16="http://schemas.microsoft.com/office/drawing/2014/main" val="1730696626"/>
                    </a:ext>
                  </a:extLst>
                </a:gridCol>
                <a:gridCol w="2091309">
                  <a:extLst>
                    <a:ext uri="{9D8B030D-6E8A-4147-A177-3AD203B41FA5}">
                      <a16:colId xmlns:a16="http://schemas.microsoft.com/office/drawing/2014/main" val="4191729869"/>
                    </a:ext>
                  </a:extLst>
                </a:gridCol>
                <a:gridCol w="2186674">
                  <a:extLst>
                    <a:ext uri="{9D8B030D-6E8A-4147-A177-3AD203B41FA5}">
                      <a16:colId xmlns:a16="http://schemas.microsoft.com/office/drawing/2014/main" val="2365483192"/>
                    </a:ext>
                  </a:extLst>
                </a:gridCol>
                <a:gridCol w="2478141">
                  <a:extLst>
                    <a:ext uri="{9D8B030D-6E8A-4147-A177-3AD203B41FA5}">
                      <a16:colId xmlns:a16="http://schemas.microsoft.com/office/drawing/2014/main" val="2221480989"/>
                    </a:ext>
                  </a:extLst>
                </a:gridCol>
                <a:gridCol w="2478141">
                  <a:extLst>
                    <a:ext uri="{9D8B030D-6E8A-4147-A177-3AD203B41FA5}">
                      <a16:colId xmlns:a16="http://schemas.microsoft.com/office/drawing/2014/main" val="3785985626"/>
                    </a:ext>
                  </a:extLst>
                </a:gridCol>
              </a:tblGrid>
              <a:tr h="318526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ผลผลิตรายไตรมาส ประจำปีงบประมาณ พ.ศ.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2566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990168"/>
                  </a:ext>
                </a:extLst>
              </a:tr>
              <a:tr h="49236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 - ธ.ค.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 - มี.ค.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 - มิ.ย.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 - ก.ย.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875364"/>
                  </a:ext>
                </a:extLst>
              </a:tr>
              <a:tr h="270526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สำนักงานมาตรฐานสินค้าเกษตรและอาหารแห่งชาติ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สำนักงานการปฏิรูปที่ดินเพื่อเกษตรกรรม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กรมการข้าว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กรมปศุสัตว์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กรมหม่อนไหม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กรมวิชาการเกษตร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สำนักงานปลัดกระทรวงเกษตรและสหกรณ์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สำรวจความก้าวหน้างานบริการ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ทั้งหมดของหน่วยงาน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จัดทำแผนการบริการของกรม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กำหนดขอบเขตการพัฒนาระบบ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(GAP)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กำหนดมาตรฐานการเชื่อมต่อข้อมูล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เพื่อเชื่อมต่อข้อมูลผ่านระบบ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หารือหน่วยงานการให้บริการ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กับผู้พัฒนาระบบ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และพัฒนาระบบ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เพื่อเชื่อมโยง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 ทดสอบระบบ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 (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สมบูรณ์/แก้ไขเพิ่มเติม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18288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19039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42864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24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041168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7.3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(GAP)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และปศุสัตว์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สำนักงานมาตรฐานสินค้าเกษตรและอาหารแห่งชาติ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ดำเนินการตามขั้นตอนที่ 1-4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ดำเนินการตามขั้นตอนที่ 5-6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497256"/>
              </p:ext>
            </p:extLst>
          </p:nvPr>
        </p:nvGraphicFramePr>
        <p:xfrm>
          <a:off x="80963" y="2099971"/>
          <a:ext cx="5841372" cy="11856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สำรวจความก้าวหน้างานบริการ 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ทั้งหมดของหน่วยงาน 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จัดทำแผนการบริการของกรม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กำหนดขอบเขตการพัฒนาระบบ 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(GAP)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กำหนดมาตรฐานการเชื่อมต่อข้อมูล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เพื่อเชื่อมต่อข้อมูลผ่านระบบ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endParaRPr lang="th-TH" sz="11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399612"/>
              </p:ext>
            </p:extLst>
          </p:nvPr>
        </p:nvGraphicFramePr>
        <p:xfrm>
          <a:off x="6194684" y="2085568"/>
          <a:ext cx="5763954" cy="1112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หารือหน่วยงานการให้บริการ 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กับผู้พัฒนาระบบ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และพัฒนาระบบ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 </a:t>
                      </a:r>
                      <a:b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เพื่อเชื่อมโยง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 ทดสอบระบบ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 (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สมบูรณ์/แก้ไขเพิ่มเติม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82209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3">
            <a:extLst>
              <a:ext uri="{FF2B5EF4-FFF2-40B4-BE49-F238E27FC236}">
                <a16:creationId xmlns:a16="http://schemas.microsoft.com/office/drawing/2014/main" id="{4DB1D0FD-6F01-4FAB-887C-3326788C5642}"/>
              </a:ext>
            </a:extLst>
          </p:cNvPr>
          <p:cNvSpPr/>
          <p:nvPr/>
        </p:nvSpPr>
        <p:spPr bwMode="gray">
          <a:xfrm>
            <a:off x="156700" y="699756"/>
            <a:ext cx="6541020" cy="402336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 w="6350" cap="flat" cmpd="sng" algn="ctr">
            <a:solidFill>
              <a:schemeClr val="accent4"/>
            </a:solidFill>
            <a:prstDash val="solid"/>
            <a:miter lim="800000"/>
            <a:headEnd/>
            <a:tailEnd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4CD9749-BEC6-404B-AB56-44C023EE066D}"/>
              </a:ext>
            </a:extLst>
          </p:cNvPr>
          <p:cNvSpPr/>
          <p:nvPr/>
        </p:nvSpPr>
        <p:spPr>
          <a:xfrm>
            <a:off x="256187" y="750878"/>
            <a:ext cx="60779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33363" algn="l"/>
              </a:tabLst>
            </a:pP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การประเมินสถานะของหน่วยงานในการเป็นระบบราชการ 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 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  <a:endParaRPr lang="en-US" sz="1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9768C75-AC0C-4558-81A0-8BA25B7656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558849"/>
              </p:ext>
            </p:extLst>
          </p:nvPr>
        </p:nvGraphicFramePr>
        <p:xfrm>
          <a:off x="321012" y="2996952"/>
          <a:ext cx="6239693" cy="777240"/>
        </p:xfrm>
        <a:graphic>
          <a:graphicData uri="http://schemas.openxmlformats.org/drawingml/2006/table">
            <a:tbl>
              <a:tblPr firstRow="1"/>
              <a:tblGrid>
                <a:gridCol w="17317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21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9039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241359">
                  <a:extLst>
                    <a:ext uri="{9D8B030D-6E8A-4147-A177-3AD203B41FA5}">
                      <a16:colId xmlns:a16="http://schemas.microsoft.com/office/drawing/2014/main" val="2905250644"/>
                    </a:ext>
                  </a:extLst>
                </a:gridCol>
              </a:tblGrid>
              <a:tr h="252653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526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6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1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319.48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390.55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422.26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424.58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6250C93-7FA4-44B4-B104-38E2DFF29D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581047"/>
              </p:ext>
            </p:extLst>
          </p:nvPr>
        </p:nvGraphicFramePr>
        <p:xfrm>
          <a:off x="321012" y="4700574"/>
          <a:ext cx="6239693" cy="1013905"/>
        </p:xfrm>
        <a:graphic>
          <a:graphicData uri="http://schemas.openxmlformats.org/drawingml/2006/table">
            <a:tbl>
              <a:tblPr firstRow="1" bandRow="1"/>
              <a:tblGrid>
                <a:gridCol w="189968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192375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147632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4220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279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360729">
                <a:tc>
                  <a:txBody>
                    <a:bodyPr/>
                    <a:lstStyle/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416.08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424.58 </a:t>
                      </a:r>
                    </a:p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</a:t>
                      </a: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433.07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</a:t>
                      </a: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+ </a:t>
                      </a:r>
                      <a:r>
                        <a:rPr lang="th-TH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en-US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en-US" sz="12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28" name="ตาราง 9">
            <a:extLst>
              <a:ext uri="{FF2B5EF4-FFF2-40B4-BE49-F238E27FC236}">
                <a16:creationId xmlns:a16="http://schemas.microsoft.com/office/drawing/2014/main" id="{3AF40800-5CF5-4B36-980A-EF9ED9690F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9976119"/>
              </p:ext>
            </p:extLst>
          </p:nvPr>
        </p:nvGraphicFramePr>
        <p:xfrm>
          <a:off x="6697720" y="5087357"/>
          <a:ext cx="4258488" cy="884918"/>
        </p:xfrm>
        <a:graphic>
          <a:graphicData uri="http://schemas.openxmlformats.org/drawingml/2006/table">
            <a:tbl>
              <a:tblPr firstRow="1" bandRow="1"/>
              <a:tblGrid>
                <a:gridCol w="4258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05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128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เพิ่มศักยภาพของหน่วยงานในการเป็นระบบราชการ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4.0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เพื่อผลักดันการดำเนินงานในการขับเคลื่อนยุทธศาสตร์และแผนระดับประเทศ </a:t>
                      </a:r>
                      <a:b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โดยมีเป้าหมายเพื่อประโยชน์สุขของประชาชน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9" name="Rectangle 28">
            <a:extLst>
              <a:ext uri="{FF2B5EF4-FFF2-40B4-BE49-F238E27FC236}">
                <a16:creationId xmlns:a16="http://schemas.microsoft.com/office/drawing/2014/main" id="{206A5F90-03A6-4B9C-AC70-294076A2C96B}"/>
              </a:ext>
            </a:extLst>
          </p:cNvPr>
          <p:cNvSpPr/>
          <p:nvPr/>
        </p:nvSpPr>
        <p:spPr>
          <a:xfrm>
            <a:off x="6697720" y="3128838"/>
            <a:ext cx="5168935" cy="1863944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12700" cap="flat" cmpd="sng" algn="ctr">
            <a:solidFill>
              <a:sysClr val="window" lastClr="FFFFFF">
                <a:lumMod val="75000"/>
              </a:sysClr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marL="0" marR="0" lvl="0" indent="0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ขั้นตอนการประเมินสถานะของหน่วยงานภาครัฐในการเป็น</a:t>
            </a:r>
            <a:b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ระบบราชการ 4.0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การตรวจพิจารณาจากเอกสารการสมัครเบื้องต้น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คะแนนขึ้นไป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	</a:t>
            </a:r>
            <a:r>
              <a:rPr kumimoji="0" lang="th-TH" sz="1100" b="0" i="0" u="none" strike="noStrike" kern="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การตรวจเอกสารรายงานผลการ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ดำเนินการพัฒนาองค์การสู่ระบบราชการ 4.0 (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Report)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</a:t>
            </a: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การตรวจประเมินในพื้นที่ปฏิบัติงาน เพื่อยืนยันผลการตรวจ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Application Report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AE8B10A0-0DD5-4853-81A6-71AFF03C63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8725312"/>
              </p:ext>
            </p:extLst>
          </p:nvPr>
        </p:nvGraphicFramePr>
        <p:xfrm>
          <a:off x="321012" y="3875896"/>
          <a:ext cx="6239694" cy="777240"/>
        </p:xfrm>
        <a:graphic>
          <a:graphicData uri="http://schemas.openxmlformats.org/drawingml/2006/table">
            <a:tbl>
              <a:tblPr firstRow="1"/>
              <a:tblGrid>
                <a:gridCol w="2190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3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739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1959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002771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0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(256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-25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xx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(ถ้ามี)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6385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5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36" name="กลุ่ม 4">
            <a:extLst>
              <a:ext uri="{FF2B5EF4-FFF2-40B4-BE49-F238E27FC236}">
                <a16:creationId xmlns:a16="http://schemas.microsoft.com/office/drawing/2014/main" id="{71BAF607-A9CA-43DC-944B-56080FAF96F7}"/>
              </a:ext>
            </a:extLst>
          </p:cNvPr>
          <p:cNvGrpSpPr>
            <a:grpSpLocks/>
          </p:cNvGrpSpPr>
          <p:nvPr/>
        </p:nvGrpSpPr>
        <p:grpSpPr bwMode="auto">
          <a:xfrm>
            <a:off x="10467200" y="533414"/>
            <a:ext cx="1468613" cy="715909"/>
            <a:chOff x="7177825" y="1646019"/>
            <a:chExt cx="1164188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2B6F81FF-194D-48F0-ABCC-22CE480B5E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383624" y="164601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TextBox 2">
              <a:extLst>
                <a:ext uri="{FF2B5EF4-FFF2-40B4-BE49-F238E27FC236}">
                  <a16:creationId xmlns:a16="http://schemas.microsoft.com/office/drawing/2014/main" id="{24E2B6A6-C1E7-4FBD-8272-D518B9B5AF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77825" y="1781060"/>
              <a:ext cx="1164188" cy="329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  <a:endParaRPr kumimoji="0" 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C3847C-7C76-40EE-8CCC-3CFBE3271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/>
              <a:pPr/>
              <a:t>25</a:t>
            </a:fld>
            <a:endParaRPr lang="th-TH"/>
          </a:p>
        </p:txBody>
      </p:sp>
      <p:sp>
        <p:nvSpPr>
          <p:cNvPr id="19" name="สี่เหลี่ยมผืนผ้า 18">
            <a:extLst>
              <a:ext uri="{FF2B5EF4-FFF2-40B4-BE49-F238E27FC236}">
                <a16:creationId xmlns:a16="http://schemas.microsoft.com/office/drawing/2014/main" id="{59B006A6-A471-42B1-82E7-966E62B32FB9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5B61F53C-6B9E-404D-A9E3-D8546CF4F44C}"/>
              </a:ext>
            </a:extLst>
          </p:cNvPr>
          <p:cNvSpPr/>
          <p:nvPr/>
        </p:nvSpPr>
        <p:spPr>
          <a:xfrm>
            <a:off x="321012" y="5813847"/>
            <a:ext cx="6304518" cy="286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90000"/>
              </a:lnSpc>
              <a:spcBef>
                <a:spcPts val="3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CC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หมายเหตุ 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ส.ป.ก. อยู่กลุ่มที่ 3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ส่วนราชการที่มีคะแนนผลการประเมินในปีงบประมาณ พ.ศ.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2565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ตั้งแต่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400-450 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คะแนน</a:t>
            </a:r>
            <a:endParaRPr lang="en-US" sz="1400" b="1" dirty="0"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8" name="Rectangle 32">
            <a:extLst>
              <a:ext uri="{FF2B5EF4-FFF2-40B4-BE49-F238E27FC236}">
                <a16:creationId xmlns:a16="http://schemas.microsoft.com/office/drawing/2014/main" id="{1040A5A6-4C6D-421F-8A97-1A958BDE1E53}"/>
              </a:ext>
            </a:extLst>
          </p:cNvPr>
          <p:cNvSpPr/>
          <p:nvPr/>
        </p:nvSpPr>
        <p:spPr>
          <a:xfrm>
            <a:off x="201406" y="1231739"/>
            <a:ext cx="11665249" cy="1692771"/>
          </a:xfrm>
          <a:prstGeom prst="rect">
            <a:avLst/>
          </a:prstGeom>
          <a:solidFill>
            <a:sysClr val="window" lastClr="FFFFFF">
              <a:lumMod val="95000"/>
            </a:sys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3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kumimoji="0" lang="th-TH" sz="1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300" b="0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พิจารณาจากความสามารถในการพัฒนาการดำเนินงานเพื่อยกระดับผลการประเมินสถานะการเป็นระบบราชการ 4.0 (</a:t>
            </a:r>
            <a:r>
              <a:rPr kumimoji="0" lang="en-US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</a:p>
          <a:p>
            <a:pPr marL="265113" marR="0" lvl="0" indent="-176213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 </a:t>
            </a: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ซึ่งเป็นคะแนนเฉลี่ยในภาพรวมทั้ง 7 หมวด ประกอบด้วย 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หมวด 1 การนำองค์การ หมวด 2 การวางแผนเชิงยุทธศาสตร์ หมวด 3 การให้ความสำคัญกับผู้รับบริการและผู้มีส่วนได้ส่วนเสีย หมวด 4 การวัด การวิเคราะห์และการจัดการความรู้ หมวด 5 การมุ่งเน้นบุคลากร หมวด 6 </a:t>
            </a:r>
            <a:b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การมุ่งเน้นระบบปฏิบัติการ และ หมวด 7 ผลลัพธ์การดำเนินการ</a:t>
            </a:r>
            <a:endParaRPr kumimoji="0" lang="en-US" sz="1300" b="1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15BC19B-6855-41C6-ACF0-652775C41050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สำนักงานการปฏิรูปที่ดินเพื่อเกษตรกรรม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Pentagon 43">
            <a:extLst>
              <a:ext uri="{FF2B5EF4-FFF2-40B4-BE49-F238E27FC236}">
                <a16:creationId xmlns:a16="http://schemas.microsoft.com/office/drawing/2014/main" id="{BC459B5B-4FC8-4CFC-B789-C6058CD11643}"/>
              </a:ext>
            </a:extLst>
          </p:cNvPr>
          <p:cNvSpPr/>
          <p:nvPr/>
        </p:nvSpPr>
        <p:spPr>
          <a:xfrm>
            <a:off x="9382271" y="757639"/>
            <a:ext cx="1214736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ตัวชี้วัดเดิม</a:t>
            </a:r>
          </a:p>
        </p:txBody>
      </p:sp>
    </p:spTree>
    <p:extLst>
      <p:ext uri="{BB962C8B-B14F-4D97-AF65-F5344CB8AC3E}">
        <p14:creationId xmlns:p14="http://schemas.microsoft.com/office/powerpoint/2010/main" val="35173097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extBox 1">
            <a:extLst>
              <a:ext uri="{FF2B5EF4-FFF2-40B4-BE49-F238E27FC236}">
                <a16:creationId xmlns:a16="http://schemas.microsoft.com/office/drawing/2014/main" id="{94BC2A68-BCF0-4CE1-8025-90AA2697B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01C2A916-20F2-49E9-8F35-BFCC6DE0E4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334541"/>
              </p:ext>
            </p:extLst>
          </p:nvPr>
        </p:nvGraphicFramePr>
        <p:xfrm>
          <a:off x="157162" y="561013"/>
          <a:ext cx="11877676" cy="1658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8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4.0 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สำนักงานการปฏิรูปที่ดินเพื่อเกษตรกรรม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(ส.ป.ก.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จัดทำแผนปฏิบัติการพัฒนาคุณภาพการบริหารจัดการภาครัฐ (</a:t>
                      </a:r>
                      <a:r>
                        <a:rPr kumimoji="0" lang="en-US" sz="14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  <a:r>
                        <a:rPr kumimoji="0" lang="th-TH" sz="14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ประจำปี พ.ศ. 2566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baseline="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จัดทำร่างผลการประเมินตนเองตามเกณฑ์การพัฒนาคุณภาพการบริหารจัดการภาครัฐ (</a:t>
                      </a:r>
                      <a:r>
                        <a:rPr lang="en-US" sz="1400" b="0" i="0" u="none" strike="noStrike" kern="1200" baseline="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91C4D0D4-B555-4946-85A7-28D9CAC7F8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1685373"/>
              </p:ext>
            </p:extLst>
          </p:nvPr>
        </p:nvGraphicFramePr>
        <p:xfrm>
          <a:off x="6232832" y="2335434"/>
          <a:ext cx="5802006" cy="2223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0200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 เดือน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280" marR="91280" marT="34290" marB="3429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8144305"/>
                  </a:ext>
                </a:extLst>
              </a:tr>
              <a:tr h="2585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kern="1200" baseline="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จัดทำร่างผลการประเมินตนเองตามเกณฑ์การพัฒนาคุณภาพการบริหารจัดการภาครัฐ (</a:t>
                      </a:r>
                      <a:r>
                        <a:rPr lang="en-US" sz="1100" b="0" i="0" u="none" strike="noStrike" kern="1200" baseline="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</a:p>
                  </a:txBody>
                  <a:tcPr marL="91280" marR="912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85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ถ่ายทอดแผนปฏิบัติการพัฒนาคุณภาพการบริหารจัดการภาครัฐ (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ประจำปี พ.ศ. 2566 สู่หน่วยงานที่เกี่ยวข้อง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280" marR="912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2585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รวบรวมข้อมูลการประเมินตนเองตามเกณฑ์การพัฒนาคุณภาพการบริหารจัดการภาครัฐ (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  <a:endParaRPr lang="th-TH" sz="1100" b="0" kern="0" spc="-50" baseline="0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/>
                      </a:endParaRPr>
                    </a:p>
                  </a:txBody>
                  <a:tcPr marL="91280" marR="912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4280841"/>
                  </a:ext>
                </a:extLst>
              </a:tr>
              <a:tr h="2585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จัดทำร่างการประเมินตนเองตามเกณฑ์การพัฒนาคุณภาพการบริหารจัดการภาครัฐ (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  <a:endParaRPr lang="th-TH" sz="1100" b="0" kern="0" spc="-50" baseline="0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/>
                      </a:endParaRPr>
                    </a:p>
                  </a:txBody>
                  <a:tcPr marL="91280" marR="912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8042494"/>
                  </a:ext>
                </a:extLst>
              </a:tr>
              <a:tr h="2585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เสนอร่างการประเมินตนเองตามเกณฑ์การพัฒนาคุณภาพการบริหารจัดการภาครัฐ (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 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ให้คณะทำงานฯ พิจารณาเพื่อปรับปรุงข้อมูลก่อนนำเข้าระบบออนไลน์ของ สำนักงาน ก.พ.ร.</a:t>
                      </a:r>
                      <a:endParaRPr lang="th-TH" sz="1100" b="0" kern="0" spc="-50" baseline="0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/>
                      </a:endParaRPr>
                    </a:p>
                  </a:txBody>
                  <a:tcPr marL="91280" marR="912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7830224"/>
                  </a:ext>
                </a:extLst>
              </a:tr>
              <a:tr h="2585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เสนอผลการประเมินตนเองตามเกณฑ์การพัฒนาคุณภาพการบริหารจัดการภาครัฐ (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 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ให้ผู้บริหารพิจารณาอนุมัตินำเข้าระบบออนไลน์ของ สำนักงาน ก.พ.ร.</a:t>
                      </a:r>
                      <a:endParaRPr kumimoji="0" lang="en-US" sz="1100" b="0" i="0" u="none" strike="noStrike" kern="1200" cap="none" spc="-5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280" marR="912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989963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CF840EAD-822E-49DA-A1C0-A573027D2A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3618818"/>
              </p:ext>
            </p:extLst>
          </p:nvPr>
        </p:nvGraphicFramePr>
        <p:xfrm>
          <a:off x="148673" y="2343219"/>
          <a:ext cx="6056437" cy="21026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56437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487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6 เดือน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280" marR="91280" marT="34290" marB="3429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719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จัดทำแผนปฏิบัติการพัฒนาคุณภาพการบริหารจัดการภาครัฐ (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ประจำปี พ.ศ. 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280" marR="912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32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จัดตั้งคณะทำงานจัดทำแผนพัฒนาคุณภาพการบริหารจัดการภาครัฐ (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ประจำปี พ.ศ. 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280" marR="912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27232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จัดประชุมพัฒนาคุณภาพการบริหารจัดการภาครัฐ (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ประจำปี พ.ศ. 2566</a:t>
                      </a:r>
                      <a:endParaRPr lang="th-TH" sz="1100" b="0" kern="0" spc="-50" baseline="0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/>
                      </a:endParaRPr>
                    </a:p>
                  </a:txBody>
                  <a:tcPr marL="91280" marR="912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27232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จัดทำร่างแผนปฏิบัติการพัฒนาคุณภาพการบริหารจัดการภาครัฐ (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ประจำปี พ.ศ. 2566</a:t>
                      </a:r>
                      <a:endParaRPr lang="th-TH" sz="1100" b="0" kern="0" spc="-50" baseline="0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/>
                      </a:endParaRPr>
                    </a:p>
                  </a:txBody>
                  <a:tcPr marL="91280" marR="912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  <a:tr h="36113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ปรับปรุงแผนปฏิบัติการพัฒนาคุณภาพการบริหารจัดการภาครัฐ (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ประจำปี พ.ศ. 2566</a:t>
                      </a:r>
                      <a:endParaRPr lang="th-TH" sz="1100" b="0" kern="0" spc="-50" baseline="0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/>
                      </a:endParaRPr>
                    </a:p>
                  </a:txBody>
                  <a:tcPr marL="91280" marR="912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815791"/>
                  </a:ext>
                </a:extLst>
              </a:tr>
              <a:tr h="36113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เสนอแผนปฏิบัติการพัฒนาคุณภาพการบริหารจัดการภาครัฐ (</a:t>
                      </a:r>
                      <a:r>
                        <a:rPr kumimoji="0" lang="en-US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  <a:r>
                        <a:rPr kumimoji="0" lang="th-TH" sz="11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ประจำปี พ.ศ. 2566 ต่อผู้บริหารเห็นชอบ</a:t>
                      </a:r>
                      <a:endParaRPr kumimoji="0" lang="en-US" sz="1100" b="0" i="0" u="none" strike="noStrike" kern="1200" cap="none" spc="-5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280" marR="91280" marT="34290" marB="3429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295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410946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30101</TotalTime>
  <Words>8374</Words>
  <Application>Microsoft Office PowerPoint</Application>
  <PresentationFormat>แบบจอกว้าง</PresentationFormat>
  <Paragraphs>1060</Paragraphs>
  <Slides>26</Slides>
  <Notes>18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4</vt:i4>
      </vt:variant>
      <vt:variant>
        <vt:lpstr>ชื่อเรื่องสไลด์</vt:lpstr>
      </vt:variant>
      <vt:variant>
        <vt:i4>26</vt:i4>
      </vt:variant>
    </vt:vector>
  </HeadingPairs>
  <TitlesOfParts>
    <vt:vector size="36" baseType="lpstr">
      <vt:lpstr>Arial</vt:lpstr>
      <vt:lpstr>Calibri</vt:lpstr>
      <vt:lpstr>Calibri Light</vt:lpstr>
      <vt:lpstr>Tahoma</vt:lpstr>
      <vt:lpstr>TH Sarabun PSK</vt:lpstr>
      <vt:lpstr>TH SarabunPSK</vt:lpstr>
      <vt:lpstr>1_Office Theme</vt:lpstr>
      <vt:lpstr>ธีมของ Office</vt:lpstr>
      <vt:lpstr>7_Office Theme</vt:lpstr>
      <vt:lpstr>1_ธีมของ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sureporn wathin</cp:lastModifiedBy>
  <cp:revision>992</cp:revision>
  <cp:lastPrinted>2022-10-10T09:12:33Z</cp:lastPrinted>
  <dcterms:created xsi:type="dcterms:W3CDTF">2021-10-29T09:15:39Z</dcterms:created>
  <dcterms:modified xsi:type="dcterms:W3CDTF">2022-10-18T02:16:27Z</dcterms:modified>
</cp:coreProperties>
</file>