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345" r:id="rId2"/>
    <p:sldId id="381" r:id="rId3"/>
    <p:sldId id="278" r:id="rId4"/>
    <p:sldId id="279" r:id="rId5"/>
    <p:sldId id="280" r:id="rId6"/>
    <p:sldId id="281" r:id="rId7"/>
    <p:sldId id="282" r:id="rId8"/>
    <p:sldId id="283" r:id="rId9"/>
    <p:sldId id="277" r:id="rId10"/>
    <p:sldId id="8032" r:id="rId11"/>
    <p:sldId id="8035" r:id="rId12"/>
    <p:sldId id="8037" r:id="rId13"/>
    <p:sldId id="8036" r:id="rId14"/>
    <p:sldId id="8038" r:id="rId15"/>
    <p:sldId id="7996" r:id="rId16"/>
    <p:sldId id="289" r:id="rId17"/>
    <p:sldId id="7995" r:id="rId18"/>
    <p:sldId id="8030" r:id="rId19"/>
    <p:sldId id="8033" r:id="rId20"/>
    <p:sldId id="8034" r:id="rId21"/>
    <p:sldId id="7952" r:id="rId22"/>
    <p:sldId id="7953" r:id="rId2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E28F"/>
    <a:srgbClr val="D5FFD5"/>
    <a:srgbClr val="C5FFC5"/>
    <a:srgbClr val="FF0000"/>
    <a:srgbClr val="CCECFF"/>
    <a:srgbClr val="CCFFCC"/>
    <a:srgbClr val="66CCFF"/>
    <a:srgbClr val="0033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7" autoAdjust="0"/>
    <p:restoredTop sz="91228" autoAdjust="0"/>
  </p:normalViewPr>
  <p:slideViewPr>
    <p:cSldViewPr snapToGrid="0">
      <p:cViewPr varScale="1">
        <p:scale>
          <a:sx n="87" d="100"/>
          <a:sy n="87" d="100"/>
        </p:scale>
        <p:origin x="427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BFD50F7-C091-402F-B838-95C0B7EC781D}" type="datetimeFigureOut">
              <a:rPr lang="en-US" smtClean="0"/>
              <a:t>10/17/2022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95CAAC9-AE7D-4BA6-BAF4-8B815CD4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08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478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016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55297" indent="-289503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62865" indent="-231279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628658" indent="-231279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94451" indent="-231279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60244" indent="-231279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3026036" indent="-231279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91829" indent="-231279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957622" indent="-231279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16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170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55449" indent="-289562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63100" indent="-231326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628987" indent="-231326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94873" indent="-231326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60760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3026647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92534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958421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7382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53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55449" indent="-289562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63100" indent="-231326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628987" indent="-231326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94873" indent="-231326"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60760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3026647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92534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958421" indent="-231326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20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00955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68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90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10/17/2022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10/17/2022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5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10/17/2022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1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10/17/2022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1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9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8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7057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10/17/2022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3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5"/>
            <a:ext cx="12192000" cy="232505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1398" y="2116481"/>
            <a:ext cx="121706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433829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818308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803517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430933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0" y="28584"/>
            <a:ext cx="6531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33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915827"/>
              </p:ext>
            </p:extLst>
          </p:nvPr>
        </p:nvGraphicFramePr>
        <p:xfrm>
          <a:off x="4186929" y="2389599"/>
          <a:ext cx="7113554" cy="4370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6322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967232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</a:tblGrid>
              <a:tr h="27628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เกษตรและสหกรณ์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kern="1200" spc="0" baseline="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lang="en-US" sz="1000" kern="1200" spc="0" baseline="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kern="1200" spc="0" baseline="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lang="en-US" sz="1000" kern="1200" spc="0" baseline="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0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kern="120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ร้อยละของจำนวนพื้นที่ประสบภัยแล้งที่ได้รับการช่วยเหลือ 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383143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kern="1200" spc="-3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000" kern="1200" spc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ปริมาณฝนจากการปฏิบัติการฝนหลวงในพื้นที่การเกษตร (ล้านลูกบาศก์เมตร)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071591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</a:t>
                      </a:r>
                      <a:r>
                        <a:rPr lang="en-US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algn="l"/>
                      <a:r>
                        <a:rPr lang="th-TH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000" kern="1200" spc="-1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การพัฒนาองค์การสู่ดิจิทัล 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8.1 การพัฒนาระบบบัญชีข้อมูล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10)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8.2 </a:t>
                      </a:r>
                      <a:r>
                        <a:rPr lang="th-TH" sz="950" spc="-1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การพัฒนากระบวนการปฏิบัติงานโดยการนำเทคโนโลยีดิจิทัล มาเป็นกลไกหลักในการดำเนินงาน (</a:t>
                      </a:r>
                      <a:r>
                        <a:rPr lang="en-US" sz="950" spc="-1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Digitalize Process)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5)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635826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 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73407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58230" y="2452017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4060" y="2325439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772694"/>
              </p:ext>
            </p:extLst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564115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661588"/>
              </p:ext>
            </p:extLst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948021" y="160379"/>
            <a:ext cx="2923143" cy="24622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 KPIs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ภายในกระทรวง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49738"/>
              </p:ext>
            </p:extLst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811601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432319"/>
              </p:ext>
            </p:extLst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671262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393289"/>
              </p:ext>
            </p:extLst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948021" y="160379"/>
            <a:ext cx="2923143" cy="24622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 KPIs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ภายในกระทรวง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35179"/>
              </p:ext>
            </p:extLst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266733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438401"/>
              </p:ext>
            </p:extLst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663584"/>
              </p:ext>
            </p:extLst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948021" y="160379"/>
            <a:ext cx="2923143" cy="24622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 KPIs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ภายในกระทรวง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197531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727055"/>
              </p:ext>
            </p:extLst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389307"/>
              </p:ext>
            </p:extLst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38887"/>
              </p:ext>
            </p:extLst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314197"/>
              </p:ext>
            </p:extLst>
          </p:nvPr>
        </p:nvGraphicFramePr>
        <p:xfrm>
          <a:off x="126839" y="5473808"/>
          <a:ext cx="11387381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8750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3669632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428999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948021" y="160379"/>
            <a:ext cx="2923143" cy="24622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 KPIs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ภายในกระทรวง</a:t>
            </a:r>
            <a:r>
              <a:rPr lang="en-US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050159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378770"/>
              </p:ext>
            </p:extLst>
          </p:nvPr>
        </p:nvGraphicFramePr>
        <p:xfrm>
          <a:off x="110169" y="1049311"/>
          <a:ext cx="11938320" cy="156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marL="137160" lvl="0" indent="-182880"/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ผลสำเร็จในการช่วยเหลือพื้นที่ประสบภัยแล้ง พิจารณาจากการปฏิบัติการฝนหลวงของศูนย์ปฏิบัติการฝนหลวงทั้ง 7 ศูนย์ ที่มีการขึ้นบินปฏิบัติการฝนหลวงในแต่ละวัน แล้วทำให้เกิดฝนตกในพื้นที่เป้าหมาย </a:t>
                      </a:r>
                      <a:b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ทั้งนี้ไม่นับรวมกรณีการตั้งหน่วยปฏิบัติการฝนหลวงเคลื่อนที่เร็ว </a:t>
                      </a:r>
                    </a:p>
                    <a:p>
                      <a:pPr lvl="0"/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สูตรการคำนวณ :         </a:t>
                      </a:r>
                      <a:r>
                        <a:rPr kumimoji="0" lang="th-TH" sz="1100" b="0" i="0" u="sng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จำนวนพื้นที่ประสบภัยแล้งที่ได้รับการช่วยเหลือจากการปฏิบัติการฝนหลวง  </a:t>
                      </a:r>
                      <a:r>
                        <a:rPr kumimoji="0" lang="en-US" sz="1100" b="0" i="0" u="sng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 100</a:t>
                      </a:r>
                    </a:p>
                    <a:p>
                      <a:pPr lvl="0"/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          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จำนวนพื้นที่ประสบภัยแล้งจากการวางแผนประจำวันของศูนย์ปฏิบัติการฝนหลวง</a:t>
                      </a:r>
                    </a:p>
                    <a:p>
                      <a:pPr lvl="0"/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แหล่งข้อมูล/วิธีการจัดเก็บ :</a:t>
                      </a:r>
                    </a:p>
                    <a:p>
                      <a:pPr marL="0" lvl="0" indent="168275"/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ข้อมูลพื้นที่ประสบภัยแล้งจากการวางแผนปฏิบัติการฝนหลวงประจำวันของศูนย์/หน่วยปฏิบัติการฝนหลวง</a:t>
                      </a:r>
                    </a:p>
                    <a:p>
                      <a:pPr marL="0" lvl="0" indent="168275"/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พื้นที่ฝนตกจากการปฏิบัติการฝนหลวงบนระบบสารสนเทศ (ระบบการประเมินผลการปฏิบัติการฝนหลวง)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037974"/>
              </p:ext>
            </p:extLst>
          </p:nvPr>
        </p:nvGraphicFramePr>
        <p:xfrm>
          <a:off x="126840" y="4655659"/>
          <a:ext cx="10799294" cy="92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5455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3338042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(เป้าหมายปี 2566 ตามแผนปฏิบัติราชการ 5 ปี)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80.98</a:t>
                      </a:r>
                    </a:p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 ปี 2565)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81.96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en-US" sz="120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(+interval </a:t>
                      </a:r>
                      <a:r>
                        <a:rPr lang="th-TH" sz="120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 เป้าหมายมาตรฐาน – เป้าหมายขั้นต้น)</a:t>
                      </a:r>
                      <a:endParaRPr lang="th-TH" sz="1200" b="0" i="0" u="none" strike="noStrike" kern="1200" spc="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442950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5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ร้อยละของจำนวนพื้นที่ประสบภัยแล้งที่ได้รับการช่วยเหลือ</a:t>
            </a:r>
          </a:p>
        </p:txBody>
      </p:sp>
      <p:sp>
        <p:nvSpPr>
          <p:cNvPr id="19" name="กล่องข้อความ 16">
            <a:extLst>
              <a:ext uri="{FF2B5EF4-FFF2-40B4-BE49-F238E27FC236}">
                <a16:creationId xmlns:a16="http://schemas.microsoft.com/office/drawing/2014/main" id="{51450D57-6CF8-43A5-8C3B-4BB1341943F7}"/>
              </a:ext>
            </a:extLst>
          </p:cNvPr>
          <p:cNvSpPr txBox="1"/>
          <p:nvPr/>
        </p:nvSpPr>
        <p:spPr>
          <a:xfrm>
            <a:off x="6077166" y="3958099"/>
            <a:ext cx="48542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แผนปฏิบัติราชการ 5 ปี กรมฝนหลวงและการบินเกษตร</a:t>
            </a:r>
            <a:endParaRPr lang="en-US" sz="11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402511"/>
              </p:ext>
            </p:extLst>
          </p:nvPr>
        </p:nvGraphicFramePr>
        <p:xfrm>
          <a:off x="148857" y="2845183"/>
          <a:ext cx="5916277" cy="1138474"/>
        </p:xfrm>
        <a:graphic>
          <a:graphicData uri="http://schemas.openxmlformats.org/drawingml/2006/table">
            <a:tbl>
              <a:tblPr firstRow="1"/>
              <a:tblGrid>
                <a:gridCol w="11144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2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1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5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4873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47966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357276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94753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64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72.83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growth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5%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77.69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growth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7%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79.23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growth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1.98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-3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80.41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growth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1.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49%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80.98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growth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0.71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87AF8766-C378-4071-A14D-0C78A34EBF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115924"/>
              </p:ext>
            </p:extLst>
          </p:nvPr>
        </p:nvGraphicFramePr>
        <p:xfrm>
          <a:off x="6125294" y="2875570"/>
          <a:ext cx="5970922" cy="1063560"/>
        </p:xfrm>
        <a:graphic>
          <a:graphicData uri="http://schemas.openxmlformats.org/drawingml/2006/table">
            <a:tbl>
              <a:tblPr firstRow="1"/>
              <a:tblGrid>
                <a:gridCol w="1502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99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05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58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63216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7854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345171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(2566-2570)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93396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en-US" sz="11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</a:t>
                      </a:r>
                      <a:endParaRPr lang="en-US" sz="11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 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 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 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1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382664"/>
              </p:ext>
            </p:extLst>
          </p:nvPr>
        </p:nvGraphicFramePr>
        <p:xfrm>
          <a:off x="148857" y="5893490"/>
          <a:ext cx="4627680" cy="781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7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4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228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เกษตรกรมีน้ำใช้ทำการเกษตรเพียงพอ 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112446"/>
              </p:ext>
            </p:extLst>
          </p:nvPr>
        </p:nvGraphicFramePr>
        <p:xfrm>
          <a:off x="79450" y="6989018"/>
          <a:ext cx="5987454" cy="1382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97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1984447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0650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39063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 </a:t>
                      </a:r>
                      <a:r>
                        <a:rPr kumimoji="0" lang="th-TH" sz="14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2565 ต่ำกว่าผล ปี 2564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51571"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15249">
                <a:tc>
                  <a:txBody>
                    <a:bodyPr/>
                    <a:lstStyle/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ร้อยละ...........</a:t>
                      </a:r>
                    </a:p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(ค่าเฉลี่ยผลการดำเนินงาน </a:t>
                      </a:r>
                      <a:b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ปี ย้อนหล้ง)</a:t>
                      </a:r>
                      <a:endParaRPr lang="en-US" sz="105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(เป้าหมายปี 2566 </a:t>
                      </a:r>
                      <a:b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ตามแผนปฏิบัติราชการ 5 ปี)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ร้อยละ...........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en-US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(+interval </a:t>
                      </a: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– เป้าหมายขั้นต้น)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420959"/>
              </p:ext>
            </p:extLst>
          </p:nvPr>
        </p:nvGraphicFramePr>
        <p:xfrm>
          <a:off x="6161135" y="6989018"/>
          <a:ext cx="5876691" cy="1382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12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1947736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026831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39063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 </a:t>
                      </a:r>
                      <a:r>
                        <a:rPr kumimoji="0" lang="th-TH" sz="14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2565 สูงกว่าผล ปี 2564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51571"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15249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(เป้าหมายปี 2566 </a:t>
                      </a:r>
                      <a:b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ตามแผนปฏิบัติราชการ 5 ปี)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ร้อยละ...........</a:t>
                      </a:r>
                    </a:p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 ปี 2565)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ร้อยละ...........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en-US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(+interval </a:t>
                      </a: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– เป้าหมายขั้นต้น)</a:t>
                      </a:r>
                      <a:endParaRPr lang="th-TH" sz="1050" b="0" i="0" u="none" strike="noStrike" kern="1200" spc="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3020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172403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ร้อยละของจำนวนพื้นที่ประสบภัยแล้งที่ได้รับการช่วยเหลือ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ฝล.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50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70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80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586214"/>
              </p:ext>
            </p:extLst>
          </p:nvPr>
        </p:nvGraphicFramePr>
        <p:xfrm>
          <a:off x="127262" y="2530544"/>
          <a:ext cx="5924621" cy="1417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462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จัดทำแผนปฏิบัติการฝนหลวงประจำปีงบประมาณ พ.ศ. 2566</a:t>
                      </a:r>
                    </a:p>
                    <a:p>
                      <a:pPr marL="174625" marR="0" lvl="0" indent="-1746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จัดตั้งหน่วยปฏิบัติการฝนหลวงทั่วทุกภูมิภาค จำนวน 16 - 18 หน่วยปฏิบัติการ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จัดเก็บข้อมูลพื้นที่ฝนตกเป็นรายวัน และประมวลผลผ่านโปรแกรมการประเมินพื้นที่ฝนตกจากการปฏิบัติการฝนหลวง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kumimoji="0" lang="th-TH" sz="14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รายงานผลการปฏิบัติการฝนหลวงประจำวัน และเป็นรายเดือนตามมิติงบประมาณ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836918"/>
              </p:ext>
            </p:extLst>
          </p:nvPr>
        </p:nvGraphicFramePr>
        <p:xfrm>
          <a:off x="6240984" y="2516141"/>
          <a:ext cx="5763954" cy="1630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ปรับแผนการปฏิบัติการฝนหลวงให้สอดคล้องกับสถานการณ์ภัยแล้งและภัยพับัติ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จัดตั้งหน่วยปฏิบัติการฝนหลวงทั่วทุกภูมิภาค จำนวน 16 - 18 หน่วยปฏิบัติการ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จัดเก็บข้อมูลพื้นที่ฝนตกเป็นรายวัน และประมวลผลผ่านโปรแกรมการประเมิน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พื้นที่ฝนตกจากการปฏิบัติการฝนหลวง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รายงานผลการปฏิบัติการฝนหลวงประจำวัน และเป็นรายเดือนตามมิติงบประมาณ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8109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580569"/>
              </p:ext>
            </p:extLst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marL="174625" marR="0" lvl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เป็นการวัดประสิทธิภาพของการปฏิบัติการฝนหลวงเพื่อช่วยเหลือพื้นที่การเกษตร ซึ่ง</a:t>
                      </a:r>
                      <a:r>
                        <a:rPr lang="th-TH" sz="11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ผลสำเร็จจะ</a:t>
                      </a:r>
                      <a:r>
                        <a:rPr lang="th-TH" sz="110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ปฏิบัติการฝนหลวงของหน่วยปฏิบัติการฝนหลวงที่มีการขึ้นบินปฏิบัติการฝนหลวงในแต่ละวัน แล้วทำให้เกิดฝนตก</a:t>
                      </a:r>
                      <a:r>
                        <a:rPr lang="th-TH" sz="11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ในพื้นที่เป้าหมาย</a:t>
                      </a:r>
                    </a:p>
                    <a:p>
                      <a:pPr marL="174625" marR="0" lvl="0" indent="-1746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แหล่งข้อมูล/วิธีการจัดเก็บ </a:t>
                      </a:r>
                    </a:p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ข้อมูลพื้นที่ประสบภัยแล้งจากการวางแผนปฏิบัติการฝนหลวงประจำวันของหน่วยปฏิบัติการฝนหลวง</a:t>
                      </a:r>
                    </a:p>
                    <a:p>
                      <a:pPr marL="17462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พื้นที่ฝนตกจากการปฏิบัติการฝนหลวงบนระบบสารสนเทศ (ระบบการประเมินผลการปฏิบัติการฝนหลวง)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245674"/>
              </p:ext>
            </p:extLst>
          </p:nvPr>
        </p:nvGraphicFramePr>
        <p:xfrm>
          <a:off x="126840" y="4727845"/>
          <a:ext cx="10799294" cy="924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1234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3422263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1,076.12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  <a:endParaRPr lang="th-TH" sz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 ปี 2565)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 ล้าน ลบ.ม.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(เป้าหมายตาม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เอกสารงบประมาณ</a:t>
                      </a:r>
                      <a:r>
                        <a:rPr lang="th-TH" sz="120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en-US" sz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1,123.88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  <a:endParaRPr lang="th-TH" sz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en-US" sz="120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(+interval </a:t>
                      </a:r>
                      <a:r>
                        <a:rPr lang="th-TH" sz="120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จากเป้าหมายมาตรฐาน – เป้าหมายขั้นต้น)</a:t>
                      </a:r>
                      <a:endParaRPr lang="th-TH" sz="1200" b="0" i="0" u="none" strike="noStrike" kern="1200" spc="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4501693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ปริมาณฝนจากการปฏิบัติการฝนหลวงในพื้นที่การเกษตร (ล้านลูกบาศก์เมตร)</a:t>
            </a: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F83763BB-E210-E717-7226-9694B9BADD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486683"/>
              </p:ext>
            </p:extLst>
          </p:nvPr>
        </p:nvGraphicFramePr>
        <p:xfrm>
          <a:off x="5837273" y="2841266"/>
          <a:ext cx="6216992" cy="1193698"/>
        </p:xfrm>
        <a:graphic>
          <a:graphicData uri="http://schemas.openxmlformats.org/drawingml/2006/table">
            <a:tbl>
              <a:tblPr firstRow="1"/>
              <a:tblGrid>
                <a:gridCol w="1188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37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37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37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4813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9912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352959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(2566-2570)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306775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en-US" sz="11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70</a:t>
                      </a:r>
                      <a:endParaRPr lang="en-US" sz="11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</a:t>
                      </a:r>
                      <a:endParaRPr kumimoji="0" lang="en-US" sz="11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436C679-FE76-2D1D-A412-85B592BB2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051373"/>
              </p:ext>
            </p:extLst>
          </p:nvPr>
        </p:nvGraphicFramePr>
        <p:xfrm>
          <a:off x="167128" y="2880503"/>
          <a:ext cx="5437567" cy="1115223"/>
        </p:xfrm>
        <a:graphic>
          <a:graphicData uri="http://schemas.openxmlformats.org/drawingml/2006/table">
            <a:tbl>
              <a:tblPr firstRow="1"/>
              <a:tblGrid>
                <a:gridCol w="1598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95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95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95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5086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765086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309629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309629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105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9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-3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1,067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-3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 ลบ.ม.</a:t>
                      </a:r>
                      <a:endParaRPr lang="en-US" sz="1050" spc="-3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en-US" sz="1050" spc="-3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1,076.12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-3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 ลบ.ม.</a:t>
                      </a:r>
                      <a:endParaRPr lang="en-US" sz="1050" spc="-3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กล่องข้อความ 16">
            <a:extLst>
              <a:ext uri="{FF2B5EF4-FFF2-40B4-BE49-F238E27FC236}">
                <a16:creationId xmlns:a16="http://schemas.microsoft.com/office/drawing/2014/main" id="{ABA3DC81-60BE-E37B-CDA9-FEE1ED880D80}"/>
              </a:ext>
            </a:extLst>
          </p:cNvPr>
          <p:cNvSpPr txBox="1"/>
          <p:nvPr/>
        </p:nvSpPr>
        <p:spPr>
          <a:xfrm>
            <a:off x="5837273" y="4101974"/>
            <a:ext cx="58236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แผนแม่บทการบริหารจัดการน้ำ และเอกสารงบประมาณรายจ่ายประจำปีงบประมาณ พ.ศ.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</a:t>
            </a:r>
            <a:r>
              <a:rPr lang="th-TH" sz="1100" noProof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481478"/>
              </p:ext>
            </p:extLst>
          </p:nvPr>
        </p:nvGraphicFramePr>
        <p:xfrm>
          <a:off x="0" y="7001904"/>
          <a:ext cx="5987454" cy="1341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797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1984447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0650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39063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 </a:t>
                      </a:r>
                      <a:r>
                        <a:rPr kumimoji="0" lang="th-TH" sz="14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2565 ต่ำกว่าผล ปี 2564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10834"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152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...........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  <a:endParaRPr lang="th-TH" sz="105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(ค่าเฉลี่ยผลการดำเนินงาน </a:t>
                      </a:r>
                      <a:b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ปี ย้อนหล้ง)</a:t>
                      </a:r>
                      <a:endParaRPr lang="en-US" sz="105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 ล้าน ลบ.ม.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(เป้าหมายตาม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เอกสารงบประมาณ</a:t>
                      </a: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...........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  <a:endParaRPr lang="th-TH" sz="105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en-US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(+interval </a:t>
                      </a: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– เป้าหมายขั้นต้น)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347181"/>
              </p:ext>
            </p:extLst>
          </p:nvPr>
        </p:nvGraphicFramePr>
        <p:xfrm>
          <a:off x="6081685" y="7001904"/>
          <a:ext cx="5876691" cy="13235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212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1947736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026831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39063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 </a:t>
                      </a:r>
                      <a:r>
                        <a:rPr kumimoji="0" lang="th-TH" sz="14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2565 สูงกว่าผล ปี 2564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92787"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spc="0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152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...........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  <a:endParaRPr lang="th-TH" sz="105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tabLst>
                          <a:tab pos="2286000" algn="l"/>
                        </a:tabLst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 ปี 2565)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 ล้าน ลบ.ม.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(เป้าหมายตาม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เอกสารงบประมาณ</a:t>
                      </a: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...........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  <a:endParaRPr lang="th-TH" sz="105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en-US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(+interval </a:t>
                      </a: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จาก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0" algn="l"/>
                        </a:tabLst>
                        <a:defRPr/>
                      </a:pPr>
                      <a:r>
                        <a:rPr lang="th-TH" sz="1050" b="0" i="0" u="none" strike="noStrike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– เป้าหมายขั้นต้น)</a:t>
                      </a:r>
                      <a:endParaRPr lang="th-TH" sz="1050" b="0" i="0" u="none" strike="noStrike" kern="1200" spc="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3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78165"/>
              </p:ext>
            </p:extLst>
          </p:nvPr>
        </p:nvGraphicFramePr>
        <p:xfrm>
          <a:off x="148857" y="5893490"/>
          <a:ext cx="4627680" cy="781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7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4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228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เกษตรกรมีน้ำใช้ทำการเกษตรเพียงพอ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3813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14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328674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ปริมาณฝนจากการปฏิบัติการฝนหลวงในพื้นที่การเกษตร (ล้านลูกบาศก์เมตร)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ฝล.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ล้านลูกบาศก์เมตร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600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ล้านลูกบาศก์เมตร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1,100 ล้านลูกบาศก์เมตร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589085"/>
              </p:ext>
            </p:extLst>
          </p:nvPr>
        </p:nvGraphicFramePr>
        <p:xfrm>
          <a:off x="127262" y="2530544"/>
          <a:ext cx="5924621" cy="1844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2462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จัดทำแผนปฏิบัติการฝนหลวงประจำปีงบประมาณ พ.ศ. 2566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จัดตั้งหน่วยปฏิบัติการฝนหลวงเพื่อช่วยเหลือพื้นที่การเกษตร รวมทั้งปรับแผน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การตั้งหน่วยปฏิบัติการให้สอดคล้องกับสถานการณ์ภัยแล้งและงบประมาณ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ที่ได้รับ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จัดเก็บข้อมูลปริมาณฝนจากการปฏิบัติการฝนหลวงเป็นรายวัน ผ่านโปรแกรมการประเมินพื้นที่ฝนตกจากการปฏิบัติการฝนหลวง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รายงานผลการปฏิบัติการฝนหลวงประจำวัน 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841458"/>
              </p:ext>
            </p:extLst>
          </p:nvPr>
        </p:nvGraphicFramePr>
        <p:xfrm>
          <a:off x="6184232" y="2516141"/>
          <a:ext cx="5820706" cy="1844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070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kumimoji="0" lang="th-TH" sz="14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จัดตั้งหน่วยปฏิบัติการฝนหลวงเพื่อช่วยเหลือพื้นที่การเกษตร รวมทั้งปรับแผน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การตั้งหน่วยปฏิบัติการให้สอดคล้องกับสถานการณ์ภัยแล้งและงบประมาณ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ที่ได้รับ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จัดเก็บข้อมูลปริมาณฝนจากการปฏิบัติการฝนหลวงเป็นรายวัน ผ่านโปรแกรมการประเมินพื้นที่ฝนตกจากการปฏิบัติการฝนหลวง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รายงานผลการปฏิบัติการฝนหลวงประจำวัน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810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B2464BCE-EF00-49CF-8719-FF4D5369A483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3">
            <a:extLst>
              <a:ext uri="{FF2B5EF4-FFF2-40B4-BE49-F238E27FC236}">
                <a16:creationId xmlns:a16="http://schemas.microsoft.com/office/drawing/2014/main" id="{00A4FF9A-9ED4-41D3-A46D-8BA43882DD34}"/>
              </a:ext>
            </a:extLst>
          </p:cNvPr>
          <p:cNvSpPr/>
          <p:nvPr/>
        </p:nvSpPr>
        <p:spPr bwMode="gray">
          <a:xfrm>
            <a:off x="154257" y="668750"/>
            <a:ext cx="550166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772564A2-2F70-4353-A8CB-DA8AF8F1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2"/>
          </a:solidFill>
        </p:spPr>
        <p:txBody>
          <a:bodyPr/>
          <a:lstStyle/>
          <a:p>
            <a:fld id="{ADEF9860-2FE8-417D-944A-E30E8C0DA722}" type="slidenum">
              <a:rPr lang="th-TH" smtClean="0">
                <a:solidFill>
                  <a:schemeClr val="bg1"/>
                </a:solidFill>
              </a:rPr>
              <a:pPr/>
              <a:t>15</a:t>
            </a:fld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543873" y="4585961"/>
            <a:ext cx="2588509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 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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lvl="0" indent="-88900"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713B4ECA-7157-4185-A267-4CBC89C0FF49}"/>
              </a:ext>
            </a:extLst>
          </p:cNvPr>
          <p:cNvSpPr txBox="1"/>
          <p:nvPr/>
        </p:nvSpPr>
        <p:spPr>
          <a:xfrm>
            <a:off x="116043" y="1030283"/>
            <a:ext cx="9362054" cy="12926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คณะรัฐมนตรีพิจารณาเห็นว่าปัญหาฝุ่นละอองมีค่าสูงเกินมาตรฐานที่เกิดขึ้นเป็นประจำและเป็นปัญหาในหลายจังหวัดของพื้นที่ภาคเหนือ ภาคกลาง ภาคตะวันออกเฉียงเหนือ รวมทั้ง พื้นที่กรุงเทพมหานครและปริมณฑล ซึ่งส่งผลกระทบโดยตรงต่อสิ่งแวดล้อม เศรษฐกิจและสุขภาพของประชาชนโดยแหล่งกำเนิด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ฝุ่นละอองที่สำคัญ ได้แก่ การเผาในที่โล่ง การจราจรขนส่ง และภาคอุตสาหกรรม การแก้ไขปัญหาดังกล่าวจึงจำเป็นต้องดำเนินการอย่างเร่งด่วน เป็นระบบ โดยความร่วมมือของทั้งหน่วยงานภาครัฐ เอกชน และประชาชน ซึ่งในการประชุมคณะกรรมการสิ่งแวดล้อมแห่งชาติ เมื่อวันที่ 4 พฤศจิกายน 2563 ได้มีมติเห็นชอบแผนปฏิบัติการขับเคลื่อนวาระแห่งชาติ การแก้ไขปัญหามลพิษด้านฝุ่นละออง เพื่อให้หน่วยงานที่เกี่ยวข้องดำเนินการแก้ไขปัญหาฝุ่นละออง โดยเฉพาะในช่วงเวลาวิกฤตของการเกิดสถานการณ์ฝุ่นละออง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PM2.5 (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เดือนมกราคม – พฤษภาคม) โดยกระทรวงเกษตรและสหกรณ์มีบทบาทที่สำคัญในการป้องกันแก้ไขปัญหาการเผาในที่โล่ง เช่น 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การเผาเศษซากพืช วัชพืช และเศษวัสดุการเกษตรที่เหลือจากกระบวนการเพาะปลูกและการเก็บเกี่ยว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7C8BD2C3-F5C9-4601-8FD9-959E40E45F6C}"/>
              </a:ext>
            </a:extLst>
          </p:cNvPr>
          <p:cNvSpPr txBox="1"/>
          <p:nvPr/>
        </p:nvSpPr>
        <p:spPr>
          <a:xfrm>
            <a:off x="9543873" y="3377529"/>
            <a:ext cx="2543789" cy="350900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V01 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นโยบายด้านการลดก๊าซเรือนกระจก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:a16="http://schemas.microsoft.com/office/drawing/2014/main" id="{1CA102FB-F44A-42BF-AAD1-F84FEFEF9168}"/>
              </a:ext>
            </a:extLst>
          </p:cNvPr>
          <p:cNvSpPr txBox="1"/>
          <p:nvPr/>
        </p:nvSpPr>
        <p:spPr>
          <a:xfrm>
            <a:off x="9549779" y="4056171"/>
            <a:ext cx="2543789" cy="283321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นโยบายที่เกี่ยวข้อง</a:t>
            </a:r>
            <a:endParaRPr kumimoji="0" lang="en-US" sz="105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A0BA23EA-7E7B-42AD-AD2D-B1E8085BC47F}"/>
              </a:ext>
            </a:extLst>
          </p:cNvPr>
          <p:cNvSpPr/>
          <p:nvPr/>
        </p:nvSpPr>
        <p:spPr>
          <a:xfrm>
            <a:off x="79468" y="4995434"/>
            <a:ext cx="92880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การปรับค่าเป้าหมาย/เกณฑ์การวัดในรอบ 6 และ 12 เดือน จะพิจารณาจากปริมาณน้ำฝนเฉลี่ย และอุณหภูมิเฉลี่ยช่วงเดือน ธันวาคม-พฤษภาคม เมื่อเทียบกับค่าปกติ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อ้างอิงข้อมูลจากกรมอุตุนิยมวิทยา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ดังนี้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ปริมาณน้ำฝน สูง-ต่ำกว่าค่าปกติ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(-10) -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 (-25)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อุณหภูมิ โดยเฉลี่ย สูง-ต่ำกว่าค่าปกติ 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0-1 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การพิจารณาหน่วยงานร่วมดำเนินการ หากหน่วยงานใดไม่ได้รับเงินงบประมาณ หรือไม่สามารถดำเนินการได้ตามกิจกรรมที่ระบุใน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แผนป้องกันและแก้ไขปัญหาเผาในพื้นที่ 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เกษตรกรรม จะขอถอดออกจากหน่วยงานร่วมดำเนินการ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1.ใช้ข้อมูลจากศูนย์ติดตามและแก้ไขปัญหาภัยพิบัติด้านการเกษตร สำนักงานปลัด กษ.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2.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การตั้งค่าเป้าหมายคิดจากแผนป้องกันและแก้ไขปัญหาเผาในพื้นที่เกษตรกรรม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 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รายงานผลช่วงเดือน มกราคม - พฤษภาคม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70550935-1471-47B1-8F78-79798B4D9A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952538"/>
              </p:ext>
            </p:extLst>
          </p:nvPr>
        </p:nvGraphicFramePr>
        <p:xfrm>
          <a:off x="194298" y="2381842"/>
          <a:ext cx="431658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06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20145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54372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3885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2325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5211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6,285 จุด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3,414 จุด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1,842 จุด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19 เม.ย.65)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D45EA43C-2B70-4AAB-BD7B-8CF2F032F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342996"/>
              </p:ext>
            </p:extLst>
          </p:nvPr>
        </p:nvGraphicFramePr>
        <p:xfrm>
          <a:off x="4574235" y="2381842"/>
          <a:ext cx="4887434" cy="131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69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45050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95689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8553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ค่าเป้าหมาย </a:t>
                      </a:r>
                      <a:r>
                        <a:rPr lang="en-US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2566 – 2568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315097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722870"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sp>
        <p:nvSpPr>
          <p:cNvPr id="12" name="TextBox 3">
            <a:extLst>
              <a:ext uri="{FF2B5EF4-FFF2-40B4-BE49-F238E27FC236}">
                <a16:creationId xmlns:a16="http://schemas.microsoft.com/office/drawing/2014/main" id="{DF71F37D-33DB-4AF6-8589-2FDD64742F08}"/>
              </a:ext>
            </a:extLst>
          </p:cNvPr>
          <p:cNvSpPr txBox="1"/>
          <p:nvPr/>
        </p:nvSpPr>
        <p:spPr>
          <a:xfrm>
            <a:off x="77906" y="3776683"/>
            <a:ext cx="6768335" cy="2616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อ้างอิงข้อมูลจำนวน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Hot Spot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ผลการสำรวจจากดาวเทียม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MODIS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GISTDA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07D47BF7-68A5-4386-9D88-19878E4489BB}"/>
              </a:ext>
            </a:extLst>
          </p:cNvPr>
          <p:cNvSpPr/>
          <p:nvPr/>
        </p:nvSpPr>
        <p:spPr>
          <a:xfrm>
            <a:off x="169346" y="678546"/>
            <a:ext cx="872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การป้องกันและแก้ไขปัญหาการเผาในพื้นที่เกษตรกรรม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57132F8-005D-AA22-89DC-A08107F19031}"/>
              </a:ext>
            </a:extLst>
          </p:cNvPr>
          <p:cNvCxnSpPr>
            <a:cxnSpLocks/>
          </p:cNvCxnSpPr>
          <p:nvPr/>
        </p:nvCxnSpPr>
        <p:spPr>
          <a:xfrm flipH="1">
            <a:off x="6223263" y="875248"/>
            <a:ext cx="3223523" cy="22161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9B44A4A-9C1C-CEB9-1F03-3D439BC9C0EB}"/>
              </a:ext>
            </a:extLst>
          </p:cNvPr>
          <p:cNvSpPr txBox="1"/>
          <p:nvPr/>
        </p:nvSpPr>
        <p:spPr>
          <a:xfrm>
            <a:off x="9568629" y="2702536"/>
            <a:ext cx="2588509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1" i="0" u="none" strike="noStrike" kern="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cs typeface="TH SarabunPSK" panose="020B0500040200020003" pitchFamily="34" charset="-34"/>
              </a:defRPr>
            </a:lvl1pPr>
          </a:lstStyle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180301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การปล่อยก๊าซเรือนกระจกของประเทศไทยลดลง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9E082BB2-8CA3-DC9E-5C9B-5CD3A601B7FE}"/>
              </a:ext>
            </a:extLst>
          </p:cNvPr>
          <p:cNvSpPr/>
          <p:nvPr/>
        </p:nvSpPr>
        <p:spPr>
          <a:xfrm>
            <a:off x="10610211" y="312803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B7DBB2BA-3B47-EEDA-A220-EC3F9E79D5EF}"/>
              </a:ext>
            </a:extLst>
          </p:cNvPr>
          <p:cNvSpPr/>
          <p:nvPr/>
        </p:nvSpPr>
        <p:spPr>
          <a:xfrm>
            <a:off x="10610212" y="376181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A0C92B8-30AB-8673-ED02-3E5DE81641DC}"/>
              </a:ext>
            </a:extLst>
          </p:cNvPr>
          <p:cNvCxnSpPr>
            <a:cxnSpLocks/>
          </p:cNvCxnSpPr>
          <p:nvPr/>
        </p:nvCxnSpPr>
        <p:spPr>
          <a:xfrm>
            <a:off x="10761028" y="1165555"/>
            <a:ext cx="4229" cy="27415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:a16="http://schemas.microsoft.com/office/drawing/2014/main" id="{780FF31F-FBD2-092D-CF96-DB7E7BE6B48B}"/>
              </a:ext>
            </a:extLst>
          </p:cNvPr>
          <p:cNvSpPr/>
          <p:nvPr/>
        </p:nvSpPr>
        <p:spPr>
          <a:xfrm>
            <a:off x="10660565" y="434300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0653690-049F-99B1-ABCD-582A095D4D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581817"/>
              </p:ext>
            </p:extLst>
          </p:nvPr>
        </p:nvGraphicFramePr>
        <p:xfrm>
          <a:off x="125417" y="4272057"/>
          <a:ext cx="928804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537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92807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9459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0456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23568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>
            <a:extLst>
              <a:ext uri="{FF2B5EF4-FFF2-40B4-BE49-F238E27FC236}">
                <a16:creationId xmlns:a16="http://schemas.microsoft.com/office/drawing/2014/main" id="{B346D9F2-7990-49A9-9224-E292A62E330A}"/>
              </a:ext>
            </a:extLst>
          </p:cNvPr>
          <p:cNvSpPr/>
          <p:nvPr/>
        </p:nvSpPr>
        <p:spPr>
          <a:xfrm>
            <a:off x="79466" y="3995058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846E42B8-1A98-4322-A39A-211BA6A05E7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82869ACC-71CE-4E66-99CD-C6069A2E2097}"/>
              </a:ext>
            </a:extLst>
          </p:cNvPr>
          <p:cNvSpPr/>
          <p:nvPr/>
        </p:nvSpPr>
        <p:spPr>
          <a:xfrm>
            <a:off x="9567515" y="634407"/>
            <a:ext cx="2470226" cy="1323439"/>
          </a:xfrm>
          <a:prstGeom prst="rect">
            <a:avLst/>
          </a:prstGeom>
          <a:solidFill>
            <a:srgbClr val="F2F2F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693F1E35-5789-4148-ACE2-BF2F298B1F68}"/>
              </a:ext>
            </a:extLst>
          </p:cNvPr>
          <p:cNvSpPr/>
          <p:nvPr/>
        </p:nvSpPr>
        <p:spPr>
          <a:xfrm>
            <a:off x="9543873" y="2030680"/>
            <a:ext cx="2549695" cy="4144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en-US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การลดการปล่อยก๊าซเรือนกระจก</a:t>
            </a:r>
            <a:endParaRPr lang="th-TH" sz="10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Arrow: Down 21">
            <a:extLst>
              <a:ext uri="{FF2B5EF4-FFF2-40B4-BE49-F238E27FC236}">
                <a16:creationId xmlns:a16="http://schemas.microsoft.com/office/drawing/2014/main" id="{4D6E355E-74DD-4539-BE60-67E2D6A8C45D}"/>
              </a:ext>
            </a:extLst>
          </p:cNvPr>
          <p:cNvSpPr/>
          <p:nvPr/>
        </p:nvSpPr>
        <p:spPr>
          <a:xfrm>
            <a:off x="10568610" y="245374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815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595309"/>
              </p:ext>
            </p:extLst>
          </p:nvPr>
        </p:nvGraphicFramePr>
        <p:xfrm>
          <a:off x="80963" y="491706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</a:t>
                      </a:r>
                      <a:r>
                        <a:rPr lang="th-TH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รม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216482"/>
              </p:ext>
            </p:extLst>
          </p:nvPr>
        </p:nvGraphicFramePr>
        <p:xfrm>
          <a:off x="80963" y="1758068"/>
          <a:ext cx="9221299" cy="1478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129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994147"/>
              </p:ext>
            </p:extLst>
          </p:nvPr>
        </p:nvGraphicFramePr>
        <p:xfrm>
          <a:off x="9381392" y="1758067"/>
          <a:ext cx="2577247" cy="80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24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1A6E2A-A925-A27B-2E42-1DA615263A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258288"/>
              </p:ext>
            </p:extLst>
          </p:nvPr>
        </p:nvGraphicFramePr>
        <p:xfrm>
          <a:off x="141515" y="3358267"/>
          <a:ext cx="11756572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93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541279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531628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606055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35935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51036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499730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478465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89097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478720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1266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12085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4292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14268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315004"/>
                  </a:ext>
                </a:extLst>
              </a:tr>
              <a:tr h="19112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625348"/>
                  </a:ext>
                </a:extLst>
              </a:tr>
              <a:tr h="15440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395882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657498"/>
                  </a:ext>
                </a:extLst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6564573" y="405338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564573" y="449153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1" y="4847752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19801" y="5202031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31100" y="5631608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531100" y="596207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531100" y="625639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048466" y="6625727"/>
            <a:ext cx="941694" cy="2073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130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17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.1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504868"/>
              </p:ext>
            </p:extLst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699945"/>
              </p:ext>
            </p:extLst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244180"/>
              </p:ext>
            </p:extLst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96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754449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ฝล.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297282"/>
              </p:ext>
            </p:extLst>
          </p:nvPr>
        </p:nvGraphicFramePr>
        <p:xfrm>
          <a:off x="80963" y="2099971"/>
          <a:ext cx="5841372" cy="1158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715973"/>
              </p:ext>
            </p:extLst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080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19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205248" y="600580"/>
            <a:ext cx="10574186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การพัฒนาองค์การสู่ดิจิทัล</a:t>
            </a:r>
          </a:p>
          <a:p>
            <a:pPr marL="88900" fontAlgn="b"/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.2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การพัฒนากระบวนการปฏิบัติงานโดยการนำเทคโนโลยีดิจิทัล มาเป็นกลไกหลักในการดำเนินงาน (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Digitalize Process) </a:t>
            </a:r>
            <a:endParaRPr lang="en-US" sz="1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3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456593"/>
              </p:ext>
            </p:extLst>
          </p:nvPr>
        </p:nvGraphicFramePr>
        <p:xfrm>
          <a:off x="126840" y="1264756"/>
          <a:ext cx="11938320" cy="140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เป็นการปรับเปลี่ยนกระบวนการหรือวิธีการทำงาน โดยนำเทคโนโลยีดิจิทัลเข้ามาช่วยเพื่อให้กระบวนการทำงานที่มีอยู่ดีขึ้นจากเดิม เช่น ทำระบบอัตโนมัติ เพื่อให้การบริการผู้รับบริการที่รวดเร็วขึ้น การใช้โปรแกรมจัดเก็บเอกสาร เพื่อลดต้นทุนในการเก็บรักษา และค้นหาข้อมูลได้รวดเร็วขึ้น การแปลงเอกสารเป็นดิจิทัลเพื่อสนับสนุนให้งานบริการบนระบบอิเล็กทรอนิกส์มีประสิทธิภาพ และสามารถเชื่อมโยงไปยังหน่วยงานอื่นๆ ที่เกี่ยวข้องต่อไปได้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ตัวชี้วัดนี้เป็นไปตามมติคณะกรรมการกำหนดเป้าหมายและนโยบายกำลังคนภาครัฐ (คปร.) ในการประชุมครั้งที่ 2/2563 เมื่อวันที่ 28 ธันวาคม 2563 เห็นชอบให้มีการกำหนดตัวชี้วัดการเพิ่มประสิทธิภาพองค์กรด้วยเทคโนโลยีดิจิทัล ซึ่งจะมีผลต่อคุณภาพ ประสิทธิภาพ และขนาดกำลังที่กะทัดรัดเหมาะสม เพื่อใช้ในการติดตามและประเมินผลจากการจัดสรรอัตรากำลังเพิ่มใหม่ให้กรมฝนหลวงและการบินเกษตร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พิจารณาความสำเร็จจากการพัฒนาระบบปัญญาประดิษฐ์สำหรับการประมวลผลข้อมูลสภาพอากาศระยะสั้น ซึ่งต้องแสดงให้เห็นถึงการนำระบบเข้ามาใช้ในการปฏิบัติงาน เพื่อสร้างประสิทธิภาพ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436C679-FE76-2D1D-A412-85B592BB2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38352"/>
              </p:ext>
            </p:extLst>
          </p:nvPr>
        </p:nvGraphicFramePr>
        <p:xfrm>
          <a:off x="126840" y="2736883"/>
          <a:ext cx="11868930" cy="956813"/>
        </p:xfrm>
        <a:graphic>
          <a:graphicData uri="http://schemas.openxmlformats.org/drawingml/2006/table">
            <a:tbl>
              <a:tblPr firstRow="1"/>
              <a:tblGrid>
                <a:gridCol w="3489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9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97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797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70003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67000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346746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94734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100" b="1" baseline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110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11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3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468033"/>
              </p:ext>
            </p:extLst>
          </p:nvPr>
        </p:nvGraphicFramePr>
        <p:xfrm>
          <a:off x="137639" y="4195462"/>
          <a:ext cx="10799294" cy="1047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1234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3422263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จัดหาเครื่องแม่ข่ายประสิทธิภาพสูง (</a:t>
                      </a:r>
                      <a:r>
                        <a:rPr lang="en-US" sz="1200" spc="-1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High Performance </a:t>
                      </a:r>
                      <a:r>
                        <a:rPr lang="en-US" sz="1200" spc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Computing : HPC) </a:t>
                      </a:r>
                      <a:endParaRPr lang="th-TH" sz="1200" spc="0" baseline="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200" spc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กำหนดข้อมูลหลักที่สำคัญในการจัดทำชั้นข้อมูล</a:t>
                      </a:r>
                      <a:br>
                        <a:rPr lang="th-TH" sz="1200" spc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spc="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เพื่อการวิเคราะห์</a:t>
                      </a: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มีแผนที่สภาพอากาศที่ระดับความสูงต่าง ๆ </a:t>
                      </a:r>
                      <a:b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สำหรับการวิเคราะห์สภาพอากาศ </a:t>
                      </a:r>
                      <a:b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ในพื้นที่ความรับผิดชอบของศูนย์ปฏิบัติการฝนหลวงภาคตะวันออก</a:t>
                      </a:r>
                      <a:endParaRPr lang="en-US" sz="1200" spc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9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รายงานผลการนำแผนที่สภาพอากาศมาใช้ในการ</a:t>
                      </a:r>
                      <a:b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spc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เพิ่มประสิทธิภาพการวางแผนปฏิบัติการฝนหลวงประจำวัน</a:t>
                      </a:r>
                      <a:endParaRPr lang="en-US" sz="1200" spc="0" baseline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32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90249" y="3969310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graphicFrame>
        <p:nvGraphicFramePr>
          <p:cNvPr id="33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79729"/>
              </p:ext>
            </p:extLst>
          </p:nvPr>
        </p:nvGraphicFramePr>
        <p:xfrm>
          <a:off x="137639" y="5571332"/>
          <a:ext cx="4627680" cy="781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7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54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228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การบรรเทาและแก้ไขปัญหาภัยแล้ง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6334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213240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การพัฒนากระบวนการปฏิบัติงานโดยการนำเทคโนโลยีดิจิทัล มาเป็นกลไกหลักในการดำเนินงาน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Digitalize Process)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ฝล.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ผลการดำเนินงานตามแผน ร้อยละ 100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ผลการดำเนินงานตามแผน ร้อยละ 100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0778834"/>
              </p:ext>
            </p:extLst>
          </p:nvPr>
        </p:nvGraphicFramePr>
        <p:xfrm>
          <a:off x="80963" y="2099971"/>
          <a:ext cx="5841372" cy="1471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400" spc="-2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จัดหาเครื่องแม่ข่ายประสิทธิภาพสูง (</a:t>
                      </a:r>
                      <a:r>
                        <a:rPr lang="en-US" sz="1400" spc="-20" baseline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High Performance Computing : HPC)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กำหนดข้อมูลหลักที่สำคัญในการจัดทำชั้นข้อมูลเพื่อการวิเคราะห์</a:t>
                      </a:r>
                    </a:p>
                    <a:p>
                      <a:pPr marL="228600" marR="0" indent="-22860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จัดทำแผนที่สภาพอากาศที่ระดับความสูงต่าง ๆ สำหรับการวิเคราะห์สภาพอากาศ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404751"/>
              </p:ext>
            </p:extLst>
          </p:nvPr>
        </p:nvGraphicFramePr>
        <p:xfrm>
          <a:off x="6194684" y="2085568"/>
          <a:ext cx="5763954" cy="1426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ทดสอบการใช้งาน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แผนที่สภาพอากาศที่ระดับความสูงต่าง ๆ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นำไปใช้ในการวิเคราะห์สภาพอากาศเพื่อวางแผน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ปฏิบัติการฝนหลวง</a:t>
                      </a:r>
                      <a:r>
                        <a:rPr lang="th-TH" sz="1400" spc="-2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ประจำวัน ในพื้นที่ความรับผิดชอบของศูนย์ปฏิบัติการฝนหลวงภาคตะวันออก</a:t>
                      </a:r>
                      <a:endParaRPr kumimoji="0" lang="th-TH" sz="1400" b="0" i="0" u="none" strike="noStrike" kern="1200" cap="none" spc="-2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h-TH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82209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700" y="699756"/>
            <a:ext cx="6541020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0779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858393"/>
              </p:ext>
            </p:extLst>
          </p:nvPr>
        </p:nvGraphicFramePr>
        <p:xfrm>
          <a:off x="321012" y="2996952"/>
          <a:ext cx="6239693" cy="893445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339.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386.57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390.69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921869"/>
              </p:ext>
            </p:extLst>
          </p:nvPr>
        </p:nvGraphicFramePr>
        <p:xfrm>
          <a:off x="321012" y="4098998"/>
          <a:ext cx="6239693" cy="1013905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th-TH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390.69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429.76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2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105055"/>
              </p:ext>
            </p:extLst>
          </p:nvPr>
        </p:nvGraphicFramePr>
        <p:xfrm>
          <a:off x="7608168" y="5220547"/>
          <a:ext cx="4258488" cy="71727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หน่วยงานภาครัฐ มีความทันสมัย โปร่งใส ตรวจสอบได้ และตอบสนองความต้องการของประชาชน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21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256187" y="5119526"/>
            <a:ext cx="6304518" cy="286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CC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ฝล. อยู่กลุ่มที่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ส่วนราชการที่มีคะแนนผลการประเมินในปีงบประมาณ พ.ศ.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ตั้งแต่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0 - 399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</a:t>
            </a:r>
            <a:endParaRPr lang="en-US" sz="1400" b="1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3097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588974"/>
              </p:ext>
            </p:extLst>
          </p:nvPr>
        </p:nvGraphicFramePr>
        <p:xfrm>
          <a:off x="157162" y="561013"/>
          <a:ext cx="11877676" cy="1445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ฝล.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ผนพัฒนาองค์การสู่การเป็นระบบราชการ 4.0 ปี 2566 และกำกับ ติดตามการดำเนินงานตามแผนให้เกิดผลสำเร็จ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โดยมีผลการดำเนินงานตามแผน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40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8238512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ผลการดำเนินงานตามแผนพัฒนาองค์การสู่การเป็นระบบราชการ 4.0 ไม่น้อยกว่าร้อยละ 70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0128829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5CAC0A8D-AE71-480E-9F95-191CDE692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515688"/>
              </p:ext>
            </p:extLst>
          </p:nvPr>
        </p:nvGraphicFramePr>
        <p:xfrm>
          <a:off x="6425529" y="2375078"/>
          <a:ext cx="5609309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0930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49210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ติดตามการดำเนินงานตามแผนพัฒนาองค์การฯ และรายงานผู้บริหาร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ประเมินสถานะหน่วยงานภาครัฐในการเป็นระบบราชการ 4.0 ด้วยตนเอง (</a:t>
                      </a:r>
                      <a:r>
                        <a:rPr lang="en-US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ประจำปี พ.ศ. 2566 ส่ง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 ก.พ.ร. ผ่านระบบออนไลน์</a:t>
                      </a:r>
                      <a:endParaRPr lang="th-TH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5CAC0A8D-AE71-480E-9F95-191CDE692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392667"/>
              </p:ext>
            </p:extLst>
          </p:nvPr>
        </p:nvGraphicFramePr>
        <p:xfrm>
          <a:off x="157162" y="2375078"/>
          <a:ext cx="6039101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3910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645669">
                <a:tc>
                  <a:txBody>
                    <a:bodyPr/>
                    <a:lstStyle/>
                    <a:p>
                      <a:pPr marL="288925" marR="0" lvl="0" indent="-2889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วิเคราะห์ผลการประเมินสถานะการเป็นระบบราชการ 4.0 ปี 2565 จากการประเมินของสำนักงาน ก.พ.ร. เพื่อหา</a:t>
                      </a:r>
                      <a:r>
                        <a:rPr lang="th-TH" sz="14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จุดอ่อนและโอกาสในการปรับปรุง</a:t>
                      </a:r>
                    </a:p>
                    <a:p>
                      <a:pPr marL="288925" marR="0" lvl="0" indent="-2889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จัดทำแผนพัฒนาองค์การสู่การเป็นระบบราชการ 4.0 ประจำปี 2566 </a:t>
                      </a:r>
                    </a:p>
                    <a:p>
                      <a:pPr marL="288925" marR="0" lvl="0" indent="-288925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ติดตามการดำเนินงานตามแผนพัฒนาองค์การฯ และรายงานผู้บริหาร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410946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29657</TotalTime>
  <Words>6268</Words>
  <Application>Microsoft Office PowerPoint</Application>
  <PresentationFormat>แบบจอกว้าง</PresentationFormat>
  <Paragraphs>906</Paragraphs>
  <Slides>22</Slides>
  <Notes>14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Tahoma</vt:lpstr>
      <vt:lpstr>TH Sarabun PSK</vt:lpstr>
      <vt:lpstr>TH SarabunPSK</vt:lpstr>
      <vt:lpstr>1_Office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sureporn wathin</cp:lastModifiedBy>
  <cp:revision>963</cp:revision>
  <cp:lastPrinted>2022-10-12T09:56:28Z</cp:lastPrinted>
  <dcterms:created xsi:type="dcterms:W3CDTF">2021-10-29T09:15:39Z</dcterms:created>
  <dcterms:modified xsi:type="dcterms:W3CDTF">2022-10-17T01:45:17Z</dcterms:modified>
</cp:coreProperties>
</file>