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5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6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7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  <p:sldMasterId id="2147483818" r:id="rId2"/>
    <p:sldMasterId id="2147483857" r:id="rId3"/>
    <p:sldMasterId id="2147483872" r:id="rId4"/>
    <p:sldMasterId id="2147483938" r:id="rId5"/>
    <p:sldMasterId id="2147483943" r:id="rId6"/>
    <p:sldMasterId id="2147483955" r:id="rId7"/>
    <p:sldMasterId id="2147483980" r:id="rId8"/>
  </p:sldMasterIdLst>
  <p:notesMasterIdLst>
    <p:notesMasterId r:id="rId43"/>
  </p:notesMasterIdLst>
  <p:sldIdLst>
    <p:sldId id="345" r:id="rId9"/>
    <p:sldId id="8195" r:id="rId10"/>
    <p:sldId id="278" r:id="rId11"/>
    <p:sldId id="8191" r:id="rId12"/>
    <p:sldId id="12341" r:id="rId13"/>
    <p:sldId id="280" r:id="rId14"/>
    <p:sldId id="281" r:id="rId15"/>
    <p:sldId id="12342" r:id="rId16"/>
    <p:sldId id="282" r:id="rId17"/>
    <p:sldId id="283" r:id="rId18"/>
    <p:sldId id="12343" r:id="rId19"/>
    <p:sldId id="277" r:id="rId20"/>
    <p:sldId id="12344" r:id="rId21"/>
    <p:sldId id="8061" r:id="rId22"/>
    <p:sldId id="8054" r:id="rId23"/>
    <p:sldId id="7996" r:id="rId24"/>
    <p:sldId id="289" r:id="rId25"/>
    <p:sldId id="292" r:id="rId26"/>
    <p:sldId id="293" r:id="rId27"/>
    <p:sldId id="12345" r:id="rId28"/>
    <p:sldId id="8033" r:id="rId29"/>
    <p:sldId id="7981" r:id="rId30"/>
    <p:sldId id="7982" r:id="rId31"/>
    <p:sldId id="12340" r:id="rId32"/>
    <p:sldId id="8192" r:id="rId33"/>
    <p:sldId id="8164" r:id="rId34"/>
    <p:sldId id="8165" r:id="rId35"/>
    <p:sldId id="8166" r:id="rId36"/>
    <p:sldId id="8167" r:id="rId37"/>
    <p:sldId id="8168" r:id="rId38"/>
    <p:sldId id="8169" r:id="rId39"/>
    <p:sldId id="8193" r:id="rId40"/>
    <p:sldId id="8159" r:id="rId41"/>
    <p:sldId id="8194" r:id="rId42"/>
  </p:sldIdLst>
  <p:sldSz cx="12192000" cy="6858000"/>
  <p:notesSz cx="9931400" cy="67945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4168D35-6DB1-4BC0-8015-2E2CD0C8EB77}">
          <p14:sldIdLst>
            <p14:sldId id="345"/>
            <p14:sldId id="8195"/>
            <p14:sldId id="278"/>
            <p14:sldId id="8191"/>
            <p14:sldId id="12341"/>
            <p14:sldId id="280"/>
            <p14:sldId id="281"/>
            <p14:sldId id="12342"/>
            <p14:sldId id="282"/>
            <p14:sldId id="283"/>
            <p14:sldId id="12343"/>
            <p14:sldId id="277"/>
            <p14:sldId id="12344"/>
            <p14:sldId id="8061"/>
            <p14:sldId id="8054"/>
            <p14:sldId id="7996"/>
            <p14:sldId id="289"/>
            <p14:sldId id="292"/>
            <p14:sldId id="293"/>
            <p14:sldId id="12345"/>
            <p14:sldId id="8033"/>
            <p14:sldId id="7981"/>
            <p14:sldId id="7982"/>
            <p14:sldId id="12340"/>
            <p14:sldId id="8192"/>
            <p14:sldId id="8164"/>
            <p14:sldId id="8165"/>
            <p14:sldId id="8166"/>
            <p14:sldId id="8167"/>
            <p14:sldId id="8168"/>
            <p14:sldId id="8169"/>
            <p14:sldId id="8193"/>
            <p14:sldId id="8159"/>
            <p14:sldId id="81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นางสาว วสุนธรา  กิจประยูร" initials="นวก" lastIdx="2" clrIdx="0"/>
  <p:cmAuthor id="2" name="kanok lohapiyaphan" initials="kl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3FFFF"/>
    <a:srgbClr val="00FFFF"/>
    <a:srgbClr val="CDFFF5"/>
    <a:srgbClr val="E1FFFF"/>
    <a:srgbClr val="66FFFF"/>
    <a:srgbClr val="F7FCFF"/>
    <a:srgbClr val="FFFFAB"/>
    <a:srgbClr val="FFFF7D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25E5076-3810-47DD-B79F-674D7AD40C01}" styleName="สไตล์สีเข้ม 1 - เน้น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สไตล์สีเข้ม 2 - เน้น 5/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สไตล์สีเข้ม 2 - เน้น 3/เน้น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สไตล์สีเข้ม 2 - เน้น 1/เน้น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สไตล์สีเข้ม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สไตล์สีปานกลาง 1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สไตล์สีปานกลาง 1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สไตล์สีปานกลาง 1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72" autoAdjust="0"/>
    <p:restoredTop sz="99462" autoAdjust="0"/>
  </p:normalViewPr>
  <p:slideViewPr>
    <p:cSldViewPr snapToGrid="0">
      <p:cViewPr varScale="1">
        <p:scale>
          <a:sx n="113" d="100"/>
          <a:sy n="113" d="100"/>
        </p:scale>
        <p:origin x="690" y="96"/>
      </p:cViewPr>
      <p:guideLst>
        <p:guide orient="horz" pos="2137"/>
        <p:guide pos="38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906"/>
    </p:cViewPr>
  </p:sorterViewPr>
  <p:notesViewPr>
    <p:cSldViewPr snapToGrid="0">
      <p:cViewPr varScale="1">
        <p:scale>
          <a:sx n="71" d="100"/>
          <a:sy n="71" d="100"/>
        </p:scale>
        <p:origin x="175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viewProps" Target="viewProps.xml"/><Relationship Id="rId20" Type="http://schemas.openxmlformats.org/officeDocument/2006/relationships/slide" Target="slides/slide12.xml"/><Relationship Id="rId41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4303605" cy="340905"/>
          </a:xfrm>
          <a:prstGeom prst="rect">
            <a:avLst/>
          </a:prstGeom>
        </p:spPr>
        <p:txBody>
          <a:bodyPr vert="horz" lIns="91431" tIns="45714" rIns="91431" bIns="45714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5498" y="3"/>
            <a:ext cx="4303605" cy="340905"/>
          </a:xfrm>
          <a:prstGeom prst="rect">
            <a:avLst/>
          </a:prstGeom>
        </p:spPr>
        <p:txBody>
          <a:bodyPr vert="horz" lIns="91431" tIns="45714" rIns="91431" bIns="45714" rtlCol="0"/>
          <a:lstStyle>
            <a:lvl1pPr algn="r">
              <a:defRPr sz="1200"/>
            </a:lvl1pPr>
          </a:lstStyle>
          <a:p>
            <a:fld id="{CE286FA9-5674-463F-A927-43D50318DBD2}" type="datetimeFigureOut">
              <a:rPr lang="th-TH" smtClean="0"/>
              <a:pPr/>
              <a:t>21/10/65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49313"/>
            <a:ext cx="4076700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4" rIns="91431" bIns="45714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3140" y="3269857"/>
            <a:ext cx="7945120" cy="2675334"/>
          </a:xfrm>
          <a:prstGeom prst="rect">
            <a:avLst/>
          </a:prstGeom>
        </p:spPr>
        <p:txBody>
          <a:bodyPr vert="horz" lIns="91431" tIns="45714" rIns="91431" bIns="457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6453600"/>
            <a:ext cx="4303605" cy="340904"/>
          </a:xfrm>
          <a:prstGeom prst="rect">
            <a:avLst/>
          </a:prstGeom>
        </p:spPr>
        <p:txBody>
          <a:bodyPr vert="horz" lIns="91431" tIns="45714" rIns="91431" bIns="45714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5498" y="6453600"/>
            <a:ext cx="4303605" cy="340904"/>
          </a:xfrm>
          <a:prstGeom prst="rect">
            <a:avLst/>
          </a:prstGeom>
        </p:spPr>
        <p:txBody>
          <a:bodyPr vert="horz" lIns="91431" tIns="45714" rIns="91431" bIns="45714" rtlCol="0" anchor="b"/>
          <a:lstStyle>
            <a:lvl1pPr algn="r">
              <a:defRPr sz="1200"/>
            </a:lvl1pPr>
          </a:lstStyle>
          <a:p>
            <a:fld id="{9F6737D5-EC2D-4957-9A7D-803332C5EC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4383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418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22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737D5-EC2D-4957-9A7D-803332C5EC70}" type="slidenum">
              <a:rPr lang="th-TH" smtClean="0">
                <a:solidFill>
                  <a:prstClr val="black"/>
                </a:solidFill>
              </a:rPr>
              <a:pPr/>
              <a:t>8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99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060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812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4905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=""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=""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=""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2" indent="-28416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1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0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0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09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08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08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06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15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902918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=""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=""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=""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0250" indent="-283736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39699" indent="-22667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6212" indent="-22667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2726" indent="-22667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09240" indent="-2266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65753" indent="-2266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2266" indent="-2266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78780" indent="-2266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17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471700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=""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=""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=""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2" indent="-28416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1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0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0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09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08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08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06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19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191573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0771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3211">
              <a:defRPr/>
            </a:pPr>
            <a:fld id="{54904B61-E351-468D-BFED-897E33FF106C}" type="slidenum">
              <a:rPr lang="en-US">
                <a:solidFill>
                  <a:prstClr val="black"/>
                </a:solidFill>
                <a:latin typeface="Calibri"/>
              </a:rPr>
              <a:pPr defTabSz="913211">
                <a:defRPr/>
              </a:pPr>
              <a:t>21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0253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=""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=""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=""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2" indent="-28416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1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0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0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09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08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08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06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25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669634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737D5-EC2D-4957-9A7D-803332C5EC70}" type="slidenum">
              <a:rPr lang="th-TH" smtClean="0">
                <a:solidFill>
                  <a:prstClr val="black"/>
                </a:solidFill>
              </a:rPr>
              <a:pPr/>
              <a:t>26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8760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737D5-EC2D-4957-9A7D-803332C5EC70}" type="slidenum">
              <a:rPr lang="th-TH" smtClean="0">
                <a:solidFill>
                  <a:prstClr val="black"/>
                </a:solidFill>
              </a:rPr>
              <a:pPr/>
              <a:t>27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472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=""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=""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=""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2" indent="-28416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1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0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0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09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08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08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06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32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944602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7402" indent="-177402">
              <a:buFontTx/>
              <a:buChar char="-"/>
            </a:pPr>
            <a:r>
              <a:rPr lang="th-TH" dirty="0"/>
              <a:t>กตส จะเข้าตรวจ สหกรณ์ครบทั้ง </a:t>
            </a:r>
            <a:r>
              <a:rPr lang="en-US" dirty="0"/>
              <a:t>100% </a:t>
            </a:r>
            <a:r>
              <a:rPr lang="th-TH" dirty="0"/>
              <a:t>ที่ยื่นส่งงบมา</a:t>
            </a:r>
          </a:p>
          <a:p>
            <a:pPr marL="177402" indent="-177402" defTabSz="946143">
              <a:buFontTx/>
              <a:buChar char="-"/>
              <a:defRPr/>
            </a:pPr>
            <a:r>
              <a:rPr lang="th-TH" dirty="0"/>
              <a:t>แต่ “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จำนวนสหกรณ์ที่ต้องตรวจสอบทั้งสิ้น” นั้น บางสหกรณ์ไม่ส่งงบมา หรือส่งข้อมูลมาไม่ครบถ้วน ทำให้ กตส ไม่สามารถดำเนินการตรวจได้ ดังนั้น ตชว นี้จึงไม่สามารถมีผลการดำเนินงานเป็น 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100% 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ได้ แต่หากไม่ส่งครบ 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3 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ปี สามารถถูกเพิกถอนได้</a:t>
            </a:r>
          </a:p>
          <a:p>
            <a:pPr marL="177402" indent="-177402" defTabSz="946143">
              <a:buFontTx/>
              <a:buChar char="-"/>
              <a:defRPr/>
            </a:pPr>
            <a: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ทั้งนี้ กตส จะทวงถามทั้งโทรและทำหนังสือ แต่ไม่สามารถไปบีบบังคับเขาให้ส่งได้ มีแค่ข้อระเบียบที่สหกรณ์จะต้องส่งงบภายใน </a:t>
            </a:r>
            <a:r>
              <a:rPr lang="en-US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150 </a:t>
            </a:r>
            <a: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วัน หลังวันสิ้นปีบัญชี ซึ่งแต่ละสหกรณ์จะไม่ตรงกัน</a:t>
            </a:r>
          </a:p>
          <a:p>
            <a:pPr marL="177402" indent="-177402" defTabSz="946143">
              <a:buFontTx/>
              <a:buChar char="-"/>
              <a:defRPr/>
            </a:pPr>
            <a: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ความเห็นของผู้สอบบัญชีมีด้วยกันอยู่ 4 ประเภทดังต่อไปนี้</a:t>
            </a:r>
          </a:p>
          <a:p>
            <a:pPr marL="177402" indent="-177402" defTabSz="946143">
              <a:buFontTx/>
              <a:buChar char="-"/>
              <a:defRPr/>
            </a:pPr>
            <a: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ไม่มีเงื่อนไข - หมายความว่าข้อมูลที่แสดงในงบการเงินถูกต้องตามสมควรแล้ว</a:t>
            </a:r>
          </a:p>
          <a:p>
            <a:pPr marL="177402" indent="-177402" defTabSz="946143">
              <a:buFontTx/>
              <a:buChar char="-"/>
              <a:defRPr/>
            </a:pPr>
            <a: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 มีเงื่อนไข - หมายความว่ามีข้อมูลบางส่วนในงบการเงินที่ไม่ถูกต้องและข้อมูลที่ไม่ถูกต้องดังกล่าวมีสาระสำคัญ หรือมีข้อมูลที่ผู้สอบบัญชีไม่สามารถหาหลักฐานการตรวจสอบบัญชีได้ และข้อมูลดังกล่าวนั้นมีสาระสำคัญ</a:t>
            </a:r>
          </a:p>
          <a:p>
            <a:pPr marL="177402" indent="-177402" defTabSz="946143">
              <a:buFontTx/>
              <a:buChar char="-"/>
              <a:defRPr/>
            </a:pPr>
            <a: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 ไม่ถูกต้อง - หมายความว่ามีข้อมูลในงบการเงินที่ไม่ถูกต้องและข้อมูลที่ไม่ถูกต้องดังกล่าวมีสาระสำคัญอย่างร้ายแรงมาก</a:t>
            </a:r>
          </a:p>
          <a:p>
            <a:pPr marL="177402" indent="-177402" defTabSz="946143">
              <a:buFontTx/>
              <a:buChar char="-"/>
              <a:defRPr/>
            </a:pPr>
            <a: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 ไม่แสดงความเห็น - หมายความว่ามีข้อมูลที่ผู้สอบบัญชีไม่สามารถหาหลักฐานการตรวจสอบบัญชีได้อย่างเพียงพอ และข้อมูลดังกล่าวนั้นมีสาระสำคัญอย่างร้ายแรงมาก</a:t>
            </a:r>
            <a:r>
              <a:rPr lang="en-US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en-US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 </a:t>
            </a:r>
            <a: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แบบล่าง ผู้ตรวจบัญชีมักจะเลี่ยงไม่ให้ความเห็นแทนและจะระบุว่า “ข้อมูลที่ได้ไม่เพียงพอต่อการแสดงความเห็น” เพื่อหลีกเลี่ยงการฟ้องร้องและจะให้สหกรณ์ไปแก้ไข โดยทำหนังสือแจ้งไปที่นายทะเบียนสหกรณ์ (อธิบดี กสส) ให้สั่งการจนกว่าจะแก้ไข</a:t>
            </a:r>
            <a:b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alt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การกำหนดเกณฑ์ขั้นสูง ว่า “สหกรณ์ชั้น 1 และชั้น 2 ต้องได้รับการตรวจสอบและแสดงความเห็นต่องบการเงินได้” จะทำให้ผู้ตรวจบัญชีผิดจรรยาบรรณและขาดอิสระในการให้ความเห็น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srgbClr val="000000"/>
                </a:solidFill>
              </a:rPr>
              <a:pPr/>
              <a:t>33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6971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=""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=""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=""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2" indent="-28416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1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0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0" indent="-22701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09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08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08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06" indent="-22701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34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96115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03D0-5D96-4DD9-B91A-F88FD3E8522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148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03D0-5D96-4DD9-B91A-F88FD3E8522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682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03D0-5D96-4DD9-B91A-F88FD3E8522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401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03D0-5D96-4DD9-B91A-F88FD3E8522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47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03D0-5D96-4DD9-B91A-F88FD3E8522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405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03D0-5D96-4DD9-B91A-F88FD3E8522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25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03D0-5D96-4DD9-B91A-F88FD3E8522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401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03D0-5D96-4DD9-B91A-F88FD3E8522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614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03D0-5D96-4DD9-B91A-F88FD3E8522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600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03D0-5D96-4DD9-B91A-F88FD3E8522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642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03D0-5D96-4DD9-B91A-F88FD3E8522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2422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7FACF45-51D1-47D9-AD9B-B24B5A4846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4BCD2DE0-DF41-4579-9A77-A8EC4CB1DE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CC856F3-F6F4-495F-AF3C-4FBD1F80B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49417-5580-4707-B15C-8F4E0FAB4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4A71AE4-10F4-48F5-BE14-B0559EDC0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ADEF9860-2FE8-417D-944A-E30E8C0DA722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50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="" xmlns:a16="http://schemas.microsoft.com/office/drawing/2014/main" id="{6576D2EA-74FC-EC9B-3F6F-DFF9AD680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>
            <a:lvl1pPr>
              <a:defRPr sz="1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ADEF9860-2FE8-417D-944A-E30E8C0DA722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7244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1CF488B-E3D7-40BE-8560-ED4A6214F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DBB4A37-FB88-4A84-A1C6-7A8ACA04B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0EEDE7F-A9D6-409E-AA4F-21CBF327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ADEF9860-2FE8-417D-944A-E30E8C0DA722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8785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383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9598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5945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2F3543-2C2A-F402-5BD5-2F44C5E585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5933BE96-CE68-606D-27B2-7796ABF38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1EC97C2-0C8B-3CAC-A55A-0D30245E8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6D1C10F-9619-E6CC-0BD3-76A91795F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B9E8390-3755-04D4-D907-8276A743C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9217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0F2E0DD-18F9-BC95-C9EB-11DE9F060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B73F399-6F7D-FBB8-FFE0-A15CB3F992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A834316-3BA3-EA87-F486-B61775868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BDD5AEF-B3E4-453D-7ECA-4AB9102B7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132D7A3-5686-A8BA-0B57-A94B1D2B0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81981"/>
            <a:ext cx="2743200" cy="365125"/>
          </a:xfrm>
        </p:spPr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4730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B1FE6B5-BCCB-5052-8374-8155EAE41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D4CDAF1-21DC-67D3-5DFB-3626575648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89F5F02-1919-CFE6-4DDE-AE063AE9A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24B7ED7-19F2-A8F7-00E8-582FE7057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80D2468-D8B2-4BD8-07F6-A091F8123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159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423B6C0-9C1A-8B25-781A-5CF298956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78A4C80-819F-7085-F513-097FE85B57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6FCEF3A7-C573-2DF9-E634-4B0EDB74A9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2FB435D-F098-C433-1CA0-CC0E82E01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8916848-CBCD-2368-4205-CD063A4A7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E3D51BE-DFAD-C806-9A94-14A9EE746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0657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5E7BF88-1B81-017D-2DA2-4E073B43B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D6A3DEA-32C5-CE8A-D22D-BA248EEF6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A4839D6-CC33-AAE6-DCDC-1EAEAC9965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C4FBB510-19CD-B043-E525-4F3F02A83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6EC2E464-955D-A1AA-47A8-755D0DBCDF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1A4FED94-AF0E-D7C9-6BC1-5D82E861F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FD5C9784-1F72-D4E5-EE6A-333397483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B87CC44C-784B-4897-2DB1-CF561F7EE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7021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CFBE2AA-07B1-0785-FF42-1A47BEC71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7D5EDF3A-B6B0-CFD4-744B-3B07BBA20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6E23C2B6-D90C-5289-5C4F-13D32ACF3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076F32CD-52ED-436A-78EC-545516F4F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8014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CE01F114-0661-0C63-F29F-2E6226F63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8EECF89-0966-151F-F450-977D516B6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A9AC51FD-8BBA-BEFB-DC86-C2A22D088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8913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4EA2B8E-13C1-BAB2-3057-68E16661A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E43BC68-D000-6E1C-E822-FA5D1D6C02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24EDD86-E097-9336-BD5E-11BCEC1F5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D2C45CBB-0501-544B-C027-7C871E0EB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280CEF4-65FC-895A-6D65-E2FD87B25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3520635-0A40-2E24-B955-F36E123F1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0835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FCBB2CC-9A2D-DCE7-DA58-29C476CDE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9CCCA8D1-62C6-0987-9847-E615BE2C36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91FDAA3-94F9-6D7D-38A7-6D9B222CB4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850FD24-61E7-1B9D-A1EE-9C1BE4982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79F2AE9-695F-85D6-E889-A93318D33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A011551-B626-7C3C-75DF-D13325E93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1791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265C89-FE28-BA5F-4C74-6B095E453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9DC4041-2A42-6BB6-1424-57CD65B957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3CB52CD-6494-0C5D-F433-D9124632A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9CC988C-F2FD-5297-F3B9-37B0AF354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07785C3-22F0-D8A9-E502-82D17FE8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7451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58FF27E9-9B5B-E30C-9600-2BAFEE9538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A1310102-D72A-BD04-BF16-F8D2D6318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77AB351-DA77-5231-7D63-D9DB59A9C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33F0F8D-7836-5CF8-C3EA-F836A736C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4C03E9E-0E51-8154-9346-B15C501E9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7444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7FACF45-51D1-47D9-AD9B-B24B5A4846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4BCD2DE0-DF41-4579-9A77-A8EC4CB1DE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CC856F3-F6F4-495F-AF3C-4FBD1F80B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49417-5580-4707-B15C-8F4E0FAB4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4A71AE4-10F4-48F5-BE14-B0559EDC0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ADEF9860-2FE8-417D-944A-E30E8C0DA722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9045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="" xmlns:a16="http://schemas.microsoft.com/office/drawing/2014/main" id="{6576D2EA-74FC-EC9B-3F6F-DFF9AD680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>
            <a:lvl1pPr>
              <a:defRPr sz="1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ADEF9860-2FE8-417D-944A-E30E8C0DA722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3306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1CF488B-E3D7-40BE-8560-ED4A6214F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DBB4A37-FB88-4A84-A1C6-7A8ACA04B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0EEDE7F-A9D6-409E-AA4F-21CBF327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ADEF9860-2FE8-417D-944A-E30E8C0DA722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012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0212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192FF-31E5-48E5-9FE5-8551C0E34E2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968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7C934-AF18-4E53-9C9F-76E8BE9FF2E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6554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3B80FBF-DF63-4A11-B384-355238E5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63D7687-B879-4197-80F9-74979F830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50F4C6E-3CB3-4B42-B4F6-984CAA21A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6C31-3961-4AFD-BD50-6415FC9CA9D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03B8411-B526-43A7-8832-A41D0666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49BEB8D-4B74-4996-81FB-E2350709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5593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8FC6512-E545-472C-9506-9CBB039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293431A-F484-4FA4-8461-F204ED7A3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B4DC07B-C852-460F-A561-4178B91FF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791367F-8B29-4EE5-AAAE-FFB32A3D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2EDE2-3A4D-4250-83C4-0CCC16B6FE0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1159932-70AD-449B-99AB-EFAA6DCF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649DFDB-BDF3-4D65-8DA9-11B35749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0585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7614864-5702-4BD7-A21B-108429AA5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BED4954-3437-4BF2-9E02-00AEE4934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CE2330E0-C844-491D-B82B-741BB555C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00BB421A-B727-424F-B921-53D906C30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52257E33-ECE5-44B7-BA55-C2E19D23B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C7AFC435-01DE-4316-AFF4-5796045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80430-94EE-431E-A5B1-0368A58CFED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F54D9C2-0E67-4BD0-BC40-7FE61C06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D9CD4860-9F9E-4142-9112-1D2799F1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0326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CD2B526-8AE5-4AFC-A07A-832E68A0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A0748578-1006-4C0A-AD31-6CBDE6D2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96FE-272F-49DD-9933-CD01BC3E892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A6BF6E63-ABEE-4912-B50A-E3404963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ACDBD15-885C-4154-A3C0-64618BD3F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25412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9646DED3-6AE6-4980-B09C-3A9D48032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FE906-5ECF-4FB3-8738-D10AC6A3250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5EC603EA-2421-4E14-A746-2D4D00051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6B3C0AC-216A-4AE8-A23D-BB9934677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7625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A86F30-6BBD-45FC-9D2C-AB90087BC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6066497-B161-44E5-B520-DA030EC8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A417534-CF64-40D8-91D3-B9584A72B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8E968EA-625C-4F56-9912-062D6D17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41E43-B5F6-4D25-ABCB-BEABD5EAFE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BB2D19D-761F-405C-B963-F936D611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B1E2F80-349C-4C93-9A53-D88A54146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1615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4A8A9A-4DCF-41C4-A79F-3797E2CC6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C46690B5-3FE6-4B56-83CF-90912EA41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B52F5DA-AE26-491D-AA6C-10403F343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C0E4AF2-1A5C-4238-9B3F-1BF7A641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3D0C7-6E03-4DFD-8297-5FB63F012D4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F25D171-5029-4576-A106-34576149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10313FA-587C-40E7-BADD-4BD1F3731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7546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E0CCFE7-9DD0-4639-9D3E-FA8CCE17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D44FD93-BAE2-44E6-9B72-F8A3C1A58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C22075F-F947-4737-A66C-7A554C2B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70681-B10E-4647-B2D2-2909F16956E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DC792B6-1B39-4127-9423-50CD9685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7E7C8D8-20CA-4B3B-859C-602BC9C1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6192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5ED310A6-2B8F-459E-8EF6-C428D87F5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72E4F35-E35B-48F7-A314-2F9F962A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27CB59B-D062-4A84-928F-DF39FE18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22197-5AF8-4373-888E-C931F76F568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F62FB92-27E3-45A9-833E-BA79FC3C3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3D044FF-6A2C-406B-A238-F29B870D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7956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t>10/21/2022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81002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10/21/2022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9831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3B80FBF-DF63-4A11-B384-355238E5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63D7687-B879-4197-80F9-74979F830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50F4C6E-3CB3-4B42-B4F6-984CAA21A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093-CFA4-4F6A-8642-650C2D03699C}" type="datetime1">
              <a:rPr lang="en-US" smtClean="0"/>
              <a:t>10/21/2022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03B8411-B526-43A7-8832-A41D0666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49BEB8D-4B74-4996-81FB-E2350709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78379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8FC6512-E545-472C-9506-9CBB039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293431A-F484-4FA4-8461-F204ED7A3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B4DC07B-C852-460F-A561-4178B91FF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791367F-8B29-4EE5-AAAE-FFB32A3D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05E13-33F4-4B46-A0CA-3D85B4CE40BC}" type="datetime1">
              <a:rPr lang="en-US" smtClean="0"/>
              <a:t>10/21/2022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1159932-70AD-449B-99AB-EFAA6DCF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649DFDB-BDF3-4D65-8DA9-11B35749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14843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7614864-5702-4BD7-A21B-108429AA5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BED4954-3437-4BF2-9E02-00AEE4934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CE2330E0-C844-491D-B82B-741BB555C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00BB421A-B727-424F-B921-53D906C30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52257E33-ECE5-44B7-BA55-C2E19D23B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C7AFC435-01DE-4316-AFF4-5796045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207-7CB7-4E00-B9C6-01A2B5679BDB}" type="datetime1">
              <a:rPr lang="en-US" smtClean="0"/>
              <a:t>10/21/2022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F54D9C2-0E67-4BD0-BC40-7FE61C06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D9CD4860-9F9E-4142-9112-1D2799F1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34522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CD2B526-8AE5-4AFC-A07A-832E68A0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A0748578-1006-4C0A-AD31-6CBDE6D2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C53E-1485-4347-B34C-78D9791E1A92}" type="datetime1">
              <a:rPr lang="en-US" smtClean="0"/>
              <a:t>10/21/2022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A6BF6E63-ABEE-4912-B50A-E3404963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ACDBD15-885C-4154-A3C0-64618BD3F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13147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9646DED3-6AE6-4980-B09C-3A9D48032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E84A-24D8-4395-A7B8-1980A1A119E3}" type="datetime1">
              <a:rPr lang="en-US" smtClean="0"/>
              <a:t>10/21/2022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5EC603EA-2421-4E14-A746-2D4D00051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6B3C0AC-216A-4AE8-A23D-BB9934677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42856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A86F30-6BBD-45FC-9D2C-AB90087BC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6066497-B161-44E5-B520-DA030EC8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A417534-CF64-40D8-91D3-B9584A72B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8E968EA-625C-4F56-9912-062D6D17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F67-5E7D-4E25-BC4D-85C0A0C59448}" type="datetime1">
              <a:rPr lang="en-US" smtClean="0"/>
              <a:t>10/21/2022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BB2D19D-761F-405C-B963-F936D611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B1E2F80-349C-4C93-9A53-D88A54146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0431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4A8A9A-4DCF-41C4-A79F-3797E2CC6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C46690B5-3FE6-4B56-83CF-90912EA41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B52F5DA-AE26-491D-AA6C-10403F343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C0E4AF2-1A5C-4238-9B3F-1BF7A641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8D5B-0537-4598-BB2E-66D23523E899}" type="datetime1">
              <a:rPr lang="en-US" smtClean="0"/>
              <a:t>10/21/2022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F25D171-5029-4576-A106-34576149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10313FA-587C-40E7-BADD-4BD1F3731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24341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E0CCFE7-9DD0-4639-9D3E-FA8CCE17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D44FD93-BAE2-44E6-9B72-F8A3C1A58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C22075F-F947-4737-A66C-7A554C2B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770C8-95B5-4F16-9EB8-4F14A674776A}" type="datetime1">
              <a:rPr lang="en-US" smtClean="0"/>
              <a:t>10/21/2022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DC792B6-1B39-4127-9423-50CD9685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7E7C8D8-20CA-4B3B-859C-602BC9C1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63699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5ED310A6-2B8F-459E-8EF6-C428D87F5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72E4F35-E35B-48F7-A314-2F9F962A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27CB59B-D062-4A84-928F-DF39FE18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11D1E-284F-4ED0-BA52-3286A9E232FA}" type="datetime1">
              <a:rPr lang="en-US" smtClean="0"/>
              <a:t>10/21/2022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F62FB92-27E3-45A9-833E-BA79FC3C3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3D044FF-6A2C-406B-A238-F29B870D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26108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1CF488B-E3D7-40BE-8560-ED4A6214F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DBB4A37-FB88-4A84-A1C6-7A8ACA04B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0EEDE7F-A9D6-409E-AA4F-21CBF327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ADEF9860-2FE8-417D-944A-E30E8C0DA722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4209280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2F3543-2C2A-F402-5BD5-2F44C5E585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5933BE96-CE68-606D-27B2-7796ABF38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1EC97C2-0C8B-3CAC-A55A-0D30245E8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01336-85AB-41BA-A6C8-D9BB633EE6F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10/21/2022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6D1C10F-9619-E6CC-0BD3-76A91795F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B9E8390-3755-04D4-D907-8276A743C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05233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0F2E0DD-18F9-BC95-C9EB-11DE9F060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B73F399-6F7D-FBB8-FFE0-A15CB3F992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A834316-3BA3-EA87-F486-B61775868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8AFAD-DF32-41BF-A28B-DDA99CDA1A0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10/21/2022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BDD5AEF-B3E4-453D-7ECA-4AB9102B7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132D7A3-5686-A8BA-0B57-A94B1D2B0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74574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B1FE6B5-BCCB-5052-8374-8155EAE41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D4CDAF1-21DC-67D3-5DFB-3626575648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89F5F02-1919-CFE6-4DDE-AE063AE9A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870E-474A-48AF-B865-C4C83513902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10/21/2022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24B7ED7-19F2-A8F7-00E8-582FE7057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80D2468-D8B2-4BD8-07F6-A091F8123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85279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423B6C0-9C1A-8B25-781A-5CF298956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78A4C80-819F-7085-F513-097FE85B57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6FCEF3A7-C573-2DF9-E634-4B0EDB74A9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2FB435D-F098-C433-1CA0-CC0E82E01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B4FEC-F439-4881-A2A2-22F68826216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10/21/2022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8916848-CBCD-2368-4205-CD063A4A7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E3D51BE-DFAD-C806-9A94-14A9EE746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54232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5E7BF88-1B81-017D-2DA2-4E073B43B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D6A3DEA-32C5-CE8A-D22D-BA248EEF6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A4839D6-CC33-AAE6-DCDC-1EAEAC9965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C4FBB510-19CD-B043-E525-4F3F02A83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6EC2E464-955D-A1AA-47A8-755D0DBCDF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1A4FED94-AF0E-D7C9-6BC1-5D82E861F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5C15C-47FD-4755-BD6A-7287757BB32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10/21/2022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FD5C9784-1F72-D4E5-EE6A-333397483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B87CC44C-784B-4897-2DB1-CF561F7EE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90017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CFBE2AA-07B1-0785-FF42-1A47BEC71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7D5EDF3A-B6B0-CFD4-744B-3B07BBA20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8C69-4869-4D4A-8A3D-093111FA6C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10/21/2022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6E23C2B6-D90C-5289-5C4F-13D32ACF3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076F32CD-52ED-436A-78EC-545516F4F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46492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CE01F114-0661-0C63-F29F-2E6226F63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2200-A600-40DF-AA82-A1F82DB3F0B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10/21/2022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8EECF89-0966-151F-F450-977D516B6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A9AC51FD-8BBA-BEFB-DC86-C2A22D088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12712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4EA2B8E-13C1-BAB2-3057-68E16661A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E43BC68-D000-6E1C-E822-FA5D1D6C02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24EDD86-E097-9336-BD5E-11BCEC1F5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D2C45CBB-0501-544B-C027-7C871E0EB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E1050-916D-49E0-9D63-998469A4A7F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10/21/2022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280CEF4-65FC-895A-6D65-E2FD87B25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3520635-0A40-2E24-B955-F36E123F1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9247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FCBB2CC-9A2D-DCE7-DA58-29C476CDE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9CCCA8D1-62C6-0987-9847-E615BE2C36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91FDAA3-94F9-6D7D-38A7-6D9B222CB4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850FD24-61E7-1B9D-A1EE-9C1BE4982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30E6-47EB-4718-8765-14B6CA0E82C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10/21/2022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79F2AE9-695F-85D6-E889-A93318D33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A011551-B626-7C3C-75DF-D13325E93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17646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265C89-FE28-BA5F-4C74-6B095E453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9DC4041-2A42-6BB6-1424-57CD65B957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3CB52CD-6494-0C5D-F433-D9124632A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AA500-E473-4C1C-9131-40C134B31EB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10/21/2022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9CC988C-F2FD-5297-F3B9-37B0AF354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07785C3-22F0-D8A9-E502-82D17FE8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16768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58FF27E9-9B5B-E30C-9600-2BAFEE9538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A1310102-D72A-BD04-BF16-F8D2D6318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77AB351-DA77-5231-7D63-D9DB59A9C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315D-0E93-4A5D-B478-E5848D88031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10/21/2022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33F0F8D-7836-5CF8-C3EA-F836A736C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4C03E9E-0E51-8154-9346-B15C501E9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85122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1CF488B-E3D7-40BE-8560-ED4A6214F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DBB4A37-FB88-4A84-A1C6-7A8ACA04B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0EEDE7F-A9D6-409E-AA4F-21CBF327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ADEF9860-2FE8-417D-944A-E30E8C0DA722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651533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3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C03D0-5D96-4DD9-B91A-F88FD3E8522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481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E852F285-90C5-4B61-950C-4A9D44229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14F1BB3-052C-45E4-840E-DDB1958337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h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BFBD270-437B-401C-A67D-E884B516A7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2626757-54AE-46A3-8264-B3A36B58FB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8859566-03E3-415E-A39E-40BFA9EE24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defRPr>
            </a:lvl1pPr>
          </a:lstStyle>
          <a:p>
            <a:fld id="{ADEF9860-2FE8-417D-944A-E30E8C0DA722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451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13989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  <a:latin typeface="Tahoma" pitchFamily="34" charset="0"/>
                <a:cs typeface="Tahoma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9">
            <a:extLst>
              <a:ext uri="{FF2B5EF4-FFF2-40B4-BE49-F238E27FC236}">
                <a16:creationId xmlns="" xmlns:a16="http://schemas.microsoft.com/office/drawing/2014/main" id="{697783C8-D370-4138-A037-177AE103BE3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957" y="43949"/>
            <a:ext cx="12186044" cy="620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lIns="91373" tIns="45688" rIns="91373" bIns="45688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8" name="Line 31">
            <a:extLst>
              <a:ext uri="{FF2B5EF4-FFF2-40B4-BE49-F238E27FC236}">
                <a16:creationId xmlns="" xmlns:a16="http://schemas.microsoft.com/office/drawing/2014/main" id="{240EFE5F-E051-438D-880C-5FBA0BD7B92B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" y="680521"/>
            <a:ext cx="12197956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9" name="Line 31">
            <a:extLst>
              <a:ext uri="{FF2B5EF4-FFF2-40B4-BE49-F238E27FC236}">
                <a16:creationId xmlns="" xmlns:a16="http://schemas.microsoft.com/office/drawing/2014/main" id="{39231DE9-2298-4DAA-9B01-F2539BE1DDAB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" y="19813"/>
            <a:ext cx="12197956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22981BBE-4709-49FB-AA9A-2E8D32ADF40F}"/>
              </a:ext>
            </a:extLst>
          </p:cNvPr>
          <p:cNvSpPr txBox="1">
            <a:spLocks/>
          </p:cNvSpPr>
          <p:nvPr userDrawn="1"/>
        </p:nvSpPr>
        <p:spPr>
          <a:xfrm>
            <a:off x="110067" y="191022"/>
            <a:ext cx="10456333" cy="381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030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F4828A-249D-3E73-D273-4D31B394D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709D669-91DC-234F-089E-1DC9CD867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694E64D-E3A5-0F98-18B5-CCCBBFFAE6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ED8EEAD-C84D-F064-88B0-A4CBF1D23A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A1B85D5-5FA8-65CB-97E4-EB05DB0975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47359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defRPr>
            </a:lvl1pPr>
          </a:lstStyle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8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4" r:id="rId2"/>
    <p:sldLayoutId id="2147483875" r:id="rId3"/>
    <p:sldLayoutId id="2147483876" r:id="rId4"/>
    <p:sldLayoutId id="2147483877" r:id="rId5"/>
    <p:sldLayoutId id="2147483878" r:id="rId6"/>
    <p:sldLayoutId id="2147483879" r:id="rId7"/>
    <p:sldLayoutId id="2147483880" r:id="rId8"/>
    <p:sldLayoutId id="2147483881" r:id="rId9"/>
    <p:sldLayoutId id="2147483882" r:id="rId10"/>
    <p:sldLayoutId id="21474838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E852F285-90C5-4B61-950C-4A9D44229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14F1BB3-052C-45E4-840E-DDB1958337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BFBD270-437B-401C-A67D-E884B516A7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2626757-54AE-46A3-8264-B3A36B58FB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8859566-03E3-415E-A39E-40BFA9EE24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ADEF9860-2FE8-417D-944A-E30E8C0DA722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353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7151F-10FE-4202-BB95-34EB3502105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tint val="75000"/>
                  </a:schemeClr>
                </a:solidFill>
                <a:latin typeface="TH Sarabun PSK"/>
              </a:defRPr>
            </a:lvl1pPr>
          </a:lstStyle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078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4" r:id="rId1"/>
    <p:sldLayoutId id="2147483945" r:id="rId2"/>
    <p:sldLayoutId id="2147483946" r:id="rId3"/>
    <p:sldLayoutId id="2147483947" r:id="rId4"/>
    <p:sldLayoutId id="2147483948" r:id="rId5"/>
    <p:sldLayoutId id="2147483949" r:id="rId6"/>
    <p:sldLayoutId id="2147483950" r:id="rId7"/>
    <p:sldLayoutId id="2147483951" r:id="rId8"/>
    <p:sldLayoutId id="2147483952" r:id="rId9"/>
    <p:sldLayoutId id="2147483953" r:id="rId10"/>
    <p:sldLayoutId id="2147483954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10/21/2022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96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F4828A-249D-3E73-D273-4D31B394D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709D669-91DC-234F-089E-1DC9CD867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694E64D-E3A5-0F98-18B5-CCCBBFFAE6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AFE12-F72F-4B1A-A79C-4E21CFAE0FF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10/21/2022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ED8EEAD-C84D-F064-88B0-A4CBF1D23A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A1B85D5-5FA8-65CB-97E4-EB05DB0975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9500" y="65323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202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  <p:sldLayoutId id="2147483983" r:id="rId3"/>
    <p:sldLayoutId id="2147483984" r:id="rId4"/>
    <p:sldLayoutId id="2147483985" r:id="rId5"/>
    <p:sldLayoutId id="2147483986" r:id="rId6"/>
    <p:sldLayoutId id="2147483987" r:id="rId7"/>
    <p:sldLayoutId id="2147483988" r:id="rId8"/>
    <p:sldLayoutId id="2147483989" r:id="rId9"/>
    <p:sldLayoutId id="2147483990" r:id="rId10"/>
    <p:sldLayoutId id="2147483991" r:id="rId11"/>
    <p:sldLayoutId id="214748399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=""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5"/>
            <a:ext cx="12192000" cy="232505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3648" y="6492875"/>
            <a:ext cx="11627893" cy="36512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-285462" y="2116481"/>
            <a:ext cx="12171520" cy="205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ของกรมส่งเสริมการเกษตร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</p:txBody>
      </p:sp>
    </p:spTree>
    <p:extLst>
      <p:ext uri="{BB962C8B-B14F-4D97-AF65-F5344CB8AC3E}">
        <p14:creationId xmlns:p14="http://schemas.microsoft.com/office/powerpoint/2010/main" val="289518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5">
            <a:extLst>
              <a:ext uri="{FF2B5EF4-FFF2-40B4-BE49-F238E27FC236}">
                <a16:creationId xmlns="" xmlns:a16="http://schemas.microsoft.com/office/drawing/2014/main" id="{323E6B11-2C44-4376-8721-067A78A1B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653519"/>
              </p:ext>
            </p:extLst>
          </p:nvPr>
        </p:nvGraphicFramePr>
        <p:xfrm>
          <a:off x="4142381" y="2131224"/>
          <a:ext cx="7423086" cy="45930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4619">
                  <a:extLst>
                    <a:ext uri="{9D8B030D-6E8A-4147-A177-3AD203B41FA5}">
                      <a16:colId xmlns="" xmlns:a16="http://schemas.microsoft.com/office/drawing/2014/main" val="2903263576"/>
                    </a:ext>
                  </a:extLst>
                </a:gridCol>
                <a:gridCol w="1278467">
                  <a:extLst>
                    <a:ext uri="{9D8B030D-6E8A-4147-A177-3AD203B41FA5}">
                      <a16:colId xmlns="" xmlns:a16="http://schemas.microsoft.com/office/drawing/2014/main" val="3585543243"/>
                    </a:ext>
                  </a:extLst>
                </a:gridCol>
              </a:tblGrid>
              <a:tr h="287336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ตัวชี้วัดกรมส่งเสริมการเกษตร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59386305"/>
                  </a:ext>
                </a:extLst>
              </a:tr>
              <a:tr h="287336">
                <a:tc gridSpan="2"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การประเมินประสิทธิผลการดำเนินงาน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(Performance Base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 น้ำหนัก ร้อยละ 70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0607892"/>
                  </a:ext>
                </a:extLst>
              </a:tr>
              <a:tr h="1999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1.1 </a:t>
                      </a:r>
                      <a:r>
                        <a:rPr lang="en-US" sz="1200" b="1" kern="12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Function KPIs</a:t>
                      </a:r>
                      <a:r>
                        <a:rPr lang="th-TH" sz="1200" b="1" kern="12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en-US" sz="1200" b="1" kern="12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35616445"/>
                  </a:ext>
                </a:extLst>
              </a:tr>
              <a:tr h="295511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1. </a:t>
                      </a:r>
                      <a:r>
                        <a:rPr lang="th-TH" sz="1200" b="1" spc="-3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</a:t>
                      </a:r>
                      <a:r>
                        <a:rPr lang="th-TH" sz="1200" b="1" spc="-3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200" b="1" spc="-3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200" b="1" spc="-3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200" b="1" spc="-3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 (เฉลี่ยร้อยละ)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10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60889770"/>
                  </a:ext>
                </a:extLst>
              </a:tr>
              <a:tr h="269969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10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13496747"/>
                  </a:ext>
                </a:extLst>
              </a:tr>
              <a:tr h="2277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3.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1" spc="-3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</a:t>
                      </a:r>
                      <a:endParaRPr lang="th-TH" sz="1200" b="1" spc="-3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0352824"/>
                  </a:ext>
                </a:extLst>
              </a:tr>
              <a:tr h="258209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4. </a:t>
                      </a:r>
                      <a:r>
                        <a:rPr lang="th-TH" sz="1200" b="1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200" b="1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ร้อยละ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4010418"/>
                  </a:ext>
                </a:extLst>
              </a:tr>
              <a:tr h="187410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 </a:t>
                      </a: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ร้อยละของวิสาหกิจชุมชนมีความเข้มแข็ง มีผลการประเมินศักยภาพในระดับดี 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ร้อยละ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98787443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1.2 </a:t>
                      </a:r>
                      <a:r>
                        <a:rPr lang="en-US" sz="1200" b="1" kern="12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Joint KPIs</a:t>
                      </a:r>
                      <a:endParaRPr lang="th-TH" sz="1200" b="1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1381518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6. </a:t>
                      </a:r>
                      <a:r>
                        <a:rPr lang="th-TH" sz="1200" b="1" kern="12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การป้องกันและแก้ไขปัญหาการเผาในพื้นที่เกษตรกรรม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ร้อยละ </a:t>
                      </a: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10</a:t>
                      </a:r>
                      <a:endParaRPr lang="th-TH" sz="1200" b="1" kern="1200" spc="-1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82381333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200" b="1" kern="12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7. ร้อยละของรายได้ที่เพิ่มขึ้นของวิสาหกิจชุมชนที่ประกอบกิจกรรมด้านท่องเที่ยวเกษตร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200" b="1" kern="12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ร้อยละ 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8733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การประเมินศักยภาพในการดำเนินงาน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(Potential Base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 น้ำหนัก ร้อยละ 30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40810557"/>
                  </a:ext>
                </a:extLst>
              </a:tr>
              <a:tr h="245453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2.1 การพัฒนาองค์การ</a:t>
                      </a:r>
                      <a:r>
                        <a:rPr lang="th-TH" sz="1200" b="1" kern="12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สู่ดิจิทัล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171450" indent="-1588">
                        <a:lnSpc>
                          <a:spcPct val="80000"/>
                        </a:lnSpc>
                        <a:buFont typeface="Wingdings" panose="05000000000000000000" pitchFamily="2" charset="2"/>
                        <a:buChar char="§"/>
                        <a:tabLst>
                          <a:tab pos="287338" algn="l"/>
                        </a:tabLs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การสร้างนวัตกรรมในการปรับปรุงกระบวนงานหรือการให้บริการ ( 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e-Service)</a:t>
                      </a:r>
                    </a:p>
                    <a:p>
                      <a:pPr marL="287338" indent="60325">
                        <a:lnSpc>
                          <a:spcPct val="80000"/>
                        </a:lnSpc>
                        <a:buFont typeface="Wingdings" panose="05000000000000000000" pitchFamily="2" charset="2"/>
                        <a:buChar char="Ø"/>
                        <a:tabLst>
                          <a:tab pos="347663" algn="l"/>
                          <a:tab pos="457200" algn="l"/>
                        </a:tabLs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ความสำเร็จในการขับเคลื่อนการพัฒนางานบริการ 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Agenda </a:t>
                      </a: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ตามมติคณะรัฐมนตรี (12 งานบริการ)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ร้อยละ </a:t>
                      </a: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14669547"/>
                  </a:ext>
                </a:extLst>
              </a:tr>
              <a:tr h="245453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</a:t>
                      </a:r>
                      <a:r>
                        <a:rPr 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(1) </a:t>
                      </a: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ระบบรับรองมาตรฐานสินค้าเกษตร (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GAP) </a:t>
                      </a: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และปศุสัตว์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(ร้อยละ 7.5)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45453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(2)</a:t>
                      </a:r>
                      <a:r>
                        <a:rPr 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ระบบการขึ้นทะเบียนเกษตรกรและการขอรับความช่วยเหลือด้านการเกษตร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(ร้อยละ 7.5)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2.2 การประเมินสถานะของหน่วยงานในการเป็นระบบราชการ 4.0 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(PMQA 4.0</a:t>
                      </a: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15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46723145"/>
                  </a:ext>
                </a:extLst>
              </a:tr>
            </a:tbl>
          </a:graphicData>
        </a:graphic>
      </p:graphicFrame>
      <p:graphicFrame>
        <p:nvGraphicFramePr>
          <p:cNvPr id="7" name="ตาราง 8">
            <a:extLst>
              <a:ext uri="{FF2B5EF4-FFF2-40B4-BE49-F238E27FC236}">
                <a16:creationId xmlns="" xmlns:a16="http://schemas.microsoft.com/office/drawing/2014/main" id="{C9E829F9-6F9B-4455-B210-B5204F663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801988"/>
              </p:ext>
            </p:extLst>
          </p:nvPr>
        </p:nvGraphicFramePr>
        <p:xfrm>
          <a:off x="120766" y="4231862"/>
          <a:ext cx="1508010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8010">
                  <a:extLst>
                    <a:ext uri="{9D8B030D-6E8A-4147-A177-3AD203B41FA5}">
                      <a16:colId xmlns="" xmlns:a16="http://schemas.microsoft.com/office/drawing/2014/main" val="696284785"/>
                    </a:ext>
                  </a:extLst>
                </a:gridCol>
              </a:tblGrid>
              <a:tr h="259994"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Joint KPIs</a:t>
                      </a:r>
                      <a:endParaRPr lang="th-TH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00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0471778"/>
                  </a:ext>
                </a:extLst>
              </a:tr>
              <a:tr h="259994">
                <a:tc>
                  <a:txBody>
                    <a:bodyPr/>
                    <a:lstStyle/>
                    <a:p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การลดการปล่อยก๊าซเรือนกระจก </a:t>
                      </a: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72614923"/>
                  </a:ext>
                </a:extLst>
              </a:tr>
              <a:tr h="259994"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รายได้จากการท่องเที่ยว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74" name="ลูกศรเชื่อมต่อแบบตรง 73">
            <a:extLst>
              <a:ext uri="{FF2B5EF4-FFF2-40B4-BE49-F238E27FC236}">
                <a16:creationId xmlns="" xmlns:a16="http://schemas.microsoft.com/office/drawing/2014/main" id="{B3AF0EF3-7FA9-4261-82C5-3674A8B4090B}"/>
              </a:ext>
            </a:extLst>
          </p:cNvPr>
          <p:cNvCxnSpPr>
            <a:stCxn id="7" idx="3"/>
          </p:cNvCxnSpPr>
          <p:nvPr/>
        </p:nvCxnSpPr>
        <p:spPr>
          <a:xfrm flipV="1">
            <a:off x="1628776" y="4637550"/>
            <a:ext cx="2520723" cy="5792"/>
          </a:xfrm>
          <a:prstGeom prst="straightConnector1">
            <a:avLst/>
          </a:prstGeom>
          <a:ln w="12700">
            <a:solidFill>
              <a:srgbClr val="0000CC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กลุ่ม 8"/>
          <p:cNvGrpSpPr/>
          <p:nvPr/>
        </p:nvGrpSpPr>
        <p:grpSpPr>
          <a:xfrm>
            <a:off x="-2004" y="-2691"/>
            <a:ext cx="12498805" cy="4159937"/>
            <a:chOff x="-2004" y="-2691"/>
            <a:chExt cx="12498805" cy="4159937"/>
          </a:xfrm>
        </p:grpSpPr>
        <p:grpSp>
          <p:nvGrpSpPr>
            <p:cNvPr id="4" name="กลุ่ม 3">
              <a:extLst>
                <a:ext uri="{FF2B5EF4-FFF2-40B4-BE49-F238E27FC236}">
                  <a16:creationId xmlns="" xmlns:a16="http://schemas.microsoft.com/office/drawing/2014/main" id="{D36AE640-2337-4EDE-B6B8-30028AB93834}"/>
                </a:ext>
              </a:extLst>
            </p:cNvPr>
            <p:cNvGrpSpPr/>
            <p:nvPr/>
          </p:nvGrpSpPr>
          <p:grpSpPr>
            <a:xfrm>
              <a:off x="-2004" y="321031"/>
              <a:ext cx="12194004" cy="1629087"/>
              <a:chOff x="36096" y="636791"/>
              <a:chExt cx="12194004" cy="1679695"/>
            </a:xfrm>
          </p:grpSpPr>
          <p:sp>
            <p:nvSpPr>
              <p:cNvPr id="3" name="แผนผังลําดับงาน: กระบวนการ 2">
                <a:extLst>
                  <a:ext uri="{FF2B5EF4-FFF2-40B4-BE49-F238E27FC236}">
                    <a16:creationId xmlns="" xmlns:a16="http://schemas.microsoft.com/office/drawing/2014/main" id="{06B21AD4-8E2B-4EC4-991E-7178FBB024CE}"/>
                  </a:ext>
                </a:extLst>
              </p:cNvPr>
              <p:cNvSpPr/>
              <p:nvPr/>
            </p:nvSpPr>
            <p:spPr>
              <a:xfrm>
                <a:off x="36096" y="773723"/>
                <a:ext cx="12192000" cy="1542763"/>
              </a:xfrm>
              <a:prstGeom prst="flowChartProcess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th-TH" sz="1800" dirty="0">
                    <a:solidFill>
                      <a:prstClr val="black"/>
                    </a:solidFill>
                  </a:rPr>
                  <a:t>.</a:t>
                </a:r>
              </a:p>
            </p:txBody>
          </p:sp>
          <p:sp>
            <p:nvSpPr>
              <p:cNvPr id="43" name="แผนผังลําดับงาน: กระบวนการ 42">
                <a:extLst>
                  <a:ext uri="{FF2B5EF4-FFF2-40B4-BE49-F238E27FC236}">
                    <a16:creationId xmlns="" xmlns:a16="http://schemas.microsoft.com/office/drawing/2014/main" id="{4FC6852A-DA64-4FD0-90A0-C8AC9F57BF9D}"/>
                  </a:ext>
                </a:extLst>
              </p:cNvPr>
              <p:cNvSpPr/>
              <p:nvPr/>
            </p:nvSpPr>
            <p:spPr>
              <a:xfrm>
                <a:off x="38100" y="636791"/>
                <a:ext cx="12192000" cy="286717"/>
              </a:xfrm>
              <a:prstGeom prst="flowChartProcess">
                <a:avLst/>
              </a:prstGeom>
              <a:solidFill>
                <a:srgbClr val="ED7D31"/>
              </a:solidFill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 sz="18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7" name="TextBox 36">
              <a:extLst>
                <a:ext uri="{FF2B5EF4-FFF2-40B4-BE49-F238E27FC236}">
                  <a16:creationId xmlns="" xmlns:a16="http://schemas.microsoft.com/office/drawing/2014/main" id="{E832E498-CEB8-4359-87EA-74E3056D8F3E}"/>
                </a:ext>
              </a:extLst>
            </p:cNvPr>
            <p:cNvSpPr txBox="1"/>
            <p:nvPr/>
          </p:nvSpPr>
          <p:spPr>
            <a:xfrm>
              <a:off x="294416" y="502511"/>
              <a:ext cx="25174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342900" fontAlgn="t">
                <a:lnSpc>
                  <a:spcPct val="120000"/>
                </a:lnSpc>
                <a:defRPr/>
              </a:pPr>
              <a:r>
                <a:rPr lang="th-TH" sz="1500" b="1" spc="-3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แผนแม่บทภายใต้ยุทธศาสตร์ชาติ</a:t>
              </a:r>
            </a:p>
          </p:txBody>
        </p:sp>
        <p:sp>
          <p:nvSpPr>
            <p:cNvPr id="2" name="กล่องข้อความ 1">
              <a:extLst>
                <a:ext uri="{FF2B5EF4-FFF2-40B4-BE49-F238E27FC236}">
                  <a16:creationId xmlns="" xmlns:a16="http://schemas.microsoft.com/office/drawing/2014/main" id="{F77C1AC4-A011-44DB-82AC-9D3830B0FCA1}"/>
                </a:ext>
              </a:extLst>
            </p:cNvPr>
            <p:cNvSpPr txBox="1"/>
            <p:nvPr/>
          </p:nvSpPr>
          <p:spPr>
            <a:xfrm>
              <a:off x="111979" y="858777"/>
              <a:ext cx="923192" cy="984885"/>
            </a:xfrm>
            <a:prstGeom prst="rect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sz="11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</a:t>
              </a:r>
              <a:r>
                <a:rPr lang="th-TH" sz="1150" spc="-1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อัตราการขยายตัว</a:t>
              </a: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ของ</a:t>
              </a:r>
              <a:r>
                <a:rPr lang="th-TH" sz="11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ผลิตภัณฑ์มวลรวมในประเทศ สาขาเกษตร (เฉลี่ยร้อยละ)</a:t>
              </a:r>
              <a:endParaRPr lang="th-TH" sz="1150" dirty="0">
                <a:solidFill>
                  <a:prstClr val="black"/>
                </a:solidFill>
              </a:endParaRPr>
            </a:p>
          </p:txBody>
        </p:sp>
        <p:sp>
          <p:nvSpPr>
            <p:cNvPr id="25" name="กล่องข้อความ 24">
              <a:extLst>
                <a:ext uri="{FF2B5EF4-FFF2-40B4-BE49-F238E27FC236}">
                  <a16:creationId xmlns="" xmlns:a16="http://schemas.microsoft.com/office/drawing/2014/main" id="{9CE572DB-AF06-4F95-B96A-15928B83AAD3}"/>
                </a:ext>
              </a:extLst>
            </p:cNvPr>
            <p:cNvSpPr txBox="1"/>
            <p:nvPr/>
          </p:nvSpPr>
          <p:spPr>
            <a:xfrm>
              <a:off x="1079841" y="870081"/>
              <a:ext cx="738695" cy="98488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2. อัตราผลิตภาพการผลิต</a:t>
              </a:r>
              <a:r>
                <a:rPr lang="th-TH" sz="1200" spc="-1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ของภาคเกษตร </a:t>
              </a: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(เฉลี่ยร้อยละ)</a:t>
              </a:r>
            </a:p>
            <a:p>
              <a:endParaRPr lang="th-TH" sz="1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6" name="กล่องข้อความ 25">
              <a:extLst>
                <a:ext uri="{FF2B5EF4-FFF2-40B4-BE49-F238E27FC236}">
                  <a16:creationId xmlns="" xmlns:a16="http://schemas.microsoft.com/office/drawing/2014/main" id="{E0292975-A2A5-4479-B491-8892BA8A656E}"/>
                </a:ext>
              </a:extLst>
            </p:cNvPr>
            <p:cNvSpPr txBox="1"/>
            <p:nvPr/>
          </p:nvSpPr>
          <p:spPr>
            <a:xfrm>
              <a:off x="1862359" y="867452"/>
              <a:ext cx="813292" cy="987963"/>
            </a:xfrm>
            <a:prstGeom prst="rect">
              <a:avLst/>
            </a:prstGeom>
            <a:noFill/>
            <a:ln w="28575">
              <a:solidFill>
                <a:srgbClr val="FF8427"/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th-TH" sz="1200" spc="-3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อัตราการขยายตัวของมูลค่าของสินค้า</a:t>
              </a:r>
              <a:r>
                <a:rPr lang="th-TH" sz="1200" spc="-30" dirty="0" err="1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เกษตรอัต</a:t>
              </a:r>
              <a:r>
                <a:rPr lang="th-TH" sz="1200" spc="-3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ลักษณ์พื้นถิ่น (เฉลี่ยร้อยละ)</a:t>
              </a:r>
            </a:p>
          </p:txBody>
        </p:sp>
        <p:sp>
          <p:nvSpPr>
            <p:cNvPr id="27" name="กล่องข้อความ 26">
              <a:extLst>
                <a:ext uri="{FF2B5EF4-FFF2-40B4-BE49-F238E27FC236}">
                  <a16:creationId xmlns="" xmlns:a16="http://schemas.microsoft.com/office/drawing/2014/main" id="{E3423BDF-A321-45BF-A863-475B2604FB2F}"/>
                </a:ext>
              </a:extLst>
            </p:cNvPr>
            <p:cNvSpPr txBox="1"/>
            <p:nvPr/>
          </p:nvSpPr>
          <p:spPr>
            <a:xfrm>
              <a:off x="2732873" y="869825"/>
              <a:ext cx="773398" cy="987963"/>
            </a:xfrm>
            <a:prstGeom prst="rect">
              <a:avLst/>
            </a:prstGeom>
            <a:noFill/>
            <a:ln w="28575">
              <a:solidFill>
                <a:srgbClr val="ED7D31"/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4. อัตราการขยายตัวของมูลค่าของสินค้าเกษตรปลอดภัย (เฉลี่ยร้อยละ)</a:t>
              </a:r>
            </a:p>
          </p:txBody>
        </p:sp>
        <p:sp>
          <p:nvSpPr>
            <p:cNvPr id="28" name="กล่องข้อความ 27">
              <a:extLst>
                <a:ext uri="{FF2B5EF4-FFF2-40B4-BE49-F238E27FC236}">
                  <a16:creationId xmlns="" xmlns:a16="http://schemas.microsoft.com/office/drawing/2014/main" id="{9DCE9EE3-39B9-4356-A427-2228712B232D}"/>
                </a:ext>
              </a:extLst>
            </p:cNvPr>
            <p:cNvSpPr txBox="1"/>
            <p:nvPr/>
          </p:nvSpPr>
          <p:spPr>
            <a:xfrm>
              <a:off x="3575476" y="878401"/>
              <a:ext cx="829010" cy="97872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th-TH" sz="1200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5. ดัชนีความมั่นคงทางอาหาร (</a:t>
              </a:r>
              <a:r>
                <a:rPr lang="en-US" sz="1200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Global Food Security Index)</a:t>
              </a:r>
              <a:r>
                <a:rPr lang="th-TH" sz="1200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(</a:t>
              </a:r>
              <a:r>
                <a:rPr lang="en-US" sz="1200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Proxy</a:t>
              </a:r>
              <a:r>
                <a:rPr lang="th-TH" sz="1200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)</a:t>
              </a:r>
            </a:p>
            <a:p>
              <a:pPr>
                <a:lnSpc>
                  <a:spcPct val="80000"/>
                </a:lnSpc>
                <a:defRPr/>
              </a:pPr>
              <a:endParaRPr lang="th-TH" sz="120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9" name="กล่องข้อความ 28">
              <a:extLst>
                <a:ext uri="{FF2B5EF4-FFF2-40B4-BE49-F238E27FC236}">
                  <a16:creationId xmlns="" xmlns:a16="http://schemas.microsoft.com/office/drawing/2014/main" id="{55AAC0FC-E57E-4BEF-9714-EAAF1750009D}"/>
                </a:ext>
              </a:extLst>
            </p:cNvPr>
            <p:cNvSpPr txBox="1"/>
            <p:nvPr/>
          </p:nvSpPr>
          <p:spPr>
            <a:xfrm>
              <a:off x="6104806" y="874710"/>
              <a:ext cx="763439" cy="987963"/>
            </a:xfrm>
            <a:prstGeom prst="rect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8. อัตราการขยายตัวของมูลค่าสินค้าเกษตรแปรรูปและผลิตภัณฑ์ (เฉลี่ยร้อยละ)</a:t>
              </a:r>
              <a:endParaRPr lang="th-TH" sz="1200" spc="-3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0" name="กล่องข้อความ 29">
              <a:extLst>
                <a:ext uri="{FF2B5EF4-FFF2-40B4-BE49-F238E27FC236}">
                  <a16:creationId xmlns="" xmlns:a16="http://schemas.microsoft.com/office/drawing/2014/main" id="{60E356EF-5D5E-43EB-91C2-ABC9BC0E5A8E}"/>
                </a:ext>
              </a:extLst>
            </p:cNvPr>
            <p:cNvSpPr txBox="1"/>
            <p:nvPr/>
          </p:nvSpPr>
          <p:spPr>
            <a:xfrm>
              <a:off x="5328712" y="874710"/>
              <a:ext cx="747430" cy="97872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th-TH" sz="1200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7. การส่งเสริมกลุ่มกิจการพัฒนาเศรษฐกิจชุมชน (</a:t>
              </a:r>
              <a:r>
                <a:rPr lang="en-US" sz="1200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Proxy</a:t>
              </a:r>
              <a:r>
                <a:rPr lang="th-TH" sz="1200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)</a:t>
              </a:r>
              <a:endParaRPr lang="th-TH" sz="120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1" name="กล่องข้อความ 30">
              <a:extLst>
                <a:ext uri="{FF2B5EF4-FFF2-40B4-BE49-F238E27FC236}">
                  <a16:creationId xmlns="" xmlns:a16="http://schemas.microsoft.com/office/drawing/2014/main" id="{9F5B1451-1268-40BB-878F-61A599626AD4}"/>
                </a:ext>
              </a:extLst>
            </p:cNvPr>
            <p:cNvSpPr txBox="1"/>
            <p:nvPr/>
          </p:nvSpPr>
          <p:spPr>
            <a:xfrm>
              <a:off x="4452094" y="867452"/>
              <a:ext cx="829010" cy="987963"/>
            </a:xfrm>
            <a:prstGeom prst="rect">
              <a:avLst/>
            </a:prstGeom>
            <a:noFill/>
            <a:ln w="28575">
              <a:solidFill>
                <a:srgbClr val="ED7D31"/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th-TH" sz="1200" spc="-3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6. อัตราการขยายตัวของมูลค่าของสินค้าเกษตรชีวภาพ (เฉลี่ยร้อยละ)</a:t>
              </a:r>
            </a:p>
            <a:p>
              <a:pPr>
                <a:lnSpc>
                  <a:spcPct val="80000"/>
                </a:lnSpc>
                <a:defRPr/>
              </a:pPr>
              <a:endParaRPr lang="th-TH" sz="1200" spc="-3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8" name="กล่องข้อความ 37">
              <a:extLst>
                <a:ext uri="{FF2B5EF4-FFF2-40B4-BE49-F238E27FC236}">
                  <a16:creationId xmlns="" xmlns:a16="http://schemas.microsoft.com/office/drawing/2014/main" id="{BBE97F71-2F2D-4631-8BC0-D7E7AD163B7F}"/>
                </a:ext>
              </a:extLst>
            </p:cNvPr>
            <p:cNvSpPr txBox="1"/>
            <p:nvPr/>
          </p:nvSpPr>
          <p:spPr>
            <a:xfrm>
              <a:off x="6913305" y="867452"/>
              <a:ext cx="895714" cy="987963"/>
            </a:xfrm>
            <a:prstGeom prst="rect">
              <a:avLst/>
            </a:prstGeom>
            <a:noFill/>
            <a:ln w="28575">
              <a:solidFill>
                <a:srgbClr val="ED7D31"/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th-TH" sz="1200" spc="-1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9. มูลค่าสินค้า</a:t>
              </a:r>
              <a:br>
                <a:rPr lang="th-TH" sz="1200" spc="-1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200" spc="-1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ที่มีการใช้เทคโนโลยีสมัยใหม่/อัจฉริยะ (เฉลี่ยร้อยละ)</a:t>
              </a:r>
            </a:p>
            <a:p>
              <a:pPr>
                <a:lnSpc>
                  <a:spcPct val="80000"/>
                </a:lnSpc>
                <a:defRPr/>
              </a:pPr>
              <a:endParaRPr lang="th-TH" sz="1200" spc="-1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9" name="กล่องข้อความ 38">
              <a:extLst>
                <a:ext uri="{FF2B5EF4-FFF2-40B4-BE49-F238E27FC236}">
                  <a16:creationId xmlns="" xmlns:a16="http://schemas.microsoft.com/office/drawing/2014/main" id="{3565C181-B862-496B-B537-DFD627F9202A}"/>
                </a:ext>
              </a:extLst>
            </p:cNvPr>
            <p:cNvSpPr txBox="1"/>
            <p:nvPr/>
          </p:nvSpPr>
          <p:spPr>
            <a:xfrm>
              <a:off x="7847120" y="867452"/>
              <a:ext cx="903632" cy="98796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  </a:r>
              <a:endParaRPr lang="th-TH" sz="12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0" name="กล่องข้อความ 39">
              <a:extLst>
                <a:ext uri="{FF2B5EF4-FFF2-40B4-BE49-F238E27FC236}">
                  <a16:creationId xmlns="" xmlns:a16="http://schemas.microsoft.com/office/drawing/2014/main" id="{2725F15F-EC2A-46D9-8554-C123AEBB2841}"/>
                </a:ext>
              </a:extLst>
            </p:cNvPr>
            <p:cNvSpPr txBox="1"/>
            <p:nvPr/>
          </p:nvSpPr>
          <p:spPr>
            <a:xfrm>
              <a:off x="8783353" y="858777"/>
              <a:ext cx="866213" cy="100335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11. มูลค่าผลผลิตสินค้าเกษตรต่อหน่วย (เฉลี่ยร้อยละ)</a:t>
              </a:r>
            </a:p>
            <a:p>
              <a:pPr>
                <a:lnSpc>
                  <a:spcPct val="80000"/>
                </a:lnSpc>
                <a:defRPr/>
              </a:pPr>
              <a:endPara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>
                <a:lnSpc>
                  <a:spcPct val="80000"/>
                </a:lnSpc>
                <a:defRPr/>
              </a:pPr>
              <a:endPara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1" name="กล่องข้อความ 40">
              <a:extLst>
                <a:ext uri="{FF2B5EF4-FFF2-40B4-BE49-F238E27FC236}">
                  <a16:creationId xmlns="" xmlns:a16="http://schemas.microsoft.com/office/drawing/2014/main" id="{E54B46CB-1159-4846-B3F1-820FEA8B246B}"/>
                </a:ext>
              </a:extLst>
            </p:cNvPr>
            <p:cNvSpPr txBox="1"/>
            <p:nvPr/>
          </p:nvSpPr>
          <p:spPr>
            <a:xfrm>
              <a:off x="9687667" y="858777"/>
              <a:ext cx="1446762" cy="98796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12. สถาบันเกษตรกร (สหกรณ์ </a:t>
              </a:r>
              <a:r>
                <a:rPr lang="th-TH" sz="1200" spc="-1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วิสาหกิจชุมชน และกลุ่มเกษตรกร)  </a:t>
              </a: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ที่ขึ้นทะเบียนกับกระทรวงเกษตรและสหกรณ์ มีความเข้มแข็งในระดับมาตรฐาน (เฉลี่ยร้อยละ)</a:t>
              </a:r>
            </a:p>
            <a:p>
              <a:pPr>
                <a:lnSpc>
                  <a:spcPct val="80000"/>
                </a:lnSpc>
                <a:defRPr/>
              </a:pPr>
              <a:endPara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="" xmlns:a16="http://schemas.microsoft.com/office/drawing/2014/main" id="{071F2856-B7A5-46CA-8AA2-D7E956D7CCFB}"/>
                </a:ext>
              </a:extLst>
            </p:cNvPr>
            <p:cNvSpPr txBox="1"/>
            <p:nvPr/>
          </p:nvSpPr>
          <p:spPr>
            <a:xfrm>
              <a:off x="11093681" y="513160"/>
              <a:ext cx="140312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342900" fontAlgn="t">
                <a:defRPr/>
              </a:pPr>
              <a:r>
                <a:rPr lang="th-TH" sz="1000" b="1" spc="-3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แผนพัฒนาเศรษฐกิจและสังคมแห่งชาติ ฉบับที่ </a:t>
              </a:r>
              <a:r>
                <a:rPr lang="en-US" sz="1000" b="1" spc="-3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13</a:t>
              </a:r>
              <a:endParaRPr lang="en-US" sz="1000" spc="-3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42" name="กล่องข้อความ 41">
              <a:extLst>
                <a:ext uri="{FF2B5EF4-FFF2-40B4-BE49-F238E27FC236}">
                  <a16:creationId xmlns="" xmlns:a16="http://schemas.microsoft.com/office/drawing/2014/main" id="{3A0AA3DA-1C91-47AD-B538-AADF236B4DA8}"/>
                </a:ext>
              </a:extLst>
            </p:cNvPr>
            <p:cNvSpPr txBox="1"/>
            <p:nvPr/>
          </p:nvSpPr>
          <p:spPr>
            <a:xfrm>
              <a:off x="11169557" y="860856"/>
              <a:ext cx="985311" cy="987963"/>
            </a:xfrm>
            <a:prstGeom prst="rect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thaiDist" defTabSz="342900" fontAlgn="t">
                <a:lnSpc>
                  <a:spcPct val="80000"/>
                </a:lnSpc>
                <a:defRPr/>
              </a:pP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13. รายได้สุทธิต่อครัวเรือนเกษตรกร ไม่ต่ำกว่า 537,000 บาทต่อครัวเรือน เมื่อสิ้นสุดแผน</a:t>
              </a:r>
            </a:p>
            <a:p>
              <a:pPr algn="thaiDist" defTabSz="342900" fontAlgn="t">
                <a:lnSpc>
                  <a:spcPct val="80000"/>
                </a:lnSpc>
                <a:defRPr/>
              </a:pPr>
              <a:endPara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="" xmlns:a16="http://schemas.microsoft.com/office/drawing/2014/main" id="{43574F9D-C805-48B5-AAAF-EFECB076D0C8}"/>
                </a:ext>
              </a:extLst>
            </p:cNvPr>
            <p:cNvSpPr txBox="1"/>
            <p:nvPr/>
          </p:nvSpPr>
          <p:spPr>
            <a:xfrm>
              <a:off x="3156416" y="274211"/>
              <a:ext cx="562693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2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Strategic KPIs</a:t>
              </a:r>
              <a:r>
                <a:rPr lang="th-TH" sz="2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กระทรวงเกษตรและสหกรณ์</a:t>
              </a:r>
              <a:endParaRPr lang="ko-KR" altLang="en-US" sz="2200" b="1" kern="0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4" name="TextBox 106">
              <a:extLst>
                <a:ext uri="{FF2B5EF4-FFF2-40B4-BE49-F238E27FC236}">
                  <a16:creationId xmlns="" xmlns:a16="http://schemas.microsoft.com/office/drawing/2014/main" id="{94816041-ACCE-4FF6-94AC-641D2A8D8CFC}"/>
                </a:ext>
              </a:extLst>
            </p:cNvPr>
            <p:cNvSpPr txBox="1"/>
            <p:nvPr/>
          </p:nvSpPr>
          <p:spPr>
            <a:xfrm>
              <a:off x="3163578" y="-2691"/>
              <a:ext cx="562693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th-TH" sz="22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สรุปรายการตัวชี้วัดของ</a:t>
              </a:r>
              <a:r>
                <a:rPr lang="th-TH" sz="2200" b="1" dirty="0">
                  <a:solidFill>
                    <a:srgbClr val="0000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กรมส่งเสริมการเกษตร</a:t>
              </a:r>
              <a:endParaRPr lang="ko-KR" altLang="en-US" sz="2200" b="1" kern="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2" name="ตัวเชื่อมต่อ: หักมุม 11">
              <a:extLst>
                <a:ext uri="{FF2B5EF4-FFF2-40B4-BE49-F238E27FC236}">
                  <a16:creationId xmlns="" xmlns:a16="http://schemas.microsoft.com/office/drawing/2014/main" id="{E88F8637-DFC1-4BC5-A534-8F0FC3BA3ABB}"/>
                </a:ext>
              </a:extLst>
            </p:cNvPr>
            <p:cNvCxnSpPr>
              <a:cxnSpLocks/>
              <a:stCxn id="26" idx="2"/>
            </p:cNvCxnSpPr>
            <p:nvPr/>
          </p:nvCxnSpPr>
          <p:spPr>
            <a:xfrm rot="16200000" flipH="1">
              <a:off x="2584384" y="1540035"/>
              <a:ext cx="1221163" cy="1851921"/>
            </a:xfrm>
            <a:prstGeom prst="bentConnector2">
              <a:avLst/>
            </a:prstGeom>
            <a:ln w="12700">
              <a:solidFill>
                <a:srgbClr val="ED7D31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ตัวเชื่อมต่อ: หักมุม 46">
              <a:extLst>
                <a:ext uri="{FF2B5EF4-FFF2-40B4-BE49-F238E27FC236}">
                  <a16:creationId xmlns="" xmlns:a16="http://schemas.microsoft.com/office/drawing/2014/main" id="{B0DD535F-B66B-4A65-9DCA-DBDC73C264FE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884959" y="2123951"/>
              <a:ext cx="1485827" cy="1029018"/>
            </a:xfrm>
            <a:prstGeom prst="bentConnector3">
              <a:avLst>
                <a:gd name="adj1" fmla="val 100002"/>
              </a:avLst>
            </a:prstGeom>
            <a:ln w="12700">
              <a:solidFill>
                <a:srgbClr val="ED7D31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กลุ่ม 45"/>
            <p:cNvGrpSpPr/>
            <p:nvPr/>
          </p:nvGrpSpPr>
          <p:grpSpPr>
            <a:xfrm>
              <a:off x="3621475" y="1855415"/>
              <a:ext cx="1245125" cy="1770415"/>
              <a:chOff x="3621475" y="1855415"/>
              <a:chExt cx="1245125" cy="1770415"/>
            </a:xfrm>
          </p:grpSpPr>
          <p:cxnSp>
            <p:nvCxnSpPr>
              <p:cNvPr id="55" name="ตัวเชื่อมต่อ: หักมุม 54">
                <a:extLst>
                  <a:ext uri="{FF2B5EF4-FFF2-40B4-BE49-F238E27FC236}">
                    <a16:creationId xmlns="" xmlns:a16="http://schemas.microsoft.com/office/drawing/2014/main" id="{45AEC169-B898-4CF7-BA32-790DD2E5CEAC}"/>
                  </a:ext>
                </a:extLst>
              </p:cNvPr>
              <p:cNvCxnSpPr>
                <a:stCxn id="31" idx="2"/>
              </p:cNvCxnSpPr>
              <p:nvPr/>
            </p:nvCxnSpPr>
            <p:spPr>
              <a:xfrm rot="5400000">
                <a:off x="3376281" y="2100609"/>
                <a:ext cx="1735513" cy="1245125"/>
              </a:xfrm>
              <a:prstGeom prst="bentConnector3">
                <a:avLst>
                  <a:gd name="adj1" fmla="val 8838"/>
                </a:avLst>
              </a:prstGeom>
              <a:ln w="12700">
                <a:solidFill>
                  <a:srgbClr val="ED7D3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ลูกศรเชื่อมต่อแบบตรง 57">
                <a:extLst>
                  <a:ext uri="{FF2B5EF4-FFF2-40B4-BE49-F238E27FC236}">
                    <a16:creationId xmlns="" xmlns:a16="http://schemas.microsoft.com/office/drawing/2014/main" id="{9533B6FC-51A6-4DFC-9564-D60D947ED9E9}"/>
                  </a:ext>
                </a:extLst>
              </p:cNvPr>
              <p:cNvCxnSpPr/>
              <p:nvPr/>
            </p:nvCxnSpPr>
            <p:spPr>
              <a:xfrm>
                <a:off x="3621475" y="3610340"/>
                <a:ext cx="503124" cy="15490"/>
              </a:xfrm>
              <a:prstGeom prst="straightConnector1">
                <a:avLst/>
              </a:prstGeom>
              <a:ln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กลุ่ม 52"/>
            <p:cNvGrpSpPr/>
            <p:nvPr/>
          </p:nvGrpSpPr>
          <p:grpSpPr>
            <a:xfrm>
              <a:off x="3886200" y="1862129"/>
              <a:ext cx="7987167" cy="2093750"/>
              <a:chOff x="3914566" y="1685902"/>
              <a:chExt cx="7959305" cy="2260452"/>
            </a:xfrm>
          </p:grpSpPr>
          <p:cxnSp>
            <p:nvCxnSpPr>
              <p:cNvPr id="66" name="ตัวเชื่อมต่อ: หักมุม 65">
                <a:extLst>
                  <a:ext uri="{FF2B5EF4-FFF2-40B4-BE49-F238E27FC236}">
                    <a16:creationId xmlns="" xmlns:a16="http://schemas.microsoft.com/office/drawing/2014/main" id="{89A90E01-4E5F-41C9-9E6D-FF185EC9452D}"/>
                  </a:ext>
                </a:extLst>
              </p:cNvPr>
              <p:cNvCxnSpPr>
                <a:cxnSpLocks/>
              </p:cNvCxnSpPr>
              <p:nvPr/>
            </p:nvCxnSpPr>
            <p:spPr>
              <a:xfrm rot="10800000" flipV="1">
                <a:off x="3914566" y="1886020"/>
                <a:ext cx="7947234" cy="2060333"/>
              </a:xfrm>
              <a:prstGeom prst="bentConnector3">
                <a:avLst>
                  <a:gd name="adj1" fmla="val 100605"/>
                </a:avLst>
              </a:prstGeom>
              <a:ln w="12700">
                <a:solidFill>
                  <a:srgbClr val="ED7D3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ลูกศรเชื่อมต่อแบบตรง 68">
                <a:extLst>
                  <a:ext uri="{FF2B5EF4-FFF2-40B4-BE49-F238E27FC236}">
                    <a16:creationId xmlns="" xmlns:a16="http://schemas.microsoft.com/office/drawing/2014/main" id="{B1F03867-786B-433F-A37D-F3A16012EB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14566" y="3946354"/>
                <a:ext cx="206358" cy="0"/>
              </a:xfrm>
              <a:prstGeom prst="straightConnector1">
                <a:avLst/>
              </a:prstGeom>
              <a:ln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ตัวเชื่อมต่อตรง 70">
                <a:extLst>
                  <a:ext uri="{FF2B5EF4-FFF2-40B4-BE49-F238E27FC236}">
                    <a16:creationId xmlns="" xmlns:a16="http://schemas.microsoft.com/office/drawing/2014/main" id="{95C65F48-F9FA-4FBB-A1D3-C22D5EB631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873871" y="1685902"/>
                <a:ext cx="0" cy="227509"/>
              </a:xfrm>
              <a:prstGeom prst="line">
                <a:avLst/>
              </a:prstGeom>
              <a:ln w="12700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" name="กลุ่ม 60"/>
            <p:cNvGrpSpPr/>
            <p:nvPr/>
          </p:nvGrpSpPr>
          <p:grpSpPr>
            <a:xfrm>
              <a:off x="3693945" y="1853439"/>
              <a:ext cx="6707353" cy="2303807"/>
              <a:chOff x="3914566" y="1568769"/>
              <a:chExt cx="3451497" cy="2234020"/>
            </a:xfrm>
          </p:grpSpPr>
          <p:cxnSp>
            <p:nvCxnSpPr>
              <p:cNvPr id="62" name="ตัวเชื่อมต่อ: หักมุม 65">
                <a:extLst>
                  <a:ext uri="{FF2B5EF4-FFF2-40B4-BE49-F238E27FC236}">
                    <a16:creationId xmlns="" xmlns:a16="http://schemas.microsoft.com/office/drawing/2014/main" id="{89A90E01-4E5F-41C9-9E6D-FF185EC9452D}"/>
                  </a:ext>
                </a:extLst>
              </p:cNvPr>
              <p:cNvCxnSpPr>
                <a:cxnSpLocks/>
              </p:cNvCxnSpPr>
              <p:nvPr/>
            </p:nvCxnSpPr>
            <p:spPr>
              <a:xfrm rot="10800000" flipV="1">
                <a:off x="3914566" y="1637308"/>
                <a:ext cx="3446597" cy="2162320"/>
              </a:xfrm>
              <a:prstGeom prst="bentConnector3">
                <a:avLst>
                  <a:gd name="adj1" fmla="val 102788"/>
                </a:avLst>
              </a:prstGeom>
              <a:ln w="12700">
                <a:solidFill>
                  <a:srgbClr val="ED7D3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ลูกศรเชื่อมต่อแบบตรง 62">
                <a:extLst>
                  <a:ext uri="{FF2B5EF4-FFF2-40B4-BE49-F238E27FC236}">
                    <a16:creationId xmlns="" xmlns:a16="http://schemas.microsoft.com/office/drawing/2014/main" id="{B1F03867-786B-433F-A37D-F3A16012EB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14566" y="3802789"/>
                <a:ext cx="206358" cy="0"/>
              </a:xfrm>
              <a:prstGeom prst="straightConnector1">
                <a:avLst/>
              </a:prstGeom>
              <a:ln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ตัวเชื่อมต่อตรง 63">
                <a:extLst>
                  <a:ext uri="{FF2B5EF4-FFF2-40B4-BE49-F238E27FC236}">
                    <a16:creationId xmlns="" xmlns:a16="http://schemas.microsoft.com/office/drawing/2014/main" id="{95C65F48-F9FA-4FBB-A1D3-C22D5EB631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61162" y="1568769"/>
                <a:ext cx="4901" cy="68538"/>
              </a:xfrm>
              <a:prstGeom prst="line">
                <a:avLst/>
              </a:prstGeom>
              <a:ln w="12700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70" name="ลูกศรเชื่อมต่อแบบตรง 69">
            <a:extLst>
              <a:ext uri="{FF2B5EF4-FFF2-40B4-BE49-F238E27FC236}">
                <a16:creationId xmlns="" xmlns:a16="http://schemas.microsoft.com/office/drawing/2014/main" id="{B3AF0EF3-7FA9-4261-82C5-3674A8B4090B}"/>
              </a:ext>
            </a:extLst>
          </p:cNvPr>
          <p:cNvCxnSpPr/>
          <p:nvPr/>
        </p:nvCxnSpPr>
        <p:spPr>
          <a:xfrm>
            <a:off x="1619251" y="4932825"/>
            <a:ext cx="2530248" cy="0"/>
          </a:xfrm>
          <a:prstGeom prst="straightConnector1">
            <a:avLst/>
          </a:prstGeom>
          <a:ln w="12700">
            <a:solidFill>
              <a:srgbClr val="0000CC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7" name="ตาราง 8">
            <a:extLst>
              <a:ext uri="{FF2B5EF4-FFF2-40B4-BE49-F238E27FC236}">
                <a16:creationId xmlns="" xmlns:a16="http://schemas.microsoft.com/office/drawing/2014/main" id="{C9E829F9-6F9B-4455-B210-B5204F663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365648"/>
              </p:ext>
            </p:extLst>
          </p:nvPr>
        </p:nvGraphicFramePr>
        <p:xfrm>
          <a:off x="120766" y="5727569"/>
          <a:ext cx="1508010" cy="67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8010">
                  <a:extLst>
                    <a:ext uri="{9D8B030D-6E8A-4147-A177-3AD203B41FA5}">
                      <a16:colId xmlns="" xmlns:a16="http://schemas.microsoft.com/office/drawing/2014/main" val="696284785"/>
                    </a:ext>
                  </a:extLst>
                </a:gridCol>
              </a:tblGrid>
              <a:tr h="259994">
                <a:tc>
                  <a:txBody>
                    <a:bodyPr/>
                    <a:lstStyle/>
                    <a:p>
                      <a:pPr algn="ctr"/>
                      <a:r>
                        <a:rPr lang="th-TH" sz="1200" b="1" kern="120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มติ ครม. 3 สิงหาคม</a:t>
                      </a:r>
                      <a:r>
                        <a:rPr lang="th-TH" sz="1200" b="1" kern="1200" baseline="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2564</a:t>
                      </a:r>
                      <a:endParaRPr lang="th-TH" sz="1200" b="1" kern="1200" dirty="0">
                        <a:solidFill>
                          <a:schemeClr val="bg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0471778"/>
                  </a:ext>
                </a:extLst>
              </a:tr>
              <a:tr h="259994">
                <a:tc>
                  <a:txBody>
                    <a:bodyPr/>
                    <a:lstStyle/>
                    <a:p>
                      <a:endParaRPr lang="th-TH" sz="4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 งานบริการ </a:t>
                      </a: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Agenda</a:t>
                      </a:r>
                      <a:r>
                        <a:rPr lang="en-US" sz="1200" kern="120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kern="120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สำคัญ</a:t>
                      </a:r>
                    </a:p>
                    <a:p>
                      <a:endParaRPr lang="th-TH" sz="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72614923"/>
                  </a:ext>
                </a:extLst>
              </a:tr>
            </a:tbl>
          </a:graphicData>
        </a:graphic>
      </p:graphicFrame>
      <p:cxnSp>
        <p:nvCxnSpPr>
          <p:cNvPr id="78" name="ลูกศรเชื่อมต่อแบบตรง 77">
            <a:extLst>
              <a:ext uri="{FF2B5EF4-FFF2-40B4-BE49-F238E27FC236}">
                <a16:creationId xmlns="" xmlns:a16="http://schemas.microsoft.com/office/drawing/2014/main" id="{B3AF0EF3-7FA9-4261-82C5-3674A8B4090B}"/>
              </a:ext>
            </a:extLst>
          </p:cNvPr>
          <p:cNvCxnSpPr/>
          <p:nvPr/>
        </p:nvCxnSpPr>
        <p:spPr>
          <a:xfrm>
            <a:off x="1628776" y="6047532"/>
            <a:ext cx="2530248" cy="0"/>
          </a:xfrm>
          <a:prstGeom prst="straightConnector1">
            <a:avLst/>
          </a:prstGeom>
          <a:ln w="12700">
            <a:solidFill>
              <a:srgbClr val="00B0F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ลูกศรเชื่อมต่อแบบตรง 78">
            <a:extLst>
              <a:ext uri="{FF2B5EF4-FFF2-40B4-BE49-F238E27FC236}">
                <a16:creationId xmlns="" xmlns:a16="http://schemas.microsoft.com/office/drawing/2014/main" id="{B3AF0EF3-7FA9-4261-82C5-3674A8B4090B}"/>
              </a:ext>
            </a:extLst>
          </p:cNvPr>
          <p:cNvCxnSpPr/>
          <p:nvPr/>
        </p:nvCxnSpPr>
        <p:spPr>
          <a:xfrm>
            <a:off x="1628776" y="6314232"/>
            <a:ext cx="2530248" cy="0"/>
          </a:xfrm>
          <a:prstGeom prst="straightConnector1">
            <a:avLst/>
          </a:prstGeom>
          <a:ln w="12700">
            <a:solidFill>
              <a:srgbClr val="00B0F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ตัวแทนหมายเลขสไลด์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87340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=""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=""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=""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=""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=""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=""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=""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=""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=""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=""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=""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=""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=""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=""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=""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=""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=""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=""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=""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=""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=""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=""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/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=""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146357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0"/>
            <a:ext cx="12192000" cy="338554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6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6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6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9733605"/>
              </p:ext>
            </p:extLst>
          </p:nvPr>
        </p:nvGraphicFramePr>
        <p:xfrm>
          <a:off x="101101" y="479100"/>
          <a:ext cx="11742126" cy="1658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359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8985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ตัวชี้วัดที่ 1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(เฉลี่ยร้อยละ) </a:t>
                      </a:r>
                      <a:endParaRPr lang="th-TH" sz="12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2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200" b="1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ผ้าไหมไทยตรานกยูงพระราชทาน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มม.)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ผลไม้เมืองร้อน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(กสก.)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กปม.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200" b="1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ชป./พด./กวก./กสส./กตส./ส.ป.ก./มกอช./ฝล.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=""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654963"/>
              </p:ext>
            </p:extLst>
          </p:nvPr>
        </p:nvGraphicFramePr>
        <p:xfrm>
          <a:off x="130792" y="2302753"/>
          <a:ext cx="5841372" cy="1129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1365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89299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=""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272488"/>
              </p:ext>
            </p:extLst>
          </p:nvPr>
        </p:nvGraphicFramePr>
        <p:xfrm>
          <a:off x="6096000" y="2316486"/>
          <a:ext cx="5916012" cy="11837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1680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94750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3" name="ตัวแทนหมายเลขสไลด์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194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2">
            <a:extLst>
              <a:ext uri="{FF2B5EF4-FFF2-40B4-BE49-F238E27FC236}">
                <a16:creationId xmlns="" xmlns:a16="http://schemas.microsoft.com/office/drawing/2014/main" id="{A51D3789-4A5A-41AF-BE90-107CB579C2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377952"/>
              </p:ext>
            </p:extLst>
          </p:nvPr>
        </p:nvGraphicFramePr>
        <p:xfrm>
          <a:off x="148046" y="1178848"/>
          <a:ext cx="11840754" cy="513928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54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56667">
                  <a:extLst>
                    <a:ext uri="{9D8B030D-6E8A-4147-A177-3AD203B41FA5}">
                      <a16:colId xmlns="" xmlns:a16="http://schemas.microsoft.com/office/drawing/2014/main" val="3710044432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3226983807"/>
                    </a:ext>
                  </a:extLst>
                </a:gridCol>
                <a:gridCol w="59702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7573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7573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1806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55716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56149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571500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502708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567267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  <a:gridCol w="584200">
                  <a:extLst>
                    <a:ext uri="{9D8B030D-6E8A-4147-A177-3AD203B41FA5}">
                      <a16:colId xmlns="" xmlns:a16="http://schemas.microsoft.com/office/drawing/2014/main" val="20013"/>
                    </a:ext>
                  </a:extLst>
                </a:gridCol>
              </a:tblGrid>
              <a:tr h="198574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(กิจกรรมส่งเสริมอาชีพด้านการเกษตร</a:t>
                      </a:r>
                      <a:r>
                        <a:rPr lang="th-TH" sz="1000" b="1" i="0" baseline="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ตามอัต</a:t>
                      </a:r>
                      <a:r>
                        <a:rPr lang="th-TH" sz="10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ลักษณ์และภูมิปัญญาท้องถิ่น)</a:t>
                      </a: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 พ.ศ. 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5745125"/>
                  </a:ext>
                </a:extLst>
              </a:tr>
              <a:tr h="32387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(ต.ค. - ธ.ค. 65)                                                                                                                                 </a:t>
                      </a: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b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(ม.ค. – มี.ค. 66)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</a:t>
                      </a:r>
                      <a:b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(เม.ย. – มิ.ย. 66)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(ก.ค. – ก.ย. 66)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18468145"/>
                  </a:ext>
                </a:extLst>
              </a:tr>
              <a:tr h="2379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  <a:endParaRPr lang="en-US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  <a:endParaRPr lang="en-US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8257">
                <a:tc>
                  <a:txBody>
                    <a:bodyPr/>
                    <a:lstStyle/>
                    <a:p>
                      <a:pPr marL="119063" indent="-119063" algn="ctr" fontAlgn="t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0" indent="-1190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พัฒนาความรู้และเพิ่มศักยภาพกระบวนการทำงานของเจ้าหน้าที่ส่งเสริมการเกษตรพัฒนา สินค้า</a:t>
                      </a:r>
                      <a:r>
                        <a:rPr lang="th-TH" sz="1000" b="1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เกษตรอัต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</a:t>
                      </a:r>
                      <a:endParaRPr lang="en-US" sz="10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55870">
                <a:tc>
                  <a:txBody>
                    <a:bodyPr/>
                    <a:lstStyle/>
                    <a:p>
                      <a:pPr marL="119063" indent="-119063" algn="l" fontAlgn="t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 จัดสัมมนาสร้างความเข้าใจโครงการฯ</a:t>
                      </a:r>
                      <a:endParaRPr lang="en-US" sz="10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marL="119063" indent="-119063" algn="l" fontAlgn="t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 จัดประชุมสร้าง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Core Team 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เพื่อเพิ่มศักยภาพกระบวนการทำงาน</a:t>
                      </a:r>
                      <a:endParaRPr lang="en-US" sz="10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marL="119063" indent="-119063" algn="l" fontAlgn="t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1440" indent="-119063" algn="l" fontAlgn="t"/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1.3 จัดสัมมนาเชิงปฏิบัติการพัฒนาความรู้เพื่อเสริมสร้างศักยภาพเจ้าหน้าที่ไม้ผลในระดับพื้นที่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8257">
                <a:tc>
                  <a:txBody>
                    <a:bodyPr/>
                    <a:lstStyle/>
                    <a:p>
                      <a:pPr marL="119063" indent="-119063" algn="ctr" fontAlgn="t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1440" indent="-119063" algn="l" fontAlgn="t"/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พัฒนาเกษตรกรผลิตสินค้า</a:t>
                      </a:r>
                      <a:r>
                        <a:rPr lang="th-TH" sz="1000" b="1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เกษตรอัต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ลักษณ์พื้นถิ่นที่เหมาะสมกับพื้นที่สู่มาตรฐานและสร้างความเข้มแข็งขององค์กร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68605">
                <a:tc>
                  <a:txBody>
                    <a:bodyPr/>
                    <a:lstStyle/>
                    <a:p>
                      <a:pPr marL="119063" indent="-119063" algn="l" fontAlgn="t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9063" marR="0" indent="-1190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2.1 จัดอบรมถ่ายทอดเทคโนโลยีการผลิตสินค้าไม้</a:t>
                      </a:r>
                      <a:r>
                        <a:rPr lang="th-TH" sz="1000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ผลอัต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ลักษณ์ที่เหมาะสม</a:t>
                      </a:r>
                      <a:endParaRPr lang="en-US" sz="10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marL="119063" indent="-119063" algn="l" fontAlgn="t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9063" indent="-119063" algn="l" fontAlgn="t"/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2.2 นำเกษตรกรและเจ้าหน้าที่ศึกษาดูงานฯ กับแหล่งผลิตอื่น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marL="119063" indent="-119063" algn="l" fontAlgn="t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9063" indent="-119063" algn="l" fontAlgn="t"/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2.3 จัดทำแปลงเรียนรู้การผลิตไม้</a:t>
                      </a:r>
                      <a:r>
                        <a:rPr lang="th-TH" sz="1000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ผลอัต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ลักษณ์ที่ได้มาตรฐาน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marL="119063" indent="-119063" algn="l" fontAlgn="t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9063" indent="-119063" algn="l" fontAlgn="t"/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2.4 จัดทำ/พัฒนาศักยภาพแปลงรวบรวมพันธุ์ไม้</a:t>
                      </a:r>
                      <a:r>
                        <a:rPr lang="th-TH" sz="1000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ผลอัต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119063" indent="-119063" algn="l" fontAlgn="t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9063" indent="-119063" algn="l" fontAlgn="t"/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2.5 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พัฒนาสินค้าไม้</a:t>
                      </a:r>
                      <a:r>
                        <a:rPr lang="th-TH" sz="1000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ผลอัต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ลักษณ์สู่กระบวนการรับรองสินค้า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GI 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และตรวจสอบย้อนกลับได้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4576335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119063" indent="-119063" algn="ctr" fontAlgn="t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0" indent="-1190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พัฒนาการสร้างมูลค่าเพิ่ม การตลาด การประชาสัมพันธ์และเผยแพร่สินค้าไม้</a:t>
                      </a:r>
                      <a:r>
                        <a:rPr lang="th-TH" sz="1000" b="1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ผลอัต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ลักษณ์คุณภาพดีสู่ผู้บริโภค</a:t>
                      </a:r>
                      <a:endParaRPr lang="en-US" sz="10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119063" indent="-119063" algn="l" fontAlgn="t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3.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จัดงานส่งเสริมการบริโภคไม้</a:t>
                      </a:r>
                      <a:r>
                        <a:rPr lang="th-TH" sz="1000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ผลอัต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ลักษณ์คุณภาพดีข้ามถิ่นนอกแหล่งผลิต</a:t>
                      </a:r>
                      <a:endParaRPr lang="en-US" sz="10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119063" indent="-119063" algn="l" fontAlgn="t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3.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จัดทำสื่อเผยแพร่และประชาสัมพันธ์ส่งเสริมการ</a:t>
                      </a:r>
                      <a:r>
                        <a:rPr lang="th-TH" sz="1000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สร้างอัต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ลักษณ์ผลไม้ไทย ปี 2566</a:t>
                      </a:r>
                      <a:endParaRPr lang="en-US" sz="10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119063" indent="-119063" algn="l" fontAlgn="t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1440" indent="-119063" algn="l" fontAlgn="t"/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3.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พัฒนาบรรจุภัณฑ์เพื่อเพิ่มมูลค่า</a:t>
                      </a:r>
                      <a:r>
                        <a:rPr lang="th-TH" sz="1000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ผลไม้อัต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119063" indent="-119063" algn="l" fontAlgn="t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1440" indent="-119063" algn="l" fontAlgn="t"/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3.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พัฒนาจุดรวบรวมและการจัดชั้นคุณภาพไม้</a:t>
                      </a:r>
                      <a:r>
                        <a:rPr lang="th-TH" sz="1000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ผลอัต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ลักษณ์และภูมิปัญญาท้องถิ่น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</a:tbl>
          </a:graphicData>
        </a:graphic>
      </p:graphicFrame>
      <p:cxnSp>
        <p:nvCxnSpPr>
          <p:cNvPr id="12" name="ลูกศรเชื่อมต่อแบบตรง 11"/>
          <p:cNvCxnSpPr/>
          <p:nvPr/>
        </p:nvCxnSpPr>
        <p:spPr>
          <a:xfrm>
            <a:off x="6269490" y="2341531"/>
            <a:ext cx="1783080" cy="0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2"/>
          <p:cNvCxnSpPr/>
          <p:nvPr/>
        </p:nvCxnSpPr>
        <p:spPr>
          <a:xfrm>
            <a:off x="6850557" y="2605314"/>
            <a:ext cx="1783080" cy="0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14"/>
          <p:cNvCxnSpPr/>
          <p:nvPr/>
        </p:nvCxnSpPr>
        <p:spPr>
          <a:xfrm>
            <a:off x="7433445" y="2846356"/>
            <a:ext cx="3974973" cy="0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16"/>
          <p:cNvCxnSpPr/>
          <p:nvPr/>
        </p:nvCxnSpPr>
        <p:spPr>
          <a:xfrm>
            <a:off x="8052570" y="3578100"/>
            <a:ext cx="3936230" cy="3478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ลูกศรเชื่อมต่อแบบตรง 17"/>
          <p:cNvCxnSpPr/>
          <p:nvPr/>
        </p:nvCxnSpPr>
        <p:spPr>
          <a:xfrm>
            <a:off x="7444978" y="3835275"/>
            <a:ext cx="4543822" cy="0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18"/>
          <p:cNvCxnSpPr/>
          <p:nvPr/>
        </p:nvCxnSpPr>
        <p:spPr>
          <a:xfrm>
            <a:off x="6269490" y="4056031"/>
            <a:ext cx="5142357" cy="0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19"/>
          <p:cNvCxnSpPr/>
          <p:nvPr/>
        </p:nvCxnSpPr>
        <p:spPr>
          <a:xfrm>
            <a:off x="5669415" y="4322731"/>
            <a:ext cx="5742432" cy="0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ลูกศรเชื่อมต่อแบบตรง 20"/>
          <p:cNvCxnSpPr/>
          <p:nvPr/>
        </p:nvCxnSpPr>
        <p:spPr>
          <a:xfrm>
            <a:off x="8633637" y="4608481"/>
            <a:ext cx="2778210" cy="0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ลูกศรเชื่อมต่อแบบตรง 22"/>
          <p:cNvCxnSpPr/>
          <p:nvPr/>
        </p:nvCxnSpPr>
        <p:spPr>
          <a:xfrm>
            <a:off x="8633637" y="5299154"/>
            <a:ext cx="2774781" cy="0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ลูกศรเชื่อมต่อแบบตรง 23"/>
          <p:cNvCxnSpPr/>
          <p:nvPr/>
        </p:nvCxnSpPr>
        <p:spPr>
          <a:xfrm>
            <a:off x="5665986" y="5605062"/>
            <a:ext cx="5742432" cy="0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ลูกศรเชื่อมต่อแบบตรง 12"/>
          <p:cNvCxnSpPr/>
          <p:nvPr/>
        </p:nvCxnSpPr>
        <p:spPr>
          <a:xfrm>
            <a:off x="9771321" y="2589181"/>
            <a:ext cx="1637097" cy="0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29" name="ลูกศรเชื่อมต่อแบบตรง 28"/>
          <p:cNvCxnSpPr/>
          <p:nvPr/>
        </p:nvCxnSpPr>
        <p:spPr>
          <a:xfrm>
            <a:off x="5669415" y="5934586"/>
            <a:ext cx="5715000" cy="0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ลูกศรเชื่อมต่อแบบตรง 29"/>
          <p:cNvCxnSpPr/>
          <p:nvPr/>
        </p:nvCxnSpPr>
        <p:spPr>
          <a:xfrm>
            <a:off x="5669415" y="6216104"/>
            <a:ext cx="5715000" cy="0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Rectangle 6">
            <a:extLst>
              <a:ext uri="{FF2B5EF4-FFF2-40B4-BE49-F238E27FC236}">
                <a16:creationId xmlns="" xmlns:a16="http://schemas.microsoft.com/office/drawing/2014/main" id="{026ABCA7-05BC-442A-A6AD-40C617DD0485}"/>
              </a:ext>
            </a:extLst>
          </p:cNvPr>
          <p:cNvSpPr/>
          <p:nvPr/>
        </p:nvSpPr>
        <p:spPr>
          <a:xfrm>
            <a:off x="0" y="0"/>
            <a:ext cx="12192000" cy="56169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68580" tIns="34290" rIns="68580" bIns="34290">
            <a:spAutoFit/>
          </a:bodyPr>
          <a:lstStyle/>
          <a:p>
            <a:pPr eaLnBrk="1" hangingPunct="1">
              <a:defRPr/>
            </a:pPr>
            <a:r>
              <a:rPr lang="th-TH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แผนปฏิบัติการ (</a:t>
            </a:r>
            <a:r>
              <a:rPr lang="en-US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</a:t>
            </a:r>
            <a:r>
              <a:rPr lang="th-TH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ในปีงบประมาณ พ.ศ. 2566 </a:t>
            </a:r>
          </a:p>
          <a:p>
            <a:pPr eaLnBrk="1" hangingPunct="1">
              <a:defRPr/>
            </a:pPr>
            <a:r>
              <a:rPr lang="th-TH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อัตราการขยายตัวของมูลค่าของสินค้าเก</a:t>
            </a:r>
            <a:r>
              <a:rPr lang="th-TH" altLang="en-US" sz="16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altLang="en-US" sz="16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4034761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=""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=""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=""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=""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=""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=""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=""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=""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=""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=""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=""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=""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=""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=""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=""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=""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=""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=""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=""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=""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=""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/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="" xmlns:a16="http://schemas.microsoft.com/office/drawing/2014/main" id="{7EC277AA-ACF1-48EE-ABD3-59AB9539A9C1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=""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8193888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987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สินค้าพืช (พืชผัก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พืชไร่ พืชสวน ไม้ผล)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(กปม.)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สป.กษ./กสก.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สศก./ชป./พด./กสส./กตส./ส.ป.ก./มกอช./มม./ฝล.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สวพส./พกฉ.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=""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03496" y="2601279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=""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68704" y="2583125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339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2">
            <a:extLst>
              <a:ext uri="{FF2B5EF4-FFF2-40B4-BE49-F238E27FC236}">
                <a16:creationId xmlns="" xmlns:a16="http://schemas.microsoft.com/office/drawing/2014/main" id="{A51D3789-4A5A-41AF-BE90-107CB579C2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587219"/>
              </p:ext>
            </p:extLst>
          </p:nvPr>
        </p:nvGraphicFramePr>
        <p:xfrm>
          <a:off x="148046" y="1178848"/>
          <a:ext cx="11563498" cy="220554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633411">
                  <a:extLst>
                    <a:ext uri="{9D8B030D-6E8A-4147-A177-3AD203B41FA5}">
                      <a16:colId xmlns="" xmlns:a16="http://schemas.microsoft.com/office/drawing/2014/main" val="3710044432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3226983807"/>
                    </a:ext>
                  </a:extLst>
                </a:gridCol>
                <a:gridCol w="59702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7573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7573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1806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55716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59959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561975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7413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567267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  <a:gridCol w="584200">
                  <a:extLst>
                    <a:ext uri="{9D8B030D-6E8A-4147-A177-3AD203B41FA5}">
                      <a16:colId xmlns="" xmlns:a16="http://schemas.microsoft.com/office/drawing/2014/main" val="20013"/>
                    </a:ext>
                  </a:extLst>
                </a:gridCol>
              </a:tblGrid>
              <a:tr h="198574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(กิจกรรมพัฒนาคุณภาพสินค้าเกษตรสู่มาตรฐาน </a:t>
                      </a:r>
                      <a:r>
                        <a:rPr lang="en-US" sz="10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0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 พ.ศ. 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5745125"/>
                  </a:ext>
                </a:extLst>
              </a:tr>
              <a:tr h="32387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(ต.ค. - ธ.ค. 65)                                                                                                                                 </a:t>
                      </a: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(ม.ค. – มี.ค. 66)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(เม.ย. – มิ.ย. 66)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(ก.ค. – ก.ย. 66)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18468145"/>
                  </a:ext>
                </a:extLst>
              </a:tr>
              <a:tr h="2379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  <a:endParaRPr lang="en-US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  <a:endParaRPr lang="en-US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61437">
                <a:tc>
                  <a:txBody>
                    <a:bodyPr/>
                    <a:lstStyle/>
                    <a:p>
                      <a:pPr marL="119063" indent="-119063" algn="l" fontAlgn="t"/>
                      <a:r>
                        <a:rPr lang="th-TH" sz="1000" b="1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ยกระดับการผลิตและคุณภาพผลผลิตสินค้าเกษตรสู่มาตรฐาน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endParaRPr lang="th-TH" sz="10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19063" indent="-119063" algn="l" fontAlgn="t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Tx/>
                        <a:buNone/>
                      </a:pPr>
                      <a:r>
                        <a:rPr lang="th-TH" sz="1000" b="1" spc="-2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อบรมเกษตรกรเข้าสู่ระบบมาตรฐาน </a:t>
                      </a:r>
                      <a:r>
                        <a:rPr lang="en-US" sz="1000" b="1" spc="-2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000" b="1" spc="-2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และศึกษาดูงาน</a:t>
                      </a:r>
                    </a:p>
                    <a:p>
                      <a:pPr marL="285750" indent="-28575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Tx/>
                        <a:buChar char="-"/>
                      </a:pPr>
                      <a:endParaRPr lang="en-US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Tx/>
                        <a:buNone/>
                      </a:pPr>
                      <a:r>
                        <a:rPr lang="th-TH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ติดตามให้คำปรึกษาแนะนำและตรวจประเมินแปลงเบื้องต้น</a:t>
                      </a:r>
                    </a:p>
                    <a:p>
                      <a:pPr marL="285750" indent="-28575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Tx/>
                        <a:buChar char="-"/>
                      </a:pPr>
                      <a:endParaRPr lang="en-US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65337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Tx/>
                        <a:buNone/>
                      </a:pPr>
                      <a:r>
                        <a:rPr lang="th-TH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สนับสนุนการจัดการและพัฒนาผลิตผลสินค้าเกษตร </a:t>
                      </a:r>
                      <a:r>
                        <a:rPr lang="en-US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ในขั้นต้น</a:t>
                      </a:r>
                    </a:p>
                    <a:p>
                      <a:pPr marL="285750" indent="-28575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Tx/>
                        <a:buChar char="-"/>
                      </a:pPr>
                      <a:endParaRPr lang="en-US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3" name="กลุ่ม 2"/>
          <p:cNvGrpSpPr/>
          <p:nvPr/>
        </p:nvGrpSpPr>
        <p:grpSpPr>
          <a:xfrm>
            <a:off x="6007181" y="2380441"/>
            <a:ext cx="4581455" cy="737663"/>
            <a:chOff x="6172067" y="2752498"/>
            <a:chExt cx="4581455" cy="737663"/>
          </a:xfrm>
        </p:grpSpPr>
        <p:cxnSp>
          <p:nvCxnSpPr>
            <p:cNvPr id="12" name="ลูกศรเชื่อมต่อแบบตรง 11"/>
            <p:cNvCxnSpPr>
              <a:cxnSpLocks/>
            </p:cNvCxnSpPr>
            <p:nvPr/>
          </p:nvCxnSpPr>
          <p:spPr>
            <a:xfrm>
              <a:off x="6172067" y="2752498"/>
              <a:ext cx="2382414" cy="0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ลูกศรเชื่อมต่อแบบตรง 12"/>
            <p:cNvCxnSpPr>
              <a:cxnSpLocks/>
            </p:cNvCxnSpPr>
            <p:nvPr/>
          </p:nvCxnSpPr>
          <p:spPr>
            <a:xfrm>
              <a:off x="6172067" y="3101387"/>
              <a:ext cx="4099380" cy="0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ลูกศรเชื่อมต่อแบบตรง 13"/>
            <p:cNvCxnSpPr>
              <a:cxnSpLocks/>
            </p:cNvCxnSpPr>
            <p:nvPr/>
          </p:nvCxnSpPr>
          <p:spPr>
            <a:xfrm>
              <a:off x="6172067" y="3490161"/>
              <a:ext cx="4581455" cy="0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Rectangle 6">
            <a:extLst>
              <a:ext uri="{FF2B5EF4-FFF2-40B4-BE49-F238E27FC236}">
                <a16:creationId xmlns="" xmlns:a16="http://schemas.microsoft.com/office/drawing/2014/main" id="{E35998FA-D6D1-4539-89D5-07249BAC4B9E}"/>
              </a:ext>
            </a:extLst>
          </p:cNvPr>
          <p:cNvSpPr/>
          <p:nvPr/>
        </p:nvSpPr>
        <p:spPr>
          <a:xfrm>
            <a:off x="0" y="0"/>
            <a:ext cx="12192000" cy="56169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68580" tIns="34290" rIns="68580" bIns="34290">
            <a:spAutoFit/>
          </a:bodyPr>
          <a:lstStyle/>
          <a:p>
            <a:pPr eaLnBrk="1" hangingPunct="1">
              <a:defRPr/>
            </a:pPr>
            <a:r>
              <a:rPr lang="th-TH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แผนปฏิบัติการ (</a:t>
            </a:r>
            <a:r>
              <a:rPr lang="en-US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</a:t>
            </a:r>
            <a:r>
              <a:rPr lang="th-TH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ในปีงบประมาณ พ.ศ. 2566 </a:t>
            </a:r>
          </a:p>
          <a:p>
            <a:pPr>
              <a:defRPr/>
            </a:pPr>
            <a:r>
              <a:rPr lang="th-TH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  <a:endParaRPr lang="th-TH" altLang="en-US" sz="16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093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=""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=""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=""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=""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=""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=""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=""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=""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=""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=""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=""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=""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=""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=""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=""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=""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=""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=""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=""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=""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=""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/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="" xmlns:a16="http://schemas.microsoft.com/office/drawing/2014/main" id="{084735CF-D181-4AF3-BA70-A086DADCE4E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=""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2397633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=""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=""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15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2">
            <a:extLst>
              <a:ext uri="{FF2B5EF4-FFF2-40B4-BE49-F238E27FC236}">
                <a16:creationId xmlns="" xmlns:a16="http://schemas.microsoft.com/office/drawing/2014/main" id="{A51D3789-4A5A-41AF-BE90-107CB579C2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573850"/>
              </p:ext>
            </p:extLst>
          </p:nvPr>
        </p:nvGraphicFramePr>
        <p:xfrm>
          <a:off x="175623" y="1047008"/>
          <a:ext cx="11840754" cy="223434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54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56667">
                  <a:extLst>
                    <a:ext uri="{9D8B030D-6E8A-4147-A177-3AD203B41FA5}">
                      <a16:colId xmlns="" xmlns:a16="http://schemas.microsoft.com/office/drawing/2014/main" val="3710044432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3226983807"/>
                    </a:ext>
                  </a:extLst>
                </a:gridCol>
                <a:gridCol w="59702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7573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7573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1806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55716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56149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542925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53128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567267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  <a:gridCol w="584200">
                  <a:extLst>
                    <a:ext uri="{9D8B030D-6E8A-4147-A177-3AD203B41FA5}">
                      <a16:colId xmlns="" xmlns:a16="http://schemas.microsoft.com/office/drawing/2014/main" val="20013"/>
                    </a:ext>
                  </a:extLst>
                </a:gridCol>
              </a:tblGrid>
              <a:tr h="198574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 พ.ศ. 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5745125"/>
                  </a:ext>
                </a:extLst>
              </a:tr>
              <a:tr h="32387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(ต.ค. - ธ.ค. 65)                                                                                                                                 </a:t>
                      </a: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(ม.ค. – มี.ค. 66)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(เม.ย. – มิ.ย. 66)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(ก.ค. – ก.ย. 66)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18468145"/>
                  </a:ext>
                </a:extLst>
              </a:tr>
              <a:tr h="2379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  <a:endParaRPr lang="en-US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  <a:endParaRPr lang="en-US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  <a:endParaRPr lang="en-US" sz="10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640">
                <a:tc rowSpan="2">
                  <a:txBody>
                    <a:bodyPr/>
                    <a:lstStyle/>
                    <a:p>
                      <a:pPr marL="119063" indent="-119063" algn="ctr" fontAlgn="t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19063" indent="-119063" algn="ctr" fontAlgn="t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19063" indent="-119063" algn="ctr" fontAlgn="t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1000" b="1" u="sng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กิจกรรมส่งเสริมและพัฒนาการผลิตสินค้าสมุนไพรชีวภาพ</a:t>
                      </a:r>
                    </a:p>
                    <a:p>
                      <a:pPr algn="thaiDi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640">
                <a:tc vMerge="1">
                  <a:txBody>
                    <a:bodyPr/>
                    <a:lstStyle/>
                    <a:p>
                      <a:pPr marL="119063" indent="-119063" algn="ctr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จัดเวทีวิเคราะห์</a:t>
                      </a:r>
                      <a:r>
                        <a:rPr lang="th-TH" sz="10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จัดทำแผนการผลิตสินค้า</a:t>
                      </a:r>
                    </a:p>
                    <a:p>
                      <a:pPr algn="thaiDist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53943">
                <a:tc>
                  <a:txBody>
                    <a:bodyPr/>
                    <a:lstStyle/>
                    <a:p>
                      <a:pPr marL="119063" indent="-119063" algn="ctr" fontAlgn="t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ถ่ายทอดความรู้ให้กับเกษตรกร</a:t>
                      </a:r>
                    </a:p>
                    <a:p>
                      <a:pPr algn="thaiDist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69246">
                <a:tc>
                  <a:txBody>
                    <a:bodyPr/>
                    <a:lstStyle/>
                    <a:p>
                      <a:pPr marL="119063" indent="-119063" algn="ctr" fontAlgn="t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1000" b="1" spc="-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ปรับปรุงและพัฒนาแปลงขยายพันธุ์สมุนไพรและรวบรวมพันธุ์สมุนไพร</a:t>
                      </a:r>
                    </a:p>
                    <a:p>
                      <a:pPr algn="thaiDist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5" name="กลุ่ม 4"/>
          <p:cNvGrpSpPr/>
          <p:nvPr/>
        </p:nvGrpSpPr>
        <p:grpSpPr>
          <a:xfrm>
            <a:off x="6260929" y="2112071"/>
            <a:ext cx="4318635" cy="837145"/>
            <a:chOff x="6266644" y="2611209"/>
            <a:chExt cx="4318635" cy="837145"/>
          </a:xfrm>
        </p:grpSpPr>
        <p:cxnSp>
          <p:nvCxnSpPr>
            <p:cNvPr id="13" name="ลูกศรเชื่อมต่อแบบตรง 12"/>
            <p:cNvCxnSpPr/>
            <p:nvPr/>
          </p:nvCxnSpPr>
          <p:spPr>
            <a:xfrm>
              <a:off x="6266644" y="2611209"/>
              <a:ext cx="1143000" cy="0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ลูกศรเชื่อมต่อแบบตรง 13"/>
            <p:cNvCxnSpPr/>
            <p:nvPr/>
          </p:nvCxnSpPr>
          <p:spPr>
            <a:xfrm>
              <a:off x="6561919" y="3025024"/>
              <a:ext cx="4023360" cy="0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ลูกศรเชื่อมต่อแบบตรง 16"/>
            <p:cNvCxnSpPr/>
            <p:nvPr/>
          </p:nvCxnSpPr>
          <p:spPr>
            <a:xfrm>
              <a:off x="6561919" y="3448354"/>
              <a:ext cx="4023360" cy="0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15" name="Table 12">
            <a:extLst>
              <a:ext uri="{FF2B5EF4-FFF2-40B4-BE49-F238E27FC236}">
                <a16:creationId xmlns="" xmlns:a16="http://schemas.microsoft.com/office/drawing/2014/main" id="{A51D3789-4A5A-41AF-BE90-107CB579C2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3821663"/>
              </p:ext>
            </p:extLst>
          </p:nvPr>
        </p:nvGraphicFramePr>
        <p:xfrm>
          <a:off x="179101" y="3232606"/>
          <a:ext cx="11840754" cy="182467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54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56667">
                  <a:extLst>
                    <a:ext uri="{9D8B030D-6E8A-4147-A177-3AD203B41FA5}">
                      <a16:colId xmlns="" xmlns:a16="http://schemas.microsoft.com/office/drawing/2014/main" val="3710044432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3226983807"/>
                    </a:ext>
                  </a:extLst>
                </a:gridCol>
                <a:gridCol w="59702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7573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7573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1806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55716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551967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552450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53128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567267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  <a:gridCol w="584200">
                  <a:extLst>
                    <a:ext uri="{9D8B030D-6E8A-4147-A177-3AD203B41FA5}">
                      <a16:colId xmlns="" xmlns:a16="http://schemas.microsoft.com/office/drawing/2014/main" val="20013"/>
                    </a:ext>
                  </a:extLst>
                </a:gridCol>
              </a:tblGrid>
              <a:tr h="316933">
                <a:tc>
                  <a:txBody>
                    <a:bodyPr/>
                    <a:lstStyle/>
                    <a:p>
                      <a:pPr marL="119063" indent="-119063" algn="ctr" fontAlgn="t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257425" algn="l"/>
                        </a:tabLst>
                      </a:pPr>
                      <a:r>
                        <a:rPr kumimoji="0" lang="th-TH" sz="10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กิจกรรมเพิ่มประสิทธิภาพการผลิตแมลงเศรษฐกิจ</a:t>
                      </a:r>
                      <a:endParaRPr lang="en-US" sz="1000" b="1" u="sng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6933">
                <a:tc>
                  <a:txBody>
                    <a:bodyPr/>
                    <a:lstStyle/>
                    <a:p>
                      <a:pPr marL="119063" indent="-119063" algn="ctr" fontAlgn="t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257425" algn="l"/>
                        </a:tabLst>
                      </a:pPr>
                      <a:r>
                        <a:rPr lang="th-TH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จัดเวทีวิเคราะห์ศักยภาพพื้นที่และจัดทำแผนการผลิตสินค้าเกษตร</a:t>
                      </a: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257425" algn="l"/>
                        </a:tabLst>
                      </a:pPr>
                      <a:endParaRPr lang="en-US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marL="119063" indent="-119063" algn="ctr" fontAlgn="t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266950" algn="l"/>
                        </a:tabLst>
                      </a:pPr>
                      <a:r>
                        <a:rPr lang="th-TH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อบรมความรู้ด้านแมลงเศรษฐกิจให้แก่เกษตรกร</a:t>
                      </a: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266950" algn="l"/>
                        </a:tabLst>
                      </a:pPr>
                      <a:endParaRPr lang="en-US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4378">
                <a:tc>
                  <a:txBody>
                    <a:bodyPr/>
                    <a:lstStyle/>
                    <a:p>
                      <a:pPr marL="119063" indent="-119063" algn="ctr" fontAlgn="t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405890" algn="ctr"/>
                        </a:tabLst>
                      </a:pPr>
                      <a:r>
                        <a:rPr lang="th-TH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จัดการศึกษาดูงาน</a:t>
                      </a: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405890" algn="ctr"/>
                        </a:tabLst>
                      </a:pPr>
                      <a:endParaRPr lang="en-US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49681">
                <a:tc>
                  <a:txBody>
                    <a:bodyPr/>
                    <a:lstStyle/>
                    <a:p>
                      <a:pPr marL="119063" indent="-119063" algn="ctr" fontAlgn="t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พัฒนาศูนย์การเรียนรู้แมลงเศรษฐกิจและเพิ่มศักยภาพของศูนย์ปฏิบัติการ</a:t>
                      </a: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000" b="0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4" name="กลุ่ม 3"/>
          <p:cNvGrpSpPr/>
          <p:nvPr/>
        </p:nvGrpSpPr>
        <p:grpSpPr>
          <a:xfrm>
            <a:off x="5685544" y="3598890"/>
            <a:ext cx="2368296" cy="1083737"/>
            <a:chOff x="5666569" y="4195406"/>
            <a:chExt cx="2368296" cy="1083737"/>
          </a:xfrm>
        </p:grpSpPr>
        <p:cxnSp>
          <p:nvCxnSpPr>
            <p:cNvPr id="18" name="ลูกศรเชื่อมต่อแบบตรง 17"/>
            <p:cNvCxnSpPr/>
            <p:nvPr/>
          </p:nvCxnSpPr>
          <p:spPr>
            <a:xfrm>
              <a:off x="6260929" y="4195406"/>
              <a:ext cx="585216" cy="0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18"/>
            <p:cNvCxnSpPr/>
            <p:nvPr/>
          </p:nvCxnSpPr>
          <p:spPr>
            <a:xfrm>
              <a:off x="6846145" y="4573476"/>
              <a:ext cx="594360" cy="0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ลูกศรเชื่อมต่อแบบตรง 19"/>
            <p:cNvCxnSpPr/>
            <p:nvPr/>
          </p:nvCxnSpPr>
          <p:spPr>
            <a:xfrm>
              <a:off x="7440505" y="4925430"/>
              <a:ext cx="594360" cy="0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ลูกศรเชื่อมต่อแบบตรง 20"/>
            <p:cNvCxnSpPr/>
            <p:nvPr/>
          </p:nvCxnSpPr>
          <p:spPr>
            <a:xfrm>
              <a:off x="5666569" y="5279143"/>
              <a:ext cx="594360" cy="0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" name="ตัวแทนหมายเลขสไลด์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Rectangle 6">
            <a:extLst>
              <a:ext uri="{FF2B5EF4-FFF2-40B4-BE49-F238E27FC236}">
                <a16:creationId xmlns="" xmlns:a16="http://schemas.microsoft.com/office/drawing/2014/main" id="{0A1BC265-E746-4E16-BC0A-E3C417D887BF}"/>
              </a:ext>
            </a:extLst>
          </p:cNvPr>
          <p:cNvSpPr/>
          <p:nvPr/>
        </p:nvSpPr>
        <p:spPr>
          <a:xfrm>
            <a:off x="0" y="0"/>
            <a:ext cx="12192000" cy="56169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68580" tIns="34290" rIns="68580" bIns="34290">
            <a:spAutoFit/>
          </a:bodyPr>
          <a:lstStyle/>
          <a:p>
            <a:pPr eaLnBrk="1" hangingPunct="1">
              <a:defRPr/>
            </a:pPr>
            <a:r>
              <a:rPr lang="th-TH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แผนปฏิบัติการ (</a:t>
            </a:r>
            <a:r>
              <a:rPr lang="en-US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</a:t>
            </a:r>
            <a:r>
              <a:rPr lang="th-TH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ในปีงบประมาณ พ.ศ. 2566 </a:t>
            </a:r>
          </a:p>
          <a:p>
            <a:pPr>
              <a:defRPr/>
            </a:pPr>
            <a:r>
              <a:rPr lang="th-TH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alt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อัตราการขยายตัวของมูลค่าของสินค้าเกษตรชีวภาพ (เฉลี่ยร้อยละ)</a:t>
            </a:r>
            <a:endParaRPr lang="th-TH" altLang="en-US" sz="16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17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=""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=""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=""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=""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=""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=""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=""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=""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=""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=""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14" name="TextBox 20">
            <a:extLst>
              <a:ext uri="{FF2B5EF4-FFF2-40B4-BE49-F238E27FC236}">
                <a16:creationId xmlns=""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=""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=""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=""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/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=""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=""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=""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=""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=""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=""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</p:spTree>
    <p:extLst>
      <p:ext uri="{BB962C8B-B14F-4D97-AF65-F5344CB8AC3E}">
        <p14:creationId xmlns:p14="http://schemas.microsoft.com/office/powerpoint/2010/main" val="28135877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5317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ตาราง 9">
            <a:extLst>
              <a:ext uri="{FF2B5EF4-FFF2-40B4-BE49-F238E27FC236}">
                <a16:creationId xmlns="" xmlns:a16="http://schemas.microsoft.com/office/drawing/2014/main" id="{DDC26F9E-E11C-4CA2-8BFB-5F8C82547F6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420095" y="5514065"/>
          <a:ext cx="3708405" cy="1264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840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839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51155"/>
                  </a:ext>
                </a:extLst>
              </a:tr>
              <a:tr h="8694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การเข้าถึงช่องทางในการพัฒนากิจการได้มากขึ้น เนื่องจากเมื่อวิสาหกิจชุมชนมีศักยภาพดี จะสามารถเข้าถึงแหล่งทุนในการขยายกิจการและเพิ่มขีดความสามารถในการแข่งขัน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เกิดการสร้างรายได้ให้ชุมชน เนื่องจากวิสาหกิจชุมชนเป็นกิจการของชุมชน เมื่อกิจการมีการขยายตัวจะเกิดการสร้างรายได้ให้สมาชิกในชุมชนสูงขึ้น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0" name="ตาราง 9">
            <a:extLst>
              <a:ext uri="{FF2B5EF4-FFF2-40B4-BE49-F238E27FC236}">
                <a16:creationId xmlns="" xmlns:a16="http://schemas.microsoft.com/office/drawing/2014/main" id="{DC94AE5D-13B4-444B-8C53-E9ACBFDBA6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7310673"/>
              </p:ext>
            </p:extLst>
          </p:nvPr>
        </p:nvGraphicFramePr>
        <p:xfrm>
          <a:off x="53476" y="925080"/>
          <a:ext cx="11984445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844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62946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420443036"/>
                  </a:ext>
                </a:extLst>
              </a:tr>
              <a:tr h="72924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นิยาม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เข้มแข็งของวิสาหกิจชุมชนสะท้อนให้เห็นถึงความสามารถในการบริหารจัดการธุรกิจทั้งทางด้านการวางแผนการผลิต การแปรรูปเพื่อเพิ่มมูลค่า และการจัดการด้านการตลาด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อันเกิดจากความร่วมมือจากสมาชิก ซึ่งจะเป็นกลไกในการสร้างความเข้มแข็งให้กับเกษตรกรสมาชิกสำหรับการสนับสนุนและเพิ่มศักยภาพให้กับสถาบันเกษตรกรมีความเข้มแข็งเป็นผู้ประกอบการเกษตรที่สามารถแข่งขันในระบบธุรกิจได้ในอนาคต มีปัจจัยหลักที่ต้องดำเนินการเพื่อบรรลุเป้าหมาย ได้แก่ การสร้างองค์ความรู้ให้กับสถาบันเกษตรกรและพัฒนาบุคลากรในการบริหารงานและจัดการองค์กร การส่งเสริมการนำเทคโนโลยีการเกษตรในสถาบันเกษตรกร การส่งเสริมอาชีพให้แก่สมาชิก การสร้างเครือข่ายการรวมกลุ่ม รวมถึงการบริหารจัดการด้านการตลาดเพื่อให้สามารถรองรับผลผลิตของสมาชิก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วิธีการเก็บข้อมูล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รายงานผลการส่งเสริมและสนับสนุนวิสาหกิจชุมชนของสำนักงานเกษตรจังหวัด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แหล่งที่มาของข้อมูล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กรมส่งเสริมการเกษตร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z="1400" smtClean="0">
                <a:solidFill>
                  <a:prstClr val="black">
                    <a:tint val="7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/>
              <a:t>14</a:t>
            </a:fld>
            <a:endParaRPr lang="en-US" sz="1400" dirty="0">
              <a:solidFill>
                <a:prstClr val="black">
                  <a:tint val="75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ounded Rectangle 3">
            <a:extLst>
              <a:ext uri="{FF2B5EF4-FFF2-40B4-BE49-F238E27FC236}">
                <a16:creationId xmlns=""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71579" y="625835"/>
            <a:ext cx="7658204" cy="3191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endParaRPr lang="th-TH" sz="1400" b="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=""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1050438" y="557342"/>
            <a:ext cx="1107285" cy="615553"/>
            <a:chOff x="7094187" y="1707729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=""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=""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</a:p>
            <a:p>
              <a:pPr algn="ctr" eaLnBrk="1" hangingPunct="1">
                <a:defRPr/>
              </a:pPr>
              <a:r>
                <a:rPr lang="en-US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17E1530F-A95D-48D7-BE5C-B55EAE1C760B}"/>
              </a:ext>
            </a:extLst>
          </p:cNvPr>
          <p:cNvSpPr/>
          <p:nvPr/>
        </p:nvSpPr>
        <p:spPr>
          <a:xfrm>
            <a:off x="148567" y="654535"/>
            <a:ext cx="818855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indent="-622300">
              <a:defRPr/>
            </a:pPr>
            <a:r>
              <a:rPr lang="th-TH" sz="14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ชื่อตัวชี้วัดที่ 5</a:t>
            </a:r>
            <a:r>
              <a:rPr lang="en-US" sz="14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:</a:t>
            </a:r>
            <a:r>
              <a:rPr lang="th-TH" sz="1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ร้อยละของวิสาหกิจชุมชน มีความเข้มแข็ง มีผลการประเมินศักยภาพในระดับดี</a:t>
            </a:r>
            <a:endParaRPr lang="th-TH" sz="14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6" name="Pentagon 43">
            <a:extLst>
              <a:ext uri="{FF2B5EF4-FFF2-40B4-BE49-F238E27FC236}">
                <a16:creationId xmlns="" xmlns:a16="http://schemas.microsoft.com/office/drawing/2014/main" id="{D01AA614-4C0E-4B58-9158-94AF73A0D8BD}"/>
              </a:ext>
            </a:extLst>
          </p:cNvPr>
          <p:cNvSpPr/>
          <p:nvPr/>
        </p:nvSpPr>
        <p:spPr>
          <a:xfrm>
            <a:off x="9803277" y="694686"/>
            <a:ext cx="1211858" cy="279860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ตัวชี้วัดต่อเนื่อง</a:t>
            </a:r>
          </a:p>
        </p:txBody>
      </p:sp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1DF5E2A3-7F80-4BBD-BA46-71C2411667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962569"/>
              </p:ext>
            </p:extLst>
          </p:nvPr>
        </p:nvGraphicFramePr>
        <p:xfrm>
          <a:off x="91843" y="3462686"/>
          <a:ext cx="8213956" cy="1177047"/>
        </p:xfrm>
        <a:graphic>
          <a:graphicData uri="http://schemas.openxmlformats.org/drawingml/2006/table">
            <a:tbl>
              <a:tblPr firstRow="1"/>
              <a:tblGrid>
                <a:gridCol w="206335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87422">
                  <a:extLst>
                    <a:ext uri="{9D8B030D-6E8A-4147-A177-3AD203B41FA5}">
                      <a16:colId xmlns="" xmlns:a16="http://schemas.microsoft.com/office/drawing/2014/main" val="1946595359"/>
                    </a:ext>
                  </a:extLst>
                </a:gridCol>
                <a:gridCol w="2031590">
                  <a:extLst>
                    <a:ext uri="{9D8B030D-6E8A-4147-A177-3AD203B41FA5}">
                      <a16:colId xmlns="" xmlns:a16="http://schemas.microsoft.com/office/drawing/2014/main" val="4041828440"/>
                    </a:ext>
                  </a:extLst>
                </a:gridCol>
                <a:gridCol w="203159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6776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61-63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45947573"/>
                  </a:ext>
                </a:extLst>
              </a:tr>
              <a:tr h="253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5553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การประเมินศักยภาพวิสาหกิจชุมชน</a:t>
                      </a:r>
                    </a:p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ในระดับดี ร้อยละ 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การประเมินศักยภาพวิสาหกิจชุมชน</a:t>
                      </a:r>
                    </a:p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ในระดับดี ร้อยละ 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การประเมินศักยภาพวิสาหกิจชุมชน</a:t>
                      </a:r>
                    </a:p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ในระดับดี ร้อยละ 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การประเมินศักยภาพวิสาหกิจชุมชน</a:t>
                      </a:r>
                    </a:p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ในระดับดี ร้อยละ 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25.1</a:t>
                      </a:r>
                    </a:p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(ข้อมูล ณ วันที่ 27 มิถุนายน 2565)</a:t>
                      </a:r>
                    </a:p>
                    <a:p>
                      <a:pPr algn="ctr" fontAlgn="t"/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97643DD5-D1CD-4FE2-9E15-EEB52F9FBF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754150"/>
              </p:ext>
            </p:extLst>
          </p:nvPr>
        </p:nvGraphicFramePr>
        <p:xfrm>
          <a:off x="91845" y="2346344"/>
          <a:ext cx="8245277" cy="1039696"/>
        </p:xfrm>
        <a:graphic>
          <a:graphicData uri="http://schemas.openxmlformats.org/drawingml/2006/table">
            <a:tbl>
              <a:tblPr firstRow="1"/>
              <a:tblGrid>
                <a:gridCol w="146517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1016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256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3606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136069">
                  <a:extLst>
                    <a:ext uri="{9D8B030D-6E8A-4147-A177-3AD203B41FA5}">
                      <a16:colId xmlns="" xmlns:a16="http://schemas.microsoft.com/office/drawing/2014/main" val="1038981467"/>
                    </a:ext>
                  </a:extLst>
                </a:gridCol>
                <a:gridCol w="1136069">
                  <a:extLst>
                    <a:ext uri="{9D8B030D-6E8A-4147-A177-3AD203B41FA5}">
                      <a16:colId xmlns="" xmlns:a16="http://schemas.microsoft.com/office/drawing/2014/main" val="3489717312"/>
                    </a:ext>
                  </a:extLst>
                </a:gridCol>
                <a:gridCol w="1136069">
                  <a:extLst>
                    <a:ext uri="{9D8B030D-6E8A-4147-A177-3AD203B41FA5}">
                      <a16:colId xmlns="" xmlns:a16="http://schemas.microsoft.com/office/drawing/2014/main" val="508850714"/>
                    </a:ext>
                  </a:extLst>
                </a:gridCol>
              </a:tblGrid>
              <a:tr h="28794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-25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70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45947573"/>
                  </a:ext>
                </a:extLst>
              </a:tr>
              <a:tr h="285027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50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A04A4700-0089-40BC-A85D-265404D2E006}"/>
              </a:ext>
            </a:extLst>
          </p:cNvPr>
          <p:cNvSpPr txBox="1"/>
          <p:nvPr/>
        </p:nvSpPr>
        <p:spPr>
          <a:xfrm>
            <a:off x="8448136" y="2414368"/>
            <a:ext cx="3588197" cy="255454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ขั้นตอนการดำเนินงาน</a:t>
            </a:r>
          </a:p>
          <a:p>
            <a:pPr>
              <a:lnSpc>
                <a:spcPct val="80000"/>
              </a:lnSpc>
            </a:pPr>
            <a:r>
              <a:rPr lang="th-TH" sz="10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กรมส่งเสริมการเกษตรชี้แจงการดำเนินงาน ประจำปีงบประมาณ 2566 ให้แก่เจ้าหน้าที่ผู้รับผิดชอบงานส่งเสริมวิสาหกิจชุมชนในระดับเขต จังหวัด และอำเภอ</a:t>
            </a:r>
          </a:p>
          <a:p>
            <a:pPr>
              <a:lnSpc>
                <a:spcPct val="80000"/>
              </a:lnSpc>
            </a:pPr>
            <a:r>
              <a:rPr lang="th-TH" sz="10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สำนักงานเกษตรจังหวัด สำนักงานเกษตรอำเภอร่วมกับวิสาหกิจชุมชนประเมินศักยภาพ โดยใช้แบบประเมินศักยภาพวิสาหกิจชุมชน วิเคราะห์ผลการประเมิน </a:t>
            </a:r>
          </a:p>
          <a:p>
            <a:pPr>
              <a:lnSpc>
                <a:spcPct val="80000"/>
              </a:lnSpc>
            </a:pPr>
            <a:r>
              <a:rPr lang="th-TH" sz="10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สำนักงานเกษตรอำเภอ</a:t>
            </a:r>
            <a:r>
              <a:rPr lang="th-TH" sz="105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จัดทำเวทีเรียนรู้เพื่อประเมินศักยภาพและจัดทำแผนพัฒนากิจการวิสาหกิจชุมชน </a:t>
            </a:r>
            <a:r>
              <a:rPr lang="th-TH" sz="10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และนำความรู้ที่ได้มาประกอบกับผลการประเมิน</a:t>
            </a:r>
            <a:r>
              <a:rPr lang="th-TH" sz="105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ศักยภาพเพื่อ</a:t>
            </a:r>
            <a:r>
              <a:rPr lang="th-TH" sz="10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จัดทำแผนพัฒนากิจการวิสาหกิจชุมชนแบบมีส่วนร่วม</a:t>
            </a:r>
          </a:p>
          <a:p>
            <a:pPr>
              <a:lnSpc>
                <a:spcPct val="80000"/>
              </a:lnSpc>
            </a:pPr>
            <a:r>
              <a:rPr lang="th-TH" sz="10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สำนักงานเกษตรอำเภอร่วมกับสำนักงานเกษตรจังหวัดสนับสนุนวิสาหกิจชุมชนที่ตามแผนพัฒนากิจการของวิสาหกิจชุมชน</a:t>
            </a:r>
          </a:p>
          <a:p>
            <a:pPr>
              <a:lnSpc>
                <a:spcPct val="80000"/>
              </a:lnSpc>
            </a:pPr>
            <a:r>
              <a:rPr lang="th-TH" sz="10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สำนักงานเกษตรจังหวัด สำนักงานเกษตรอำเภอร่วมกับวิสาหกิจชุมชนประเมินศักยภาพหลังดำเนินการพัฒนา เพื่อวัดการเปลี่ยนแปลงของการพัฒนา</a:t>
            </a:r>
          </a:p>
          <a:p>
            <a:pPr>
              <a:lnSpc>
                <a:spcPct val="80000"/>
              </a:lnSpc>
            </a:pPr>
            <a:r>
              <a:rPr lang="th-TH" sz="10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สรุปรายงานผลการสนับสนุนและพัฒนาวิสาหกิจชุมชนตามแบบฟอร์มที่กรมส่งเสริมการเกษตรกำหนด</a:t>
            </a:r>
          </a:p>
        </p:txBody>
      </p:sp>
      <p:graphicFrame>
        <p:nvGraphicFramePr>
          <p:cNvPr id="43" name="ตาราง 9">
            <a:extLst>
              <a:ext uri="{FF2B5EF4-FFF2-40B4-BE49-F238E27FC236}">
                <a16:creationId xmlns="" xmlns:a16="http://schemas.microsoft.com/office/drawing/2014/main" id="{C4F6A86D-D223-4E1E-8C0B-4DEA9480AD1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579" y="5670530"/>
          <a:ext cx="8324155" cy="1165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241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377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51155"/>
                  </a:ext>
                </a:extLst>
              </a:tr>
              <a:tr h="841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การยกระดับศักยภาพวิสาหกิจชุมชนจากระดับปานกลางเป็นระดับดี หรือจากระดับปรับปรุง เป็นระดับดี ต้องมีการดำเนินการพัฒนาทั้งเจ้าหน้าที่ และผู้ประกอบการ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จะต้องมีงบประมาณสนับสนุนในการดำเนินการยกระดับศักยภาพวิสาหกิจชุมชนอย่างต่อเนื่องเป็นประจำทุกปี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การประเมินผลการดำเนินงาน “ร้อยละของวิสาหกิจชุมชน มีความเข้มแข็ง มีผลการประเมินศักยภาพในระดับดี” ใช้ฐานข้อมูลจำนวนกลุ่มวิสาหกิจชุมชน ที่จดทะเบียนวิสาหกิจชุมชน ณ 30 กันยายน 2566 เป็นฐานในการคำนวณ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ใหญ่)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ผลการดำเนินงาน “ร้อยละของวิสาหกิจชุมชน มีความเข้มแข็ง มีผลการประเมินศักยภาพในระดับดี” เป็นการนับผลการดำเนินงานแบบสะสม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ในปีงบประมาณ 2566 กรมส่งเสริมการเกษตรได้รับการจัดสรรงบประมาณในการยกระดับวิสาหกิจชุมชน จำนวน 900 แห่ง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3B26B7BD-979A-4751-9E14-B9EC8C6561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429636"/>
              </p:ext>
            </p:extLst>
          </p:nvPr>
        </p:nvGraphicFramePr>
        <p:xfrm>
          <a:off x="91845" y="4538134"/>
          <a:ext cx="8245277" cy="1184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8355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  <a:gridCol w="2700867">
                  <a:extLst>
                    <a:ext uri="{9D8B030D-6E8A-4147-A177-3AD203B41FA5}">
                      <a16:colId xmlns="" xmlns:a16="http://schemas.microsoft.com/office/drawing/2014/main" val="2395773697"/>
                    </a:ext>
                  </a:extLst>
                </a:gridCol>
                <a:gridCol w="2766055">
                  <a:extLst>
                    <a:ext uri="{9D8B030D-6E8A-4147-A177-3AD203B41FA5}">
                      <a16:colId xmlns="" xmlns:a16="http://schemas.microsoft.com/office/drawing/2014/main" val="2019525282"/>
                    </a:ext>
                  </a:extLst>
                </a:gridCol>
              </a:tblGrid>
              <a:tr h="381006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17566634"/>
                  </a:ext>
                </a:extLst>
              </a:tr>
              <a:tr h="237649">
                <a:tc>
                  <a:txBody>
                    <a:bodyPr/>
                    <a:lstStyle/>
                    <a:p>
                      <a:pPr algn="ctr"/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33969053"/>
                  </a:ext>
                </a:extLst>
              </a:tr>
              <a:tr h="39295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 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25.75</a:t>
                      </a:r>
                      <a:endParaRPr lang="en-US" sz="105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 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26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เป้าหมายตาม</a:t>
                      </a:r>
                      <a:r>
                        <a:rPr lang="th-TH" sz="105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Roadmap 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(+/- 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interval 0.25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05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 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26.25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4745697"/>
                  </a:ext>
                </a:extLst>
              </a:tr>
            </a:tbl>
          </a:graphicData>
        </a:graphic>
      </p:graphicFrame>
      <p:sp>
        <p:nvSpPr>
          <p:cNvPr id="20" name="Rectangle 27">
            <a:extLst>
              <a:ext uri="{FF2B5EF4-FFF2-40B4-BE49-F238E27FC236}">
                <a16:creationId xmlns="" xmlns:a16="http://schemas.microsoft.com/office/drawing/2014/main" id="{0D980378-26A0-4980-9AC3-FF59234484B0}"/>
              </a:ext>
            </a:extLst>
          </p:cNvPr>
          <p:cNvSpPr/>
          <p:nvPr/>
        </p:nvSpPr>
        <p:spPr>
          <a:xfrm>
            <a:off x="14837" y="-595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FC93BFE3-4CCD-4B6C-B984-C3FD5056E1CD}"/>
              </a:ext>
            </a:extLst>
          </p:cNvPr>
          <p:cNvSpPr txBox="1"/>
          <p:nvPr/>
        </p:nvSpPr>
        <p:spPr>
          <a:xfrm>
            <a:off x="105086" y="-4212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12725" y="15116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ที่ลงเฉพาะกรม</a:t>
            </a:r>
            <a:endParaRPr lang="en-US" sz="1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3201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=""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400">
                <a:solidFill>
                  <a:srgbClr val="898989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en-US" altLang="th-TH" sz="1400" dirty="0">
              <a:solidFill>
                <a:srgbClr val="898989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=""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14" y="-11292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7FCFB993-C7E0-208B-91A4-9384CC3AF93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5791" y="538680"/>
          <a:ext cx="11877676" cy="19024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5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ร้อยละของวิสาหกิจชุมชน มีความเข้มแข็ง มีผลการประเมินศักยภาพในระดับดี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2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กองส่งเสริมวิสาหกิจชุมชน 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รายชื่อวิสาหกิจชุมชนระดับปานกลางสำหรับดำเนินการยกระดับวิสาหกิจชุมชน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รายงานสรุปผลการประเมินศักยภาพวิสาหกิจชุมชน รอบที่ 1/2565 เพื่อทราบประเด็นที่ต้องการพัฒนา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วิสาหกิจชุมชนได้เรียนรู้การพัฒนากิจการ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แผนพัฒนากิจการวิสาหกิจชุมชน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วิสาหกิจชุมชนได้รับการสนับสนุนตามแผนพัฒนากิจการของวิสาหกิจชุมชน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รายงานสรุปผลการประเมินศักยภาพวิสาหกิจชุมชนที่ได้รับการพัฒนาและเกิดการยกระดับไปสู่วิสาหกิจชุมชนระดับดี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="" xmlns:a16="http://schemas.microsoft.com/office/drawing/2014/main" id="{524A5526-6859-7FAE-E3CB-CA4F5839BE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980595"/>
              </p:ext>
            </p:extLst>
          </p:nvPr>
        </p:nvGraphicFramePr>
        <p:xfrm>
          <a:off x="95791" y="2755026"/>
          <a:ext cx="6017623" cy="2148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7623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กรมส่งเสริมการเกษตรชี้แจงการดำเนินงานกิจกรรมส่งเสริมและพัฒนาวิสาหกิจชุมชน  ประจำปีงบประมาณ 2566 ให้แก่เจ้าหน้าที่ผู้รับผิดชอบงานส่งเสริมวิสาหกิจชุมชนในระดับเขต จังหวัด และอำเภอ</a:t>
                      </a:r>
                    </a:p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สำนักงานเกษตรจังหวัด สำนักงานเกษตรอำเภอร่วมกับวิสาหกิจชุมชนประเมินศักยภาพ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ครั้งที่ 1/2565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โดยใช้แบบประเมินศักยภาพวิสาหกิจชุมชน วิเคราะห์ผลการประเมิน</a:t>
                      </a:r>
                      <a:r>
                        <a:rPr lang="th-TH" sz="12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และรายงานผลการพัฒนาให้กรมทราบ</a:t>
                      </a:r>
                      <a:endParaRPr lang="th-TH" sz="1200" b="0" strike="sng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สำนักงานเกษตร</a:t>
                      </a:r>
                      <a:r>
                        <a:rPr lang="th-TH" sz="12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อำเภอ</a:t>
                      </a:r>
                      <a:r>
                        <a:rPr lang="th-TH" sz="1200" b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จัดทำเวทีเรียนรู้เพื่อประเมินศักยภาพและจัดทำแผนพัฒนากิจการวิสาหกิจชุมชน</a:t>
                      </a:r>
                    </a:p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kumimoji="0" lang="th-TH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การจัดทำแผนพัฒนากิจการวิสาหกิจชุมชนแบบมีส่วนร่วม</a:t>
                      </a:r>
                      <a:endParaRPr lang="th-TH" sz="12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A3E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="" xmlns:a16="http://schemas.microsoft.com/office/drawing/2014/main" id="{A18BF584-7F84-6B17-580D-C16FEA4328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2682782"/>
              </p:ext>
            </p:extLst>
          </p:nvPr>
        </p:nvGraphicFramePr>
        <p:xfrm>
          <a:off x="6296295" y="2772462"/>
          <a:ext cx="5651862" cy="2005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1862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2184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1753666">
                <a:tc>
                  <a:txBody>
                    <a:bodyPr/>
                    <a:lstStyle/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กษตรอำเภอร่วมกับสำนักงานเกษตรจังหวัดสนับสนุนวิสาหกิจชุมชนที่ตามแผนพัฒนากิจการวิสาหกิจชุมชน</a:t>
                      </a:r>
                    </a:p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สำนักงานเกษตรจังหวัด สำนักงานเกษตรอำเภอ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ร่วมกับวิสาหกิจชุมชนประเมินศักยภาพ ครั้งที่ 2/2565 หลังดำเนินการพัฒนา เพื่อวัดการเปลี่ยนแปลงของการพัฒนา</a:t>
                      </a:r>
                    </a:p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สรุปรายงานผลการสนับสนุนและพัฒนาวิสาหกิจชุมชนตามแบบฟอร์มที่กรมส่งเสริมการเกษตรกำหนดให้กรมทราบ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21131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>
            <a:extLst>
              <a:ext uri="{FF2B5EF4-FFF2-40B4-BE49-F238E27FC236}">
                <a16:creationId xmlns="" xmlns:a16="http://schemas.microsoft.com/office/drawing/2014/main" id="{B2464BCE-EF00-49CF-8719-FF4D5369A483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ounded Rectangle 3">
            <a:extLst>
              <a:ext uri="{FF2B5EF4-FFF2-40B4-BE49-F238E27FC236}">
                <a16:creationId xmlns="" xmlns:a16="http://schemas.microsoft.com/office/drawing/2014/main" id="{00A4FF9A-9ED4-41D3-A46D-8BA43882DD34}"/>
              </a:ext>
            </a:extLst>
          </p:cNvPr>
          <p:cNvSpPr/>
          <p:nvPr/>
        </p:nvSpPr>
        <p:spPr bwMode="gray">
          <a:xfrm>
            <a:off x="154257" y="668750"/>
            <a:ext cx="5501660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ตัวแทนหมายเลขสไลด์ 1">
            <a:extLst>
              <a:ext uri="{FF2B5EF4-FFF2-40B4-BE49-F238E27FC236}">
                <a16:creationId xmlns="" xmlns:a16="http://schemas.microsoft.com/office/drawing/2014/main" id="{772564A2-2F70-4353-A8CB-DA8AF8F11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accent2"/>
          </a:solidFill>
        </p:spPr>
        <p:txBody>
          <a:bodyPr/>
          <a:lstStyle/>
          <a:p>
            <a:fld id="{ADEF9860-2FE8-417D-944A-E30E8C0DA722}" type="slidenum">
              <a:rPr lang="th-TH" smtClean="0">
                <a:solidFill>
                  <a:schemeClr val="bg1"/>
                </a:solidFill>
              </a:rPr>
              <a:pPr/>
              <a:t>16</a:t>
            </a:fld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" name="TextBox 19">
            <a:extLst>
              <a:ext uri="{FF2B5EF4-FFF2-40B4-BE49-F238E27FC236}">
                <a16:creationId xmlns="" xmlns:a16="http://schemas.microsoft.com/office/drawing/2014/main" id="{02604834-FB87-4C92-999F-0B453569DB69}"/>
              </a:ext>
            </a:extLst>
          </p:cNvPr>
          <p:cNvSpPr txBox="1"/>
          <p:nvPr/>
        </p:nvSpPr>
        <p:spPr>
          <a:xfrm>
            <a:off x="9543873" y="4585961"/>
            <a:ext cx="2588509" cy="17851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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  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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ตัวชี้วัดบูรณาการหลายหน่วย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โปรดระบุ 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lvl="0" indent="-88900"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  <a:endParaRPr kumimoji="0" lang="th-TH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8">
            <a:extLst>
              <a:ext uri="{FF2B5EF4-FFF2-40B4-BE49-F238E27FC236}">
                <a16:creationId xmlns="" xmlns:a16="http://schemas.microsoft.com/office/drawing/2014/main" id="{713B4ECA-7157-4185-A267-4CBC89C0FF49}"/>
              </a:ext>
            </a:extLst>
          </p:cNvPr>
          <p:cNvSpPr txBox="1"/>
          <p:nvPr/>
        </p:nvSpPr>
        <p:spPr>
          <a:xfrm>
            <a:off x="116043" y="1030283"/>
            <a:ext cx="9362054" cy="12926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ที่คณะรัฐมนตรีพิจารณาเห็นว่าปัญหาฝุ่นละอองมีค่าสูงเกินมาตรฐานที่เกิดขึ้นเป็นประจำและเป็นปัญหาในหลายจังหวัดของพื้นที่ภาคเหนือ ภาคกลาง ภาคตะวันออกเฉียงเหนือ รวมทั้ง พื้นที่กรุงเทพมหานครและปริมณฑล ซึ่งส่งผลกระทบโดยตรงต่อสิ่งแวดล้อม เศรษฐกิจและสุขภาพของประชาชนโดยแหล่งกำเนิด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ฝุ่นละอองที่สำคัญ ได้แก่ การเผาในที่โล่ง การจราจรขนส่ง และภาคอุตสาหกรรม การแก้ไขปัญหาดังกล่าวจึงจำเป็นต้องดำเนินการอย่างเร่งด่วน เป็นระบบ โดยความร่วมมือของทั้งหน่วยงานภาครัฐ เอกชน และประชาชน ซึ่งในการประชุมคณะกรรมการสิ่งแวดล้อมแห่งชาติ เมื่อวันที่ 4 พฤศจิกายน 2563 ได้มีมติเห็นชอบแผนปฏิบัติการขับเคลื่อนวาระแห่งชาติ การแก้ไขปัญหามลพิษด้านฝุ่นละออง เพื่อให้หน่วยงานที่เกี่ยวข้องดำเนินการแก้ไขปัญหาฝุ่นละออง โดยเฉพาะในช่วงเวลาวิกฤตของการเกิดสถานการณ์ฝุ่นละออง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PM2.5 (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เดือนมกราคม – พฤษภาคม) โดยกระทรวงเกษตรและสหกรณ์มีบทบาทที่สำคัญในการป้องกันแก้ไขปัญหาการเผาในที่โล่ง เช่น 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การเผาเศษซากพืช วัชพืช และเศษวัสดุการเกษตรที่เหลือจากกระบวนการเพาะปลูกและการเก็บเกี่ยว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12">
            <a:extLst>
              <a:ext uri="{FF2B5EF4-FFF2-40B4-BE49-F238E27FC236}">
                <a16:creationId xmlns="" xmlns:a16="http://schemas.microsoft.com/office/drawing/2014/main" id="{7C8BD2C3-F5C9-4601-8FD9-959E40E45F6C}"/>
              </a:ext>
            </a:extLst>
          </p:cNvPr>
          <p:cNvSpPr txBox="1"/>
          <p:nvPr/>
        </p:nvSpPr>
        <p:spPr>
          <a:xfrm>
            <a:off x="9543873" y="3377529"/>
            <a:ext cx="2543789" cy="350900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V01 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นโยบายด้านการลดก๊าซเรือนกระจก</a:t>
            </a:r>
          </a:p>
        </p:txBody>
      </p:sp>
      <p:sp>
        <p:nvSpPr>
          <p:cNvPr id="8" name="TextBox 24">
            <a:extLst>
              <a:ext uri="{FF2B5EF4-FFF2-40B4-BE49-F238E27FC236}">
                <a16:creationId xmlns="" xmlns:a16="http://schemas.microsoft.com/office/drawing/2014/main" id="{1CA102FB-F44A-42BF-AAD1-F84FEFEF9168}"/>
              </a:ext>
            </a:extLst>
          </p:cNvPr>
          <p:cNvSpPr txBox="1"/>
          <p:nvPr/>
        </p:nvSpPr>
        <p:spPr>
          <a:xfrm>
            <a:off x="9549779" y="4056171"/>
            <a:ext cx="2543789" cy="283321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F0103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นโยบายที่เกี่ยวข้อง</a:t>
            </a:r>
            <a:endParaRPr kumimoji="0" lang="en-US" sz="105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29">
            <a:extLst>
              <a:ext uri="{FF2B5EF4-FFF2-40B4-BE49-F238E27FC236}">
                <a16:creationId xmlns="" xmlns:a16="http://schemas.microsoft.com/office/drawing/2014/main" id="{A0BA23EA-7E7B-42AD-AD2D-B1E8085BC47F}"/>
              </a:ext>
            </a:extLst>
          </p:cNvPr>
          <p:cNvSpPr/>
          <p:nvPr/>
        </p:nvSpPr>
        <p:spPr>
          <a:xfrm>
            <a:off x="79468" y="4995434"/>
            <a:ext cx="928804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การปรับค่าเป้าหมาย/เกณฑ์การวัดในรอบ 6 และ 12 เดือน จะพิจารณาจากปริมาณน้ำฝนเฉลี่ย และอุณหภูมิเฉลี่ยช่วงเดือน ธันวาคม-พฤษภาคม เมื่อเทียบกับค่าปกติ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อ้างอิงข้อมูลจากกรมอุตุนิยมวิทยา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ดังนี้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ปริมาณน้ำฝน สูง-ต่ำกว่าค่าปกติ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(-10) -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&gt; (-25)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อุณหภูมิ โดยเฉลี่ย สูง-ต่ำกว่าค่าปกติ 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C)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0-1 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การพิจารณาหน่วยงานร่วมดำเนินการ หากหน่วยงานใดไม่ได้รับเงินงบประมาณ หรือไม่สามารถดำเนินการได้ตามกิจกรรมที่ระบุใน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แผนป้องกันและแก้ไขปัญหาเผาในพื้นที่  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เกษตรกรรม จะขอถอดออกจากหน่วยงานร่วมดำเนินการ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1.ใช้ข้อมูลจากศูนย์ติดตามและแก้ไขปัญหาภัยพิบัติด้านการเกษตร สำนักงานปลัด กษ.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2.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การตั้งค่าเป้าหมายคิดจากแผนป้องกันและแก้ไขปัญหาเผาในพื้นที่เกษตรกรรม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 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รายงานผลช่วงเดือน มกราคม - พฤษภาคม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0" name="Table 3">
            <a:extLst>
              <a:ext uri="{FF2B5EF4-FFF2-40B4-BE49-F238E27FC236}">
                <a16:creationId xmlns="" xmlns:a16="http://schemas.microsoft.com/office/drawing/2014/main" id="{70550935-1471-47B1-8F78-79798B4D9A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025930"/>
              </p:ext>
            </p:extLst>
          </p:nvPr>
        </p:nvGraphicFramePr>
        <p:xfrm>
          <a:off x="194298" y="2381842"/>
          <a:ext cx="4538569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435">
                  <a:extLst>
                    <a:ext uri="{9D8B030D-6E8A-4147-A177-3AD203B41FA5}">
                      <a16:colId xmlns="" xmlns:a16="http://schemas.microsoft.com/office/drawing/2014/main" val="4017409351"/>
                    </a:ext>
                  </a:extLst>
                </a:gridCol>
                <a:gridCol w="1413934">
                  <a:extLst>
                    <a:ext uri="{9D8B030D-6E8A-4147-A177-3AD203B41FA5}">
                      <a16:colId xmlns="" xmlns:a16="http://schemas.microsoft.com/office/drawing/2014/main" val="3790371750"/>
                    </a:ext>
                  </a:extLst>
                </a:gridCol>
                <a:gridCol w="1600200">
                  <a:extLst>
                    <a:ext uri="{9D8B030D-6E8A-4147-A177-3AD203B41FA5}">
                      <a16:colId xmlns="" xmlns:a16="http://schemas.microsoft.com/office/drawing/2014/main" val="1862347099"/>
                    </a:ext>
                  </a:extLst>
                </a:gridCol>
              </a:tblGrid>
              <a:tr h="13885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</a:t>
                      </a:r>
                      <a:endParaRPr lang="en-US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52506855"/>
                  </a:ext>
                </a:extLst>
              </a:tr>
              <a:tr h="23253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23242594"/>
                  </a:ext>
                </a:extLst>
              </a:tr>
              <a:tr h="52117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6,285 จุด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3,414 จุด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1,842 จุด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(ข้อมูล ณ 19 เม.ย.65)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04969755"/>
                  </a:ext>
                </a:extLst>
              </a:tr>
            </a:tbl>
          </a:graphicData>
        </a:graphic>
      </p:graphicFrame>
      <p:graphicFrame>
        <p:nvGraphicFramePr>
          <p:cNvPr id="11" name="Table 3">
            <a:extLst>
              <a:ext uri="{FF2B5EF4-FFF2-40B4-BE49-F238E27FC236}">
                <a16:creationId xmlns="" xmlns:a16="http://schemas.microsoft.com/office/drawing/2014/main" id="{D45EA43C-2B70-4AAB-BD7B-8CF2F032F5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6899771"/>
              </p:ext>
            </p:extLst>
          </p:nvPr>
        </p:nvGraphicFramePr>
        <p:xfrm>
          <a:off x="4927600" y="2381842"/>
          <a:ext cx="4555067" cy="1312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="" xmlns:a16="http://schemas.microsoft.com/office/drawing/2014/main" val="4017409351"/>
                    </a:ext>
                  </a:extLst>
                </a:gridCol>
                <a:gridCol w="1498600">
                  <a:extLst>
                    <a:ext uri="{9D8B030D-6E8A-4147-A177-3AD203B41FA5}">
                      <a16:colId xmlns="" xmlns:a16="http://schemas.microsoft.com/office/drawing/2014/main" val="3790371750"/>
                    </a:ext>
                  </a:extLst>
                </a:gridCol>
                <a:gridCol w="1532467">
                  <a:extLst>
                    <a:ext uri="{9D8B030D-6E8A-4147-A177-3AD203B41FA5}">
                      <a16:colId xmlns="" xmlns:a16="http://schemas.microsoft.com/office/drawing/2014/main" val="1862347099"/>
                    </a:ext>
                  </a:extLst>
                </a:gridCol>
              </a:tblGrid>
              <a:tr h="18553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ค่าเป้าหมาย </a:t>
                      </a:r>
                      <a:r>
                        <a:rPr lang="en-US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2566 – 2568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52506855"/>
                  </a:ext>
                </a:extLst>
              </a:tr>
              <a:tr h="315097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23242594"/>
                  </a:ext>
                </a:extLst>
              </a:tr>
              <a:tr h="722870"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</a:t>
                      </a: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เมื่อ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             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</a:t>
                      </a: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เมื่อ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04969755"/>
                  </a:ext>
                </a:extLst>
              </a:tr>
            </a:tbl>
          </a:graphicData>
        </a:graphic>
      </p:graphicFrame>
      <p:sp>
        <p:nvSpPr>
          <p:cNvPr id="12" name="TextBox 3">
            <a:extLst>
              <a:ext uri="{FF2B5EF4-FFF2-40B4-BE49-F238E27FC236}">
                <a16:creationId xmlns="" xmlns:a16="http://schemas.microsoft.com/office/drawing/2014/main" id="{DF71F37D-33DB-4AF6-8589-2FDD64742F08}"/>
              </a:ext>
            </a:extLst>
          </p:cNvPr>
          <p:cNvSpPr txBox="1"/>
          <p:nvPr/>
        </p:nvSpPr>
        <p:spPr>
          <a:xfrm>
            <a:off x="77906" y="3776683"/>
            <a:ext cx="6768335" cy="2616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อ้างอิงข้อมูลจำนวน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Hot Spot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ผลการสำรวจจากดาวเทียม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TERRA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AQUA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MODIS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GISTDA</a:t>
            </a:r>
            <a:endParaRPr kumimoji="0" lang="th-TH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="" xmlns:a16="http://schemas.microsoft.com/office/drawing/2014/main" id="{07D47BF7-68A5-4386-9D88-19878E4489BB}"/>
              </a:ext>
            </a:extLst>
          </p:cNvPr>
          <p:cNvSpPr/>
          <p:nvPr/>
        </p:nvSpPr>
        <p:spPr>
          <a:xfrm>
            <a:off x="169346" y="678546"/>
            <a:ext cx="87250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6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การป้องกันและแก้ไขปัญหาการเผาในพื้นที่เกษตรกรรม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19B44A4A-9C1C-CEB9-1F03-3D439BC9C0EB}"/>
              </a:ext>
            </a:extLst>
          </p:cNvPr>
          <p:cNvSpPr txBox="1"/>
          <p:nvPr/>
        </p:nvSpPr>
        <p:spPr>
          <a:xfrm>
            <a:off x="9568629" y="2702536"/>
            <a:ext cx="2588509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>
            <a:defPPr>
              <a:defRPr lang="th-TH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1" i="0" u="none" strike="noStrike" kern="0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cs typeface="TH SarabunPSK" panose="020B0500040200020003" pitchFamily="34" charset="-34"/>
              </a:defRPr>
            </a:lvl1pPr>
          </a:lstStyle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180301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การปล่อยก๊าซเรือนกระจกของประเทศไทยลดลง</a:t>
            </a:r>
          </a:p>
        </p:txBody>
      </p:sp>
      <p:sp>
        <p:nvSpPr>
          <p:cNvPr id="22" name="Arrow: Down 21">
            <a:extLst>
              <a:ext uri="{FF2B5EF4-FFF2-40B4-BE49-F238E27FC236}">
                <a16:creationId xmlns="" xmlns:a16="http://schemas.microsoft.com/office/drawing/2014/main" id="{9E082BB2-8CA3-DC9E-5C9B-5CD3A601B7FE}"/>
              </a:ext>
            </a:extLst>
          </p:cNvPr>
          <p:cNvSpPr/>
          <p:nvPr/>
        </p:nvSpPr>
        <p:spPr>
          <a:xfrm>
            <a:off x="10610211" y="3128030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Arrow: Down 22">
            <a:extLst>
              <a:ext uri="{FF2B5EF4-FFF2-40B4-BE49-F238E27FC236}">
                <a16:creationId xmlns="" xmlns:a16="http://schemas.microsoft.com/office/drawing/2014/main" id="{B7DBB2BA-3B47-EEDA-A220-EC3F9E79D5EF}"/>
              </a:ext>
            </a:extLst>
          </p:cNvPr>
          <p:cNvSpPr/>
          <p:nvPr/>
        </p:nvSpPr>
        <p:spPr>
          <a:xfrm>
            <a:off x="10610212" y="3761815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="" xmlns:a16="http://schemas.microsoft.com/office/drawing/2014/main" id="{AA0C92B8-30AB-8673-ED02-3E5DE81641DC}"/>
              </a:ext>
            </a:extLst>
          </p:cNvPr>
          <p:cNvCxnSpPr>
            <a:cxnSpLocks/>
          </p:cNvCxnSpPr>
          <p:nvPr/>
        </p:nvCxnSpPr>
        <p:spPr>
          <a:xfrm>
            <a:off x="10761028" y="1165555"/>
            <a:ext cx="4229" cy="274155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row: Down 24">
            <a:extLst>
              <a:ext uri="{FF2B5EF4-FFF2-40B4-BE49-F238E27FC236}">
                <a16:creationId xmlns="" xmlns:a16="http://schemas.microsoft.com/office/drawing/2014/main" id="{780FF31F-FBD2-092D-CF96-DB7E7BE6B48B}"/>
              </a:ext>
            </a:extLst>
          </p:cNvPr>
          <p:cNvSpPr/>
          <p:nvPr/>
        </p:nvSpPr>
        <p:spPr>
          <a:xfrm>
            <a:off x="10660565" y="4343007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50653690-049F-99B1-ABCD-582A095D4D3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5417" y="4272057"/>
          <a:ext cx="9288049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5373">
                  <a:extLst>
                    <a:ext uri="{9D8B030D-6E8A-4147-A177-3AD203B41FA5}">
                      <a16:colId xmlns="" xmlns:a16="http://schemas.microsoft.com/office/drawing/2014/main" val="4953110"/>
                    </a:ext>
                  </a:extLst>
                </a:gridCol>
                <a:gridCol w="2928078">
                  <a:extLst>
                    <a:ext uri="{9D8B030D-6E8A-4147-A177-3AD203B41FA5}">
                      <a16:colId xmlns="" xmlns:a16="http://schemas.microsoft.com/office/drawing/2014/main" val="1230062339"/>
                    </a:ext>
                  </a:extLst>
                </a:gridCol>
                <a:gridCol w="3394598">
                  <a:extLst>
                    <a:ext uri="{9D8B030D-6E8A-4147-A177-3AD203B41FA5}">
                      <a16:colId xmlns="" xmlns:a16="http://schemas.microsoft.com/office/drawing/2014/main" val="614190394"/>
                    </a:ext>
                  </a:extLst>
                </a:gridCol>
              </a:tblGrid>
              <a:tr h="20456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85119167"/>
                  </a:ext>
                </a:extLst>
              </a:tr>
              <a:tr h="423568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28" name="สี่เหลี่ยมผืนผ้า 27">
            <a:extLst>
              <a:ext uri="{FF2B5EF4-FFF2-40B4-BE49-F238E27FC236}">
                <a16:creationId xmlns="" xmlns:a16="http://schemas.microsoft.com/office/drawing/2014/main" id="{B346D9F2-7990-49A9-9224-E292A62E330A}"/>
              </a:ext>
            </a:extLst>
          </p:cNvPr>
          <p:cNvSpPr/>
          <p:nvPr/>
        </p:nvSpPr>
        <p:spPr>
          <a:xfrm>
            <a:off x="79466" y="3995058"/>
            <a:ext cx="1414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en-US" sz="1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TextBox 20">
            <a:extLst>
              <a:ext uri="{FF2B5EF4-FFF2-40B4-BE49-F238E27FC236}">
                <a16:creationId xmlns="" xmlns:a16="http://schemas.microsoft.com/office/drawing/2014/main" id="{846E42B8-1A98-4322-A39A-211BA6A05E79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ectangle 16">
            <a:extLst>
              <a:ext uri="{FF2B5EF4-FFF2-40B4-BE49-F238E27FC236}">
                <a16:creationId xmlns="" xmlns:a16="http://schemas.microsoft.com/office/drawing/2014/main" id="{82869ACC-71CE-4E66-99CD-C6069A2E2097}"/>
              </a:ext>
            </a:extLst>
          </p:cNvPr>
          <p:cNvSpPr/>
          <p:nvPr/>
        </p:nvSpPr>
        <p:spPr>
          <a:xfrm>
            <a:off x="9567515" y="634407"/>
            <a:ext cx="2470226" cy="1323439"/>
          </a:xfrm>
          <a:prstGeom prst="rect">
            <a:avLst/>
          </a:prstGeom>
          <a:solidFill>
            <a:srgbClr val="F2F2F2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หน่วยงานที่เกี่ยวข้อง </a:t>
            </a:r>
            <a:r>
              <a:rPr lang="en-US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000" b="1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</a:p>
        </p:txBody>
      </p:sp>
      <p:sp>
        <p:nvSpPr>
          <p:cNvPr id="30" name="Rectangle 14">
            <a:extLst>
              <a:ext uri="{FF2B5EF4-FFF2-40B4-BE49-F238E27FC236}">
                <a16:creationId xmlns="" xmlns:a16="http://schemas.microsoft.com/office/drawing/2014/main" id="{693F1E35-5789-4148-ACE2-BF2F298B1F68}"/>
              </a:ext>
            </a:extLst>
          </p:cNvPr>
          <p:cNvSpPr/>
          <p:nvPr/>
        </p:nvSpPr>
        <p:spPr>
          <a:xfrm>
            <a:off x="9543873" y="2030680"/>
            <a:ext cx="2549695" cy="4144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ประเด็นเป้าหมาย </a:t>
            </a:r>
            <a:r>
              <a:rPr lang="en-US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</a:t>
            </a: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การลดการปล่อยก๊าซเรือนกระจก</a:t>
            </a:r>
            <a:endParaRPr lang="th-TH" sz="1000" b="1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Arrow: Down 21">
            <a:extLst>
              <a:ext uri="{FF2B5EF4-FFF2-40B4-BE49-F238E27FC236}">
                <a16:creationId xmlns="" xmlns:a16="http://schemas.microsoft.com/office/drawing/2014/main" id="{4D6E355E-74DD-4539-BE60-67E2D6A8C45D}"/>
              </a:ext>
            </a:extLst>
          </p:cNvPr>
          <p:cNvSpPr/>
          <p:nvPr/>
        </p:nvSpPr>
        <p:spPr>
          <a:xfrm>
            <a:off x="10568610" y="2453744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2" name="กลุ่ม 4">
            <a:extLst>
              <a:ext uri="{FF2B5EF4-FFF2-40B4-BE49-F238E27FC236}">
                <a16:creationId xmlns="" xmlns:a16="http://schemas.microsoft.com/office/drawing/2014/main" id="{79A00215-DA6C-4D2C-88E1-673D26DB8F47}"/>
              </a:ext>
            </a:extLst>
          </p:cNvPr>
          <p:cNvGrpSpPr>
            <a:grpSpLocks/>
          </p:cNvGrpSpPr>
          <p:nvPr/>
        </p:nvGrpSpPr>
        <p:grpSpPr bwMode="auto">
          <a:xfrm>
            <a:off x="11277825" y="56112"/>
            <a:ext cx="1111788" cy="701846"/>
            <a:chOff x="7140891" y="1707729"/>
            <a:chExt cx="1072343" cy="613365"/>
          </a:xfrm>
        </p:grpSpPr>
        <p:pic>
          <p:nvPicPr>
            <p:cNvPr id="34" name="Picture 1" descr="C:\Users\dathpan\Downloads\056aac9a306aef891367aae43a86394b.jpg">
              <a:extLst>
                <a:ext uri="{FF2B5EF4-FFF2-40B4-BE49-F238E27FC236}">
                  <a16:creationId xmlns="" xmlns:a16="http://schemas.microsoft.com/office/drawing/2014/main" id="{6A91958F-EC69-4E27-A434-EF970A551F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Box 2">
              <a:extLst>
                <a:ext uri="{FF2B5EF4-FFF2-40B4-BE49-F238E27FC236}">
                  <a16:creationId xmlns="" xmlns:a16="http://schemas.microsoft.com/office/drawing/2014/main" id="{3A88EE32-1544-4EAC-A83A-C74D4DCC5C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403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/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078155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=""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=""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=""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673095"/>
              </p:ext>
            </p:extLst>
          </p:nvPr>
        </p:nvGraphicFramePr>
        <p:xfrm>
          <a:off x="80963" y="491706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</a:t>
                      </a:r>
                      <a:r>
                        <a:rPr lang="th-TH" sz="14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รม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สำนักงานปลัดกระทรวงเกษตรและสหกรณ์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=""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963" y="1758068"/>
          <a:ext cx="9221299" cy="1478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21299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=""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81392" y="1758067"/>
          <a:ext cx="2577247" cy="807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7247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E41A6E2A-A925-A27B-2E42-1DA615263A6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1515" y="3358267"/>
          <a:ext cx="11756572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193">
                  <a:extLst>
                    <a:ext uri="{9D8B030D-6E8A-4147-A177-3AD203B41FA5}">
                      <a16:colId xmlns="" xmlns:a16="http://schemas.microsoft.com/office/drawing/2014/main" val="2892065096"/>
                    </a:ext>
                  </a:extLst>
                </a:gridCol>
                <a:gridCol w="5412790">
                  <a:extLst>
                    <a:ext uri="{9D8B030D-6E8A-4147-A177-3AD203B41FA5}">
                      <a16:colId xmlns="" xmlns:a16="http://schemas.microsoft.com/office/drawing/2014/main" val="2700536410"/>
                    </a:ext>
                  </a:extLst>
                </a:gridCol>
                <a:gridCol w="531628">
                  <a:extLst>
                    <a:ext uri="{9D8B030D-6E8A-4147-A177-3AD203B41FA5}">
                      <a16:colId xmlns="" xmlns:a16="http://schemas.microsoft.com/office/drawing/2014/main" val="1202398224"/>
                    </a:ext>
                  </a:extLst>
                </a:gridCol>
                <a:gridCol w="606055">
                  <a:extLst>
                    <a:ext uri="{9D8B030D-6E8A-4147-A177-3AD203B41FA5}">
                      <a16:colId xmlns="" xmlns:a16="http://schemas.microsoft.com/office/drawing/2014/main" val="3371328800"/>
                    </a:ext>
                  </a:extLst>
                </a:gridCol>
                <a:gridCol w="435935">
                  <a:extLst>
                    <a:ext uri="{9D8B030D-6E8A-4147-A177-3AD203B41FA5}">
                      <a16:colId xmlns="" xmlns:a16="http://schemas.microsoft.com/office/drawing/2014/main" val="1850866800"/>
                    </a:ext>
                  </a:extLst>
                </a:gridCol>
                <a:gridCol w="489098">
                  <a:extLst>
                    <a:ext uri="{9D8B030D-6E8A-4147-A177-3AD203B41FA5}">
                      <a16:colId xmlns="" xmlns:a16="http://schemas.microsoft.com/office/drawing/2014/main" val="737976483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763735119"/>
                    </a:ext>
                  </a:extLst>
                </a:gridCol>
                <a:gridCol w="510363">
                  <a:extLst>
                    <a:ext uri="{9D8B030D-6E8A-4147-A177-3AD203B41FA5}">
                      <a16:colId xmlns="" xmlns:a16="http://schemas.microsoft.com/office/drawing/2014/main" val="2037036335"/>
                    </a:ext>
                  </a:extLst>
                </a:gridCol>
                <a:gridCol w="499730">
                  <a:extLst>
                    <a:ext uri="{9D8B030D-6E8A-4147-A177-3AD203B41FA5}">
                      <a16:colId xmlns="" xmlns:a16="http://schemas.microsoft.com/office/drawing/2014/main" val="1112722066"/>
                    </a:ext>
                  </a:extLst>
                </a:gridCol>
                <a:gridCol w="489098">
                  <a:extLst>
                    <a:ext uri="{9D8B030D-6E8A-4147-A177-3AD203B41FA5}">
                      <a16:colId xmlns="" xmlns:a16="http://schemas.microsoft.com/office/drawing/2014/main" val="1622175094"/>
                    </a:ext>
                  </a:extLst>
                </a:gridCol>
                <a:gridCol w="478465">
                  <a:extLst>
                    <a:ext uri="{9D8B030D-6E8A-4147-A177-3AD203B41FA5}">
                      <a16:colId xmlns="" xmlns:a16="http://schemas.microsoft.com/office/drawing/2014/main" val="1454971805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673811003"/>
                    </a:ext>
                  </a:extLst>
                </a:gridCol>
                <a:gridCol w="489097">
                  <a:extLst>
                    <a:ext uri="{9D8B030D-6E8A-4147-A177-3AD203B41FA5}">
                      <a16:colId xmlns="" xmlns:a16="http://schemas.microsoft.com/office/drawing/2014/main" val="568888282"/>
                    </a:ext>
                  </a:extLst>
                </a:gridCol>
                <a:gridCol w="478720">
                  <a:extLst>
                    <a:ext uri="{9D8B030D-6E8A-4147-A177-3AD203B41FA5}">
                      <a16:colId xmlns="" xmlns:a16="http://schemas.microsoft.com/office/drawing/2014/main" val="4146528416"/>
                    </a:ext>
                  </a:extLst>
                </a:gridCol>
              </a:tblGrid>
              <a:tr h="126608"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2566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677367721"/>
                  </a:ext>
                </a:extLst>
              </a:tr>
              <a:tr h="12085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27615755"/>
                  </a:ext>
                </a:extLst>
              </a:tr>
              <a:tr h="14292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92819460"/>
                  </a:ext>
                </a:extLst>
              </a:tr>
              <a:tr h="14268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71315004"/>
                  </a:ext>
                </a:extLst>
              </a:tr>
              <a:tr h="19112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77625348"/>
                  </a:ext>
                </a:extLst>
              </a:tr>
              <a:tr h="15440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29395882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3382256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882953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05965298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17657498"/>
                  </a:ext>
                </a:extLst>
              </a:tr>
            </a:tbl>
          </a:graphicData>
        </a:graphic>
      </p:graphicFrame>
      <p:cxnSp>
        <p:nvCxnSpPr>
          <p:cNvPr id="4" name="Straight Arrow Connector 3"/>
          <p:cNvCxnSpPr/>
          <p:nvPr/>
        </p:nvCxnSpPr>
        <p:spPr>
          <a:xfrm flipV="1">
            <a:off x="6564573" y="4053385"/>
            <a:ext cx="3425588" cy="1364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6564573" y="4491535"/>
            <a:ext cx="3425588" cy="1364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019801" y="4847752"/>
            <a:ext cx="5878286" cy="234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019801" y="5202031"/>
            <a:ext cx="5878286" cy="234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7531100" y="5631608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7531100" y="5962076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7531100" y="6256396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9048466" y="6625727"/>
            <a:ext cx="941694" cy="2073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21306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3">
            <a:extLst>
              <a:ext uri="{FF2B5EF4-FFF2-40B4-BE49-F238E27FC236}">
                <a16:creationId xmlns="" xmlns:a16="http://schemas.microsoft.com/office/drawing/2014/main" id="{E90D85FF-D9F1-41C6-A67D-F65EAA509C85}"/>
              </a:ext>
            </a:extLst>
          </p:cNvPr>
          <p:cNvSpPr/>
          <p:nvPr/>
        </p:nvSpPr>
        <p:spPr bwMode="gray">
          <a:xfrm>
            <a:off x="44395" y="642728"/>
            <a:ext cx="8556305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="" xmlns:a16="http://schemas.microsoft.com/office/drawing/2014/main" id="{29185835-95A5-4F51-AD36-C8413ACCCB2E}"/>
              </a:ext>
            </a:extLst>
          </p:cNvPr>
          <p:cNvSpPr/>
          <p:nvPr/>
        </p:nvSpPr>
        <p:spPr>
          <a:xfrm>
            <a:off x="10085401" y="1709599"/>
            <a:ext cx="1915126" cy="828341"/>
          </a:xfrm>
          <a:prstGeom prst="roundRect">
            <a:avLst/>
          </a:prstGeom>
          <a:solidFill>
            <a:srgbClr val="E56C27"/>
          </a:solidFill>
          <a:ln w="12700" cap="flat" cmpd="sng" algn="ctr">
            <a:solidFill>
              <a:srgbClr val="E56C2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70" y="632430"/>
            <a:ext cx="10870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7 : ร้อยละของรายได้ที่เพิ่มขึ้นของวิสาหกิจชุมชนที่ประกอบกิจกรรมด้านท่องเที่ยวเชิงเกษตร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10155510" y="6487324"/>
            <a:ext cx="2049953" cy="370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925" y="1010423"/>
            <a:ext cx="10151836" cy="9818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4863" indent="-804863">
              <a:lnSpc>
                <a:spcPct val="80000"/>
              </a:lnSpc>
              <a:defRPr/>
            </a:pPr>
            <a:r>
              <a: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th-TH" sz="11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7063" indent="-111125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วิสาหกิจชุมชน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กิจการของชุมชนเกี่ยวกับการผลิตสินค้า การให้บริการ หรือการอื่น ๆ ที่ดำเนินการโดยคณะบุคคลที่มีความผูกพัน มีวิถีชีวิตร่วมกันและรวมตัวกันประกอบกิจการดังกล่าว ไม่ว่าจะเป็นนิติบุคคลในรูปแบบใดหรือไม่เป็นนิติบุคคล เพื่อสร้างรายได้และเพื่อการพึ่งพาตนเองของครอบครัว ชุมชนและระหว่างชุมชน</a:t>
            </a:r>
          </a:p>
          <a:p>
            <a:pPr marL="627063" indent="-111125" algn="thaiDist">
              <a:lnSpc>
                <a:spcPct val="80000"/>
              </a:lnSpc>
              <a:buFont typeface="Wingdings" panose="05000000000000000000" pitchFamily="2" charset="2"/>
              <a:buChar char="§"/>
              <a:defRPr/>
            </a:pPr>
            <a:r>
              <a: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แหล่งท่องเที่ยวเชิงเกษตร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แหล่งท่องเที่ยวเชิงเกษตรของวิสาหกิจชุมชนหรือกลุ่มเกษตรกรที่เข้าร่วมโครงการส่งเสริมการท่องเที่ยวชุมชน กิจกรรมส่งเสริมและพัฒนาแหล่งท่องเที่ยววิถีเกษตร    กับกรมส่งเสริมการเกษตรโดยความสมัครใจ ซึ่งในปีงบประมาณ พ.ศ. 2566 มีพื้นที่เป้าหมายสำหรับดำเนินการ จำนวน 56 วิสาหกิจชุมชน  (จังหวัดละ 1 แหล่ง ในพื้นที่ 55 เมืองรองและจังหวัดกระบี่)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9879" y="2058396"/>
            <a:ext cx="4730146" cy="19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  <a:defRPr/>
            </a:pPr>
            <a:r>
              <a: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lang="en-US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100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รายได้เพิ่มขึ้นหลังร่วมโครงการ ไม่น้อยกว่าร้อยละ 12</a:t>
            </a:r>
            <a:endParaRPr lang="en-US" sz="1100" strike="sngStrike" dirty="0">
              <a:solidFill>
                <a:srgbClr val="0000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294050"/>
              </p:ext>
            </p:extLst>
          </p:nvPr>
        </p:nvGraphicFramePr>
        <p:xfrm>
          <a:off x="104441" y="2283654"/>
          <a:ext cx="9617602" cy="1822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243">
                  <a:extLst>
                    <a:ext uri="{9D8B030D-6E8A-4147-A177-3AD203B41FA5}">
                      <a16:colId xmlns="" xmlns:a16="http://schemas.microsoft.com/office/drawing/2014/main" val="51523606"/>
                    </a:ext>
                  </a:extLst>
                </a:gridCol>
                <a:gridCol w="991851">
                  <a:extLst>
                    <a:ext uri="{9D8B030D-6E8A-4147-A177-3AD203B41FA5}">
                      <a16:colId xmlns="" xmlns:a16="http://schemas.microsoft.com/office/drawing/2014/main" val="2644754066"/>
                    </a:ext>
                  </a:extLst>
                </a:gridCol>
                <a:gridCol w="1023582">
                  <a:extLst>
                    <a:ext uri="{9D8B030D-6E8A-4147-A177-3AD203B41FA5}">
                      <a16:colId xmlns="" xmlns:a16="http://schemas.microsoft.com/office/drawing/2014/main" val="1595627643"/>
                    </a:ext>
                  </a:extLst>
                </a:gridCol>
                <a:gridCol w="1108767">
                  <a:extLst>
                    <a:ext uri="{9D8B030D-6E8A-4147-A177-3AD203B41FA5}">
                      <a16:colId xmlns="" xmlns:a16="http://schemas.microsoft.com/office/drawing/2014/main" val="2659447798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3079781069"/>
                    </a:ext>
                  </a:extLst>
                </a:gridCol>
                <a:gridCol w="897466">
                  <a:extLst>
                    <a:ext uri="{9D8B030D-6E8A-4147-A177-3AD203B41FA5}">
                      <a16:colId xmlns="" xmlns:a16="http://schemas.microsoft.com/office/drawing/2014/main" val="3602311173"/>
                    </a:ext>
                  </a:extLst>
                </a:gridCol>
                <a:gridCol w="935129">
                  <a:extLst>
                    <a:ext uri="{9D8B030D-6E8A-4147-A177-3AD203B41FA5}">
                      <a16:colId xmlns="" xmlns:a16="http://schemas.microsoft.com/office/drawing/2014/main" val="3714185839"/>
                    </a:ext>
                  </a:extLst>
                </a:gridCol>
                <a:gridCol w="935421">
                  <a:extLst>
                    <a:ext uri="{9D8B030D-6E8A-4147-A177-3AD203B41FA5}">
                      <a16:colId xmlns="" xmlns:a16="http://schemas.microsoft.com/office/drawing/2014/main" val="1510311638"/>
                    </a:ext>
                  </a:extLst>
                </a:gridCol>
                <a:gridCol w="882869">
                  <a:extLst>
                    <a:ext uri="{9D8B030D-6E8A-4147-A177-3AD203B41FA5}">
                      <a16:colId xmlns="" xmlns:a16="http://schemas.microsoft.com/office/drawing/2014/main" val="3878331073"/>
                    </a:ext>
                  </a:extLst>
                </a:gridCol>
                <a:gridCol w="953074">
                  <a:extLst>
                    <a:ext uri="{9D8B030D-6E8A-4147-A177-3AD203B41FA5}">
                      <a16:colId xmlns="" xmlns:a16="http://schemas.microsoft.com/office/drawing/2014/main" val="2065998880"/>
                    </a:ext>
                  </a:extLst>
                </a:gridCol>
              </a:tblGrid>
              <a:tr h="252097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 (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ถ้ามี)</a:t>
                      </a:r>
                      <a:r>
                        <a:rPr lang="en-US" sz="100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*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08994238"/>
                  </a:ext>
                </a:extLst>
              </a:tr>
              <a:tr h="99175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รายได้เพิ่มขึ้น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หลังร่วมโครงการ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35.48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 แหล่ง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รายได้เพิ่มขึ้น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หลังร่วมโครงการ 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64.77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แหล่ง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รายได้เพิ่มขึ้น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หลังร่วมโครงการ </a:t>
                      </a:r>
                    </a:p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18.06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(77 แหล่ง)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รายได้เพิ่มขึ้น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หลังร่วมโครงการ </a:t>
                      </a:r>
                    </a:p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7.00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(77 แหล่ง)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อยู่ระหว่างดำเนินการ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(77 แหล่ง)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รายได้เพิ่มขึ้น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หลังร่วมโครงการ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12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(56 แหล่ง)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รายได้เพิ่มขึ้น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หลังร่วมโครงการ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12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(77 แหล่ง)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รายได้เพิ่มขึ้น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หลังร่วมโครงการ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(77 แหล่ง)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รายได้เพิ่มขึ้น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หลังร่วมโครงการ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12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(77 แหล่ง)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รายได้เพิ่มขึ้น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หลังร่วมโครงการ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12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(77 แหล่ง)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69680560"/>
                  </a:ext>
                </a:extLst>
              </a:tr>
              <a:tr h="179998">
                <a:tc gridSpan="10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000" b="1" u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  </a:t>
                      </a:r>
                      <a:r>
                        <a:rPr lang="th-TH" sz="1000" u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แหล่งท่องเที่ยวเชิงเกษตรของวิสาหกิจชุมชนที่เข้าร่วมโครงการได้รับการพัฒนาศักยภาพและมีความพร้อมในการรองรับนักท่องเที่ยว</a:t>
                      </a:r>
                    </a:p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000" u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2. วิสาหกิจชุมชนหรือกลุ่มเกษตรกรที่เข้าร่วมโครงการมีรายได้เพิ่มขึ้นเมื่อเปรียบเทียบจากก่อนเข้าร่วมโครงการ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solidFill>
                          <a:srgbClr val="0000CC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94682789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5133" y="6255593"/>
            <a:ext cx="828478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หลังจากดำเนินการพัฒนาแหล่งท่องเที่ยวเชิงเกษตรเรียบร้อยแล้ว (ภายในเดือนกันยายน 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1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Down Arrow 26">
            <a:extLst>
              <a:ext uri="{FF2B5EF4-FFF2-40B4-BE49-F238E27FC236}">
                <a16:creationId xmlns="" xmlns:a16="http://schemas.microsoft.com/office/drawing/2014/main" id="{5D350864-2763-40B4-90AC-6CD914BC623F}"/>
              </a:ext>
            </a:extLst>
          </p:cNvPr>
          <p:cNvSpPr/>
          <p:nvPr/>
        </p:nvSpPr>
        <p:spPr>
          <a:xfrm>
            <a:off x="4597625" y="3338162"/>
            <a:ext cx="304800" cy="18167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46BC6DBF-E7E5-4A0A-935A-D1264F6BEEF0}"/>
              </a:ext>
            </a:extLst>
          </p:cNvPr>
          <p:cNvSpPr/>
          <p:nvPr/>
        </p:nvSpPr>
        <p:spPr>
          <a:xfrm>
            <a:off x="74986" y="6476099"/>
            <a:ext cx="9669167" cy="3385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ค่าเป้าหมาย 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– 2570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ของตัวชี้วัด ฯ มาจาก (ร่าง) เอกสารงบประมาณรายจ่าย ประจำปีงบประมาณ พ.ศ.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2566 / 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แผนปฏิบัติราชการกรมส่งเสริมการเกษตร  ระยะ 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    </a:t>
            </a:r>
            <a:b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(พ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ศ. 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2566-2570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  (ร่าง)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โครงการส่งเสริมการท่องเที่ยวชุมชน กิจกรรมส่งเสริมและพัฒนาแหล่งท่องเที่ยววิถีเกษตร ประจำปีงบประมาณ  พ.ศ. 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</a:p>
        </p:txBody>
      </p:sp>
      <p:sp>
        <p:nvSpPr>
          <p:cNvPr id="28" name="Slide Number Placeholder 3">
            <a:extLst>
              <a:ext uri="{FF2B5EF4-FFF2-40B4-BE49-F238E27FC236}">
                <a16:creationId xmlns="" xmlns:a16="http://schemas.microsoft.com/office/drawing/2014/main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2292" y="6462205"/>
            <a:ext cx="517094" cy="478029"/>
          </a:xfrm>
        </p:spPr>
        <p:txBody>
          <a:bodyPr/>
          <a:lstStyle/>
          <a:p>
            <a:pPr>
              <a:defRPr/>
            </a:pPr>
            <a:fld id="{C787E290-76B0-4EA1-9FB1-BF333C18EEE2}" type="slidenum">
              <a:rPr lang="en-US" smtClean="0">
                <a:solidFill>
                  <a:srgbClr val="002060"/>
                </a:solidFill>
                <a:cs typeface="TH SarabunPSK" panose="020B0500040200020003" pitchFamily="34" charset="-34"/>
              </a:rPr>
              <a:pPr>
                <a:defRPr/>
              </a:pPr>
              <a:t>18</a:t>
            </a:fld>
            <a:endParaRPr lang="en-US" dirty="0">
              <a:solidFill>
                <a:srgbClr val="002060"/>
              </a:solidFill>
              <a:cs typeface="TH SarabunPSK" panose="020B0500040200020003" pitchFamily="34" charset="-34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F4C4B4CE-D32A-4A38-B6BE-8429281CAEA6}"/>
              </a:ext>
            </a:extLst>
          </p:cNvPr>
          <p:cNvSpPr txBox="1"/>
          <p:nvPr/>
        </p:nvSpPr>
        <p:spPr>
          <a:xfrm>
            <a:off x="10098791" y="1709599"/>
            <a:ext cx="18962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th-TH" sz="1100" b="1" kern="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050101 : </a:t>
            </a:r>
          </a:p>
          <a:p>
            <a:pPr algn="ctr">
              <a:defRPr/>
            </a:pPr>
            <a:r>
              <a:rPr lang="th-TH" sz="1100" b="1" kern="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รายได้จากการท่องเที่ยว</a:t>
            </a:r>
          </a:p>
          <a:p>
            <a:pPr algn="ctr">
              <a:defRPr/>
            </a:pPr>
            <a:r>
              <a:rPr lang="th-TH" sz="1100" b="1" kern="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เชิงสร้างสรรค์</a:t>
            </a:r>
          </a:p>
          <a:p>
            <a:pPr algn="ctr">
              <a:defRPr/>
            </a:pPr>
            <a:r>
              <a:rPr lang="th-TH" sz="1100" b="1" kern="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และวัฒนธรรมเพิ่มขึ้น</a:t>
            </a:r>
            <a:endParaRPr lang="en-US" sz="1100" b="1" kern="0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B39FDFDD-36CC-46D4-AE12-0CD77D455DB8}"/>
              </a:ext>
            </a:extLst>
          </p:cNvPr>
          <p:cNvGrpSpPr/>
          <p:nvPr/>
        </p:nvGrpSpPr>
        <p:grpSpPr>
          <a:xfrm>
            <a:off x="10027874" y="2912274"/>
            <a:ext cx="2055097" cy="664520"/>
            <a:chOff x="9848244" y="2631470"/>
            <a:chExt cx="2234727" cy="660229"/>
          </a:xfrm>
        </p:grpSpPr>
        <p:sp>
          <p:nvSpPr>
            <p:cNvPr id="39" name="TextBox 38">
              <a:extLst>
                <a:ext uri="{FF2B5EF4-FFF2-40B4-BE49-F238E27FC236}">
                  <a16:creationId xmlns="" xmlns:a16="http://schemas.microsoft.com/office/drawing/2014/main" id="{30DFFD3D-4670-4BE1-B974-43181CE75520}"/>
                </a:ext>
              </a:extLst>
            </p:cNvPr>
            <p:cNvSpPr txBox="1"/>
            <p:nvPr/>
          </p:nvSpPr>
          <p:spPr>
            <a:xfrm>
              <a:off x="9848244" y="2631470"/>
              <a:ext cx="2234727" cy="66022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indent="0">
                <a:buFont typeface="Arial" panose="020B0604020202020204" pitchFamily="34" charset="0"/>
                <a:buNone/>
                <a:defRPr/>
              </a:pPr>
              <a:endParaRPr lang="th-TH" kern="0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="" xmlns:a16="http://schemas.microsoft.com/office/drawing/2014/main" id="{9E2EC94F-A7C0-4A07-A955-7895666B838F}"/>
                </a:ext>
              </a:extLst>
            </p:cNvPr>
            <p:cNvSpPr txBox="1"/>
            <p:nvPr/>
          </p:nvSpPr>
          <p:spPr>
            <a:xfrm>
              <a:off x="9916307" y="2638465"/>
              <a:ext cx="2070996" cy="49537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V02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>
                <a:lnSpc>
                  <a:spcPct val="80000"/>
                </a:lnSpc>
                <a:defRPr/>
              </a:pPr>
              <a:r>
                <a:rPr lang="th-TH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การเพิ่มมูลค่าให้กับสินค้า บริการ และแหล่งท่องเที่ยว</a:t>
              </a:r>
              <a:endParaRPr lang="en-US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10BE281B-D49F-402C-B528-48E4B680E2EC}"/>
              </a:ext>
            </a:extLst>
          </p:cNvPr>
          <p:cNvGrpSpPr/>
          <p:nvPr/>
        </p:nvGrpSpPr>
        <p:grpSpPr>
          <a:xfrm>
            <a:off x="10018445" y="3909001"/>
            <a:ext cx="2079567" cy="1198371"/>
            <a:chOff x="9837798" y="3529426"/>
            <a:chExt cx="2261336" cy="1123982"/>
          </a:xfrm>
        </p:grpSpPr>
        <p:sp>
          <p:nvSpPr>
            <p:cNvPr id="13" name="Rectangle 12">
              <a:extLst>
                <a:ext uri="{FF2B5EF4-FFF2-40B4-BE49-F238E27FC236}">
                  <a16:creationId xmlns="" xmlns:a16="http://schemas.microsoft.com/office/drawing/2014/main" id="{46CE7A74-E0BE-4213-88B1-3E354093F25A}"/>
                </a:ext>
              </a:extLst>
            </p:cNvPr>
            <p:cNvSpPr/>
            <p:nvPr/>
          </p:nvSpPr>
          <p:spPr>
            <a:xfrm>
              <a:off x="9837798" y="3529426"/>
              <a:ext cx="2242963" cy="83663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2800" dirty="0">
                <a:solidFill>
                  <a:prstClr val="white"/>
                </a:solidFill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="" xmlns:a16="http://schemas.microsoft.com/office/drawing/2014/main" id="{60F2B31F-BF2B-4AD3-9087-CD9810EE20B6}"/>
                </a:ext>
              </a:extLst>
            </p:cNvPr>
            <p:cNvSpPr txBox="1"/>
            <p:nvPr/>
          </p:nvSpPr>
          <p:spPr>
            <a:xfrm>
              <a:off x="9877419" y="3556458"/>
              <a:ext cx="2221715" cy="109695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sz="1000" b="1" kern="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F020</a:t>
              </a:r>
              <a:r>
                <a:rPr lang="th-TH" sz="1000" b="1" kern="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</a:t>
              </a:r>
              <a:r>
                <a:rPr lang="en-US" sz="1000" b="1" kern="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th-TH" sz="1000" kern="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ความคิดสร้างสรรค์ ศิลปะ วัฒนธรรม และองค์ความรู้ของท้องถิ่นมาพัฒนาแหล่งท่องเที่ยว สินค้า และบริการที่เป็นเอกลักษณ์</a:t>
              </a:r>
            </a:p>
            <a:p>
              <a:pPr>
                <a:defRPr/>
              </a:pPr>
              <a:r>
                <a:rPr lang="en-US" sz="1000" b="1" kern="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F0202 </a:t>
              </a:r>
              <a:r>
                <a:rPr lang="th-TH" sz="1000" kern="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ศักยภาพชุมชน และผู้ประกอบการ เกิดการเรียนรู้ตามกระบวนการคิดสร้างสรรค์</a:t>
              </a:r>
            </a:p>
          </p:txBody>
        </p:sp>
      </p:grpSp>
      <p:sp>
        <p:nvSpPr>
          <p:cNvPr id="41" name="Arrow: Down 40">
            <a:extLst>
              <a:ext uri="{FF2B5EF4-FFF2-40B4-BE49-F238E27FC236}">
                <a16:creationId xmlns="" xmlns:a16="http://schemas.microsoft.com/office/drawing/2014/main" id="{AEC2CD89-5C85-4C01-A61D-C225FCADFDB7}"/>
              </a:ext>
            </a:extLst>
          </p:cNvPr>
          <p:cNvSpPr/>
          <p:nvPr/>
        </p:nvSpPr>
        <p:spPr>
          <a:xfrm>
            <a:off x="10800005" y="2565880"/>
            <a:ext cx="353902" cy="309262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3" name="Arrow: Down 42">
            <a:extLst>
              <a:ext uri="{FF2B5EF4-FFF2-40B4-BE49-F238E27FC236}">
                <a16:creationId xmlns="" xmlns:a16="http://schemas.microsoft.com/office/drawing/2014/main" id="{4D244013-48F4-42B3-9FF1-F25586C3F3FA}"/>
              </a:ext>
            </a:extLst>
          </p:cNvPr>
          <p:cNvSpPr/>
          <p:nvPr/>
        </p:nvSpPr>
        <p:spPr>
          <a:xfrm>
            <a:off x="10800005" y="3618074"/>
            <a:ext cx="353902" cy="309262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="" xmlns:a16="http://schemas.microsoft.com/office/drawing/2014/main" id="{43F1CC98-13FB-4474-AE96-707C0078028A}"/>
              </a:ext>
            </a:extLst>
          </p:cNvPr>
          <p:cNvSpPr/>
          <p:nvPr/>
        </p:nvSpPr>
        <p:spPr>
          <a:xfrm>
            <a:off x="10072047" y="933129"/>
            <a:ext cx="192294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หน่วยงานที่เกี่ยวข้อง 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200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  <a:endParaRPr lang="en-US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="" xmlns:a16="http://schemas.microsoft.com/office/drawing/2014/main" id="{BA227389-B1C0-4FAC-BC4C-37DA337A512C}"/>
              </a:ext>
            </a:extLst>
          </p:cNvPr>
          <p:cNvCxnSpPr>
            <a:cxnSpLocks/>
            <a:stCxn id="48" idx="2"/>
            <a:endCxn id="38" idx="0"/>
          </p:cNvCxnSpPr>
          <p:nvPr/>
        </p:nvCxnSpPr>
        <p:spPr>
          <a:xfrm>
            <a:off x="11033520" y="1394794"/>
            <a:ext cx="9444" cy="314805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E7E4F766-2C43-484A-9B90-A82F046A868E}"/>
              </a:ext>
            </a:extLst>
          </p:cNvPr>
          <p:cNvSpPr txBox="1"/>
          <p:nvPr/>
        </p:nvSpPr>
        <p:spPr>
          <a:xfrm>
            <a:off x="10141126" y="5328508"/>
            <a:ext cx="3539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prstClr val="black"/>
                </a:solidFill>
                <a:latin typeface="TH Sarabun PSK"/>
                <a:sym typeface="Wingdings" panose="05000000000000000000" pitchFamily="2" charset="2"/>
              </a:rPr>
              <a:t></a:t>
            </a:r>
            <a:endParaRPr lang="en-US" sz="1600" dirty="0">
              <a:solidFill>
                <a:prstClr val="black"/>
              </a:solidFill>
              <a:latin typeface="TH Sarabun PSK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9A1FF574-794B-448C-AE88-BA2BC2F7BE13}"/>
              </a:ext>
            </a:extLst>
          </p:cNvPr>
          <p:cNvSpPr/>
          <p:nvPr/>
        </p:nvSpPr>
        <p:spPr>
          <a:xfrm>
            <a:off x="11723" y="5176208"/>
            <a:ext cx="1002487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indent="-546100" algn="thaiDist">
              <a:tabLst>
                <a:tab pos="546100" algn="l"/>
              </a:tabLst>
              <a:defRPr/>
            </a:pPr>
            <a:r>
              <a:rPr 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lang="en-US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1.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สามารถปรับเปลี่ยนพื้นที่เป้าหมายได้ตามการจัดสรรงบประมาณรายจ่ายประจำปีงบประมาณ พ.ศ. 2566</a:t>
            </a:r>
          </a:p>
          <a:p>
            <a:pPr marL="515938" indent="-515938" algn="thaiDist">
              <a:tabLst>
                <a:tab pos="542925" algn="l"/>
              </a:tabLst>
              <a:defRPr/>
            </a:pP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</a:t>
            </a:r>
            <a:r>
              <a:rPr lang="en-US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2.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กรมส่งเสริมการเกษตรสามารถปรับเปลี่ยน “ค่าเป้าหมาย 2566–2570” ของตัวชี้วัดนี้ได้ หาก “วิสาหกิจชุมชนได้รับผลกระทบจากปัจจัยภายนอกที่ไม่สามารถควบคุมได้ เช่น สถานการณ์การแพร่ระบาดของโรคโควิด</a:t>
            </a:r>
            <a:r>
              <a:rPr lang="en-US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 ซึ่งส่งผลให้ต้องปิดแหล่งท่องเที่ยวและ/หรือจำนวนนักท่องเที่ยวลดลง, ต้นทุนการผลิตและบริการท่องเที่ยวเพิ่มสูงขึ้นฯลฯ ซึ่งปัจจัยดังกล่าว ทำให้รายได้จากการท่องเที่ยวลดลง” หรือ “งบประมาณที่วิสาหกิจชุมชนได้รับการสนับสนุนต่อกลุ่มตามโครงการฯ ลดลงอย่างมีนัยสำคัญ” </a:t>
            </a:r>
            <a:endParaRPr lang="en-US" sz="9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5938" indent="-515938" algn="thaiDist">
              <a:tabLst>
                <a:tab pos="447675" algn="l"/>
              </a:tabLst>
              <a:defRPr/>
            </a:pPr>
            <a:r>
              <a:rPr lang="en-US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3.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กรมส่งเสริมการเกษตรสามารถปรับเปลี่ยน “ค่าเป้าหมาย 2566 - 2570” ได้ หากผลการดำเนินงานของวิสาหกิจชุมชนพื้นที่เป้าหมาย ปี 2565 มีรายได้ที่เพิ่มขึ้นเพิ่มขึ้นหลังร่วมโครงการต่ำกว่าร้อยละ 1</a:t>
            </a:r>
            <a:r>
              <a:rPr lang="en-US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(ค่าเป้าหมายปี </a:t>
            </a:r>
            <a:r>
              <a:rPr lang="en-US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 = รายได้จากการท่องเที่ยวเชิงเกษตรเพิ่มขึ้นไม่น้อยกว่าร้อยละ 10) ดังนั้น จึงขอปรับค่าเป้าหมายใหม่เท่ากับ “ค่าเป้าหมาย ปี </a:t>
            </a:r>
            <a:r>
              <a:rPr lang="en-US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2565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” </a:t>
            </a:r>
            <a:endParaRPr lang="en-US" sz="900" spc="-1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6C9E6153-F871-47D4-9FB5-AA5189A823E9}"/>
              </a:ext>
            </a:extLst>
          </p:cNvPr>
          <p:cNvSpPr/>
          <p:nvPr/>
        </p:nvSpPr>
        <p:spPr>
          <a:xfrm>
            <a:off x="2983" y="6072502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กองส่งเสริมวิสาหกิจชุมชน กรมส่งเสริมการเกษตร</a:t>
            </a:r>
            <a:endParaRPr lang="en-US" sz="1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Arrow: Down 40">
            <a:extLst>
              <a:ext uri="{FF2B5EF4-FFF2-40B4-BE49-F238E27FC236}">
                <a16:creationId xmlns="" xmlns:a16="http://schemas.microsoft.com/office/drawing/2014/main" id="{AEC2CD89-5C85-4C01-A61D-C225FCADFDB7}"/>
              </a:ext>
            </a:extLst>
          </p:cNvPr>
          <p:cNvSpPr/>
          <p:nvPr/>
        </p:nvSpPr>
        <p:spPr>
          <a:xfrm>
            <a:off x="10800010" y="5062183"/>
            <a:ext cx="353902" cy="309262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graphicFrame>
        <p:nvGraphicFramePr>
          <p:cNvPr id="40" name="Table 7">
            <a:extLst>
              <a:ext uri="{FF2B5EF4-FFF2-40B4-BE49-F238E27FC236}">
                <a16:creationId xmlns="" xmlns:a16="http://schemas.microsoft.com/office/drawing/2014/main" id="{E6BE7C4B-65EE-15E6-7897-71C3CAA2D6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2505835"/>
              </p:ext>
            </p:extLst>
          </p:nvPr>
        </p:nvGraphicFramePr>
        <p:xfrm>
          <a:off x="95318" y="4296647"/>
          <a:ext cx="9628501" cy="802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2290">
                  <a:extLst>
                    <a:ext uri="{9D8B030D-6E8A-4147-A177-3AD203B41FA5}">
                      <a16:colId xmlns="" xmlns:a16="http://schemas.microsoft.com/office/drawing/2014/main" val="4953110"/>
                    </a:ext>
                  </a:extLst>
                </a:gridCol>
                <a:gridCol w="3063273">
                  <a:extLst>
                    <a:ext uri="{9D8B030D-6E8A-4147-A177-3AD203B41FA5}">
                      <a16:colId xmlns="" xmlns:a16="http://schemas.microsoft.com/office/drawing/2014/main" val="1230062339"/>
                    </a:ext>
                  </a:extLst>
                </a:gridCol>
                <a:gridCol w="3462938">
                  <a:extLst>
                    <a:ext uri="{9D8B030D-6E8A-4147-A177-3AD203B41FA5}">
                      <a16:colId xmlns="" xmlns:a16="http://schemas.microsoft.com/office/drawing/2014/main" val="614190394"/>
                    </a:ext>
                  </a:extLst>
                </a:gridCol>
              </a:tblGrid>
              <a:tr h="253617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ขั้นต้น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000" b="1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85119167"/>
                  </a:ext>
                </a:extLst>
              </a:tr>
              <a:tr h="308252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8.08</a:t>
                      </a: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12</a:t>
                      </a:r>
                    </a:p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(+/- interval 3.92)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2566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+/- Growth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เฉลี่ยทุกปี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5.92</a:t>
                      </a: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7" name="TextBox 67">
            <a:extLst>
              <a:ext uri="{FF2B5EF4-FFF2-40B4-BE49-F238E27FC236}">
                <a16:creationId xmlns="" xmlns:a16="http://schemas.microsoft.com/office/drawing/2014/main" id="{1BC75F99-EDA8-4984-8CFC-52EA8D7A7758}"/>
              </a:ext>
            </a:extLst>
          </p:cNvPr>
          <p:cNvSpPr txBox="1"/>
          <p:nvPr/>
        </p:nvSpPr>
        <p:spPr>
          <a:xfrm>
            <a:off x="10119971" y="5391908"/>
            <a:ext cx="1875021" cy="1131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</a:t>
            </a:r>
            <a:r>
              <a:rPr lang="th-TH" sz="9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anose="05050102010706020507" pitchFamily="18" charset="2"/>
              </a:rPr>
              <a:t>   </a:t>
            </a: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 </a:t>
            </a: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ตัวชี้วัดบูรณาการหลายห</a:t>
            </a:r>
            <a:r>
              <a:rPr lang="th-TH" sz="9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น่</a:t>
            </a: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วย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โปรดระบุ ...........................................</a:t>
            </a:r>
            <a:b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.............................................</a:t>
            </a: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............................................. 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6" name="สี่เหลี่ยมผืนผ้า 45">
            <a:extLst>
              <a:ext uri="{FF2B5EF4-FFF2-40B4-BE49-F238E27FC236}">
                <a16:creationId xmlns="" xmlns:a16="http://schemas.microsoft.com/office/drawing/2014/main" id="{9D6B9F7F-DE67-4C7A-9542-09F548107D07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9" name="TextBox 20">
            <a:extLst>
              <a:ext uri="{FF2B5EF4-FFF2-40B4-BE49-F238E27FC236}">
                <a16:creationId xmlns="" xmlns:a16="http://schemas.microsoft.com/office/drawing/2014/main" id="{3EE46645-3E76-4EAB-B8C4-BA31EDEDFAE9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8995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=""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=""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202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7FCFB993-C7E0-208B-91A4-9384CC3AF9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8763194"/>
              </p:ext>
            </p:extLst>
          </p:nvPr>
        </p:nvGraphicFramePr>
        <p:xfrm>
          <a:off x="159344" y="685700"/>
          <a:ext cx="11877676" cy="1859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6388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 PSK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 PSK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: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 PSK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ร้อยละของรายได้ที่เพิ่มขึ้นของวิสาหกิจชุมชนที่ประกอบกิจกรรมด้านท่องเที่ยวเกษตร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3923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 PSK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กองส่งเสริมวิสาหกิจชุมชน 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 PSK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 PSK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334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 PSK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รายงานการฝึกอบรมฯ สมาชิกวิสาหกิจชุมชนที่เข้าร่วมโครงการมีความรู้ความเข้าใจในด้านการบริหาร</a:t>
                      </a:r>
                      <a:r>
                        <a:rPr lang="th-TH" sz="1400" b="0" dirty="0" smtClean="0">
                          <a:solidFill>
                            <a:schemeClr val="tx1"/>
                          </a:solidFill>
                          <a:latin typeface="TH Sarabun PSK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จัดการ                       แหล่ง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 PSK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ท่องเที่ยว มาตรฐานท่องเที่ยวเชิงเกษตร และมาตรฐานด้านความปลอดภัย</a:t>
                      </a:r>
                    </a:p>
                    <a:p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 PSK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แผนความต้องการพัฒนาแหล่งท่องเที่ยวเชิงเกษตรตามผลการวิเคราะห์ศักยภาพ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181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 PSK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รายงานสรุปผลการจัดทำเวทีชุมชนเพื่อส่งเสริมและพัฒนาแหล่งท่องเที่ยวเชิงเกษตรต้นแบบ ครั้งที่ 1</a:t>
                      </a:r>
                      <a:endParaRPr lang="th-TH" sz="1400" b="0" strike="sngStrike" dirty="0">
                        <a:solidFill>
                          <a:schemeClr val="tx1"/>
                        </a:solidFill>
                        <a:latin typeface="TH Sarabun PSK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="" xmlns:a16="http://schemas.microsoft.com/office/drawing/2014/main" id="{524A5526-6859-7FAE-E3CB-CA4F5839BE2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8045" y="3121274"/>
          <a:ext cx="6286621" cy="18440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86621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24985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พัฒนาศักยภาพสมาชิกวิสาหกิจชุมชนด้านการบริหารจัดการแหล่งท่องเที่ยว มาตรฐานท่องเที่ยวเชิงเกษตร และมาตรฐานด้านความปลอดภัย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สนับสนุนการดำเนินงานตามแผนพัฒนาแหล่งท่องเที่ยวเชิงเกษตร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="" xmlns:a16="http://schemas.microsoft.com/office/drawing/2014/main" id="{A18BF584-7F84-6B17-580D-C16FEA43282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470471" y="3129121"/>
          <a:ext cx="5547358" cy="18440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7358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พัฒนาศักยภาพการท่องเที่ยวเชิงเกษตรต้นแบบ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kumimoji="0" lang="en-US" sz="14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60034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16A4EE97-E055-43E1-9863-6EF66F77901C}"/>
              </a:ext>
            </a:extLst>
          </p:cNvPr>
          <p:cNvSpPr txBox="1"/>
          <p:nvPr/>
        </p:nvSpPr>
        <p:spPr>
          <a:xfrm>
            <a:off x="132140" y="5715667"/>
            <a:ext cx="9125477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การรายงานผล </a:t>
            </a:r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 </a:t>
            </a:r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เดือน </a:t>
            </a:r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กำหนดให้หน่วยงานเจ้าภาพหลัก รายงานผลการดำเนินการตามแผนปฏิบัติการรายปี (ในภาพรวม) ระบุผลผลิตหรือความก้าวหน้า/ผลสำเร็จการดำเนินการ ของแต่ละหน่วยงานที่เกี่ยวข้องที่ระบุไว้</a:t>
            </a:r>
            <a:endParaRPr lang="en-US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Pentagon 43">
            <a:extLst>
              <a:ext uri="{FF2B5EF4-FFF2-40B4-BE49-F238E27FC236}">
                <a16:creationId xmlns="" xmlns:a16="http://schemas.microsoft.com/office/drawing/2014/main" id="{7DA5BBCB-4356-4AE4-8378-B17C9D280496}"/>
              </a:ext>
            </a:extLst>
          </p:cNvPr>
          <p:cNvSpPr/>
          <p:nvPr/>
        </p:nvSpPr>
        <p:spPr>
          <a:xfrm>
            <a:off x="8745703" y="817855"/>
            <a:ext cx="1034367" cy="31024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DC722A9E-8E5E-4F14-8BFB-3D2CD007B7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298602"/>
              </p:ext>
            </p:extLst>
          </p:nvPr>
        </p:nvGraphicFramePr>
        <p:xfrm>
          <a:off x="174323" y="2967586"/>
          <a:ext cx="9088563" cy="1112393"/>
        </p:xfrm>
        <a:graphic>
          <a:graphicData uri="http://schemas.openxmlformats.org/drawingml/2006/table">
            <a:tbl>
              <a:tblPr firstRow="1"/>
              <a:tblGrid>
                <a:gridCol w="908856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414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แนวทางการประเมิน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45947573"/>
                  </a:ext>
                </a:extLst>
              </a:tr>
              <a:tr h="870905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anose="02070309020205020404" pitchFamily="49" charset="0"/>
                        <a:buChar char="o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ประเมินความสำเร็จจากการดำเนินงานตามกิจกรรมที่ได้ระบุไว้ในแผนปฏิบัติการ (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2566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anose="02070309020205020404" pitchFamily="49" charset="0"/>
                        <a:buChar char="o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โดยพิจารณาจากจำนวนกิจกรรมทั้งหมดที่ได้กำหนดไว้ในแต่ละ</a:t>
                      </a:r>
                      <a:r>
                        <a:rPr lang="th-TH" sz="1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ที่ต้องดำเนินการ สามารถดำเนินการได้ตามแผนระยะเวลาที่กำหนด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anose="02070309020205020404" pitchFamily="49" charset="0"/>
                        <a:buChar char="o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กรณีหน่วยงานเกี่ยวข้องในงานบริการ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Agenda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หลายงานบริการ เป็นการวัดร้อยละความสา</a:t>
                      </a:r>
                      <a:r>
                        <a:rPr lang="th-TH" sz="1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เร็จ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เฉลี่ยของงานบริการ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Agenda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ที่เกี่ยวข้อง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0" name="ตาราง 9">
            <a:extLst>
              <a:ext uri="{FF2B5EF4-FFF2-40B4-BE49-F238E27FC236}">
                <a16:creationId xmlns=""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70767"/>
              </p:ext>
            </p:extLst>
          </p:nvPr>
        </p:nvGraphicFramePr>
        <p:xfrm>
          <a:off x="149670" y="1302468"/>
          <a:ext cx="9080408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804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350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มติคณะรัฐมนตรี เมื่อวันที่ 3 ส.ค. 64 เห็นชอบการขับเคลื่อนการให้บริการประชาชนผ่านระบบอิเล็กทรอนิกส์ (</a:t>
                      </a:r>
                      <a:r>
                        <a:rPr lang="en-US" sz="11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e-Service) </a:t>
                      </a:r>
                      <a:r>
                        <a:rPr lang="th-TH" sz="11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 พ.ศ. 2565 รวมงานงานบริการ </a:t>
                      </a:r>
                      <a:r>
                        <a:rPr lang="en-US" sz="11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Agenda</a:t>
                      </a:r>
                      <a:r>
                        <a:rPr lang="th-TH" sz="11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สานักงาน </a:t>
                      </a: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spc="-4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lang="th-TH" sz="11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กำหนดให้หน่วยงานเจ้าภาพหลัก และหน่วยงานที่เกี่ยวข้องจัดทำทิศทางการพัฒนา (</a:t>
                      </a:r>
                      <a:r>
                        <a:rPr lang="en-US" sz="11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Roadmap) </a:t>
                      </a:r>
                      <a:r>
                        <a:rPr lang="th-TH" sz="11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ภายในระยะ ไม่เกิน 3 ปี (พ.ศ. 2565 – 2567) และจัดทำแผนปฏิบัติการ (</a:t>
                      </a:r>
                      <a:r>
                        <a:rPr lang="en-US" sz="11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r>
                        <a:rPr lang="th-TH" sz="1100" b="1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</a:t>
                      </a:r>
                      <a:r>
                        <a:rPr lang="th-TH" sz="11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ขับเคลื่อนเป้าหมายที่กำหนดในแต่ละปี</a:t>
                      </a:r>
                      <a:endParaRPr lang="th-TH" sz="1100" b="1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ในปีงบประมาณ พ.ศ. 2566 หมายถึง แผนดำเนินการที่ส่วนราชการระบุรายละเอียดกิจกรรมสำคัญที่ต้องดำเนินการเพื่อให้บรรลุเป้าหมายตามที่ได้กำหนดไว้ใน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Roadmap 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2566 โดยระบุหน่วยงานที่รับผิดชอบให้ชัดเจน/ผลผลิตที่จะ</a:t>
                      </a:r>
                      <a:r>
                        <a:rPr lang="th-TH" sz="11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ได้รับ               เป็นราย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เดือนหรือราย</a:t>
                      </a:r>
                      <a:r>
                        <a:rPr lang="th-TH" sz="1100" b="1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เพื่อใช้ติดตามความก้าวหน้าการขับเคลื่อน/เป้าหมายในการวัดความสำเร็จของแต่ละ</a:t>
                      </a:r>
                      <a:r>
                        <a:rPr lang="th-TH" sz="1100" b="1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/การระบุเป้าหมายและบทบาทของหน่วยงานที่เกี่ยวข้อง</a:t>
                      </a:r>
                    </a:p>
                  </a:txBody>
                  <a:tcPr>
                    <a:lnT w="38100" cmpd="sng">
                      <a:noFill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3" name="ตาราง 4">
            <a:extLst>
              <a:ext uri="{FF2B5EF4-FFF2-40B4-BE49-F238E27FC236}">
                <a16:creationId xmlns="" xmlns:a16="http://schemas.microsoft.com/office/drawing/2014/main" id="{5A3A4C22-31A6-4679-8FCA-5B2D97431CE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00484" y="753903"/>
          <a:ext cx="1643941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3941">
                  <a:extLst>
                    <a:ext uri="{9D8B030D-6E8A-4147-A177-3AD203B41FA5}">
                      <a16:colId xmlns="" xmlns:a16="http://schemas.microsoft.com/office/drawing/2014/main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มก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อช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(เจ้าภาพหลัก)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กข./ปม./ปศ./กวก./กสก./สปก./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/สป.กษ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0928310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049EF1DA-3DD0-46B5-858F-C383FABD3A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857819"/>
              </p:ext>
            </p:extLst>
          </p:nvPr>
        </p:nvGraphicFramePr>
        <p:xfrm>
          <a:off x="152400" y="4128041"/>
          <a:ext cx="9097027" cy="14024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2059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  <a:gridCol w="2936977">
                  <a:extLst>
                    <a:ext uri="{9D8B030D-6E8A-4147-A177-3AD203B41FA5}">
                      <a16:colId xmlns="" xmlns:a16="http://schemas.microsoft.com/office/drawing/2014/main" val="2395773697"/>
                    </a:ext>
                  </a:extLst>
                </a:gridCol>
                <a:gridCol w="3317991">
                  <a:extLst>
                    <a:ext uri="{9D8B030D-6E8A-4147-A177-3AD203B41FA5}">
                      <a16:colId xmlns="" xmlns:a16="http://schemas.microsoft.com/office/drawing/2014/main" val="2019525282"/>
                    </a:ext>
                  </a:extLst>
                </a:gridCol>
              </a:tblGrid>
              <a:tr h="338625">
                <a:tc grid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th-TH" sz="11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th-TH" sz="11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53748840"/>
                  </a:ext>
                </a:extLst>
              </a:tr>
              <a:tr h="34676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33969053"/>
                  </a:ext>
                </a:extLst>
              </a:tr>
              <a:tr h="7170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000" b="1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000" b="1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80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000" b="1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000" b="1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</a:t>
                      </a:r>
                      <a:r>
                        <a:rPr lang="en-US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000" b="1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000" b="1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</a:t>
                      </a:r>
                      <a:r>
                        <a:rPr lang="en-US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25542"/>
                  </a:ext>
                </a:extLst>
              </a:tr>
            </a:tbl>
          </a:graphicData>
        </a:graphic>
      </p:graphicFrame>
      <p:sp>
        <p:nvSpPr>
          <p:cNvPr id="29" name="TextBox 19">
            <a:extLst>
              <a:ext uri="{FF2B5EF4-FFF2-40B4-BE49-F238E27FC236}">
                <a16:creationId xmlns="" xmlns:a16="http://schemas.microsoft.com/office/drawing/2014/main" id="{02604834-FB87-4C92-999F-0B453569DB69}"/>
              </a:ext>
            </a:extLst>
          </p:cNvPr>
          <p:cNvSpPr txBox="1"/>
          <p:nvPr/>
        </p:nvSpPr>
        <p:spPr>
          <a:xfrm>
            <a:off x="9394026" y="4686291"/>
            <a:ext cx="2645574" cy="14773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หมายเหตุ </a:t>
            </a:r>
            <a:r>
              <a:rPr lang="en-US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:</a:t>
            </a:r>
            <a:endParaRPr lang="th-TH" sz="1000" b="1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Wingdings" panose="05000000000000000000" pitchFamily="2" charset="2"/>
            </a:endParaRPr>
          </a:p>
          <a:p>
            <a:pPr marL="119063" indent="-119063">
              <a:buFont typeface="Courier New" panose="02070309020205020404" pitchFamily="49" charset="0"/>
              <a:buChar char="o"/>
              <a:defRPr/>
            </a:pPr>
            <a:r>
              <a:rPr lang="th-TH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การกำหนดเป้าหมาย 6 เดือน </a:t>
            </a:r>
            <a:r>
              <a:rPr lang="en-US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: </a:t>
            </a:r>
            <a:r>
              <a:rPr lang="th-TH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กำหนดเป้าหมายตามกิจกรรมที่หน่วยงานเกี่ยวข้องผลักดัน หรือกำหนดเป้าหมายร่วมกันทุกส่วนราชการ</a:t>
            </a:r>
          </a:p>
          <a:p>
            <a:pPr marL="119063" indent="-119063">
              <a:buFont typeface="Courier New" panose="02070309020205020404" pitchFamily="49" charset="0"/>
              <a:buChar char="o"/>
              <a:defRPr/>
            </a:pPr>
            <a:r>
              <a:rPr lang="th-TH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สำนักงาน </a:t>
            </a:r>
            <a:r>
              <a:rPr lang="th-TH" sz="1000" b="1" kern="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ก.พ.ร</a:t>
            </a:r>
            <a:r>
              <a:rPr lang="th-TH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. (ทีมขับเคลื่อน </a:t>
            </a:r>
            <a:r>
              <a:rPr lang="en-US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e-Service)</a:t>
            </a:r>
            <a:r>
              <a:rPr lang="th-TH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 ติดตามความก้าวหน้าทุก 2 เดือน (ช่วงวันที่   15 ของเดือนถัดไป (เริ่ม ม.ค. 66)</a:t>
            </a:r>
            <a:endParaRPr lang="en-US" sz="1000" b="1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344271"/>
              </p:ext>
            </p:extLst>
          </p:nvPr>
        </p:nvGraphicFramePr>
        <p:xfrm>
          <a:off x="9394026" y="2047006"/>
          <a:ext cx="2643299" cy="20271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32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9307">
                <a:tc>
                  <a:txBody>
                    <a:bodyPr/>
                    <a:lstStyle/>
                    <a:p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บทบาทของหน่วยงาน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00752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en-US" sz="10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ชื่องานบริการ </a:t>
                      </a:r>
                      <a:r>
                        <a:rPr lang="en-US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Agenda : </a:t>
                      </a:r>
                      <a:r>
                        <a:rPr lang="th-TH" sz="1000" b="1" dirty="0">
                          <a:solidFill>
                            <a:srgbClr val="00B05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000" b="1" dirty="0">
                          <a:solidFill>
                            <a:srgbClr val="00B05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000" b="1" dirty="0">
                          <a:solidFill>
                            <a:srgbClr val="00B05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  <a:endParaRPr lang="en-US" sz="1000" b="1" dirty="0">
                        <a:solidFill>
                          <a:srgbClr val="00B05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kumimoji="0" lang="th-TH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" panose="05000000000000000000" pitchFamily="2" charset="2"/>
                        </a:rPr>
                        <a:t></a:t>
                      </a:r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หน่วยงานเจ้าภาพหลัก</a:t>
                      </a:r>
                    </a:p>
                    <a:p>
                      <a:pPr marL="285750" indent="-285750">
                        <a:buFont typeface="Wingdings 2" pitchFamily="18" charset="2"/>
                        <a:buChar char="R"/>
                      </a:pPr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หน่วยงานที่เกี่ยวข้อง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ชื่องานบริการ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Agenda :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ระบบการขึ้นทะเบียนเกษตรกรและการขอรับการช่วยเหลือด้านการเกษตร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" panose="05000000000000000000" pitchFamily="2" charset="2"/>
                        </a:rPr>
                        <a:t>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หน่วยงานเจ้าภาพหลัก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 panose="05020102010507070707" pitchFamily="18" charset="2"/>
                        </a:rPr>
                        <a:t></a:t>
                      </a:r>
                      <a:r>
                        <a:rPr kumimoji="0" lang="th-TH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" panose="05000000000000000000" pitchFamily="2" charset="2"/>
                        </a:rPr>
                        <a:t>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หน่วยงานที่เกี่ยวข้อง</a:t>
                      </a:r>
                    </a:p>
                    <a:p>
                      <a:pPr marL="285750" indent="-285750">
                        <a:buFont typeface="Wingdings 2" pitchFamily="18" charset="2"/>
                        <a:buChar char="R"/>
                      </a:pP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" name="Rounded Rectangle 3">
            <a:extLst>
              <a:ext uri="{FF2B5EF4-FFF2-40B4-BE49-F238E27FC236}">
                <a16:creationId xmlns=""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91245" y="742223"/>
            <a:ext cx="8654458" cy="562559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8 </a:t>
            </a:r>
            <a:r>
              <a:rPr lang="en-US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การพัฒนาองค์การสู่ดิจิทัล</a:t>
            </a:r>
            <a:r>
              <a:rPr lang="en-US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200" b="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fontAlgn="b"/>
            <a:r>
              <a:rPr lang="en-US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- </a:t>
            </a:r>
            <a:r>
              <a:rPr lang="th-TH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การสร้างนวัตกรรมในการปรับปรุงกระบวนงานหรือการให้บริการ ( </a:t>
            </a:r>
            <a:r>
              <a:rPr lang="en-US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e-Service)</a:t>
            </a:r>
          </a:p>
          <a:p>
            <a:pPr marL="88900" fontAlgn="b"/>
            <a:r>
              <a:rPr lang="en-US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: </a:t>
            </a:r>
            <a:r>
              <a:rPr lang="th-TH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ความสำเร็จในการขับเคลื่อนการพัฒนางานบริการ </a:t>
            </a:r>
            <a:r>
              <a:rPr lang="en-US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 </a:t>
            </a:r>
            <a:r>
              <a:rPr lang="th-TH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ตามมติคณะรัฐมนตรี ( 12 งานบริการ) </a:t>
            </a:r>
          </a:p>
        </p:txBody>
      </p:sp>
      <p:grpSp>
        <p:nvGrpSpPr>
          <p:cNvPr id="18" name="กลุ่ม 4">
            <a:extLst>
              <a:ext uri="{FF2B5EF4-FFF2-40B4-BE49-F238E27FC236}">
                <a16:creationId xmlns=""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1285821" y="647549"/>
            <a:ext cx="1107285" cy="615553"/>
            <a:chOff x="7094187" y="1707729"/>
            <a:chExt cx="1164188" cy="613365"/>
          </a:xfrm>
        </p:grpSpPr>
        <p:pic>
          <p:nvPicPr>
            <p:cNvPr id="19" name="Picture 1" descr="C:\Users\dathpan\Downloads\056aac9a306aef891367aae43a86394b.jpg">
              <a:extLst>
                <a:ext uri="{FF2B5EF4-FFF2-40B4-BE49-F238E27FC236}">
                  <a16:creationId xmlns=""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TextBox 2">
              <a:extLst>
                <a:ext uri="{FF2B5EF4-FFF2-40B4-BE49-F238E27FC236}">
                  <a16:creationId xmlns=""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</a:p>
            <a:p>
              <a:pPr algn="ctr" eaLnBrk="1" hangingPunct="1"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C657D-D412-425A-B69D-46688B10728F}" type="slidenum">
              <a:rPr lang="en-US" smtClean="0">
                <a:solidFill>
                  <a:prstClr val="black">
                    <a:tint val="7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สี่เหลี่ยมผืนผ้า 29">
            <a:extLst>
              <a:ext uri="{FF2B5EF4-FFF2-40B4-BE49-F238E27FC236}">
                <a16:creationId xmlns="" xmlns:a16="http://schemas.microsoft.com/office/drawing/2014/main" id="{7DE68C72-F69B-4236-B7C6-17EF08541839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TextBox 20">
            <a:extLst>
              <a:ext uri="{FF2B5EF4-FFF2-40B4-BE49-F238E27FC236}">
                <a16:creationId xmlns="" xmlns:a16="http://schemas.microsoft.com/office/drawing/2014/main" id="{E802AA8A-156A-4C32-A9B4-F1281220B485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2551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F63A3B-78C7-47BE-AE5E-E10140E0464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=""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86801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=""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=""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kumimoji="0" lang="en-US" alt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7.5</a:t>
              </a:r>
              <a:endPara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=""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2" name="TextBox 20">
            <a:extLst>
              <a:ext uri="{FF2B5EF4-FFF2-40B4-BE49-F238E27FC236}">
                <a16:creationId xmlns=""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TextBox 24">
            <a:extLst>
              <a:ext uri="{FF2B5EF4-FFF2-40B4-BE49-F238E27FC236}">
                <a16:creationId xmlns="" xmlns:a16="http://schemas.microsoft.com/office/drawing/2014/main" id="{16A4EE97-E055-43E1-9863-6EF66F77901C}"/>
              </a:ext>
            </a:extLst>
          </p:cNvPr>
          <p:cNvSpPr txBox="1"/>
          <p:nvPr/>
        </p:nvSpPr>
        <p:spPr>
          <a:xfrm>
            <a:off x="205248" y="6434986"/>
            <a:ext cx="11588076" cy="2616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เงื่อนไขการประเมิน 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ความสำเร็จตามแผนปฏิบัติการ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(Action Plan)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Biz portal /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กองทุน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6" name="table">
            <a:extLst>
              <a:ext uri="{FF2B5EF4-FFF2-40B4-BE49-F238E27FC236}">
                <a16:creationId xmlns="" xmlns:a16="http://schemas.microsoft.com/office/drawing/2014/main" id="{D48E3940-ADD9-43D4-A4D2-12B83BFC3E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959" y="2776205"/>
            <a:ext cx="11687273" cy="1000733"/>
          </a:xfrm>
          <a:prstGeom prst="rect">
            <a:avLst/>
          </a:prstGeom>
        </p:spPr>
      </p:pic>
      <p:pic>
        <p:nvPicPr>
          <p:cNvPr id="29" name="table">
            <a:extLst>
              <a:ext uri="{FF2B5EF4-FFF2-40B4-BE49-F238E27FC236}">
                <a16:creationId xmlns="" xmlns:a16="http://schemas.microsoft.com/office/drawing/2014/main" id="{60F2406E-2B7A-4E0A-A389-5034112DBF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248" y="3889578"/>
            <a:ext cx="11502189" cy="1085850"/>
          </a:xfrm>
          <a:prstGeom prst="rect">
            <a:avLst/>
          </a:prstGeom>
        </p:spPr>
      </p:pic>
      <p:pic>
        <p:nvPicPr>
          <p:cNvPr id="30" name="table">
            <a:extLst>
              <a:ext uri="{FF2B5EF4-FFF2-40B4-BE49-F238E27FC236}">
                <a16:creationId xmlns="" xmlns:a16="http://schemas.microsoft.com/office/drawing/2014/main" id="{1F84278C-086A-46B6-A62B-B24275EA9D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752" y="1216476"/>
            <a:ext cx="11687273" cy="1434127"/>
          </a:xfrm>
          <a:prstGeom prst="rect">
            <a:avLst/>
          </a:prstGeom>
        </p:spPr>
      </p:pic>
      <p:pic>
        <p:nvPicPr>
          <p:cNvPr id="31" name="table">
            <a:extLst>
              <a:ext uri="{FF2B5EF4-FFF2-40B4-BE49-F238E27FC236}">
                <a16:creationId xmlns="" xmlns:a16="http://schemas.microsoft.com/office/drawing/2014/main" id="{3F5036D7-097A-4EB4-B1D4-33960549D9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545" y="5033810"/>
            <a:ext cx="11502188" cy="1178908"/>
          </a:xfrm>
          <a:prstGeom prst="rect">
            <a:avLst/>
          </a:prstGeom>
        </p:spPr>
      </p:pic>
      <p:grpSp>
        <p:nvGrpSpPr>
          <p:cNvPr id="18" name="กลุ่ม 28">
            <a:extLst>
              <a:ext uri="{FF2B5EF4-FFF2-40B4-BE49-F238E27FC236}">
                <a16:creationId xmlns="" xmlns:a16="http://schemas.microsoft.com/office/drawing/2014/main" id="{51B28301-1030-4EEE-B757-B089A93B0554}"/>
              </a:ext>
            </a:extLst>
          </p:cNvPr>
          <p:cNvGrpSpPr/>
          <p:nvPr/>
        </p:nvGrpSpPr>
        <p:grpSpPr>
          <a:xfrm>
            <a:off x="84405" y="608496"/>
            <a:ext cx="9909987" cy="549598"/>
            <a:chOff x="84405" y="863305"/>
            <a:chExt cx="21599650" cy="883029"/>
          </a:xfrm>
        </p:grpSpPr>
        <p:sp>
          <p:nvSpPr>
            <p:cNvPr id="23" name="Rounded Rectangle 3">
              <a:extLst>
                <a:ext uri="{FF2B5EF4-FFF2-40B4-BE49-F238E27FC236}">
                  <a16:creationId xmlns="" xmlns:a16="http://schemas.microsoft.com/office/drawing/2014/main" id="{D81081AD-0FC7-4EEB-B261-95FDEDD2A516}"/>
                </a:ext>
              </a:extLst>
            </p:cNvPr>
            <p:cNvSpPr/>
            <p:nvPr/>
          </p:nvSpPr>
          <p:spPr bwMode="gray">
            <a:xfrm>
              <a:off x="84405" y="863305"/>
              <a:ext cx="21599650" cy="88302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C000">
                    <a:lumMod val="110000"/>
                    <a:satMod val="105000"/>
                    <a:tint val="67000"/>
                  </a:srgbClr>
                </a:gs>
                <a:gs pos="50000">
                  <a:srgbClr val="FFC000">
                    <a:lumMod val="105000"/>
                    <a:satMod val="103000"/>
                    <a:tint val="73000"/>
                  </a:srgbClr>
                </a:gs>
                <a:gs pos="100000">
                  <a:srgbClr val="FFC000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FFC000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72000" tIns="72000" rIns="72000" bIns="7200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</a:p>
          </p:txBody>
        </p:sp>
        <p:sp>
          <p:nvSpPr>
            <p:cNvPr id="24" name="สี่เหลี่ยมผืนผ้า 6">
              <a:extLst>
                <a:ext uri="{FF2B5EF4-FFF2-40B4-BE49-F238E27FC236}">
                  <a16:creationId xmlns="" xmlns:a16="http://schemas.microsoft.com/office/drawing/2014/main" id="{E3A44A33-FEAE-4965-8A69-93ADE1CDAF04}"/>
                </a:ext>
              </a:extLst>
            </p:cNvPr>
            <p:cNvSpPr/>
            <p:nvPr/>
          </p:nvSpPr>
          <p:spPr>
            <a:xfrm>
              <a:off x="347792" y="950935"/>
              <a:ext cx="21065299" cy="7417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th-TH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ตัวชี้วัดที่ 8 </a:t>
              </a:r>
              <a:r>
                <a:rPr lang="en-US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:</a:t>
              </a:r>
              <a:r>
                <a:rPr lang="th-TH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การพัฒนาองค์การสู่ดิจิทัล</a:t>
              </a:r>
              <a:r>
                <a:rPr lang="en-US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th-TH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(ความสำเร็จในการขับเคลื่อนการพัฒนางานบริการ </a:t>
              </a:r>
              <a:r>
                <a:rPr lang="en-US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Agenda </a:t>
              </a:r>
              <a:r>
                <a:rPr lang="th-TH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ตามมติคณะรัฐมนตรี ( 12 งานบริการ))</a:t>
              </a:r>
            </a:p>
            <a:p>
              <a:pPr lvl="0"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            (1) </a:t>
              </a: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ระบบรับรองมาตรฐานสินค้าเกษตร (</a:t>
              </a: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GAP) </a:t>
              </a: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พืช ประมง ปศุสัตว์</a:t>
              </a:r>
              <a:endPara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63349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552FEE4-BA56-43AD-911D-49749A0B26CC}"/>
              </a:ext>
            </a:extLst>
          </p:cNvPr>
          <p:cNvSpPr txBox="1"/>
          <p:nvPr/>
        </p:nvSpPr>
        <p:spPr>
          <a:xfrm>
            <a:off x="0" y="0"/>
            <a:ext cx="12191999" cy="527672"/>
          </a:xfrm>
          <a:prstGeom prst="rect">
            <a:avLst/>
          </a:prstGeom>
          <a:solidFill>
            <a:srgbClr val="2F5597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Road map </a:t>
            </a:r>
            <a:r>
              <a:rPr lang="th-TH" dirty="0"/>
              <a:t>การพัฒนาระบบรับรองมาตรฐานสินค้าเกษตร (</a:t>
            </a:r>
            <a:r>
              <a:rPr lang="en-US" dirty="0"/>
              <a:t>GAP) </a:t>
            </a:r>
            <a:r>
              <a:rPr lang="th-TH" dirty="0"/>
              <a:t>พืช ประมง ปศุสัตว์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3F5DF99D-3398-41FA-85D2-87F47958EDC0}"/>
              </a:ext>
            </a:extLst>
          </p:cNvPr>
          <p:cNvGrpSpPr/>
          <p:nvPr/>
        </p:nvGrpSpPr>
        <p:grpSpPr>
          <a:xfrm>
            <a:off x="632258" y="1233442"/>
            <a:ext cx="11216255" cy="2598594"/>
            <a:chOff x="772938" y="1163102"/>
            <a:chExt cx="11216255" cy="2598594"/>
          </a:xfrm>
        </p:grpSpPr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9703B0BA-38B2-468F-B496-C6026B74494A}"/>
                </a:ext>
              </a:extLst>
            </p:cNvPr>
            <p:cNvSpPr txBox="1"/>
            <p:nvPr/>
          </p:nvSpPr>
          <p:spPr>
            <a:xfrm>
              <a:off x="772938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กำหนดวิธีพัฒนาระบบ</a:t>
              </a:r>
              <a:r>
                <a:rPr lang="en-US" dirty="0"/>
                <a:t> </a:t>
              </a:r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39DA0F80-682E-43DE-BEAB-34159C67C35F}"/>
                </a:ext>
              </a:extLst>
            </p:cNvPr>
            <p:cNvSpPr txBox="1"/>
            <p:nvPr/>
          </p:nvSpPr>
          <p:spPr>
            <a:xfrm>
              <a:off x="772939" y="1790449"/>
              <a:ext cx="2438792" cy="307777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1) กรมเป็นผู้พัฒนาฯ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611992B3-080E-411A-9184-23D732182280}"/>
                </a:ext>
              </a:extLst>
            </p:cNvPr>
            <p:cNvSpPr txBox="1"/>
            <p:nvPr/>
          </p:nvSpPr>
          <p:spPr>
            <a:xfrm>
              <a:off x="772939" y="2754511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th-TH" dirty="0"/>
                <a:t>2) พัฒนา</a:t>
              </a:r>
              <a:r>
                <a:rPr lang="th-TH"/>
                <a:t>ผ่าน </a:t>
              </a:r>
              <a:r>
                <a:rPr lang="en-US" dirty="0"/>
                <a:t>Biz portal</a:t>
              </a:r>
              <a:endParaRPr lang="th-TH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9B7C7AF2-00F0-4783-A49E-100914AAF1B7}"/>
                </a:ext>
              </a:extLst>
            </p:cNvPr>
            <p:cNvSpPr txBox="1"/>
            <p:nvPr/>
          </p:nvSpPr>
          <p:spPr>
            <a:xfrm>
              <a:off x="772939" y="2130331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พัฒนาโดย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IT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 </a:t>
              </a:r>
            </a:p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หรือมีแผนงาน/งบประมาณ รองรับ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B5821C88-6723-455D-B7EA-55277A8B650E}"/>
                </a:ext>
              </a:extLst>
            </p:cNvPr>
            <p:cNvSpPr txBox="1"/>
            <p:nvPr/>
          </p:nvSpPr>
          <p:spPr>
            <a:xfrm>
              <a:off x="772939" y="3098800"/>
              <a:ext cx="2438792" cy="55007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หารือกับ สำนักงาน </a:t>
              </a:r>
              <a:r>
                <a:rPr lang="th-TH" sz="1200" dirty="0" err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ก.พ.ร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</a:p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ในแต่ละปีจะสามารถพัฒนาได้กี่ระบบ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43E2FAF9-0737-439E-948A-CE7ACB144A5C}"/>
                </a:ext>
              </a:extLst>
            </p:cNvPr>
            <p:cNvSpPr txBox="1"/>
            <p:nvPr/>
          </p:nvSpPr>
          <p:spPr>
            <a:xfrm>
              <a:off x="3719338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วางแผนการพัฒนาระบบ</a:t>
              </a:r>
              <a:endParaRPr lang="en-US" dirty="0"/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ED881542-D706-4ED0-9062-5FFEF760EE07}"/>
                </a:ext>
              </a:extLst>
            </p:cNvPr>
            <p:cNvSpPr txBox="1"/>
            <p:nvPr/>
          </p:nvSpPr>
          <p:spPr>
            <a:xfrm>
              <a:off x="3719339" y="1790449"/>
              <a:ext cx="2438792" cy="307777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3) สำรวจงานบริการ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ทั้งหมด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E92478EC-A1BD-4C52-89CD-BF00CA7A1A32}"/>
                </a:ext>
              </a:extLst>
            </p:cNvPr>
            <p:cNvSpPr txBox="1"/>
            <p:nvPr/>
          </p:nvSpPr>
          <p:spPr>
            <a:xfrm>
              <a:off x="3719339" y="2130331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แผนพัฒนา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ของกรม/หน่วยงานรับผิดชอบ/ผู้รับผิดชอบ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DB4E30E5-F562-41E9-93C3-4D10CB87CC73}"/>
                </a:ext>
              </a:extLst>
            </p:cNvPr>
            <p:cNvSpPr txBox="1"/>
            <p:nvPr/>
          </p:nvSpPr>
          <p:spPr>
            <a:xfrm>
              <a:off x="6706972" y="1770365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5</a:t>
              </a:r>
              <a:r>
                <a:rPr lang="th-TH" dirty="0"/>
                <a:t>) จัดทำมาตรฐานข้อมูล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47E58C64-778A-4CAE-B074-9909C01E9358}"/>
                </a:ext>
              </a:extLst>
            </p:cNvPr>
            <p:cNvSpPr txBox="1"/>
            <p:nvPr/>
          </p:nvSpPr>
          <p:spPr>
            <a:xfrm>
              <a:off x="6706972" y="2116952"/>
              <a:ext cx="2438792" cy="82441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spc="-6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มาตรฐานแบบฟอร์มขอรับบริการ </a:t>
              </a:r>
              <a:r>
                <a:rPr lang="en-US" sz="1200" spc="-6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kumimoji="0" lang="th-TH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มาตรฐานกระบวนการตรวจรับรองมาตรฐาน 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GAP</a:t>
              </a:r>
              <a:endPara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มาตรฐานแบบฟอร์มใบรับรอง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8" name="Arrow: Right 17">
              <a:extLst>
                <a:ext uri="{FF2B5EF4-FFF2-40B4-BE49-F238E27FC236}">
                  <a16:creationId xmlns="" xmlns:a16="http://schemas.microsoft.com/office/drawing/2014/main" id="{970249DF-E01F-4E8C-9603-4653408E485D}"/>
                </a:ext>
              </a:extLst>
            </p:cNvPr>
            <p:cNvSpPr/>
            <p:nvPr/>
          </p:nvSpPr>
          <p:spPr>
            <a:xfrm>
              <a:off x="3370284" y="1252253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CA5BC42C-7F64-40BA-AD71-278E6AB6FBA4}"/>
                </a:ext>
              </a:extLst>
            </p:cNvPr>
            <p:cNvSpPr txBox="1"/>
            <p:nvPr/>
          </p:nvSpPr>
          <p:spPr>
            <a:xfrm>
              <a:off x="3719339" y="2769411"/>
              <a:ext cx="2438792" cy="5500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th-TH" dirty="0"/>
                <a:t>4) กำหนดขอบเขตการพัฒนา</a:t>
              </a:r>
            </a:p>
            <a:p>
              <a:r>
                <a:rPr lang="th-TH" dirty="0"/>
                <a:t>ระบบ </a:t>
              </a:r>
              <a:r>
                <a:rPr lang="en-US" dirty="0"/>
                <a:t>e-Service (GAP)</a:t>
              </a:r>
              <a:endParaRPr lang="th-TH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C195C77D-7A15-4C75-9A67-30E43E9E094B}"/>
                </a:ext>
              </a:extLst>
            </p:cNvPr>
            <p:cNvSpPr txBox="1"/>
            <p:nvPr/>
          </p:nvSpPr>
          <p:spPr>
            <a:xfrm>
              <a:off x="6706971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พัฒนาระบบ</a:t>
              </a:r>
              <a:endParaRPr lang="en-US" dirty="0"/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21" name="Arrow: Right 20">
              <a:extLst>
                <a:ext uri="{FF2B5EF4-FFF2-40B4-BE49-F238E27FC236}">
                  <a16:creationId xmlns="" xmlns:a16="http://schemas.microsoft.com/office/drawing/2014/main" id="{F844D961-82DC-44BD-873E-D4C7D34C57CA}"/>
                </a:ext>
              </a:extLst>
            </p:cNvPr>
            <p:cNvSpPr/>
            <p:nvPr/>
          </p:nvSpPr>
          <p:spPr>
            <a:xfrm>
              <a:off x="6319817" y="1252253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9E9C53BA-F221-49A5-BF6D-5FF9E3B7879A}"/>
                </a:ext>
              </a:extLst>
            </p:cNvPr>
            <p:cNvSpPr txBox="1"/>
            <p:nvPr/>
          </p:nvSpPr>
          <p:spPr>
            <a:xfrm>
              <a:off x="6706971" y="2987059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6</a:t>
              </a:r>
              <a:r>
                <a:rPr lang="th-TH" dirty="0"/>
                <a:t>) พัฒนาระบบ </a:t>
              </a:r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6D68D723-DA85-43B2-B633-C92FF0B1DCEE}"/>
                </a:ext>
              </a:extLst>
            </p:cNvPr>
            <p:cNvSpPr txBox="1"/>
            <p:nvPr/>
          </p:nvSpPr>
          <p:spPr>
            <a:xfrm>
              <a:off x="6706971" y="3369475"/>
              <a:ext cx="2438792" cy="39222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กรมพัฒนาระบบ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e-Service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พัฒนาผ่านระบบ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Biz portal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B5878A8F-45AA-45C2-BF09-3EF95CA6A0E8}"/>
                </a:ext>
              </a:extLst>
            </p:cNvPr>
            <p:cNvSpPr txBox="1"/>
            <p:nvPr/>
          </p:nvSpPr>
          <p:spPr>
            <a:xfrm>
              <a:off x="9550401" y="1748478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7</a:t>
              </a:r>
              <a:r>
                <a:rPr lang="th-TH" dirty="0"/>
                <a:t>) ให้บริการประชาชนแ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8A432593-C049-4E3F-A174-B19B88931432}"/>
                </a:ext>
              </a:extLst>
            </p:cNvPr>
            <p:cNvSpPr txBox="1"/>
            <p:nvPr/>
          </p:nvSpPr>
          <p:spPr>
            <a:xfrm>
              <a:off x="9550401" y="2095066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ให้บริการระบบ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</a:p>
            <a:p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แยกตามระบบที่พัฒนา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B223E77A-E107-4993-A206-7EE8AC0EC77D}"/>
                </a:ext>
              </a:extLst>
            </p:cNvPr>
            <p:cNvSpPr txBox="1"/>
            <p:nvPr/>
          </p:nvSpPr>
          <p:spPr>
            <a:xfrm>
              <a:off x="9550400" y="1163102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ให้บริการประชาชน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="" xmlns:a16="http://schemas.microsoft.com/office/drawing/2014/main" id="{C9E9F47B-3311-4954-A8F1-31DC62A1BFF7}"/>
                </a:ext>
              </a:extLst>
            </p:cNvPr>
            <p:cNvSpPr/>
            <p:nvPr/>
          </p:nvSpPr>
          <p:spPr>
            <a:xfrm>
              <a:off x="9232900" y="1220324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A81C793A-1F00-4FCA-8A95-8E7A00C20779}"/>
              </a:ext>
            </a:extLst>
          </p:cNvPr>
          <p:cNvSpPr txBox="1"/>
          <p:nvPr/>
        </p:nvSpPr>
        <p:spPr>
          <a:xfrm>
            <a:off x="166248" y="627105"/>
            <a:ext cx="11615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lang="th-TH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ประชาชนสามารถยื่นขอรับรองมาตรฐานและรับใบรับรองมาตรฐานสินค้าเกษตร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(GAP) </a:t>
            </a:r>
            <a:r>
              <a:rPr lang="th-TH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ปศุสัตว์ ผ่านช่องทางบริการเดียว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6C6842C1-2C49-420B-BA06-ABE571A0F785}"/>
              </a:ext>
            </a:extLst>
          </p:cNvPr>
          <p:cNvSpPr txBox="1"/>
          <p:nvPr/>
        </p:nvSpPr>
        <p:spPr>
          <a:xfrm>
            <a:off x="60299" y="1276595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73E7DAD7-45A3-4455-8EBF-B4A699DBD623}"/>
              </a:ext>
            </a:extLst>
          </p:cNvPr>
          <p:cNvSpPr txBox="1"/>
          <p:nvPr/>
        </p:nvSpPr>
        <p:spPr>
          <a:xfrm>
            <a:off x="84405" y="4075846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8E472167-70AF-4F9C-B05B-5FD4791E2A71}"/>
              </a:ext>
            </a:extLst>
          </p:cNvPr>
          <p:cNvSpPr txBox="1"/>
          <p:nvPr/>
        </p:nvSpPr>
        <p:spPr>
          <a:xfrm>
            <a:off x="632258" y="4095601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วางแผนการพัฒนาระบบ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e-Service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ED100127-9DC9-4211-A208-BDD0861D6CF5}"/>
              </a:ext>
            </a:extLst>
          </p:cNvPr>
          <p:cNvSpPr txBox="1"/>
          <p:nvPr/>
        </p:nvSpPr>
        <p:spPr>
          <a:xfrm>
            <a:off x="632259" y="4701061"/>
            <a:ext cx="2438792" cy="503860"/>
          </a:xfrm>
          <a:prstGeom prst="round2Diag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/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สำรวจความก้าวหน้า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งานบริการ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E57AB77E-88F4-4B72-B891-C7C178C7A8D1}"/>
              </a:ext>
            </a:extLst>
          </p:cNvPr>
          <p:cNvSpPr txBox="1"/>
          <p:nvPr/>
        </p:nvSpPr>
        <p:spPr>
          <a:xfrm>
            <a:off x="615264" y="5232192"/>
            <a:ext cx="2438792" cy="550080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e-Service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ของกรม/ความก้าวหน้าของแต่ละงานบริการ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4AFABFEB-D2B6-4116-AD24-C8CB3B9EE274}"/>
              </a:ext>
            </a:extLst>
          </p:cNvPr>
          <p:cNvSpPr txBox="1"/>
          <p:nvPr/>
        </p:nvSpPr>
        <p:spPr>
          <a:xfrm>
            <a:off x="3619892" y="4680977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spc="-50" dirty="0"/>
              <a:t>3</a:t>
            </a:r>
            <a:r>
              <a:rPr lang="th-TH" spc="-50" dirty="0"/>
              <a:t>) กำหนดมาตรฐานการเชื่อมต่อข้อมูล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CE3D6723-C5CE-4CA7-83C8-AE7FB380CB8E}"/>
              </a:ext>
            </a:extLst>
          </p:cNvPr>
          <p:cNvSpPr txBox="1"/>
          <p:nvPr/>
        </p:nvSpPr>
        <p:spPr>
          <a:xfrm>
            <a:off x="3619892" y="5027565"/>
            <a:ext cx="2438792" cy="698678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กำหนดมาตรฐาน </a:t>
            </a:r>
            <a:r>
              <a: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API</a:t>
            </a: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เพื่อเชื่อมต่อข้อมูลผ่านระบบ</a:t>
            </a:r>
            <a:r>
              <a: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พัฒนาระบบเชื่อมต่อข้อมูล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435B65F2-2198-4B72-9970-EBD0F599C5C3}"/>
              </a:ext>
            </a:extLst>
          </p:cNvPr>
          <p:cNvSpPr txBox="1"/>
          <p:nvPr/>
        </p:nvSpPr>
        <p:spPr>
          <a:xfrm>
            <a:off x="632259" y="5916609"/>
            <a:ext cx="2438792" cy="550080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2</a:t>
            </a:r>
            <a:r>
              <a:rPr lang="th-TH" dirty="0"/>
              <a:t>) กำหนดขอบเขตการพัฒนา</a:t>
            </a:r>
          </a:p>
          <a:p>
            <a:r>
              <a:rPr lang="th-TH" dirty="0"/>
              <a:t>ระบบ </a:t>
            </a:r>
            <a:r>
              <a:rPr lang="en-US" dirty="0"/>
              <a:t>e-Service (GAP)</a:t>
            </a:r>
            <a:endParaRPr lang="th-TH" dirty="0"/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E1A68E4C-3979-4964-BD63-E4EF690A3122}"/>
              </a:ext>
            </a:extLst>
          </p:cNvPr>
          <p:cNvSpPr txBox="1"/>
          <p:nvPr/>
        </p:nvSpPr>
        <p:spPr>
          <a:xfrm>
            <a:off x="3619891" y="4095601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พัฒนาระบบ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e-Service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7" name="Arrow: Right 46">
            <a:extLst>
              <a:ext uri="{FF2B5EF4-FFF2-40B4-BE49-F238E27FC236}">
                <a16:creationId xmlns="" xmlns:a16="http://schemas.microsoft.com/office/drawing/2014/main" id="{623AEF24-F06B-4A35-BB1D-9AAD3171BC34}"/>
              </a:ext>
            </a:extLst>
          </p:cNvPr>
          <p:cNvSpPr/>
          <p:nvPr/>
        </p:nvSpPr>
        <p:spPr>
          <a:xfrm>
            <a:off x="3232737" y="4162865"/>
            <a:ext cx="215900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B8AFD0BD-D60A-4FA2-B646-70F951572A33}"/>
              </a:ext>
            </a:extLst>
          </p:cNvPr>
          <p:cNvSpPr txBox="1"/>
          <p:nvPr/>
        </p:nvSpPr>
        <p:spPr>
          <a:xfrm>
            <a:off x="3619892" y="5791734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4</a:t>
            </a:r>
            <a:r>
              <a:rPr lang="th-TH" dirty="0"/>
              <a:t>) พัฒนาระบบ </a:t>
            </a:r>
            <a:r>
              <a:rPr lang="en-US" dirty="0"/>
              <a:t>e-Service</a:t>
            </a:r>
            <a:endParaRPr lang="th-TH" dirty="0"/>
          </a:p>
        </p:txBody>
      </p:sp>
      <p:sp>
        <p:nvSpPr>
          <p:cNvPr id="49" name="TextBox 48">
            <a:extLst>
              <a:ext uri="{FF2B5EF4-FFF2-40B4-BE49-F238E27FC236}">
                <a16:creationId xmlns="" xmlns:a16="http://schemas.microsoft.com/office/drawing/2014/main" id="{9524DA6F-BF7D-4319-A53A-FAB99DB184D1}"/>
              </a:ext>
            </a:extLst>
          </p:cNvPr>
          <p:cNvSpPr txBox="1"/>
          <p:nvPr/>
        </p:nvSpPr>
        <p:spPr>
          <a:xfrm>
            <a:off x="3619891" y="6136056"/>
            <a:ext cx="2438792" cy="550080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กรมพัฒนาระบบ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พัฒนาผ่านระบบ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="" xmlns:a16="http://schemas.microsoft.com/office/drawing/2014/main" id="{2ED40804-7D7B-455D-948D-94B99E82F6EC}"/>
              </a:ext>
            </a:extLst>
          </p:cNvPr>
          <p:cNvSpPr txBox="1"/>
          <p:nvPr/>
        </p:nvSpPr>
        <p:spPr>
          <a:xfrm>
            <a:off x="6463321" y="4659090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5</a:t>
            </a:r>
            <a:r>
              <a:rPr lang="th-TH" dirty="0"/>
              <a:t>) ให้บริการประชาชนแ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4B0CAE3E-B087-424C-BAA3-7C6FBAEFA73F}"/>
              </a:ext>
            </a:extLst>
          </p:cNvPr>
          <p:cNvSpPr txBox="1"/>
          <p:nvPr/>
        </p:nvSpPr>
        <p:spPr>
          <a:xfrm>
            <a:off x="6463321" y="5005677"/>
            <a:ext cx="2438792" cy="1084427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8900" indent="-88900">
              <a:buFont typeface="Arial" panose="020B0604020202020204" pitchFamily="34" charset="0"/>
              <a:buChar char="•"/>
              <a:defRPr sz="1200" spc="-6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spc="0" dirty="0"/>
              <a:t>ให้บริการระบบ</a:t>
            </a:r>
            <a:r>
              <a:rPr lang="en-US" spc="0" dirty="0"/>
              <a:t> e-Service </a:t>
            </a:r>
          </a:p>
          <a:p>
            <a:pPr marL="0" indent="0">
              <a:buNone/>
            </a:pPr>
            <a:r>
              <a:rPr lang="en-US" spc="0" dirty="0"/>
              <a:t>  (</a:t>
            </a:r>
            <a:r>
              <a:rPr lang="th-TH" spc="0" dirty="0"/>
              <a:t>แยกตามระบบที่พัฒนา</a:t>
            </a:r>
            <a:r>
              <a:rPr lang="en-US" spc="0" dirty="0"/>
              <a:t>)</a:t>
            </a:r>
          </a:p>
          <a:p>
            <a:r>
              <a:rPr lang="th-TH" spc="0" dirty="0"/>
              <a:t>ให้บริการระบบ</a:t>
            </a:r>
            <a:r>
              <a:rPr lang="en-US" spc="0" dirty="0"/>
              <a:t>  e-Service</a:t>
            </a:r>
            <a:endParaRPr lang="th-TH" spc="0" dirty="0"/>
          </a:p>
          <a:p>
            <a:pPr marL="0" indent="0">
              <a:buNone/>
            </a:pPr>
            <a:r>
              <a:rPr lang="th-TH" spc="0" dirty="0"/>
              <a:t>   (ผ่านระบบ</a:t>
            </a:r>
            <a:r>
              <a:rPr lang="en-US" spc="0" dirty="0"/>
              <a:t> Biz portal)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A9A1BC5D-8E82-4134-BF39-27331246BE33}"/>
              </a:ext>
            </a:extLst>
          </p:cNvPr>
          <p:cNvSpPr txBox="1"/>
          <p:nvPr/>
        </p:nvSpPr>
        <p:spPr>
          <a:xfrm>
            <a:off x="6463320" y="4073714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ให้บริการประชาชน</a:t>
            </a:r>
          </a:p>
        </p:txBody>
      </p:sp>
      <p:sp>
        <p:nvSpPr>
          <p:cNvPr id="53" name="Arrow: Right 52">
            <a:extLst>
              <a:ext uri="{FF2B5EF4-FFF2-40B4-BE49-F238E27FC236}">
                <a16:creationId xmlns="" xmlns:a16="http://schemas.microsoft.com/office/drawing/2014/main" id="{8C853876-B028-4D04-93A2-DBC7FFDB7AA0}"/>
              </a:ext>
            </a:extLst>
          </p:cNvPr>
          <p:cNvSpPr/>
          <p:nvPr/>
        </p:nvSpPr>
        <p:spPr>
          <a:xfrm>
            <a:off x="6145820" y="4130936"/>
            <a:ext cx="215900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A5861FC2-877F-4366-AEB1-3C1306EF8061}"/>
              </a:ext>
            </a:extLst>
          </p:cNvPr>
          <p:cNvSpPr txBox="1"/>
          <p:nvPr/>
        </p:nvSpPr>
        <p:spPr>
          <a:xfrm>
            <a:off x="9346543" y="4038134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67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950A6CC0-C086-4E51-9A80-DADA2A810E6C}"/>
              </a:ext>
            </a:extLst>
          </p:cNvPr>
          <p:cNvSpPr txBox="1"/>
          <p:nvPr/>
        </p:nvSpPr>
        <p:spPr>
          <a:xfrm>
            <a:off x="9895384" y="4039754"/>
            <a:ext cx="2061205" cy="2426935"/>
          </a:xfrm>
          <a:prstGeom prst="rect">
            <a:avLst/>
          </a:prstGeom>
          <a:solidFill>
            <a:srgbClr val="E1EFD9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b="1" dirty="0"/>
              <a:t>ดำเนินขั้นตอนเหมือนปี 66</a:t>
            </a:r>
          </a:p>
          <a:p>
            <a:r>
              <a:rPr lang="th-TH" dirty="0"/>
              <a:t>โดยพัฒนาระบบ </a:t>
            </a:r>
            <a:r>
              <a:rPr lang="en-US" dirty="0"/>
              <a:t>e-Service </a:t>
            </a:r>
            <a:r>
              <a:rPr lang="th-TH" dirty="0"/>
              <a:t>และเชื่อมโยงข้อมูล เข้าสู่ระบบกลางของกระทรวงเกษตร</a:t>
            </a:r>
          </a:p>
          <a:p>
            <a:endParaRPr lang="th-TH" dirty="0"/>
          </a:p>
          <a:p>
            <a:r>
              <a:rPr lang="th-TH" u="sng" dirty="0"/>
              <a:t>เงื่อนไข</a:t>
            </a:r>
            <a:r>
              <a:rPr lang="en-US" u="sng" dirty="0"/>
              <a:t>: </a:t>
            </a:r>
            <a:r>
              <a:rPr lang="th-TH" u="sng" dirty="0"/>
              <a:t>การพัฒนาและเชื่อมโยงระบบในแต่ละปีงบประมาณขึ้นอยู่กับ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u="sng" dirty="0"/>
              <a:t>Biz portal</a:t>
            </a:r>
            <a:endParaRPr lang="th-TH" u="sng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71348A2B-75B2-460D-BF7A-E2D255E2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C657D-D412-425A-B69D-46688B10728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7677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552FEE4-BA56-43AD-911D-49749A0B26CC}"/>
              </a:ext>
            </a:extLst>
          </p:cNvPr>
          <p:cNvSpPr txBox="1"/>
          <p:nvPr/>
        </p:nvSpPr>
        <p:spPr>
          <a:xfrm>
            <a:off x="0" y="0"/>
            <a:ext cx="12191999" cy="527672"/>
          </a:xfrm>
          <a:prstGeom prst="rect">
            <a:avLst/>
          </a:prstGeom>
          <a:solidFill>
            <a:srgbClr val="2F5597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th-TH" b="1" dirty="0">
                <a:effectLst/>
              </a:rPr>
              <a:t>แผนปฏิบัติการ (</a:t>
            </a:r>
            <a:r>
              <a:rPr lang="en-US" b="1" dirty="0">
                <a:effectLst/>
              </a:rPr>
              <a:t>Action Plan) </a:t>
            </a:r>
            <a:r>
              <a:rPr lang="th-TH" b="1" dirty="0">
                <a:effectLst/>
              </a:rPr>
              <a:t>ประจำปีงบประมาณ พ.ศ. </a:t>
            </a:r>
            <a:r>
              <a:rPr lang="en-US" b="1" dirty="0">
                <a:effectLst/>
              </a:rPr>
              <a:t>2566</a:t>
            </a:r>
            <a:r>
              <a:rPr lang="en-US" dirty="0">
                <a:effectLst/>
              </a:rPr>
              <a:t> </a:t>
            </a:r>
            <a:r>
              <a:rPr lang="th-TH" b="1" dirty="0">
                <a:effectLst/>
              </a:rPr>
              <a:t>ระบบรับรองมาตรฐานสินค้าเกษตร (</a:t>
            </a:r>
            <a:r>
              <a:rPr lang="en-US" b="1" dirty="0">
                <a:effectLst/>
              </a:rPr>
              <a:t>GAP</a:t>
            </a:r>
            <a:r>
              <a:rPr lang="th-TH" b="1" dirty="0">
                <a:effectLst/>
              </a:rPr>
              <a:t>) พืช ประมง ปศุสัตว์</a:t>
            </a:r>
            <a:endParaRPr lang="en-US" dirty="0">
              <a:effectLst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71348A2B-75B2-460D-BF7A-E2D255E2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C657D-D412-425A-B69D-46688B10728F}" type="slidenum">
              <a:rPr lang="en-US" smtClean="0"/>
              <a:pPr/>
              <a:t>23</a:t>
            </a:fld>
            <a:endParaRPr lang="en-US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5F28208D-14CD-68AD-97C4-46E2CCDC46A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2748" y="1184959"/>
          <a:ext cx="11325574" cy="3516158"/>
        </p:xfrm>
        <a:graphic>
          <a:graphicData uri="http://schemas.openxmlformats.org/drawingml/2006/table">
            <a:tbl>
              <a:tblPr firstRow="1" firstCol="1" bandRow="1"/>
              <a:tblGrid>
                <a:gridCol w="2091309">
                  <a:extLst>
                    <a:ext uri="{9D8B030D-6E8A-4147-A177-3AD203B41FA5}">
                      <a16:colId xmlns="" xmlns:a16="http://schemas.microsoft.com/office/drawing/2014/main" val="1730696626"/>
                    </a:ext>
                  </a:extLst>
                </a:gridCol>
                <a:gridCol w="2091309">
                  <a:extLst>
                    <a:ext uri="{9D8B030D-6E8A-4147-A177-3AD203B41FA5}">
                      <a16:colId xmlns="" xmlns:a16="http://schemas.microsoft.com/office/drawing/2014/main" val="4191729869"/>
                    </a:ext>
                  </a:extLst>
                </a:gridCol>
                <a:gridCol w="2186674">
                  <a:extLst>
                    <a:ext uri="{9D8B030D-6E8A-4147-A177-3AD203B41FA5}">
                      <a16:colId xmlns="" xmlns:a16="http://schemas.microsoft.com/office/drawing/2014/main" val="2365483192"/>
                    </a:ext>
                  </a:extLst>
                </a:gridCol>
                <a:gridCol w="2478141">
                  <a:extLst>
                    <a:ext uri="{9D8B030D-6E8A-4147-A177-3AD203B41FA5}">
                      <a16:colId xmlns="" xmlns:a16="http://schemas.microsoft.com/office/drawing/2014/main" val="2221480989"/>
                    </a:ext>
                  </a:extLst>
                </a:gridCol>
                <a:gridCol w="2478141">
                  <a:extLst>
                    <a:ext uri="{9D8B030D-6E8A-4147-A177-3AD203B41FA5}">
                      <a16:colId xmlns="" xmlns:a16="http://schemas.microsoft.com/office/drawing/2014/main" val="3785985626"/>
                    </a:ext>
                  </a:extLst>
                </a:gridCol>
              </a:tblGrid>
              <a:tr h="31852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2566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61990168"/>
                  </a:ext>
                </a:extLst>
              </a:tr>
              <a:tr h="4923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72875364"/>
                  </a:ext>
                </a:extLst>
              </a:tr>
              <a:tr h="270526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สำนักงานมาตรฐานสินค้าเกษตรและอาหารแห่งชาติ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สำนักงานการปฏิรูปที่ดินเพื่อเกษตรกรรม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กรมการข้าว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กรมวิชาการเกษตร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สำนักงานปลัดกระทรวงเกษตรและสหกรณ์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สำรวจความก้าวหน้างานบริการ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ทั้งหมดของหน่วยงาน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จัดทำแผนการบริการของกรม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กำหนดขอบเขตการพัฒนาระบบ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(GAP)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กำหนดมาตรฐานการเชื่อมต่อข้อมูล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หารือหน่วยงานการให้บริการ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กับผู้พัฒนาระบบ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และพัฒนาระบบ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ทดสอบระบบ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 (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สมบูรณ์/แก้ไขเพิ่มเติม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5319039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42864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2">
            <a:extLst>
              <a:ext uri="{FF2B5EF4-FFF2-40B4-BE49-F238E27FC236}">
                <a16:creationId xmlns="" xmlns:a16="http://schemas.microsoft.com/office/drawing/2014/main" id="{A51D3789-4A5A-41AF-BE90-107CB579C2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1824275"/>
              </p:ext>
            </p:extLst>
          </p:nvPr>
        </p:nvGraphicFramePr>
        <p:xfrm>
          <a:off x="149479" y="803105"/>
          <a:ext cx="11893042" cy="503296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38400">
                  <a:extLst>
                    <a:ext uri="{9D8B030D-6E8A-4147-A177-3AD203B41FA5}">
                      <a16:colId xmlns="" xmlns:a16="http://schemas.microsoft.com/office/drawing/2014/main" val="3710044432"/>
                    </a:ext>
                  </a:extLst>
                </a:gridCol>
                <a:gridCol w="1396983">
                  <a:extLst>
                    <a:ext uri="{9D8B030D-6E8A-4147-A177-3AD203B41FA5}">
                      <a16:colId xmlns="" xmlns:a16="http://schemas.microsoft.com/office/drawing/2014/main" val="3226983807"/>
                    </a:ext>
                  </a:extLst>
                </a:gridCol>
                <a:gridCol w="6438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09428">
                  <a:extLst>
                    <a:ext uri="{9D8B030D-6E8A-4147-A177-3AD203B41FA5}">
                      <a16:colId xmlns="" xmlns:a16="http://schemas.microsoft.com/office/drawing/2014/main" val="4193694646"/>
                    </a:ext>
                  </a:extLst>
                </a:gridCol>
                <a:gridCol w="78187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636104">
                  <a:extLst>
                    <a:ext uri="{9D8B030D-6E8A-4147-A177-3AD203B41FA5}">
                      <a16:colId xmlns="" xmlns:a16="http://schemas.microsoft.com/office/drawing/2014/main" val="1417814003"/>
                    </a:ext>
                  </a:extLst>
                </a:gridCol>
                <a:gridCol w="581707">
                  <a:extLst>
                    <a:ext uri="{9D8B030D-6E8A-4147-A177-3AD203B41FA5}">
                      <a16:colId xmlns="" xmlns:a16="http://schemas.microsoft.com/office/drawing/2014/main" val="1515140636"/>
                    </a:ext>
                  </a:extLst>
                </a:gridCol>
                <a:gridCol w="874936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81611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71161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552459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99828">
                  <a:extLst>
                    <a:ext uri="{9D8B030D-6E8A-4147-A177-3AD203B41FA5}">
                      <a16:colId xmlns="" xmlns:a16="http://schemas.microsoft.com/office/drawing/2014/main" val="1325122868"/>
                    </a:ext>
                  </a:extLst>
                </a:gridCol>
                <a:gridCol w="884240">
                  <a:extLst>
                    <a:ext uri="{9D8B030D-6E8A-4147-A177-3AD203B41FA5}">
                      <a16:colId xmlns="" xmlns:a16="http://schemas.microsoft.com/office/drawing/2014/main" val="4095405068"/>
                    </a:ext>
                  </a:extLst>
                </a:gridCol>
              </a:tblGrid>
              <a:tr h="58813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กิจกรรมที่ต้องดำเนินการ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</a:t>
                      </a:r>
                      <a:r>
                        <a:rPr lang="th-TH" sz="9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ปีงบประมาณ พ.ศ. </a:t>
                      </a:r>
                      <a:r>
                        <a:rPr lang="en-US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5745125"/>
                  </a:ext>
                </a:extLst>
              </a:tr>
              <a:tr h="32387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(ต.ค. - ธ.ค. 6</a:t>
                      </a:r>
                      <a:r>
                        <a:rPr lang="en-US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                                                                                                                                </a:t>
                      </a: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(ม.ค. – มี.ค. 66)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400" b="1" i="0" baseline="0" dirty="0"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(เม.ย. – มิ.ย. 66)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baseline="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en-US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(ก.ค. – ก.ย. 66)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18468145"/>
                  </a:ext>
                </a:extLst>
              </a:tr>
              <a:tr h="2379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i="0" baseline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i="0" baseline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i="0" baseline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i="0" baseline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54847">
                <a:tc>
                  <a:txBody>
                    <a:bodyPr/>
                    <a:lstStyle/>
                    <a:p>
                      <a:pPr marL="169863" marR="0" lvl="0" indent="-169863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กำหนดเป้าหมายเกษตรกรนำร่องในการใช้งานระบบฯในรูปแบบ</a:t>
                      </a: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 form (Pre-GAP)</a:t>
                      </a: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9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เกษตรกรนำร่องใช้งานระบบฯ</a:t>
                      </a:r>
                      <a:r>
                        <a:rPr lang="en-US" sz="9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ในไม้ผลส่งออก </a:t>
                      </a:r>
                      <a:r>
                        <a:rPr lang="th-TH" sz="900" b="1" i="0" baseline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4 </a:t>
                      </a:r>
                      <a:r>
                        <a:rPr lang="th-TH" sz="900" b="1" i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ชนิด ( ทุเรียน มังคุด ลำไย มะม่วง )</a:t>
                      </a:r>
                    </a:p>
                  </a:txBody>
                  <a:tcPr marL="38451" marR="38451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45763350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จัดทำคู่มือการปฏิบัติงานการให้บริการระบบฯ</a:t>
                      </a:r>
                      <a:r>
                        <a:rPr lang="en-US" sz="9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สำหรับเจ้าหน้าที่</a:t>
                      </a: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th-TH" sz="9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คู่มือการปฏิบัติงาน</a:t>
                      </a:r>
                      <a:r>
                        <a:rPr lang="th-TH" sz="9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ฯ                  สำหรับ</a:t>
                      </a:r>
                      <a:r>
                        <a:rPr lang="th-TH" sz="9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เจ้าหน้าที่</a:t>
                      </a: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900" b="1" baseline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72763073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169863" marR="0" lvl="0" indent="-169863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จัดทำคู่มือการปฏิบัติงานการให้บริการระบบฯ สำหรับเกษตรกร</a:t>
                      </a: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th-TH" sz="9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คู่มือการปฏิบัติงาน</a:t>
                      </a:r>
                      <a:r>
                        <a:rPr lang="th-TH" sz="9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ฯ                   สำหรับ</a:t>
                      </a:r>
                      <a:r>
                        <a:rPr lang="th-TH" sz="9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เกษตรกร</a:t>
                      </a: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ชี้แจงการใช้งานระบบฯ</a:t>
                      </a:r>
                      <a:endParaRPr lang="en-US" sz="900" b="1" i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th-TH" sz="9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จนท.ได้รับการชี้แจง</a:t>
                      </a:r>
                    </a:p>
                    <a:p>
                      <a:r>
                        <a:rPr lang="th-TH" sz="9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การใช้งานระบบฯ</a:t>
                      </a:r>
                      <a:endParaRPr lang="en-US" sz="9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18744464"/>
                  </a:ext>
                </a:extLst>
              </a:tr>
              <a:tr h="460486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นำร่องการใช้งานระบบฯ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i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การเปิด</a:t>
                      </a:r>
                      <a:r>
                        <a:rPr lang="th-TH" sz="9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บริการ          นำ</a:t>
                      </a:r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ร่องการใช้</a:t>
                      </a:r>
                      <a:r>
                        <a:rPr lang="th-TH" sz="9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งาน  ระบบ</a:t>
                      </a:r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ฯ</a:t>
                      </a:r>
                      <a:endParaRPr lang="en-US" sz="9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th-TH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400" baseline="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89531113"/>
                  </a:ext>
                </a:extLst>
              </a:tr>
              <a:tr h="460486">
                <a:tc>
                  <a:txBody>
                    <a:bodyPr/>
                    <a:lstStyle/>
                    <a:p>
                      <a:pPr marL="119063" marR="0" lvl="0" indent="-119063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ร่วมกำหนดมาตรฐานการเชื่อมโยงข้อมูล </a:t>
                      </a:r>
                      <a:r>
                        <a:rPr lang="en-US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</a:t>
                      </a: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กับหน่วยงานที่เกี่ยวข้อง</a:t>
                      </a: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มาตรฐานการเชื่อมโยงข้อมูล </a:t>
                      </a:r>
                      <a:r>
                        <a:rPr lang="en-US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 </a:t>
                      </a:r>
                      <a:r>
                        <a:rPr lang="th-TH" sz="9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กับ</a:t>
                      </a:r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หน่วยงานที่เกี่ยวข้อง</a:t>
                      </a: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400" baseline="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ร่วมกันพัฒนาระบบ </a:t>
                      </a:r>
                      <a:r>
                        <a:rPr lang="en-US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 แบบ </a:t>
                      </a:r>
                      <a:r>
                        <a:rPr lang="en-US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กับหน่วยงานที่เกี่ยวข้องแบบ</a:t>
                      </a:r>
                      <a:r>
                        <a:rPr lang="en-US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 </a:t>
                      </a: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ในการรับ-ส่งข้อมูล </a:t>
                      </a:r>
                      <a:r>
                        <a:rPr lang="en-US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Pre-GAP </a:t>
                      </a: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 </a:t>
                      </a:r>
                      <a:r>
                        <a:rPr lang="en-US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900" b="1" i="0" baseline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en-US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 </a:t>
                      </a:r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ในการรับ-ส่งข้อมูล </a:t>
                      </a:r>
                      <a:r>
                        <a:rPr lang="en-US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Pre-GAP </a:t>
                      </a:r>
                      <a:r>
                        <a:rPr lang="th-TH" sz="9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กับ </a:t>
                      </a:r>
                      <a:r>
                        <a:rPr lang="en-US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baseline="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ร่วมกำหนดแนวทางการให้บริการ </a:t>
                      </a:r>
                      <a:r>
                        <a:rPr lang="en-US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ร่วมกับหน่วยงานที่เกี่ยวข้อง</a:t>
                      </a:r>
                      <a:endParaRPr lang="en-US" sz="900" b="1" i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แนวทางการให้บริการ </a:t>
                      </a:r>
                      <a:r>
                        <a:rPr lang="en-US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 </a:t>
                      </a:r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ร่วมกับหน่วยงาน                 ที่เกี่ยวข้อง</a:t>
                      </a:r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400" baseline="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400" baseline="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pPr marL="119063" marR="0" lvl="0" indent="-119063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 ทดสอบระบบฯ ในการรับ-ส่งข้อมูล </a:t>
                      </a:r>
                      <a:r>
                        <a:rPr lang="en-US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Pre-GAP</a:t>
                      </a: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 </a:t>
                      </a:r>
                      <a:r>
                        <a:rPr lang="en-US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900" b="1" i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ได้ดำเนินการทดสอบระบบฯ                     ในการรับ-ส่งข้อมูล </a:t>
                      </a:r>
                      <a:r>
                        <a:rPr lang="th-TH" sz="9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</a:t>
                      </a:r>
                      <a:r>
                        <a:rPr lang="en-US" sz="9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Pre-GAP </a:t>
                      </a:r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 </a:t>
                      </a:r>
                      <a:r>
                        <a:rPr lang="en-US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i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10. จัดทำรายงานผลการใช้งานระบบฯ</a:t>
                      </a:r>
                      <a:endParaRPr lang="en-US" sz="900" b="1" i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900" b="1" i="0" baseline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            การใช้งานระบบฯ</a:t>
                      </a:r>
                      <a:endParaRPr lang="en-US" sz="900" b="1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451" marR="3845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2" name="ตัวแทนหมายเลขสไลด์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F32F84-CE24-5547-8DA5-96C97304001B}" type="slidenum">
              <a:rPr kumimoji="0" lang="x-none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x-none" sz="1400" b="1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4" name="กลุ่ม 3">
            <a:extLst>
              <a:ext uri="{FF2B5EF4-FFF2-40B4-BE49-F238E27FC236}">
                <a16:creationId xmlns="" xmlns:a16="http://schemas.microsoft.com/office/drawing/2014/main" id="{7185AC33-B8B7-4087-9D52-2244B8E6A314}"/>
              </a:ext>
            </a:extLst>
          </p:cNvPr>
          <p:cNvGrpSpPr/>
          <p:nvPr/>
        </p:nvGrpSpPr>
        <p:grpSpPr>
          <a:xfrm>
            <a:off x="0" y="0"/>
            <a:ext cx="12192000" cy="623729"/>
            <a:chOff x="0" y="-136646"/>
            <a:chExt cx="12192000" cy="854790"/>
          </a:xfrm>
        </p:grpSpPr>
        <p:sp>
          <p:nvSpPr>
            <p:cNvPr id="25" name="กล่องข้อความ 2">
              <a:extLst>
                <a:ext uri="{FF2B5EF4-FFF2-40B4-BE49-F238E27FC236}">
                  <a16:creationId xmlns="" xmlns:a16="http://schemas.microsoft.com/office/drawing/2014/main" id="{9CED0C37-103F-43DD-9FF1-5587DDAC20A9}"/>
                </a:ext>
              </a:extLst>
            </p:cNvPr>
            <p:cNvSpPr txBox="1"/>
            <p:nvPr/>
          </p:nvSpPr>
          <p:spPr>
            <a:xfrm>
              <a:off x="0" y="-136646"/>
              <a:ext cx="12192000" cy="632689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3B597C9B-F306-41FE-83A2-0CD02FFEB194}"/>
                </a:ext>
              </a:extLst>
            </p:cNvPr>
            <p:cNvSpPr txBox="1"/>
            <p:nvPr/>
          </p:nvSpPr>
          <p:spPr>
            <a:xfrm>
              <a:off x="79512" y="-83261"/>
              <a:ext cx="11825273" cy="80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16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แผนปฏิบัติการ (</a:t>
              </a:r>
              <a:r>
                <a:rPr lang="en-US" sz="16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Action Plan</a:t>
              </a:r>
              <a:r>
                <a:rPr lang="th-TH" sz="16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 การพัฒนาระบบรับรองมาตรฐานสินค้าเกษตร (</a:t>
              </a:r>
              <a:r>
                <a:rPr lang="en-US" sz="16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GAP) </a:t>
              </a:r>
              <a:r>
                <a:rPr lang="th-TH" sz="16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พืช ของกรมส่งเสริมการเกษตร (</a:t>
              </a:r>
              <a:r>
                <a:rPr lang="en-US" sz="16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Pre-GAP</a:t>
              </a:r>
              <a:r>
                <a:rPr lang="th-TH" sz="16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</a:t>
              </a:r>
            </a:p>
            <a:p>
              <a:endParaRPr lang="th-TH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264008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7FCFB993-C7E0-208B-91A4-9384CC3AF9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825337"/>
              </p:ext>
            </p:extLst>
          </p:nvPr>
        </p:nvGraphicFramePr>
        <p:xfrm>
          <a:off x="157162" y="703420"/>
          <a:ext cx="11877676" cy="29256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ตัวชี้วัดที่ 8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การพัฒนาองค์การ</a:t>
                      </a:r>
                      <a:r>
                        <a:rPr lang="th-TH" sz="1100" b="1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สู่ดิจิทัล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(ความสำเร็จในการขับเคลื่อนการพัฒนางานบริการ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Agenda 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ตามมติคณะรัฐมนตรี ( 12 งานบริการ))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(1) ระบบรับรองมาตรฐานสินค้าเกษตร (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สำนักส่งเสริมและจัดการสินค้าเกษตร / ศูนย์เทคโนโลยีสารสนเทศและการและการสื่อสาร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กรมส่งเสริมการเกษตร</a:t>
                      </a:r>
                      <a:endParaRPr lang="th-TH" sz="11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เกษตรกรนำร่องใช้งานระบบรับรองมาตรฐานสินค้าเกษตร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ของกรมส่งเสริมการเกษตร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Pre-GAP)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ในไม้ผลส่งออก 4 ชนิด ได้แก่ ทุเรียน มังคุด    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ลำไย มะม่วง </a:t>
                      </a:r>
                    </a:p>
                    <a:p>
                      <a:pPr marL="171450" marR="0" lvl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คู่มือการให้บริการขอรับรองแหล่งผลิตพืชตามระบบการจัดการคุณภาพการปฏิบัติทางการเกษตรที่ดีสำหรับพืช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พืช) ผ่านระบบ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(Pre-GAP)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สำหรับเจ้าหน้าที่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33363" marR="0" lvl="0" indent="-2333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คู่มือการให้บริการขอรับรองแหล่งผลิตพืชตามระบบการจัดการคุณภาพการปฏิบัติทางการเกษตรที่ดีสำหรับพืช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พืช) ผ่านระบบ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(Pre-GAP)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สำหรับเกษตรกร</a:t>
                      </a:r>
                    </a:p>
                    <a:p>
                      <a:pPr marL="171450" marR="0" lvl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เจ้าหน้าที่กรมส่งเสริมการเกษตรที่เกี่ยวข้องได้รับการชี้แจงการใช้งานระบบการให้บริการขอรับรองแหล่งผลิตพืชตามระบบการจัดการคุณภาพการ</a:t>
                      </a: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ปฏิบัติ               ทาง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การเกษตรที่ดีสำหรับพืช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พืช) ผ่านระบบ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(Pre-GAP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1450" marR="0" lvl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สามารถให้บริการระบบการจัดการการจัดการคุณภาพการปฏิบัติทางการเกษตรที่ดีสำหรับพืช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พืช) แก่เกษตรกรนำร่องไม้ผลส่งออก 4 ชนิด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(Pre-GAP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171450" marR="0" lvl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มาตรฐานการเชื่อมโยงข้อมูล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กับหน่วยงานที่เกี่ยวข้อง</a:t>
                      </a:r>
                    </a:p>
                    <a:p>
                      <a:pPr marL="171450" marR="0" lvl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ในการรับ-ส่งข้อมูล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Pre-GAP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แนวทางการให้บริการ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ระบบการจัดการคุณภาพการปฏิบัติทางการเกษตรที่ดีสำหรับพืช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พืช)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(Pre-GAP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ร่วมกับหน่วยงานที่เกี่ยวข้อง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="" xmlns:a16="http://schemas.microsoft.com/office/drawing/2014/main" id="{524A5526-6859-7FAE-E3CB-CA4F5839BE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332565"/>
              </p:ext>
            </p:extLst>
          </p:nvPr>
        </p:nvGraphicFramePr>
        <p:xfrm>
          <a:off x="108640" y="3852946"/>
          <a:ext cx="5849272" cy="23165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9272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1724492">
                <a:tc>
                  <a:txBody>
                    <a:bodyPr/>
                    <a:lstStyle/>
                    <a:p>
                      <a:pPr marL="119063" indent="-119063"/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กำหนดเป้าหมายเกษตรกรนำร่องการใช้งานระบบรับรองมาตรฐานสินค้าเกษตร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ของกรมส่งเสริมการเกษตร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Pre-GAP)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ในไม้ผลส่งออก 4 ชนิด ได้แก่ ทุเรียน มังคุด ลำไย มะม่วง</a:t>
                      </a:r>
                    </a:p>
                    <a:p>
                      <a:pPr marL="119063" indent="-119063"/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คู่มือการปฏิบัติงานการให้บริการขอรับรองแหล่งผลิตพืชตามระบบการจัดการคุณภาพการปฏิบัติทางการเกษตรที่ดีสำหรับพืช (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พืช)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(Pre-GAP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 ผ่านระบบ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สำหรับเจ้าหน้าที่กรมส่งเสริมการเกษตร และสำหรับเกษตรกร</a:t>
                      </a:r>
                    </a:p>
                    <a:p>
                      <a:pPr marL="119063" indent="-119063"/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ชี้แจงการใช้งานระบบการให้บริการขอรับรองแหล่งผลิตพืชตามระบบการจัดการคุณภาพการปฏิบัติทางการเกษตรที่ดีสำหรับพืช (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พืช) ผ่านระบบ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ของกรมส่งเสริมการเกษตรแก่เจ้าหน้าที่ที่เกี่ยวข้อง</a:t>
                      </a:r>
                    </a:p>
                    <a:p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นำร่องการใช้งานระบบกับเกษตรกรผู้ปลูกไม้ผลส่งออก 4 ชนิด ที่มีความพร้อม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</a:p>
                    <a:p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ร่วมกำหนดมาตรฐานการเชื่อมโยงข้อมูล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กับหน่วยงานที่เกี่ยวข้อง</a:t>
                      </a:r>
                    </a:p>
                    <a:p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ร่วมกันพัฒนาระบบ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แบบ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กับหน่วยงานที่เกี่ยวข้องแบบ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ในการรับ-ส่งข้อมูล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Pre-GAP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="" xmlns:a16="http://schemas.microsoft.com/office/drawing/2014/main" id="{A18BF584-7F84-6B17-580D-C16FEA4328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4200888"/>
              </p:ext>
            </p:extLst>
          </p:nvPr>
        </p:nvGraphicFramePr>
        <p:xfrm>
          <a:off x="6148475" y="3879951"/>
          <a:ext cx="5763954" cy="19998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34741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16524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ร่วมกำหนดแนวทางการให้บริการระบบรับรองมาตรฐานสินค้าเกษตร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(Pre-GAP) </a:t>
                      </a:r>
                      <a:r>
                        <a:rPr kumimoji="0" lang="th-TH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ร่วมกับ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หน่วยงานที่เกี่ยวข้อง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TextBox 1">
            <a:extLst>
              <a:ext uri="{FF2B5EF4-FFF2-40B4-BE49-F238E27FC236}">
                <a16:creationId xmlns="" xmlns:a16="http://schemas.microsoft.com/office/drawing/2014/main" id="{D54D9ADF-C3CE-4A1C-996C-92D192DD63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</p:spTree>
    <p:extLst>
      <p:ext uri="{BB962C8B-B14F-4D97-AF65-F5344CB8AC3E}">
        <p14:creationId xmlns:p14="http://schemas.microsoft.com/office/powerpoint/2010/main" val="36174669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1F4D82E-FA7D-D9D2-6DA8-D7ED600526E5}"/>
              </a:ext>
            </a:extLst>
          </p:cNvPr>
          <p:cNvSpPr txBox="1"/>
          <p:nvPr/>
        </p:nvSpPr>
        <p:spPr>
          <a:xfrm>
            <a:off x="0" y="1591504"/>
            <a:ext cx="12196357" cy="30777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th-TH" sz="1400" b="1" dirty="0">
                <a:solidFill>
                  <a:srgbClr val="FFC000">
                    <a:lumMod val="20000"/>
                    <a:lumOff val="8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แผนที่นำทาง (</a:t>
            </a:r>
            <a:r>
              <a:rPr lang="en-US" sz="1400" b="1" dirty="0">
                <a:solidFill>
                  <a:srgbClr val="FFC000">
                    <a:lumMod val="20000"/>
                    <a:lumOff val="8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Roadmap)</a:t>
            </a:r>
            <a:r>
              <a:rPr lang="th-TH" sz="1400" b="1" dirty="0">
                <a:solidFill>
                  <a:srgbClr val="FFC000">
                    <a:lumMod val="20000"/>
                    <a:lumOff val="8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การพัฒนาระบบการขึ้นทะเบียนเกษตรกรและการรับการช่วยเหลือด้านการเกษตร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C6F4869-D595-EDD0-8867-B865C979C05B}"/>
              </a:ext>
            </a:extLst>
          </p:cNvPr>
          <p:cNvSpPr txBox="1"/>
          <p:nvPr/>
        </p:nvSpPr>
        <p:spPr>
          <a:xfrm>
            <a:off x="428706" y="2555324"/>
            <a:ext cx="11325874" cy="873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7000"/>
              </a:lnSpc>
              <a:spcBef>
                <a:spcPts val="1800"/>
              </a:spcBef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ชื่องานบริการ</a:t>
            </a:r>
            <a:r>
              <a:rPr lang="th-TH" sz="14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4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ระบบการขึ้นทะเบียนเกษตรกรและการรับการช่วยเหลือด้านการเกษตร</a:t>
            </a:r>
            <a:r>
              <a:rPr lang="en-US" sz="14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ชื่อหน่วยงานเจ้าภาพ  </a:t>
            </a:r>
            <a:r>
              <a:rPr lang="th-TH" sz="14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สำนักงานเศรษฐกิจการเกษตร</a:t>
            </a:r>
            <a:endParaRPr lang="en-US" sz="14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97000"/>
              </a:lnSpc>
              <a:spcBef>
                <a:spcPts val="600"/>
              </a:spcBef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ชื่อหน่วยงานที่เกี่ยวข้อง  </a:t>
            </a:r>
            <a:r>
              <a:rPr lang="th-TH" sz="14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ปม. ปศ. มม. กสก. </a:t>
            </a:r>
          </a:p>
          <a:p>
            <a:pPr>
              <a:lnSpc>
                <a:spcPct val="97000"/>
              </a:lnSpc>
              <a:spcBef>
                <a:spcPts val="600"/>
              </a:spcBef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แผนการพัฒนาระยะยาว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(Roadmap)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ระยะ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ปีงบประมาณ พ.ศ.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2565 - 2567 </a:t>
            </a:r>
            <a:endParaRPr lang="en-US" sz="14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05FA74DB-6808-C24A-E1D3-71450AEE34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141546"/>
              </p:ext>
            </p:extLst>
          </p:nvPr>
        </p:nvGraphicFramePr>
        <p:xfrm>
          <a:off x="415439" y="3759758"/>
          <a:ext cx="11325873" cy="1772089"/>
        </p:xfrm>
        <a:graphic>
          <a:graphicData uri="http://schemas.openxmlformats.org/drawingml/2006/table">
            <a:tbl>
              <a:tblPr firstRow="1" bandRow="1"/>
              <a:tblGrid>
                <a:gridCol w="1770546">
                  <a:extLst>
                    <a:ext uri="{9D8B030D-6E8A-4147-A177-3AD203B41FA5}">
                      <a16:colId xmlns="" xmlns:a16="http://schemas.microsoft.com/office/drawing/2014/main" val="4095341373"/>
                    </a:ext>
                  </a:extLst>
                </a:gridCol>
                <a:gridCol w="4798228">
                  <a:extLst>
                    <a:ext uri="{9D8B030D-6E8A-4147-A177-3AD203B41FA5}">
                      <a16:colId xmlns="" xmlns:a16="http://schemas.microsoft.com/office/drawing/2014/main" val="798799411"/>
                    </a:ext>
                  </a:extLst>
                </a:gridCol>
                <a:gridCol w="4757099">
                  <a:extLst>
                    <a:ext uri="{9D8B030D-6E8A-4147-A177-3AD203B41FA5}">
                      <a16:colId xmlns="" xmlns:a16="http://schemas.microsoft.com/office/drawing/2014/main" val="394664444"/>
                    </a:ext>
                  </a:extLst>
                </a:gridCol>
              </a:tblGrid>
              <a:tr h="2598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4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en-US" sz="14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en-US" sz="14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78953205"/>
                  </a:ext>
                </a:extLst>
              </a:tr>
              <a:tr h="147077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สำนักงานเศรษฐกิจการเกษตร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กรมประมง/</a:t>
                      </a:r>
                      <a:endParaRPr lang="en-US" sz="14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กรมหม่อนไหม/                กรมส่งเสริมการเกษตร/</a:t>
                      </a:r>
                      <a:endParaRPr lang="en-US" sz="14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</a:t>
                      </a:r>
                      <a:endParaRPr lang="en-US" sz="14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4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b="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การพัฒนาระบบฐานข้อมูลเกษตรกรกลาง </a:t>
                      </a:r>
                      <a:r>
                        <a:rPr lang="en-US" sz="1400" b="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(Farmer One)</a:t>
                      </a:r>
                      <a:r>
                        <a:rPr lang="th-TH" sz="1400" b="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400" b="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b="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เพื่อเตรียม</a:t>
                      </a:r>
                      <a:r>
                        <a:rPr lang="th-TH" sz="14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ความพร้อมเข้าสู่แพลตฟอร์มกลาง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One Stop Service </a:t>
                      </a:r>
                      <a:r>
                        <a:rPr lang="th-TH" sz="14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และการรับการช่วยเหลือด้านการเกษตร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บูรณาการการขึ้นทะเบียนเกษตรกร 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One Stop Service</a:t>
                      </a:r>
                      <a:r>
                        <a:rPr lang="th-TH" sz="14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4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และการพัฒนาระบบการรับการช่วยเหลือด้านการเกษตร</a:t>
                      </a: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66866726"/>
                  </a:ext>
                </a:extLst>
              </a:tr>
            </a:tbl>
          </a:graphicData>
        </a:graphic>
      </p:graphicFrame>
      <p:grpSp>
        <p:nvGrpSpPr>
          <p:cNvPr id="11" name="กลุ่ม 10"/>
          <p:cNvGrpSpPr/>
          <p:nvPr/>
        </p:nvGrpSpPr>
        <p:grpSpPr>
          <a:xfrm>
            <a:off x="174935" y="852860"/>
            <a:ext cx="10528470" cy="523201"/>
            <a:chOff x="84405" y="852860"/>
            <a:chExt cx="10528470" cy="630162"/>
          </a:xfrm>
        </p:grpSpPr>
        <p:sp>
          <p:nvSpPr>
            <p:cNvPr id="13" name="Rounded Rectangle 3">
              <a:extLst>
                <a:ext uri="{FF2B5EF4-FFF2-40B4-BE49-F238E27FC236}">
                  <a16:creationId xmlns="" xmlns:a16="http://schemas.microsoft.com/office/drawing/2014/main" id="{A29E8308-DD42-4636-9E0F-DC3CC051635A}"/>
                </a:ext>
              </a:extLst>
            </p:cNvPr>
            <p:cNvSpPr/>
            <p:nvPr/>
          </p:nvSpPr>
          <p:spPr bwMode="gray">
            <a:xfrm>
              <a:off x="84405" y="863305"/>
              <a:ext cx="10528470" cy="619717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72000" tIns="72000" rIns="72000" bIns="7200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r>
                <a:rPr lang="th-TH" sz="2000" b="1" dirty="0">
                  <a:solidFill>
                    <a:srgbClr val="000000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</a:p>
          </p:txBody>
        </p:sp>
        <p:sp>
          <p:nvSpPr>
            <p:cNvPr id="14" name="สี่เหลี่ยมผืนผ้า 13"/>
            <p:cNvSpPr/>
            <p:nvPr/>
          </p:nvSpPr>
          <p:spPr>
            <a:xfrm>
              <a:off x="324909" y="852860"/>
              <a:ext cx="9810699" cy="55604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th-TH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ตัวชี้วัดที่ 8 </a:t>
              </a:r>
              <a:r>
                <a:rPr lang="en-US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:</a:t>
              </a:r>
              <a:r>
                <a:rPr lang="th-TH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การพัฒนาองค์การสู่ดิจิทัล</a:t>
              </a:r>
              <a:r>
                <a:rPr lang="en-US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th-TH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(ความสำเร็จในการขับเคลื่อนการพัฒนางานบริการ </a:t>
              </a:r>
              <a:r>
                <a:rPr lang="en-US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Agenda </a:t>
              </a:r>
              <a:r>
                <a:rPr lang="th-TH" sz="12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ตามมติคณะรัฐมนตรี ( 12 งานบริการ))</a:t>
              </a:r>
              <a:endPara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lvl="0"/>
              <a:r>
                <a:rPr lang="th-TH" sz="12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            (2) ระบบการขึ้นทะเบียนเกษตรกรและการขอรับการช่วยเหลือด้านการเกษตร</a:t>
              </a:r>
            </a:p>
          </p:txBody>
        </p:sp>
      </p:grp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x-none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=""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1030668" y="857737"/>
            <a:ext cx="1107285" cy="615553"/>
            <a:chOff x="6391383" y="1647015"/>
            <a:chExt cx="1164188" cy="613365"/>
          </a:xfrm>
        </p:grpSpPr>
        <p:pic>
          <p:nvPicPr>
            <p:cNvPr id="19" name="Picture 1" descr="C:\Users\dathpan\Downloads\056aac9a306aef891367aae43a86394b.jpg">
              <a:extLst>
                <a:ext uri="{FF2B5EF4-FFF2-40B4-BE49-F238E27FC236}">
                  <a16:creationId xmlns=""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2">
              <a:extLst>
                <a:ext uri="{FF2B5EF4-FFF2-40B4-BE49-F238E27FC236}">
                  <a16:creationId xmlns=""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7.5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1" name="สี่เหลี่ยมผืนผ้า 20">
            <a:extLst>
              <a:ext uri="{FF2B5EF4-FFF2-40B4-BE49-F238E27FC236}">
                <a16:creationId xmlns="" xmlns:a16="http://schemas.microsoft.com/office/drawing/2014/main" id="{510B1C9F-EB45-4787-B146-ECA0CF456BC2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2" name="TextBox 20">
            <a:extLst>
              <a:ext uri="{FF2B5EF4-FFF2-40B4-BE49-F238E27FC236}">
                <a16:creationId xmlns="" xmlns:a16="http://schemas.microsoft.com/office/drawing/2014/main" id="{D3C509CA-0258-4D55-865C-CAB90548896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0924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FA5AD817-A967-8401-61BB-F034AD1858C1}"/>
              </a:ext>
            </a:extLst>
          </p:cNvPr>
          <p:cNvSpPr txBox="1"/>
          <p:nvPr/>
        </p:nvSpPr>
        <p:spPr>
          <a:xfrm>
            <a:off x="0" y="930945"/>
            <a:ext cx="121876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th-TH" sz="1400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แผนปฏิบัติการ</a:t>
            </a:r>
            <a:r>
              <a:rPr lang="en-US" sz="1400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(Action plan)</a:t>
            </a:r>
            <a:r>
              <a:rPr lang="th-TH" sz="1400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ระบบการขึ้นทะเบียนเกษตรกร </a:t>
            </a:r>
          </a:p>
        </p:txBody>
      </p:sp>
      <p:sp>
        <p:nvSpPr>
          <p:cNvPr id="6" name="Rectangle: Rounded Corners 2">
            <a:extLst>
              <a:ext uri="{FF2B5EF4-FFF2-40B4-BE49-F238E27FC236}">
                <a16:creationId xmlns="" xmlns:a16="http://schemas.microsoft.com/office/drawing/2014/main" id="{C8BC4D43-4B8C-279D-8C66-037526BCAE09}"/>
              </a:ext>
            </a:extLst>
          </p:cNvPr>
          <p:cNvSpPr/>
          <p:nvPr/>
        </p:nvSpPr>
        <p:spPr>
          <a:xfrm>
            <a:off x="398603" y="1461718"/>
            <a:ext cx="2988062" cy="343948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1400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</a:t>
            </a:r>
            <a:r>
              <a:rPr lang="en-US" sz="1400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FFED9AB1-2302-F133-9270-55AFF8FD0A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822113"/>
              </p:ext>
            </p:extLst>
          </p:nvPr>
        </p:nvGraphicFramePr>
        <p:xfrm>
          <a:off x="398603" y="2028662"/>
          <a:ext cx="10925664" cy="2084642"/>
        </p:xfrm>
        <a:graphic>
          <a:graphicData uri="http://schemas.openxmlformats.org/drawingml/2006/table">
            <a:tbl>
              <a:tblPr firstRow="1" firstCol="1" bandRow="1"/>
              <a:tblGrid>
                <a:gridCol w="1772352">
                  <a:extLst>
                    <a:ext uri="{9D8B030D-6E8A-4147-A177-3AD203B41FA5}">
                      <a16:colId xmlns="" xmlns:a16="http://schemas.microsoft.com/office/drawing/2014/main" val="4034816256"/>
                    </a:ext>
                  </a:extLst>
                </a:gridCol>
                <a:gridCol w="2124453">
                  <a:extLst>
                    <a:ext uri="{9D8B030D-6E8A-4147-A177-3AD203B41FA5}">
                      <a16:colId xmlns="" xmlns:a16="http://schemas.microsoft.com/office/drawing/2014/main" val="3523333870"/>
                    </a:ext>
                  </a:extLst>
                </a:gridCol>
                <a:gridCol w="2441673">
                  <a:extLst>
                    <a:ext uri="{9D8B030D-6E8A-4147-A177-3AD203B41FA5}">
                      <a16:colId xmlns="" xmlns:a16="http://schemas.microsoft.com/office/drawing/2014/main" val="1353186978"/>
                    </a:ext>
                  </a:extLst>
                </a:gridCol>
                <a:gridCol w="2441673">
                  <a:extLst>
                    <a:ext uri="{9D8B030D-6E8A-4147-A177-3AD203B41FA5}">
                      <a16:colId xmlns="" xmlns:a16="http://schemas.microsoft.com/office/drawing/2014/main" val="670821154"/>
                    </a:ext>
                  </a:extLst>
                </a:gridCol>
                <a:gridCol w="2145513">
                  <a:extLst>
                    <a:ext uri="{9D8B030D-6E8A-4147-A177-3AD203B41FA5}">
                      <a16:colId xmlns="" xmlns:a16="http://schemas.microsoft.com/office/drawing/2014/main" val="4000167960"/>
                    </a:ext>
                  </a:extLst>
                </a:gridCol>
              </a:tblGrid>
              <a:tr h="231077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2566</a:t>
                      </a:r>
                      <a:endParaRPr lang="en-US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89788938"/>
                  </a:ext>
                </a:extLst>
              </a:tr>
              <a:tr h="2667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45283171"/>
                  </a:ext>
                </a:extLst>
              </a:tr>
              <a:tr h="31197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สำนักงานเศรษฐกิจการเกษตร</a:t>
                      </a:r>
                      <a:r>
                        <a:rPr lang="en-US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กรมประมง/</a:t>
                      </a:r>
                      <a:endParaRPr lang="en-US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</a:t>
                      </a:r>
                      <a:r>
                        <a:rPr lang="en-US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กรมส่งเสริมการเกษตร/กรมปศุสัตว์</a:t>
                      </a:r>
                      <a:endParaRPr lang="en-US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ศึกษาวิเคราะห์กระบวนงานการขึ้นทะเบียนจากทุกกรม</a:t>
                      </a: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ออกแบบ ปรับปรุงกระบวนงานการรับขึ้นทะเบียน</a:t>
                      </a:r>
                      <a:r>
                        <a:rPr lang="th-TH" sz="1100" b="1" kern="1200" spc="-10" baseline="0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ฯ</a:t>
                      </a:r>
                      <a:endParaRPr lang="th-TH" sz="11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จัดทำมาตรฐาน ข้อตกลงในการเชื่อมโยงแลกเปลี่ยนข้อมูล</a:t>
                      </a:r>
                    </a:p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หารือร่วมกับทางรัฐ</a:t>
                      </a: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พัฒนาระบบการออกใบรับรอง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ทดสอบความเป็นไปได้ของการปรับปรุงกระบวนงานการรับขึ้นทะเบียน</a:t>
                      </a:r>
                      <a:r>
                        <a:rPr lang="th-TH" sz="1100" b="1" kern="1200" spc="-10" baseline="0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ฯ</a:t>
                      </a: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 </a:t>
                      </a:r>
                      <a:r>
                        <a:rPr lang="en-US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</a:t>
                      </a:r>
                      <a:endParaRPr lang="th-TH" sz="11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เชื่อมโยงกับ ทางรัฐ</a:t>
                      </a: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ให้บริการใบรับรอง </a:t>
                      </a:r>
                      <a:r>
                        <a:rPr lang="en-US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Online</a:t>
                      </a:r>
                    </a:p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ผลการศึกษาแนวทางการปรับปรุงกระบวนงาน เพื่อให้บริการหลายช่องทาง จัดทำเป็น </a:t>
                      </a:r>
                      <a:r>
                        <a:rPr lang="en-US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System architect </a:t>
                      </a: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</a:t>
                      </a:r>
                      <a:r>
                        <a:rPr lang="en-US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Mockup</a:t>
                      </a:r>
                    </a:p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1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จัดทำมาตรฐาน ข้อตกลงในการเชื่อมโยงแลกเปลี่ยนข้อมูล</a:t>
                      </a: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45209435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x-non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สี่เหลี่ยมผืนผ้า 12">
            <a:extLst>
              <a:ext uri="{FF2B5EF4-FFF2-40B4-BE49-F238E27FC236}">
                <a16:creationId xmlns="" xmlns:a16="http://schemas.microsoft.com/office/drawing/2014/main" id="{010BBF9C-4CCE-4D87-89BC-45F9FB47859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4" name="TextBox 20">
            <a:extLst>
              <a:ext uri="{FF2B5EF4-FFF2-40B4-BE49-F238E27FC236}">
                <a16:creationId xmlns="" xmlns:a16="http://schemas.microsoft.com/office/drawing/2014/main" id="{CA4B6038-8BBA-418A-BB9E-763C5030AB70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53480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FA5AD817-A967-8401-61BB-F034AD1858C1}"/>
              </a:ext>
            </a:extLst>
          </p:cNvPr>
          <p:cNvSpPr txBox="1"/>
          <p:nvPr/>
        </p:nvSpPr>
        <p:spPr>
          <a:xfrm>
            <a:off x="0" y="984727"/>
            <a:ext cx="121876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th-TH" sz="1400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แผนปฏิบัติการ</a:t>
            </a:r>
            <a:r>
              <a:rPr lang="en-US" sz="1400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(Action plan)</a:t>
            </a:r>
            <a:r>
              <a:rPr lang="th-TH" sz="1400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ระบบการขึ้นทะเบียนเกษตรกร </a:t>
            </a:r>
          </a:p>
        </p:txBody>
      </p:sp>
      <p:sp>
        <p:nvSpPr>
          <p:cNvPr id="6" name="Rectangle: Rounded Corners 2">
            <a:extLst>
              <a:ext uri="{FF2B5EF4-FFF2-40B4-BE49-F238E27FC236}">
                <a16:creationId xmlns="" xmlns:a16="http://schemas.microsoft.com/office/drawing/2014/main" id="{C8BC4D43-4B8C-279D-8C66-037526BCAE09}"/>
              </a:ext>
            </a:extLst>
          </p:cNvPr>
          <p:cNvSpPr/>
          <p:nvPr/>
        </p:nvSpPr>
        <p:spPr>
          <a:xfrm>
            <a:off x="511324" y="1637154"/>
            <a:ext cx="3209649" cy="343948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1400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</a:t>
            </a:r>
            <a:r>
              <a:rPr lang="en-US" sz="1400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FFED9AB1-2302-F133-9270-55AFF8FD0A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0815381"/>
              </p:ext>
            </p:extLst>
          </p:nvPr>
        </p:nvGraphicFramePr>
        <p:xfrm>
          <a:off x="541084" y="2050788"/>
          <a:ext cx="10925664" cy="2252282"/>
        </p:xfrm>
        <a:graphic>
          <a:graphicData uri="http://schemas.openxmlformats.org/drawingml/2006/table">
            <a:tbl>
              <a:tblPr firstRow="1" firstCol="1" bandRow="1"/>
              <a:tblGrid>
                <a:gridCol w="1772352">
                  <a:extLst>
                    <a:ext uri="{9D8B030D-6E8A-4147-A177-3AD203B41FA5}">
                      <a16:colId xmlns="" xmlns:a16="http://schemas.microsoft.com/office/drawing/2014/main" val="4034816256"/>
                    </a:ext>
                  </a:extLst>
                </a:gridCol>
                <a:gridCol w="2124453">
                  <a:extLst>
                    <a:ext uri="{9D8B030D-6E8A-4147-A177-3AD203B41FA5}">
                      <a16:colId xmlns="" xmlns:a16="http://schemas.microsoft.com/office/drawing/2014/main" val="3523333870"/>
                    </a:ext>
                  </a:extLst>
                </a:gridCol>
                <a:gridCol w="2441673">
                  <a:extLst>
                    <a:ext uri="{9D8B030D-6E8A-4147-A177-3AD203B41FA5}">
                      <a16:colId xmlns="" xmlns:a16="http://schemas.microsoft.com/office/drawing/2014/main" val="1353186978"/>
                    </a:ext>
                  </a:extLst>
                </a:gridCol>
                <a:gridCol w="2441673">
                  <a:extLst>
                    <a:ext uri="{9D8B030D-6E8A-4147-A177-3AD203B41FA5}">
                      <a16:colId xmlns="" xmlns:a16="http://schemas.microsoft.com/office/drawing/2014/main" val="670821154"/>
                    </a:ext>
                  </a:extLst>
                </a:gridCol>
                <a:gridCol w="2145513">
                  <a:extLst>
                    <a:ext uri="{9D8B030D-6E8A-4147-A177-3AD203B41FA5}">
                      <a16:colId xmlns="" xmlns:a16="http://schemas.microsoft.com/office/drawing/2014/main" val="4000167960"/>
                    </a:ext>
                  </a:extLst>
                </a:gridCol>
              </a:tblGrid>
              <a:tr h="231077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2567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89788938"/>
                  </a:ext>
                </a:extLst>
              </a:tr>
              <a:tr h="2667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45283171"/>
                  </a:ext>
                </a:extLst>
              </a:tr>
              <a:tr h="31197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สำนักงานเศรษฐกิจการเกษตร</a:t>
                      </a:r>
                      <a:r>
                        <a:rPr lang="en-US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กรมประมง/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</a:t>
                      </a:r>
                      <a:r>
                        <a:rPr lang="en-US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นำผลการศึกษาแนวทางการปรับปรุงกระบวนงาน เพื่อให้บริการรับขึ้นทะเบียน</a:t>
                      </a:r>
                      <a:r>
                        <a:rPr lang="th-TH" sz="1200" b="1" kern="1200" spc="-10" baseline="0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ฯ</a:t>
                      </a: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มาออกแบบระบบการรับขึ้นทะเบียน</a:t>
                      </a:r>
                      <a:r>
                        <a:rPr lang="th-TH" sz="1200" b="1" kern="1200" spc="-10" baseline="0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ฯ</a:t>
                      </a: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 </a:t>
                      </a:r>
                      <a:r>
                        <a:rPr lang="en-US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One Stop Service</a:t>
                      </a:r>
                      <a:endParaRPr lang="th-TH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หารือร่วมกับทางรัฐ</a:t>
                      </a:r>
                    </a:p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endParaRPr lang="en-US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</a:t>
                      </a: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ทดสอบและปรับปรุงระบบ</a:t>
                      </a: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ให้บริการการขึ้นทะเบียนเกษตรกรแบบ </a:t>
                      </a:r>
                      <a:r>
                        <a:rPr lang="en-US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One Stop Service</a:t>
                      </a:r>
                      <a:endParaRPr lang="th-TH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45209435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x-non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สี่เหลี่ยมผืนผ้า 12">
            <a:extLst>
              <a:ext uri="{FF2B5EF4-FFF2-40B4-BE49-F238E27FC236}">
                <a16:creationId xmlns="" xmlns:a16="http://schemas.microsoft.com/office/drawing/2014/main" id="{46C17A0C-C0F9-447E-A12D-2BB29A0B910A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4" name="TextBox 20">
            <a:extLst>
              <a:ext uri="{FF2B5EF4-FFF2-40B4-BE49-F238E27FC236}">
                <a16:creationId xmlns="" xmlns:a16="http://schemas.microsoft.com/office/drawing/2014/main" id="{CD5A9103-94C2-4846-BCC1-8CF2136AF62E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2413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FA5AD817-A967-8401-61BB-F034AD1858C1}"/>
              </a:ext>
            </a:extLst>
          </p:cNvPr>
          <p:cNvSpPr txBox="1"/>
          <p:nvPr/>
        </p:nvSpPr>
        <p:spPr>
          <a:xfrm>
            <a:off x="0" y="669695"/>
            <a:ext cx="121876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แผนปฏิบัติการ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(Action plan)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การขอรับการช่วยเหลือด้านการเกษตร</a:t>
            </a:r>
          </a:p>
        </p:txBody>
      </p:sp>
      <p:sp>
        <p:nvSpPr>
          <p:cNvPr id="6" name="Rectangle: Rounded Corners 2">
            <a:extLst>
              <a:ext uri="{FF2B5EF4-FFF2-40B4-BE49-F238E27FC236}">
                <a16:creationId xmlns="" xmlns:a16="http://schemas.microsoft.com/office/drawing/2014/main" id="{C8BC4D43-4B8C-279D-8C66-037526BCAE09}"/>
              </a:ext>
            </a:extLst>
          </p:cNvPr>
          <p:cNvSpPr/>
          <p:nvPr/>
        </p:nvSpPr>
        <p:spPr>
          <a:xfrm>
            <a:off x="369488" y="1007695"/>
            <a:ext cx="3319716" cy="343948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FFED9AB1-2302-F133-9270-55AFF8FD0A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912987"/>
              </p:ext>
            </p:extLst>
          </p:nvPr>
        </p:nvGraphicFramePr>
        <p:xfrm>
          <a:off x="369488" y="1502835"/>
          <a:ext cx="10925664" cy="2983611"/>
        </p:xfrm>
        <a:graphic>
          <a:graphicData uri="http://schemas.openxmlformats.org/drawingml/2006/table">
            <a:tbl>
              <a:tblPr firstRow="1" firstCol="1" bandRow="1"/>
              <a:tblGrid>
                <a:gridCol w="1772352">
                  <a:extLst>
                    <a:ext uri="{9D8B030D-6E8A-4147-A177-3AD203B41FA5}">
                      <a16:colId xmlns="" xmlns:a16="http://schemas.microsoft.com/office/drawing/2014/main" val="4034816256"/>
                    </a:ext>
                  </a:extLst>
                </a:gridCol>
                <a:gridCol w="2124453">
                  <a:extLst>
                    <a:ext uri="{9D8B030D-6E8A-4147-A177-3AD203B41FA5}">
                      <a16:colId xmlns="" xmlns:a16="http://schemas.microsoft.com/office/drawing/2014/main" val="3523333870"/>
                    </a:ext>
                  </a:extLst>
                </a:gridCol>
                <a:gridCol w="2441673">
                  <a:extLst>
                    <a:ext uri="{9D8B030D-6E8A-4147-A177-3AD203B41FA5}">
                      <a16:colId xmlns="" xmlns:a16="http://schemas.microsoft.com/office/drawing/2014/main" val="1353186978"/>
                    </a:ext>
                  </a:extLst>
                </a:gridCol>
                <a:gridCol w="2441673">
                  <a:extLst>
                    <a:ext uri="{9D8B030D-6E8A-4147-A177-3AD203B41FA5}">
                      <a16:colId xmlns="" xmlns:a16="http://schemas.microsoft.com/office/drawing/2014/main" val="670821154"/>
                    </a:ext>
                  </a:extLst>
                </a:gridCol>
                <a:gridCol w="2145513">
                  <a:extLst>
                    <a:ext uri="{9D8B030D-6E8A-4147-A177-3AD203B41FA5}">
                      <a16:colId xmlns="" xmlns:a16="http://schemas.microsoft.com/office/drawing/2014/main" val="4000167960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2566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89788938"/>
                  </a:ext>
                </a:extLst>
              </a:tr>
              <a:tr h="2667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45283171"/>
                  </a:ext>
                </a:extLst>
              </a:tr>
              <a:tr h="3119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สำนักงานเศรษฐกิจการเกษตร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ศึกษาการรับการช่วยเหลือด้านการเกษตรในรูปแบบต่าง ๆ</a:t>
                      </a:r>
                    </a:p>
                    <a:p>
                      <a:pPr marL="228600"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เชื่อมโยงข้อมูล นำเข้าข้อมูลในรูปแบบต่าง ๆ จากหน่วยงานรับขึ้นทะเบียน (และ ธ.ก.ส. ในกรณีที่ต้องการทราบการจ่ายเงินให้เกษตรกรจริง)</a:t>
                      </a: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จัดทำฐานข้อมูลประวัติการรับการช่วยเหลือจากภาครัฐ ของครัวเรือน/ฟาร์มเกษตร และเกษตรกรรายคน</a:t>
                      </a:r>
                    </a:p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ออกแบบระบบรายงานให้สามารถรายงานในมิติต่าง ๆ</a:t>
                      </a:r>
                    </a:p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จัดทำมาตรฐาน ข้อตกลงในการเชื่อมโยงแลกเปลี่ยนข้อมูล</a:t>
                      </a:r>
                    </a:p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หารือร่วมกับทางรัฐ</a:t>
                      </a: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ทดสอบระบบ และประปรุงระบบ และการรายงานให้ตรงความต้องการของผู้ใช้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เชื่อมโยงกับ ทางรัฐ</a:t>
                      </a: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เปิดให้บริการรายงาน และการเชื่อมโยงข้อมูลกับหน่วยงานที่มีความประสงค์ในการนำไปใช้ประโยชน์</a:t>
                      </a:r>
                    </a:p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บริการสืบค้นการได้รับสิทธิ์ของเกษตรกร</a:t>
                      </a:r>
                    </a:p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ผลศึกษาการรับการช่วยเหลือด้านการเกษตรในรูปแบบต่างๆ</a:t>
                      </a:r>
                      <a:endParaRPr lang="en-US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45209435"/>
                  </a:ext>
                </a:extLst>
              </a:tr>
              <a:tr h="44194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กรมประมง/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</a:t>
                      </a:r>
                      <a:r>
                        <a:rPr lang="en-US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กรมส่งเสริมการเกษตร/           กรมปศุสัตว์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สนับสนุนข้อมูล และให้ข้อคิดเห็น</a:t>
                      </a:r>
                      <a:endParaRPr lang="en-US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สนับสนุนข้อมูล และให้ข้อคิดเห็น</a:t>
                      </a:r>
                      <a:endParaRPr lang="en-US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สนับสนุนข้อมูล และให้ข้อคิดเห็น</a:t>
                      </a:r>
                      <a:endParaRPr lang="en-US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สนับสนุนข้อมูล และให้ข้อคิดเห็น</a:t>
                      </a:r>
                      <a:endParaRPr lang="en-US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15201957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x-non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สี่เหลี่ยมผืนผ้า 12">
            <a:extLst>
              <a:ext uri="{FF2B5EF4-FFF2-40B4-BE49-F238E27FC236}">
                <a16:creationId xmlns="" xmlns:a16="http://schemas.microsoft.com/office/drawing/2014/main" id="{0045E1EC-09D6-45A7-8E9A-F8CDFFAA2696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4" name="TextBox 20">
            <a:extLst>
              <a:ext uri="{FF2B5EF4-FFF2-40B4-BE49-F238E27FC236}">
                <a16:creationId xmlns="" xmlns:a16="http://schemas.microsoft.com/office/drawing/2014/main" id="{80345126-F788-4A21-950B-5B5E7297EDE1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8740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FA5AD817-A967-8401-61BB-F034AD1858C1}"/>
              </a:ext>
            </a:extLst>
          </p:cNvPr>
          <p:cNvSpPr txBox="1"/>
          <p:nvPr/>
        </p:nvSpPr>
        <p:spPr>
          <a:xfrm>
            <a:off x="-4357" y="1036829"/>
            <a:ext cx="1219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แผนปฏิบัติการ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(Action plan)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การขอรับการช่วยเหลือด้านการเกษตร </a:t>
            </a:r>
          </a:p>
        </p:txBody>
      </p:sp>
      <p:sp>
        <p:nvSpPr>
          <p:cNvPr id="6" name="Rectangle: Rounded Corners 2">
            <a:extLst>
              <a:ext uri="{FF2B5EF4-FFF2-40B4-BE49-F238E27FC236}">
                <a16:creationId xmlns="" xmlns:a16="http://schemas.microsoft.com/office/drawing/2014/main" id="{C8BC4D43-4B8C-279D-8C66-037526BCAE09}"/>
              </a:ext>
            </a:extLst>
          </p:cNvPr>
          <p:cNvSpPr/>
          <p:nvPr/>
        </p:nvSpPr>
        <p:spPr>
          <a:xfrm>
            <a:off x="522976" y="1728221"/>
            <a:ext cx="3150383" cy="343948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FFED9AB1-2302-F133-9270-55AFF8FD0A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924542"/>
              </p:ext>
            </p:extLst>
          </p:nvPr>
        </p:nvGraphicFramePr>
        <p:xfrm>
          <a:off x="541083" y="2162598"/>
          <a:ext cx="10925664" cy="2300288"/>
        </p:xfrm>
        <a:graphic>
          <a:graphicData uri="http://schemas.openxmlformats.org/drawingml/2006/table">
            <a:tbl>
              <a:tblPr firstRow="1" firstCol="1" bandRow="1"/>
              <a:tblGrid>
                <a:gridCol w="1772352">
                  <a:extLst>
                    <a:ext uri="{9D8B030D-6E8A-4147-A177-3AD203B41FA5}">
                      <a16:colId xmlns="" xmlns:a16="http://schemas.microsoft.com/office/drawing/2014/main" val="4034816256"/>
                    </a:ext>
                  </a:extLst>
                </a:gridCol>
                <a:gridCol w="2124453">
                  <a:extLst>
                    <a:ext uri="{9D8B030D-6E8A-4147-A177-3AD203B41FA5}">
                      <a16:colId xmlns="" xmlns:a16="http://schemas.microsoft.com/office/drawing/2014/main" val="3523333870"/>
                    </a:ext>
                  </a:extLst>
                </a:gridCol>
                <a:gridCol w="2441673">
                  <a:extLst>
                    <a:ext uri="{9D8B030D-6E8A-4147-A177-3AD203B41FA5}">
                      <a16:colId xmlns="" xmlns:a16="http://schemas.microsoft.com/office/drawing/2014/main" val="1353186978"/>
                    </a:ext>
                  </a:extLst>
                </a:gridCol>
                <a:gridCol w="2441673">
                  <a:extLst>
                    <a:ext uri="{9D8B030D-6E8A-4147-A177-3AD203B41FA5}">
                      <a16:colId xmlns="" xmlns:a16="http://schemas.microsoft.com/office/drawing/2014/main" val="670821154"/>
                    </a:ext>
                  </a:extLst>
                </a:gridCol>
                <a:gridCol w="2145513">
                  <a:extLst>
                    <a:ext uri="{9D8B030D-6E8A-4147-A177-3AD203B41FA5}">
                      <a16:colId xmlns="" xmlns:a16="http://schemas.microsoft.com/office/drawing/2014/main" val="4000167960"/>
                    </a:ext>
                  </a:extLst>
                </a:gridCol>
              </a:tblGrid>
              <a:tr h="231077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2567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89788938"/>
                  </a:ext>
                </a:extLst>
              </a:tr>
              <a:tr h="2667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45283171"/>
                  </a:ext>
                </a:extLst>
              </a:tr>
              <a:tr h="3119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สำนักงานเศรษฐกิจการเกษตร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ทบทวนผลศึกษาการรับการช่วยเหลือด้านการเกษตรในรูปแบบต่าง ๆ</a:t>
                      </a: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ออกแบบระบบรับการช่วยเหลือ</a:t>
                      </a:r>
                    </a:p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หารือร่วมกับทางรัฐ</a:t>
                      </a: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</a:t>
                      </a:r>
                    </a:p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ทดสอบระบบ และประปรุงระบบ และการรายงานให้ตรงความต้องการของผู้ใช้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เชื่อมโยงกับ ทางรัฐ</a:t>
                      </a: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-2286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เปิดให้บริการระบบรับการช่วยเหลือด้านการเกษตร</a:t>
                      </a:r>
                      <a:endParaRPr lang="en-US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45209435"/>
                  </a:ext>
                </a:extLst>
              </a:tr>
              <a:tr h="44194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กรมประมง/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</a:t>
                      </a:r>
                      <a:r>
                        <a:rPr lang="en-US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กรมส่งเสริมการเกษตร/กรมปศุสัตว์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สนับสนุนข้อมูล และให้ข้อคิดเห็น</a:t>
                      </a:r>
                      <a:endParaRPr lang="en-US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สนับสนุนข้อมูล และให้ข้อคิดเห็น</a:t>
                      </a:r>
                      <a:endParaRPr lang="en-US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สนับสนุนข้อมูล และให้ข้อคิดเห็น</a:t>
                      </a:r>
                      <a:endParaRPr lang="en-US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สนับสนุนข้อมูล และให้ข้อคิดเห็น</a:t>
                      </a:r>
                      <a:endParaRPr lang="en-US" sz="1200" b="1" kern="1200" spc="-1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15201957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x-non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สี่เหลี่ยมผืนผ้า 12">
            <a:extLst>
              <a:ext uri="{FF2B5EF4-FFF2-40B4-BE49-F238E27FC236}">
                <a16:creationId xmlns="" xmlns:a16="http://schemas.microsoft.com/office/drawing/2014/main" id="{86AB90DA-3870-4A42-A51E-B1350F965F3B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4" name="TextBox 20">
            <a:extLst>
              <a:ext uri="{FF2B5EF4-FFF2-40B4-BE49-F238E27FC236}">
                <a16:creationId xmlns="" xmlns:a16="http://schemas.microsoft.com/office/drawing/2014/main" id="{B4F61D5C-8E7C-461D-AE7B-E8558738131A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4944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3">
            <a:extLst>
              <a:ext uri="{FF2B5EF4-FFF2-40B4-BE49-F238E27FC236}">
                <a16:creationId xmlns="" xmlns:a16="http://schemas.microsoft.com/office/drawing/2014/main" id="{DDAAF986-487D-4FA6-81B5-FA270A9DADA3}"/>
              </a:ext>
            </a:extLst>
          </p:cNvPr>
          <p:cNvSpPr txBox="1"/>
          <p:nvPr/>
        </p:nvSpPr>
        <p:spPr>
          <a:xfrm>
            <a:off x="222574" y="840342"/>
            <a:ext cx="119056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ชื่องานบริการ</a:t>
            </a:r>
            <a:r>
              <a:rPr lang="th-TH" sz="1200" b="1" u="dotted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u="dotted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การขึ้นทะเบียนและปรับปรุงทะเบียนเกษตรกรผู้ปลูกพืช ทำนาเกลือสมุทร และเพาะเลี้ยงแมลงเศรษฐกิจ </a:t>
            </a:r>
          </a:p>
          <a:p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ชื่องาน 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 </a:t>
            </a:r>
            <a:r>
              <a:rPr lang="th-TH" sz="1200" u="dotted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ระบบการขึ้นทะเบียนเกษตรกรและการขอรับบริการช่วยเหลือด้านการเกษตร</a:t>
            </a:r>
            <a:r>
              <a:rPr lang="en-US" sz="1200" u="dotted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200" u="dotted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ชื่อหน่วยงาน</a:t>
            </a:r>
            <a:r>
              <a:rPr lang="th-TH" sz="1200" u="dotted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เจ้าภาพสำนักงานเศรษฐกิจการเกษตร</a:t>
            </a:r>
          </a:p>
          <a:p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ชื่อหน่วยงานที่เกี่ยวข้อง </a:t>
            </a:r>
            <a:r>
              <a:rPr lang="th-TH" sz="1200" u="dotted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แผนการพัฒนาระยะยาว (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Roadmap) </a:t>
            </a: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ระยะ 3 ปีงบประมาณ พ.ศ. 2565 - 2567</a:t>
            </a:r>
          </a:p>
        </p:txBody>
      </p:sp>
      <p:graphicFrame>
        <p:nvGraphicFramePr>
          <p:cNvPr id="5" name="Table 10">
            <a:extLst>
              <a:ext uri="{FF2B5EF4-FFF2-40B4-BE49-F238E27FC236}">
                <a16:creationId xmlns="" xmlns:a16="http://schemas.microsoft.com/office/drawing/2014/main" id="{1E5F28D8-E90A-4CC2-88CE-C89EE0A988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271910"/>
              </p:ext>
            </p:extLst>
          </p:nvPr>
        </p:nvGraphicFramePr>
        <p:xfrm>
          <a:off x="309598" y="1997069"/>
          <a:ext cx="11731579" cy="3050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0726">
                  <a:extLst>
                    <a:ext uri="{9D8B030D-6E8A-4147-A177-3AD203B41FA5}">
                      <a16:colId xmlns="" xmlns:a16="http://schemas.microsoft.com/office/drawing/2014/main" val="2872405641"/>
                    </a:ext>
                  </a:extLst>
                </a:gridCol>
                <a:gridCol w="3111500">
                  <a:extLst>
                    <a:ext uri="{9D8B030D-6E8A-4147-A177-3AD203B41FA5}">
                      <a16:colId xmlns="" xmlns:a16="http://schemas.microsoft.com/office/drawing/2014/main" val="1727477284"/>
                    </a:ext>
                  </a:extLst>
                </a:gridCol>
                <a:gridCol w="3089111">
                  <a:extLst>
                    <a:ext uri="{9D8B030D-6E8A-4147-A177-3AD203B41FA5}">
                      <a16:colId xmlns="" xmlns:a16="http://schemas.microsoft.com/office/drawing/2014/main" val="1107137489"/>
                    </a:ext>
                  </a:extLst>
                </a:gridCol>
                <a:gridCol w="3140242">
                  <a:extLst>
                    <a:ext uri="{9D8B030D-6E8A-4147-A177-3AD203B41FA5}">
                      <a16:colId xmlns="" xmlns:a16="http://schemas.microsoft.com/office/drawing/2014/main" val="1700333788"/>
                    </a:ext>
                  </a:extLst>
                </a:gridCol>
              </a:tblGrid>
              <a:tr h="301109">
                <a:tc>
                  <a:txBody>
                    <a:bodyPr/>
                    <a:lstStyle/>
                    <a:p>
                      <a:pPr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11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th-TH" sz="11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th-TH" sz="11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61885496"/>
                  </a:ext>
                </a:extLst>
              </a:tr>
              <a:tr h="1089369">
                <a:tc>
                  <a:txBody>
                    <a:bodyPr/>
                    <a:lstStyle/>
                    <a:p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เป้าหมายการพัฒนา</a:t>
                      </a:r>
                    </a:p>
                    <a:p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(ในภาพรวมของงานบริการ)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ขึ้นทะเบียนและปรับปรุงทะเบียนเกษตรกรผ่านแบบฟอร์มการขึ้นทะเบียนเกษตรกรอิเล็กทรอนิคส์ทางเว็บไซต์ (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e-Form)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สำหรับเกษตรกรรายใหม่และรายเดิมแต่เพิ่มแปลงใหม่ จำนวน 1 ระบบ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ระบบการรับรองและออกใบรายงานผล         การขึ้นทะเบียนและปรับปรุงทะเบียนเกษตรกร              แบบอิเล็กทรอนิกส์ จำนวน 1 ระบบ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ระบบการตรวจสอบสิทธิ์ในการขอรับ            การช่วยเหลือเยียวยาจากภัยพิบัติด้านพืช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13185269"/>
                  </a:ext>
                </a:extLst>
              </a:tr>
              <a:tr h="1298650">
                <a:tc>
                  <a:txBody>
                    <a:bodyPr/>
                    <a:lstStyle/>
                    <a:p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ตัวชี้วัดความสำเร็จ</a:t>
                      </a:r>
                    </a:p>
                    <a:p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(เพื่อใช้ติดตามความสำเร็จการดำเนินการในภาพรวม)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ในการพัฒนาระบบการขึ้นทะเบียนและปรับปรุงทะเบียนเกษตรกรผ่านแบบฟอร์มการขึ้นทะเบียนเกษตรกรอิเล็กทรอนิคส์ทางเว็บไซต์</a:t>
                      </a:r>
                      <a:b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e-Form)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สำหรับเกษตรกรรายใหม่และรายเดิม            แต่เพิ่มแปลงใหม่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ระดับความสำเร็จในการพัฒนา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            การรับรองและออกใบรายงานผลการขึ้นทะเบียน             และปรับปรุงทะเบียนเกษตรกร แบบอิเล็กทรอนิกส์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ระดับความสำเร็จในการพัฒนาระบบ             การตรวจสอบสิทธิ์ในการขอรับการช่วยเหลือเยียวยา      จากภัยพิบัติด้านพืช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64494087"/>
                  </a:ext>
                </a:extLst>
              </a:tr>
              <a:tr h="361274">
                <a:tc>
                  <a:txBody>
                    <a:bodyPr/>
                    <a:lstStyle/>
                    <a:p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หน่วยงานที่เกี่ยวข้อง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4655029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32F84-CE24-5547-8DA5-96C97304001B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x-non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สี่เหลี่ยมผืนผ้า 10">
            <a:extLst>
              <a:ext uri="{FF2B5EF4-FFF2-40B4-BE49-F238E27FC236}">
                <a16:creationId xmlns="" xmlns:a16="http://schemas.microsoft.com/office/drawing/2014/main" id="{44C039AE-5F2C-4DE6-856A-928F18D6CFD0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2" name="TextBox 20">
            <a:extLst>
              <a:ext uri="{FF2B5EF4-FFF2-40B4-BE49-F238E27FC236}">
                <a16:creationId xmlns="" xmlns:a16="http://schemas.microsoft.com/office/drawing/2014/main" id="{E30281CC-9572-4AC9-8E26-5A63CBBBD4CF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8808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Box 1">
            <a:extLst>
              <a:ext uri="{FF2B5EF4-FFF2-40B4-BE49-F238E27FC236}">
                <a16:creationId xmlns=""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7FCFB993-C7E0-208B-91A4-9384CC3AF9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8361387"/>
              </p:ext>
            </p:extLst>
          </p:nvPr>
        </p:nvGraphicFramePr>
        <p:xfrm>
          <a:off x="157162" y="588162"/>
          <a:ext cx="11877676" cy="21619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567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36199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ตัวชี้วัดที่ 8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การพัฒนาองค์การ</a:t>
                      </a:r>
                      <a:r>
                        <a:rPr lang="th-TH" sz="1200" b="1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สู่ดิจิทัล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(ความสำเร็จในการขับเคลื่อนการพัฒนางานบริการ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Agenda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ตามมติคณะรัฐมนตรี ( 12 งานบริการ))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(2) ระบบการขึ้นทะเบียนเกษตรกรและการขอรับการช่วยเหลือด้านการเกษตร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ศูนย์เทคโนโลยีสารสนเทศและการและการสื่อสาร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กรมส่งเสริมการเกษตร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601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รูปแบบใบรายงานผลการขึ้นทะเบียนเกษตรกรออนไลน์ที่เป็นภาษาไทย และภาษาอังกฤษ</a:t>
                      </a:r>
                    </a:p>
                    <a:p>
                      <a:pPr marL="174625" indent="-174625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ระบบแจ้งความประสงค์ขอรับใบรายงานผลการขึ้นทะเบียนเกษตรกรออนไลน์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227013" indent="-227013">
                        <a:buNone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ระบบแสดงใบรายงานผลการขึ้นทะเบียนเกษตรกรออนไลน์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เพื่อดูรายละเอียดข้อมูลการประกอบกิจกรรมการเกษตร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en-US" sz="12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เพื่อเชื่อมโยงข้อมูลกับหน่วยงานที่เกี่ยวข้อง</a:t>
                      </a:r>
                    </a:p>
                    <a:p>
                      <a:pPr marL="0" indent="0">
                        <a:buNone/>
                      </a:pP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="" xmlns:a16="http://schemas.microsoft.com/office/drawing/2014/main" id="{524A5526-6859-7FAE-E3CB-CA4F5839BE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773523"/>
              </p:ext>
            </p:extLst>
          </p:nvPr>
        </p:nvGraphicFramePr>
        <p:xfrm>
          <a:off x="145842" y="2967182"/>
          <a:ext cx="5841372" cy="1676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35069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1325975">
                <a:tc>
                  <a:txBody>
                    <a:bodyPr/>
                    <a:lstStyle/>
                    <a:p>
                      <a:pPr marL="117475" marR="0" lvl="0" indent="-117475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ศึกษา วิเคราะห์ ออกแบบ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ระบบการออกใบรายงานผลการขึ้นทะเบียนเกษตรกรออนไลน์ </a:t>
                      </a:r>
                    </a:p>
                    <a:p>
                      <a:pPr marL="227013" marR="0" lvl="0" indent="-22701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การออกใบรายงานผลการขึ้นทะเบียนเกษตรกรออนไลน์ในส่วนของระบบแจ้งความประสงค์ขอรับใบรายงานผลการขึ้นทะเบียนเกษตรกรออนไลน์ </a:t>
                      </a:r>
                    </a:p>
                    <a:p>
                      <a:pPr marL="227013" marR="0" lvl="0" indent="-22701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7013" marR="0" lvl="0" indent="-22701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7013" marR="0" lvl="0" indent="-22701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="" xmlns:a16="http://schemas.microsoft.com/office/drawing/2014/main" id="{A18BF584-7F84-6B17-580D-C16FEA4328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218078"/>
              </p:ext>
            </p:extLst>
          </p:nvPr>
        </p:nvGraphicFramePr>
        <p:xfrm>
          <a:off x="6250135" y="2965105"/>
          <a:ext cx="5763954" cy="1602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20609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1366304">
                <a:tc>
                  <a:txBody>
                    <a:bodyPr/>
                    <a:lstStyle/>
                    <a:p>
                      <a:pPr marL="117475" marR="0" lvl="0" indent="-11747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พัฒนาระบบการออกใบรายงานผลการขึ้นทะเบียนเกษตรกรออนไลน์ในส่วนของ</a:t>
                      </a: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                แสดง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ใบรายงานผลการขึ้นทะเบียนเกษตรกรออนไลน์ เพื่อดูรายละเอียดข้อมูลการประกอบกิจกรรมการเกษตร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 </a:t>
                      </a:r>
                      <a:r>
                        <a:rPr kumimoji="0" lang="en-US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เพื่อเชื่อมโยงข้อมูลกับหน่วยงานที่เกี่ยวข้อง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3" name="ตัวแทนหมายเลขสไลด์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32</a:t>
            </a:fld>
            <a:endParaRPr lang="en-US" dirty="0">
              <a:solidFill>
                <a:prstClr val="black">
                  <a:tint val="75000"/>
                </a:prst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080079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3">
            <a:extLst>
              <a:ext uri="{FF2B5EF4-FFF2-40B4-BE49-F238E27FC236}">
                <a16:creationId xmlns="" xmlns:a16="http://schemas.microsoft.com/office/drawing/2014/main" id="{1336C978-D408-41D9-9913-5A31E50DC3F4}"/>
              </a:ext>
            </a:extLst>
          </p:cNvPr>
          <p:cNvSpPr/>
          <p:nvPr/>
        </p:nvSpPr>
        <p:spPr bwMode="gray">
          <a:xfrm>
            <a:off x="180889" y="824080"/>
            <a:ext cx="7810585" cy="40233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600"/>
              </a:spcAft>
              <a:defRPr/>
            </a:pPr>
            <a:endParaRPr lang="en-US" sz="900" kern="0" dirty="0">
              <a:solidFill>
                <a:prstClr val="white"/>
              </a:solidFill>
              <a:latin typeface="TH Sarabun PSK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FCFAE811-B7E2-42A7-B8E9-E6DB65EEE0F3}"/>
              </a:ext>
            </a:extLst>
          </p:cNvPr>
          <p:cNvSpPr/>
          <p:nvPr/>
        </p:nvSpPr>
        <p:spPr>
          <a:xfrm>
            <a:off x="216606" y="812922"/>
            <a:ext cx="77748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233363" algn="l"/>
              </a:tabLst>
            </a:pP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ชื่อตัวชี้วัดที่ 9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การประเมินสถานะของหน่วยงานในการเป็นระบบราชการ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ตาราง 9">
            <a:extLst>
              <a:ext uri="{FF2B5EF4-FFF2-40B4-BE49-F238E27FC236}">
                <a16:creationId xmlns="" xmlns:a16="http://schemas.microsoft.com/office/drawing/2014/main" id="{C093C5C5-E0AD-434A-93FD-30E460DBB3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336411"/>
              </p:ext>
            </p:extLst>
          </p:nvPr>
        </p:nvGraphicFramePr>
        <p:xfrm>
          <a:off x="325343" y="1249169"/>
          <a:ext cx="11541313" cy="1524000"/>
        </p:xfrm>
        <a:graphic>
          <a:graphicData uri="http://schemas.openxmlformats.org/drawingml/2006/table">
            <a:tbl>
              <a:tblPr firstRow="1" bandRow="1"/>
              <a:tblGrid>
                <a:gridCol w="115413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847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20443036"/>
                  </a:ext>
                </a:extLst>
              </a:tr>
              <a:tr h="11276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 </a:t>
                      </a:r>
                      <a:r>
                        <a:rPr lang="th-TH" sz="11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          </a:r>
                      <a:r>
                        <a:rPr lang="en-US" sz="11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พิจารณาจากผลการประเมินสถานะการเป็นระบบราชการ 4.0 (</a:t>
                      </a:r>
                      <a:r>
                        <a:rPr lang="en-US" sz="11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 </a:t>
                      </a:r>
                      <a:r>
                        <a:rPr lang="th-TH" sz="11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ซึ่งเป็นคะแนนเฉลี่ยในภาพรวมทั้ง 7 หมวด ประกอบด้วย 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 การวัด การวิเคราะห์และการจัดการความรู้  หมวด 5 การมุ่งเน้นบุคลากร หมวด 6 การมุ่งเน้นระบบปฏิบัติการ และ หมวด 7 ผลลัพธ์การดำเนินการ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FC067C05-79E3-423B-BA5C-6F8C58C78A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825346"/>
              </p:ext>
            </p:extLst>
          </p:nvPr>
        </p:nvGraphicFramePr>
        <p:xfrm>
          <a:off x="312545" y="2804408"/>
          <a:ext cx="11427882" cy="822960"/>
        </p:xfrm>
        <a:graphic>
          <a:graphicData uri="http://schemas.openxmlformats.org/drawingml/2006/table">
            <a:tbl>
              <a:tblPr firstRow="1"/>
              <a:tblGrid>
                <a:gridCol w="255612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1793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2217939">
                  <a:extLst>
                    <a:ext uri="{9D8B030D-6E8A-4147-A177-3AD203B41FA5}">
                      <a16:colId xmlns="" xmlns:a16="http://schemas.microsoft.com/office/drawing/2014/main" val="4041828440"/>
                    </a:ext>
                  </a:extLst>
                </a:gridCol>
                <a:gridCol w="2217939">
                  <a:extLst>
                    <a:ext uri="{9D8B030D-6E8A-4147-A177-3AD203B41FA5}">
                      <a16:colId xmlns="" xmlns:a16="http://schemas.microsoft.com/office/drawing/2014/main" val="4161316149"/>
                    </a:ext>
                  </a:extLst>
                </a:gridCol>
                <a:gridCol w="221793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45947573"/>
                  </a:ext>
                </a:extLst>
              </a:tr>
              <a:tr h="1638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en-US" sz="1200" b="1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93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2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339.05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384.95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423.48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016647DA-BE58-4F86-B3E9-8680C0E403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686050"/>
              </p:ext>
            </p:extLst>
          </p:nvPr>
        </p:nvGraphicFramePr>
        <p:xfrm>
          <a:off x="242976" y="4842729"/>
          <a:ext cx="11497451" cy="1602816"/>
        </p:xfrm>
        <a:graphic>
          <a:graphicData uri="http://schemas.openxmlformats.org/drawingml/2006/table">
            <a:tbl>
              <a:tblPr firstRow="1" bandRow="1"/>
              <a:tblGrid>
                <a:gridCol w="3500420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  <a:gridCol w="4039738">
                  <a:extLst>
                    <a:ext uri="{9D8B030D-6E8A-4147-A177-3AD203B41FA5}">
                      <a16:colId xmlns="" xmlns:a16="http://schemas.microsoft.com/office/drawing/2014/main" val="2395773697"/>
                    </a:ext>
                  </a:extLst>
                </a:gridCol>
                <a:gridCol w="3957293">
                  <a:extLst>
                    <a:ext uri="{9D8B030D-6E8A-4147-A177-3AD203B41FA5}">
                      <a16:colId xmlns="" xmlns:a16="http://schemas.microsoft.com/office/drawing/2014/main" val="2019525282"/>
                    </a:ext>
                  </a:extLst>
                </a:gridCol>
              </a:tblGrid>
              <a:tr h="29245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17566634"/>
                  </a:ext>
                </a:extLst>
              </a:tr>
              <a:tr h="2924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33969053"/>
                  </a:ext>
                </a:extLst>
              </a:tr>
              <a:tr h="508951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en-US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3175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423.48</a:t>
                      </a:r>
                    </a:p>
                    <a:p>
                      <a:pPr marL="3175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en-US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431.95</a:t>
                      </a:r>
                      <a:endParaRPr lang="th-TH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+ </a:t>
                      </a:r>
                      <a:r>
                        <a:rPr lang="en-US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4745697"/>
                  </a:ext>
                </a:extLst>
              </a:tr>
              <a:tr h="508951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6 เดือน (ต.ค. 65 – มี.ค. 66) :  ส่วนราชการกำหนดค่าเป้าหมายรอบ 6 เดือน ตามที่ส่วนราชการวางแผนการดำเนินการไว้</a:t>
                      </a:r>
                      <a:endParaRPr lang="en-US" sz="1200" b="1" i="0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61522996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14D84624-AB24-4ABE-BD11-93802AAED4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30702"/>
              </p:ext>
            </p:extLst>
          </p:nvPr>
        </p:nvGraphicFramePr>
        <p:xfrm>
          <a:off x="286176" y="3809274"/>
          <a:ext cx="11427882" cy="822960"/>
        </p:xfrm>
        <a:graphic>
          <a:graphicData uri="http://schemas.openxmlformats.org/drawingml/2006/table">
            <a:tbl>
              <a:tblPr firstRow="1"/>
              <a:tblGrid>
                <a:gridCol w="23497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3565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73269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83562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561143">
                  <a:extLst>
                    <a:ext uri="{9D8B030D-6E8A-4147-A177-3AD203B41FA5}">
                      <a16:colId xmlns="" xmlns:a16="http://schemas.microsoft.com/office/drawing/2014/main" val="4041828440"/>
                    </a:ext>
                  </a:extLst>
                </a:gridCol>
                <a:gridCol w="2213047">
                  <a:extLst>
                    <a:ext uri="{9D8B030D-6E8A-4147-A177-3AD203B41FA5}">
                      <a16:colId xmlns="" xmlns:a16="http://schemas.microsoft.com/office/drawing/2014/main" val="4161316149"/>
                    </a:ext>
                  </a:extLst>
                </a:gridCol>
              </a:tblGrid>
              <a:tr h="0">
                <a:tc gridSpan="6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แผนระยะยาว /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Roadmap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(256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-25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xx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45947573"/>
                  </a:ext>
                </a:extLst>
              </a:tr>
              <a:tr h="1638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75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xxx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xxx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xxx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xxx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xxx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32" name="Group 25">
            <a:extLst>
              <a:ext uri="{FF2B5EF4-FFF2-40B4-BE49-F238E27FC236}">
                <a16:creationId xmlns="" xmlns:a16="http://schemas.microsoft.com/office/drawing/2014/main" id="{B058F9AC-4CE2-45EB-95C5-2C0D64437DDE}"/>
              </a:ext>
            </a:extLst>
          </p:cNvPr>
          <p:cNvGrpSpPr/>
          <p:nvPr/>
        </p:nvGrpSpPr>
        <p:grpSpPr>
          <a:xfrm>
            <a:off x="9231958" y="765234"/>
            <a:ext cx="1235242" cy="645064"/>
            <a:chOff x="7483709" y="848970"/>
            <a:chExt cx="814933" cy="477853"/>
          </a:xfrm>
        </p:grpSpPr>
        <p:sp>
          <p:nvSpPr>
            <p:cNvPr id="33" name="Pentagon 43">
              <a:extLst>
                <a:ext uri="{FF2B5EF4-FFF2-40B4-BE49-F238E27FC236}">
                  <a16:creationId xmlns="" xmlns:a16="http://schemas.microsoft.com/office/drawing/2014/main" id="{AA9F244C-2C73-4A4A-8032-ACAF71734D04}"/>
                </a:ext>
              </a:extLst>
            </p:cNvPr>
            <p:cNvSpPr/>
            <p:nvPr/>
          </p:nvSpPr>
          <p:spPr>
            <a:xfrm>
              <a:off x="7550149" y="848970"/>
              <a:ext cx="748493" cy="477853"/>
            </a:xfrm>
            <a:prstGeom prst="homePlate">
              <a:avLst>
                <a:gd name="adj" fmla="val 39432"/>
              </a:avLst>
            </a:prstGeom>
            <a:solidFill>
              <a:srgbClr val="D9D9D9"/>
            </a:solidFill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>
                <a:defRPr/>
              </a:pPr>
              <a:endParaRPr lang="th-TH" sz="14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34" name="Rectangle 28">
              <a:extLst>
                <a:ext uri="{FF2B5EF4-FFF2-40B4-BE49-F238E27FC236}">
                  <a16:creationId xmlns="" xmlns:a16="http://schemas.microsoft.com/office/drawing/2014/main" id="{A44C791B-40AB-4A1B-992F-771924D6A9D4}"/>
                </a:ext>
              </a:extLst>
            </p:cNvPr>
            <p:cNvSpPr/>
            <p:nvPr/>
          </p:nvSpPr>
          <p:spPr>
            <a:xfrm>
              <a:off x="7483709" y="887684"/>
              <a:ext cx="748493" cy="3459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00" dirty="0">
                  <a:solidFill>
                    <a:prstClr val="black"/>
                  </a:solidFill>
                  <a:latin typeface="Tahoma" pitchFamily="34" charset="0"/>
                  <a:ea typeface="Tahoma" panose="020B0604030504040204" pitchFamily="34" charset="0"/>
                  <a:cs typeface="Tahoma" pitchFamily="34" charset="0"/>
                </a:rPr>
                <a:t>ตัวชี้วัด</a:t>
              </a:r>
              <a:endParaRPr lang="en-US" sz="1400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00" dirty="0">
                  <a:solidFill>
                    <a:prstClr val="black"/>
                  </a:solidFill>
                  <a:latin typeface="Tahoma" pitchFamily="34" charset="0"/>
                  <a:ea typeface="Tahoma" panose="020B0604030504040204" pitchFamily="34" charset="0"/>
                  <a:cs typeface="Tahoma" pitchFamily="34" charset="0"/>
                </a:rPr>
                <a:t>เดิม </a:t>
              </a:r>
            </a:p>
          </p:txBody>
        </p:sp>
      </p:grp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z="1400" smtClean="0">
                <a:solidFill>
                  <a:prstClr val="black">
                    <a:tint val="7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33</a:t>
            </a:fld>
            <a:endParaRPr lang="th-TH" sz="1400" dirty="0">
              <a:solidFill>
                <a:prstClr val="black">
                  <a:tint val="75000"/>
                </a:prst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6" name="กลุ่ม 4">
            <a:extLst>
              <a:ext uri="{FF2B5EF4-FFF2-40B4-BE49-F238E27FC236}">
                <a16:creationId xmlns=""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78268" y="764603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=""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2">
              <a:extLst>
                <a:ext uri="{FF2B5EF4-FFF2-40B4-BE49-F238E27FC236}">
                  <a16:creationId xmlns=""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3" name="สี่เหลี่ยมผืนผ้า 22">
            <a:extLst>
              <a:ext uri="{FF2B5EF4-FFF2-40B4-BE49-F238E27FC236}">
                <a16:creationId xmlns="" xmlns:a16="http://schemas.microsoft.com/office/drawing/2014/main" id="{101F9E04-18EA-4868-B4C7-A9EC9B975BE0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8" name="TextBox 20">
            <a:extLst>
              <a:ext uri="{FF2B5EF4-FFF2-40B4-BE49-F238E27FC236}">
                <a16:creationId xmlns="" xmlns:a16="http://schemas.microsoft.com/office/drawing/2014/main" id="{933712BD-F310-4749-8FA7-5D5AA086E7D5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2439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Box 1">
            <a:extLst>
              <a:ext uri="{FF2B5EF4-FFF2-40B4-BE49-F238E27FC236}">
                <a16:creationId xmlns=""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7FCFB993-C7E0-208B-91A4-9384CC3AF9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2407830"/>
              </p:ext>
            </p:extLst>
          </p:nvPr>
        </p:nvGraphicFramePr>
        <p:xfrm>
          <a:off x="157162" y="546347"/>
          <a:ext cx="11877676" cy="24510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9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(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กรมส่งเสริมการเกษตร 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601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แนวทางการพัฒนาองค์การด้วย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ประจำปีงบประมาณ พ.ศ. 2566</a:t>
                      </a:r>
                    </a:p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รายงานการติดตามและประเมินผลการพัฒนาองค์การด้วย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ครั้งที่ 1</a:t>
                      </a:r>
                    </a:p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รายงานการประชุมคณะกรรมการพัฒนาระบบราชการ ครั้งที่ 1/2565 เพื่อพิจารณานโยบายและแนวทางการพัฒนาองค์การ ประจำปีงบประมาณ พ.ศ. 2566</a:t>
                      </a:r>
                    </a:p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รายละเอียดใบสมัครขอรับรางวัล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รายหมวด</a:t>
                      </a:r>
                    </a:p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รายงานสรุปผลการดำเนินงานพัฒนา/ปรับปรุงองค์การด้วย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ของกลุ่มพัฒนาระบบบริหาร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รายงานการติดตามและประเมินผลการพัฒนาองค์การด้วย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ครั้งที่ 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รายงานการประชุมคณะกรรมการพัฒนาระบบราชการ ครั้งที่ 1/2566 เพื่อรายงานผลความก้าวหน้าการพัฒนาองค์การ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ด้วย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รายละเอียดใบสมัครการประเมินสถานะของหน่วยงานในการเป็นระบบราชการ 4.0 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="" xmlns:a16="http://schemas.microsoft.com/office/drawing/2014/main" id="{524A5526-6859-7FAE-E3CB-CA4F5839BE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9514289"/>
              </p:ext>
            </p:extLst>
          </p:nvPr>
        </p:nvGraphicFramePr>
        <p:xfrm>
          <a:off x="164130" y="3056270"/>
          <a:ext cx="5841372" cy="1646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119063" marR="0" lvl="0" indent="-1190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แต่งตั้ง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CCO</a:t>
                      </a:r>
                    </a:p>
                    <a:p>
                      <a:pPr marL="119063" marR="0" lvl="0" indent="-1190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ทบทวนคณะทำงาน</a:t>
                      </a:r>
                    </a:p>
                    <a:p>
                      <a:pPr marL="119063" marR="0" lvl="0" indent="-1190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ประชุมคณะทำงาน</a:t>
                      </a:r>
                    </a:p>
                    <a:p>
                      <a:pPr marL="119063" marR="0" lvl="0" indent="-1190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ประชุมคณะกรรมการพัฒนาระบบราชการ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ขอรับรางวัล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รายหมวด</a:t>
                      </a:r>
                    </a:p>
                    <a:p>
                      <a:pPr marL="119063" marR="0" lvl="0" indent="-1190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ดำเนินการพัฒนา/ปรับปรุงกระบวนการทำงานขององค์การในด้านต่างๆ โดยนำหลักการตามหลัก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มาใช้เป็นเครื่องมือในการดำเนินงาน</a:t>
                      </a:r>
                    </a:p>
                    <a:p>
                      <a:pPr marL="119063" marR="0" lvl="0" indent="-1190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="" xmlns:a16="http://schemas.microsoft.com/office/drawing/2014/main" id="{A18BF584-7F84-6B17-580D-C16FEA4328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6316580"/>
              </p:ext>
            </p:extLst>
          </p:nvPr>
        </p:nvGraphicFramePr>
        <p:xfrm>
          <a:off x="6059293" y="3068766"/>
          <a:ext cx="5987757" cy="1630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7757">
                  <a:extLst>
                    <a:ext uri="{9D8B030D-6E8A-4147-A177-3AD203B41FA5}">
                      <a16:colId xmlns="" xmlns:a16="http://schemas.microsoft.com/office/drawing/2014/main" val="1661457189"/>
                    </a:ext>
                  </a:extLst>
                </a:gridCol>
              </a:tblGrid>
              <a:tr h="33565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                        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678567"/>
                  </a:ext>
                </a:extLst>
              </a:tr>
              <a:tr h="1294575">
                <a:tc>
                  <a:txBody>
                    <a:bodyPr/>
                    <a:lstStyle/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ประชุมคณะทำงาน</a:t>
                      </a:r>
                    </a:p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ประชุมคณะกรรมการพัฒนาระบบราชการ</a:t>
                      </a:r>
                    </a:p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การประเมินสถานะของหน่วยงานในการเป็นระบบราชการ 4.0 </a:t>
                      </a:r>
                    </a:p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ประเมินสถานะของหน่วยงานในการเป็นระบบราชการ 4.0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ตามตัวชี้วัด</a:t>
                      </a:r>
                    </a:p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69863" marR="0" lvl="0" indent="-169863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48800" y="6501342"/>
            <a:ext cx="2743200" cy="365125"/>
          </a:xfrm>
        </p:spPr>
        <p:txBody>
          <a:bodyPr/>
          <a:lstStyle/>
          <a:p>
            <a:fld id="{C787E290-76B0-4EA1-9FB1-BF333C18EEE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410055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3_Office Them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7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4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22382</TotalTime>
  <Words>10058</Words>
  <Application>Microsoft Office PowerPoint</Application>
  <PresentationFormat>แบบจอกว้าง</PresentationFormat>
  <Paragraphs>1326</Paragraphs>
  <Slides>34</Slides>
  <Notes>18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13</vt:i4>
      </vt:variant>
      <vt:variant>
        <vt:lpstr>ธีม</vt:lpstr>
      </vt:variant>
      <vt:variant>
        <vt:i4>8</vt:i4>
      </vt:variant>
      <vt:variant>
        <vt:lpstr>ชื่อเรื่องสไลด์</vt:lpstr>
      </vt:variant>
      <vt:variant>
        <vt:i4>34</vt:i4>
      </vt:variant>
    </vt:vector>
  </HeadingPairs>
  <TitlesOfParts>
    <vt:vector size="55" baseType="lpstr">
      <vt:lpstr>맑은 고딕</vt:lpstr>
      <vt:lpstr>Angsana New</vt:lpstr>
      <vt:lpstr>Arial</vt:lpstr>
      <vt:lpstr>Calibri</vt:lpstr>
      <vt:lpstr>Calibri Light</vt:lpstr>
      <vt:lpstr>Cordia New</vt:lpstr>
      <vt:lpstr>Courier New</vt:lpstr>
      <vt:lpstr>Symbol</vt:lpstr>
      <vt:lpstr>Tahoma</vt:lpstr>
      <vt:lpstr>TH Sarabun PSK</vt:lpstr>
      <vt:lpstr>TH SarabunPSK</vt:lpstr>
      <vt:lpstr>Wingdings</vt:lpstr>
      <vt:lpstr>Wingdings 2</vt:lpstr>
      <vt:lpstr>ธีมของ Office</vt:lpstr>
      <vt:lpstr>1_Office Theme</vt:lpstr>
      <vt:lpstr>13_Office Theme</vt:lpstr>
      <vt:lpstr>9_Office Theme</vt:lpstr>
      <vt:lpstr>17_Office Theme</vt:lpstr>
      <vt:lpstr>3_Office Theme</vt:lpstr>
      <vt:lpstr>4_Office Theme</vt:lpstr>
      <vt:lpstr>7_Office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Butsara Mukdasakunphiban</dc:creator>
  <cp:lastModifiedBy>lenovo147</cp:lastModifiedBy>
  <cp:revision>772</cp:revision>
  <cp:lastPrinted>2022-10-18T06:54:56Z</cp:lastPrinted>
  <dcterms:created xsi:type="dcterms:W3CDTF">2021-06-23T13:15:23Z</dcterms:created>
  <dcterms:modified xsi:type="dcterms:W3CDTF">2022-10-21T09:06:04Z</dcterms:modified>
</cp:coreProperties>
</file>