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5" r:id="rId2"/>
  </p:sldMasterIdLst>
  <p:notesMasterIdLst>
    <p:notesMasterId r:id="rId21"/>
  </p:notesMasterIdLst>
  <p:sldIdLst>
    <p:sldId id="345" r:id="rId3"/>
    <p:sldId id="381" r:id="rId4"/>
    <p:sldId id="11232" r:id="rId5"/>
    <p:sldId id="11233" r:id="rId6"/>
    <p:sldId id="280" r:id="rId7"/>
    <p:sldId id="281" r:id="rId8"/>
    <p:sldId id="11234" r:id="rId9"/>
    <p:sldId id="283" r:id="rId10"/>
    <p:sldId id="11230" r:id="rId11"/>
    <p:sldId id="11231" r:id="rId12"/>
    <p:sldId id="284" r:id="rId13"/>
    <p:sldId id="285" r:id="rId14"/>
    <p:sldId id="7996" r:id="rId15"/>
    <p:sldId id="11237" r:id="rId16"/>
    <p:sldId id="7995" r:id="rId17"/>
    <p:sldId id="11238" r:id="rId18"/>
    <p:sldId id="8035" r:id="rId19"/>
    <p:sldId id="8036" r:id="rId20"/>
  </p:sldIdLst>
  <p:sldSz cx="12192000" cy="6858000"/>
  <p:notesSz cx="6794500" cy="99314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9" y="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48653" y="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70EF8B-FC01-42D7-8699-B5267AADDB4F}" type="datetimeFigureOut">
              <a:rPr lang="th-TH" smtClean="0"/>
              <a:t>18/10/65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15925" y="1239838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79496"/>
            <a:ext cx="5435600" cy="3910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9" y="9433109"/>
            <a:ext cx="2944283" cy="4982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48653" y="9433109"/>
            <a:ext cx="2944283" cy="49829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D6395D-AB96-4988-8662-5CB98E995C1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564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904B61-E351-468D-BFED-897E33FF10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8827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904B61-E351-468D-BFED-897E33FF10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922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904B61-E351-468D-BFED-897E33FF10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904B61-E351-468D-BFED-897E33FF10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912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904B61-E351-468D-BFED-897E33FF106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37781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9012F9C-5147-4D0D-9A29-1CB8FEC29492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th-TH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514269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235F8B-14D6-4C50-8C47-CDB080D70A25}" type="slidenum">
              <a:rPr kumimoji="0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105491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214" indent="-284105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183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290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398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2506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69613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6721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3829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235F8B-14D6-4C50-8C47-CDB080D70A25}" type="slidenum">
              <a:rPr kumimoji="0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th-TH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7170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55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5872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488799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10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609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365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093-CFA4-4F6A-8642-650C2D03699C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58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05E13-33F4-4B46-A0CA-3D85B4CE40BC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910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207-7CB7-4E00-B9C6-01A2B5679BDB}" type="datetime1">
              <a:rPr lang="en-US" smtClean="0"/>
              <a:t>10/18/2022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872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C53E-1485-4347-B34C-78D9791E1A92}" type="datetime1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747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E84A-24D8-4395-A7B8-1980A1A119E3}" type="datetime1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913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F67-5E7D-4E25-BC4D-85C0A0C59448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374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8D5B-0537-4598-BB2E-66D23523E899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573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770C8-95B5-4F16-9EB8-4F14A674776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314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11D1E-284F-4ED0-BA52-3286A9E232F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69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F488B-E3D7-40BE-8560-ED4A6214F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B4A37-FB88-4A84-A1C6-7A8ACA04B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EDE7F-A9D6-409E-AA4F-21CBF327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837944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04F4E8-0166-4258-B1D3-C8BA65C94D21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70340" y="6492875"/>
            <a:ext cx="721659" cy="365125"/>
          </a:xfrm>
        </p:spPr>
        <p:txBody>
          <a:bodyPr/>
          <a:lstStyle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8522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5C918-1CC8-4EF4-9DE9-3160329F6971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70340" y="6492875"/>
            <a:ext cx="721659" cy="365125"/>
          </a:xfrm>
        </p:spPr>
        <p:txBody>
          <a:bodyPr/>
          <a:lstStyle>
            <a:lvl1pPr>
              <a:defRPr sz="1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384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9C2F-A821-4541-9D4D-8AB057C07E1B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9048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F1BAF-C3A6-455E-BF24-095CC41D97DC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9054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289F-22F3-46ED-B443-732009B51215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358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6D19-70B1-4B04-ACE9-55125524325D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2620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3CEA9-9B8B-4413-992E-3A327C40B543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5659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5026-5BD5-436A-8427-F3D8C6D0EE17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1524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40901-4985-40E8-83D7-651ED9537BE1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342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D13E3-958C-4BB3-8125-819191FDA9AA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3367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0582A-E81F-47A8-B6C3-ED032FF44460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7306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9053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6576D2EA-74FC-EC9B-3F6F-DFF9AD680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92875"/>
            <a:ext cx="2743200" cy="365125"/>
          </a:xfrm>
        </p:spPr>
        <p:txBody>
          <a:bodyPr/>
          <a:lstStyle>
            <a:lvl1pPr>
              <a:defRPr sz="14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237885548"/>
      </p:ext>
    </p:extLst>
  </p:cSld>
  <p:clrMapOvr>
    <a:masterClrMapping/>
  </p:clrMapOvr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3692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31"/>
          <p:cNvSpPr>
            <a:spLocks noChangeShapeType="1"/>
          </p:cNvSpPr>
          <p:nvPr userDrawn="1"/>
        </p:nvSpPr>
        <p:spPr bwMode="auto">
          <a:xfrm>
            <a:off x="1" y="692151"/>
            <a:ext cx="12198351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371" tIns="45687" rIns="91371" bIns="45687"/>
          <a:lstStyle/>
          <a:p>
            <a:endParaRPr lang="en-US" sz="2400"/>
          </a:p>
        </p:txBody>
      </p:sp>
      <p:sp>
        <p:nvSpPr>
          <p:cNvPr id="3" name="Line 31"/>
          <p:cNvSpPr>
            <a:spLocks noChangeShapeType="1"/>
          </p:cNvSpPr>
          <p:nvPr userDrawn="1"/>
        </p:nvSpPr>
        <p:spPr bwMode="auto">
          <a:xfrm>
            <a:off x="1" y="19051"/>
            <a:ext cx="12198351" cy="0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371" tIns="45687" rIns="91371" bIns="45687"/>
          <a:lstStyle/>
          <a:p>
            <a:endParaRPr lang="en-US" sz="2400"/>
          </a:p>
        </p:txBody>
      </p:sp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D1FF938A-1334-40D0-A0FB-52E40A6B0029}"/>
              </a:ext>
            </a:extLst>
          </p:cNvPr>
          <p:cNvSpPr txBox="1">
            <a:spLocks/>
          </p:cNvSpPr>
          <p:nvPr userDrawn="1"/>
        </p:nvSpPr>
        <p:spPr bwMode="auto">
          <a:xfrm>
            <a:off x="0" y="46567"/>
            <a:ext cx="12192000" cy="6117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lIns="91439" tIns="45719" rIns="91439" bIns="45719" anchor="ctr"/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Tahoma" pitchFamily="34" charset="0"/>
                <a:ea typeface="+mj-ea"/>
                <a:cs typeface="Tahoma" pitchFamily="34" charset="0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>
              <a:defRPr/>
            </a:pPr>
            <a:endParaRPr lang="en-US" sz="3733">
              <a:solidFill>
                <a:prstClr val="black"/>
              </a:solidFill>
            </a:endParaRPr>
          </a:p>
        </p:txBody>
      </p:sp>
      <p:pic>
        <p:nvPicPr>
          <p:cNvPr id="5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1685" y="135467"/>
            <a:ext cx="577849" cy="433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B02BB7-D978-4A0C-9A35-D45356C9A27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9359900" y="6525685"/>
            <a:ext cx="2743200" cy="332316"/>
          </a:xfrm>
        </p:spPr>
        <p:txBody>
          <a:bodyPr/>
          <a:lstStyle>
            <a:lvl1pPr>
              <a:defRPr sz="1067" smtClean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>
              <a:defRPr/>
            </a:pPr>
            <a:fld id="{3A1B0FEC-7F45-4A70-9573-0A4E25FC728F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3613708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483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8BF15-AADB-47FD-8F2F-154BBE867A09}" type="datetime1">
              <a:rPr lang="en-US" smtClean="0"/>
              <a:pPr/>
              <a:t>10/18/2022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49318" y="6534803"/>
            <a:ext cx="8426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DEEB1C9B-8EAD-49F6-B461-357A1ABBEB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148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4"/>
            <a:ext cx="12192000" cy="27248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-285462" y="2227223"/>
            <a:ext cx="12171520" cy="2232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0" y="312053"/>
            <a:ext cx="12192000" cy="1793353"/>
            <a:chOff x="0" y="489476"/>
            <a:chExt cx="12192000" cy="2042709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758462"/>
            </a:xfrm>
            <a:prstGeom prst="flowChartProcess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endParaRPr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489476"/>
              <a:ext cx="12192000" cy="286717"/>
            </a:xfrm>
            <a:prstGeom prst="flowChartProcess">
              <a:avLst/>
            </a:prstGeom>
            <a:solidFill>
              <a:srgbClr val="ED7D31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th-TH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Cordia New" panose="020B0304020202020204" pitchFamily="34" charset="-34"/>
              </a:endParaRPr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350380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315451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56416" y="279885"/>
            <a:ext cx="56269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กระทรวงเกษตรและสหกรณ์</a:t>
            </a:r>
            <a:endParaRPr kumimoji="0" lang="ko-KR" altLang="en-US" sz="1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0" y="-32706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graphicFrame>
        <p:nvGraphicFramePr>
          <p:cNvPr id="5" name="ตาราง 5">
            <a:extLst>
              <a:ext uri="{FF2B5EF4-FFF2-40B4-BE49-F238E27FC236}">
                <a16:creationId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526701"/>
              </p:ext>
            </p:extLst>
          </p:nvPr>
        </p:nvGraphicFramePr>
        <p:xfrm>
          <a:off x="4165220" y="2280535"/>
          <a:ext cx="7076604" cy="4132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25647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750957">
                  <a:extLst>
                    <a:ext uri="{9D8B030D-6E8A-4147-A177-3AD203B41FA5}">
                      <a16:colId xmlns:a16="http://schemas.microsoft.com/office/drawing/2014/main" val="1101668973"/>
                    </a:ext>
                  </a:extLst>
                </a:gridCol>
              </a:tblGrid>
              <a:tr h="287336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lang="th-TH" sz="10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เกษตรและสหกรณ์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386305"/>
                  </a:ext>
                </a:extLst>
              </a:tr>
              <a:tr h="287336"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 1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Strategic KPIs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(ที่ถ่ายทอดไปยังกรม และรับค่าคะแนนร่วมกัน)</a:t>
                      </a:r>
                      <a:endParaRPr lang="en-US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6445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อัตราการขยายตัวของมูลค่าของสินค้าเก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kern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kern="12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000" spc="-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 (เฉลี่ยร้อยละ)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อัตราการขยายตัวของมูลค่าสินค้าเกษตรชีวภาพ (เฉลี่ยร้อยละ)</a:t>
                      </a:r>
                      <a:endParaRPr lang="th-TH" sz="1000" spc="-3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spc="-3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204543">
                <a:tc gridSpan="2">
                  <a:txBody>
                    <a:bodyPr/>
                    <a:lstStyle/>
                    <a:p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 2 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b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818059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สถาบันเกษตรกร (สหกรณ์ และกลุ่มเกษตรกร) ที่ขึ้นทะเบียนกับกระทรวงเกษตรและสหกรณ์ มีความเข้มแข็งในระดับ</a:t>
                      </a:r>
                      <a:b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มาตรฐาน (เฉลี่ยร้อยละ)  (สหกรณ์ ร้อยละ 10 </a:t>
                      </a:r>
                      <a:r>
                        <a:rPr lang="en-US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 </a:t>
                      </a:r>
                      <a:r>
                        <a:rPr lang="th-TH" sz="1000" b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ร้อยละ 10)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endParaRPr lang="th-TH" sz="10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787443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กลุ่มที่ 3 </a:t>
                      </a:r>
                      <a:r>
                        <a:rPr lang="en-US" sz="1000" b="1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 </a:t>
                      </a:r>
                      <a:r>
                        <a:rPr lang="th-TH" sz="1000" b="1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(ตัวชี้วัดขับเคลื่อนการบูรณาการร่วมกัน)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381518"/>
                  </a:ext>
                </a:extLst>
              </a:tr>
              <a:tr h="163962">
                <a:tc>
                  <a:txBody>
                    <a:bodyPr/>
                    <a:lstStyle/>
                    <a:p>
                      <a:pPr algn="l"/>
                      <a:r>
                        <a:rPr lang="th-TH" sz="10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000" kern="1200" spc="-1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การป้องกันและแก้ไขปัญหาการเผาในพื้นที่เกษตรกรรม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000" kern="120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kern="120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kern="1200" spc="-1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381333"/>
                  </a:ext>
                </a:extLst>
              </a:tr>
              <a:tr h="2663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45453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การพัฒนาระบบบัญชีข้อมูล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CATALOG) 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เพื่อนำไปสู่การเปิดเผยข้อมูลภาครัฐ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DATA) : </a:t>
                      </a:r>
                      <a:b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ข้อมูลสหกรณ์/กลุ่มเกษตรกร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การประเมินสถานะของหน่วยงานในการเป็นระบบราชการ 4.0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723145"/>
                  </a:ext>
                </a:extLst>
              </a:tr>
            </a:tbl>
          </a:graphicData>
        </a:graphic>
      </p:graphicFrame>
      <p:graphicFrame>
        <p:nvGraphicFramePr>
          <p:cNvPr id="7" name="ตาราง 8">
            <a:extLst>
              <a:ext uri="{FF2B5EF4-FFF2-40B4-BE49-F238E27FC236}">
                <a16:creationId xmlns:a16="http://schemas.microsoft.com/office/drawing/2014/main" id="{C9E829F9-6F9B-4455-B210-B5204F663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239996"/>
              </p:ext>
            </p:extLst>
          </p:nvPr>
        </p:nvGraphicFramePr>
        <p:xfrm>
          <a:off x="236288" y="5192444"/>
          <a:ext cx="2422527" cy="984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2527">
                  <a:extLst>
                    <a:ext uri="{9D8B030D-6E8A-4147-A177-3AD203B41FA5}">
                      <a16:colId xmlns:a16="http://schemas.microsoft.com/office/drawing/2014/main" val="696284785"/>
                    </a:ext>
                  </a:extLst>
                </a:gridCol>
              </a:tblGrid>
              <a:tr h="358087"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1778"/>
                  </a:ext>
                </a:extLst>
              </a:tr>
              <a:tr h="626651">
                <a:tc>
                  <a:txBody>
                    <a:bodyPr/>
                    <a:lstStyle/>
                    <a:p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</a:t>
                      </a:r>
                      <a:b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ในพื้นที่เกษตรกรรม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614923"/>
                  </a:ext>
                </a:extLst>
              </a:tr>
            </a:tbl>
          </a:graphicData>
        </a:graphic>
      </p:graphicFrame>
      <p:cxnSp>
        <p:nvCxnSpPr>
          <p:cNvPr id="47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</p:cNvCxnSpPr>
          <p:nvPr/>
        </p:nvCxnSpPr>
        <p:spPr>
          <a:xfrm rot="16200000" flipH="1">
            <a:off x="2934343" y="2960223"/>
            <a:ext cx="1903565" cy="405588"/>
          </a:xfrm>
          <a:prstGeom prst="bentConnector3">
            <a:avLst>
              <a:gd name="adj1" fmla="val 100808"/>
            </a:avLst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ลูกศรเชื่อมต่อแบบตรง 73">
            <a:extLst>
              <a:ext uri="{FF2B5EF4-FFF2-40B4-BE49-F238E27FC236}">
                <a16:creationId xmlns:a16="http://schemas.microsoft.com/office/drawing/2014/main" id="{B3AF0EF3-7FA9-4261-82C5-3674A8B4090B}"/>
              </a:ext>
            </a:extLst>
          </p:cNvPr>
          <p:cNvCxnSpPr/>
          <p:nvPr/>
        </p:nvCxnSpPr>
        <p:spPr>
          <a:xfrm>
            <a:off x="2663229" y="5347515"/>
            <a:ext cx="1474738" cy="0"/>
          </a:xfrm>
          <a:prstGeom prst="straightConnector1">
            <a:avLst/>
          </a:prstGeom>
          <a:ln w="12700">
            <a:solidFill>
              <a:srgbClr val="0000CC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>
            <a:extLst>
              <a:ext uri="{FF2B5EF4-FFF2-40B4-BE49-F238E27FC236}">
                <a16:creationId xmlns:a16="http://schemas.microsoft.com/office/drawing/2014/main" id="{463009A5-A3CA-4922-A4BF-77CB4AD4E63F}"/>
              </a:ext>
            </a:extLst>
          </p:cNvPr>
          <p:cNvCxnSpPr>
            <a:cxnSpLocks/>
          </p:cNvCxnSpPr>
          <p:nvPr/>
        </p:nvCxnSpPr>
        <p:spPr>
          <a:xfrm>
            <a:off x="3683332" y="2184416"/>
            <a:ext cx="7870380" cy="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4" name="ตัวเชื่อมต่อตรง 13">
            <a:extLst>
              <a:ext uri="{FF2B5EF4-FFF2-40B4-BE49-F238E27FC236}">
                <a16:creationId xmlns:a16="http://schemas.microsoft.com/office/drawing/2014/main" id="{385F08E6-9D11-42E3-BA9A-AB085BA71B8B}"/>
              </a:ext>
            </a:extLst>
          </p:cNvPr>
          <p:cNvCxnSpPr>
            <a:cxnSpLocks/>
          </p:cNvCxnSpPr>
          <p:nvPr/>
        </p:nvCxnSpPr>
        <p:spPr>
          <a:xfrm flipV="1">
            <a:off x="11553712" y="1957694"/>
            <a:ext cx="0" cy="226723"/>
          </a:xfrm>
          <a:prstGeom prst="line">
            <a:avLst/>
          </a:prstGeom>
          <a:ln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ตัวเชื่อมต่อ: หักมุม 52">
            <a:extLst>
              <a:ext uri="{FF2B5EF4-FFF2-40B4-BE49-F238E27FC236}">
                <a16:creationId xmlns:a16="http://schemas.microsoft.com/office/drawing/2014/main" id="{73BD5F4D-A56D-4FAA-81BA-1168CB6DFC08}"/>
              </a:ext>
            </a:extLst>
          </p:cNvPr>
          <p:cNvCxnSpPr>
            <a:cxnSpLocks/>
          </p:cNvCxnSpPr>
          <p:nvPr/>
        </p:nvCxnSpPr>
        <p:spPr>
          <a:xfrm rot="16200000" flipH="1">
            <a:off x="2593324" y="3176807"/>
            <a:ext cx="2461620" cy="640080"/>
          </a:xfrm>
          <a:prstGeom prst="bentConnector3">
            <a:avLst>
              <a:gd name="adj1" fmla="val 99647"/>
            </a:avLst>
          </a:prstGeom>
          <a:ln w="127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ตัวเชื่อมต่อตรง 53">
            <a:extLst>
              <a:ext uri="{FF2B5EF4-FFF2-40B4-BE49-F238E27FC236}">
                <a16:creationId xmlns:a16="http://schemas.microsoft.com/office/drawing/2014/main" id="{0F564C1B-D7B8-4AE8-8128-8EDDA0520C1C}"/>
              </a:ext>
            </a:extLst>
          </p:cNvPr>
          <p:cNvCxnSpPr>
            <a:cxnSpLocks/>
          </p:cNvCxnSpPr>
          <p:nvPr/>
        </p:nvCxnSpPr>
        <p:spPr>
          <a:xfrm>
            <a:off x="3490447" y="2238634"/>
            <a:ext cx="6758065" cy="0"/>
          </a:xfrm>
          <a:prstGeom prst="line">
            <a:avLst/>
          </a:prstGeom>
          <a:ln>
            <a:solidFill>
              <a:srgbClr val="00B050"/>
            </a:solidFill>
            <a:prstDash val="dash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56" name="ตัวเชื่อมต่อตรง 55">
            <a:extLst>
              <a:ext uri="{FF2B5EF4-FFF2-40B4-BE49-F238E27FC236}">
                <a16:creationId xmlns:a16="http://schemas.microsoft.com/office/drawing/2014/main" id="{567696EB-4182-4322-A01C-FF9D4B6179E2}"/>
              </a:ext>
            </a:extLst>
          </p:cNvPr>
          <p:cNvCxnSpPr>
            <a:cxnSpLocks/>
          </p:cNvCxnSpPr>
          <p:nvPr/>
        </p:nvCxnSpPr>
        <p:spPr>
          <a:xfrm flipV="1">
            <a:off x="10248512" y="1988579"/>
            <a:ext cx="0" cy="227569"/>
          </a:xfrm>
          <a:prstGeom prst="line">
            <a:avLst/>
          </a:prstGeom>
          <a:ln>
            <a:solidFill>
              <a:srgbClr val="00B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36">
            <a:extLst>
              <a:ext uri="{FF2B5EF4-FFF2-40B4-BE49-F238E27FC236}">
                <a16:creationId xmlns:a16="http://schemas.microsoft.com/office/drawing/2014/main" id="{F53C7AED-B377-485D-8AD6-0AD5566D15DF}"/>
              </a:ext>
            </a:extLst>
          </p:cNvPr>
          <p:cNvSpPr txBox="1"/>
          <p:nvPr/>
        </p:nvSpPr>
        <p:spPr>
          <a:xfrm>
            <a:off x="145735" y="627769"/>
            <a:ext cx="2517494" cy="2954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แผนแม่บทภายใต้ยุทธศาสตร์ชาติ</a:t>
            </a:r>
          </a:p>
        </p:txBody>
      </p:sp>
      <p:sp>
        <p:nvSpPr>
          <p:cNvPr id="55" name="กล่องข้อความ 54">
            <a:extLst>
              <a:ext uri="{FF2B5EF4-FFF2-40B4-BE49-F238E27FC236}">
                <a16:creationId xmlns:a16="http://schemas.microsoft.com/office/drawing/2014/main" id="{E20F5400-143D-444C-A5F5-0E9CF7F408E1}"/>
              </a:ext>
            </a:extLst>
          </p:cNvPr>
          <p:cNvSpPr txBox="1"/>
          <p:nvPr/>
        </p:nvSpPr>
        <p:spPr>
          <a:xfrm>
            <a:off x="137867" y="1008381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7" name="กล่องข้อความ 56">
            <a:extLst>
              <a:ext uri="{FF2B5EF4-FFF2-40B4-BE49-F238E27FC236}">
                <a16:creationId xmlns:a16="http://schemas.microsoft.com/office/drawing/2014/main" id="{5DEECC65-DE46-4EFA-B918-88E8E27B9FAA}"/>
              </a:ext>
            </a:extLst>
          </p:cNvPr>
          <p:cNvSpPr txBox="1"/>
          <p:nvPr/>
        </p:nvSpPr>
        <p:spPr>
          <a:xfrm>
            <a:off x="992284" y="1019015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อัตราผลิตภาพการผลิตของภาคเกษตร (เฉลี่ย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8" name="กล่องข้อความ 57">
            <a:extLst>
              <a:ext uri="{FF2B5EF4-FFF2-40B4-BE49-F238E27FC236}">
                <a16:creationId xmlns:a16="http://schemas.microsoft.com/office/drawing/2014/main" id="{20B1DDA6-1A3C-4B25-887D-E4675C63CA1D}"/>
              </a:ext>
            </a:extLst>
          </p:cNvPr>
          <p:cNvSpPr txBox="1"/>
          <p:nvPr/>
        </p:nvSpPr>
        <p:spPr>
          <a:xfrm>
            <a:off x="1976183" y="1011757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อัตราการขยายตัวของมูลค่าของสินค้าเก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59" name="กล่องข้อความ 58">
            <a:extLst>
              <a:ext uri="{FF2B5EF4-FFF2-40B4-BE49-F238E27FC236}">
                <a16:creationId xmlns:a16="http://schemas.microsoft.com/office/drawing/2014/main" id="{F31FBC9A-8B07-4BE2-9DBA-C5693A4F0BC4}"/>
              </a:ext>
            </a:extLst>
          </p:cNvPr>
          <p:cNvSpPr txBox="1"/>
          <p:nvPr/>
        </p:nvSpPr>
        <p:spPr>
          <a:xfrm>
            <a:off x="2936192" y="1014130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0" name="กล่องข้อความ 59">
            <a:extLst>
              <a:ext uri="{FF2B5EF4-FFF2-40B4-BE49-F238E27FC236}">
                <a16:creationId xmlns:a16="http://schemas.microsoft.com/office/drawing/2014/main" id="{CD7683BD-AFE1-4C05-93E2-1A0503FB0813}"/>
              </a:ext>
            </a:extLst>
          </p:cNvPr>
          <p:cNvSpPr txBox="1"/>
          <p:nvPr/>
        </p:nvSpPr>
        <p:spPr>
          <a:xfrm>
            <a:off x="3750715" y="1022706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1" name="กล่องข้อความ 60">
            <a:extLst>
              <a:ext uri="{FF2B5EF4-FFF2-40B4-BE49-F238E27FC236}">
                <a16:creationId xmlns:a16="http://schemas.microsoft.com/office/drawing/2014/main" id="{49462628-5351-49A2-B25C-3C7FAB632A12}"/>
              </a:ext>
            </a:extLst>
          </p:cNvPr>
          <p:cNvSpPr txBox="1"/>
          <p:nvPr/>
        </p:nvSpPr>
        <p:spPr>
          <a:xfrm>
            <a:off x="6260975" y="1020130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62" name="กล่องข้อความ 61">
            <a:extLst>
              <a:ext uri="{FF2B5EF4-FFF2-40B4-BE49-F238E27FC236}">
                <a16:creationId xmlns:a16="http://schemas.microsoft.com/office/drawing/2014/main" id="{66BFAC4F-9080-4406-A05E-0C56C327E83E}"/>
              </a:ext>
            </a:extLst>
          </p:cNvPr>
          <p:cNvSpPr txBox="1"/>
          <p:nvPr/>
        </p:nvSpPr>
        <p:spPr>
          <a:xfrm>
            <a:off x="5503951" y="1020130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3" name="กล่องข้อความ 62">
            <a:extLst>
              <a:ext uri="{FF2B5EF4-FFF2-40B4-BE49-F238E27FC236}">
                <a16:creationId xmlns:a16="http://schemas.microsoft.com/office/drawing/2014/main" id="{955C9438-738B-4957-B31A-5044878DE45C}"/>
              </a:ext>
            </a:extLst>
          </p:cNvPr>
          <p:cNvSpPr txBox="1"/>
          <p:nvPr/>
        </p:nvSpPr>
        <p:spPr>
          <a:xfrm>
            <a:off x="4627333" y="1012872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4" name="กล่องข้อความ 63">
            <a:extLst>
              <a:ext uri="{FF2B5EF4-FFF2-40B4-BE49-F238E27FC236}">
                <a16:creationId xmlns:a16="http://schemas.microsoft.com/office/drawing/2014/main" id="{E7F49483-705B-4C31-93CD-54AACC3776BC}"/>
              </a:ext>
            </a:extLst>
          </p:cNvPr>
          <p:cNvSpPr txBox="1"/>
          <p:nvPr/>
        </p:nvSpPr>
        <p:spPr>
          <a:xfrm>
            <a:off x="7069622" y="1012872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5" name="กล่องข้อความ 64">
            <a:extLst>
              <a:ext uri="{FF2B5EF4-FFF2-40B4-BE49-F238E27FC236}">
                <a16:creationId xmlns:a16="http://schemas.microsoft.com/office/drawing/2014/main" id="{6B0AF971-EEA0-4BD5-883A-068FAF3D8649}"/>
              </a:ext>
            </a:extLst>
          </p:cNvPr>
          <p:cNvSpPr txBox="1"/>
          <p:nvPr/>
        </p:nvSpPr>
        <p:spPr>
          <a:xfrm>
            <a:off x="7851037" y="1012872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6" name="กล่องข้อความ 65">
            <a:extLst>
              <a:ext uri="{FF2B5EF4-FFF2-40B4-BE49-F238E27FC236}">
                <a16:creationId xmlns:a16="http://schemas.microsoft.com/office/drawing/2014/main" id="{4F3189FF-4D08-4E7C-9D33-DAF241A62C46}"/>
              </a:ext>
            </a:extLst>
          </p:cNvPr>
          <p:cNvSpPr txBox="1"/>
          <p:nvPr/>
        </p:nvSpPr>
        <p:spPr>
          <a:xfrm>
            <a:off x="8787271" y="1003587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7" name="กล่องข้อความ 66">
            <a:extLst>
              <a:ext uri="{FF2B5EF4-FFF2-40B4-BE49-F238E27FC236}">
                <a16:creationId xmlns:a16="http://schemas.microsoft.com/office/drawing/2014/main" id="{1F7B6736-C010-47C1-A88F-C1028D10F6BF}"/>
              </a:ext>
            </a:extLst>
          </p:cNvPr>
          <p:cNvSpPr txBox="1"/>
          <p:nvPr/>
        </p:nvSpPr>
        <p:spPr>
          <a:xfrm>
            <a:off x="9577375" y="1003587"/>
            <a:ext cx="1342274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</p:txBody>
      </p:sp>
      <p:sp>
        <p:nvSpPr>
          <p:cNvPr id="68" name="TextBox 44">
            <a:extLst>
              <a:ext uri="{FF2B5EF4-FFF2-40B4-BE49-F238E27FC236}">
                <a16:creationId xmlns:a16="http://schemas.microsoft.com/office/drawing/2014/main" id="{AE3A18AA-9E2E-4398-B331-C94B0165DDA6}"/>
              </a:ext>
            </a:extLst>
          </p:cNvPr>
          <p:cNvSpPr txBox="1"/>
          <p:nvPr/>
        </p:nvSpPr>
        <p:spPr>
          <a:xfrm>
            <a:off x="10821383" y="662559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4A4D6962-EBEF-4C11-9E37-940634AF0014}"/>
              </a:ext>
            </a:extLst>
          </p:cNvPr>
          <p:cNvSpPr txBox="1"/>
          <p:nvPr/>
        </p:nvSpPr>
        <p:spPr>
          <a:xfrm>
            <a:off x="10968223" y="1005666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70" name="ตัวเชื่อมต่อ: หักมุม 69">
            <a:extLst>
              <a:ext uri="{FF2B5EF4-FFF2-40B4-BE49-F238E27FC236}">
                <a16:creationId xmlns:a16="http://schemas.microsoft.com/office/drawing/2014/main" id="{C563D8BD-ED09-4012-AD9C-B992321A9893}"/>
              </a:ext>
            </a:extLst>
          </p:cNvPr>
          <p:cNvCxnSpPr>
            <a:cxnSpLocks/>
          </p:cNvCxnSpPr>
          <p:nvPr/>
        </p:nvCxnSpPr>
        <p:spPr>
          <a:xfrm rot="16200000" flipH="1">
            <a:off x="2645578" y="1745517"/>
            <a:ext cx="1281856" cy="171368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: หักมุม 70">
            <a:extLst>
              <a:ext uri="{FF2B5EF4-FFF2-40B4-BE49-F238E27FC236}">
                <a16:creationId xmlns:a16="http://schemas.microsoft.com/office/drawing/2014/main" id="{8C00A187-3100-4C69-A03D-6C7F0ED5AF52}"/>
              </a:ext>
            </a:extLst>
          </p:cNvPr>
          <p:cNvCxnSpPr>
            <a:cxnSpLocks/>
          </p:cNvCxnSpPr>
          <p:nvPr/>
        </p:nvCxnSpPr>
        <p:spPr>
          <a:xfrm rot="16200000" flipH="1">
            <a:off x="2958230" y="2355305"/>
            <a:ext cx="1528898" cy="807450"/>
          </a:xfrm>
          <a:prstGeom prst="bentConnector3">
            <a:avLst>
              <a:gd name="adj1" fmla="val 100032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ตัวเชื่อมต่อ: หักมุม 71">
            <a:extLst>
              <a:ext uri="{FF2B5EF4-FFF2-40B4-BE49-F238E27FC236}">
                <a16:creationId xmlns:a16="http://schemas.microsoft.com/office/drawing/2014/main" id="{75B2DB3E-8555-4289-9137-423804F9FFB4}"/>
              </a:ext>
            </a:extLst>
          </p:cNvPr>
          <p:cNvCxnSpPr>
            <a:cxnSpLocks/>
          </p:cNvCxnSpPr>
          <p:nvPr/>
        </p:nvCxnSpPr>
        <p:spPr>
          <a:xfrm rot="5400000">
            <a:off x="3543478" y="2306423"/>
            <a:ext cx="1808641" cy="1180211"/>
          </a:xfrm>
          <a:prstGeom prst="bentConnector3">
            <a:avLst>
              <a:gd name="adj1" fmla="val 3332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ลูกศรเชื่อมต่อแบบตรง 37">
            <a:extLst>
              <a:ext uri="{FF2B5EF4-FFF2-40B4-BE49-F238E27FC236}">
                <a16:creationId xmlns:a16="http://schemas.microsoft.com/office/drawing/2014/main" id="{AC89F747-C98F-45C8-B847-455EB6DAF83C}"/>
              </a:ext>
            </a:extLst>
          </p:cNvPr>
          <p:cNvCxnSpPr/>
          <p:nvPr/>
        </p:nvCxnSpPr>
        <p:spPr>
          <a:xfrm>
            <a:off x="3886125" y="3800122"/>
            <a:ext cx="218781" cy="0"/>
          </a:xfrm>
          <a:prstGeom prst="straightConnector1">
            <a:avLst/>
          </a:prstGeom>
          <a:ln w="12700">
            <a:solidFill>
              <a:srgbClr val="FF9933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2380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kumimoji="0" lang="th-TH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	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kumimoji="0" lang="th-TH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kumimoji="0" lang="th-T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kumimoji="0" lang="th-T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kumimoji="0" lang="th-TH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กรมส่งเสริมสหกรณ์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kumimoji="0" lang="en-US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kumimoji="0" lang="en-US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4183372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740463"/>
              </p:ext>
            </p:extLst>
          </p:nvPr>
        </p:nvGraphicFramePr>
        <p:xfrm>
          <a:off x="70646" y="476964"/>
          <a:ext cx="11877676" cy="174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(กสก.)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23554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kumimoji="0" lang="en-US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kumimoji="0" lang="en-US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กรมส่งเสริมสหกรณ์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96434"/>
              </p:ext>
            </p:extLst>
          </p:nvPr>
        </p:nvGraphicFramePr>
        <p:xfrm>
          <a:off x="70646" y="476964"/>
          <a:ext cx="11877676" cy="1987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03496" y="2601279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68704" y="2583125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339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kumimoji="0" lang="th-TH" sz="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030301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	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/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/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kumimoji="0" lang="en-US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kumimoji="0" lang="en-US" alt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กรมส่งเสริมสหกรณ์</a:t>
            </a:r>
          </a:p>
          <a:p>
            <a:pPr>
              <a:defRPr/>
            </a:pPr>
            <a:r>
              <a:rPr lang="th-TH" sz="1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prstClr val="white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32064487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164210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1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kumimoji="0" lang="th-TH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กรมส่งเสริมสหกรณ์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kumimoji="0" lang="en-US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kumimoji="0" lang="en-US" alt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</p:spTree>
    <p:extLst>
      <p:ext uri="{BB962C8B-B14F-4D97-AF65-F5344CB8AC3E}">
        <p14:creationId xmlns:p14="http://schemas.microsoft.com/office/powerpoint/2010/main" val="3559998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441965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98062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22088"/>
            <a:ext cx="4174740" cy="5029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ounded Rectangle 3">
            <a:extLst>
              <a:ext uri="{FF2B5EF4-FFF2-40B4-BE49-F238E27FC236}">
                <a16:creationId xmlns:a16="http://schemas.microsoft.com/office/drawing/2014/main" id="{67596B3F-2228-E1B0-AAF2-0A4DD8958DE7}"/>
              </a:ext>
            </a:extLst>
          </p:cNvPr>
          <p:cNvSpPr/>
          <p:nvPr/>
        </p:nvSpPr>
        <p:spPr bwMode="gray">
          <a:xfrm>
            <a:off x="121831" y="632019"/>
            <a:ext cx="6949164" cy="39703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6025" y="632020"/>
            <a:ext cx="6949164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3275" marR="0" lvl="0" indent="-803275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5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สถาบันเกษตรกร (สหกรณ์ และกลุ่มเกษตรกร)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ที่ขึ้นทะเบียนกับ</a:t>
            </a:r>
          </a:p>
          <a:p>
            <a:pPr marL="803275" marR="0" lvl="0" indent="-803275" algn="l" defTabSz="342900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มีความเข้มแข็งในระดับมาตรฐาน (เฉลี่ยร้อยละ)</a:t>
            </a:r>
          </a:p>
        </p:txBody>
      </p:sp>
      <p:sp>
        <p:nvSpPr>
          <p:cNvPr id="10" name="Rectangle 9"/>
          <p:cNvSpPr/>
          <p:nvPr/>
        </p:nvSpPr>
        <p:spPr>
          <a:xfrm>
            <a:off x="7225664" y="501331"/>
            <a:ext cx="1221809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030602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541080" cy="2644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234496"/>
              </p:ext>
            </p:extLst>
          </p:nvPr>
        </p:nvGraphicFramePr>
        <p:xfrm>
          <a:off x="204994" y="1986101"/>
          <a:ext cx="7696290" cy="26394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4483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12853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139816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27493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140310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1318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570155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494852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50002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61994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61994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262538"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1050" kern="1200" spc="-6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</a:t>
                      </a:r>
                      <a:br>
                        <a:rPr lang="en-US" sz="1050" kern="1200" spc="-6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kern="1200" spc="-6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 2</a:t>
                      </a:r>
                      <a:br>
                        <a:rPr lang="en-US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u="sng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ร้อยละ42.24*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050" strike="noStrike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50" strike="noStrike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br>
                        <a:rPr lang="th-TH" sz="105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endParaRPr lang="en-US" sz="105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1050" kern="1200" spc="-6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b="0" u="sng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43.21*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05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มีความเข้มแข็งในระดับชั้น 1 และ 2 </a:t>
                      </a:r>
                      <a:r>
                        <a:rPr lang="th-TH" sz="1050" u="sng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24.72</a:t>
                      </a:r>
                      <a:endParaRPr lang="th-TH" sz="1050" u="sng" strike="noStrike" kern="1200" noProof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1050" kern="1200" spc="-6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50" u="sng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th-TH" sz="1050" u="sng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56.70*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050" kern="1200" baseline="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มีความเข้มแข็งในระดับชั้น 1 และ 2 </a:t>
                      </a:r>
                      <a:r>
                        <a:rPr lang="th-TH" sz="1050" u="sng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35.71</a:t>
                      </a:r>
                      <a:endParaRPr lang="th-TH" sz="1050" u="sng" strike="noStrike" kern="1200" noProof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1050" kern="1200" spc="-6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50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50" u="none" kern="1200" spc="-6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th-TH" sz="1050" u="sng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th-TH" sz="1050" u="sng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48.70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50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มีความเข้มแข็งในระดับชั้น 1 และ 2 </a:t>
                      </a:r>
                      <a:r>
                        <a:rPr lang="th-TH" sz="1050" u="sng" kern="120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30.93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8900" marR="0" lvl="0" indent="-8890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สหกรณ์มีความเข้มแข็งในระดับ 1 และ 2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อย่างน้อย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ร้อยละ 46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1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88900" marR="0" lvl="0" indent="-8890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กลุ่มเกษตรกรมีความเข้มแข็งในระดับ 1 และ 2 อย่างน้อย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ร้อยละ 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</a:t>
                      </a:r>
                      <a:r>
                        <a:rPr lang="th-TH" sz="1100" kern="1200" spc="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อย่างน้อย ร้อยละ 50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100" kern="1200" spc="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100" kern="1200" spc="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100" kern="1200" spc="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kern="1200" spc="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</a:t>
                      </a:r>
                      <a:br>
                        <a:rPr lang="th-TH" sz="1100" kern="1200" spc="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kern="1200" spc="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</a:t>
                      </a:r>
                      <a:r>
                        <a:rPr lang="th-TH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</a:t>
                      </a:r>
                      <a:r>
                        <a:rPr lang="th-TH" sz="1100" kern="1200" spc="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100" kern="1200" spc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อย่างน้อย ร้อยละ 35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300" kern="1200" noProof="0" dirty="0">
                        <a:solidFill>
                          <a:srgbClr val="339933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300" kern="1200" noProof="0" dirty="0">
                        <a:solidFill>
                          <a:srgbClr val="339933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300" kern="1200" noProof="0" dirty="0">
                        <a:solidFill>
                          <a:srgbClr val="339933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47473" y="701386"/>
            <a:ext cx="1657156" cy="520702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8133231" y="3506378"/>
          <a:ext cx="3942796" cy="2199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699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85699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85699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85699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5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*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*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*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</a:t>
                      </a:r>
                      <a:r>
                        <a:rPr lang="th-TH" sz="1000" kern="1200" spc="-2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อย่างน้อย </a:t>
                      </a:r>
                      <a:br>
                        <a:rPr lang="en-US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ร้อยละ 9</a:t>
                      </a:r>
                      <a:r>
                        <a:rPr lang="en-US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</a:t>
                      </a:r>
                      <a:b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 </a:t>
                      </a: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อย่างน้อย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ร้อยละ 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endParaRPr lang="en-US" sz="10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</a:t>
                      </a:r>
                      <a:r>
                        <a:rPr lang="th-TH" sz="1000" kern="1200" spc="-2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อย่างน้อย </a:t>
                      </a:r>
                      <a:br>
                        <a:rPr lang="en-US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ร้อยละ 50</a:t>
                      </a:r>
                      <a:endParaRPr lang="en-US" sz="10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</a:t>
                      </a:r>
                      <a:b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 อย่างน้อย  ร้อยละ 35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</a:t>
                      </a:r>
                      <a:r>
                        <a:rPr lang="th-TH" sz="1000" kern="1200" spc="-2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อย่างน้อย </a:t>
                      </a:r>
                      <a:br>
                        <a:rPr lang="en-US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ร้อยละ 55</a:t>
                      </a:r>
                      <a:endParaRPr lang="en-US" sz="10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</a:t>
                      </a:r>
                      <a:b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 อย่างน้อย  ร้อยละ 40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สหกรณ์มีความเข้มแข็งใน</a:t>
                      </a:r>
                      <a:r>
                        <a:rPr lang="th-TH" sz="1000" kern="1200" spc="-20" baseline="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 1 และ 2</a:t>
                      </a: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อย่างน้อย </a:t>
                      </a:r>
                      <a:br>
                        <a:rPr lang="en-US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ร้อยละ 60</a:t>
                      </a:r>
                      <a:endParaRPr lang="en-US" sz="1000" kern="1200" noProof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04775" marR="0" lvl="0" indent="-104775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 </a:t>
                      </a:r>
                      <a:b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kern="1200" noProof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มีความเข้มแข็ง อย่างน้อย  ร้อยละ 45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17258" y="2852846"/>
            <a:ext cx="4094877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สถาบันเกษตรกร (สหกรณ์</a:t>
            </a:r>
          </a:p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และกลุ่มเกษตรกร) ที่ขึ้นทะเบียนกับกระทรวงเกษตร</a:t>
            </a:r>
          </a:p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และสหกรณ์มีความเข้มแข็งในระดับมาตรฐานเพิ่มขึ้น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540579"/>
            <a:ext cx="4174740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การพัฒนาระบบนิเวศการเกษตร</a:t>
            </a:r>
            <a:endParaRPr kumimoji="0" lang="en-US" sz="11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723AED5-AADC-40E4-82C4-F5BDB3CC61AC}"/>
              </a:ext>
            </a:extLst>
          </p:cNvPr>
          <p:cNvSpPr txBox="1"/>
          <p:nvPr/>
        </p:nvSpPr>
        <p:spPr>
          <a:xfrm>
            <a:off x="121302" y="1140346"/>
            <a:ext cx="783571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สหกรณ์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พิจารณาจากจำนวนสหกรณ์ในระดับชั้น 1 และชั้น 2 เทียบกับสหกรณ์ทั้งหมดที่มีสถานะดำเนินการ ซึ่งในการดำเนินการนอกจากจะยกระดับชั้นของสหกรณ์จากชั้น 3 ขึ้นเป็นชั้น 2 และชั้น 1 แล้ว กรมส่งเสริมสหกรณ์ยังคงต้องรักษาความเข้มแข็งของสหกรณ์ที่อยู่ในระดับชั้น 1 และ 2 ไว้ด้วย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กลุ่มเกษตรกร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พิจารณาจากจำนวนกลุ่มเกษตรกรในระดับชั้น 1 และชั้น 2 เทียบกับกลุ่มเกษตรกรทั้งหมดที่มีสถานะดำเนินการ ซึ่งในการดำเนินการนอกจากจะยกระดับชั้นของกลุ่มเกษตรกรจากชั้น 3 ขึ้นเป็นชั้น 2 และชั้น 1 แล้ว กรมส่งเสริมสหกรณ์ยังคงต้องรักษาความเข้มแข็งของกลุ่มเกษตรกร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ที่อยู่ในระดับชั้น 1 และ 2 ไว้ด้วย</a:t>
            </a:r>
            <a:endParaRPr kumimoji="0" lang="th-TH" sz="10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310EB9-BF5C-4F58-AFFE-ECF5F13A0B09}"/>
              </a:ext>
            </a:extLst>
          </p:cNvPr>
          <p:cNvSpPr txBox="1"/>
          <p:nvPr/>
        </p:nvSpPr>
        <p:spPr>
          <a:xfrm>
            <a:off x="109181" y="965951"/>
            <a:ext cx="23634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6843B1-5137-7468-FE66-C4AB1347365F}"/>
              </a:ext>
            </a:extLst>
          </p:cNvPr>
          <p:cNvSpPr txBox="1"/>
          <p:nvPr/>
        </p:nvSpPr>
        <p:spPr>
          <a:xfrm>
            <a:off x="8133231" y="6039210"/>
            <a:ext cx="3696321" cy="57708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*ค่าเป้าหมายจาก (ร่าง) แผนแม่บทภายใต้ยุทธศาสตร์ชาติ (ช่วงที่ 2 ของยุทธศาสตร์ชาติ (พ.ศ. 2566 - 2580))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(ฉบับปรับปรุง)</a:t>
            </a:r>
            <a:endParaRPr kumimoji="0" lang="en-US" sz="105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14F1AEA0-CFB6-4B23-8845-063AF6B13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967772"/>
              </p:ext>
            </p:extLst>
          </p:nvPr>
        </p:nvGraphicFramePr>
        <p:xfrm>
          <a:off x="204994" y="4149091"/>
          <a:ext cx="7696291" cy="1089352"/>
        </p:xfrm>
        <a:graphic>
          <a:graphicData uri="http://schemas.openxmlformats.org/drawingml/2006/table">
            <a:tbl>
              <a:tblPr firstRow="1" bandRow="1"/>
              <a:tblGrid>
                <a:gridCol w="26888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28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94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055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spc="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 (สหกรณ์/กลุ่มเกษตรกร) </a:t>
                      </a:r>
                      <a:endParaRPr lang="en-US" sz="1000" kern="1200" spc="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80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46 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(ระดับ 1 และระดับ 2)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กลุ่มเกษตรกรมีความเข้มแข็ง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30.45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(ระดับ 1 และระดับ 2)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1000" kern="120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สหกรณ์มีความเข้มแข็งร้อยละ 49.54</a:t>
                      </a:r>
                      <a:endParaRPr lang="en-US" sz="1000" kern="1200" spc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(ระดับ 1 และระดับ 2)</a:t>
                      </a:r>
                    </a:p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กลุ่มเกษตรกรมีความเข้มแข็งร้อยละ 31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(ระดับ 1 และระดับ 2)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สหกรณ์มีความเข้มแข็งร้อยละ 50.54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(ระดับ 1 และระดับ 2)</a:t>
                      </a:r>
                    </a:p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กลุ่มเกษตรกรมีความเข้มแข็งร้อยละ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(ระดับ 1 และระดับ 2)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5621573"/>
                  </a:ext>
                </a:extLst>
              </a:tr>
            </a:tbl>
          </a:graphicData>
        </a:graphic>
      </p:graphicFrame>
      <p:sp>
        <p:nvSpPr>
          <p:cNvPr id="4" name="กล่องข้อความ 3"/>
          <p:cNvSpPr txBox="1"/>
          <p:nvPr/>
        </p:nvSpPr>
        <p:spPr>
          <a:xfrm>
            <a:off x="122549" y="5294742"/>
            <a:ext cx="78332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	1. ค่าเป้าหมายจาก (ร่าง) แผนแม่บทภายใต้ยุทธศาสตร์ชาติ  (พ.ศ. 2566 - 2580)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2. สภาพ</a:t>
            </a:r>
            <a:r>
              <a:rPr kumimoji="0" lang="th-TH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ัฒน์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มีแนวทางที่จะปรับตัวชี้วัดความเข้มแข็งของสหกรณ์ และกลุ่มเกษตรกรใหม่ ให้มีความเข้มแข็งในระดับมาตรฐาน ซึ่งกรม </a:t>
            </a: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อยู่ระหว่างการพิจารณาปรับเกณฑ์การวัด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อนึ่ง ข้อมูลพื้นฐาน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Baseline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สหกรณ์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กลุ่มเกษตรกร มีความเข้มแข็งในระดับ 1 และ 2 ในปี 62 – 64 เป็นการวัดตามเกณฑ์ที่ขอเสนอใหม่ ซึ่งจะมีการพิจารณาทบทวนเกณฑ์ ให้เหมาะสมเพื่อการพัฒนาความเข้มแข็งของสหกรณ์/กลุ่มเกษตรกร</a:t>
            </a:r>
          </a:p>
        </p:txBody>
      </p:sp>
      <p:sp>
        <p:nvSpPr>
          <p:cNvPr id="29" name="Rectangle 27">
            <a:extLst>
              <a:ext uri="{FF2B5EF4-FFF2-40B4-BE49-F238E27FC236}">
                <a16:creationId xmlns:a16="http://schemas.microsoft.com/office/drawing/2014/main" id="{D6CAD9B3-A695-45C0-B70B-76F0F4EFE0E9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20">
            <a:extLst>
              <a:ext uri="{FF2B5EF4-FFF2-40B4-BE49-F238E27FC236}">
                <a16:creationId xmlns:a16="http://schemas.microsoft.com/office/drawing/2014/main" id="{C06E8D08-E600-49D6-A9C4-A0A00A08D9E1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กรมส่งเสริมสหกรณ์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kumimoji="0" lang="th-TH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27060" y="18866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ที่ลงเฉพาะกรม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27832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95417D-62D8-4E28-A3AD-EB398E4F2986}" type="slidenum">
              <a:rPr kumimoji="0" lang="en-US" altLang="th-TH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Angsana New" panose="02020603050405020304" pitchFamily="18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th-TH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FA71D34-AD05-F93B-781F-3F19984CF9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5000688"/>
              </p:ext>
            </p:extLst>
          </p:nvPr>
        </p:nvGraphicFramePr>
        <p:xfrm>
          <a:off x="80963" y="730250"/>
          <a:ext cx="11877676" cy="14321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5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สถาบันเกษตรกร (สหกรณ์ และกลุ่มเกษตรกร)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ที่ขึ้นทะเบียนกับกระทรวงเกษตรและสหกรณ์ มีความเข้มแข็งในระดับมาตรฐาน </a:t>
                      </a:r>
                      <a:b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kern="120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กรมส่งเสริมสหกรณ์ 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และกรมตรวจบัญชีสหกรณ์</a:t>
                      </a:r>
                      <a:endParaRPr lang="th-TH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ร้อยละความสำเร็จของการดำเนินการรอบ 6 เดือน 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ใช้ผลการจัดระดับชั้นรอบ 6 เดือน (ณ 28 ก.พ. 66)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27B2E4D-DB94-76A3-8F1E-6757F03F1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877219"/>
              </p:ext>
            </p:extLst>
          </p:nvPr>
        </p:nvGraphicFramePr>
        <p:xfrm>
          <a:off x="80962" y="2352966"/>
          <a:ext cx="5783125" cy="4425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83125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7538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(ขั้น 1-3)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414392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คะแนนระดับความสำเร็จของการดำเนินงานแนะนำส่งเสริมเพื่อพัฒนาความเข้มแข็งสหกรณ์/กลุ่มเกษตรกร ตามขั้นตอน 1 – 3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(ใช้ข้อมูลสหกรณ์ที่มีสถานะดำเนินงานทั้งหมด ณ 28 ก.พ. 66)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กรมสรุปผลการจัดระดับชั้นปีที่ผ่านมา ส่งให้สสจ./</a:t>
                      </a:r>
                      <a:r>
                        <a:rPr kumimoji="0" lang="th-TH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สสพ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(หน่วยงานส่วนภูมิภาค)ดำเนินการวิเคราะห์ศักยภาพของสหกรณ์/กลุ่มเกษตรกร เพื่อกำหนดแผนการแนะนำส่งเสริมสหกรณ์/กลุ่มเกษตรกร ให้มีความเข้มแข็งในระดับชั้น 1 และ ชั้น 2 แล้วเสร็จ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(100 คะแนน)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   สสจ./</a:t>
                      </a:r>
                      <a:r>
                        <a:rPr kumimoji="0" lang="th-TH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สสพ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ดำเนินการเข้าแนะนำส่งเสริมสหกรณ์/กลุ่มเกษตรกร ให้มีความเข้มแข็ง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ตามแผน ไม่น้อยกว่าร้อยละ 90  (100 คะแนน)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   สสจ./</a:t>
                      </a:r>
                      <a:r>
                        <a:rPr kumimoji="0" lang="th-TH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สสพ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ดำเนินการเข้าตรวจการสหกรณ์/กลุ่มเกษตรกร ตามแผน ไม่น้อยกว่า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ร้อยละ 90 (100 คะแนน)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ผลการดำเนินงานวัดจาก การดำเนินการได้แล้วเสร็จทั้ง 3 ขั้นตอน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สูตรคำนวณ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คะแนนความสำเร็จของขั้นตอนที่ 1+2+3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           3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092759"/>
              </p:ext>
            </p:extLst>
          </p:nvPr>
        </p:nvGraphicFramePr>
        <p:xfrm>
          <a:off x="5970491" y="3442500"/>
          <a:ext cx="5988148" cy="460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814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46075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</a:tbl>
          </a:graphicData>
        </a:graphic>
      </p:graphicFrame>
      <p:graphicFrame>
        <p:nvGraphicFramePr>
          <p:cNvPr id="3" name="ตาราง 2"/>
          <p:cNvGraphicFramePr>
            <a:graphicFrameLocks noGrp="1"/>
          </p:cNvGraphicFramePr>
          <p:nvPr/>
        </p:nvGraphicFramePr>
        <p:xfrm>
          <a:off x="704056" y="3251570"/>
          <a:ext cx="4730748" cy="603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6916">
                  <a:extLst>
                    <a:ext uri="{9D8B030D-6E8A-4147-A177-3AD203B41FA5}">
                      <a16:colId xmlns:a16="http://schemas.microsoft.com/office/drawing/2014/main" val="2924067911"/>
                    </a:ext>
                  </a:extLst>
                </a:gridCol>
                <a:gridCol w="1576916">
                  <a:extLst>
                    <a:ext uri="{9D8B030D-6E8A-4147-A177-3AD203B41FA5}">
                      <a16:colId xmlns:a16="http://schemas.microsoft.com/office/drawing/2014/main" val="415987140"/>
                    </a:ext>
                  </a:extLst>
                </a:gridCol>
                <a:gridCol w="1576916">
                  <a:extLst>
                    <a:ext uri="{9D8B030D-6E8A-4147-A177-3AD203B41FA5}">
                      <a16:colId xmlns:a16="http://schemas.microsoft.com/office/drawing/2014/main" val="2242816631"/>
                    </a:ext>
                  </a:extLst>
                </a:gridCol>
              </a:tblGrid>
              <a:tr h="301586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endParaRPr lang="en-US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</a:t>
                      </a:r>
                      <a:endParaRPr lang="en-US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</a:t>
                      </a:r>
                      <a:endParaRPr lang="en-US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9967578"/>
                  </a:ext>
                </a:extLst>
              </a:tr>
              <a:tr h="301586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</a:t>
                      </a:r>
                      <a:r>
                        <a:rPr lang="th-TH" sz="12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</a:t>
                      </a:r>
                      <a:endParaRPr lang="en-US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r>
                        <a:rPr lang="th-TH" sz="12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</a:t>
                      </a:r>
                      <a:endParaRPr lang="en-US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  <a:r>
                        <a:rPr lang="th-TH" sz="1200" b="1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คะแนน</a:t>
                      </a:r>
                      <a:endParaRPr lang="en-US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8526605"/>
                  </a:ext>
                </a:extLst>
              </a:tr>
            </a:tbl>
          </a:graphicData>
        </a:graphic>
      </p:graphicFrame>
      <p:cxnSp>
        <p:nvCxnSpPr>
          <p:cNvPr id="5" name="ตัวเชื่อมต่อตรง 4"/>
          <p:cNvCxnSpPr>
            <a:cxnSpLocks/>
          </p:cNvCxnSpPr>
          <p:nvPr/>
        </p:nvCxnSpPr>
        <p:spPr>
          <a:xfrm>
            <a:off x="183441" y="6408396"/>
            <a:ext cx="248445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กล่องข้อความ 5"/>
          <p:cNvSpPr txBox="1"/>
          <p:nvPr/>
        </p:nvSpPr>
        <p:spPr>
          <a:xfrm>
            <a:off x="6096000" y="5972944"/>
            <a:ext cx="58626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สสจ./</a:t>
            </a:r>
            <a:r>
              <a:rPr kumimoji="0" lang="th-TH" sz="105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สสพ</a:t>
            </a: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ดำเนินการเข้าแนะนำส่งเสริม ตรวจการสหกรณ์/กลุ่มเกษตรกร ให้มีความเข้มแข็งตามแผน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กรมส่งเสริมสหกรณ์ประเมินระดับชั้นความเข้มแข็งสหกรณ์/กลุ่มเกษตรกร รอบ 12 เดือน โดยใช้ข้อมูล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ณ 30 ส.ค. 66</a:t>
            </a: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155849"/>
              </p:ext>
            </p:extLst>
          </p:nvPr>
        </p:nvGraphicFramePr>
        <p:xfrm>
          <a:off x="5970494" y="2375499"/>
          <a:ext cx="5988145" cy="1040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8145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7052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2076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1200" spc="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ใช้ผลการจัดระดับชั้นรอบ 6 เดือน (ณ 28 ก.พ. 66) เนื่องจากผลการประเมินมีองค์ประกอบใน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kern="1200" spc="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ด้าน เป็นการประเมินร่วมกับกรมตรวจบัญชีสหกรณ์ ซึ่งต้องใช้ข้อมูลภาพรวมทั้งประเทศในการประมวลผล โดยจะประเมินผลระดับชั้นความเข้มแข็งของสหกรณ์/กลุ่มเกษตรกร ได้ปีงบประมาณละ 2 ครั้ง ณ 28 ก.พ.66 และ 31 ส.ค. 66</a:t>
                      </a:r>
                    </a:p>
                  </a:txBody>
                  <a:tcPr marL="121936" marR="121936" marT="43738" marB="43738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48EA8F3D-5D30-4726-9D1D-99DF8B994F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471289"/>
              </p:ext>
            </p:extLst>
          </p:nvPr>
        </p:nvGraphicFramePr>
        <p:xfrm>
          <a:off x="5970491" y="3903252"/>
          <a:ext cx="5988145" cy="1257943"/>
        </p:xfrm>
        <a:graphic>
          <a:graphicData uri="http://schemas.openxmlformats.org/drawingml/2006/table">
            <a:tbl>
              <a:tblPr firstRow="1" bandRow="1"/>
              <a:tblGrid>
                <a:gridCol w="2033198">
                  <a:extLst>
                    <a:ext uri="{9D8B030D-6E8A-4147-A177-3AD203B41FA5}">
                      <a16:colId xmlns:a16="http://schemas.microsoft.com/office/drawing/2014/main" val="2646450026"/>
                    </a:ext>
                  </a:extLst>
                </a:gridCol>
                <a:gridCol w="1968650">
                  <a:extLst>
                    <a:ext uri="{9D8B030D-6E8A-4147-A177-3AD203B41FA5}">
                      <a16:colId xmlns:a16="http://schemas.microsoft.com/office/drawing/2014/main" val="3438613680"/>
                    </a:ext>
                  </a:extLst>
                </a:gridCol>
                <a:gridCol w="1986297">
                  <a:extLst>
                    <a:ext uri="{9D8B030D-6E8A-4147-A177-3AD203B41FA5}">
                      <a16:colId xmlns:a16="http://schemas.microsoft.com/office/drawing/2014/main" val="2773067733"/>
                    </a:ext>
                  </a:extLst>
                </a:gridCol>
              </a:tblGrid>
              <a:tr h="256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spc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spc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spc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9245758"/>
                  </a:ext>
                </a:extLst>
              </a:tr>
              <a:tr h="90681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46  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(ระดับ 1 และระดับ 2)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กลุ่มเกษตรกรมีความเข้มแข็ง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30.45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(ระดับ 1 และระดับ 2)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ร้อยละ 49.54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(ระดับ 1 และระดับ 2)</a:t>
                      </a:r>
                    </a:p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กลุ่มเกษตรกรมีความเข้มแข็ง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ร้อยละ 31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(ระดับ 1 และระดับ 2)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สหกรณ์มีความเข้มแข็ง 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ร้อยละ 50.54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(ระดับ 1 และระดับ 2)</a:t>
                      </a:r>
                    </a:p>
                    <a:p>
                      <a:pPr marL="171450" indent="-171450" algn="l">
                        <a:lnSpc>
                          <a:spcPts val="12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กลุ่มเกษตรกรมีความเข้มแข็งร้อยละ </a:t>
                      </a: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</a:t>
                      </a:r>
                    </a:p>
                    <a:p>
                      <a:pPr marL="0" indent="0" algn="l">
                        <a:lnSpc>
                          <a:spcPts val="1200"/>
                        </a:lnSpc>
                        <a:buFont typeface="Arial" panose="020B0604020202020204" pitchFamily="34" charset="0"/>
                        <a:buNone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1000" kern="1200" spc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(ระดับ 1 และระดับ 2)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72626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7352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B2464BCE-EF00-49CF-8719-FF4D5369A483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ounded Rectangle 3">
            <a:extLst>
              <a:ext uri="{FF2B5EF4-FFF2-40B4-BE49-F238E27FC236}">
                <a16:creationId xmlns:a16="http://schemas.microsoft.com/office/drawing/2014/main" id="{00A4FF9A-9ED4-41D3-A46D-8BA43882DD34}"/>
              </a:ext>
            </a:extLst>
          </p:cNvPr>
          <p:cNvSpPr/>
          <p:nvPr/>
        </p:nvSpPr>
        <p:spPr bwMode="gray">
          <a:xfrm>
            <a:off x="154257" y="668750"/>
            <a:ext cx="5501660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772564A2-2F70-4353-A8CB-DA8AF8F1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accent2"/>
          </a:solidFill>
        </p:spPr>
        <p:txBody>
          <a:bodyPr/>
          <a:lstStyle/>
          <a:p>
            <a:fld id="{ADEF9860-2FE8-417D-944A-E30E8C0DA722}" type="slidenum">
              <a:rPr lang="th-TH" smtClean="0">
                <a:solidFill>
                  <a:schemeClr val="bg1"/>
                </a:solidFill>
              </a:rPr>
              <a:pPr/>
              <a:t>13</a:t>
            </a:fld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" name="TextBox 19">
            <a:extLst>
              <a:ext uri="{FF2B5EF4-FFF2-40B4-BE49-F238E27FC236}">
                <a16:creationId xmlns:a16="http://schemas.microsoft.com/office/drawing/2014/main" id="{02604834-FB87-4C92-999F-0B453569DB69}"/>
              </a:ext>
            </a:extLst>
          </p:cNvPr>
          <p:cNvSpPr txBox="1"/>
          <p:nvPr/>
        </p:nvSpPr>
        <p:spPr>
          <a:xfrm>
            <a:off x="9543873" y="4585961"/>
            <a:ext cx="2588509" cy="17851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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  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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ตัวชี้วัดบูรณาการหลายหน่วย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โปรดระบุ 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lvl="0" indent="-88900"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  <a:endParaRPr kumimoji="0" lang="th-TH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713B4ECA-7157-4185-A267-4CBC89C0FF49}"/>
              </a:ext>
            </a:extLst>
          </p:cNvPr>
          <p:cNvSpPr txBox="1"/>
          <p:nvPr/>
        </p:nvSpPr>
        <p:spPr>
          <a:xfrm>
            <a:off x="116043" y="1030283"/>
            <a:ext cx="9362054" cy="12926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ที่คณะรัฐมนตรีพิจารณาเห็นว่าปัญหาฝุ่นละอองมีค่าสูงเกินมาตรฐานที่เกิดขึ้นเป็นประจำและเป็นปัญหาในหลายจังหวัดของพื้นที่ภาคเหนือ ภาคกลาง ภาคตะวันออกเฉียงเหนือ รวมทั้ง พื้นที่กรุงเทพมหานครและปริมณฑล ซึ่งส่งผลกระทบโดยตรงต่อสิ่งแวดล้อม เศรษฐกิจและสุขภาพของประชาชนโดยแหล่งกำเนิด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ฝุ่นละอองที่สำคัญ ได้แก่ การเผาในที่โล่ง การจราจรขนส่ง และภาคอุตสาหกรรม การแก้ไขปัญหาดังกล่าวจึงจำเป็นต้องดำเนินการอย่างเร่งด่วน เป็นระบบ โดยความร่วมมือของทั้งหน่วยงานภาครัฐ เอกชน และประชาชน ซึ่งในการประชุมคณะกรรมการสิ่งแวดล้อมแห่งชาติ เมื่อวันที่ 4 พฤศจิกายน 2563 ได้มีมติเห็นชอบแผนปฏิบัติการขับเคลื่อนวาระแห่งชาติ การแก้ไขปัญหามลพิษด้านฝุ่นละออง เพื่อให้หน่วยงานที่เกี่ยวข้องดำเนินการแก้ไขปัญหาฝุ่นละออง โดยเฉพาะในช่วงเวลาวิกฤตของการเกิดสถานการณ์ฝุ่นละออง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PM2.5 (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เดือนมกราคม – พฤษภาคม) โดยกระทรวงเกษตรและสหกรณ์มีบทบาทที่สำคัญในการป้องกันแก้ไขปัญหาการเผาในที่โล่ง เช่น 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การเผาเศษซากพืช วัชพืช และเศษวัสดุการเกษตรที่เหลือจากกระบวนการเพาะปลูกและการเก็บเกี่ยว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7C8BD2C3-F5C9-4601-8FD9-959E40E45F6C}"/>
              </a:ext>
            </a:extLst>
          </p:cNvPr>
          <p:cNvSpPr txBox="1"/>
          <p:nvPr/>
        </p:nvSpPr>
        <p:spPr>
          <a:xfrm>
            <a:off x="9543873" y="3377529"/>
            <a:ext cx="2543789" cy="350900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V01 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นโยบายด้านการลดก๊าซเรือนกระจก</a:t>
            </a:r>
          </a:p>
        </p:txBody>
      </p:sp>
      <p:sp>
        <p:nvSpPr>
          <p:cNvPr id="8" name="TextBox 24">
            <a:extLst>
              <a:ext uri="{FF2B5EF4-FFF2-40B4-BE49-F238E27FC236}">
                <a16:creationId xmlns:a16="http://schemas.microsoft.com/office/drawing/2014/main" id="{1CA102FB-F44A-42BF-AAD1-F84FEFEF9168}"/>
              </a:ext>
            </a:extLst>
          </p:cNvPr>
          <p:cNvSpPr txBox="1"/>
          <p:nvPr/>
        </p:nvSpPr>
        <p:spPr>
          <a:xfrm>
            <a:off x="9549779" y="4056171"/>
            <a:ext cx="2543789" cy="283321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F0103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นโยบายที่เกี่ยวข้อง</a:t>
            </a:r>
            <a:endParaRPr kumimoji="0" lang="en-US" sz="105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29">
            <a:extLst>
              <a:ext uri="{FF2B5EF4-FFF2-40B4-BE49-F238E27FC236}">
                <a16:creationId xmlns:a16="http://schemas.microsoft.com/office/drawing/2014/main" id="{A0BA23EA-7E7B-42AD-AD2D-B1E8085BC47F}"/>
              </a:ext>
            </a:extLst>
          </p:cNvPr>
          <p:cNvSpPr/>
          <p:nvPr/>
        </p:nvSpPr>
        <p:spPr>
          <a:xfrm>
            <a:off x="79468" y="4995434"/>
            <a:ext cx="928804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การปรับค่าเป้าหมาย/เกณฑ์การวัดในรอบ 6 และ 12 เดือน จะพิจารณาจากปริมาณน้ำฝนเฉลี่ย และอุณหภูมิเฉลี่ยช่วงเดือน ธันวาคม-พฤษภาคม เมื่อเทียบกับค่าปกติ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อ้างอิงข้อมูลจากกรมอุตุนิยมวิทยา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ดังนี้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ปริมาณน้ำฝน สูง-ต่ำกว่าค่าปกติ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(-10) -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 (-25)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อุณหภูมิ โดยเฉลี่ย สูง-ต่ำกว่าค่าปกติ 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C)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0-1 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การพิจารณาหน่วยงานร่วมดำเนินการ หากหน่วยงานใดไม่ได้รับเงินงบประมาณ หรือไม่สามารถดำเนินการได้ตามกิจกรรมที่ระบุใน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แผนป้องกันและแก้ไขปัญหาเผาในพื้นที่  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เกษตรกรรม จะขอถอดออกจากหน่วยงานร่วมดำเนินการ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1.ใช้ข้อมูลจากศูนย์ติดตามและแก้ไขปัญหาภัยพิบัติด้านการเกษตร สำนักงานปลัด กษ.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2.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การตั้งค่าเป้าหมายคิดจากแผนป้องกันและแก้ไขปัญหาเผาในพื้นที่เกษตรกรรม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 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รายงานผลช่วงเดือน มกราคม - พฤษภาคม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0" name="Table 3">
            <a:extLst>
              <a:ext uri="{FF2B5EF4-FFF2-40B4-BE49-F238E27FC236}">
                <a16:creationId xmlns:a16="http://schemas.microsoft.com/office/drawing/2014/main" id="{70550935-1471-47B1-8F78-79798B4D9A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4298" y="2381842"/>
          <a:ext cx="431658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06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20145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54372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3885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23253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52117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6,285 จุด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3,414 จุด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1,842 จุด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(ข้อมูล ณ 19 เม.ย.65)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:a16="http://schemas.microsoft.com/office/drawing/2014/main" id="{D45EA43C-2B70-4AAB-BD7B-8CF2F032F52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74235" y="2381842"/>
          <a:ext cx="4887434" cy="1312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669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45050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95689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8553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ค่าเป้าหมาย </a:t>
                      </a:r>
                      <a:r>
                        <a:rPr lang="en-US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2566 – 2568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315097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722870"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sp>
        <p:nvSpPr>
          <p:cNvPr id="12" name="TextBox 3">
            <a:extLst>
              <a:ext uri="{FF2B5EF4-FFF2-40B4-BE49-F238E27FC236}">
                <a16:creationId xmlns:a16="http://schemas.microsoft.com/office/drawing/2014/main" id="{DF71F37D-33DB-4AF6-8589-2FDD64742F08}"/>
              </a:ext>
            </a:extLst>
          </p:cNvPr>
          <p:cNvSpPr txBox="1"/>
          <p:nvPr/>
        </p:nvSpPr>
        <p:spPr>
          <a:xfrm>
            <a:off x="77906" y="3776683"/>
            <a:ext cx="6768335" cy="2616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อ้างอิงข้อมูลจำนวน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Hot Spot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ผลการสำรวจจากดาวเทียม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AQUA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MODIS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GISTDA</a:t>
            </a:r>
            <a:endParaRPr kumimoji="0" lang="th-TH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07D47BF7-68A5-4386-9D88-19878E4489BB}"/>
              </a:ext>
            </a:extLst>
          </p:cNvPr>
          <p:cNvSpPr/>
          <p:nvPr/>
        </p:nvSpPr>
        <p:spPr>
          <a:xfrm>
            <a:off x="169346" y="678546"/>
            <a:ext cx="87250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5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การป้องกันและแก้ไขปัญหาการเผาในพื้นที่เกษตรกรรม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57132F8-005D-AA22-89DC-A08107F19031}"/>
              </a:ext>
            </a:extLst>
          </p:cNvPr>
          <p:cNvCxnSpPr>
            <a:cxnSpLocks/>
          </p:cNvCxnSpPr>
          <p:nvPr/>
        </p:nvCxnSpPr>
        <p:spPr>
          <a:xfrm flipH="1">
            <a:off x="6223263" y="875248"/>
            <a:ext cx="3223523" cy="22161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9B44A4A-9C1C-CEB9-1F03-3D439BC9C0EB}"/>
              </a:ext>
            </a:extLst>
          </p:cNvPr>
          <p:cNvSpPr txBox="1"/>
          <p:nvPr/>
        </p:nvSpPr>
        <p:spPr>
          <a:xfrm>
            <a:off x="9568629" y="2702536"/>
            <a:ext cx="2588509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>
            <a:defPPr>
              <a:defRPr lang="th-TH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1" i="0" u="none" strike="noStrike" kern="0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cs typeface="TH SarabunPSK" panose="020B0500040200020003" pitchFamily="34" charset="-34"/>
              </a:defRPr>
            </a:lvl1pPr>
          </a:lstStyle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180301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การปล่อยก๊าซเรือนกระจกของประเทศไทยลดลง</a:t>
            </a:r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9E082BB2-8CA3-DC9E-5C9B-5CD3A601B7FE}"/>
              </a:ext>
            </a:extLst>
          </p:cNvPr>
          <p:cNvSpPr/>
          <p:nvPr/>
        </p:nvSpPr>
        <p:spPr>
          <a:xfrm>
            <a:off x="10610211" y="3128030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Arrow: Down 22">
            <a:extLst>
              <a:ext uri="{FF2B5EF4-FFF2-40B4-BE49-F238E27FC236}">
                <a16:creationId xmlns:a16="http://schemas.microsoft.com/office/drawing/2014/main" id="{B7DBB2BA-3B47-EEDA-A220-EC3F9E79D5EF}"/>
              </a:ext>
            </a:extLst>
          </p:cNvPr>
          <p:cNvSpPr/>
          <p:nvPr/>
        </p:nvSpPr>
        <p:spPr>
          <a:xfrm>
            <a:off x="10610212" y="3761815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A0C92B8-30AB-8673-ED02-3E5DE81641DC}"/>
              </a:ext>
            </a:extLst>
          </p:cNvPr>
          <p:cNvCxnSpPr>
            <a:cxnSpLocks/>
          </p:cNvCxnSpPr>
          <p:nvPr/>
        </p:nvCxnSpPr>
        <p:spPr>
          <a:xfrm>
            <a:off x="10761028" y="1165555"/>
            <a:ext cx="4229" cy="274155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row: Down 24">
            <a:extLst>
              <a:ext uri="{FF2B5EF4-FFF2-40B4-BE49-F238E27FC236}">
                <a16:creationId xmlns:a16="http://schemas.microsoft.com/office/drawing/2014/main" id="{780FF31F-FBD2-092D-CF96-DB7E7BE6B48B}"/>
              </a:ext>
            </a:extLst>
          </p:cNvPr>
          <p:cNvSpPr/>
          <p:nvPr/>
        </p:nvSpPr>
        <p:spPr>
          <a:xfrm>
            <a:off x="10660565" y="4343007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50653690-049F-99B1-ABCD-582A095D4D3A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5417" y="4272057"/>
          <a:ext cx="9288049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537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92807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3394598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0456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23568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28" name="สี่เหลี่ยมผืนผ้า 27">
            <a:extLst>
              <a:ext uri="{FF2B5EF4-FFF2-40B4-BE49-F238E27FC236}">
                <a16:creationId xmlns:a16="http://schemas.microsoft.com/office/drawing/2014/main" id="{B346D9F2-7990-49A9-9224-E292A62E330A}"/>
              </a:ext>
            </a:extLst>
          </p:cNvPr>
          <p:cNvSpPr/>
          <p:nvPr/>
        </p:nvSpPr>
        <p:spPr>
          <a:xfrm>
            <a:off x="79466" y="3995058"/>
            <a:ext cx="1414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TextBox 20">
            <a:extLst>
              <a:ext uri="{FF2B5EF4-FFF2-40B4-BE49-F238E27FC236}">
                <a16:creationId xmlns:a16="http://schemas.microsoft.com/office/drawing/2014/main" id="{846E42B8-1A98-4322-A39A-211BA6A05E79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</a:t>
            </a:r>
            <a:r>
              <a:rPr lang="th-TH" sz="16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  <a:endParaRPr lang="th-TH" sz="16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ectangle 16">
            <a:extLst>
              <a:ext uri="{FF2B5EF4-FFF2-40B4-BE49-F238E27FC236}">
                <a16:creationId xmlns:a16="http://schemas.microsoft.com/office/drawing/2014/main" id="{82869ACC-71CE-4E66-99CD-C6069A2E2097}"/>
              </a:ext>
            </a:extLst>
          </p:cNvPr>
          <p:cNvSpPr/>
          <p:nvPr/>
        </p:nvSpPr>
        <p:spPr>
          <a:xfrm>
            <a:off x="9567515" y="634407"/>
            <a:ext cx="2470226" cy="1323439"/>
          </a:xfrm>
          <a:prstGeom prst="rect">
            <a:avLst/>
          </a:prstGeom>
          <a:solidFill>
            <a:srgbClr val="F2F2F2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หน่วยงานที่เกี่ยวข้อง </a:t>
            </a:r>
            <a:r>
              <a:rPr lang="en-US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000" b="1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</a:p>
        </p:txBody>
      </p:sp>
      <p:sp>
        <p:nvSpPr>
          <p:cNvPr id="30" name="Rectangle 14">
            <a:extLst>
              <a:ext uri="{FF2B5EF4-FFF2-40B4-BE49-F238E27FC236}">
                <a16:creationId xmlns:a16="http://schemas.microsoft.com/office/drawing/2014/main" id="{693F1E35-5789-4148-ACE2-BF2F298B1F68}"/>
              </a:ext>
            </a:extLst>
          </p:cNvPr>
          <p:cNvSpPr/>
          <p:nvPr/>
        </p:nvSpPr>
        <p:spPr>
          <a:xfrm>
            <a:off x="9543873" y="2030680"/>
            <a:ext cx="2549695" cy="4144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ประเด็นเป้าหมาย </a:t>
            </a:r>
            <a:r>
              <a:rPr lang="en-US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</a:t>
            </a: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การลดการปล่อยก๊าซเรือนกระจก</a:t>
            </a:r>
            <a:endParaRPr lang="th-TH" sz="1000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Arrow: Down 21">
            <a:extLst>
              <a:ext uri="{FF2B5EF4-FFF2-40B4-BE49-F238E27FC236}">
                <a16:creationId xmlns:a16="http://schemas.microsoft.com/office/drawing/2014/main" id="{4D6E355E-74DD-4539-BE60-67E2D6A8C45D}"/>
              </a:ext>
            </a:extLst>
          </p:cNvPr>
          <p:cNvSpPr/>
          <p:nvPr/>
        </p:nvSpPr>
        <p:spPr>
          <a:xfrm>
            <a:off x="10568610" y="2453744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2" name="กลุ่ม 4">
            <a:extLst>
              <a:ext uri="{FF2B5EF4-FFF2-40B4-BE49-F238E27FC236}">
                <a16:creationId xmlns:a16="http://schemas.microsoft.com/office/drawing/2014/main" id="{79A00215-DA6C-4D2C-88E1-673D26DB8F47}"/>
              </a:ext>
            </a:extLst>
          </p:cNvPr>
          <p:cNvGrpSpPr>
            <a:grpSpLocks/>
          </p:cNvGrpSpPr>
          <p:nvPr/>
        </p:nvGrpSpPr>
        <p:grpSpPr bwMode="auto">
          <a:xfrm>
            <a:off x="11277825" y="56112"/>
            <a:ext cx="1111788" cy="701846"/>
            <a:chOff x="7140891" y="1707729"/>
            <a:chExt cx="1072343" cy="613365"/>
          </a:xfrm>
        </p:grpSpPr>
        <p:pic>
          <p:nvPicPr>
            <p:cNvPr id="3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6A91958F-EC69-4E27-A434-EF970A551F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Box 2">
              <a:extLst>
                <a:ext uri="{FF2B5EF4-FFF2-40B4-BE49-F238E27FC236}">
                  <a16:creationId xmlns:a16="http://schemas.microsoft.com/office/drawing/2014/main" id="{3A88EE32-1544-4EAC-A83A-C74D4DCC5C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403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07815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95417D-62D8-4E28-A3AD-EB398E4F2986}" type="slidenum">
              <a:rPr kumimoji="0" lang="en-US" altLang="th-TH" sz="1200" b="1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Calibri" panose="020F0502020204030204" pitchFamily="34" charset="0"/>
                <a:ea typeface="Tahoma" panose="020B0604030504040204" pitchFamily="34" charset="0"/>
                <a:cs typeface="Angsana New" panose="02020603050405020304" pitchFamily="18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th-TH" sz="1200" b="1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Tahoma" panose="020B0604030504040204" pitchFamily="34" charset="0"/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895807"/>
              </p:ext>
            </p:extLst>
          </p:nvPr>
        </p:nvGraphicFramePr>
        <p:xfrm>
          <a:off x="80963" y="491706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การป้องกันและแก้ไขปัญหาการเผาในพื้นที่เกษตรกรรม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กระทรวงเกษตรและสหกรณ์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80963" y="1758068"/>
          <a:ext cx="9498972" cy="1478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989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9654363" y="1758067"/>
          <a:ext cx="2304276" cy="9754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27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41A6E2A-A925-A27B-2E42-1DA615263A68}"/>
              </a:ext>
            </a:extLst>
          </p:cNvPr>
          <p:cNvGraphicFramePr>
            <a:graphicFrameLocks noGrp="1"/>
          </p:cNvGraphicFramePr>
          <p:nvPr/>
        </p:nvGraphicFramePr>
        <p:xfrm>
          <a:off x="141515" y="3358267"/>
          <a:ext cx="11756572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033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541195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531628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606055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35935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51036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499730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478465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89097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478720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126608"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2566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12085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0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14292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2819460"/>
                  </a:ext>
                </a:extLst>
              </a:tr>
              <a:tr h="14268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1315004"/>
                  </a:ext>
                </a:extLst>
              </a:tr>
              <a:tr h="19112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7625348"/>
                  </a:ext>
                </a:extLst>
              </a:tr>
              <a:tr h="15440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9395882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7657498"/>
                  </a:ext>
                </a:extLst>
              </a:tr>
            </a:tbl>
          </a:graphicData>
        </a:graphic>
      </p:graphicFrame>
      <p:cxnSp>
        <p:nvCxnSpPr>
          <p:cNvPr id="4" name="Straight Arrow Connector 3"/>
          <p:cNvCxnSpPr/>
          <p:nvPr/>
        </p:nvCxnSpPr>
        <p:spPr>
          <a:xfrm flipV="1">
            <a:off x="6564573" y="4053385"/>
            <a:ext cx="3425588" cy="1364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6564573" y="4491535"/>
            <a:ext cx="3425588" cy="1364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019801" y="4847752"/>
            <a:ext cx="5878286" cy="2342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019801" y="5202031"/>
            <a:ext cx="5878286" cy="2342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7531100" y="5631608"/>
            <a:ext cx="2459061" cy="2028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7531100" y="5962076"/>
            <a:ext cx="2459061" cy="2028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7531100" y="6256396"/>
            <a:ext cx="2459061" cy="2028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9048466" y="6625727"/>
            <a:ext cx="941694" cy="2073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444296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15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63610" y="600580"/>
            <a:ext cx="8579227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การพัฒนาองค์การสู่ดิจิทัล 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th-TH" sz="13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การพัฒนาระบบบัญชีข้อมูล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Catalog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เพื่อนำไปสู่การเปิดเผยข้อมูลภาครัฐ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1577" y="1145245"/>
          <a:ext cx="11945628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5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5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กรมส่งเสริมสหกรณ์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DD8D3634-AC68-4701-BB0A-CF33488F8857}"/>
              </a:ext>
            </a:extLst>
          </p:cNvPr>
          <p:cNvSpPr/>
          <p:nvPr/>
        </p:nvSpPr>
        <p:spPr>
          <a:xfrm>
            <a:off x="142433" y="1191111"/>
            <a:ext cx="8879689" cy="13234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เอกสารแสดงบรรดารายการของชุดข้อมูล ที่จำแนกแยกแยะโดยการจัดกลุ่มหรือจัดประเภทข้อมูลที่อยู่ในความครอบครองหรือควบคุมของหน่วยงานของรัฐ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คำอธิบายข้อมูลที่สอดคล้องตามมาตรฐานที่ สพร. กำหนด 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คำอธิบายข้อมูลส่วนหลัก (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Mandatory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Metadata)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สำหรับชุดข้อมูลภาครัฐ เป็นส่วนที่บังคับต้องทำการอธิบายข้อมูล ประกอบด้วยคำอธิบายข้อมูล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 14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รายการสำหรับ 1 ชุดข้อมูล ที่หน่วยงานของรัฐต้องจัดทำและระบุรายละเอียด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 ระบบงานที่ทำหน้าที่บริหารจัดการบัญชีข้อมูลของหน่วยงาน เช่น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CKAN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อื่น ๆ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ข้อมูลสาธารณะ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ข้อมูลที่สามารถเปิดเผยได้สามารถนำไปใช้ได้อย่างอิสระไม่ว่าจะเป็นข้อมูลข่าวสาร/ข้อมูลส่วนบุคคล/ข้อมูลอิเล็กทรอนิกส์ เป็นต้น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คุณลักษณะแบบเปิด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คุณลักษณะของไฟล์ที่ไม่ถูกจำกัดด้วยเงื่อนไขต่าง ๆ จากเจ้าของผลิตภัณฑ์ สามารถเข้าถึงได้อย่างเสรีโดยไม่เสียค่าใช้จ่าย ใช้งานหรือประมวลผลได้หลากหลายซอฟต์แวร์</a:t>
            </a:r>
          </a:p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graphicFrame>
        <p:nvGraphicFramePr>
          <p:cNvPr id="23" name="Table 38">
            <a:extLst>
              <a:ext uri="{FF2B5EF4-FFF2-40B4-BE49-F238E27FC236}">
                <a16:creationId xmlns:a16="http://schemas.microsoft.com/office/drawing/2014/main" id="{D1387207-4796-46AC-821B-6B93B6C7FC6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30277" y="4473610"/>
          <a:ext cx="8869788" cy="1992288"/>
        </p:xfrm>
        <a:graphic>
          <a:graphicData uri="http://schemas.openxmlformats.org/drawingml/2006/table">
            <a:tbl>
              <a:tblPr firstRow="1" bandRow="1"/>
              <a:tblGrid>
                <a:gridCol w="2956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0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951"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รายชื่อชุดข้อมูล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ที่มีคุณค่า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สามารถนำไปใช้ตอบโจทย์การพัฒนาประเทศหรือการบริการประชาชน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มีคำอธิบายชุดข้อมูล (</a:t>
                      </a:r>
                      <a:r>
                        <a:rPr 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ที่สอดคล้องตามมาตรฐานที่ สพร. กำหนด (</a:t>
                      </a:r>
                      <a:r>
                        <a:rPr lang="en-US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รายการ) ของทุกชุดข้อมูล </a:t>
                      </a:r>
                      <a:endParaRPr lang="en-US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มีคำอธิบายทรัพยากรข้อมูล (</a:t>
                      </a:r>
                      <a:r>
                        <a:rPr lang="en-US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มีระบบบัญชีข้อมูลหน่วยงาน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(Agency Data Catalog)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พร้อมแจ้ง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URL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ระบบบัญชีข้อมูลหน่วยงาน และ</a:t>
                      </a: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 คำอธิบายชุดข้อมูล ถูกนำขึ้นที่ระบบบัญชีข้อมูลหน่วยงาน และระบุทรัพยากรข้อมูล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ชุดข้อมูลเปิดทั้งหมด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ถูกนำมาลงทะเบียนในระบบบัญชีข้อมูลภาครัฐ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GD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Catalog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strike="noStrik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คุณภาพทุกชุด</a:t>
                      </a:r>
                      <a:r>
                        <a:rPr lang="th-TH" sz="1000" b="1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เป็นไปตามมาตรฐานคุณลักษณะแบบเปิดที่ สพร. กำหนด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นำข้อมูลเปิดไปใช้ประโยชน์ได้อย่างเป็นรูปธรรม </a:t>
                      </a:r>
                      <a:b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ตอบโจทย์ตามประเด็นขอบเขตการนำข้อมูลไปใช้ประโยชน์ อย่างน้อย 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ชุดข้อมูล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445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–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 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หน่วยงานส่ง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(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ชื่อชุดข้อมูล) และ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0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22585"/>
                  </a:ext>
                </a:extLst>
              </a:tr>
            </a:tbl>
          </a:graphicData>
        </a:graphic>
      </p:graphicFrame>
      <p:sp>
        <p:nvSpPr>
          <p:cNvPr id="26" name="TextBox 8">
            <a:extLst>
              <a:ext uri="{FF2B5EF4-FFF2-40B4-BE49-F238E27FC236}">
                <a16:creationId xmlns:a16="http://schemas.microsoft.com/office/drawing/2014/main" id="{81D14933-B86D-4968-BBBD-0F182184847C}"/>
              </a:ext>
            </a:extLst>
          </p:cNvPr>
          <p:cNvSpPr txBox="1"/>
          <p:nvPr/>
        </p:nvSpPr>
        <p:spPr>
          <a:xfrm>
            <a:off x="130277" y="2620875"/>
            <a:ext cx="887969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แนวทางการประเมิน  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เลือกประเด็นการดำเนินงานภายใต้ขอบเขตการนำข้อมูลไปใช้ประโยชน์ อย่างน้อย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ประเด็น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ที่มีชุดข้อมูลที่สามารถนำไปใช้ประโยชน์ต่อได้ เพื่อใช้ในการจัดทำบัญชีชุดข้อมูล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(Data Catalog)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ส่วนราชการต้องจัดทำชุดข้อมูลที่สัมพันธ์กับกระบวนการทำงานตามขอบเขตการนำข้อมูลไปใช้ประโยชน์ โดยต้องเป็นกระบวนการทำงานภายใต้ภารกิจหลักที่มีผลกระทบต่อการให้บริการประชาชนในระดับสูง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ให้มีคำอธิบายข้อมูลส่วนหลัก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Mandatory Metadata)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14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รายการตามมาตรฐานที่ สพร. กำหนด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ชุดข้อมูลที่ขึ้นในระบบบัญชีข้อมูลของหน่วยงาน 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Agency Data Catalog)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จะเป็นชุดข้อมูลที่ สสช. ใช้ติดตามในการลงทะเบียนระบบบริการบัญชีข้อมูลภาครัฐ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Government Data Catalog)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ต่อไป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กำหนดให้ส่วนราชการมีระบบบัญชีข้อมูล พร้อมมีข้อมูลสาธารณะ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ในระบบบัญชีข้อมูลเพื่อเผยแพร่ให้เป็นไปตามมาตรฐานรัฐบาลดิจิทัลว่าด้วยแนวทางการเปิดเผยข้อมูลเปิดภาครัฐในรูปแบบดิจิทัล</a:t>
            </a:r>
            <a:b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ต่อสาธารณะ ร้อยละ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100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ของบัญชีข้อมูล ตามแนวทางที่ สพร. กำหนด 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ชุดข้อมูลเปิด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ต้องเป็นข้อมูลที่ประชาชนหรือผู้รับบริการต้องการและสามารถนำไปใช้ประโยชน์ต่อได้ หรือส่วนราชการสามารถนำชุดข้อมูลมาใช้ในการวิเคราะห์ประกอบการวางแผน พัฒนางานได้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การนำข้อมูลเปิดไปใช้ประโยชน์อย่างเป็นรูปธรรม  ประเมินจากหลักฐานที่แสดงให้เห็นถึงการนำชุดข้อมูลมาวิเคราะห์ประกอบการปฏิบัติงาน  เช่น รายงานวิเคราะห์จากชุดข้อมูล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/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การมี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dashboard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จากชุดข้อมูล เป็นต้น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02200CB6-4AAF-4A56-B95E-8FA7DDB5534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22374" y="5314692"/>
          <a:ext cx="3031262" cy="115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ในแต่ละชุดข้อมูล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ต้องมีการจัดทำคำอธิบายข้อมูล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ครบถ้วนจำนวน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 หากส่วนราชการมีการจัดทำรายละเอียดไม่ครบ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รายการในแต่ละชุดข้อมูล จะไม่นับผล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หน่วยงานจัดทำชุดข้อมูล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</a:t>
                      </a:r>
                      <a:endParaRPr lang="en-US" sz="10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</a:tbl>
          </a:graphicData>
        </a:graphic>
      </p:graphicFrame>
      <p:sp>
        <p:nvSpPr>
          <p:cNvPr id="30" name="TextBox 12">
            <a:extLst>
              <a:ext uri="{FF2B5EF4-FFF2-40B4-BE49-F238E27FC236}">
                <a16:creationId xmlns:a16="http://schemas.microsoft.com/office/drawing/2014/main" id="{6D881424-9D1B-4E9C-A61F-806697A09A47}"/>
              </a:ext>
            </a:extLst>
          </p:cNvPr>
          <p:cNvSpPr txBox="1"/>
          <p:nvPr/>
        </p:nvSpPr>
        <p:spPr>
          <a:xfrm>
            <a:off x="9122374" y="1406009"/>
            <a:ext cx="2949249" cy="2400657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ขอบเขตการนำข้อมูลไปใช้ประโยชน์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(แผนแม่บทภายใต้ยุทธศาสตร์ชาติ แผนการปฏิรูปประเทศ แผนพัฒนาการเศรษฐกิจและสังคมแห่งชาติ นโยบายและแผนระดับชาติ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ว่าด้วยความมั่นคงแห่งชาติ) และ 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ที่เกี่ยวข้องกับภารกิจของหน่วยงาน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ผลการดำเนินงานตามแผนที่เกี่ยวข้อง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สนับสนุนการให้บริการประชาชน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ดัชนี/ตัวชี้วัดระดับสากล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สถิติทางการ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สาขา)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การดำเนินงานตามนโยบายของรัฐบาล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มติ ครม.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ภารกิจหลักของหน่วยงาน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1A4967FD-001A-4BEF-98AF-68E92FE4E74D}"/>
              </a:ext>
            </a:extLst>
          </p:cNvPr>
          <p:cNvSpPr txBox="1"/>
          <p:nvPr/>
        </p:nvSpPr>
        <p:spPr>
          <a:xfrm>
            <a:off x="9122374" y="4390886"/>
            <a:ext cx="29492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น่วยงานที่ต้องดำเนินการตามตัวชี้วัดการจัดทำชุดข้อมูลตัวชี้วัดสำหรับการรายงานการจัดอันดับขีดความสามารถในการแข่งขันของประเทศ โดย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IMD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ให้นับเป็นชุดข้อมูลที่ต้องดำเนินการเพิ่มเติมจาก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ชุดข้อมูลที่กำหนดตามเงื่อนไขตัวชี้วัด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9967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63BDCC51-6B05-4282-A754-CBD89D93B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549622"/>
              </p:ext>
            </p:extLst>
          </p:nvPr>
        </p:nvGraphicFramePr>
        <p:xfrm>
          <a:off x="157162" y="2125876"/>
          <a:ext cx="5463339" cy="6903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333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6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ที่ใช้ในการจัดทำคำอธิบายชุดข้อมูล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kumimoji="0" lang="th-TH" sz="11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ภายใน มี.ค.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43D1A77C-AAAC-465B-B232-D4312ADC0A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8349153"/>
              </p:ext>
            </p:extLst>
          </p:nvPr>
        </p:nvGraphicFramePr>
        <p:xfrm>
          <a:off x="5715000" y="2125876"/>
          <a:ext cx="6319838" cy="6903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1983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9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68302"/>
                  </a:ext>
                </a:extLst>
              </a:tr>
              <a:tr h="198428">
                <a:tc>
                  <a:txBody>
                    <a:bodyPr/>
                    <a:lstStyle/>
                    <a:p>
                      <a:pPr marL="0" marR="0" lvl="0" indent="0" algn="l" defTabSz="685715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1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8" name="TextBox 1">
            <a:extLst>
              <a:ext uri="{FF2B5EF4-FFF2-40B4-BE49-F238E27FC236}">
                <a16:creationId xmlns:a16="http://schemas.microsoft.com/office/drawing/2014/main" id="{94BC2A68-BCF0-4CE1-8025-90AA2697B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965256"/>
              </p:ext>
            </p:extLst>
          </p:nvPr>
        </p:nvGraphicFramePr>
        <p:xfrm>
          <a:off x="157162" y="561013"/>
          <a:ext cx="11877676" cy="137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กรมส่งเสริมสหกรณ์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ที่ใช้ในการจัดทำคำอธิบายชุดข้อมูล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 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kumimoji="0" lang="th-TH" sz="14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ภายใน มี.ค.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7210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3">
            <a:extLst>
              <a:ext uri="{FF2B5EF4-FFF2-40B4-BE49-F238E27FC236}">
                <a16:creationId xmlns:a16="http://schemas.microsoft.com/office/drawing/2014/main" id="{4DB1D0FD-6F01-4FAB-887C-3326788C5642}"/>
              </a:ext>
            </a:extLst>
          </p:cNvPr>
          <p:cNvSpPr/>
          <p:nvPr/>
        </p:nvSpPr>
        <p:spPr bwMode="gray">
          <a:xfrm>
            <a:off x="156700" y="699756"/>
            <a:ext cx="6541020" cy="40233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CD9749-BEC6-404B-AB56-44C023EE066D}"/>
              </a:ext>
            </a:extLst>
          </p:cNvPr>
          <p:cNvSpPr/>
          <p:nvPr/>
        </p:nvSpPr>
        <p:spPr>
          <a:xfrm>
            <a:off x="256187" y="750878"/>
            <a:ext cx="60779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33363" algn="l"/>
              </a:tabLst>
            </a:pP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การประเมินสถานะของหน่วยงานในการเป็นระบบราชการ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9768C75-AC0C-4558-81A0-8BA25B7656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4141345"/>
              </p:ext>
            </p:extLst>
          </p:nvPr>
        </p:nvGraphicFramePr>
        <p:xfrm>
          <a:off x="321012" y="2996952"/>
          <a:ext cx="6239693" cy="777240"/>
        </p:xfrm>
        <a:graphic>
          <a:graphicData uri="http://schemas.openxmlformats.org/drawingml/2006/table">
            <a:tbl>
              <a:tblPr firstRow="1"/>
              <a:tblGrid>
                <a:gridCol w="2773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903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241359">
                  <a:extLst>
                    <a:ext uri="{9D8B030D-6E8A-4147-A177-3AD203B41FA5}">
                      <a16:colId xmlns:a16="http://schemas.microsoft.com/office/drawing/2014/main" val="2905250644"/>
                    </a:ext>
                  </a:extLst>
                </a:gridCol>
              </a:tblGrid>
              <a:tr h="252653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929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0" i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309.83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0" i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406.89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0" i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438.01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6250C93-7FA4-44B4-B104-38E2DFF29D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8998713"/>
              </p:ext>
            </p:extLst>
          </p:nvPr>
        </p:nvGraphicFramePr>
        <p:xfrm>
          <a:off x="321012" y="3933491"/>
          <a:ext cx="6239693" cy="878889"/>
        </p:xfrm>
        <a:graphic>
          <a:graphicData uri="http://schemas.openxmlformats.org/drawingml/2006/table">
            <a:tbl>
              <a:tblPr firstRow="1" bandRow="1"/>
              <a:tblGrid>
                <a:gridCol w="189968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192375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14763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220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27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1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36072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400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438.01</a:t>
                      </a:r>
                    </a:p>
                  </a:txBody>
                  <a:tcPr marL="63305" marR="63305" marT="0" marB="0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446.77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/>
        </p:nvGraphicFramePr>
        <p:xfrm>
          <a:off x="7608168" y="5220547"/>
          <a:ext cx="4258488" cy="884918"/>
        </p:xfrm>
        <a:graphic>
          <a:graphicData uri="http://schemas.openxmlformats.org/drawingml/2006/table">
            <a:tbl>
              <a:tblPr firstRow="1" bandRow="1"/>
              <a:tblGrid>
                <a:gridCol w="425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โดยมีเป้าหมายเพื่อประโยชน์สุขของประชาชน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7477047" y="3131858"/>
            <a:ext cx="4389609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aphicFrame>
        <p:nvGraphicFramePr>
          <p:cNvPr id="32" name="Table 4">
            <a:extLst>
              <a:ext uri="{FF2B5EF4-FFF2-40B4-BE49-F238E27FC236}">
                <a16:creationId xmlns:a16="http://schemas.microsoft.com/office/drawing/2014/main" id="{7FB6A6DC-8A8C-44E8-8CFC-AB65BCF985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705607"/>
              </p:ext>
            </p:extLst>
          </p:nvPr>
        </p:nvGraphicFramePr>
        <p:xfrm>
          <a:off x="201406" y="5434608"/>
          <a:ext cx="7270171" cy="670857"/>
        </p:xfrm>
        <a:graphic>
          <a:graphicData uri="http://schemas.openxmlformats.org/drawingml/2006/table">
            <a:tbl>
              <a:tblPr firstRow="1" bandRow="1"/>
              <a:tblGrid>
                <a:gridCol w="727017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–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4117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ส่วนราชการกำหนดค่าเป้าหมายรอบ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เดือน ตามที่ส่วนราชการวางแผนการดำเนินการไว้</a:t>
                      </a:r>
                      <a:endParaRPr lang="th-TH" sz="11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36" name="กลุ่ม 4">
            <a:extLst>
              <a:ext uri="{FF2B5EF4-FFF2-40B4-BE49-F238E27FC236}">
                <a16:creationId xmlns:a16="http://schemas.microsoft.com/office/drawing/2014/main" id="{71BAF607-A9CA-43DC-944B-56080FAF96F7}"/>
              </a:ext>
            </a:extLst>
          </p:cNvPr>
          <p:cNvGrpSpPr>
            <a:grpSpLocks/>
          </p:cNvGrpSpPr>
          <p:nvPr/>
        </p:nvGrpSpPr>
        <p:grpSpPr bwMode="auto">
          <a:xfrm>
            <a:off x="10467200" y="533414"/>
            <a:ext cx="1468613" cy="715909"/>
            <a:chOff x="7177825" y="1646019"/>
            <a:chExt cx="1164188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B6F81FF-194D-48F0-ABCC-22CE480B5E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383624" y="164601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2">
              <a:extLst>
                <a:ext uri="{FF2B5EF4-FFF2-40B4-BE49-F238E27FC236}">
                  <a16:creationId xmlns:a16="http://schemas.microsoft.com/office/drawing/2014/main" id="{24E2B6A6-C1E7-4FBD-8272-D518B9B5AF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7825" y="1781060"/>
              <a:ext cx="1164188" cy="32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3847C-7C76-40EE-8CCC-3CFBE3271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17</a:t>
            </a:fld>
            <a:endParaRPr lang="th-TH"/>
          </a:p>
        </p:txBody>
      </p:sp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59B006A6-A471-42B1-82E7-966E62B32FB9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DDDBA5A8-B079-43A1-A9BF-F3B3685DCF13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 กรมส่งเสริมสหกรณ์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Rectangle 32">
            <a:extLst>
              <a:ext uri="{FF2B5EF4-FFF2-40B4-BE49-F238E27FC236}">
                <a16:creationId xmlns:a16="http://schemas.microsoft.com/office/drawing/2014/main" id="{1040A5A6-4C6D-421F-8A97-1A958BDE1E53}"/>
              </a:ext>
            </a:extLst>
          </p:cNvPr>
          <p:cNvSpPr/>
          <p:nvPr/>
        </p:nvSpPr>
        <p:spPr>
          <a:xfrm>
            <a:off x="201406" y="1231739"/>
            <a:ext cx="11665249" cy="1692771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3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kumimoji="0" lang="en-US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265113" marR="0" lvl="0" indent="-176213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ซึ่งเป็นคะแนนเฉลี่ยในภาพรวมทั้ง 7 หมวด ประกอบด้วย 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การวัด การวิเคราะห์และการจัดการความรู้ หมวด 5 การมุ่งเน้นบุคลากร หมวด 6 </a:t>
            </a:r>
            <a:b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การมุ่งเน้นระบบปฏิบัติการ และ หมวด 7 ผลลัพธ์การดำเนินการ</a:t>
            </a:r>
            <a:endParaRPr kumimoji="0" lang="en-US" sz="13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115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63BDCC51-6B05-4282-A754-CBD89D93B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2994588"/>
              </p:ext>
            </p:extLst>
          </p:nvPr>
        </p:nvGraphicFramePr>
        <p:xfrm>
          <a:off x="157162" y="1906069"/>
          <a:ext cx="5463339" cy="2762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333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6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 algn="thaiDist">
                        <a:lnSpc>
                          <a:spcPts val="1400"/>
                        </a:lnSpc>
                        <a:buNone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ศึกษา วิเคราะห์ ผลประเมินองค์การด้วยตนเอง (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Self - Assessment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ตาม</a:t>
                      </a:r>
                    </a:p>
                    <a:p>
                      <a:pPr marL="0" indent="0" algn="thaiDist">
                        <a:lnSpc>
                          <a:spcPts val="1400"/>
                        </a:lnSpc>
                        <a:buNone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เกณฑ์คุณภาพการบริหารจัดการภาครัฐ  และผลประเมินองค์การ ของผู้ตรวจประเมิน โดย สำนักงาน </a:t>
                      </a:r>
                      <a:r>
                        <a:rPr lang="th-TH" sz="11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เพื่อหาจุดอ่อนและโอกาสในการปรับปรุง ยกระดับองค์การของกรม สู่ระบบราชการ 4.0 ในหมวด 1 – 7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indent="0" algn="thaiDist">
                        <a:lnSpc>
                          <a:spcPts val="1400"/>
                        </a:lnSpc>
                        <a:buNone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สื่อสาร สร้างความเข้าใจ แนวทางการบริหารจัดการภาครัฐ (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Public Sector Management Quality Award - PMQA)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เกณฑ์คุณภาพการบริหารจัดการภาครัฐ พระราชกฤษฎีกาว่าด้วยหลักเกณฑ์และวิธีการบริหารกิจการบ้านเมืองที่ดี พ.ศ. 2546 และการพัฒนาองค์การสู่ระบบราชการ 4.0 ให้บุคลากรในหน่วยงานได้รับทราบ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กำหนดกิจกรรมแผนงานเพื่อการปรับปรุง ยกระดับคุณภาพการบริหารจัดการภาครัฐ ให้สอดคล้อง ตามแนวทางการบริหารจัดการภาครัฐ (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Public </a:t>
                      </a:r>
                      <a:r>
                        <a:rPr lang="en-US" sz="110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Sector Management Quality Award-PMQA)</a:t>
                      </a:r>
                      <a:r>
                        <a:rPr lang="th-TH" sz="1100" spc="-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เกณฑ์คุณภาพการบริหารจัดการภาครัฐ พระราชกฤษฎีกาว่าด้วยหลักเกณฑ์และวิธีการบริหารกิจการบ้านเมืองที่ดี พ.ศ. 2546 และการพัฒนาองค์การสู่ระบบราชการ 4.0 </a:t>
                      </a:r>
                    </a:p>
                    <a:p>
                      <a:endParaRPr lang="th-TH" sz="11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43D1A77C-AAAC-465B-B232-D4312ADC0A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313713"/>
              </p:ext>
            </p:extLst>
          </p:nvPr>
        </p:nvGraphicFramePr>
        <p:xfrm>
          <a:off x="5715000" y="1906069"/>
          <a:ext cx="6319838" cy="1538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1983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9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68302"/>
                  </a:ext>
                </a:extLst>
              </a:tr>
              <a:tr h="198428">
                <a:tc>
                  <a:txBody>
                    <a:bodyPr/>
                    <a:lstStyle/>
                    <a:p>
                      <a:pPr marL="0" marR="0" indent="0" algn="thaiDist" defTabSz="685715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ดำเนินการขับเคลื่อน และบริหารจัดการให้เป็นไปตามแผนงานที่กำหนด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162406">
                <a:tc>
                  <a:txBody>
                    <a:bodyPr/>
                    <a:lstStyle/>
                    <a:p>
                      <a:pPr algn="thaiDist">
                        <a:lnSpc>
                          <a:spcPts val="1400"/>
                        </a:lnSpc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ประชุมคณะทำงาน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รายหมวดประเมินสถานการณ์เป็นระบบราชการ 4.0 และกลุ่มรวบรวมการประเมินสถานการณ์เป็นระบบราชการ 4.0 เสนอต่ออธิบดี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3447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spc="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ประเมินองค์การด้วยตนเอง (</a:t>
                      </a:r>
                      <a:r>
                        <a:rPr lang="en-US" sz="1100" spc="3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Self-Assessment</a:t>
                      </a:r>
                      <a:r>
                        <a:rPr lang="en-US" sz="1100" spc="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100" spc="3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ตามเกณฑ์คุณภาพการ</a:t>
                      </a:r>
                      <a:r>
                        <a:rPr lang="th-TH" sz="1100" spc="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บริหารจัดการภาครัฐ  ในหมวด 1 - 7 และจัดทำรายงานผลการดำเนินการพัฒนาองค์การเข้าสู่ระบบราชการ 4.0 (</a:t>
                      </a:r>
                      <a:r>
                        <a:rPr lang="en-US" sz="1100" spc="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Application Report)</a:t>
                      </a:r>
                      <a:r>
                        <a:rPr lang="th-TH" sz="1100" spc="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ประจำปี ตามแนวทางที่ สำนักงาน </a:t>
                      </a:r>
                      <a:r>
                        <a:rPr lang="th-TH" sz="1100" spc="3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100" spc="3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กำหนด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</a:tbl>
          </a:graphicData>
        </a:graphic>
      </p:graphicFrame>
      <p:sp>
        <p:nvSpPr>
          <p:cNvPr id="8" name="TextBox 1">
            <a:extLst>
              <a:ext uri="{FF2B5EF4-FFF2-40B4-BE49-F238E27FC236}">
                <a16:creationId xmlns:a16="http://schemas.microsoft.com/office/drawing/2014/main" id="{94BC2A68-BCF0-4CE1-8025-90AA2697B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151709"/>
              </p:ext>
            </p:extLst>
          </p:nvPr>
        </p:nvGraphicFramePr>
        <p:xfrm>
          <a:off x="157162" y="561013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กรมส่งเสริมสหกรณ์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 1)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3)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5)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297539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1704</TotalTime>
  <Words>5865</Words>
  <Application>Microsoft Office PowerPoint</Application>
  <PresentationFormat>แบบจอกว้าง</PresentationFormat>
  <Paragraphs>799</Paragraphs>
  <Slides>18</Slides>
  <Notes>12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2</vt:i4>
      </vt:variant>
      <vt:variant>
        <vt:lpstr>ชื่อเรื่องสไลด์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Tahoma</vt:lpstr>
      <vt:lpstr>TH Sarabun PSK</vt:lpstr>
      <vt:lpstr>TH SarabunPSK</vt:lpstr>
      <vt:lpstr>1_Office Theme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CPD-01</dc:creator>
  <cp:lastModifiedBy>sureporn wathin</cp:lastModifiedBy>
  <cp:revision>87</cp:revision>
  <cp:lastPrinted>2022-10-12T08:41:36Z</cp:lastPrinted>
  <dcterms:created xsi:type="dcterms:W3CDTF">2022-08-16T06:52:19Z</dcterms:created>
  <dcterms:modified xsi:type="dcterms:W3CDTF">2022-10-18T02:30:22Z</dcterms:modified>
</cp:coreProperties>
</file>