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11232" r:id="rId2"/>
    <p:sldId id="11233" r:id="rId3"/>
    <p:sldId id="278" r:id="rId4"/>
    <p:sldId id="279" r:id="rId5"/>
    <p:sldId id="280" r:id="rId6"/>
    <p:sldId id="281" r:id="rId7"/>
    <p:sldId id="282" r:id="rId8"/>
    <p:sldId id="283" r:id="rId9"/>
    <p:sldId id="277" r:id="rId10"/>
    <p:sldId id="11229" r:id="rId11"/>
    <p:sldId id="284" r:id="rId12"/>
    <p:sldId id="8032" r:id="rId13"/>
    <p:sldId id="8061" r:id="rId14"/>
    <p:sldId id="8054" r:id="rId15"/>
    <p:sldId id="11234" r:id="rId16"/>
    <p:sldId id="11235" r:id="rId17"/>
    <p:sldId id="11238" r:id="rId18"/>
    <p:sldId id="11237" r:id="rId19"/>
    <p:sldId id="11230" r:id="rId20"/>
    <p:sldId id="11231" r:id="rId21"/>
  </p:sldIdLst>
  <p:sldSz cx="12192000" cy="6858000"/>
  <p:notesSz cx="6794500" cy="9931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F6600"/>
    <a:srgbClr val="52C404"/>
    <a:srgbClr val="0000FF"/>
    <a:srgbClr val="00DE64"/>
    <a:srgbClr val="4747D7"/>
    <a:srgbClr val="7F7F7F"/>
    <a:srgbClr val="002060"/>
    <a:srgbClr val="33AC08"/>
    <a:srgbClr val="5C6E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794" autoAdjust="0"/>
    <p:restoredTop sz="94660"/>
  </p:normalViewPr>
  <p:slideViewPr>
    <p:cSldViewPr snapToGrid="0">
      <p:cViewPr varScale="1">
        <p:scale>
          <a:sx n="87" d="100"/>
          <a:sy n="87" d="100"/>
        </p:scale>
        <p:origin x="398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408611-B0D1-40AB-9105-C3ED2D0B9564}" type="datetimeFigureOut">
              <a:rPr lang="en-US" smtClean="0"/>
              <a:pPr/>
              <a:t>10/18/2022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19100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9486"/>
            <a:ext cx="5435600" cy="39104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3108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5" y="9433108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F3BBE-B8D4-45D0-970A-9E5D8EB409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3533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827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9229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1532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2060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7812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012F9C-5147-4D0D-9A29-1CB8FEC29492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514269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12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363712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4905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2327" indent="-284532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2897" indent="-227308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600691" indent="-227308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8486" indent="-227308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6280" indent="-22730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4074" indent="-22730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31869" indent="-22730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9663" indent="-22730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14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902918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-215900" y="1395413"/>
            <a:ext cx="6694488" cy="3767137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8654802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16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36371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6551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6101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8488799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610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F4E8-0166-4258-B1D3-C8BA65C94D21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70340" y="6492875"/>
            <a:ext cx="721659" cy="365125"/>
          </a:xfrm>
        </p:spPr>
        <p:txBody>
          <a:bodyPr/>
          <a:lstStyle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86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5C918-1CC8-4EF4-9DE9-3160329F6971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70340" y="6492875"/>
            <a:ext cx="721659" cy="365125"/>
          </a:xfrm>
        </p:spPr>
        <p:txBody>
          <a:bodyPr/>
          <a:lstStyle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426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19C2F-A821-4541-9D4D-8AB057C07E1B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169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F1BAF-C3A6-455E-BF24-095CC41D97DC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416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289F-22F3-46ED-B443-732009B51215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808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6D19-70B1-4B04-ACE9-55125524325D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288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3CEA9-9B8B-4413-992E-3A327C40B543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932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5026-5BD5-436A-8427-F3D8C6D0EE17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959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40901-4985-40E8-83D7-651ED9537BE1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273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13E3-958C-4BB3-8125-819191FDA9AA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326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0582A-E81F-47A8-B6C3-ED032FF44460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0633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3B661-61BC-4758-875D-C66BE45B4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1DF3EA-7099-49DC-A468-DB0DEC1BF6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4C72F0-5866-4CEC-AE60-9F5B7947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28D9-DF13-4A0E-92E0-7D150359A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5B331A-F2D0-404B-B224-2895C994D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889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8BF15-AADB-47FD-8F2F-154BBE867A09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49318" y="6534803"/>
            <a:ext cx="8426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522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21399" y="1981285"/>
            <a:ext cx="12192000" cy="232505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" name="Group 6"/>
          <p:cNvGrpSpPr/>
          <p:nvPr/>
        </p:nvGrpSpPr>
        <p:grpSpPr>
          <a:xfrm>
            <a:off x="-13648" y="6400800"/>
            <a:ext cx="12219294" cy="470847"/>
            <a:chOff x="-13648" y="6400800"/>
            <a:chExt cx="12219294" cy="47084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9731E13-D5F2-41FB-ABFE-F220E9B05DDC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-13648" y="6492875"/>
              <a:ext cx="11627893" cy="3651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-285462" y="2116481"/>
            <a:ext cx="1217152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2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รายละเอียดตัวชี้วัดในการประเมินส่วนราชการ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2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ประจำปีงบประมาณ พ.ศ. 2566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2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กรมตรวจบัญชีสหกรณ์</a:t>
            </a:r>
          </a:p>
        </p:txBody>
      </p:sp>
    </p:spTree>
    <p:extLst>
      <p:ext uri="{BB962C8B-B14F-4D97-AF65-F5344CB8AC3E}">
        <p14:creationId xmlns:p14="http://schemas.microsoft.com/office/powerpoint/2010/main" val="2895180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กลุ่ม 3">
            <a:extLst>
              <a:ext uri="{FF2B5EF4-FFF2-40B4-BE49-F238E27FC236}">
                <a16:creationId xmlns:a16="http://schemas.microsoft.com/office/drawing/2014/main" id="{D36AE640-2337-4EDE-B6B8-30028AB93834}"/>
              </a:ext>
            </a:extLst>
          </p:cNvPr>
          <p:cNvGrpSpPr/>
          <p:nvPr/>
        </p:nvGrpSpPr>
        <p:grpSpPr>
          <a:xfrm>
            <a:off x="14171" y="433829"/>
            <a:ext cx="12192000" cy="1743356"/>
            <a:chOff x="0" y="432098"/>
            <a:chExt cx="12192000" cy="2100087"/>
          </a:xfrm>
        </p:grpSpPr>
        <p:sp>
          <p:nvSpPr>
            <p:cNvPr id="3" name="แผนผังลําดับงาน: กระบวนการ 2">
              <a:extLst>
                <a:ext uri="{FF2B5EF4-FFF2-40B4-BE49-F238E27FC236}">
                  <a16:creationId xmlns:a16="http://schemas.microsoft.com/office/drawing/2014/main" id="{06B21AD4-8E2B-4EC4-991E-7178FBB024CE}"/>
                </a:ext>
              </a:extLst>
            </p:cNvPr>
            <p:cNvSpPr/>
            <p:nvPr/>
          </p:nvSpPr>
          <p:spPr>
            <a:xfrm>
              <a:off x="0" y="773723"/>
              <a:ext cx="12192000" cy="1758462"/>
            </a:xfrm>
            <a:prstGeom prst="flowChartProcess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43" name="แผนผังลําดับงาน: กระบวนการ 42">
              <a:extLst>
                <a:ext uri="{FF2B5EF4-FFF2-40B4-BE49-F238E27FC236}">
                  <a16:creationId xmlns:a16="http://schemas.microsoft.com/office/drawing/2014/main" id="{4FC6852A-DA64-4FD0-90A0-C8AC9F57BF9D}"/>
                </a:ext>
              </a:extLst>
            </p:cNvPr>
            <p:cNvSpPr/>
            <p:nvPr/>
          </p:nvSpPr>
          <p:spPr>
            <a:xfrm>
              <a:off x="0" y="432098"/>
              <a:ext cx="12192000" cy="344095"/>
            </a:xfrm>
            <a:prstGeom prst="flowChartProcess">
              <a:avLst/>
            </a:prstGeom>
            <a:solidFill>
              <a:srgbClr val="ED7D31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C921E0BC-2520-48D9-BAFE-1D778D23A295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Slide Number Placeholder 3">
            <a:extLst>
              <a:ext uri="{FF2B5EF4-FFF2-40B4-BE49-F238E27FC236}">
                <a16:creationId xmlns:a16="http://schemas.microsoft.com/office/drawing/2014/main" id="{BADD632D-E4E7-4788-837A-44D042E02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832E498-CEB8-4359-87EA-74E3056D8F3E}"/>
              </a:ext>
            </a:extLst>
          </p:cNvPr>
          <p:cNvSpPr txBox="1"/>
          <p:nvPr/>
        </p:nvSpPr>
        <p:spPr>
          <a:xfrm>
            <a:off x="40506" y="818308"/>
            <a:ext cx="25174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342900" rtl="0" eaLnBrk="1" fontAlgn="t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5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แผนแม่บทภายใต้ยุทธศาสตร์ชาติ</a:t>
            </a: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F77C1AC4-A011-44DB-82AC-9D3830B0FCA1}"/>
              </a:ext>
            </a:extLst>
          </p:cNvPr>
          <p:cNvSpPr txBox="1"/>
          <p:nvPr/>
        </p:nvSpPr>
        <p:spPr>
          <a:xfrm>
            <a:off x="133948" y="1131437"/>
            <a:ext cx="813292" cy="923330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อัตราการขยายตัวของผลิตภัณฑ์มวลรวมในประเทศ สาขาเกษตร (เฉลี่ยร้อยละ)</a:t>
            </a:r>
          </a:p>
          <a:p>
            <a:endParaRPr lang="th-TH" sz="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กล่องข้อความ 24">
            <a:extLst>
              <a:ext uri="{FF2B5EF4-FFF2-40B4-BE49-F238E27FC236}">
                <a16:creationId xmlns:a16="http://schemas.microsoft.com/office/drawing/2014/main" id="{9CE572DB-AF06-4F95-B96A-15928B83AAD3}"/>
              </a:ext>
            </a:extLst>
          </p:cNvPr>
          <p:cNvSpPr txBox="1"/>
          <p:nvPr/>
        </p:nvSpPr>
        <p:spPr>
          <a:xfrm>
            <a:off x="988365" y="1142071"/>
            <a:ext cx="9252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อัตราผลิตภาพการผลิตของภาคเกษตร (เฉลี่ย</a:t>
            </a:r>
            <a:b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ร้อยละ)</a:t>
            </a:r>
          </a:p>
          <a:p>
            <a:endParaRPr lang="th-TH" sz="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6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กล่องข้อความ 25">
            <a:extLst>
              <a:ext uri="{FF2B5EF4-FFF2-40B4-BE49-F238E27FC236}">
                <a16:creationId xmlns:a16="http://schemas.microsoft.com/office/drawing/2014/main" id="{E0292975-A2A5-4479-B491-8892BA8A656E}"/>
              </a:ext>
            </a:extLst>
          </p:cNvPr>
          <p:cNvSpPr txBox="1"/>
          <p:nvPr/>
        </p:nvSpPr>
        <p:spPr>
          <a:xfrm>
            <a:off x="1972264" y="1134813"/>
            <a:ext cx="914801" cy="923330"/>
          </a:xfrm>
          <a:prstGeom prst="rect">
            <a:avLst/>
          </a:prstGeom>
          <a:noFill/>
          <a:ln w="28575">
            <a:solidFill>
              <a:srgbClr val="FF8427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อัตราการขยายตัวของมูลค่าของสินค้าเก</a:t>
            </a:r>
            <a:r>
              <a:rPr lang="th-TH" sz="900" spc="-3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900" spc="-3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id="{E3423BDF-A321-45BF-A863-475B2604FB2F}"/>
              </a:ext>
            </a:extLst>
          </p:cNvPr>
          <p:cNvSpPr txBox="1"/>
          <p:nvPr/>
        </p:nvSpPr>
        <p:spPr>
          <a:xfrm>
            <a:off x="2932255" y="1137186"/>
            <a:ext cx="773398" cy="954107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 อัตราการขยายตัวของมูลค่าของ</a:t>
            </a: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(เฉลี่ยร้อยละ)</a:t>
            </a: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กล่องข้อความ 27">
            <a:extLst>
              <a:ext uri="{FF2B5EF4-FFF2-40B4-BE49-F238E27FC236}">
                <a16:creationId xmlns:a16="http://schemas.microsoft.com/office/drawing/2014/main" id="{9DCE9EE3-39B9-4356-A427-2228712B232D}"/>
              </a:ext>
            </a:extLst>
          </p:cNvPr>
          <p:cNvSpPr txBox="1"/>
          <p:nvPr/>
        </p:nvSpPr>
        <p:spPr>
          <a:xfrm>
            <a:off x="3746778" y="1145762"/>
            <a:ext cx="82901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 ดัชนีความมั่นคงทางอาหาร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Global Food Security Index)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Proxy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lvl="0">
              <a:defRPr/>
            </a:pPr>
            <a:endParaRPr lang="th-TH" sz="800" dirty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55AAC0FC-E57E-4BEF-9714-EAAF1750009D}"/>
              </a:ext>
            </a:extLst>
          </p:cNvPr>
          <p:cNvSpPr txBox="1"/>
          <p:nvPr/>
        </p:nvSpPr>
        <p:spPr>
          <a:xfrm>
            <a:off x="6257058" y="1142071"/>
            <a:ext cx="763439" cy="954107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8. อัตราการขยายตัวของมูลค่าสินค้าเกษตรแปรรูปและผลิตภัณฑ์ (เฉลี่ยร้อยละ)</a:t>
            </a:r>
          </a:p>
        </p:txBody>
      </p:sp>
      <p:sp>
        <p:nvSpPr>
          <p:cNvPr id="30" name="กล่องข้อความ 29">
            <a:extLst>
              <a:ext uri="{FF2B5EF4-FFF2-40B4-BE49-F238E27FC236}">
                <a16:creationId xmlns:a16="http://schemas.microsoft.com/office/drawing/2014/main" id="{60E356EF-5D5E-43EB-91C2-ABC9BC0E5A8E}"/>
              </a:ext>
            </a:extLst>
          </p:cNvPr>
          <p:cNvSpPr txBox="1"/>
          <p:nvPr/>
        </p:nvSpPr>
        <p:spPr>
          <a:xfrm>
            <a:off x="5500014" y="1142071"/>
            <a:ext cx="697116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 การส่งเสริมกลุ่มกิจการพัฒนาเศรษฐกิจชุมชน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Proxy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th-TH" sz="800" dirty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กล่องข้อความ 30">
            <a:extLst>
              <a:ext uri="{FF2B5EF4-FFF2-40B4-BE49-F238E27FC236}">
                <a16:creationId xmlns:a16="http://schemas.microsoft.com/office/drawing/2014/main" id="{9F5B1451-1268-40BB-878F-61A599626AD4}"/>
              </a:ext>
            </a:extLst>
          </p:cNvPr>
          <p:cNvSpPr txBox="1"/>
          <p:nvPr/>
        </p:nvSpPr>
        <p:spPr>
          <a:xfrm>
            <a:off x="4623396" y="1134813"/>
            <a:ext cx="829010" cy="954107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spc="-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 อัตราการขยายตัวของมูลค่าของสินค้าเกษตรชีวภาพ (เฉลี่ยร้อยละ)</a:t>
            </a:r>
          </a:p>
          <a:p>
            <a:pPr lvl="0">
              <a:defRPr/>
            </a:pPr>
            <a:endParaRPr lang="th-TH" sz="800" spc="-3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defRPr/>
            </a:pPr>
            <a:endParaRPr lang="th-TH" sz="800" spc="-3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8" name="กล่องข้อความ 37">
            <a:extLst>
              <a:ext uri="{FF2B5EF4-FFF2-40B4-BE49-F238E27FC236}">
                <a16:creationId xmlns:a16="http://schemas.microsoft.com/office/drawing/2014/main" id="{BBE97F71-2F2D-4631-8BC0-D7E7AD163B7F}"/>
              </a:ext>
            </a:extLst>
          </p:cNvPr>
          <p:cNvSpPr txBox="1"/>
          <p:nvPr/>
        </p:nvSpPr>
        <p:spPr>
          <a:xfrm>
            <a:off x="7065705" y="1134813"/>
            <a:ext cx="741530" cy="954107"/>
          </a:xfrm>
          <a:prstGeom prst="rect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9. มูลค่าสินค้า</a:t>
            </a:r>
            <a:b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ที่มีการใช้เทคโนโลยีสมัยใหม่/อัจฉริยะ (เฉลี่ยร้อยละ)</a:t>
            </a:r>
            <a:endParaRPr lang="th-TH" sz="800" spc="-1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กล่องข้อความ 38">
            <a:extLst>
              <a:ext uri="{FF2B5EF4-FFF2-40B4-BE49-F238E27FC236}">
                <a16:creationId xmlns:a16="http://schemas.microsoft.com/office/drawing/2014/main" id="{3565C181-B862-496B-B537-DFD627F9202A}"/>
              </a:ext>
            </a:extLst>
          </p:cNvPr>
          <p:cNvSpPr txBox="1"/>
          <p:nvPr/>
        </p:nvSpPr>
        <p:spPr>
          <a:xfrm>
            <a:off x="7847120" y="1134813"/>
            <a:ext cx="903632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10. ผลผลิตต่อหน่วยของฟาร์มหรือแปลงที่มีการใช้เทคโนโลยีสมัยใหม่/อัจฉริยะ (เฉลี่ยร้อยละ)</a:t>
            </a:r>
          </a:p>
          <a:p>
            <a:pPr lvl="0">
              <a:defRPr/>
            </a:pPr>
            <a:endParaRPr lang="th-TH" sz="8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" name="กล่องข้อความ 39">
            <a:extLst>
              <a:ext uri="{FF2B5EF4-FFF2-40B4-BE49-F238E27FC236}">
                <a16:creationId xmlns:a16="http://schemas.microsoft.com/office/drawing/2014/main" id="{2725F15F-EC2A-46D9-8554-C123AEBB2841}"/>
              </a:ext>
            </a:extLst>
          </p:cNvPr>
          <p:cNvSpPr txBox="1"/>
          <p:nvPr/>
        </p:nvSpPr>
        <p:spPr>
          <a:xfrm>
            <a:off x="8783354" y="1126138"/>
            <a:ext cx="74153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11. มูลค่าผลผลิตสินค้าเกษตรต่อหน่วย (เฉลี่ยร้อยละ)</a:t>
            </a: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กล่องข้อความ 40">
            <a:extLst>
              <a:ext uri="{FF2B5EF4-FFF2-40B4-BE49-F238E27FC236}">
                <a16:creationId xmlns:a16="http://schemas.microsoft.com/office/drawing/2014/main" id="{E54B46CB-1159-4846-B3F1-820FEA8B246B}"/>
              </a:ext>
            </a:extLst>
          </p:cNvPr>
          <p:cNvSpPr txBox="1"/>
          <p:nvPr/>
        </p:nvSpPr>
        <p:spPr>
          <a:xfrm>
            <a:off x="9577375" y="1126138"/>
            <a:ext cx="1342274" cy="95410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12. สถาบันเกษตรกร (สหกรณ์ วิสาหกิจชุมชน และกลุ่มเกษตรกร) ที่ขึ้นทะเบียนกับกระทรวงเกษตรและสหกรณ์ มีความเข้มแข็งในระดับมาตรฐาน (เฉลี่ย</a:t>
            </a:r>
            <a:b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ร้อยละ)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71F2856-B7A5-46CA-8AA2-D7E956D7CCFB}"/>
              </a:ext>
            </a:extLst>
          </p:cNvPr>
          <p:cNvSpPr txBox="1"/>
          <p:nvPr/>
        </p:nvSpPr>
        <p:spPr>
          <a:xfrm>
            <a:off x="10837971" y="803517"/>
            <a:ext cx="14295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แผนพัฒนาเศรษฐกิจ</a:t>
            </a:r>
            <a:b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และสังคมแห่งชาติ ฉบับที่ </a:t>
            </a:r>
            <a:r>
              <a:rPr kumimoji="0" lang="en-US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</a:t>
            </a:r>
            <a:endParaRPr kumimoji="0" lang="en-US" sz="800" b="0" i="0" u="none" strike="noStrike" kern="1200" cap="none" spc="-3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กล่องข้อความ 41">
            <a:extLst>
              <a:ext uri="{FF2B5EF4-FFF2-40B4-BE49-F238E27FC236}">
                <a16:creationId xmlns:a16="http://schemas.microsoft.com/office/drawing/2014/main" id="{3A0AA3DA-1C91-47AD-B538-AADF236B4DA8}"/>
              </a:ext>
            </a:extLst>
          </p:cNvPr>
          <p:cNvSpPr txBox="1"/>
          <p:nvPr/>
        </p:nvSpPr>
        <p:spPr>
          <a:xfrm>
            <a:off x="10968223" y="1128217"/>
            <a:ext cx="985311" cy="95410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thaiDist" defTabSz="342900" fontAlgn="t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13. รายได้สุทธิต่อครัวเรือนเกษตรกร ไม่ต่ำกว่า 537,000 บาทต่อครัวเรือน เมื่อสิ้นสุดแผน</a:t>
            </a:r>
          </a:p>
          <a:p>
            <a:pPr lvl="0" algn="thaiDist" defTabSz="342900" fontAlgn="t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thaiDist" defTabSz="342900" fontAlgn="t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43574F9D-C805-48B5-AAAF-EFECB076D0C8}"/>
              </a:ext>
            </a:extLst>
          </p:cNvPr>
          <p:cNvSpPr txBox="1"/>
          <p:nvPr/>
        </p:nvSpPr>
        <p:spPr>
          <a:xfrm>
            <a:off x="3156416" y="430933"/>
            <a:ext cx="56269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Strategic KPIs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เกษตรและสหกรณ์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34" charset="-127"/>
              <a:cs typeface="Tahoma" panose="020B0604030504040204" pitchFamily="34" charset="0"/>
            </a:endParaRPr>
          </a:p>
        </p:txBody>
      </p:sp>
      <p:sp>
        <p:nvSpPr>
          <p:cNvPr id="44" name="TextBox 106">
            <a:extLst>
              <a:ext uri="{FF2B5EF4-FFF2-40B4-BE49-F238E27FC236}">
                <a16:creationId xmlns:a16="http://schemas.microsoft.com/office/drawing/2014/main" id="{94816041-ACCE-4FF6-94AC-641D2A8D8CFC}"/>
              </a:ext>
            </a:extLst>
          </p:cNvPr>
          <p:cNvSpPr txBox="1"/>
          <p:nvPr/>
        </p:nvSpPr>
        <p:spPr>
          <a:xfrm>
            <a:off x="-227162" y="63862"/>
            <a:ext cx="65313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สรุปรายการตัวชี้วัดของ</a:t>
            </a:r>
            <a:r>
              <a:rPr lang="th-TH" sz="1600" b="1" dirty="0">
                <a:solidFill>
                  <a:srgbClr val="0000C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กรมตรวจบัญชีสหกรณ์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34" charset="-127"/>
              <a:cs typeface="Tahoma" panose="020B0604030504040204" pitchFamily="34" charset="0"/>
            </a:endParaRPr>
          </a:p>
        </p:txBody>
      </p:sp>
      <p:graphicFrame>
        <p:nvGraphicFramePr>
          <p:cNvPr id="5" name="ตาราง 5">
            <a:extLst>
              <a:ext uri="{FF2B5EF4-FFF2-40B4-BE49-F238E27FC236}">
                <a16:creationId xmlns:a16="http://schemas.microsoft.com/office/drawing/2014/main" id="{323E6B11-2C44-4376-8721-067A78A1BA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5571115"/>
              </p:ext>
            </p:extLst>
          </p:nvPr>
        </p:nvGraphicFramePr>
        <p:xfrm>
          <a:off x="4186929" y="2389599"/>
          <a:ext cx="7454944" cy="39927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41293">
                  <a:extLst>
                    <a:ext uri="{9D8B030D-6E8A-4147-A177-3AD203B41FA5}">
                      <a16:colId xmlns:a16="http://schemas.microsoft.com/office/drawing/2014/main" val="2903263576"/>
                    </a:ext>
                  </a:extLst>
                </a:gridCol>
                <a:gridCol w="1013651">
                  <a:extLst>
                    <a:ext uri="{9D8B030D-6E8A-4147-A177-3AD203B41FA5}">
                      <a16:colId xmlns:a16="http://schemas.microsoft.com/office/drawing/2014/main" val="3585543243"/>
                    </a:ext>
                  </a:extLst>
                </a:gridCol>
              </a:tblGrid>
              <a:tr h="283002"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r>
                        <a:rPr lang="th-TH" sz="10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กรมตรวจบัญชีสหกรณ์</a:t>
                      </a:r>
                      <a:endParaRPr lang="th-TH" sz="1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น้ำหนัก</a:t>
                      </a:r>
                      <a:endParaRPr lang="th-TH" sz="1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9386305"/>
                  </a:ext>
                </a:extLst>
              </a:tr>
              <a:tr h="249767">
                <a:tc gridSpan="2">
                  <a:txBody>
                    <a:bodyPr/>
                    <a:lstStyle/>
                    <a:p>
                      <a:pPr algn="ctr"/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การประเมินประสิทธิผลการดำเนินงาน </a:t>
                      </a:r>
                      <a:r>
                        <a:rPr lang="en-US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(Performance Base</a:t>
                      </a:r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น้ำหนัก ร้อยละ 70 </a:t>
                      </a:r>
                      <a:endParaRPr lang="th-TH" sz="10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8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0607892"/>
                  </a:ext>
                </a:extLst>
              </a:tr>
              <a:tr h="28300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accent2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1.1 </a:t>
                      </a:r>
                      <a:r>
                        <a:rPr lang="en-US" sz="1000" b="1" kern="1200" dirty="0">
                          <a:solidFill>
                            <a:schemeClr val="accent2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Function KPIs</a:t>
                      </a:r>
                      <a:r>
                        <a:rPr lang="th-TH" sz="1000" b="1" kern="1200" dirty="0">
                          <a:solidFill>
                            <a:schemeClr val="accent2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1000" b="1" kern="1200" dirty="0">
                        <a:solidFill>
                          <a:schemeClr val="accent2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kern="1200" dirty="0">
                        <a:solidFill>
                          <a:srgbClr val="FF66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5616445"/>
                  </a:ext>
                </a:extLst>
              </a:tr>
              <a:tr h="283002">
                <a:tc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</a:t>
                      </a:r>
                      <a:r>
                        <a:rPr lang="th-TH" sz="1000" spc="-30" dirty="0" err="1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ษต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</a:t>
                      </a:r>
                      <a:r>
                        <a:rPr lang="th-TH" sz="1000" spc="-30" dirty="0" err="1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ัต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ลักษณ์พื้นถิ่น (เฉลี่ยร้อยละ)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0889770"/>
                  </a:ext>
                </a:extLst>
              </a:tr>
              <a:tr h="283002">
                <a:tc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อัตราการขยายตัวของมูลค่าของสินค้าเกษตรปลอดภัย (เฉลี่ยร้อยละ)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3496747"/>
                  </a:ext>
                </a:extLst>
              </a:tr>
              <a:tr h="28300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อัตราการขยายตัวของมูลค่าของสินค้าเกษตรชีวภาพ (เฉลี่ยร้อยละ)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spc="-3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352824"/>
                  </a:ext>
                </a:extLst>
              </a:tr>
              <a:tr h="283002">
                <a:tc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lang="th-TH" sz="1000" kern="1200" spc="-3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รายได้เงินสดสุทธิทางการเกษตรของเกษตรกรเฉลี่ยต่อครัวเรือนเพิ่มขึ้น </a:t>
                      </a:r>
                      <a:r>
                        <a:rPr lang="en-US" sz="1000" kern="1200" spc="-3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000" kern="1200" spc="-3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บาท/ครัวเรือน/ปี</a:t>
                      </a:r>
                      <a:r>
                        <a:rPr lang="en-US" sz="1000" kern="1200" spc="-3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kern="1200" spc="-3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010418"/>
                  </a:ext>
                </a:extLst>
              </a:tr>
              <a:tr h="2830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1.2</a:t>
                      </a:r>
                      <a:r>
                        <a:rPr lang="th-TH" sz="1000" b="1" kern="12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1" kern="1200" spc="-30" baseline="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1" kern="1200" spc="-3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Function KPIs </a:t>
                      </a:r>
                      <a:r>
                        <a:rPr lang="th-TH" sz="1000" b="1" kern="1200" spc="-3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58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</a:t>
                      </a:r>
                      <a:r>
                        <a:rPr lang="th-TH" sz="1000" kern="1200" spc="-30" baseline="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kern="12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สถาบันเกษตรกร (สหกรณ์ และกลุ่มเกษตรกร) ที่ขึ้นทะเบียนกับกระทรวงเกษตรและสหกรณ์ มีความเข้มแข็งในระดับมาตรฐาน (เฉลี่ยร้อยละ) (</a:t>
                      </a:r>
                      <a:r>
                        <a:rPr lang="en-US" sz="1000" kern="12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SKPI </a:t>
                      </a:r>
                      <a:r>
                        <a:rPr lang="th-TH" sz="1000" kern="12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ที่ลงเฉพาะกรม)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5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30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ร้อยละของวิสาหกิจชุมชน มีความเข้มแข็ง มีผลการประเมินศักยภาพในระดับดี (</a:t>
                      </a:r>
                      <a:r>
                        <a:rPr lang="en-US" sz="1000" kern="12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SKPI </a:t>
                      </a:r>
                      <a:r>
                        <a:rPr lang="th-TH" sz="1000" kern="12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ที่ลงเฉพาะกรม)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5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30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spc="-3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 ร้อยละของสหกรณ์ที่ได้รับการตรวจสอบและแสดงความเห็นต่องบการเงินได้  </a:t>
                      </a:r>
                      <a:r>
                        <a:rPr lang="th-TH" sz="1000" b="0" kern="1200" spc="-3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0" kern="1200" spc="-3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Function KPIs </a:t>
                      </a:r>
                      <a:r>
                        <a:rPr lang="th-TH" sz="1000" b="0" kern="1200" spc="-3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20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976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การประเมินศักยภาพในการดำเนินงาน </a:t>
                      </a:r>
                      <a:r>
                        <a:rPr lang="en-US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(Potential Base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น้ำหนัก ร้อยละ 30</a:t>
                      </a:r>
                      <a:endParaRPr lang="th-TH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0810557"/>
                  </a:ext>
                </a:extLst>
              </a:tr>
              <a:tr h="270182">
                <a:tc>
                  <a:txBody>
                    <a:bodyPr/>
                    <a:lstStyle/>
                    <a:p>
                      <a:r>
                        <a:rPr lang="th-TH" sz="1000" kern="1200" spc="-3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 การพัฒนาองค์การ</a:t>
                      </a:r>
                      <a:r>
                        <a:rPr lang="th-TH" sz="1000" kern="1200" spc="-30" dirty="0" err="1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สู่ดิจิทัล</a:t>
                      </a:r>
                      <a:r>
                        <a:rPr lang="th-TH" sz="1000" kern="1200" spc="-3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en-US" sz="1000" kern="1200" spc="-3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1000" kern="1200" spc="-3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kern="1200" spc="-3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kern="1200" spc="-3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การพัฒนาระบบบัญชีข้อมูล (</a:t>
                      </a:r>
                      <a:r>
                        <a:rPr lang="en-US" sz="1000" kern="1200" spc="-3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Catalog</a:t>
                      </a:r>
                      <a:r>
                        <a:rPr lang="th-TH" sz="1000" kern="1200" spc="-3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เพื่อนำไปสู่การเปิดเผยข้อมูลภาครัฐ (</a:t>
                      </a:r>
                      <a:r>
                        <a:rPr lang="en-US" sz="1000" kern="1200" spc="-3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Open Data</a:t>
                      </a:r>
                      <a:r>
                        <a:rPr lang="th-TH" sz="1000" kern="1200" spc="-3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kern="1200" spc="-3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kern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4669547"/>
                  </a:ext>
                </a:extLst>
              </a:tr>
              <a:tr h="270182"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9. การประเมินสถานะของหน่วยงานในการเป็นระบบราชการ 4.0 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(PMQA 4.0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573407"/>
                  </a:ext>
                </a:extLst>
              </a:tr>
            </a:tbl>
          </a:graphicData>
        </a:graphic>
      </p:graphicFrame>
      <p:cxnSp>
        <p:nvCxnSpPr>
          <p:cNvPr id="12" name="ตัวเชื่อมต่อ: หักมุม 11">
            <a:extLst>
              <a:ext uri="{FF2B5EF4-FFF2-40B4-BE49-F238E27FC236}">
                <a16:creationId xmlns:a16="http://schemas.microsoft.com/office/drawing/2014/main" id="{E88F8637-DFC1-4BC5-A534-8F0FC3BA3ABB}"/>
              </a:ext>
            </a:extLst>
          </p:cNvPr>
          <p:cNvCxnSpPr>
            <a:cxnSpLocks/>
            <a:stCxn id="26" idx="2"/>
          </p:cNvCxnSpPr>
          <p:nvPr/>
        </p:nvCxnSpPr>
        <p:spPr>
          <a:xfrm rot="16200000" flipH="1">
            <a:off x="2645578" y="1842229"/>
            <a:ext cx="1281856" cy="1713683"/>
          </a:xfrm>
          <a:prstGeom prst="bentConnector2">
            <a:avLst/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ตัวเชื่อมต่อ: หักมุม 46">
            <a:extLst>
              <a:ext uri="{FF2B5EF4-FFF2-40B4-BE49-F238E27FC236}">
                <a16:creationId xmlns:a16="http://schemas.microsoft.com/office/drawing/2014/main" id="{B0DD535F-B66B-4A65-9DCA-DBDC73C264FE}"/>
              </a:ext>
            </a:extLst>
          </p:cNvPr>
          <p:cNvCxnSpPr>
            <a:cxnSpLocks/>
            <a:stCxn id="27" idx="2"/>
          </p:cNvCxnSpPr>
          <p:nvPr/>
        </p:nvCxnSpPr>
        <p:spPr>
          <a:xfrm rot="16200000" flipH="1">
            <a:off x="2958230" y="2452017"/>
            <a:ext cx="1528898" cy="807450"/>
          </a:xfrm>
          <a:prstGeom prst="bentConnector3">
            <a:avLst>
              <a:gd name="adj1" fmla="val 100032"/>
            </a:avLst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ตัวเชื่อมต่อ: หักมุม 54">
            <a:extLst>
              <a:ext uri="{FF2B5EF4-FFF2-40B4-BE49-F238E27FC236}">
                <a16:creationId xmlns:a16="http://schemas.microsoft.com/office/drawing/2014/main" id="{45AEC169-B898-4CF7-BA32-790DD2E5CEAC}"/>
              </a:ext>
            </a:extLst>
          </p:cNvPr>
          <p:cNvCxnSpPr>
            <a:cxnSpLocks/>
            <a:stCxn id="31" idx="2"/>
          </p:cNvCxnSpPr>
          <p:nvPr/>
        </p:nvCxnSpPr>
        <p:spPr>
          <a:xfrm rot="5400000">
            <a:off x="3444060" y="2325439"/>
            <a:ext cx="1830361" cy="1357323"/>
          </a:xfrm>
          <a:prstGeom prst="bentConnector3">
            <a:avLst>
              <a:gd name="adj1" fmla="val 6768"/>
            </a:avLst>
          </a:prstGeom>
          <a:ln w="12700">
            <a:solidFill>
              <a:srgbClr val="ED7D3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ลูกศรเชื่อมต่อแบบตรง 57">
            <a:extLst>
              <a:ext uri="{FF2B5EF4-FFF2-40B4-BE49-F238E27FC236}">
                <a16:creationId xmlns:a16="http://schemas.microsoft.com/office/drawing/2014/main" id="{9533B6FC-51A6-4DFC-9564-D60D947ED9E9}"/>
              </a:ext>
            </a:extLst>
          </p:cNvPr>
          <p:cNvCxnSpPr>
            <a:cxnSpLocks/>
          </p:cNvCxnSpPr>
          <p:nvPr/>
        </p:nvCxnSpPr>
        <p:spPr>
          <a:xfrm>
            <a:off x="3694339" y="3903785"/>
            <a:ext cx="446838" cy="0"/>
          </a:xfrm>
          <a:prstGeom prst="straightConnector1">
            <a:avLst/>
          </a:prstGeom>
          <a:ln>
            <a:solidFill>
              <a:schemeClr val="accent2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ตัวเชื่อมต่อ: หักมุม 65">
            <a:extLst>
              <a:ext uri="{FF2B5EF4-FFF2-40B4-BE49-F238E27FC236}">
                <a16:creationId xmlns:a16="http://schemas.microsoft.com/office/drawing/2014/main" id="{89A90E01-4E5F-41C9-9E6D-FF185EC9452D}"/>
              </a:ext>
            </a:extLst>
          </p:cNvPr>
          <p:cNvCxnSpPr>
            <a:cxnSpLocks/>
          </p:cNvCxnSpPr>
          <p:nvPr/>
        </p:nvCxnSpPr>
        <p:spPr>
          <a:xfrm rot="10800000" flipV="1">
            <a:off x="3912577" y="2286003"/>
            <a:ext cx="7542886" cy="1863965"/>
          </a:xfrm>
          <a:prstGeom prst="bentConnector3">
            <a:avLst>
              <a:gd name="adj1" fmla="val 100356"/>
            </a:avLst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ลูกศรเชื่อมต่อแบบตรง 68">
            <a:extLst>
              <a:ext uri="{FF2B5EF4-FFF2-40B4-BE49-F238E27FC236}">
                <a16:creationId xmlns:a16="http://schemas.microsoft.com/office/drawing/2014/main" id="{B1F03867-786B-433F-A37D-F3A16012EB1F}"/>
              </a:ext>
            </a:extLst>
          </p:cNvPr>
          <p:cNvCxnSpPr>
            <a:cxnSpLocks/>
          </p:cNvCxnSpPr>
          <p:nvPr/>
        </p:nvCxnSpPr>
        <p:spPr>
          <a:xfrm>
            <a:off x="3934819" y="4149969"/>
            <a:ext cx="206358" cy="0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ตัวเชื่อมต่อตรง 70">
            <a:extLst>
              <a:ext uri="{FF2B5EF4-FFF2-40B4-BE49-F238E27FC236}">
                <a16:creationId xmlns:a16="http://schemas.microsoft.com/office/drawing/2014/main" id="{95C65F48-F9FA-4FBB-A1D3-C22D5EB631B1}"/>
              </a:ext>
            </a:extLst>
          </p:cNvPr>
          <p:cNvCxnSpPr>
            <a:cxnSpLocks/>
          </p:cNvCxnSpPr>
          <p:nvPr/>
        </p:nvCxnSpPr>
        <p:spPr>
          <a:xfrm>
            <a:off x="11455463" y="2064121"/>
            <a:ext cx="1" cy="239467"/>
          </a:xfrm>
          <a:prstGeom prst="line">
            <a:avLst/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ตัวเชื่อมต่อ: หักมุม 54">
            <a:extLst>
              <a:ext uri="{FF2B5EF4-FFF2-40B4-BE49-F238E27FC236}">
                <a16:creationId xmlns:a16="http://schemas.microsoft.com/office/drawing/2014/main" id="{45AEC169-B898-4CF7-BA32-790DD2E5CEAC}"/>
              </a:ext>
            </a:extLst>
          </p:cNvPr>
          <p:cNvCxnSpPr>
            <a:cxnSpLocks/>
          </p:cNvCxnSpPr>
          <p:nvPr/>
        </p:nvCxnSpPr>
        <p:spPr>
          <a:xfrm rot="10800000" flipV="1">
            <a:off x="2977376" y="2241395"/>
            <a:ext cx="7359804" cy="2865864"/>
          </a:xfrm>
          <a:prstGeom prst="bentConnector3">
            <a:avLst>
              <a:gd name="adj1" fmla="val 100152"/>
            </a:avLst>
          </a:prstGeom>
          <a:ln w="12700">
            <a:solidFill>
              <a:srgbClr val="ED7D3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ลูกศรเชื่อมต่อแบบตรง 78">
            <a:extLst>
              <a:ext uri="{FF2B5EF4-FFF2-40B4-BE49-F238E27FC236}">
                <a16:creationId xmlns:a16="http://schemas.microsoft.com/office/drawing/2014/main" id="{B1F03867-786B-433F-A37D-F3A16012EB1F}"/>
              </a:ext>
            </a:extLst>
          </p:cNvPr>
          <p:cNvCxnSpPr>
            <a:cxnSpLocks/>
          </p:cNvCxnSpPr>
          <p:nvPr/>
        </p:nvCxnSpPr>
        <p:spPr>
          <a:xfrm>
            <a:off x="2960946" y="4748418"/>
            <a:ext cx="1243064" cy="2002"/>
          </a:xfrm>
          <a:prstGeom prst="straightConnector1">
            <a:avLst/>
          </a:prstGeom>
          <a:ln w="12700">
            <a:solidFill>
              <a:schemeClr val="accent2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ลูกศรเชื่อมต่อแบบตรง 81">
            <a:extLst>
              <a:ext uri="{FF2B5EF4-FFF2-40B4-BE49-F238E27FC236}">
                <a16:creationId xmlns:a16="http://schemas.microsoft.com/office/drawing/2014/main" id="{B1F03867-786B-433F-A37D-F3A16012EB1F}"/>
              </a:ext>
            </a:extLst>
          </p:cNvPr>
          <p:cNvCxnSpPr>
            <a:cxnSpLocks/>
          </p:cNvCxnSpPr>
          <p:nvPr/>
        </p:nvCxnSpPr>
        <p:spPr>
          <a:xfrm>
            <a:off x="2990683" y="5112691"/>
            <a:ext cx="1243064" cy="2002"/>
          </a:xfrm>
          <a:prstGeom prst="straightConnector1">
            <a:avLst/>
          </a:prstGeom>
          <a:ln w="12700">
            <a:solidFill>
              <a:schemeClr val="accent2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ตัวเชื่อมต่อตรง 82">
            <a:extLst>
              <a:ext uri="{FF2B5EF4-FFF2-40B4-BE49-F238E27FC236}">
                <a16:creationId xmlns:a16="http://schemas.microsoft.com/office/drawing/2014/main" id="{95C65F48-F9FA-4FBB-A1D3-C22D5EB631B1}"/>
              </a:ext>
            </a:extLst>
          </p:cNvPr>
          <p:cNvCxnSpPr>
            <a:cxnSpLocks/>
          </p:cNvCxnSpPr>
          <p:nvPr/>
        </p:nvCxnSpPr>
        <p:spPr>
          <a:xfrm>
            <a:off x="10347775" y="2082705"/>
            <a:ext cx="1" cy="144000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2380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6650B7C6-DA37-4F7F-8CA1-79EAA8B39E55}"/>
              </a:ext>
            </a:extLst>
          </p:cNvPr>
          <p:cNvSpPr/>
          <p:nvPr/>
        </p:nvSpPr>
        <p:spPr>
          <a:xfrm>
            <a:off x="11782" y="6580559"/>
            <a:ext cx="9658810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lang="th-TH" sz="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59" y="1243593"/>
            <a:ext cx="4174740" cy="39786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230122" y="678289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030101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286203" cy="1974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1829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6010173"/>
              </p:ext>
            </p:extLst>
          </p:nvPr>
        </p:nvGraphicFramePr>
        <p:xfrm>
          <a:off x="244576" y="2983427"/>
          <a:ext cx="7553900" cy="1133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851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80391"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21851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401595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13.95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-4.03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28.15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9435901" y="816789"/>
            <a:ext cx="668728" cy="426804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/>
          </p:nvPr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72614" y="6132309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886221"/>
            <a:ext cx="403200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lang="th-TH" sz="9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9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endParaRPr kumimoji="0" lang="en-US" sz="9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72614" y="5645740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72614" y="5888823"/>
            <a:ext cx="814699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F967F08-E964-4B7E-8AD9-4392ED2EBAD6}"/>
              </a:ext>
            </a:extLst>
          </p:cNvPr>
          <p:cNvSpPr/>
          <p:nvPr/>
        </p:nvSpPr>
        <p:spPr>
          <a:xfrm>
            <a:off x="123081" y="1097885"/>
            <a:ext cx="7623185" cy="153272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2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lang="th-TH" sz="1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1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การนำทรัพยากรที่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เป็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นอ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ภูมิปัญญาท้องถิ่น และความโดดเด่นเฉพาะพื้นที่ 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Geographical Indication: GI)</a:t>
            </a: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สินค้าเกษตรอัตลักษณ์พื้นถิ่น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ผลไม้เมืองร้อน (ทุเรียน มังคุด เงาะ ลำไย ลองกอง) ข้าวหอมมะลิ </a:t>
            </a:r>
            <a:b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ผ้าไหมไทยตรานกยูงพระราชทาน พืช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 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มะพร้าวน้ำหอม(ราชบุรี) มะม่วง(สระแก้ว/ฉะเชิงเทรา/สมุทรปราการ) ลิ้นจี่(พะเยา)) ปลาสวยงาม (ปลากัด) กุ้งก้ามกราม ปลาสลิด โคเนื้อ (โคขุนโพนยางคำ) ไข่เค็มไชยา ไก่พื้นเมือง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ไก่เบตง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B46F3F3-454F-CB8F-E7A4-C3868173232D}"/>
              </a:ext>
            </a:extLst>
          </p:cNvPr>
          <p:cNvSpPr/>
          <p:nvPr/>
        </p:nvSpPr>
        <p:spPr>
          <a:xfrm>
            <a:off x="0" y="4673"/>
            <a:ext cx="12192000" cy="55739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9" name="Table 11">
            <a:extLst>
              <a:ext uri="{FF2B5EF4-FFF2-40B4-BE49-F238E27FC236}">
                <a16:creationId xmlns:a16="http://schemas.microsoft.com/office/drawing/2014/main" id="{64D8A035-D7E9-4989-A259-03DB8C3790F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8596" y="4484942"/>
          <a:ext cx="7553898" cy="794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1715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81383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760800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เป้าหมายปี </a:t>
                      </a: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839BAAD5-8110-46AE-8BBE-86D7706119D2}"/>
              </a:ext>
            </a:extLst>
          </p:cNvPr>
          <p:cNvSpPr/>
          <p:nvPr/>
        </p:nvSpPr>
        <p:spPr>
          <a:xfrm>
            <a:off x="163888" y="421880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948021" y="160379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2961AC62-39E7-41D2-8322-B05F9F96ABFE}"/>
              </a:ext>
            </a:extLst>
          </p:cNvPr>
          <p:cNvSpPr/>
          <p:nvPr/>
        </p:nvSpPr>
        <p:spPr>
          <a:xfrm>
            <a:off x="172614" y="5369859"/>
            <a:ext cx="762586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ผลไม้เมืองร้อน (ทุเรียน มังคุด เงาะ ลำไย ลองกอง) ข้าวหอมมะลิ ผ้าไหมไทยตรานกยูงพระราชทาน</a:t>
            </a:r>
            <a:endParaRPr lang="th-TH" sz="1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TextBox 20">
            <a:extLst>
              <a:ext uri="{FF2B5EF4-FFF2-40B4-BE49-F238E27FC236}">
                <a16:creationId xmlns:a16="http://schemas.microsoft.com/office/drawing/2014/main" id="{1C25D46F-EF9F-42DD-8344-45198E6ABB5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กรมตรวจบัญชีสหกรณ์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43" name="กลุ่ม 4">
            <a:extLst>
              <a:ext uri="{FF2B5EF4-FFF2-40B4-BE49-F238E27FC236}">
                <a16:creationId xmlns:a16="http://schemas.microsoft.com/office/drawing/2014/main" id="{EACB709E-464D-4C5D-8C4E-BC5A0C9FA3DE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4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0BD32E5-47E2-45A4-ABF9-5E86E1E581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TextBox 2">
              <a:extLst>
                <a:ext uri="{FF2B5EF4-FFF2-40B4-BE49-F238E27FC236}">
                  <a16:creationId xmlns:a16="http://schemas.microsoft.com/office/drawing/2014/main" id="{51E5BDFB-8A15-4D1B-B94E-3F5833FCD3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6" name="Rounded Rectangle 3">
            <a:extLst>
              <a:ext uri="{FF2B5EF4-FFF2-40B4-BE49-F238E27FC236}">
                <a16:creationId xmlns:a16="http://schemas.microsoft.com/office/drawing/2014/main" id="{22E57DFB-B0A6-4250-8E66-D4427ED01C5E}"/>
              </a:ext>
            </a:extLst>
          </p:cNvPr>
          <p:cNvSpPr/>
          <p:nvPr/>
        </p:nvSpPr>
        <p:spPr bwMode="gray">
          <a:xfrm>
            <a:off x="91676" y="648147"/>
            <a:ext cx="783019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1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อัตราการขยายตัวของมูลค่าของสินค้าเกษตรเก</a:t>
            </a:r>
            <a:r>
              <a:rPr 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1463570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0646" y="476964"/>
          <a:ext cx="11877676" cy="1749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1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อัตราการขยายตัวของมูลค่าของสินค้าเกษตรอัตลักษณ์พื้นถิ่น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 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ข้าวหอมมะลิ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ผ้าไหมไทยตรานกยูงพระราชทาน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มม.)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ผลไม้เมืองร้อน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GI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(กสก.)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สินค้าประมง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กปม.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ปศ.)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ชป./พด./กวก./กสส./กตส./ส.ป.ก./มกอช./ฝล.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30792" y="2355615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96000" y="2337461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3561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8017259" y="1243593"/>
            <a:ext cx="4174740" cy="34224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42136" y="628394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030201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39409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2564817"/>
              </p:ext>
            </p:extLst>
          </p:nvPr>
        </p:nvGraphicFramePr>
        <p:xfrm>
          <a:off x="152693" y="3007720"/>
          <a:ext cx="7593328" cy="149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74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516432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1121368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584912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96568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71231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658896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12320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578760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60367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06650"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06650"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1033250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ที่ผ่านการรับรอง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14.24</a:t>
                      </a:r>
                    </a:p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ที่ผ่านมาตรฐานเกษตรอินทรีย์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</a:t>
                      </a:r>
                      <a:b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16.23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6.77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สินค้าปศุสัตว์ที่ผ่านมาตรฐานเกษตรอินทรีย์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19.1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มูลค่ารวมของสินค้าเกษตรที่ผ่านการรับรอง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13.11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</p:cNvCxnSpPr>
          <p:nvPr/>
        </p:nvCxnSpPr>
        <p:spPr>
          <a:xfrm>
            <a:off x="9201421" y="775025"/>
            <a:ext cx="989254" cy="506347"/>
          </a:xfrm>
          <a:prstGeom prst="bentConnector3">
            <a:avLst>
              <a:gd name="adj1" fmla="val 101549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/>
          </p:nvPr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52693" y="6180875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ทุกปี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203403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947765"/>
            <a:ext cx="403200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73147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เกษตรปลอดภัย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52693" y="6425149"/>
            <a:ext cx="412808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43967" y="5936601"/>
            <a:ext cx="795325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4C283BA-4F3D-4429-A5C7-E8E65D156CD9}"/>
              </a:ext>
            </a:extLst>
          </p:cNvPr>
          <p:cNvSpPr/>
          <p:nvPr/>
        </p:nvSpPr>
        <p:spPr>
          <a:xfrm>
            <a:off x="123081" y="1093571"/>
            <a:ext cx="7703620" cy="160043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การทำการเกษตรที่เป็นมิตรต่อสิ่งแวดล้อม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 ๆ อาทิ มาตรฐาน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มาตรฐานเกษตรอินทรีย์ (ระดับชุมชน ระดับประเทศ และระดับสากล)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 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ข้าว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GAP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เมล็ดพันธุ์ข้าว พืชผัก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พืชไร่ พืชสวน (ลำไย/ทุเรียน) ยางก้อนถ้วย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โคเนื้อ โคนม สุกร ไก่เนื้อ ไก่ไข่ กุ้งทะเล ปลานิล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สินค้าเกษตรอินทรีย์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โคนมและน้ำนมดิบ ไก่ไข่และไข่ไก่ ไก่เนื้อ สัตว์น้ำอินทรีย์ ข้าวอินทรีย์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สินค้าข้าวใช้ผลพยากรณ์ในช่วงเดือนกันยายน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A243F3E-BF8C-6842-7635-368FE9458163}"/>
              </a:ext>
            </a:extLst>
          </p:cNvPr>
          <p:cNvSpPr/>
          <p:nvPr/>
        </p:nvSpPr>
        <p:spPr>
          <a:xfrm>
            <a:off x="0" y="4672"/>
            <a:ext cx="12192000" cy="583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60FA8DB9-CC80-42E5-9630-5D4D6F11F41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2693" y="4865992"/>
          <a:ext cx="7674007" cy="750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8961">
                  <a:extLst>
                    <a:ext uri="{9D8B030D-6E8A-4147-A177-3AD203B41FA5}">
                      <a16:colId xmlns:a16="http://schemas.microsoft.com/office/drawing/2014/main" val="3926386453"/>
                    </a:ext>
                  </a:extLst>
                </a:gridCol>
                <a:gridCol w="2611315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533731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2636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4766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1D495C9F-26A6-47CA-A579-C0F937AF4E70}"/>
              </a:ext>
            </a:extLst>
          </p:cNvPr>
          <p:cNvSpPr/>
          <p:nvPr/>
        </p:nvSpPr>
        <p:spPr>
          <a:xfrm>
            <a:off x="91676" y="461413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053746" y="133481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A0B5FB81-A2A1-4B58-9934-4FF46D5116B4}"/>
              </a:ext>
            </a:extLst>
          </p:cNvPr>
          <p:cNvSpPr/>
          <p:nvPr/>
        </p:nvSpPr>
        <p:spPr>
          <a:xfrm>
            <a:off x="172499" y="5635739"/>
            <a:ext cx="1097395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สินค้าปศุสัตว์ที่ผ่านการตรวจรับรอง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สินค้าปศุสัตว์ที่ผ่านมาตรฐานเกษตรอินทรีย์ และมูลค่ารวมของสินค้าเกษตรที่ผ่านการตรวจรับรอง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</a:t>
            </a:r>
            <a:endParaRPr lang="th-TH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A76182A0-A754-477A-A74B-EB04DEB70873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3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99F49B8-FAB8-4F74-845D-C8328C7D5D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TextBox 2">
              <a:extLst>
                <a:ext uri="{FF2B5EF4-FFF2-40B4-BE49-F238E27FC236}">
                  <a16:creationId xmlns:a16="http://schemas.microsoft.com/office/drawing/2014/main" id="{2ECA5EEE-AA1F-4F9D-B5D5-582704A8759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1" name="TextBox 20">
            <a:extLst>
              <a:ext uri="{FF2B5EF4-FFF2-40B4-BE49-F238E27FC236}">
                <a16:creationId xmlns:a16="http://schemas.microsoft.com/office/drawing/2014/main" id="{7EC277AA-ACF1-48EE-ABD3-59AB9539A9C1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กรมตรวจบัญชีสหกรณ์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623210C4-CE7D-46BB-B5DD-FEC365640B77}"/>
              </a:ext>
            </a:extLst>
          </p:cNvPr>
          <p:cNvSpPr/>
          <p:nvPr/>
        </p:nvSpPr>
        <p:spPr bwMode="gray">
          <a:xfrm>
            <a:off x="91676" y="648147"/>
            <a:ext cx="6939859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2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อัตราการขยายตัวของมูลค่าของสินค้าเกษตรปลอดภัย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819388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0646" y="476964"/>
          <a:ext cx="11877676" cy="19872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174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2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อัตราการขยายตัวของมูลค่าของสินค้าเกษตรปลอดภัย</a:t>
                      </a:r>
                      <a:r>
                        <a:rPr lang="th-TH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สินค้าพืช (พืชผัก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พืชไร่ พืชสวน ไม้ผล)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กวก.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(ปศ.)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ยางก้อนถ้วย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กยท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  <a:endParaRPr lang="en-US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(ปศ.)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 (กปม.)</a:t>
                      </a:r>
                      <a:endParaRPr lang="en-US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สป.กษ./กสก.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สศก./ชป./พด./กสส./กตส./ส.ป.ก./มกอช./มม./ฝล.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สวพส./พกฉ.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03496" y="2601279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68704" y="2583125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63396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9F8BF745-AFD7-4472-A0FC-1CDB040E4236}"/>
              </a:ext>
            </a:extLst>
          </p:cNvPr>
          <p:cNvSpPr/>
          <p:nvPr/>
        </p:nvSpPr>
        <p:spPr>
          <a:xfrm>
            <a:off x="-13648" y="6636915"/>
            <a:ext cx="10199639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lang="th-TH" sz="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60" y="1205127"/>
            <a:ext cx="4174740" cy="36623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25664" y="703558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</a:t>
            </a:r>
            <a:r>
              <a:rPr lang="en-US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22965" y="1072633"/>
            <a:ext cx="7833936" cy="11633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การนำส่วนประกอบหรือสารสำคัญของทรัพยากรชีวภาพ ทั้งพืช สัตว์ และจุลินทรีย์ มาทำการผลิตสินค้าและผลิตภัณฑ์ เพื่อสร้างมูลค่าเพิ่ม เช่น พลังงานทดแทนจากพืช สารสกัดจากสมุนไพร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พลังงานทดแทน (มันสำปะหลังและปาล์มน้ำมันที่ใช้ในการผลิตพลังงานทดแทน อ้อย)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สมุนไพรและเครื่องเทศ (ขมิ้นชัน พริกไทย กระชายดำ ว่านหางจระเข้ ไพล ฟ้าทะลายโจร กระเจี๊ยบแดง) แมลงเศรษฐกิจ ผึ้งพันธุ์ ผึ้งโพรง ชันโรง จิ้งหรีด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23079" y="229369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4734728"/>
              </p:ext>
            </p:extLst>
          </p:nvPr>
        </p:nvGraphicFramePr>
        <p:xfrm>
          <a:off x="204697" y="2545841"/>
          <a:ext cx="7582140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1520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223173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0116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26477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12177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2096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668216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35407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14944"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182781"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621310"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-1.76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125.31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4.23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FFFF00"/>
                        </a:highlight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3.34</a:t>
                      </a: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26.46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38.08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-23.80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12.05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11.02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54.01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-0.68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  <a:endParaRPr lang="th-TH" sz="9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8431443" y="842058"/>
            <a:ext cx="1673187" cy="363069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/>
          </p:nvPr>
        </p:nvGraphicFramePr>
        <p:xfrm>
          <a:off x="8097715" y="3242754"/>
          <a:ext cx="4034042" cy="11228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0042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137715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24209" y="5966218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79" y="2886221"/>
            <a:ext cx="409487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44638" marR="0" lvl="0" indent="-154463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เกษตรชีวภาพ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23079" y="5447845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15483" y="5726218"/>
            <a:ext cx="815715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ำนักงานปลัด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กระทรวงเกษตรและสหกรณ์ โดยใช้ข้อมูลจากสำนักงานสภาพัฒนาการเศรษฐกิจและสังคมแห่งชาติ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8BAEBFC-7E64-6D06-4F05-9BA8D1667E01}"/>
              </a:ext>
            </a:extLst>
          </p:cNvPr>
          <p:cNvSpPr/>
          <p:nvPr/>
        </p:nvSpPr>
        <p:spPr>
          <a:xfrm>
            <a:off x="0" y="-4120"/>
            <a:ext cx="12192000" cy="57562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02D2C10D-6176-428A-B0D1-E93B9958208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84839" y="4504074"/>
          <a:ext cx="7621856" cy="607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7613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67458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856785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39" name="Rectangle 20">
            <a:extLst>
              <a:ext uri="{FF2B5EF4-FFF2-40B4-BE49-F238E27FC236}">
                <a16:creationId xmlns:a16="http://schemas.microsoft.com/office/drawing/2014/main" id="{107F014E-48E2-420B-BE8C-A50F1A01C1D0}"/>
              </a:ext>
            </a:extLst>
          </p:cNvPr>
          <p:cNvSpPr/>
          <p:nvPr/>
        </p:nvSpPr>
        <p:spPr>
          <a:xfrm>
            <a:off x="163888" y="4243114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014184" y="124987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B3C83698-B08F-4830-8337-372181EFF733}"/>
              </a:ext>
            </a:extLst>
          </p:cNvPr>
          <p:cNvSpPr/>
          <p:nvPr/>
        </p:nvSpPr>
        <p:spPr>
          <a:xfrm>
            <a:off x="135305" y="5149146"/>
            <a:ext cx="815715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มูลค่าวัตถุดิบที่ใช้ในการผลิตพลังงานทดแทน (มันสำปะหลังและปาล์มน้ำมัน) มูลค่าสินค้าสมุนไพรและเครื่องเทศ และมูลค่าสินค้าแมลงเศรษฐกิจ</a:t>
            </a: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9F911911-764C-46A4-9B9C-F31156903301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3075"/>
            <a:ext cx="1111788" cy="629154"/>
            <a:chOff x="7140891" y="1707729"/>
            <a:chExt cx="1072343" cy="516131"/>
          </a:xfrm>
        </p:grpSpPr>
        <p:pic>
          <p:nvPicPr>
            <p:cNvPr id="3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738A337-E513-4A8E-A1CE-8F980BC44B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516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TextBox 2">
              <a:extLst>
                <a:ext uri="{FF2B5EF4-FFF2-40B4-BE49-F238E27FC236}">
                  <a16:creationId xmlns:a16="http://schemas.microsoft.com/office/drawing/2014/main" id="{E349C393-9BB3-4C30-B79A-9100F22003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1" name="TextBox 20">
            <a:extLst>
              <a:ext uri="{FF2B5EF4-FFF2-40B4-BE49-F238E27FC236}">
                <a16:creationId xmlns:a16="http://schemas.microsoft.com/office/drawing/2014/main" id="{084735CF-D181-4AF3-BA70-A086DADCE4E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กรมตรวจบัญชีสหกรณ์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28583896-6045-42C2-AC27-3EB91EB6BFBF}"/>
              </a:ext>
            </a:extLst>
          </p:cNvPr>
          <p:cNvSpPr/>
          <p:nvPr/>
        </p:nvSpPr>
        <p:spPr bwMode="gray">
          <a:xfrm>
            <a:off x="181673" y="623417"/>
            <a:ext cx="652802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3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อัตราการขยายตัวของมูลค่าของสินค้าเกษตรชีวภาพ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2397633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3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อัตราการขยายตัวของมูลค่าของสินค้าเกษตรชีวภาพ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พลังงานทดแทน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(สศก.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สมุนไพรและเครื่องเทศ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,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แมลงเศรษฐกิจ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กสก.) 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สป.กษ./ชป./กปม./ปศ./พด./กวก./กสส./กตส./ส.ป.ก./มกอช./มม./กข./ฝล.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30792" y="2355615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96000" y="2337461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515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365C460-D6DF-4C6E-91FC-A586EAF126E0}"/>
              </a:ext>
            </a:extLst>
          </p:cNvPr>
          <p:cNvSpPr txBox="1"/>
          <p:nvPr/>
        </p:nvSpPr>
        <p:spPr>
          <a:xfrm>
            <a:off x="8517277" y="1220065"/>
            <a:ext cx="4810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623CEE0F-8B86-4D69-9340-F6B4EBA8AFB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10169" y="1049311"/>
          <a:ext cx="11938320" cy="1266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8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826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961287">
                <a:tc>
                  <a:txBody>
                    <a:bodyPr/>
                    <a:lstStyle/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          </a:r>
                    </a:p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 ที่เกิดขึ้นในฟาร์ม </a:t>
                      </a:r>
                      <a:endParaRPr kumimoji="0" lang="en-US" sz="11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รายได้เงินสดทางการเกษตรหักด้วยรายจ่ายเงินสดทางการเกษตร 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1" name="Table 12">
            <a:extLst>
              <a:ext uri="{FF2B5EF4-FFF2-40B4-BE49-F238E27FC236}">
                <a16:creationId xmlns:a16="http://schemas.microsoft.com/office/drawing/2014/main" id="{C117E2D1-BAFF-4E6E-B028-227AD4ED3A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39708" y="2395727"/>
          <a:ext cx="8651973" cy="2522220"/>
        </p:xfrm>
        <a:graphic>
          <a:graphicData uri="http://schemas.openxmlformats.org/drawingml/2006/table">
            <a:tbl>
              <a:tblPr firstRow="1"/>
              <a:tblGrid>
                <a:gridCol w="18287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73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01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4956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5077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967154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528232098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215610202"/>
                    </a:ext>
                  </a:extLst>
                </a:gridCol>
              </a:tblGrid>
              <a:tr h="0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2558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2559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2560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2561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14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390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157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249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(+5.97%)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160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932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(+2.34%)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197,373</a:t>
                      </a:r>
                      <a:b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(+22.64%)</a:t>
                      </a:r>
                      <a:endParaRPr lang="th-TH" sz="105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204,066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(+3.39%)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184,409.47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(-9.63)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187,081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(+1.45%)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8590706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91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326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281</a:t>
                      </a:r>
                    </a:p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(+9.81%)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101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(+1.67%)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,8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90</a:t>
                      </a:r>
                      <a:b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(+20.53%)</a:t>
                      </a:r>
                      <a:endParaRPr lang="th-TH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125,462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(+2.09%)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104,923.86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(-16.37)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108,759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(+3.66%)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</a:t>
                      </a:r>
                      <a:endParaRPr lang="en-US" sz="105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tabLst>
                          <a:tab pos="266700" algn="l"/>
                        </a:tabLst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57,063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5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,9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67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58,975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74,483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78,604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79,485.62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78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322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อัตราการขยายตัวของรายได้เงินสดสุทธิทางการเกษตร 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105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lang="th-TH" sz="105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-0.17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+3.52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+26.30</a:t>
                      </a: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+5.53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+1.12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1.46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2" name="ตาราง 9">
            <a:extLst>
              <a:ext uri="{FF2B5EF4-FFF2-40B4-BE49-F238E27FC236}">
                <a16:creationId xmlns:a16="http://schemas.microsoft.com/office/drawing/2014/main" id="{F2304922-51C3-42A4-B003-64ED85CE1EE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862017" y="2697324"/>
          <a:ext cx="3180153" cy="1058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0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68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755675">
                <a:tc>
                  <a:txBody>
                    <a:bodyPr/>
                    <a:lstStyle/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ครัวเรือนเกษตรกรมีรายได้เงินสดสุทธิทางการเกษตรเพิ่มขึ้นจากปีที่ผ่านมา</a:t>
                      </a:r>
                    </a:p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i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การยกระดับรายได้ของครัวเรือนเกษตรให้สูงขึ้น ลดความเหลื่อมล้ำทางรายได้ในภาคเกษตร</a:t>
                      </a:r>
                      <a:endParaRPr lang="th-TH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7" name="กล่องข้อความ 2">
            <a:extLst>
              <a:ext uri="{FF2B5EF4-FFF2-40B4-BE49-F238E27FC236}">
                <a16:creationId xmlns:a16="http://schemas.microsoft.com/office/drawing/2014/main" id="{0BF49919-E326-4FDB-84D9-C24FCDBAB9D4}"/>
              </a:ext>
            </a:extLst>
          </p:cNvPr>
          <p:cNvSpPr txBox="1"/>
          <p:nvPr/>
        </p:nvSpPr>
        <p:spPr>
          <a:xfrm>
            <a:off x="8883425" y="3802283"/>
            <a:ext cx="3172506" cy="11695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หากมูลค่าการบริโภคสินค้าเกษตรภายในประเทศปี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2565 ลดลงมากกว่าจากที่ประมาณการไว้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จะไม่นำ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ตัวชี้วัดนี้มาประเมินผลหน่วยงาน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หากระยะต่อไปมีมาตรการป้องกันการแพร่ระบาดของ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โรคติดเชื้อไวรัสโค</a:t>
            </a:r>
            <a:r>
              <a:rPr lang="th-TH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นา-2019 (เช่นเดียวกับช่วงที่ได้รับ 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ผลกระทบสูง) จะไม่นำตัวชี้วัดนี้มาประเมินผลหน่วยงาน</a:t>
            </a:r>
          </a:p>
        </p:txBody>
      </p:sp>
      <p:sp>
        <p:nvSpPr>
          <p:cNvPr id="28" name="สี่เหลี่ยมผืนผ้า 6">
            <a:extLst>
              <a:ext uri="{FF2B5EF4-FFF2-40B4-BE49-F238E27FC236}">
                <a16:creationId xmlns:a16="http://schemas.microsoft.com/office/drawing/2014/main" id="{E626CE44-2B09-43CC-B5F8-17465D742B7A}"/>
              </a:ext>
            </a:extLst>
          </p:cNvPr>
          <p:cNvSpPr/>
          <p:nvPr/>
        </p:nvSpPr>
        <p:spPr>
          <a:xfrm>
            <a:off x="90249" y="4917947"/>
            <a:ext cx="1159625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">
              <a:defRPr/>
            </a:pPr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หมายเหตุ </a:t>
            </a:r>
            <a:r>
              <a:rPr lang="th-TH" sz="11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ประเมินผลการดำเนินงานโดยใช้ข้อมูลผลการสำรวจฯ (ตัวเลขจริง) ในปีงบประมาณ พ.ศ. 2565 ของสำนักงานเศรษฐกิจการเกษตร</a:t>
            </a:r>
            <a:endParaRPr lang="th-TH" sz="11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Rectangle 27">
            <a:extLst>
              <a:ext uri="{FF2B5EF4-FFF2-40B4-BE49-F238E27FC236}">
                <a16:creationId xmlns:a16="http://schemas.microsoft.com/office/drawing/2014/main" id="{79E43E9A-FAB1-4B2D-8FE1-29BB3A036ABB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114778" y="184316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14" name="TextBox 20">
            <a:extLst>
              <a:ext uri="{FF2B5EF4-FFF2-40B4-BE49-F238E27FC236}">
                <a16:creationId xmlns:a16="http://schemas.microsoft.com/office/drawing/2014/main" id="{373D5F70-47E4-4FCF-A89E-85EE9C44E8E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กรมตรวจบัญชีสหกรณ์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4AEAF23D-A26F-4E74-8401-E38BF21B3BFE}"/>
              </a:ext>
            </a:extLst>
          </p:cNvPr>
          <p:cNvGrpSpPr>
            <a:grpSpLocks/>
          </p:cNvGrpSpPr>
          <p:nvPr/>
        </p:nvGrpSpPr>
        <p:grpSpPr bwMode="auto">
          <a:xfrm>
            <a:off x="10926133" y="518220"/>
            <a:ext cx="1111788" cy="701846"/>
            <a:chOff x="7140891" y="1707729"/>
            <a:chExt cx="1072343" cy="613365"/>
          </a:xfrm>
        </p:grpSpPr>
        <p:pic>
          <p:nvPicPr>
            <p:cNvPr id="1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35E3846A-94E5-4DAC-A1D3-480ADCBF38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2">
              <a:extLst>
                <a:ext uri="{FF2B5EF4-FFF2-40B4-BE49-F238E27FC236}">
                  <a16:creationId xmlns:a16="http://schemas.microsoft.com/office/drawing/2014/main" id="{63C3A11C-2930-4A63-87C6-239358B65F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78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id="{FC49EEA6-FF40-47D3-99EF-091FAE7B4F0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26840" y="5473808"/>
          <a:ext cx="10799294" cy="992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3761">
                  <a:extLst>
                    <a:ext uri="{9D8B030D-6E8A-4147-A177-3AD203B41FA5}">
                      <a16:colId xmlns:a16="http://schemas.microsoft.com/office/drawing/2014/main" val="1420872954"/>
                    </a:ext>
                  </a:extLst>
                </a:gridCol>
                <a:gridCol w="2459736">
                  <a:extLst>
                    <a:ext uri="{9D8B030D-6E8A-4147-A177-3AD203B41FA5}">
                      <a16:colId xmlns:a16="http://schemas.microsoft.com/office/drawing/2014/main" val="2522858270"/>
                    </a:ext>
                  </a:extLst>
                </a:gridCol>
                <a:gridCol w="3665797">
                  <a:extLst>
                    <a:ext uri="{9D8B030D-6E8A-4147-A177-3AD203B41FA5}">
                      <a16:colId xmlns:a16="http://schemas.microsoft.com/office/drawing/2014/main" val="927783396"/>
                    </a:ext>
                  </a:extLst>
                </a:gridCol>
              </a:tblGrid>
              <a:tr h="352182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63823"/>
                  </a:ext>
                </a:extLst>
              </a:tr>
              <a:tr h="57206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,967.03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ค่าเป้าหมายมาตรฐาน-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ค่าเป้าหมายขั้นสูง-ค่าเป้าหมายมาตรฐาน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200" b="0" kern="0" spc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78,322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(ผลการดำเนินงานปี 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,676.97 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บาท/ครัวเรือน/ปี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ผลการดำเนินงานปี 2564+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%Growth 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เฉลี่ย 3 ปี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(78,322+1.73%)</a:t>
                      </a:r>
                      <a:endParaRPr kumimoji="0" lang="th-TH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155707"/>
                  </a:ext>
                </a:extLst>
              </a:tr>
            </a:tbl>
          </a:graphicData>
        </a:graphic>
      </p:graphicFrame>
      <p:sp>
        <p:nvSpPr>
          <p:cNvPr id="24" name="Rectangle 20">
            <a:extLst>
              <a:ext uri="{FF2B5EF4-FFF2-40B4-BE49-F238E27FC236}">
                <a16:creationId xmlns:a16="http://schemas.microsoft.com/office/drawing/2014/main" id="{59C13A29-CE44-436B-8708-5FC17C8CED07}"/>
              </a:ext>
            </a:extLst>
          </p:cNvPr>
          <p:cNvSpPr/>
          <p:nvPr/>
        </p:nvSpPr>
        <p:spPr>
          <a:xfrm>
            <a:off x="79450" y="524765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25" name="Rounded Rectangle 3">
            <a:extLst>
              <a:ext uri="{FF2B5EF4-FFF2-40B4-BE49-F238E27FC236}">
                <a16:creationId xmlns:a16="http://schemas.microsoft.com/office/drawing/2014/main" id="{BDEA2A62-8590-43FE-A4FB-9E75459A599D}"/>
              </a:ext>
            </a:extLst>
          </p:cNvPr>
          <p:cNvSpPr/>
          <p:nvPr/>
        </p:nvSpPr>
        <p:spPr bwMode="gray">
          <a:xfrm>
            <a:off x="110169" y="626059"/>
            <a:ext cx="8440257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ตัวชี้วัดที่ 4 </a:t>
            </a: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</a:r>
          </a:p>
        </p:txBody>
      </p:sp>
    </p:spTree>
    <p:extLst>
      <p:ext uri="{BB962C8B-B14F-4D97-AF65-F5344CB8AC3E}">
        <p14:creationId xmlns:p14="http://schemas.microsoft.com/office/powerpoint/2010/main" val="28135877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4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ทุกกรม และทุกองค์การมหาชน</a:t>
                      </a:r>
                      <a:endParaRPr lang="en-US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นำผลการดำเนินงานที่ได้เป็นค่าคะแนนในรอบ 6 และ 12 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14245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8017259" y="1222088"/>
            <a:ext cx="4174740" cy="50292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Rounded Rectangle 3">
            <a:extLst>
              <a:ext uri="{FF2B5EF4-FFF2-40B4-BE49-F238E27FC236}">
                <a16:creationId xmlns:a16="http://schemas.microsoft.com/office/drawing/2014/main" id="{67596B3F-2228-E1B0-AAF2-0A4DD8958DE7}"/>
              </a:ext>
            </a:extLst>
          </p:cNvPr>
          <p:cNvSpPr/>
          <p:nvPr/>
        </p:nvSpPr>
        <p:spPr bwMode="gray">
          <a:xfrm>
            <a:off x="121831" y="632019"/>
            <a:ext cx="6949164" cy="39703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6025" y="632020"/>
            <a:ext cx="6949164" cy="39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3275" marR="0" lvl="0" indent="-803275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5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สถาบันเกษตรกร (สหกรณ์ และกลุ่มเกษตรกร)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ที่ขึ้นทะเบียนกับ</a:t>
            </a:r>
          </a:p>
          <a:p>
            <a:pPr marL="803275" marR="0" lvl="0" indent="-803275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กระทรวงเกษตรและสหกรณ์ มีความเข้มแข็งในระดับมาตรฐาน (เฉลี่ยร้อยละ)</a:t>
            </a:r>
          </a:p>
        </p:txBody>
      </p:sp>
      <p:sp>
        <p:nvSpPr>
          <p:cNvPr id="10" name="Rectangle 9"/>
          <p:cNvSpPr/>
          <p:nvPr/>
        </p:nvSpPr>
        <p:spPr>
          <a:xfrm>
            <a:off x="7225664" y="501331"/>
            <a:ext cx="1221809" cy="4001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030602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541080" cy="2644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2590144"/>
              </p:ext>
            </p:extLst>
          </p:nvPr>
        </p:nvGraphicFramePr>
        <p:xfrm>
          <a:off x="204995" y="1986101"/>
          <a:ext cx="7336440" cy="2362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3270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111507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072188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611147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1436730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547586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546815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546815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546815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61994">
                <a:tc gridSpan="4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6199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1262538">
                <a:tc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5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</a:t>
                      </a:r>
                      <a:r>
                        <a:rPr lang="th-TH" sz="1050" kern="1200" spc="-6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</a:t>
                      </a:r>
                      <a:r>
                        <a:rPr lang="th-TH" sz="1050" kern="1200" spc="-6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1 </a:t>
                      </a:r>
                      <a:br>
                        <a:rPr lang="en-US" sz="1050" kern="1200" spc="-6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50" kern="1200" spc="-6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2</a:t>
                      </a:r>
                      <a:br>
                        <a:rPr lang="en-US" sz="1050" kern="1200" spc="-6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50" u="sng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ร้อยละ42.24*</a:t>
                      </a:r>
                    </a:p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1050" strike="noStrike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50" strike="noStrike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br>
                        <a:rPr lang="th-TH" sz="105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endParaRPr lang="en-US" sz="1050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5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</a:t>
                      </a:r>
                      <a:r>
                        <a:rPr lang="th-TH" sz="1050" kern="1200" spc="-6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</a:t>
                      </a:r>
                      <a:r>
                        <a:rPr lang="th-TH" sz="1050" kern="1200" spc="-6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1 และ 2</a:t>
                      </a:r>
                      <a:r>
                        <a:rPr lang="th-TH" sz="1050" kern="1200" spc="-6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50" kern="1200" spc="-6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50" b="0" u="sng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43.21*</a:t>
                      </a:r>
                    </a:p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050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50" kern="120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 มีความเข้มแข็งในระดับชั้น 1 และ 2 </a:t>
                      </a:r>
                      <a:r>
                        <a:rPr lang="th-TH" sz="1050" u="sng" kern="120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24.72</a:t>
                      </a:r>
                      <a:endParaRPr lang="th-TH" sz="1050" u="sng" strike="noStrike" kern="1200" noProof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5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</a:t>
                      </a:r>
                      <a:r>
                        <a:rPr lang="th-TH" sz="1050" kern="1200" spc="-6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</a:t>
                      </a:r>
                      <a:r>
                        <a:rPr lang="th-TH" sz="1050" kern="1200" spc="-6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1 และ 2</a:t>
                      </a:r>
                      <a:r>
                        <a:rPr lang="th-TH" sz="1050" kern="1200" spc="-6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50" kern="1200" spc="-6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50" u="sng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th-TH" sz="1050" u="sng" kern="120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56.70*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1050" kern="1200" baseline="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50" kern="120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 มีความเข้มแข็งในระดับชั้น 1 และ 2 </a:t>
                      </a:r>
                      <a:r>
                        <a:rPr lang="th-TH" sz="1050" u="sng" kern="120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35.71</a:t>
                      </a:r>
                      <a:endParaRPr lang="th-TH" sz="1050" u="sng" strike="noStrike" kern="1200" noProof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สหกรณ์มีความเข้มแข็งในระดับ 1 และ 2 อย่างน้อย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ร้อยละ 46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1100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88900" marR="0" lvl="0" indent="-8890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กลุ่มเกษตรกรมีความเข้มแข็งในระดับ 1 และ 2 อย่างน้อย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ร้อยละ 31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kern="1200" spc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สหกรณ์มีความเข้มแข็งใน</a:t>
                      </a:r>
                      <a:r>
                        <a:rPr lang="th-TH" sz="1100" kern="1200" spc="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1 และ 2</a:t>
                      </a:r>
                      <a:r>
                        <a:rPr lang="th-TH" sz="1100" kern="1200" spc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อย่างน้อย ร้อยละ 50</a:t>
                      </a:r>
                    </a:p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1100" kern="1200" spc="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1100" kern="1200" spc="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100" kern="1200" spc="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kern="1200" spc="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 </a:t>
                      </a:r>
                      <a:br>
                        <a:rPr lang="th-TH" sz="1100" kern="1200" spc="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100" kern="1200" spc="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มีความเข้มแข็ง</a:t>
                      </a:r>
                      <a:r>
                        <a:rPr lang="th-TH" sz="1100" kern="1200" spc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</a:t>
                      </a:r>
                      <a:r>
                        <a:rPr lang="th-TH" sz="1100" kern="1200" spc="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1 และ 2</a:t>
                      </a:r>
                      <a:r>
                        <a:rPr lang="th-TH" sz="1100" kern="1200" spc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100" kern="1200" spc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100" kern="1200" spc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อย่างน้อย ร้อยละ 35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1300" kern="1200" noProof="0" dirty="0">
                        <a:solidFill>
                          <a:srgbClr val="339933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1300" kern="1200" noProof="0" dirty="0">
                        <a:solidFill>
                          <a:srgbClr val="339933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1300" kern="1200" noProof="0" dirty="0">
                        <a:solidFill>
                          <a:srgbClr val="339933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8447473" y="701386"/>
            <a:ext cx="1657156" cy="520702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/>
        </p:nvGraphicFramePr>
        <p:xfrm>
          <a:off x="8133231" y="3506378"/>
          <a:ext cx="3942796" cy="21990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5699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985699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985699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985699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5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*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*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*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สหกรณ์มีความเข้มแข็งใน</a:t>
                      </a:r>
                      <a:r>
                        <a:rPr lang="th-TH" sz="1000" kern="1200" spc="-2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1 และ 2</a:t>
                      </a: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อย่างน้อย </a:t>
                      </a:r>
                      <a:br>
                        <a:rPr lang="en-US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ร้อยละ 9</a:t>
                      </a:r>
                      <a:r>
                        <a:rPr lang="en-US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 </a:t>
                      </a:r>
                      <a:b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มีความเข้มแข็ง </a:t>
                      </a: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อย่างน้อย </a:t>
                      </a: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ร้อยละ </a:t>
                      </a: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endParaRPr lang="en-US" sz="1000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สหกรณ์มีความเข้มแข็งใน</a:t>
                      </a:r>
                      <a:r>
                        <a:rPr lang="th-TH" sz="1000" kern="1200" spc="-2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1 และ 2</a:t>
                      </a: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อย่างน้อย </a:t>
                      </a:r>
                      <a:br>
                        <a:rPr lang="en-US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ร้อยละ 50</a:t>
                      </a:r>
                      <a:endParaRPr lang="en-US" sz="1000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 </a:t>
                      </a:r>
                      <a:b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มีความเข้มแข็ง อย่างน้อย  ร้อยละ 35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สหกรณ์มีความเข้มแข็งใน</a:t>
                      </a:r>
                      <a:r>
                        <a:rPr lang="th-TH" sz="1000" kern="1200" spc="-2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1 และ 2</a:t>
                      </a: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อย่างน้อย </a:t>
                      </a:r>
                      <a:br>
                        <a:rPr lang="en-US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ร้อยละ 55</a:t>
                      </a:r>
                      <a:endParaRPr lang="en-US" sz="1000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 </a:t>
                      </a:r>
                      <a:b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มีความเข้มแข็ง อย่างน้อย  ร้อยละ 40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สหกรณ์มีความเข้มแข็งใน</a:t>
                      </a:r>
                      <a:r>
                        <a:rPr lang="th-TH" sz="1000" kern="1200" spc="-2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1 และ 2</a:t>
                      </a: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อย่างน้อย </a:t>
                      </a:r>
                      <a:br>
                        <a:rPr lang="en-US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ร้อยละ 60</a:t>
                      </a:r>
                      <a:endParaRPr lang="en-US" sz="1000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 </a:t>
                      </a:r>
                      <a:b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มีความเข้มแข็ง อย่างน้อย  ร้อยละ 45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17258" y="2852846"/>
            <a:ext cx="409487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สถาบันเกษตรกร (สหกรณ์</a:t>
            </a:r>
          </a:p>
          <a:p>
            <a:pPr marL="1524000" marR="0" lvl="0" indent="-152400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และกลุ่มเกษตรกร) ที่ขึ้นทะเบียนกับกระทรวงเกษตร</a:t>
            </a:r>
          </a:p>
          <a:p>
            <a:pPr marL="1524000" marR="0" lvl="0" indent="-152400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และสหกรณ์มีความเข้มแข็งในระดับมาตรฐานเพิ่มขึ้น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540579"/>
            <a:ext cx="4174740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การพัฒนาระบบนิเวศการเกษตร</a:t>
            </a:r>
            <a:endParaRPr kumimoji="0" lang="en-US" sz="11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723AED5-AADC-40E4-82C4-F5BDB3CC61AC}"/>
              </a:ext>
            </a:extLst>
          </p:cNvPr>
          <p:cNvSpPr txBox="1"/>
          <p:nvPr/>
        </p:nvSpPr>
        <p:spPr>
          <a:xfrm>
            <a:off x="121302" y="1140346"/>
            <a:ext cx="783571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สหกรณ์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พิจารณาจากจำนวนสหกรณ์ในระดับชั้น 1 และชั้น 2 เทียบกับสหกรณ์ทั้งหมดที่มีสถานะดำเนินการ ซึ่งในการดำเนินการนอกจากจะยกระดับชั้นของสหกรณ์จากชั้น 3 ขึ้นเป็นชั้น 2 และชั้น 1 แล้ว กรมส่งเสริมสหกรณ์ยังคงต้องรักษาความเข้มแข็งของสหกรณ์ที่อยู่ในระดับชั้น 1 และ 2 ไว้ด้วย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กลุ่มเกษตรกร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พิจารณาจากจำนวนกลุ่มเกษตรกรในระดับชั้น 1 และชั้น 2 เทียบกับกลุ่มเกษตรกรทั้งหมดที่มีสถานะดำเนินการ ซึ่งในการดำเนินการนอกจากจะยกระดับชั้นของกลุ่มเกษตรกรจากชั้น 3 ขึ้นเป็นชั้น 2 และชั้น 1 แล้ว กรมส่งเสริมสหกรณ์ยังคงต้องรักษาความเข้มแข็งของกลุ่มเกษตรกร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ที่อยู่ในระดับชั้น 1 และ 2 ไว้ด้วย</a:t>
            </a:r>
            <a:endParaRPr kumimoji="0" lang="th-TH" sz="1000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F310EB9-BF5C-4F58-AFFE-ECF5F13A0B09}"/>
              </a:ext>
            </a:extLst>
          </p:cNvPr>
          <p:cNvSpPr txBox="1"/>
          <p:nvPr/>
        </p:nvSpPr>
        <p:spPr>
          <a:xfrm>
            <a:off x="109181" y="965951"/>
            <a:ext cx="23634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6843B1-5137-7468-FE66-C4AB1347365F}"/>
              </a:ext>
            </a:extLst>
          </p:cNvPr>
          <p:cNvSpPr txBox="1"/>
          <p:nvPr/>
        </p:nvSpPr>
        <p:spPr>
          <a:xfrm>
            <a:off x="8133231" y="5829890"/>
            <a:ext cx="3696321" cy="57708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*ค่าเป้าหมายจาก (ร่าง) แผนแม่บทภายใต้ยุทธศาสตร์ชาติ (ช่วงที่ 2 ของยุทธศาสตร์ชาติ (พ.ศ. 2566 - 2580))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(ฉบับปรับปรุง)</a:t>
            </a:r>
            <a:endParaRPr kumimoji="0" lang="en-US" sz="10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14F1AEA0-CFB6-4B23-8845-063AF6B13C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1780077"/>
              </p:ext>
            </p:extLst>
          </p:nvPr>
        </p:nvGraphicFramePr>
        <p:xfrm>
          <a:off x="204995" y="3910468"/>
          <a:ext cx="7336439" cy="2065854"/>
        </p:xfrm>
        <a:graphic>
          <a:graphicData uri="http://schemas.openxmlformats.org/drawingml/2006/table">
            <a:tbl>
              <a:tblPr firstRow="1" bandRow="1"/>
              <a:tblGrid>
                <a:gridCol w="24454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68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41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6982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spc="0" noProof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 (สหกรณ์/กลุ่มเกษตรกร) (ในกรณีที่ 1 หรือ กรณีที่ 2)</a:t>
                      </a:r>
                      <a:endParaRPr lang="en-US" sz="1000" kern="1200" spc="0" noProof="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98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spc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spc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(75)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spc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6395">
                <a:tc gridSpan="3">
                  <a:txBody>
                    <a:bodyPr/>
                    <a:lstStyle/>
                    <a:p>
                      <a:pPr marL="0" indent="0" algn="l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000" u="sng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กรณีที่ 1  </a:t>
                      </a: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ค่าเฉลี่ย 3 ปี ย้อนหลัง (ปี 2563 - 2565 ) </a:t>
                      </a:r>
                      <a:r>
                        <a:rPr lang="th-TH" sz="1000" u="sng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ต่ำกว่า  </a:t>
                      </a: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ค่าเป้าหมายตาม (ร่าง) แผนแม่บทภายใต้ยุทธศาสตร์ชาติ (พ.ศ. 2566 - 2580) 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 algn="l">
                        <a:lnSpc>
                          <a:spcPts val="1200"/>
                        </a:lnSpc>
                        <a:buFontTx/>
                        <a:buNone/>
                      </a:pPr>
                      <a:endParaRPr lang="th-TH" sz="1000" kern="1200" spc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1000" kern="1200" spc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509350"/>
                  </a:ext>
                </a:extLst>
              </a:tr>
              <a:tr h="44781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indent="-171450" algn="l">
                        <a:lnSpc>
                          <a:spcPts val="12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ร้อยละค่าเฉลี่ยสหกรณ์/กลุ่มเกษตรกร </a:t>
                      </a:r>
                    </a:p>
                    <a:p>
                      <a:pPr marL="0" indent="0" algn="l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มีความเข้มแข็งระดับ 1 และระดับ 2 ย้อนหลัง 3 ปี (ปี 63 – 65)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indent="-171450" algn="l">
                        <a:lnSpc>
                          <a:spcPts val="12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</a:t>
                      </a: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46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กลุ่มเกษตรกรมีความเข้มแข็ง</a:t>
                      </a: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</a:t>
                      </a:r>
                      <a:endParaRPr lang="th-TH" sz="1000" kern="1200" spc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 algn="l">
                        <a:lnSpc>
                          <a:spcPts val="1200"/>
                        </a:lnSpc>
                        <a:buFontTx/>
                        <a:buNone/>
                      </a:pPr>
                      <a:endParaRPr lang="th-TH" sz="1000" kern="1200" spc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lvl="0" indent="-17145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</a:t>
                      </a: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Interval +1</a:t>
                      </a: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687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กรณีที่ 2 </a:t>
                      </a: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ค่าเฉลี่ย 3 ปี ย้อนหลัง (ปี 2563 - 2565 ) </a:t>
                      </a:r>
                      <a:r>
                        <a:rPr kumimoji="0" lang="th-TH" sz="1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สูงกว่า </a:t>
                      </a: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ค่าเป้าหมายตาม (ร่าง) แผนแม่บทภายใต้ยุทธศาสตร์ชาติ (พ.ศ. 2566 - 2580) </a:t>
                      </a: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 algn="l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endParaRPr lang="th-TH" sz="1000" kern="1200" spc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6529796"/>
                  </a:ext>
                </a:extLst>
              </a:tr>
              <a:tr h="44781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indent="-171450" algn="l">
                        <a:lnSpc>
                          <a:spcPts val="12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</a:t>
                      </a: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46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กลุ่มเกษตรกรมีความเข้มแข็ง</a:t>
                      </a: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</a:t>
                      </a:r>
                      <a:endParaRPr lang="th-TH" sz="1000" kern="1200" spc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indent="-171450" algn="l">
                        <a:lnSpc>
                          <a:spcPts val="12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ร้อยละค่าเฉลี่ยสหกรณ์/กลุ่มเกษตรกร </a:t>
                      </a:r>
                    </a:p>
                    <a:p>
                      <a:pPr marL="0" indent="0" algn="l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มีความเข้มแข็งระดับ 1 และระดับ 2 ย้อนหลัง 3 ปี (ปี 63 – 65)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lvl="0" indent="-17145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</a:t>
                      </a: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(interval +1)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5621573"/>
                  </a:ext>
                </a:extLst>
              </a:tr>
            </a:tbl>
          </a:graphicData>
        </a:graphic>
      </p:graphicFrame>
      <p:sp>
        <p:nvSpPr>
          <p:cNvPr id="4" name="กล่องข้อความ 3"/>
          <p:cNvSpPr txBox="1"/>
          <p:nvPr/>
        </p:nvSpPr>
        <p:spPr>
          <a:xfrm>
            <a:off x="142160" y="5998998"/>
            <a:ext cx="783322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	1. ค่าเป้าหมายจาก (ร่าง) แผนแม่บทภายใต้ยุทธศาสตร์ชาติ  (พ.ศ. 2566 - 2580)</a:t>
            </a:r>
          </a:p>
          <a:p>
            <a:pPr lvl="0"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2. สภาพ</a:t>
            </a:r>
            <a:r>
              <a:rPr kumimoji="0" lang="th-TH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ัฒน์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มีแนวทางที่จะปรับตัวชี้วัดความเข้มแข็งของสหกรณ์ และกลุ่มเกษตรกรใหม่ ให้มีความเข้มแข็งในระดับมาตรฐาน ซึ่งกรม อยู่ระหว่างการพิจารณาปรับเกณฑ์การวัด อนึ่ง ข้อมูลพื้นฐาน (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Baseline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สหกรณ์</a:t>
            </a:r>
            <a:r>
              <a:rPr lang="en-US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กลุ่มเกษตรกร มีความเข้มแข็งในระดับ 1 และ 2 ในปี 62 – 64 เป็นการวัดตามเกณฑ์ที่ขอเสนอใหม่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ซึ่งจะมีการพิจารณาทบทวนเกณฑ์ ให้เหมาะสมเพื่อการพัฒนาความเข้มแข็งของสหกรณ์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กลุ่มเกษตรกร</a:t>
            </a:r>
            <a:endParaRPr kumimoji="0" lang="th-TH" sz="1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Rectangle 27">
            <a:extLst>
              <a:ext uri="{FF2B5EF4-FFF2-40B4-BE49-F238E27FC236}">
                <a16:creationId xmlns:a16="http://schemas.microsoft.com/office/drawing/2014/main" id="{D6CAD9B3-A695-45C0-B70B-76F0F4EFE0E9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TextBox 20">
            <a:extLst>
              <a:ext uri="{FF2B5EF4-FFF2-40B4-BE49-F238E27FC236}">
                <a16:creationId xmlns:a16="http://schemas.microsoft.com/office/drawing/2014/main" id="{C06E8D08-E600-49D6-A9C4-A0A00A08D9E1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กรมตรวจบัญชีสหกรณ์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127060" y="188667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ที่ลงเฉพาะกรม</a:t>
            </a:r>
            <a:endParaRPr lang="en-US" sz="12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2" name="กลุ่ม 4">
            <a:extLst>
              <a:ext uri="{FF2B5EF4-FFF2-40B4-BE49-F238E27FC236}">
                <a16:creationId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10930479" y="582644"/>
            <a:ext cx="1107285" cy="615553"/>
            <a:chOff x="7094187" y="1707729"/>
            <a:chExt cx="1164188" cy="613365"/>
          </a:xfrm>
        </p:grpSpPr>
        <p:pic>
          <p:nvPicPr>
            <p:cNvPr id="35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TextBox 2">
              <a:extLst>
                <a:ext uri="{FF2B5EF4-FFF2-40B4-BE49-F238E27FC236}">
                  <a16:creationId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7" y="1848543"/>
              <a:ext cx="1164188" cy="368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hangingPunct="1"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</a:p>
            <a:p>
              <a:pPr algn="ctr" eaLnBrk="1" hangingPunct="1">
                <a:defRPr/>
              </a:pPr>
              <a:r>
                <a:rPr lang="en-US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627832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7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en-US" altLang="th-TH" sz="1200" dirty="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7FCFB993-C7E0-208B-91A4-9384CC3AF9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9061717"/>
              </p:ext>
            </p:extLst>
          </p:nvPr>
        </p:nvGraphicFramePr>
        <p:xfrm>
          <a:off x="190005" y="653145"/>
          <a:ext cx="11768634" cy="1785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00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186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000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5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สถาบันเกษตรกร (สหกรณ์ และกลุ่มเกษตรกร)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ที่ขึ้นทะเบียนกับกระทรวงเกษตรและสหกรณ์ มีความเข้มแข็งในระดับมาตรฐาน </a:t>
                      </a:r>
                      <a:b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strike="sngStrike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6786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กรมส่งเสริมสหกรณ์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6786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หน่วยงานสนับสนุน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solidFill>
                            <a:srgbClr val="0000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กรมตรวจบัญชีสหกรณ์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67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67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ใช้ผลการจัดระดับชั้นรอบ 6 เดือน (ณ 28 ก.พ. 66)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524A5526-6859-7FAE-E3CB-CA4F5839BE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0497759"/>
              </p:ext>
            </p:extLst>
          </p:nvPr>
        </p:nvGraphicFramePr>
        <p:xfrm>
          <a:off x="177749" y="2524615"/>
          <a:ext cx="5841372" cy="20002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335258">
                <a:tc>
                  <a:txBody>
                    <a:bodyPr/>
                    <a:lstStyle/>
                    <a:p>
                      <a:pPr marL="0" marR="0" lvl="0" indent="0" algn="thaiDi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ผู้สอบบัญชีสหกรณ์เข้าตรวจสอบบัญชี เพื่อแสดงความเห็นต่องบการเงินของสหกรณ์ตามปีบัญชีของสหกรณ์ และ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บันทึกผลการสอบบัญชีผ่านระบบสารสนเทศทางการเงินของสหกรณ์ (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Input Form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12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  <a:tr h="354380">
                <a:tc>
                  <a:txBody>
                    <a:bodyPr/>
                    <a:lstStyle/>
                    <a:p>
                      <a:pPr marL="0" marR="0" lvl="0" indent="0" algn="thaiDi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spc="-3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2) ศูนย์เทคโนโลยีสารสนเทศและการสื่อสาร</a:t>
                      </a:r>
                      <a:r>
                        <a:rPr lang="th-TH" sz="12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ตรวจสอบความสัมพันธ์ของข้อมูลและ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วิเคราะห์ข้อมูลทางการเงินตามหลักเกณฑ์ที่กำหนด</a:t>
                      </a:r>
                      <a:endParaRPr lang="th-TH" sz="1200" b="0" spc="-3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7872">
                <a:tc>
                  <a:txBody>
                    <a:bodyPr/>
                    <a:lstStyle/>
                    <a:p>
                      <a:pPr marL="0" marR="0" lvl="0" indent="0" algn="thaiDi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3) ดำเนินการส่งผลการวิเคราะห์ข้อมูลทางการเงินของสหกรณ์ที่อธิบดีกรมตรวจบัญชีสหกรณ์เห็นชอบให้กรมส่งเสริมสหกรณ์ เพื่อประกอบการประมวลผลการจัดลำดับความเข้มแข็งของสหกรณ์ในรอบ 6 เดือนโดยใช้ข้อมูล ณ 28 ก.พ. 66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524A5526-6859-7FAE-E3CB-CA4F5839BE2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107875" y="2524615"/>
          <a:ext cx="5841372" cy="10249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335258">
                <a:tc>
                  <a:txBody>
                    <a:bodyPr/>
                    <a:lstStyle/>
                    <a:p>
                      <a:pPr marL="0" marR="0" lvl="0" indent="0" algn="thaiDi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kern="1200" spc="0" noProof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ใช้ผลการจัดระดับชั้นรอบ 6 เดือน (ณ 28 ก.พ. 66) เนื่องจากผลการประเมินมีองค์ประกอบใน </a:t>
                      </a:r>
                    </a:p>
                    <a:p>
                      <a:pPr marL="0" marR="0" lvl="0" indent="0" algn="thaiDi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kern="1200" spc="0" noProof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ด้าน เป็นการประเมินร่วมกับกรมส่งเสริมสหกรณ์ ซึ่งต้องใช้ข้อมูลภาพรวมทั้งประเทศในการประมวลผล โดยจะประเมินผลระดับชั้นความเข้มแข็งของสหกรณ์ได้ปีงบประมาณละ 2 ครั้ง </a:t>
                      </a:r>
                      <a:br>
                        <a:rPr lang="th-TH" sz="1100" b="0" kern="1200" spc="0" noProof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100" b="0" kern="1200" spc="0" noProof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ณ 28 ก.พ.66 และ 31 ส.ค. 66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ตาราง 9">
            <a:extLst>
              <a:ext uri="{FF2B5EF4-FFF2-40B4-BE49-F238E27FC236}">
                <a16:creationId xmlns:a16="http://schemas.microsoft.com/office/drawing/2014/main" id="{DDC26F9E-E11C-4CA2-8BFB-5F8C82547F6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420095" y="5514065"/>
          <a:ext cx="3708405" cy="1264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84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39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8694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การเข้าถึงช่องทางในการพัฒนากิจการได้มากขึ้น เนื่องจากเมื่อวิสาหกิจชุมชนมีศักยภาพดี จะสามารถเข้าถึงแหล่งทุนในการขยายกิจการและเพิ่มขีดความสามารถในการแข่งขัน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เกิดการสร้างรายได้ให้ชุมชน เนื่องจากวิสาหกิจชุมชนเป็นกิจการของชุมชน เมื่อกิจการมีการขยายตัวจะเกิดการสร้างรายได้ให้สมาชิกในชุมชนสูงขึ้น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0" name="ตาราง 9">
            <a:extLst>
              <a:ext uri="{FF2B5EF4-FFF2-40B4-BE49-F238E27FC236}">
                <a16:creationId xmlns:a16="http://schemas.microsoft.com/office/drawing/2014/main" id="{DC94AE5D-13B4-444B-8C53-E9ACBFDBA6B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476" y="1060552"/>
          <a:ext cx="11984445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844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2946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72924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นิยาม 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เข้มแข็งของวิสาหกิจชุมชนสะท้อนให้เห็นถึงความสามารถในการบริหารจัดการธุรกิจทั้งทางด้านการวางแผนการผลิต การแปรรูปเพื่อเพิ่มมูลค่า และการจัดการด้านการตลาด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อันเกิดจากความร่วมมือจากสมาชิก ซึ่งจะเป็นกลไกในการสร้างความเข้มแข็งให้กับเกษตรกรสมาชิกสำหรับการสนับสนุนและเพิ่มศักยภาพให้กับสถาบันเกษตรกรมีความเข้มแข็งเป็นผู้ประกอบการเกษตรที่สามารถแข่งขันในระบบธุรกิจได้ในอนาคต มีปัจจัยหลักที่ต้องดำเนินการเพื่อบรรลุเป้าหมาย ได้แก่ การสร้างองค์ความรู้ให้กับสถาบันเกษตรกรและพัฒนาบุคลากรในการบริหารงานและจัดการองค์กร การส่งเสริมการนำเทคโนโลยีการเกษตรในสถาบันเกษตรกร การส่งเสริมอาชีพให้แก่สมาชิก การสร้างเครือข่ายการรวมกลุ่ม รวมถึงการบริหารจัดการด้านการตลาดเพื่อให้สามารถรองรับผลผลิตของสมาชิก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วิธีการเก็บข้อมูล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รายงานผลการส่งเสริมและสนับสนุนวิสาหกิจชุมชนของสำนักงานเกษตรจังหวัด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แหล่งที่มาของข้อมูล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กรมส่งเสริมการเกษตร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z="1400" smtClean="0">
                <a:solidFill>
                  <a:prstClr val="black">
                    <a:tint val="7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/>
              <a:t>13</a:t>
            </a:fld>
            <a:endParaRPr lang="en-US" sz="1400" dirty="0">
              <a:solidFill>
                <a:prstClr val="black">
                  <a:tint val="75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Rounded Rectangle 3">
            <a:extLst>
              <a:ext uri="{FF2B5EF4-FFF2-40B4-BE49-F238E27FC236}">
                <a16:creationId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138486" y="683248"/>
            <a:ext cx="7658204" cy="319100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622300" indent="-622300">
              <a:defRPr/>
            </a:pPr>
            <a:r>
              <a:rPr lang="th-TH" sz="14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ชื่อตัวชี้วัดที่ </a:t>
            </a:r>
            <a:r>
              <a:rPr lang="en-US" sz="14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 :</a:t>
            </a:r>
            <a:r>
              <a:rPr lang="th-TH" sz="14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ร้อยละของวิสาหกิจชุมชน มีความเข้มแข็ง มีผลการประเมินศักยภาพในระดับดี</a:t>
            </a:r>
            <a:endParaRPr lang="th-TH" sz="1400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11084715" y="659763"/>
            <a:ext cx="1107285" cy="615553"/>
            <a:chOff x="7094187" y="1707729"/>
            <a:chExt cx="1164188" cy="61336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7" y="1848543"/>
              <a:ext cx="1164188" cy="368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hangingPunct="1"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</a:p>
            <a:p>
              <a:pPr algn="ctr" eaLnBrk="1" hangingPunct="1">
                <a:defRPr/>
              </a:pPr>
              <a:r>
                <a:rPr lang="en-US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5</a:t>
              </a:r>
            </a:p>
          </p:txBody>
        </p:sp>
      </p:grpSp>
      <p:sp>
        <p:nvSpPr>
          <p:cNvPr id="36" name="Pentagon 43">
            <a:extLst>
              <a:ext uri="{FF2B5EF4-FFF2-40B4-BE49-F238E27FC236}">
                <a16:creationId xmlns:a16="http://schemas.microsoft.com/office/drawing/2014/main" id="{D01AA614-4C0E-4B58-9158-94AF73A0D8BD}"/>
              </a:ext>
            </a:extLst>
          </p:cNvPr>
          <p:cNvSpPr/>
          <p:nvPr/>
        </p:nvSpPr>
        <p:spPr>
          <a:xfrm>
            <a:off x="9803277" y="830158"/>
            <a:ext cx="1211858" cy="279860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>
              <a:defRPr/>
            </a:pP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ตัวชี้วัดต่อเนื่อง</a:t>
            </a:r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1DF5E2A3-7F80-4BBD-BA46-71C24116675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1843" y="3547358"/>
          <a:ext cx="8213956" cy="1144905"/>
        </p:xfrm>
        <a:graphic>
          <a:graphicData uri="http://schemas.openxmlformats.org/drawingml/2006/table">
            <a:tbl>
              <a:tblPr firstRow="1"/>
              <a:tblGrid>
                <a:gridCol w="2063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7422">
                  <a:extLst>
                    <a:ext uri="{9D8B030D-6E8A-4147-A177-3AD203B41FA5}">
                      <a16:colId xmlns:a16="http://schemas.microsoft.com/office/drawing/2014/main" val="1946595359"/>
                    </a:ext>
                  </a:extLst>
                </a:gridCol>
                <a:gridCol w="2031590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20315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18227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61-63</a:t>
                      </a: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250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13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การประเมินศักยภาพวิสาหกิจชุมชน</a:t>
                      </a:r>
                    </a:p>
                    <a:p>
                      <a:pPr algn="ctr" fontAlgn="t"/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ในระดับดี ร้อยละ 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การประเมินศักยภาพวิสาหกิจชุมชน</a:t>
                      </a:r>
                    </a:p>
                    <a:p>
                      <a:pPr algn="ctr" fontAlgn="t"/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ในระดับดี ร้อยละ 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การประเมินศักยภาพวิสาหกิจชุมชน</a:t>
                      </a:r>
                    </a:p>
                    <a:p>
                      <a:pPr algn="ctr" fontAlgn="t"/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ในระดับดี ร้อยละ 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23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การประเมินศักยภาพวิสาหกิจชุมชน</a:t>
                      </a:r>
                    </a:p>
                    <a:p>
                      <a:pPr algn="ctr" fontAlgn="t"/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ในระดับดี ร้อยละ 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25.1</a:t>
                      </a:r>
                    </a:p>
                    <a:p>
                      <a:pPr algn="ctr" fontAlgn="t"/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(ข้อมูล ณ วันที่ 27 มิถุนายน 2565)</a:t>
                      </a:r>
                    </a:p>
                    <a:p>
                      <a:pPr algn="ctr" fontAlgn="t"/>
                      <a:endParaRPr 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97643DD5-D1CD-4FE2-9E15-EEB52F9FBFB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1845" y="2490283"/>
          <a:ext cx="8245277" cy="986537"/>
        </p:xfrm>
        <a:graphic>
          <a:graphicData uri="http://schemas.openxmlformats.org/drawingml/2006/table">
            <a:tbl>
              <a:tblPr firstRow="1"/>
              <a:tblGrid>
                <a:gridCol w="14651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01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56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3606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36069">
                  <a:extLst>
                    <a:ext uri="{9D8B030D-6E8A-4147-A177-3AD203B41FA5}">
                      <a16:colId xmlns:a16="http://schemas.microsoft.com/office/drawing/2014/main" val="1038981467"/>
                    </a:ext>
                  </a:extLst>
                </a:gridCol>
                <a:gridCol w="1136069">
                  <a:extLst>
                    <a:ext uri="{9D8B030D-6E8A-4147-A177-3AD203B41FA5}">
                      <a16:colId xmlns:a16="http://schemas.microsoft.com/office/drawing/2014/main" val="3489717312"/>
                    </a:ext>
                  </a:extLst>
                </a:gridCol>
                <a:gridCol w="1136069">
                  <a:extLst>
                    <a:ext uri="{9D8B030D-6E8A-4147-A177-3AD203B41FA5}">
                      <a16:colId xmlns:a16="http://schemas.microsoft.com/office/drawing/2014/main" val="508850714"/>
                    </a:ext>
                  </a:extLst>
                </a:gridCol>
              </a:tblGrid>
              <a:tr h="261229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แผนระยะยาว / 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Roadmap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(256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-25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70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58583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2566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2567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2568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2569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2570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920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มีผลการประเมินศักยภาพในระดับดี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มีผลการประเมินศักยภาพในระดับดี</a:t>
                      </a: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มีผลการประเมินศักยภาพในระดับดี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มีผลการประเมินศักยภาพในระดับดี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มีผลการประเมินศักยภาพในระดับดี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มีผลการประเมินศักยภาพในระดับดี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1" name="TextBox 40">
            <a:extLst>
              <a:ext uri="{FF2B5EF4-FFF2-40B4-BE49-F238E27FC236}">
                <a16:creationId xmlns:a16="http://schemas.microsoft.com/office/drawing/2014/main" id="{A04A4700-0089-40BC-A85D-265404D2E006}"/>
              </a:ext>
            </a:extLst>
          </p:cNvPr>
          <p:cNvSpPr txBox="1"/>
          <p:nvPr/>
        </p:nvSpPr>
        <p:spPr>
          <a:xfrm>
            <a:off x="8448136" y="2482104"/>
            <a:ext cx="3588197" cy="3053144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th-TH" sz="105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ขั้นตอนการดำเนินงาน</a:t>
            </a:r>
          </a:p>
          <a:p>
            <a:r>
              <a:rPr lang="th-TH" sz="107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กรมส่งเสริมการเกษตรชี้แจงการดำเนินงาน ประจำปีงบประมาณ 2566 ให้แก่เจ้าหน้าที่ผู้รับผิดชอบงานส่งเสริมวิสาหกิจชุมชนในระดับเขต จังหวัด และอำเภอ</a:t>
            </a:r>
            <a:endParaRPr lang="th-TH" sz="107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07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สำนักงานเกษตรจังหวัด สำนักงานเกษตรอำเภอร่วมกับวิสาหกิจชุมชนประเมินศักยภาพ โดยใช้แบบประเมินศักยภาพวิสาหกิจชุมชน วิเคราะห์ผลการประเมิน </a:t>
            </a:r>
            <a:r>
              <a:rPr lang="th-TH" sz="1070" strike="sngStrike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รวมทั้งสิ้น 900 แห่ง</a:t>
            </a:r>
          </a:p>
          <a:p>
            <a:r>
              <a:rPr lang="th-TH" sz="107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สำนักงานเกษตรอำเภอมีการนำวิสาหกิจชุมชนไปศึกษา/</a:t>
            </a:r>
            <a:br>
              <a:rPr lang="th-TH" sz="107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7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ดูงาน และนำความรู้ที่ได้มาประกอบกับผลการประเมินศักยภาพ เพื่อจัดทำแผนพัฒนากิจการวิสาหกิจชุมชนแบบมีส่วนร่วม</a:t>
            </a:r>
          </a:p>
          <a:p>
            <a:r>
              <a:rPr lang="th-TH" sz="107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 สำนักงานเกษตรอำเภอร่วมกับสำนักงานเกษตรจังหวัดสนับสนุนวิสาหกิจชุมชนที่ตามแผนพัฒนากิจการของวิสาหกิจชุมชน</a:t>
            </a:r>
          </a:p>
          <a:p>
            <a:r>
              <a:rPr lang="th-TH" sz="107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 สำนักงานเกษตรจังหวัด สำนักงานเกษตรอำเภอร่วมกับวิสาหกิจชุมชนประเมินศักยภาพหลังดำเนินการพัฒนา เพื่อวัดการเปลี่ยนแปลงของการพัฒนา</a:t>
            </a:r>
          </a:p>
          <a:p>
            <a:r>
              <a:rPr lang="th-TH" sz="107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 สรุปรายงานผลการสนับสนุนและพัฒนาวิสาหกิจชุมชนตามแบบฟอร์มที่กรมส่งเสริมการเกษตรกำหนด</a:t>
            </a:r>
          </a:p>
        </p:txBody>
      </p:sp>
      <p:graphicFrame>
        <p:nvGraphicFramePr>
          <p:cNvPr id="43" name="ตาราง 9">
            <a:extLst>
              <a:ext uri="{FF2B5EF4-FFF2-40B4-BE49-F238E27FC236}">
                <a16:creationId xmlns:a16="http://schemas.microsoft.com/office/drawing/2014/main" id="{C4F6A86D-D223-4E1E-8C0B-4DEA9480AD1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1579" y="5670530"/>
          <a:ext cx="8324155" cy="1165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241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80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เงื่อนไข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75639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การยกระดับศักยภาพวิสาหกิจชุมชนจากระดับปานกลางเป็นระดับดี หรือจากระดับปรับปรุง เป็นระดับดี ต้องมีการดำเนินการพัฒนาทั้งเจ้าหน้าที่ และผู้ประกอบการ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จะต้องมีงบประมาณสนับสนุนในการดำเนินการยกระดับศักยภาพวิสาหกิจชุมชนอย่างต่อเนื่องเป็นประจำทุกปี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 การประเมินผลการดำเนินงาน “ร้อยละของวิสาหกิจชุมชน มีความเข้มแข็ง มีผลการประเมินศักยภาพในระดับดี” ใช้ฐานข้อมูลจำนวนกลุ่มวิสาหกิจชุมชน ที่จดทะเบียนวิสาหกิจชุมชน ณ 30 กันยายน 2566 เป็นฐานในการคำนวณ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ใหญ่)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 ผลการดำเนินงาน “ร้อยละของวิสาหกิจชุมชน มีความเข้มแข็ง มีผลการประเมินศักยภาพในระดับดี” เป็นการนับผลการดำเนินงานแบบสะสม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 </a:t>
                      </a:r>
                      <a:r>
                        <a:rPr lang="th-TH" sz="900" b="0" u="sng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ในปีงบประมาณ 2566 กรมส่งเสริมการเกษตรได้รับการจัดสรรงบประมาณในการยกระดับวิสาหกิจชุมชน จำนวน 900 แห่ง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id="{3B26B7BD-979A-4751-9E14-B9EC8C6561B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1845" y="4737252"/>
          <a:ext cx="8245277" cy="10363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78355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2700867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2766055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46643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38630">
                <a:tc>
                  <a:txBody>
                    <a:bodyPr/>
                    <a:lstStyle/>
                    <a:p>
                      <a:pPr algn="ctr"/>
                      <a:r>
                        <a:rPr lang="th-TH" sz="105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5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5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5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50624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มีผลการประเมินศักยภาพในระดับดี 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25.75</a:t>
                      </a:r>
                      <a:endParaRPr lang="en-US" sz="1050" b="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มีผลการประเมินศักยภาพในระดับดี 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26</a:t>
                      </a:r>
                      <a:r>
                        <a:rPr lang="en-US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050" b="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เป้าหมายตาม</a:t>
                      </a:r>
                      <a:r>
                        <a:rPr lang="th-TH" sz="1050" b="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Roadmap 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 </a:t>
                      </a:r>
                      <a:r>
                        <a:rPr lang="en-US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(+/- </a:t>
                      </a:r>
                      <a:r>
                        <a:rPr lang="en-US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interval 0.25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1050" b="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มีผลการประเมินศักยภาพในระดับดี 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26.25</a:t>
                      </a:r>
                      <a:r>
                        <a:rPr lang="en-US" sz="105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050" b="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th-TH" sz="1050" b="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45697"/>
                  </a:ext>
                </a:extLst>
              </a:tr>
            </a:tbl>
          </a:graphicData>
        </a:graphic>
      </p:graphicFrame>
      <p:sp>
        <p:nvSpPr>
          <p:cNvPr id="20" name="Rectangle 27">
            <a:extLst>
              <a:ext uri="{FF2B5EF4-FFF2-40B4-BE49-F238E27FC236}">
                <a16:creationId xmlns:a16="http://schemas.microsoft.com/office/drawing/2014/main" id="{0D980378-26A0-4980-9AC3-FF59234484B0}"/>
              </a:ext>
            </a:extLst>
          </p:cNvPr>
          <p:cNvSpPr/>
          <p:nvPr/>
        </p:nvSpPr>
        <p:spPr>
          <a:xfrm>
            <a:off x="14837" y="-595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C93BFE3-4CCD-4B6C-B984-C3FD5056E1CD}"/>
              </a:ext>
            </a:extLst>
          </p:cNvPr>
          <p:cNvSpPr txBox="1"/>
          <p:nvPr/>
        </p:nvSpPr>
        <p:spPr>
          <a:xfrm>
            <a:off x="105086" y="-4212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กรมตรวจบัญชีสหกรณ์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812725" y="151169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ที่ลงเฉพาะกรม</a:t>
            </a:r>
            <a:endParaRPr lang="en-US" sz="12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3201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400">
                <a:solidFill>
                  <a:srgbClr val="898989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14</a:t>
            </a:fld>
            <a:endParaRPr lang="en-US" altLang="th-TH" sz="1400" dirty="0">
              <a:solidFill>
                <a:srgbClr val="898989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14" y="-11292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7FCFB993-C7E0-208B-91A4-9384CC3AF9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0532652"/>
              </p:ext>
            </p:extLst>
          </p:nvPr>
        </p:nvGraphicFramePr>
        <p:xfrm>
          <a:off x="95791" y="538680"/>
          <a:ext cx="11877676" cy="19024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6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ร้อยละของวิสาหกิจชุมชน มีความเข้มแข็ง มีผลการประเมินศักยภาพในระดับดี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2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กองส่งเสริมวิสาหกิจชุมชน 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กรมส่งเสริมการเกษตร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รายชื่อวิสาหกิจชุมชนระดับปานกลางสำหรับดำเนินการยกระดับวิสาหกิจชุมชน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รายงานสรุปผลการประเมินศักยภาพวิสาหกิจชุมชน รอบที่ 1/2565 เพื่อทราบประเด็นที่ต้องการพัฒนา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วิสาหกิจชุมชนได้เรียนรู้การพัฒนากิจการ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แผนพัฒนากิจการวิสาหกิจชุมชน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วิสาหกิจชุมชนได้รับการสนับสนุนตามแผนพัฒนากิจการของวิสาหกิจชุมชน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รายงานสรุปผลการประเมินศักยภาพวิสาหกิจชุมชนที่ได้รับการพัฒนาและเกิดการยกระดับไปสู่วิสาหกิจชุมชนระดับดี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524A5526-6859-7FAE-E3CB-CA4F5839BE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4018751"/>
              </p:ext>
            </p:extLst>
          </p:nvPr>
        </p:nvGraphicFramePr>
        <p:xfrm>
          <a:off x="95791" y="2755026"/>
          <a:ext cx="6017623" cy="21488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17623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174625" indent="-17462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กรมส่งเสริมการเกษตรชี้แจงการดำเนินงานกิจกรรมส่งเสริมและพัฒนาวิสาหกิจชุมชน  ประจำปีงบประมาณ 2566 ให้แก่เจ้าหน้าที่ผู้รับผิดชอบงานส่งเสริมวิสาหกิจชุมชนในระดับเขต จังหวัด และอำเภอ</a:t>
                      </a:r>
                    </a:p>
                    <a:p>
                      <a:pPr marL="174625" indent="-17462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สำนักงานเกษตรจังหวัด สำนักงานเกษตรอำเภอร่วมกับวิสาหกิจชุมชนประเมินศักยภาพ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ครั้งที่ 1/2565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โดยใช้แบบประเมินศักยภาพวิสาหกิจชุมชน วิเคราะห์ผลการประเมิน</a:t>
                      </a:r>
                      <a:r>
                        <a:rPr lang="th-TH" sz="12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และรายงานผลการพัฒนาให้กรมทราบ</a:t>
                      </a:r>
                      <a:endParaRPr lang="th-TH" sz="1200" b="0" strike="sngStrike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4625" indent="-17462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สำนักงานเกษตรอำเภอมีการนำวิสาหกิจชุมชนไปศึกษา/ดูงาน และนำความรู้ที่ได้มาประกอบกับผลการประเมินศักยภาพ เพื่อจัดทำแผนพัฒนากิจการวิสาหกิจชุมชนแบบมีส่วนร่วม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การจัดทำแผนพัฒนากิจการวิสาหกิจชุมชนแบบมีส่วนร่วม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A3E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A18BF584-7F84-6B17-580D-C16FEA4328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0751834"/>
              </p:ext>
            </p:extLst>
          </p:nvPr>
        </p:nvGraphicFramePr>
        <p:xfrm>
          <a:off x="6296295" y="2772462"/>
          <a:ext cx="5651862" cy="2005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186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1841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753666">
                <a:tc>
                  <a:txBody>
                    <a:bodyPr/>
                    <a:lstStyle/>
                    <a:p>
                      <a:pPr marL="174625" indent="-17462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เกษตรอำเภอร่วมกับสำนักงานเกษตรจังหวัดสนับสนุนวิสาหกิจชุมชนที่ตามแผนพัฒนากิจการวิสาหกิจชุมชน</a:t>
                      </a:r>
                    </a:p>
                    <a:p>
                      <a:pPr marL="174625" indent="-17462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สำนักงานเกษตรจังหวัด สำนักงานเกษตรอำเภอ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ร่วมกับวิสาหกิจชุมชนประเมินศักยภาพ ครั้งที่ 2/2565     หลังดำเนินการพัฒนา เพื่อวัดการเปลี่ยนแปลงของการพัฒนา</a:t>
                      </a:r>
                    </a:p>
                    <a:p>
                      <a:pPr marL="174625" indent="-174625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สรุปรายงานผลการสนับสนุนและพัฒนาวิสาหกิจชุมชนตามแบบฟอร์มที่กรมส่งเสริมการเกษตรกำหนดให้กรมทราบ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th-T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sp>
        <p:nvSpPr>
          <p:cNvPr id="7" name="TextBox 15">
            <a:extLst>
              <a:ext uri="{FF2B5EF4-FFF2-40B4-BE49-F238E27FC236}">
                <a16:creationId xmlns:a16="http://schemas.microsoft.com/office/drawing/2014/main" id="{34208CCE-8991-4439-8D58-B80BE8720CB5}"/>
              </a:ext>
            </a:extLst>
          </p:cNvPr>
          <p:cNvSpPr txBox="1"/>
          <p:nvPr/>
        </p:nvSpPr>
        <p:spPr>
          <a:xfrm>
            <a:off x="95791" y="6334225"/>
            <a:ext cx="5761303" cy="306467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หมายเหตุ 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กตส. ใช้เป้าหมาย/ขั้นตอนการดำเนินงาน รอบ 6 และ 9 เดือน ร่วมกับ </a:t>
            </a:r>
            <a:r>
              <a:rPr lang="th-TH" sz="12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กส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ก. </a:t>
            </a:r>
          </a:p>
        </p:txBody>
      </p:sp>
    </p:spTree>
    <p:extLst>
      <p:ext uri="{BB962C8B-B14F-4D97-AF65-F5344CB8AC3E}">
        <p14:creationId xmlns:p14="http://schemas.microsoft.com/office/powerpoint/2010/main" val="41421131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gray">
          <a:xfrm>
            <a:off x="144173" y="542210"/>
            <a:ext cx="7583622" cy="300938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0"/>
              </a:spcBef>
              <a:spcAft>
                <a:spcPts val="600"/>
              </a:spcAft>
              <a:defRPr/>
            </a:pPr>
            <a:endParaRPr lang="en-US" sz="1000" kern="0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60741" y="529112"/>
            <a:ext cx="739978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2300" indent="-622300"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ชื่อตัวชี้วัดที่ 7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ร้อยละของสหกรณ์ที่ได้รับการตรวจสอบและแสดงความเห็นต่องบการเงินได้</a:t>
            </a:r>
            <a:endParaRPr lang="en-US" sz="9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3077727"/>
              </p:ext>
            </p:extLst>
          </p:nvPr>
        </p:nvGraphicFramePr>
        <p:xfrm>
          <a:off x="309761" y="2756804"/>
          <a:ext cx="6120682" cy="966018"/>
        </p:xfrm>
        <a:graphic>
          <a:graphicData uri="http://schemas.openxmlformats.org/drawingml/2006/table">
            <a:tbl>
              <a:tblPr firstRow="1"/>
              <a:tblGrid>
                <a:gridCol w="21022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4617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004617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004617">
                  <a:extLst>
                    <a:ext uri="{9D8B030D-6E8A-4147-A177-3AD203B41FA5}">
                      <a16:colId xmlns:a16="http://schemas.microsoft.com/office/drawing/2014/main" val="4036223871"/>
                    </a:ext>
                  </a:extLst>
                </a:gridCol>
                <a:gridCol w="1004617">
                  <a:extLst>
                    <a:ext uri="{9D8B030D-6E8A-4147-A177-3AD203B41FA5}">
                      <a16:colId xmlns:a16="http://schemas.microsoft.com/office/drawing/2014/main" val="473551486"/>
                    </a:ext>
                  </a:extLst>
                </a:gridCol>
              </a:tblGrid>
              <a:tr h="289805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 marL="68580" marR="685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57605">
                <a:tc>
                  <a:txBody>
                    <a:bodyPr/>
                    <a:lstStyle/>
                    <a:p>
                      <a:pPr lvl="0"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860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  <a:br>
                        <a:rPr lang="en-US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8" name="Pentagon 43">
            <a:extLst>
              <a:ext uri="{FF2B5EF4-FFF2-40B4-BE49-F238E27FC236}">
                <a16:creationId xmlns:a16="http://schemas.microsoft.com/office/drawing/2014/main" id="{1755DE49-B3BF-4308-9071-54B54A22B25D}"/>
              </a:ext>
            </a:extLst>
          </p:cNvPr>
          <p:cNvSpPr/>
          <p:nvPr/>
        </p:nvSpPr>
        <p:spPr>
          <a:xfrm>
            <a:off x="10159828" y="543639"/>
            <a:ext cx="1167809" cy="370762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34" tIns="45717" rIns="91434" bIns="45717" rtlCol="0" anchor="ctr" anchorCtr="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ตัวชี้วัดเดิม</a:t>
            </a:r>
            <a:endParaRPr lang="th-TH" sz="11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Slide Number Placeholder 1">
            <a:extLst>
              <a:ext uri="{FF2B5EF4-FFF2-40B4-BE49-F238E27FC236}">
                <a16:creationId xmlns:a16="http://schemas.microsoft.com/office/drawing/2014/main" id="{849CFC5B-C772-4883-8F1B-871A36D96DAD}"/>
              </a:ext>
            </a:extLst>
          </p:cNvPr>
          <p:cNvSpPr txBox="1">
            <a:spLocks/>
          </p:cNvSpPr>
          <p:nvPr/>
        </p:nvSpPr>
        <p:spPr>
          <a:xfrm>
            <a:off x="10056440" y="6429666"/>
            <a:ext cx="2057400" cy="365125"/>
          </a:xfrm>
          <a:prstGeom prst="rect">
            <a:avLst/>
          </a:prstGeom>
        </p:spPr>
        <p:txBody>
          <a:bodyPr vert="horz" lIns="91434" tIns="45717" rIns="91434" bIns="45717" rtlCol="0" anchor="ctr"/>
          <a:lstStyle>
            <a:defPPr>
              <a:defRPr lang="th-TH"/>
            </a:defPPr>
            <a:lvl1pPr marL="0" algn="r" defTabSz="914340" rtl="0" eaLnBrk="1" latinLnBrk="0" hangingPunct="1">
              <a:defRPr sz="1000" kern="120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17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4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1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8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51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2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9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6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48F63A3B-78C7-47BE-AE5E-E10140E04643}" type="slidenum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15</a:t>
            </a:fld>
            <a:endParaRPr lang="en-U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22" name="TextBox 20">
            <a:extLst>
              <a:ext uri="{FF2B5EF4-FFF2-40B4-BE49-F238E27FC236}">
                <a16:creationId xmlns:a16="http://schemas.microsoft.com/office/drawing/2014/main" id="{9A3D60C7-45F4-47AB-B2B7-762A9F179FCC}"/>
              </a:ext>
            </a:extLst>
          </p:cNvPr>
          <p:cNvSpPr txBox="1"/>
          <p:nvPr/>
        </p:nvSpPr>
        <p:spPr>
          <a:xfrm>
            <a:off x="90249" y="1056"/>
            <a:ext cx="71979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.......ชื่อกรม................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สี่เหลี่ยมผืนผ้า 30">
            <a:extLst>
              <a:ext uri="{FF2B5EF4-FFF2-40B4-BE49-F238E27FC236}">
                <a16:creationId xmlns:a16="http://schemas.microsoft.com/office/drawing/2014/main" id="{1E306E17-08E6-4917-8259-ED9F649CFAEE}"/>
              </a:ext>
            </a:extLst>
          </p:cNvPr>
          <p:cNvSpPr/>
          <p:nvPr/>
        </p:nvSpPr>
        <p:spPr>
          <a:xfrm>
            <a:off x="0" y="0"/>
            <a:ext cx="12192000" cy="5106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2" name="TextBox 20">
            <a:extLst>
              <a:ext uri="{FF2B5EF4-FFF2-40B4-BE49-F238E27FC236}">
                <a16:creationId xmlns:a16="http://schemas.microsoft.com/office/drawing/2014/main" id="{6D7EFCD1-7D5F-4B40-931B-FAFE0190FE5D}"/>
              </a:ext>
            </a:extLst>
          </p:cNvPr>
          <p:cNvSpPr txBox="1"/>
          <p:nvPr/>
        </p:nvSpPr>
        <p:spPr>
          <a:xfrm>
            <a:off x="137145" y="-13600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กรมตรวจบัญชีสหกรณ์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5" name="ตาราง 24"/>
          <p:cNvGraphicFramePr>
            <a:graphicFrameLocks noGrp="1"/>
          </p:cNvGraphicFramePr>
          <p:nvPr/>
        </p:nvGraphicFramePr>
        <p:xfrm>
          <a:off x="166254" y="874025"/>
          <a:ext cx="11474224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74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4518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 marL="121904" marR="121904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2649312">
                <a:tc>
                  <a:txBody>
                    <a:bodyPr/>
                    <a:lstStyle/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900" b="1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 </a:t>
                      </a:r>
                      <a:r>
                        <a:rPr lang="th-TH" sz="900" b="1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นิยาม </a:t>
                      </a:r>
                      <a:r>
                        <a:rPr lang="en-US" sz="90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มาตรา 66 ตามพระราชบัญญัติสหกรณ์ พ.ศ. 2542 และที่แก้ไขเพิ่มเติม กำหนดให้สหกรณ์จัดทำงบการเงินประจำปีทุกรอบปีทางบัญชีสหกรณ์ งบการเงินประจำปีต้องเป็นไปตามแบบที่นายทะเบียนสหกรณ์กำหนด และงบการเงินประจำปี  </a:t>
                      </a: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นั้นต้องทำให้แล้วเสร็จให้ผู้สอบบัญชีตรวจสอบ</a:t>
                      </a: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</a:t>
                      </a:r>
                      <a:r>
                        <a:rPr lang="en-US" sz="90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“</a:t>
                      </a:r>
                      <a:r>
                        <a:rPr lang="th-TH" sz="90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ผู้สอบบัญชีสหกรณ์</a:t>
                      </a:r>
                      <a:r>
                        <a:rPr lang="en-US" sz="90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” </a:t>
                      </a:r>
                      <a:r>
                        <a:rPr lang="th-TH" sz="90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หมายความว่า</a:t>
                      </a:r>
                      <a:r>
                        <a:rPr lang="th-TH" sz="900" b="0" baseline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บุคคลที่ได้รับการแต่งตั้งจากกรมตรวจบัญชีสหกรณ์ให้เป็นผู้สอบบัญชีสหกรณ์</a:t>
                      </a:r>
                      <a:endParaRPr lang="th-TH" sz="900" b="0" dirty="0">
                        <a:solidFill>
                          <a:prstClr val="black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900" b="1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</a:t>
                      </a:r>
                      <a:r>
                        <a:rPr lang="th-TH" sz="900" b="1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สูตรคำนวณ </a:t>
                      </a:r>
                      <a:r>
                        <a:rPr lang="en-US" sz="90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                                                                                     </a:t>
                      </a:r>
                      <a:endParaRPr lang="th-TH" sz="900" b="0" baseline="0" dirty="0">
                        <a:solidFill>
                          <a:prstClr val="black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900" b="1" dirty="0">
                        <a:solidFill>
                          <a:prstClr val="black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900" b="1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 </a:t>
                      </a:r>
                      <a:r>
                        <a:rPr lang="th-TH" sz="900" b="1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วิธีการเก็บข้อมูล </a:t>
                      </a:r>
                      <a:r>
                        <a:rPr lang="en-US" sz="90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เก็บข้อมูลจากระบบสารสนเทศกรมตรวจบัญชีสหกรณ์</a:t>
                      </a:r>
                      <a:r>
                        <a:rPr lang="th-TH" sz="900" b="0" baseline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ระบบแผนและผลการปฏิบัติงาน (</a:t>
                      </a:r>
                      <a:r>
                        <a:rPr lang="en-US" sz="900" b="0" baseline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CAD_PLAN) </a:t>
                      </a:r>
                      <a:r>
                        <a:rPr lang="en-US" sz="90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900" b="0" dirty="0">
                        <a:solidFill>
                          <a:prstClr val="black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900" b="1" spc="-4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 </a:t>
                      </a:r>
                      <a:r>
                        <a:rPr lang="th-TH" sz="900" b="1" spc="-4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แหล่งที่มาของข้อมูล </a:t>
                      </a:r>
                      <a:r>
                        <a:rPr lang="en-US" sz="900" b="0" spc="-4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สำนักงานตรวจบัญชีสหกรณ์จังหวัด สำนักงานตรวจบัญชีสหกรณ์ภูมิภาค สำนักมาตรฐานการบัญชีและการสอบบัญชี กรมตรวจบัญชีสหกรณ์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การแสดงความเห็นต่องบการเงิน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ของสหกรณ์ตามรูปแบบที่กำหนด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 4 ประเภทดังต่อไปนี้</a:t>
                      </a:r>
                    </a:p>
                    <a:p>
                      <a:pPr marL="447675" marR="0" lvl="0" indent="-228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ไม่มีเงื่อนไข หมายถึง งบการเงินโดยรวมได้จัดทำขึ้นโดยปราศจากการแสดงข้อมูลที่ขัดต่อข้อเท็จจริงอันเป็นสาระสำคัญตามระเบียบนายทะเบียนสหกรณ์</a:t>
                      </a:r>
                    </a:p>
                    <a:p>
                      <a:pPr marL="447675" marR="0" lvl="0" indent="-228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มีเงื่อนไข หมายถึง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1)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ผู้สอบบัญชีสหกรณ์ได้รับหลักฐานการสอบบัญชีที่เหมาะสมอย่างเพียงพอให้แต่ละรายการหรือผลรวมหลายรายการแสดงข้อมูลที่ขัดต่อข้อก็จจริงอันเป็นสาระสำคัญ แต่ไม่แผ่กระจายไปยังงบการเงิน หรือ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สอบบัญชีสหกณ์ไม่สามารถหาหลักฐานการสอบบัญชีที่เหมาะสมอย่างเพียงพอเพื่อเป็นหลักฐานสนับสนุนการแสดงความเห็น แต่ผู้สอบบัญชีสหกรณ์สรุปว่ามีความเป็นไปได้ที่การแสดงข้อมูลที่ขัดต่อข้อเท็จจริงซึ่งตรวจไม่พบจะส่งผลกระทบ</a:t>
                      </a:r>
                      <a:b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อันเป็นสาระสำคัญ แต่ไม่แผ่กระจายไปยังงบการเงิน</a:t>
                      </a:r>
                    </a:p>
                    <a:p>
                      <a:pPr marL="447675" marR="0" lvl="0" indent="-228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งบการเงินไม่ถูกต้อง หมายถึง ผู้สอบบัญชีสหกรณ์ต้องแสดงความเห็นว่างบการเงินไม่ถูกต้อง เมื่อได้รับหลักฐานการสอบบัญชีที่เหมาะสมอย่างเพียงพอให้สรุปได้ว่า แต่ละรายการหรือผลรวมหลายรายการแสดงข้อมูลที่ขัดต่อข้อเท็จจริง </a:t>
                      </a:r>
                      <a:b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อันเป็นสาระสำคัญ และแผ่กระจายไปยังงบการเงิน</a:t>
                      </a:r>
                    </a:p>
                    <a:p>
                      <a:pPr marL="447675" marR="0" lvl="0" indent="-228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ไม่แสดงความเห็น หมายถึง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ผู้สอบบัญชีสหกรณ์ต้องไม่แสดงความเห็นต่องบการเงิน เมื่อไม่สามารถหาหลักฐานการสอบบัญชีที่เหมาะสมอย่างเพียงพอเพื่อเป็นหลักฐานสนับสนุนการแสดงความเห็นและสรุปว่ามีความเป็นไปได้ที่การแสดงข้อมูลที่ขัดต่อข้อก็จจริงซึ่งตรวจไม่พบจะส่งผลกระทบอันเป็นสาระสำคัญและแผ่กระจายไปยังงบการเงิน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ผู้สอบบัญชีสหกรณ์ต้องไม่แสดงความเห็นต่องบการเงินในกรณีที่มีความไม่แน่นอนหลายสถานการณ์ เมื่อสรุปว่าถึงแม้จะได้รับหลักฐานการสอบบัญชีที่เหมาะสมอย่างเพียงพอ สำหรับความไม่แน่นอนแต่ละสถานการณ์ ก็ไม่สามารถสรุปได้ว่าจะแสดงความเห็นต่องบการเงินอย่างไร เนื่องจากความไม่แน่นอนต่าง ๆ อาจมีความสัมพันธ์กัน และมีความเป็นไปได้ที่จะสะสมผลกระทบต่องบการเงินเพิ่มมากขึ้น</a:t>
                      </a:r>
                    </a:p>
                  </a:txBody>
                  <a:tcPr marL="121904" marR="121904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6" name="TextBox 36">
            <a:extLst>
              <a:ext uri="{FF2B5EF4-FFF2-40B4-BE49-F238E27FC236}">
                <a16:creationId xmlns:a16="http://schemas.microsoft.com/office/drawing/2014/main" id="{0E12E5A5-3303-48AC-BE6C-DED5256089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984" y="1581395"/>
            <a:ext cx="5558631" cy="3693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th-TH" sz="900" u="sng" dirty="0">
                <a:latin typeface="Tahoma" pitchFamily="34" charset="0"/>
                <a:ea typeface="Tahoma" pitchFamily="34" charset="0"/>
                <a:cs typeface="Tahoma" pitchFamily="34" charset="0"/>
              </a:rPr>
              <a:t>สหกรณ์ที่ได้รับการตรวจสอบและแสดงความเห็นต่องบการเงิน</a:t>
            </a:r>
            <a:r>
              <a:rPr lang="th-TH" altLang="en-US" sz="900" u="sng" dirty="0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                 </a:t>
            </a:r>
            <a:endParaRPr lang="en-US" altLang="en-US" sz="900" dirty="0">
              <a:solidFill>
                <a:srgbClr val="00000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จำนวนสหกรณ์ที่ต้องตรวจสอบทั้งสิ้น</a:t>
            </a:r>
            <a:endParaRPr lang="en-US" altLang="en-US" sz="900" dirty="0">
              <a:solidFill>
                <a:srgbClr val="00000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58497" y="1640545"/>
            <a:ext cx="9945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Tahoma" pitchFamily="34" charset="0"/>
                <a:ea typeface="Tahoma" pitchFamily="34" charset="0"/>
                <a:cs typeface="Tahoma" pitchFamily="34" charset="0"/>
              </a:rPr>
              <a:t>X  100</a:t>
            </a:r>
            <a:endParaRPr lang="th-TH" sz="1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36" name="ตาราง 9"/>
          <p:cNvGraphicFramePr>
            <a:graphicFrameLocks noGrp="1"/>
          </p:cNvGraphicFramePr>
          <p:nvPr/>
        </p:nvGraphicFramePr>
        <p:xfrm>
          <a:off x="7623959" y="5905802"/>
          <a:ext cx="4120738" cy="7427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207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49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 marL="121904" marR="121904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4878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สหกรณ์มีความเข้มแข็ง สามารถช่วยยกระดับคุณภาพชีวิตและสร้างความมั่นคงให้กับประชาชนที่เป็นสมาชิก</a:t>
                      </a:r>
                    </a:p>
                  </a:txBody>
                  <a:tcPr marL="121904" marR="121904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7" name="ตาราง 9">
            <a:extLst>
              <a:ext uri="{FF2B5EF4-FFF2-40B4-BE49-F238E27FC236}">
                <a16:creationId xmlns:a16="http://schemas.microsoft.com/office/drawing/2014/main" id="{539A1189-2F6F-4C74-854E-04C3DC7947CF}"/>
              </a:ext>
            </a:extLst>
          </p:cNvPr>
          <p:cNvGraphicFramePr>
            <a:graphicFrameLocks noGrp="1"/>
          </p:cNvGraphicFramePr>
          <p:nvPr/>
        </p:nvGraphicFramePr>
        <p:xfrm>
          <a:off x="7644040" y="4984711"/>
          <a:ext cx="4108621" cy="8308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86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510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เงื่อนไข</a:t>
                      </a:r>
                    </a:p>
                  </a:txBody>
                  <a:tcPr marL="121904" marR="121904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602283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สหกรณ์ต้องส่งหนังสือขอรับบริการตรวจสอบบัญชีประจำปีพร้อมงบการเงินและรายละเอียดประกอบงบการเงิน ณ วันสิ้นปีทางบัญชี เพื่อให้ผู้สอบบัญชีประเมิน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ความพร้อมรับการตรวจสอบบัญชีและมีความพร้อมรับการตรวจสอบบัญชี</a:t>
                      </a:r>
                    </a:p>
                  </a:txBody>
                  <a:tcPr marL="121904" marR="121904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8" name="Table 36">
            <a:extLst>
              <a:ext uri="{FF2B5EF4-FFF2-40B4-BE49-F238E27FC236}">
                <a16:creationId xmlns:a16="http://schemas.microsoft.com/office/drawing/2014/main" id="{F3D0B4AF-BB20-EE34-0EF0-5AD891473F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557585"/>
              </p:ext>
            </p:extLst>
          </p:nvPr>
        </p:nvGraphicFramePr>
        <p:xfrm>
          <a:off x="178853" y="5065405"/>
          <a:ext cx="7338951" cy="859632"/>
        </p:xfrm>
        <a:graphic>
          <a:graphicData uri="http://schemas.openxmlformats.org/drawingml/2006/table">
            <a:tbl>
              <a:tblPr firstRow="1" bandRow="1"/>
              <a:tblGrid>
                <a:gridCol w="24344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06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938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8658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kern="1200" noProof="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เกณฑ์การประเมิน</a:t>
                      </a:r>
                      <a:endParaRPr lang="en-US" sz="900" kern="1200" noProof="0" dirty="0">
                        <a:solidFill>
                          <a:schemeClr val="dk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1920" marR="121920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noProof="0" dirty="0">
                        <a:solidFill>
                          <a:schemeClr val="dk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1920" marR="121920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33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เป้าหมายขั้นต้น (50)</a:t>
                      </a:r>
                    </a:p>
                  </a:txBody>
                  <a:tcPr marL="121920" marR="121920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เป้าหมายมาตรฐาน (75)</a:t>
                      </a:r>
                    </a:p>
                  </a:txBody>
                  <a:tcPr marL="121920" marR="121920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เป้าหมายขั้นสูง (100)</a:t>
                      </a:r>
                    </a:p>
                  </a:txBody>
                  <a:tcPr marL="121920" marR="121920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393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indent="0" algn="ctr">
                        <a:lnSpc>
                          <a:spcPts val="12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th-TH" sz="900" b="1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 88.93</a:t>
                      </a:r>
                    </a:p>
                    <a:p>
                      <a:pPr marL="0" indent="0" algn="ctr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(ผลการดำเนินงานปี 2565)</a:t>
                      </a:r>
                    </a:p>
                  </a:txBody>
                  <a:tcPr marL="121920" marR="121920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lvl="0" indent="-17145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1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 89.00 </a:t>
                      </a: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(เป้าหมาย</a:t>
                      </a: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แผนปฏิบัติราชการกรม 5 ปี)</a:t>
                      </a:r>
                      <a:endParaRPr lang="en-US" sz="90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1920" marR="121920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lvl="0" indent="-17145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1" i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 89.07 </a:t>
                      </a: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interval</a:t>
                      </a:r>
                      <a:r>
                        <a:rPr lang="en-US" sz="90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0.07</a:t>
                      </a: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en-US" sz="90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1920" marR="121920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9" name="Table 48"/>
          <p:cNvGraphicFramePr>
            <a:graphicFrameLocks noGrp="1"/>
          </p:cNvGraphicFramePr>
          <p:nvPr/>
        </p:nvGraphicFramePr>
        <p:xfrm>
          <a:off x="166255" y="3857382"/>
          <a:ext cx="7351840" cy="1104911"/>
        </p:xfrm>
        <a:graphic>
          <a:graphicData uri="http://schemas.openxmlformats.org/drawingml/2006/table">
            <a:tbl>
              <a:tblPr firstRow="1"/>
              <a:tblGrid>
                <a:gridCol w="32273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799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16501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693467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894795">
                  <a:extLst>
                    <a:ext uri="{9D8B030D-6E8A-4147-A177-3AD203B41FA5}">
                      <a16:colId xmlns:a16="http://schemas.microsoft.com/office/drawing/2014/main" val="1958625972"/>
                    </a:ext>
                  </a:extLst>
                </a:gridCol>
                <a:gridCol w="77176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3200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 marL="121904" marR="12190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2561</a:t>
                      </a: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1904" marR="12190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</a:p>
                  </a:txBody>
                  <a:tcPr marL="121904" marR="12190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 marL="121904" marR="12190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 marL="121904" marR="12190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1904" marR="12190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827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50" b="1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จำนวนสหกรณ์ที่ต้องตรวจสอบทั้งสิ้น</a:t>
                      </a:r>
                    </a:p>
                  </a:txBody>
                  <a:tcPr marL="121904" marR="12190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6,899</a:t>
                      </a:r>
                      <a:endParaRPr lang="th-TH" sz="8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698" marR="1269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6,824</a:t>
                      </a:r>
                      <a:endParaRPr lang="th-TH" sz="8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698" marR="1269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6,743</a:t>
                      </a:r>
                      <a:endParaRPr lang="th-TH" sz="8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698" marR="1269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6,549</a:t>
                      </a:r>
                    </a:p>
                  </a:txBody>
                  <a:tcPr marL="12698" marR="1269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lang="en-US" sz="8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8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485</a:t>
                      </a:r>
                      <a:endParaRPr lang="en-US" sz="8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698" marR="1269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203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50" b="1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สหกรณ์ที่ได้รับการตรวจสอบและแสดงความเห็นต่องบการเงิน</a:t>
                      </a:r>
                    </a:p>
                  </a:txBody>
                  <a:tcPr marL="121904" marR="12190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5,853</a:t>
                      </a:r>
                      <a:endParaRPr lang="th-TH" sz="8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698" marR="1269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5,720</a:t>
                      </a:r>
                      <a:endParaRPr lang="th-TH" sz="8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698" marR="1269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5,781</a:t>
                      </a:r>
                      <a:endParaRPr lang="th-TH" sz="8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698" marR="1269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en-US" sz="8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,726</a:t>
                      </a:r>
                      <a:endParaRPr lang="th-TH" sz="8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698" marR="1269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5,767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698" marR="1269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2897848"/>
                  </a:ext>
                </a:extLst>
              </a:tr>
              <a:tr h="27260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 (ร้อยละ)</a:t>
                      </a:r>
                    </a:p>
                  </a:txBody>
                  <a:tcPr marL="121904" marR="12190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83.89</a:t>
                      </a:r>
                      <a:endParaRPr lang="th-TH" sz="8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698" marR="1269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83.15</a:t>
                      </a:r>
                      <a:endParaRPr lang="th-TH" sz="8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698" marR="1269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8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85</a:t>
                      </a:r>
                      <a:r>
                        <a:rPr kumimoji="0" lang="en-US" sz="8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.33</a:t>
                      </a:r>
                      <a:endParaRPr lang="th-TH" sz="8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698" marR="1269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87.43</a:t>
                      </a:r>
                    </a:p>
                  </a:txBody>
                  <a:tcPr marL="12698" marR="1269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88.93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698" marR="1269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9936622"/>
                  </a:ext>
                </a:extLst>
              </a:tr>
            </a:tbl>
          </a:graphicData>
        </a:graphic>
      </p:graphicFrame>
      <p:graphicFrame>
        <p:nvGraphicFramePr>
          <p:cNvPr id="40" name="Table 26">
            <a:extLst>
              <a:ext uri="{FF2B5EF4-FFF2-40B4-BE49-F238E27FC236}">
                <a16:creationId xmlns:a16="http://schemas.microsoft.com/office/drawing/2014/main" id="{87AF8766-C378-4071-A14D-0C78A34EBF1A}"/>
              </a:ext>
            </a:extLst>
          </p:cNvPr>
          <p:cNvGraphicFramePr>
            <a:graphicFrameLocks noGrp="1"/>
          </p:cNvGraphicFramePr>
          <p:nvPr/>
        </p:nvGraphicFramePr>
        <p:xfrm>
          <a:off x="7632914" y="3938398"/>
          <a:ext cx="4186653" cy="940074"/>
        </p:xfrm>
        <a:graphic>
          <a:graphicData uri="http://schemas.openxmlformats.org/drawingml/2006/table">
            <a:tbl>
              <a:tblPr firstRow="1"/>
              <a:tblGrid>
                <a:gridCol w="9849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03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033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403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4033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033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36326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แผนระยะยาว /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Roadmap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(2566-2570)</a:t>
                      </a: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1904" marR="121904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1904" marR="121904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1904" marR="121904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96760">
                <a:tc>
                  <a:txBody>
                    <a:bodyPr/>
                    <a:lstStyle/>
                    <a:p>
                      <a:pPr lvl="0" algn="ctr"/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9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1904" marR="12190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2566</a:t>
                      </a:r>
                    </a:p>
                  </a:txBody>
                  <a:tcPr marL="121904" marR="12190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2567</a:t>
                      </a:r>
                    </a:p>
                  </a:txBody>
                  <a:tcPr marL="121904" marR="12190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2568</a:t>
                      </a:r>
                    </a:p>
                  </a:txBody>
                  <a:tcPr marL="121904" marR="12190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2569</a:t>
                      </a:r>
                    </a:p>
                  </a:txBody>
                  <a:tcPr marL="121904" marR="12190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2570</a:t>
                      </a:r>
                    </a:p>
                  </a:txBody>
                  <a:tcPr marL="121904" marR="12190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698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</a:t>
                      </a:r>
                    </a:p>
                  </a:txBody>
                  <a:tcPr marL="121904" marR="121904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89</a:t>
                      </a:r>
                    </a:p>
                  </a:txBody>
                  <a:tcPr marL="12698" marR="1269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</a:t>
                      </a:r>
                    </a:p>
                  </a:txBody>
                  <a:tcPr marL="12698" marR="1269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</a:t>
                      </a:r>
                    </a:p>
                  </a:txBody>
                  <a:tcPr marL="12698" marR="1269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91</a:t>
                      </a:r>
                    </a:p>
                  </a:txBody>
                  <a:tcPr marL="12698" marR="1269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91</a:t>
                      </a:r>
                    </a:p>
                  </a:txBody>
                  <a:tcPr marL="12698" marR="12698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2" name="กลุ่ม 4">
            <a:extLst>
              <a:ext uri="{FF2B5EF4-FFF2-40B4-BE49-F238E27FC236}">
                <a16:creationId xmlns:a16="http://schemas.microsoft.com/office/drawing/2014/main" id="{9CE8E153-8471-4286-A40E-9F41179C2FA2}"/>
              </a:ext>
            </a:extLst>
          </p:cNvPr>
          <p:cNvGrpSpPr>
            <a:grpSpLocks/>
          </p:cNvGrpSpPr>
          <p:nvPr/>
        </p:nvGrpSpPr>
        <p:grpSpPr bwMode="auto">
          <a:xfrm>
            <a:off x="11258887" y="463875"/>
            <a:ext cx="1107285" cy="615553"/>
            <a:chOff x="7094187" y="1707729"/>
            <a:chExt cx="1164188" cy="613365"/>
          </a:xfrm>
        </p:grpSpPr>
        <p:pic>
          <p:nvPicPr>
            <p:cNvPr id="2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6AD7F85-097D-46BE-9D75-92D22E813B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TextBox 2">
              <a:extLst>
                <a:ext uri="{FF2B5EF4-FFF2-40B4-BE49-F238E27FC236}">
                  <a16:creationId xmlns:a16="http://schemas.microsoft.com/office/drawing/2014/main" id="{0314B78D-38DD-48ED-8595-CA297CCAE6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7" y="1848543"/>
              <a:ext cx="1164188" cy="368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20</a:t>
              </a:r>
            </a:p>
          </p:txBody>
        </p:sp>
      </p:grpSp>
      <p:graphicFrame>
        <p:nvGraphicFramePr>
          <p:cNvPr id="21" name="Table 4">
            <a:extLst>
              <a:ext uri="{FF2B5EF4-FFF2-40B4-BE49-F238E27FC236}">
                <a16:creationId xmlns:a16="http://schemas.microsoft.com/office/drawing/2014/main" id="{7FB6A6DC-8A8C-44E8-8CFC-AB65BCF985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5740108"/>
              </p:ext>
            </p:extLst>
          </p:nvPr>
        </p:nvGraphicFramePr>
        <p:xfrm>
          <a:off x="187198" y="6033703"/>
          <a:ext cx="7270171" cy="685800"/>
        </p:xfrm>
        <a:graphic>
          <a:graphicData uri="http://schemas.openxmlformats.org/drawingml/2006/table">
            <a:tbl>
              <a:tblPr firstRow="1" bandRow="1"/>
              <a:tblGrid>
                <a:gridCol w="7270171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767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(ต.ค.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65 -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หรือแผนดำเนินงานตามตัวชี้วัดฯ (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plan)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(โปรดแนบ)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7728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สหกรณ์ได้รับการตรวจสอบและแสดงความเห็นต่องบการเงินได้ร้อยละ 35.00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(โดยคำนวณจากจำนวนสหกรณ์ที่มีปีบัญชี ตุลาคม - พฤษภาคม และผลการดำเนินงาน ณ 31 มีนาคม 65)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43639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7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16</a:t>
            </a:fld>
            <a:endParaRPr lang="en-US" altLang="th-TH" sz="120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7FCFB993-C7E0-208B-91A4-9384CC3AF9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9274917"/>
              </p:ext>
            </p:extLst>
          </p:nvPr>
        </p:nvGraphicFramePr>
        <p:xfrm>
          <a:off x="80963" y="730250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7 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ร้อยละของสหกรณ์ที่ได้รับการตรวจสอบและแสดงความเห็นต่องบการเงินได้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สำนักมาตรฐานการบัญชีและการสอบบัญชี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กรมตรวจบัญชีสหกรณ์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สหกรณ์ได้รับการตรวจสอบและแสดงความเห็นต่องบการเงินได้ร้อยละ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35.00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สหกรณ์ได้รับการตรวจสอบและแสดงความเห็นต่องบการเงินได้ร้อยละ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65.00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524A5526-6859-7FAE-E3CB-CA4F5839BE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3048650"/>
              </p:ext>
            </p:extLst>
          </p:nvPr>
        </p:nvGraphicFramePr>
        <p:xfrm>
          <a:off x="80963" y="2143116"/>
          <a:ext cx="5841372" cy="2120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32202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358109">
                <a:tc>
                  <a:txBody>
                    <a:bodyPr/>
                    <a:lstStyle/>
                    <a:p>
                      <a:pPr marL="0" marR="0" lvl="0" indent="0" algn="thaiDi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สร้างการรับรู้การดำเนินงานการตรวจสอบบัญชีสหกรณ์ ปี 2566 ตามทิศทางการปฏิบัติงานของกรมตรวจบัญชีสหกรณ์ พ.ศ. 2566 (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Roadmap 66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  <a:tr h="338033">
                <a:tc>
                  <a:txBody>
                    <a:bodyPr/>
                    <a:lstStyle/>
                    <a:p>
                      <a:pPr marL="0" marR="0" lvl="0" indent="0" algn="thaiDi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สำนักงานตรวจบัญชีสหกรณ์กำหนดแผนการปฏิบัติงาน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8033">
                <a:tc>
                  <a:txBody>
                    <a:bodyPr/>
                    <a:lstStyle/>
                    <a:p>
                      <a:pPr marL="0" marR="0" lvl="0" indent="0" algn="thaiDi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3)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สำนักงานตรวจบัญชีสหกรณ์ปฏิบัติงานตามแผนที่กำหนด</a:t>
                      </a:r>
                      <a:endParaRPr kumimoji="0" lang="en-US" sz="1200" b="0" i="0" u="none" strike="noStrike" kern="1200" cap="none" spc="-5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8033">
                <a:tc>
                  <a:txBody>
                    <a:bodyPr/>
                    <a:lstStyle/>
                    <a:p>
                      <a:pPr marL="0" marR="0" lvl="0" indent="0" algn="thaiDi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4) </a:t>
                      </a:r>
                      <a:r>
                        <a:rPr kumimoji="0" lang="th-TH" sz="120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สำนักงานตรวจบัญชีสหกรณ์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รายงานผลการปฏิบัติงานผ่านระบบโปรแกรมสารสนเทศ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7245">
                <a:tc>
                  <a:txBody>
                    <a:bodyPr/>
                    <a:lstStyle/>
                    <a:p>
                      <a:pPr marL="0" marR="0" lvl="0" indent="0" algn="thaiDi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5)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ติดตามความก้าวหน้า และรายงานผลการดำเนินงานรอบ 6 เดือน เสนอผู้บริหาร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7" name="Table 4">
            <a:extLst>
              <a:ext uri="{FF2B5EF4-FFF2-40B4-BE49-F238E27FC236}">
                <a16:creationId xmlns:a16="http://schemas.microsoft.com/office/drawing/2014/main" id="{524A5526-6859-7FAE-E3CB-CA4F5839BE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3048650"/>
              </p:ext>
            </p:extLst>
          </p:nvPr>
        </p:nvGraphicFramePr>
        <p:xfrm>
          <a:off x="6024552" y="2143116"/>
          <a:ext cx="5930126" cy="1387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3012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32695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357449">
                <a:tc>
                  <a:txBody>
                    <a:bodyPr/>
                    <a:lstStyle/>
                    <a:p>
                      <a:pPr marL="0" marR="0" lvl="0" indent="0" algn="thaiDi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สำนักงานตรวจบัญชีสหกรณ์ปฏิบัติงานตามแผนที่กำหนด</a:t>
                      </a:r>
                      <a:endParaRPr kumimoji="0" lang="en-US" sz="1200" b="0" i="0" u="none" strike="noStrike" kern="1200" cap="none" spc="-5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7449">
                <a:tc>
                  <a:txBody>
                    <a:bodyPr/>
                    <a:lstStyle/>
                    <a:p>
                      <a:pPr marL="0" marR="0" lvl="0" indent="0" algn="thaiDi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</a:t>
                      </a:r>
                      <a:r>
                        <a:rPr kumimoji="0" lang="th-TH" sz="120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สำนักงานตรวจบัญชีสหกรณ์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รายงานผลการปฏิบัติงานผ่านระบบโปรแกรมสารสนเทศ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6040">
                <a:tc>
                  <a:txBody>
                    <a:bodyPr/>
                    <a:lstStyle/>
                    <a:p>
                      <a:pPr marL="0" marR="0" lvl="0" indent="0" algn="thaiDi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3)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ติดตามความก้าวหน้า และรายงานผลการดำเนินงานรอบ 9 เดือน เสนอผู้บริหาร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12" name="Rounded Rectangle 3">
            <a:extLst>
              <a:ext uri="{FF2B5EF4-FFF2-40B4-BE49-F238E27FC236}">
                <a16:creationId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63611" y="600580"/>
            <a:ext cx="7474614" cy="369576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r>
              <a:rPr lang="th-TH" sz="1200" b="1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ชื่อตัวชี้วัดที่ </a:t>
            </a:r>
            <a:r>
              <a:rPr lang="en-US" sz="1200" b="1" spc="-4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 : </a:t>
            </a:r>
            <a:r>
              <a:rPr lang="th-TH" sz="1200" b="1" spc="-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การพัฒนาระบบบัญชีข้อมูล (</a:t>
            </a:r>
            <a:r>
              <a:rPr lang="en-US" sz="1200" b="1" spc="-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Data Catalog</a:t>
            </a:r>
            <a:r>
              <a:rPr lang="th-TH" sz="1200" b="1" spc="-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เพื่อนำไปสู่การเปิดเผยข้อมูลภาครัฐ (</a:t>
            </a:r>
            <a:r>
              <a:rPr lang="en-US" sz="1200" b="1" spc="-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Open Data</a:t>
            </a:r>
            <a:r>
              <a:rPr lang="th-TH" sz="1200" b="1" spc="-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th-TH" sz="1200" b="1" spc="-4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185741BD-C17C-4AB5-A487-1719CE60B3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4504868"/>
              </p:ext>
            </p:extLst>
          </p:nvPr>
        </p:nvGraphicFramePr>
        <p:xfrm>
          <a:off x="71577" y="1145245"/>
          <a:ext cx="11945628" cy="14341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456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50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1175047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1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T w="38100" cmpd="sng">
                      <a:noFill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2" name="กลุ่ม 4">
            <a:extLst>
              <a:ext uri="{FF2B5EF4-FFF2-40B4-BE49-F238E27FC236}">
                <a16:creationId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10810532" y="595268"/>
            <a:ext cx="1107285" cy="615553"/>
            <a:chOff x="6391383" y="1647015"/>
            <a:chExt cx="1164188" cy="61336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15</a:t>
              </a:r>
              <a:endPara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6" name="สี่เหลี่ยมผืนผ้า 15">
            <a:extLst>
              <a:ext uri="{FF2B5EF4-FFF2-40B4-BE49-F238E27FC236}">
                <a16:creationId xmlns:a16="http://schemas.microsoft.com/office/drawing/2014/main" id="{A2149B5F-9EF0-485D-BC27-0204034EED55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TextBox 20">
            <a:extLst>
              <a:ext uri="{FF2B5EF4-FFF2-40B4-BE49-F238E27FC236}">
                <a16:creationId xmlns:a16="http://schemas.microsoft.com/office/drawing/2014/main" id="{10E673BE-5E08-46AF-903F-69086890D8D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กรมตรวจบัญชีสหกรณ์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16">
            <a:extLst>
              <a:ext uri="{FF2B5EF4-FFF2-40B4-BE49-F238E27FC236}">
                <a16:creationId xmlns:a16="http://schemas.microsoft.com/office/drawing/2014/main" id="{DD8D3634-AC68-4701-BB0A-CF33488F8857}"/>
              </a:ext>
            </a:extLst>
          </p:cNvPr>
          <p:cNvSpPr/>
          <p:nvPr/>
        </p:nvSpPr>
        <p:spPr>
          <a:xfrm>
            <a:off x="142433" y="1191111"/>
            <a:ext cx="8879689" cy="132343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บัญชีข้อมูล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เอกสารแสดงบรรดารายการของชุดข้อมูล ที่จำแนกแยกแยะโดยการจัดกลุ่มหรือจัดประเภทข้อมูลที่อยู่ในความครอบครองหรือควบคุมของหน่วยงานของรัฐ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คำอธิบายข้อมูลที่สอดคล้องตามมาตรฐานที่ สพร. กำหนด 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คำอธิบายข้อมูลส่วนหลัก (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Mandatory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Metadata)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สำหรับชุดข้อมูลภาครัฐ เป็นส่วนที่บังคับต้องทำการอธิบายข้อมูล ประกอบด้วยคำอธิบายข้อมูล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จำนวน 14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รายการสำหรับ 1 ชุดข้อมูล ที่หน่วยงานของรัฐต้องจัดทำและระบุรายละเอียด 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ระบบบัญชีข้อมูล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คือ ระบบงานที่ทำหน้าที่บริหารจัดการบัญชีข้อมูลของหน่วยงาน เช่น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CKAN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หรือ อื่น ๆ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ข้อมูลสาธารณะ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ข้อมูลที่สามารถเปิดเผยได้สามารถนำไปใช้ได้อย่างอิสระไม่ว่าจะเป็นข้อมูลข่าวสาร/ข้อมูลส่วนบุคคล/ข้อมูลอิเล็กทรอนิกส์ เป็นต้น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คุณลักษณะแบบเปิด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คุณลักษณะของไฟล์ที่ไม่ถูกจำกัดด้วยเงื่อนไขต่าง ๆ จากเจ้าของผลิตภัณฑ์ สามารถเข้าถึงได้อย่างเสรีโดยไม่เสียค่าใช้จ่าย ใช้งานหรือประมวลผลได้หลากหลายซอฟต์แวร์</a:t>
            </a:r>
          </a:p>
          <a:p>
            <a:pPr marL="0" marR="0" lvl="0" indent="0" algn="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ที่มา: ประกาศคณะกรรมการพัฒนารัฐบาลดิจิทัล เรื่อง มาตรฐานและหลักเกณฑ์การเปิดเผยข้อมูลเปิดภาครัฐในรูปแบบข้อมูลดิจิทัลต่อสาธารณะ</a:t>
            </a:r>
          </a:p>
        </p:txBody>
      </p:sp>
      <p:graphicFrame>
        <p:nvGraphicFramePr>
          <p:cNvPr id="23" name="Table 38">
            <a:extLst>
              <a:ext uri="{FF2B5EF4-FFF2-40B4-BE49-F238E27FC236}">
                <a16:creationId xmlns:a16="http://schemas.microsoft.com/office/drawing/2014/main" id="{D1387207-4796-46AC-821B-6B93B6C7FC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2311210"/>
              </p:ext>
            </p:extLst>
          </p:nvPr>
        </p:nvGraphicFramePr>
        <p:xfrm>
          <a:off x="130277" y="4473610"/>
          <a:ext cx="8869788" cy="1992288"/>
        </p:xfrm>
        <a:graphic>
          <a:graphicData uri="http://schemas.openxmlformats.org/drawingml/2006/table">
            <a:tbl>
              <a:tblPr firstRow="1" bandRow="1"/>
              <a:tblGrid>
                <a:gridCol w="2956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6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65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144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lang="en-US" sz="1000" kern="1200" noProof="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4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20951">
                <a:tc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รายชื่อชุดข้อมูล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ที่มีคุณค่า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สามารถนำไปใช้ตอบโจทย์การพัฒนาประเทศหรือการบริการประชาชน</a:t>
                      </a:r>
                      <a:r>
                        <a:rPr lang="en-US" sz="1000" b="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มีคำอธิบายชุดข้อมูล (</a:t>
                      </a:r>
                      <a:r>
                        <a:rPr lang="en-US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</a:t>
                      </a:r>
                      <a:r>
                        <a:rPr lang="th-TH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ที่สอดคล้องตามมาตรฐานที่ สพร. กำหนด (</a:t>
                      </a:r>
                      <a:r>
                        <a:rPr lang="en-US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รายการ) ของทุกชุดข้อมูล </a:t>
                      </a:r>
                      <a:endParaRPr lang="en-US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มีคำอธิบายทรัพยากรข้อมูล (</a:t>
                      </a:r>
                      <a:r>
                        <a:rPr lang="en-US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Resource)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ของชุด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ข้อมูลเปิดทั้งหมด</a:t>
                      </a:r>
                      <a:endParaRPr lang="th-TH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มีระบบบัญชีข้อมูลหน่วยงาน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(Agency Data Catalog) 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พร้อมแจ้ง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URL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ระบบบัญชีข้อมูลหน่วยงาน และ</a:t>
                      </a: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 คำอธิบายชุดข้อมูล ถูกนำขึ้นที่ระบบบัญชีข้อมูลหน่วยงาน และระบุทรัพยากรข้อมูล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Resource)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ของชุด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ข้อมูลเปิดทั้งหมด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ชุดข้อมูลเปิดทั้งหมด 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ถูกนำมาลงทะเบียนในระบบบัญชีข้อมูลภาครัฐ (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GD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Catalog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  <a:endParaRPr lang="th-TH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strike="noStrike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คุณภาพทุกชุด</a:t>
                      </a:r>
                      <a:r>
                        <a:rPr lang="th-TH" sz="1000" b="1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เป็นไปตามมาตรฐานคุณลักษณะแบบเปิดที่ สพร. กำหนด 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นำข้อมูลเปิดไปใช้ประโยชน์ได้อย่างเป็นรูปธรรม </a:t>
                      </a:r>
                      <a:b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ตอบโจทย์ตามประเด็นขอบเขตการนำข้อมูลไปใช้ประโยชน์ อย่างน้อย 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ชุดข้อมูล 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8445">
                <a:tc gridSpan="3"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(ต.ค.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65 - 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 </a:t>
                      </a: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หน่วยงานส่ง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(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ชื่อชุดข้อมูล) และ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(Metadata)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0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มี.ค.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400" b="0" spc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4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7222585"/>
                  </a:ext>
                </a:extLst>
              </a:tr>
            </a:tbl>
          </a:graphicData>
        </a:graphic>
      </p:graphicFrame>
      <p:sp>
        <p:nvSpPr>
          <p:cNvPr id="26" name="TextBox 8">
            <a:extLst>
              <a:ext uri="{FF2B5EF4-FFF2-40B4-BE49-F238E27FC236}">
                <a16:creationId xmlns:a16="http://schemas.microsoft.com/office/drawing/2014/main" id="{81D14933-B86D-4968-BBBD-0F182184847C}"/>
              </a:ext>
            </a:extLst>
          </p:cNvPr>
          <p:cNvSpPr txBox="1"/>
          <p:nvPr/>
        </p:nvSpPr>
        <p:spPr>
          <a:xfrm>
            <a:off x="130277" y="2620875"/>
            <a:ext cx="8879690" cy="1754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>
            <a:defPPr>
              <a:defRPr lang="th-TH"/>
            </a:defPPr>
            <a:lvl1pPr>
              <a:defRPr sz="11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แนวทางการประเมิน  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ส่วนราชการต้อง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เลือกประเด็นการดำเนินงานภายใต้ขอบเขตการนำข้อมูลไปใช้ประโยชน์ อย่างน้อย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ประเด็น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ที่มีชุดข้อมูลที่สามารถนำไปใช้ประโยชน์ต่อได้ เพื่อใช้ในการจัดทำบัญชีชุดข้อมูล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(Data Catalog)</a:t>
            </a:r>
            <a:endParaRPr kumimoji="0" lang="th-TH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ส่วนราชการต้องจัดทำชุดข้อมูลที่สัมพันธ์กับกระบวนการทำงานตามขอบเขตการนำข้อมูลไปใช้ประโยชน์ โดยต้องเป็นกระบวนการทำงานภายใต้ภารกิจหลักที่มีผลกระทบต่อการให้บริการประชาชนในระดับสูง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ให้มีคำอธิบายข้อมูลส่วนหลัก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Mandatory Metadata)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14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รายการตามมาตรฐานที่ สพร. กำหนด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ชุดข้อมูลที่ขึ้นในระบบบัญชีข้อมูลของหน่วยงาน 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Agency Data Catalog)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จะเป็นชุดข้อมูลที่ สสช. ใช้ติดตามในการลงทะเบียนระบบบริการบัญชีข้อมูลภาครัฐ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Government Data Catalog)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ต่อไป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กำหนดให้ส่วนราชการมีระบบบัญชีข้อมูล พร้อมมีข้อมูลสาธารณะ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Open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ในระบบบัญชีข้อมูลเพื่อเผยแพร่ให้เป็นไปตามมาตรฐานรัฐบาลดิจิทัลว่าด้วยแนวทางการเปิดเผยข้อมูลเปิดภาครัฐในรูปแบบดิจิทัล</a:t>
            </a:r>
            <a:b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ต่อสาธารณะ ร้อยละ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100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ของบัญชีข้อมูล ตามแนวทางที่ สพร. กำหนด </a:t>
            </a:r>
          </a:p>
          <a:p>
            <a:pPr marL="211021" marR="0" lvl="0" indent="-211021" algn="thaiDist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ชุดข้อมูลเปิด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Open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ต้องเป็นข้อมูลที่ประชาชนหรือผู้รับบริการต้องการและสามารถนำไปใช้ประโยชน์ต่อได้ หรือส่วนราชการสามารถนำชุดข้อมูลมาใช้ในการวิเคราะห์ประกอบการวางแผน พัฒนางานได้</a:t>
            </a:r>
          </a:p>
          <a:p>
            <a:pPr marL="211021" marR="0" lvl="0" indent="-211021" algn="thaiDist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การนำข้อมูลเปิดไปใช้ประโยชน์อย่างเป็นรูปธรรม  ประเมินจากหลักฐานที่แสดงให้เห็นถึงการนำชุดข้อมูลมาวิเคราะห์ประกอบการปฏิบัติงาน  เช่น รายงานวิเคราะห์จากชุดข้อมูล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/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การมี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dashboard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จากชุดข้อมูล เป็นต้น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aphicFrame>
        <p:nvGraphicFramePr>
          <p:cNvPr id="29" name="ตาราง 9">
            <a:extLst>
              <a:ext uri="{FF2B5EF4-FFF2-40B4-BE49-F238E27FC236}">
                <a16:creationId xmlns:a16="http://schemas.microsoft.com/office/drawing/2014/main" id="{02200CB6-4AAF-4A56-B95E-8FA7DDB553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8244180"/>
              </p:ext>
            </p:extLst>
          </p:nvPr>
        </p:nvGraphicFramePr>
        <p:xfrm>
          <a:off x="9122374" y="5314692"/>
          <a:ext cx="3031262" cy="1151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12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</a:p>
                    <a:p>
                      <a:pPr marL="228600" marR="0" lvl="0" indent="-22860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ในแต่ละชุดข้อมูล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Set)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ต้องมีการจัดทำคำอธิบายข้อมูล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ครบถ้วนจำนวน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 หากส่วนราชการมีการจัดทำรายละเอียดไม่ครบ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รายการในแต่ละชุดข้อมูล จะไม่นับผล</a:t>
                      </a:r>
                      <a:b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การดำเนินงาน</a:t>
                      </a:r>
                    </a:p>
                    <a:p>
                      <a:pPr marL="228600" marR="0" lvl="0" indent="-22860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หน่วยงานจัดทำชุดข้อมูล</a:t>
                      </a:r>
                      <a:r>
                        <a:rPr lang="th-TH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ไม่น้อยกว่า </a:t>
                      </a:r>
                      <a:r>
                        <a:rPr lang="en-US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</a:t>
                      </a:r>
                      <a:r>
                        <a:rPr lang="th-TH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</a:t>
                      </a:r>
                      <a:endParaRPr lang="en-US" sz="1000" b="1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</a:tbl>
          </a:graphicData>
        </a:graphic>
      </p:graphicFrame>
      <p:sp>
        <p:nvSpPr>
          <p:cNvPr id="30" name="TextBox 12">
            <a:extLst>
              <a:ext uri="{FF2B5EF4-FFF2-40B4-BE49-F238E27FC236}">
                <a16:creationId xmlns:a16="http://schemas.microsoft.com/office/drawing/2014/main" id="{6D881424-9D1B-4E9C-A61F-806697A09A47}"/>
              </a:ext>
            </a:extLst>
          </p:cNvPr>
          <p:cNvSpPr txBox="1"/>
          <p:nvPr/>
        </p:nvSpPr>
        <p:spPr>
          <a:xfrm>
            <a:off x="9122374" y="1406009"/>
            <a:ext cx="2949249" cy="2400657"/>
          </a:xfrm>
          <a:prstGeom prst="rect">
            <a:avLst/>
          </a:prstGeom>
          <a:noFill/>
          <a:ln>
            <a:solidFill>
              <a:srgbClr val="C0000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ขอบเขตการนำข้อมูลไปใช้ประโยชน์</a:t>
            </a: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แผนระดับ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(แผนแม่บทภายใต้ยุทธศาสตร์ชาติ แผนการปฏิรูปประเทศ แผนพัฒนาการเศรษฐกิจและสังคมแห่งชาติ นโยบายและแผนระดับชาติ</a:t>
            </a:r>
            <a:b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ว่าด้วยความมั่นคงแห่งชาติ) และ แผนระดับ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b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ที่เกี่ยวข้องกับภารกิจของหน่วยงาน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9263" marR="0" lvl="0" indent="-1778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ผลการดำเนินงานตามตัวชี้วัด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9263" marR="0" lvl="0" indent="-1778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ผลการดำเนินงานตามแผนที่เกี่ยวข้อง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ชุด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สนับสนุนการให้บริการประชาชน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e-Service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ดัชนี/ตัวชี้วัดระดับสากล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</a:t>
            </a:r>
            <a:endParaRPr kumimoji="0" lang="th-TH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สถิติทางการ (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21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สาขา)</a:t>
            </a: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การดำเนินงานตามนโยบายของรัฐบาล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หรือ มติ ครม.</a:t>
            </a: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ภารกิจหลักของหน่วยงาน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TextBox 6">
            <a:extLst>
              <a:ext uri="{FF2B5EF4-FFF2-40B4-BE49-F238E27FC236}">
                <a16:creationId xmlns:a16="http://schemas.microsoft.com/office/drawing/2014/main" id="{1A4967FD-001A-4BEF-98AF-68E92FE4E74D}"/>
              </a:ext>
            </a:extLst>
          </p:cNvPr>
          <p:cNvSpPr txBox="1"/>
          <p:nvPr/>
        </p:nvSpPr>
        <p:spPr>
          <a:xfrm>
            <a:off x="9122374" y="4390886"/>
            <a:ext cx="294924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หน่วยงานที่ต้องดำเนินการตามตัวชี้วัดการจัดทำชุดข้อมูลตัวชี้วัดสำหรับการรายงานการจัดอันดับขีดความสามารถในการแข่งขันของประเทศ โดย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IMD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ให้นับเป็นชุดข้อมูลที่ต้องดำเนินการเพิ่มเติมจาก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ชุดข้อมูลที่กำหนดตามเงื่อนไขตัวชี้วัด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89967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4" name="Table 4">
            <a:extLst>
              <a:ext uri="{FF2B5EF4-FFF2-40B4-BE49-F238E27FC236}">
                <a16:creationId xmlns:a16="http://schemas.microsoft.com/office/drawing/2014/main" id="{63BDCC51-6B05-4282-A754-CBD89D93B6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1223203"/>
              </p:ext>
            </p:extLst>
          </p:nvPr>
        </p:nvGraphicFramePr>
        <p:xfrm>
          <a:off x="189571" y="1932436"/>
          <a:ext cx="5374888" cy="17082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4888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3387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ขั้นตอนการดำเนินงาน รอบ 6 เดือน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396116">
                <a:tc>
                  <a:txBody>
                    <a:bodyPr/>
                    <a:lstStyle/>
                    <a:p>
                      <a:pPr marL="0" marR="0" lvl="0" indent="0" algn="thaiDi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spc="-3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เลือกประเด็นการดำเนินงานภายใต้ขอบเขตการนำข้อมูลไปใช้ประโยชน์ </a:t>
                      </a:r>
                      <a:r>
                        <a:rPr lang="th-TH" sz="110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อย่างน้อย 1 ประเด็น</a:t>
                      </a:r>
                      <a:r>
                        <a:rPr lang="th-TH" sz="110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ที่มีชุดข้อมูลที่สามารถนำไปใช้ประโยชน์ต่อได้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  <a:tr h="454226">
                <a:tc>
                  <a:txBody>
                    <a:bodyPr/>
                    <a:lstStyle/>
                    <a:p>
                      <a:pPr marL="0" marR="0" lvl="0" indent="0" algn="thaiDi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จัดทำรายชื่อชุดข้อมูลที่สัมพันธ์กับกระบวนการทำงานตามขอบ</a:t>
                      </a:r>
                      <a:r>
                        <a:rPr kumimoji="0" lang="th-TH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แขต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การนำข้อมูลไปใช้ประโยชน์ ตอบโจทย์การพัฒนาประเทศหรือการบริการประชาชน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883473"/>
                  </a:ext>
                </a:extLst>
              </a:tr>
              <a:tr h="488565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</a:t>
                      </a:r>
                      <a:r>
                        <a:rPr kumimoji="0" lang="th-TH" sz="110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kern="1200" spc="-30" baseline="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จัดทำคำอธิบายชุดข้อมูล </a:t>
                      </a:r>
                      <a:r>
                        <a:rPr lang="en-US" sz="1100" b="0" kern="1200" spc="-30" baseline="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(Metadata) </a:t>
                      </a:r>
                      <a:r>
                        <a:rPr lang="th-TH" sz="1100" b="0" kern="1200" spc="-30" baseline="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ที่สอดคล้องตามมาตรฐานที่ </a:t>
                      </a:r>
                      <a:r>
                        <a:rPr lang="th-TH" sz="1100" b="0" kern="1200" spc="-30" baseline="0" dirty="0" err="1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สพร.</a:t>
                      </a:r>
                      <a:r>
                        <a:rPr lang="th-TH" sz="1100" b="0" kern="1200" spc="-30" baseline="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กำหนด (14 รายการ)</a:t>
                      </a:r>
                      <a:r>
                        <a:rPr lang="th-TH" sz="1100" b="0" kern="1200" baseline="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ของทุกชุดข้อมูล </a:t>
                      </a:r>
                      <a:endParaRPr lang="th-TH" sz="11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095154"/>
                  </a:ext>
                </a:extLst>
              </a:tr>
            </a:tbl>
          </a:graphicData>
        </a:graphic>
      </p:graphicFrame>
      <p:graphicFrame>
        <p:nvGraphicFramePr>
          <p:cNvPr id="15" name="Table 4">
            <a:extLst>
              <a:ext uri="{FF2B5EF4-FFF2-40B4-BE49-F238E27FC236}">
                <a16:creationId xmlns:a16="http://schemas.microsoft.com/office/drawing/2014/main" id="{43D1A77C-AAAC-465B-B232-D4312ADC0A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9521704"/>
              </p:ext>
            </p:extLst>
          </p:nvPr>
        </p:nvGraphicFramePr>
        <p:xfrm>
          <a:off x="5820937" y="1932437"/>
          <a:ext cx="6055112" cy="8517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551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37693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ขั้นตอนการดำเนินงาน รอบ 9 เดือน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7368302"/>
                  </a:ext>
                </a:extLst>
              </a:tr>
              <a:tr h="4747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กตส.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นำขึ้นชุดข้อมูล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Metadata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บนระบบบัญชีข้อมูลของหน่วยงาน และระบุทรัพยากรข้อมูล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Resource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ของชุดข้อมูลเปิดทั้งหมด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883473"/>
                  </a:ext>
                </a:extLst>
              </a:tr>
            </a:tbl>
          </a:graphicData>
        </a:graphic>
      </p:graphicFrame>
      <p:sp>
        <p:nvSpPr>
          <p:cNvPr id="8" name="TextBox 1">
            <a:extLst>
              <a:ext uri="{FF2B5EF4-FFF2-40B4-BE49-F238E27FC236}">
                <a16:creationId xmlns:a16="http://schemas.microsoft.com/office/drawing/2014/main" id="{94BC2A68-BCF0-4CE1-8025-90AA2697B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7">
            <a:extLst>
              <a:ext uri="{FF2B5EF4-FFF2-40B4-BE49-F238E27FC236}">
                <a16:creationId xmlns:a16="http://schemas.microsoft.com/office/drawing/2014/main" id="{01C2A916-20F2-49E9-8F35-BFCC6DE0E4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7999067"/>
              </p:ext>
            </p:extLst>
          </p:nvPr>
        </p:nvGraphicFramePr>
        <p:xfrm>
          <a:off x="157162" y="561013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r>
                        <a:rPr lang="th-TH" sz="1400" b="1" spc="-4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</a:t>
                      </a:r>
                      <a:r>
                        <a:rPr lang="en-US" sz="1400" b="1" spc="-4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 : </a:t>
                      </a:r>
                      <a:r>
                        <a:rPr lang="th-TH" sz="1400" b="1" spc="-40" dirty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การพัฒนาระบบบัญชีข้อมูล (</a:t>
                      </a:r>
                      <a:r>
                        <a:rPr lang="en-US" sz="1400" b="1" spc="-40" dirty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Catalog</a:t>
                      </a:r>
                      <a:r>
                        <a:rPr lang="th-TH" sz="1400" b="1" spc="-40" dirty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เพื่อนำไปสู่การเปิดเผยข้อมูลภาครัฐ (</a:t>
                      </a:r>
                      <a:r>
                        <a:rPr lang="en-US" sz="1400" b="1" spc="-40" dirty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Open Data</a:t>
                      </a:r>
                      <a:r>
                        <a:rPr lang="th-TH" sz="1400" b="1" spc="-40" dirty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400" b="1" spc="-4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ศูนย์เทคโนโลยีสารสนเทศและการสื่อสาร กรมตรวจบัญชีสหกรณ์</a:t>
                      </a:r>
                      <a:endParaRPr lang="th-TH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0" kern="1200" spc="0" baseline="0" dirty="0" err="1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กตส.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จัดส่ง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Template 1 (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ชื่อชุดข้อมูล) และ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Template 2 (Metadata) 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ให้ </a:t>
                      </a:r>
                      <a:r>
                        <a:rPr lang="th-TH" sz="1400" b="0" spc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สสช.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ภายใน มี.ค.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2566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กตส.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นำขึ้นชุดข้อมูล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Metadata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บนระบบบัญชีข้อมูลของหน่วยงานพร้อมชี้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link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แหล่งข้อมูลทางการ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41094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3">
            <a:extLst>
              <a:ext uri="{FF2B5EF4-FFF2-40B4-BE49-F238E27FC236}">
                <a16:creationId xmlns:a16="http://schemas.microsoft.com/office/drawing/2014/main" id="{4DB1D0FD-6F01-4FAB-887C-3326788C5642}"/>
              </a:ext>
            </a:extLst>
          </p:cNvPr>
          <p:cNvSpPr/>
          <p:nvPr/>
        </p:nvSpPr>
        <p:spPr bwMode="gray">
          <a:xfrm>
            <a:off x="222800" y="688739"/>
            <a:ext cx="7202569" cy="402336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 w="6350" cap="flat" cmpd="sng" algn="ctr">
            <a:solidFill>
              <a:srgbClr val="FFC000"/>
            </a:solidFill>
            <a:prstDash val="solid"/>
            <a:miter lim="800000"/>
            <a:headEnd/>
            <a:tailEnd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4CD9749-BEC6-404B-AB56-44C023EE066D}"/>
              </a:ext>
            </a:extLst>
          </p:cNvPr>
          <p:cNvSpPr/>
          <p:nvPr/>
        </p:nvSpPr>
        <p:spPr>
          <a:xfrm>
            <a:off x="256187" y="750878"/>
            <a:ext cx="723528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233363" algn="l"/>
              </a:tabLst>
            </a:pP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ชื่อตัวชี้วัดที่ 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: </a:t>
            </a: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การประเมินสถานะของหน่วยงานในการเป็นระบบราชการ 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4.0 </a:t>
            </a: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</a:t>
            </a:r>
            <a:endParaRPr lang="en-US" sz="14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9768C75-AC0C-4558-81A0-8BA25B7656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4630514"/>
              </p:ext>
            </p:extLst>
          </p:nvPr>
        </p:nvGraphicFramePr>
        <p:xfrm>
          <a:off x="321012" y="2963902"/>
          <a:ext cx="6509446" cy="1068273"/>
        </p:xfrm>
        <a:graphic>
          <a:graphicData uri="http://schemas.openxmlformats.org/drawingml/2006/table">
            <a:tbl>
              <a:tblPr firstRow="1"/>
              <a:tblGrid>
                <a:gridCol w="18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71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46552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174069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295025">
                  <a:extLst>
                    <a:ext uri="{9D8B030D-6E8A-4147-A177-3AD203B41FA5}">
                      <a16:colId xmlns:a16="http://schemas.microsoft.com/office/drawing/2014/main" val="2905250644"/>
                    </a:ext>
                  </a:extLst>
                </a:gridCol>
              </a:tblGrid>
              <a:tr h="356091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 </a:t>
                      </a: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35609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09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1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355.24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277.32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361.57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371.24</a:t>
                      </a:r>
                      <a:endParaRPr lang="th-TH" sz="11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F6250C93-7FA4-44B4-B104-38E2DFF29D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6785737"/>
              </p:ext>
            </p:extLst>
          </p:nvPr>
        </p:nvGraphicFramePr>
        <p:xfrm>
          <a:off x="343046" y="4160748"/>
          <a:ext cx="6465378" cy="1061247"/>
        </p:xfrm>
        <a:graphic>
          <a:graphicData uri="http://schemas.openxmlformats.org/drawingml/2006/table">
            <a:tbl>
              <a:tblPr firstRow="1" bandRow="1"/>
              <a:tblGrid>
                <a:gridCol w="196839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2271672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2225310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8223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8223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496781">
                <a:tc>
                  <a:txBody>
                    <a:bodyPr/>
                    <a:lstStyle/>
                    <a:p>
                      <a:pPr marL="317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5325" algn="l"/>
                        </a:tabLst>
                      </a:pPr>
                      <a:r>
                        <a:rPr lang="th-TH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en-US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</a:t>
                      </a:r>
                      <a:endParaRPr lang="th-TH" sz="12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371.24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(คะแนนปี</a:t>
                      </a:r>
                      <a:r>
                        <a:rPr lang="th-TH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2565)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408.36</a:t>
                      </a:r>
                    </a:p>
                    <a:p>
                      <a:pPr algn="ctr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(คะแนนปี</a:t>
                      </a:r>
                      <a:r>
                        <a:rPr lang="th-TH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2565 + 10 </a:t>
                      </a:r>
                      <a:r>
                        <a:rPr lang="en-US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%</a:t>
                      </a:r>
                      <a:r>
                        <a:rPr lang="th-TH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45697"/>
                  </a:ext>
                </a:extLst>
              </a:tr>
            </a:tbl>
          </a:graphicData>
        </a:graphic>
      </p:graphicFrame>
      <p:graphicFrame>
        <p:nvGraphicFramePr>
          <p:cNvPr id="28" name="ตาราง 9">
            <a:extLst>
              <a:ext uri="{FF2B5EF4-FFF2-40B4-BE49-F238E27FC236}">
                <a16:creationId xmlns:a16="http://schemas.microsoft.com/office/drawing/2014/main" id="{3AF40800-5CF5-4B36-980A-EF9ED9690F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3105055"/>
              </p:ext>
            </p:extLst>
          </p:nvPr>
        </p:nvGraphicFramePr>
        <p:xfrm>
          <a:off x="7718337" y="5209530"/>
          <a:ext cx="4258488" cy="884918"/>
        </p:xfrm>
        <a:graphic>
          <a:graphicData uri="http://schemas.openxmlformats.org/drawingml/2006/table">
            <a:tbl>
              <a:tblPr firstRow="1" bandRow="1"/>
              <a:tblGrid>
                <a:gridCol w="4258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05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3128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เพิ่มศักยภาพของหน่วยงานในการเป็นระบบราชการ 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4.0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เพื่อผลักดันการดำเนินงานในการขับเคลื่อนยุทธศาสตร์และแผนระดับประเทศ </a:t>
                      </a:r>
                      <a:b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โดยมีเป้าหมายเพื่อประโยชน์สุขของประชาชน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9" name="Rectangle 28">
            <a:extLst>
              <a:ext uri="{FF2B5EF4-FFF2-40B4-BE49-F238E27FC236}">
                <a16:creationId xmlns:a16="http://schemas.microsoft.com/office/drawing/2014/main" id="{206A5F90-03A6-4B9C-AC70-294076A2C96B}"/>
              </a:ext>
            </a:extLst>
          </p:cNvPr>
          <p:cNvSpPr/>
          <p:nvPr/>
        </p:nvSpPr>
        <p:spPr>
          <a:xfrm>
            <a:off x="7587215" y="3142875"/>
            <a:ext cx="4389609" cy="1863944"/>
          </a:xfrm>
          <a:prstGeom prst="rect">
            <a:avLst/>
          </a:prstGeom>
          <a:solidFill>
            <a:srgbClr val="FFC000">
              <a:lumMod val="20000"/>
              <a:lumOff val="80000"/>
            </a:srgbClr>
          </a:solidFill>
          <a:ln w="12700" cap="flat" cmpd="sng" algn="ctr">
            <a:solidFill>
              <a:sysClr val="window" lastClr="FFFFFF">
                <a:lumMod val="75000"/>
              </a:sysClr>
            </a:solidFill>
            <a:prstDash val="dash"/>
            <a:miter lim="800000"/>
          </a:ln>
          <a:effectLst/>
        </p:spPr>
        <p:txBody>
          <a:bodyPr rtlCol="0" anchor="ctr"/>
          <a:lstStyle/>
          <a:p>
            <a:pPr marL="0" marR="0" lvl="0" indent="0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ขั้นตอนการประเมินสถานะของหน่วยงานภาครัฐในการเป็น</a:t>
            </a:r>
            <a:b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ระบบราชการ 4.0</a:t>
            </a: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การตรวจพิจารณาจากเอกสารการสมัครเบื้องต้น </a:t>
            </a:r>
            <a:b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คะแนนขึ้นไป จะผ่านไปประเมินในขั้นตอนที่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2)</a:t>
            </a: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	</a:t>
            </a:r>
            <a:r>
              <a:rPr kumimoji="0" lang="th-TH" sz="1100" b="0" i="0" u="none" strike="noStrike" kern="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การตรวจเอกสารรายงานผลการ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ดำเนินการพัฒนาองค์การสู่ระบบราชการ 4.0 (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Report) </a:t>
            </a:r>
            <a:b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 จะผ่านไปประเมินในขั้นตอนที่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3)</a:t>
            </a: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	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การตรวจประเมินในพื้นที่ปฏิบัติงาน เพื่อยืนยันผลการตรวจ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Application Report</a:t>
            </a:r>
          </a:p>
        </p:txBody>
      </p:sp>
      <p:graphicFrame>
        <p:nvGraphicFramePr>
          <p:cNvPr id="32" name="Table 4">
            <a:extLst>
              <a:ext uri="{FF2B5EF4-FFF2-40B4-BE49-F238E27FC236}">
                <a16:creationId xmlns:a16="http://schemas.microsoft.com/office/drawing/2014/main" id="{7FB6A6DC-8A8C-44E8-8CFC-AB65BCF985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5740108"/>
              </p:ext>
            </p:extLst>
          </p:nvPr>
        </p:nvGraphicFramePr>
        <p:xfrm>
          <a:off x="321012" y="5811774"/>
          <a:ext cx="7270171" cy="811504"/>
        </p:xfrm>
        <a:graphic>
          <a:graphicData uri="http://schemas.openxmlformats.org/drawingml/2006/table">
            <a:tbl>
              <a:tblPr firstRow="1" bandRow="1"/>
              <a:tblGrid>
                <a:gridCol w="7270171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408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(ต.ค.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65 -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หรือแผนดำเนินงานตามตัวชี้วัดฯ (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plan)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(โปรดแนบ)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55242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กตส.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มีรายงานลักษณะสำคัญขององค์การ ปีงบประมาณ พ.ศ. 2566 สอดคล้องกับเกณฑ์ประเมินสถานะของหน่วยงานภาครัฐ</a:t>
                      </a:r>
                      <a:b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ในการเป็นระบบราชการ 4.0 (ดำเนินการตามขั้นตอนที่ 1 - 5)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3" name="กลุ่ม 4">
            <a:extLst>
              <a:ext uri="{FF2B5EF4-FFF2-40B4-BE49-F238E27FC236}">
                <a16:creationId xmlns:a16="http://schemas.microsoft.com/office/drawing/2014/main" id="{71BAF607-A9CA-43DC-944B-56080FAF96F7}"/>
              </a:ext>
            </a:extLst>
          </p:cNvPr>
          <p:cNvGrpSpPr>
            <a:grpSpLocks/>
          </p:cNvGrpSpPr>
          <p:nvPr/>
        </p:nvGrpSpPr>
        <p:grpSpPr bwMode="auto">
          <a:xfrm>
            <a:off x="10467200" y="533414"/>
            <a:ext cx="1468613" cy="715909"/>
            <a:chOff x="7177825" y="1646019"/>
            <a:chExt cx="1164188" cy="613365"/>
          </a:xfrm>
        </p:grpSpPr>
        <p:pic>
          <p:nvPicPr>
            <p:cNvPr id="3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2B6F81FF-194D-48F0-ABCC-22CE480B5E7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383624" y="164601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TextBox 2">
              <a:extLst>
                <a:ext uri="{FF2B5EF4-FFF2-40B4-BE49-F238E27FC236}">
                  <a16:creationId xmlns:a16="http://schemas.microsoft.com/office/drawing/2014/main" id="{24E2B6A6-C1E7-4FBD-8272-D518B9B5AF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77825" y="1781060"/>
              <a:ext cx="1164188" cy="3295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15</a:t>
              </a:r>
              <a:endParaRPr kumimoji="0" lang="th-TH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C3847C-7C76-40EE-8CCC-3CFBE3271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/>
              <a:pPr/>
              <a:t>19</a:t>
            </a:fld>
            <a:endParaRPr lang="th-TH"/>
          </a:p>
        </p:txBody>
      </p:sp>
      <p:sp>
        <p:nvSpPr>
          <p:cNvPr id="19" name="สี่เหลี่ยมผืนผ้า 18">
            <a:extLst>
              <a:ext uri="{FF2B5EF4-FFF2-40B4-BE49-F238E27FC236}">
                <a16:creationId xmlns:a16="http://schemas.microsoft.com/office/drawing/2014/main" id="{59B006A6-A471-42B1-82E7-966E62B32FB9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TextBox 20">
            <a:extLst>
              <a:ext uri="{FF2B5EF4-FFF2-40B4-BE49-F238E27FC236}">
                <a16:creationId xmlns:a16="http://schemas.microsoft.com/office/drawing/2014/main" id="{DDDBA5A8-B079-43A1-A9BF-F3B3685DCF13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กรมตรวจบัญชีสหกรณ์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id="{5B61F53C-6B9E-404D-A9E3-D8546CF4F44C}"/>
              </a:ext>
            </a:extLst>
          </p:cNvPr>
          <p:cNvSpPr/>
          <p:nvPr/>
        </p:nvSpPr>
        <p:spPr>
          <a:xfrm>
            <a:off x="388388" y="5399582"/>
            <a:ext cx="7047997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90000"/>
              </a:lnSpc>
              <a:spcBef>
                <a:spcPts val="300"/>
              </a:spcBef>
              <a:spcAft>
                <a:spcPct val="0"/>
              </a:spcAft>
            </a:pPr>
            <a:r>
              <a:rPr lang="th-TH" sz="1000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หมายเหตุ </a:t>
            </a:r>
            <a:r>
              <a:rPr lang="th-TH" sz="1000" b="1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กตส.</a:t>
            </a:r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อยู่กลุ่มที่ </a:t>
            </a:r>
            <a:r>
              <a:rPr lang="en-US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</a:t>
            </a:r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ส่วนราชการที่มีคะแนนผลการประเมินในปีงบประมาณ พ.ศ. </a:t>
            </a:r>
            <a:r>
              <a:rPr lang="en-US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ตั้งแต่ </a:t>
            </a:r>
            <a:r>
              <a:rPr lang="en-US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3</a:t>
            </a:r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r>
              <a:rPr lang="en-US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0 - 399 </a:t>
            </a:r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คะแนน</a:t>
            </a:r>
            <a:endParaRPr lang="en-US" sz="1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Rectangle 32">
            <a:extLst>
              <a:ext uri="{FF2B5EF4-FFF2-40B4-BE49-F238E27FC236}">
                <a16:creationId xmlns:a16="http://schemas.microsoft.com/office/drawing/2014/main" id="{1040A5A6-4C6D-421F-8A97-1A958BDE1E53}"/>
              </a:ext>
            </a:extLst>
          </p:cNvPr>
          <p:cNvSpPr/>
          <p:nvPr/>
        </p:nvSpPr>
        <p:spPr>
          <a:xfrm>
            <a:off x="201406" y="1231739"/>
            <a:ext cx="11665249" cy="1692771"/>
          </a:xfrm>
          <a:prstGeom prst="rect">
            <a:avLst/>
          </a:prstGeom>
          <a:solidFill>
            <a:sysClr val="window" lastClr="FFFFFF">
              <a:lumMod val="95000"/>
            </a:sys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3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kumimoji="0" lang="th-TH" sz="1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marR="0" lvl="0" indent="-176213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en-US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</a:t>
            </a:r>
            <a:r>
              <a:rPr kumimoji="0" lang="th-TH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4.0</a:t>
            </a:r>
            <a:r>
              <a:rPr kumimoji="0" lang="th-TH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คือ เครื่องมือการประเมินระบบการบริหารของส่วนราชการในเชิงบูรณาการ เพื่อเชื่อมโยงยุทธศาสตร์ของส่วนราชการกับเป้าหมาย และทิศทางการพัฒนาของประเทศ โดยมีวัตถุประสงค์</a:t>
            </a: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</a:r>
            <a:endParaRPr kumimoji="0" lang="en-US" sz="1300" b="0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marR="0" lvl="0" indent="-176213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พิจารณาจากความสามารถในการพัฒนาการดำเนินงานเพื่อยกระดับผลการประเมินสถานะการเป็นระบบราชการ 4.0 (</a:t>
            </a:r>
            <a:r>
              <a:rPr kumimoji="0" lang="en-US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</a:t>
            </a:r>
          </a:p>
          <a:p>
            <a:pPr marL="265113" marR="0" lvl="0" indent="-176213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พิจารณาจากผลการประเมินสถานะการเป็นระบบราชการ 4.0 (</a:t>
            </a:r>
            <a:r>
              <a:rPr kumimoji="0" lang="en-US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 </a:t>
            </a:r>
            <a:r>
              <a:rPr kumimoji="0" lang="th-TH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ซึ่งเป็นคะแนนเฉลี่ยในภาพรวมทั้ง 7 หมวด ประกอบด้วย </a:t>
            </a: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หมวด 1 การนำองค์การ หมวด 2 การวางแผนเชิงยุทธศาสตร์ หมวด 3 การให้ความสำคัญกับผู้รับบริการและผู้มีส่วนได้ส่วนเสีย หมวด 4 การวัด การวิเคราะห์และการจัดการความรู้ หมวด 5 การมุ่งเน้นบุคลากร หมวด 6 </a:t>
            </a:r>
            <a:b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การมุ่งเน้นระบบปฏิบัติการ และ หมวด 7 ผลลัพธ์การดำเนินการ</a:t>
            </a:r>
            <a:endParaRPr kumimoji="0" lang="en-US" sz="1300" b="1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73097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4" name="Table 4">
            <a:extLst>
              <a:ext uri="{FF2B5EF4-FFF2-40B4-BE49-F238E27FC236}">
                <a16:creationId xmlns:a16="http://schemas.microsoft.com/office/drawing/2014/main" id="{63BDCC51-6B05-4282-A754-CBD89D93B6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9968278"/>
              </p:ext>
            </p:extLst>
          </p:nvPr>
        </p:nvGraphicFramePr>
        <p:xfrm>
          <a:off x="157162" y="2266550"/>
          <a:ext cx="5433665" cy="27399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33665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8819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ขั้นตอนการดำเนินงาน รอบ 6 เดือน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474668">
                <a:tc>
                  <a:txBody>
                    <a:bodyPr/>
                    <a:lstStyle/>
                    <a:p>
                      <a:pPr marL="0" marR="0" lvl="0" indent="0" algn="thaiDi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เข้าร่วมรับฟังชี้แจงการดำเนินงานตามเกณฑ์คุณภาพการบริหารจัดการภาครัฐ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</a:t>
                      </a:r>
                      <a:r>
                        <a:rPr lang="en-US" sz="11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PMQA 4.0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ของสำนักงาน </a:t>
                      </a:r>
                      <a:r>
                        <a:rPr lang="th-TH" sz="11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ก.พ.ร.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ประจำปี 2566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  <a:tr h="456854">
                <a:tc>
                  <a:txBody>
                    <a:bodyPr/>
                    <a:lstStyle/>
                    <a:p>
                      <a:pPr marL="0" marR="0" lvl="0" indent="0" algn="thaiDi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ศึกษา วิเคราะห์</a:t>
                      </a:r>
                      <a:r>
                        <a:rPr lang="th-TH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ผลการประเมินสถานะของหน่วยงานภาครัฐในการเป็นระบบราชการ 4.0 </a:t>
                      </a:r>
                      <a:br>
                        <a:rPr lang="th-TH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ด้วยตนเอง (</a:t>
                      </a: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 </a:t>
                      </a:r>
                      <a:r>
                        <a:rPr lang="th-TH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 </a:t>
                      </a:r>
                      <a:r>
                        <a:rPr lang="th-TH" sz="1100" b="0" kern="1200" dirty="0" err="1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กตส.</a:t>
                      </a:r>
                      <a:r>
                        <a:rPr lang="th-TH" sz="1100" b="0" kern="1200" baseline="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</a:t>
                      </a:r>
                      <a:r>
                        <a:rPr lang="th-TH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ระจำปี พ.ศ. 2565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883473"/>
                  </a:ext>
                </a:extLst>
              </a:tr>
              <a:tr h="613317">
                <a:tc>
                  <a:txBody>
                    <a:bodyPr/>
                    <a:lstStyle/>
                    <a:p>
                      <a:pPr algn="thaiDist"/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kern="1200" baseline="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วิเคราะห์หาจุดอ่อน และโอกาสในการปรับปรุง เพื่อนำ</a:t>
                      </a:r>
                      <a:r>
                        <a:rPr lang="th-TH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ไปใช้ในการพัฒนาและปรับปรุง</a:t>
                      </a:r>
                      <a:b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ปฏิบัติงานของหน่วยงานให้มีความสอดคล้องกับเกณฑ์ประเมินสถานะของหน่วยงานภาครัฐในการเป็นระบบราชการ 4.0</a:t>
                      </a:r>
                      <a:endParaRPr lang="th-TH" sz="11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095154"/>
                  </a:ext>
                </a:extLst>
              </a:tr>
              <a:tr h="383502">
                <a:tc>
                  <a:txBody>
                    <a:bodyPr/>
                    <a:lstStyle/>
                    <a:p>
                      <a:pPr marL="0" marR="0" lvl="0" indent="0" algn="thaiDi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สื่อสาร แจ้งเวียน </a:t>
                      </a:r>
                      <a:r>
                        <a:rPr lang="th-TH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ผลการประเมินสถานะของหน่วยงานภาครัฐในการเป็นระบบราชการ 4.0</a:t>
                      </a:r>
                      <a:r>
                        <a:rPr lang="th-TH" sz="1100" b="0" kern="1200" baseline="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br>
                        <a:rPr lang="th-TH" sz="1100" b="0" kern="1200" baseline="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kern="1200" baseline="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ที่มีความเห็นของผู้ตรวจประเมิน พร้อมทั้งจุดอ่อน และโอกาสในการปรับปรุง ให้หน่วยงาน</a:t>
                      </a:r>
                      <a:br>
                        <a:rPr lang="th-TH" sz="1100" b="0" kern="1200" baseline="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kern="1200" baseline="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ในสังกัด </a:t>
                      </a:r>
                      <a:r>
                        <a:rPr lang="th-TH" sz="1100" b="0" kern="1200" baseline="0" dirty="0" err="1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กตส.</a:t>
                      </a:r>
                      <a:r>
                        <a:rPr lang="th-TH" sz="1100" b="0" kern="1200" baseline="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(ส่วนกลาง) ทราบ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7815791"/>
                  </a:ext>
                </a:extLst>
              </a:tr>
              <a:tr h="312580">
                <a:tc>
                  <a:txBody>
                    <a:bodyPr/>
                    <a:lstStyle/>
                    <a:p>
                      <a:pPr marL="0" marR="0" lvl="0" indent="0" algn="thaiDi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 ทบทวน วิเคราะห์ และจัดทำรายงานลักษณะสำคัญขององค์การ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5" name="Table 4">
            <a:extLst>
              <a:ext uri="{FF2B5EF4-FFF2-40B4-BE49-F238E27FC236}">
                <a16:creationId xmlns:a16="http://schemas.microsoft.com/office/drawing/2014/main" id="{43D1A77C-AAAC-465B-B232-D4312ADC0A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4854741"/>
              </p:ext>
            </p:extLst>
          </p:nvPr>
        </p:nvGraphicFramePr>
        <p:xfrm>
          <a:off x="5715000" y="2266551"/>
          <a:ext cx="6319838" cy="1989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19838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8301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ขั้นตอนการดำเนินงาน รอบ 9 เดือน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7368302"/>
                  </a:ext>
                </a:extLst>
              </a:tr>
              <a:tr h="16240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แจ้งเวียนให้</a:t>
                      </a:r>
                      <a:r>
                        <a:rPr lang="th-TH" sz="1100" b="0" kern="1200" baseline="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หน่วยงานในสังกัด </a:t>
                      </a:r>
                      <a:r>
                        <a:rPr lang="th-TH" sz="1100" b="0" kern="1200" baseline="0" dirty="0" err="1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กตส.</a:t>
                      </a:r>
                      <a:r>
                        <a:rPr lang="th-TH" sz="1100" b="0" kern="1200" baseline="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(ส่วนกลาง)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</a:t>
                      </a:r>
                      <a:r>
                        <a:rPr lang="th-TH" sz="110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(ร่าง) การประเมินสถานะหน่วยงานภาครัฐในการ</a:t>
                      </a:r>
                      <a:r>
                        <a:rPr lang="th-TH" sz="1100" kern="120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เป็นระบบราชการ 4.0 ด้วยตนเอง (</a:t>
                      </a:r>
                      <a:r>
                        <a:rPr lang="en-US" sz="1100" kern="120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</a:t>
                      </a:r>
                      <a:r>
                        <a:rPr lang="th-TH" sz="1100" kern="120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(หมวด 1 - 7) ขั้นตอนที่ 1 ของ </a:t>
                      </a:r>
                      <a:r>
                        <a:rPr lang="th-TH" sz="1100" kern="1200" spc="-30" baseline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กตส.</a:t>
                      </a:r>
                      <a:r>
                        <a:rPr lang="th-TH" sz="1100" kern="120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ประจำปี พ.ศ. 2566</a:t>
                      </a:r>
                      <a:endParaRPr kumimoji="0" lang="en-US" sz="11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883473"/>
                  </a:ext>
                </a:extLst>
              </a:tr>
              <a:tr h="34476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จัดประชุม/หารือ/แจ้งเวียนเพื่อพิจารณา (ร่าง) การประเมินสถานะหน่วยงานภาครัฐในการเป็นระบบราชการ 4.0 ด้วยตนเอง (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ขั้นตอนที่ 1 ของ </a:t>
                      </a:r>
                      <a:r>
                        <a:rPr lang="th-TH" sz="110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กตส.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ประจำปี พ.ศ. 2566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095154"/>
                  </a:ext>
                </a:extLst>
              </a:tr>
              <a:tr h="15963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เสนอ (ร่าง) ประเมินสถานะหน่วยงานภาครัฐในการเป็นระบบราชการ 4.0 ด้วยตนเอง (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ขั้นตอนที่ 1 ของ </a:t>
                      </a:r>
                      <a:r>
                        <a:rPr lang="th-TH" sz="110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กตส.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ประจำปี พ.ศ. 2566 ให้ผู้บริหารพิจารณาให้ความเห็นชอบ 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7815791"/>
                  </a:ext>
                </a:extLst>
              </a:tr>
              <a:tr h="34476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จัดส่งประเมินสถานะหน่วยงานภาครัฐในการเป็นระบบราชการ 4.0 ด้วยตนเอง (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ขั้นตอนที่ 1 ของ </a:t>
                      </a:r>
                      <a:r>
                        <a:rPr lang="th-TH" sz="110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กตส.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ประจำปี พ.ศ. 2566 ให้สำนักงาน </a:t>
                      </a:r>
                      <a:r>
                        <a:rPr lang="th-TH" sz="110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ก.พ.ร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ผ่านระบบออนไลน์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8295783"/>
                  </a:ext>
                </a:extLst>
              </a:tr>
            </a:tbl>
          </a:graphicData>
        </a:graphic>
      </p:graphicFrame>
      <p:sp>
        <p:nvSpPr>
          <p:cNvPr id="8" name="TextBox 1">
            <a:extLst>
              <a:ext uri="{FF2B5EF4-FFF2-40B4-BE49-F238E27FC236}">
                <a16:creationId xmlns:a16="http://schemas.microsoft.com/office/drawing/2014/main" id="{94BC2A68-BCF0-4CE1-8025-90AA2697B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7">
            <a:extLst>
              <a:ext uri="{FF2B5EF4-FFF2-40B4-BE49-F238E27FC236}">
                <a16:creationId xmlns:a16="http://schemas.microsoft.com/office/drawing/2014/main" id="{01C2A916-20F2-49E9-8F35-BFCC6DE0E4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7999067"/>
              </p:ext>
            </p:extLst>
          </p:nvPr>
        </p:nvGraphicFramePr>
        <p:xfrm>
          <a:off x="157162" y="561013"/>
          <a:ext cx="11877676" cy="1445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9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การประเมินสถานะของหน่วยงานในการเป็นระบบราชการ 4.0 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(PMQA 4.0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 กรมตรวจบัญชีสหกรณ์</a:t>
                      </a:r>
                      <a:endParaRPr lang="th-TH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จัดส่งประเมินสถานะหน่วยงานภาครัฐในการเป็นระบบราชการ 4.0 ด้วยตนเอง (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ขั้นตอนที่ 1 ของ </a:t>
                      </a:r>
                      <a:r>
                        <a:rPr lang="th-TH" sz="140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กตส.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ประจำปี พ.ศ. 256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en-US" sz="140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ให้สำนักงาน </a:t>
                      </a:r>
                      <a:r>
                        <a:rPr lang="th-TH" sz="140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ก.พ.ร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ผ่านระบบออนไลน์ ภายในระยะเวลาที่กำหนด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4109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2985</TotalTime>
  <Words>6612</Words>
  <Application>Microsoft Office PowerPoint</Application>
  <PresentationFormat>แบบจอกว้าง</PresentationFormat>
  <Paragraphs>848</Paragraphs>
  <Slides>20</Slides>
  <Notes>15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Tahoma</vt:lpstr>
      <vt:lpstr>TH SarabunPSK</vt:lpstr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sureporn wathin</cp:lastModifiedBy>
  <cp:revision>253</cp:revision>
  <cp:lastPrinted>2022-08-30T01:17:16Z</cp:lastPrinted>
  <dcterms:created xsi:type="dcterms:W3CDTF">2022-08-19T02:42:56Z</dcterms:created>
  <dcterms:modified xsi:type="dcterms:W3CDTF">2022-10-18T02:31:59Z</dcterms:modified>
</cp:coreProperties>
</file>