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3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4.xml" ContentType="application/vnd.openxmlformats-officedocument.theme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5.xml" ContentType="application/vnd.openxmlformats-officedocument.theme+xml"/>
  <Override PartName="/ppt/slideLayouts/slideLayout53.xml" ContentType="application/vnd.openxmlformats-officedocument.presentationml.slideLayout+xml"/>
  <Override PartName="/ppt/theme/theme6.xml" ContentType="application/vnd.openxmlformats-officedocument.theme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theme/theme7.xml" ContentType="application/vnd.openxmlformats-officedocument.theme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8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734" r:id="rId5"/>
    <p:sldMasterId id="2147483737" r:id="rId6"/>
    <p:sldMasterId id="2147483743" r:id="rId7"/>
    <p:sldMasterId id="2147483766" r:id="rId8"/>
    <p:sldMasterId id="2147483778" r:id="rId9"/>
    <p:sldMasterId id="2147483780" r:id="rId10"/>
    <p:sldMasterId id="2147483793" r:id="rId11"/>
    <p:sldMasterId id="2147483797" r:id="rId12"/>
  </p:sldMasterIdLst>
  <p:notesMasterIdLst>
    <p:notesMasterId r:id="rId39"/>
  </p:notesMasterIdLst>
  <p:sldIdLst>
    <p:sldId id="17880" r:id="rId13"/>
    <p:sldId id="2147480224" r:id="rId14"/>
    <p:sldId id="2146848582" r:id="rId15"/>
    <p:sldId id="2146848583" r:id="rId16"/>
    <p:sldId id="2147480212" r:id="rId17"/>
    <p:sldId id="2147480213" r:id="rId18"/>
    <p:sldId id="2146848586" r:id="rId19"/>
    <p:sldId id="2146848587" r:id="rId20"/>
    <p:sldId id="2147480220" r:id="rId21"/>
    <p:sldId id="2147480086" r:id="rId22"/>
    <p:sldId id="2147480087" r:id="rId23"/>
    <p:sldId id="2147480088" r:id="rId24"/>
    <p:sldId id="2147480089" r:id="rId25"/>
    <p:sldId id="2147480493" r:id="rId26"/>
    <p:sldId id="2147480225" r:id="rId27"/>
    <p:sldId id="2147480226" r:id="rId28"/>
    <p:sldId id="2146848705" r:id="rId29"/>
    <p:sldId id="2146848495" r:id="rId30"/>
    <p:sldId id="281" r:id="rId31"/>
    <p:sldId id="282" r:id="rId32"/>
    <p:sldId id="2147480229" r:id="rId33"/>
    <p:sldId id="2147480230" r:id="rId34"/>
    <p:sldId id="2147480111" r:id="rId35"/>
    <p:sldId id="2147480112" r:id="rId36"/>
    <p:sldId id="2147480113" r:id="rId37"/>
    <p:sldId id="2147480114" r:id="rId38"/>
  </p:sldIdLst>
  <p:sldSz cx="12192000" cy="6858000"/>
  <p:notesSz cx="6807200" cy="9939338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8F119C77-7CF9-9B46-9E5E-D6690DE9ECAB}">
          <p14:sldIdLst>
            <p14:sldId id="17880"/>
            <p14:sldId id="2147480224"/>
          </p14:sldIdLst>
        </p14:section>
        <p14:section name="อัตลักษณ์" id="{27ED8765-C3B0-744A-B47F-D563B9B65E65}">
          <p14:sldIdLst>
            <p14:sldId id="2146848582"/>
            <p14:sldId id="2146848583"/>
          </p14:sldIdLst>
        </p14:section>
        <p14:section name="GAP" id="{9A0E6509-AA62-044C-A042-30344758FB04}">
          <p14:sldIdLst>
            <p14:sldId id="2147480212"/>
            <p14:sldId id="2147480213"/>
          </p14:sldIdLst>
        </p14:section>
        <p14:section name="อินทรีย์" id="{0871CD74-222D-46A7-8F58-1C1CFA33234E}">
          <p14:sldIdLst>
            <p14:sldId id="2146848586"/>
            <p14:sldId id="2146848587"/>
          </p14:sldIdLst>
        </p14:section>
        <p14:section name="รายได้เงินสดสุทธิ" id="{0107AF9D-4875-4719-BD27-99013972C1E2}">
          <p14:sldIdLst>
            <p14:sldId id="2147480220"/>
          </p14:sldIdLst>
        </p14:section>
        <p14:section name="e-Service" id="{74744FE8-8CB9-4195-990A-6578356D8E81}">
          <p14:sldIdLst>
            <p14:sldId id="2147480086"/>
            <p14:sldId id="2147480087"/>
            <p14:sldId id="2147480088"/>
            <p14:sldId id="2147480089"/>
            <p14:sldId id="2147480493"/>
          </p14:sldIdLst>
        </p14:section>
        <p14:section name="JKPIs" id="{129F1726-7DAB-EE4A-8524-E7A6059FE823}">
          <p14:sldIdLst>
            <p14:sldId id="2147480225"/>
            <p14:sldId id="2147480226"/>
            <p14:sldId id="2146848705"/>
            <p14:sldId id="2146848495"/>
            <p14:sldId id="281"/>
            <p14:sldId id="282"/>
            <p14:sldId id="2147480229"/>
            <p14:sldId id="2147480230"/>
            <p14:sldId id="2147480111"/>
            <p14:sldId id="2147480112"/>
            <p14:sldId id="2147480113"/>
            <p14:sldId id="2147480114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29000"/>
    <a:srgbClr val="FF9900"/>
    <a:srgbClr val="6600CC"/>
    <a:srgbClr val="DDF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826"/>
    <p:restoredTop sz="94705"/>
  </p:normalViewPr>
  <p:slideViewPr>
    <p:cSldViewPr snapToGrid="0">
      <p:cViewPr varScale="1">
        <p:scale>
          <a:sx n="78" d="100"/>
          <a:sy n="78" d="100"/>
        </p:scale>
        <p:origin x="88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9.xml"/><Relationship Id="rId34" Type="http://schemas.openxmlformats.org/officeDocument/2006/relationships/slide" Target="slides/slide22.xml"/><Relationship Id="rId42" Type="http://schemas.openxmlformats.org/officeDocument/2006/relationships/theme" Target="theme/theme1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slide" Target="slides/slide17.xml"/><Relationship Id="rId41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2.xml"/><Relationship Id="rId32" Type="http://schemas.openxmlformats.org/officeDocument/2006/relationships/slide" Target="slides/slide20.xml"/><Relationship Id="rId37" Type="http://schemas.openxmlformats.org/officeDocument/2006/relationships/slide" Target="slides/slide25.xml"/><Relationship Id="rId40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slide" Target="slides/slide16.xml"/><Relationship Id="rId36" Type="http://schemas.openxmlformats.org/officeDocument/2006/relationships/slide" Target="slides/slide24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7.xml"/><Relationship Id="rId31" Type="http://schemas.openxmlformats.org/officeDocument/2006/relationships/slide" Target="slides/slide1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slide" Target="slides/slide15.xml"/><Relationship Id="rId30" Type="http://schemas.openxmlformats.org/officeDocument/2006/relationships/slide" Target="slides/slide18.xml"/><Relationship Id="rId35" Type="http://schemas.openxmlformats.org/officeDocument/2006/relationships/slide" Target="slides/slide23.xml"/><Relationship Id="rId43" Type="http://schemas.openxmlformats.org/officeDocument/2006/relationships/tableStyles" Target="tableStyles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33" Type="http://schemas.openxmlformats.org/officeDocument/2006/relationships/slide" Target="slides/slide21.xml"/><Relationship Id="rId38" Type="http://schemas.openxmlformats.org/officeDocument/2006/relationships/slide" Target="slides/slide2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5838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E5A907-1186-4C96-B337-C3562E1A9DD8}" type="datetimeFigureOut">
              <a:rPr lang="th-TH" smtClean="0"/>
              <a:t>16/03/69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3013"/>
            <a:ext cx="5962650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720" y="4783307"/>
            <a:ext cx="5445760" cy="3913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5838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95A382-ADB2-47CE-A170-71CD4F04469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905837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95A382-ADB2-47CE-A170-71CD4F04469C}" type="slidenum">
              <a:rPr lang="th-TH" smtClean="0"/>
              <a:t>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811221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96E752-636E-D620-0612-35D3449468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ตัวแทนรูปบนสไลด์ 1">
            <a:extLst>
              <a:ext uri="{FF2B5EF4-FFF2-40B4-BE49-F238E27FC236}">
                <a16:creationId xmlns:a16="http://schemas.microsoft.com/office/drawing/2014/main" id="{944FC17F-A8FA-5976-C405-FE1D9B50ABD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ตัวแทนบันทึกย่อ 2">
            <a:extLst>
              <a:ext uri="{FF2B5EF4-FFF2-40B4-BE49-F238E27FC236}">
                <a16:creationId xmlns:a16="http://schemas.microsoft.com/office/drawing/2014/main" id="{5894EBCE-29FF-1E85-C15D-B9410430988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>
              <a:cs typeface="Cordia New" panose="020B0304020202020204" pitchFamily="34" charset="-34"/>
            </a:endParaRPr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FC701D75-A239-DC52-9890-AD1B671E791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45316">
              <a:defRPr/>
            </a:pPr>
            <a:fld id="{04254E74-38A3-48BA-BDA9-4FB17B592AA0}" type="slidenum">
              <a:rPr lang="en-US">
                <a:solidFill>
                  <a:prstClr val="black"/>
                </a:solidFill>
                <a:latin typeface="Aptos" panose="02110004020202020204"/>
              </a:rPr>
              <a:pPr defTabSz="945316">
                <a:defRPr/>
              </a:pPr>
              <a:t>5</a:t>
            </a:fld>
            <a:endParaRPr lang="en-US">
              <a:solidFill>
                <a:prstClr val="black"/>
              </a:solidFill>
              <a:latin typeface="Aptos" panose="021100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27282968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fld id="{00000000-1234-1234-1234-123412341234}" type="slidenum">
              <a:rPr kumimoji="0" lang="th-TH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t>19</a:t>
            </a:fld>
            <a:endParaRPr kumimoji="0" lang="th-TH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068861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6" name="Google Shape;536;p4:notes"/>
          <p:cNvSpPr txBox="1">
            <a:spLocks noGrp="1"/>
          </p:cNvSpPr>
          <p:nvPr>
            <p:ph type="body" idx="1"/>
          </p:nvPr>
        </p:nvSpPr>
        <p:spPr>
          <a:xfrm>
            <a:off x="679768" y="4778722"/>
            <a:ext cx="5438140" cy="3909864"/>
          </a:xfrm>
          <a:prstGeom prst="rect">
            <a:avLst/>
          </a:prstGeom>
        </p:spPr>
        <p:txBody>
          <a:bodyPr spcFirstLastPara="1" wrap="square" lIns="91398" tIns="45686" rIns="91398" bIns="45686" anchor="t" anchorCtr="0">
            <a:noAutofit/>
          </a:bodyPr>
          <a:lstStyle/>
          <a:p>
            <a:pPr marL="0" indent="0"/>
            <a:endParaRPr/>
          </a:p>
        </p:txBody>
      </p:sp>
      <p:sp>
        <p:nvSpPr>
          <p:cNvPr id="537" name="Google Shape;537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1425"/>
            <a:ext cx="5956300" cy="33512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32DFBFD-078C-4611-A0AC-E6156C11734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673131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2CE04D-35D6-DAD5-D03C-7E403009AE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5629F67-7C72-94AE-1034-7CB7404621D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33A5D82-B43F-661D-7ADD-E4E0B657A37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C0597C-8FB3-7FDD-86FF-CE77AECEFD2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11A5BF7-4EEC-4492-84C1-7EB317355FA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3352971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EBD6DB-26D2-09C8-B146-05703FD5C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22DE638-E590-8341-2F1D-5BF5BF81B04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E9B45E4-3375-CD72-9E36-6D70B8011DF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/>
              <a:t>ปี 2565 ร้อยละ หน่วยงานระดับกรมที่มีระดับความพร้อมรัฐบาลดิจิทัลหน่วยงานภาครัฐที่อยู่ในระดับ 4 ขึ้นไป อยู่ที่ ร้อยละ 8.06</a:t>
            </a:r>
            <a:br>
              <a:rPr lang="th-TH"/>
            </a:br>
            <a:br>
              <a:rPr lang="th-TH"/>
            </a:br>
            <a:r>
              <a:rPr lang="th-TH"/>
              <a:t>สัดส่วนหน่วยงานระดับกรมที่มีระดับความพร้อมรัฐบาล ดิจิทัลหน่วยงานภาครัฐที่อยู่ในระดับ 4 ขึ้นไป ต่อ หน่วยงานภาครัฐระดับกรมทั้งหมด (ไม่น้อยกว่าร้อยละ 20 ภายในปี 2570) </a:t>
            </a:r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151D0B-23C5-8F4C-B34E-3A0A0BC6EDB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0161678-81DA-4AE8-8824-2AA569F593C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867896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6F34C0-F48F-033E-676E-0C6890E4A0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90F75CD-18BE-91A5-CCCA-6A1C1786A20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B889F08-4211-FC6E-45A4-A3E9AE20302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/>
              <a:t>ปี 2565 ร้อยละ หน่วยงานระดับกรมที่มีระดับความพร้อมรัฐบาลดิจิทัลหน่วยงานภาครัฐที่อยู่ในระดับ 4 ขึ้นไป อยู่ที่ ร้อยละ 8.06</a:t>
            </a:r>
            <a:br>
              <a:rPr lang="th-TH"/>
            </a:br>
            <a:br>
              <a:rPr lang="th-TH"/>
            </a:br>
            <a:r>
              <a:rPr lang="th-TH"/>
              <a:t>สัดส่วนหน่วยงานระดับกรมที่มีระดับความพร้อมรัฐบาล ดิจิทัลหน่วยงานภาครัฐที่อยู่ในระดับ 4 ขึ้นไป ต่อ หน่วยงานภาครัฐระดับกรมทั้งหมด (ไม่น้อยกว่าร้อยละ 20 ภายในปี 2570) </a:t>
            </a:r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E118A8-433D-F79F-D43D-C760641F90A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0161678-81DA-4AE8-8824-2AA569F593C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617962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9">
          <a:extLst>
            <a:ext uri="{FF2B5EF4-FFF2-40B4-BE49-F238E27FC236}">
              <a16:creationId xmlns:a16="http://schemas.microsoft.com/office/drawing/2014/main" id="{CB960E07-D7FC-9121-815E-3DCCC300A5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8:notes">
            <a:extLst>
              <a:ext uri="{FF2B5EF4-FFF2-40B4-BE49-F238E27FC236}">
                <a16:creationId xmlns:a16="http://schemas.microsoft.com/office/drawing/2014/main" id="{5CF33887-3E23-5B1D-949E-0E146A20B02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12386" y="5913344"/>
            <a:ext cx="5699083" cy="483819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1" name="Google Shape;251;p8:notes">
            <a:extLst>
              <a:ext uri="{FF2B5EF4-FFF2-40B4-BE49-F238E27FC236}">
                <a16:creationId xmlns:a16="http://schemas.microsoft.com/office/drawing/2014/main" id="{39867CE1-275D-8036-E387-C1512725192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-122238" y="1536700"/>
            <a:ext cx="7367588" cy="41449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3549436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7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8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74566C-16BA-56B7-7849-FC05957525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00E4047-A5D1-86CD-0B87-02405D21BB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32C337-639F-42C8-EC53-6C9647ABFF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4DFE-0511-423C-B2BB-9FDFA5165DA1}" type="datetimeFigureOut">
              <a:rPr lang="en-US" smtClean="0"/>
              <a:t>3/16/2026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8B80A6-F1F5-E94C-3AC4-B04CC06E0C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F3B97E-9247-18AC-4ED7-C93C86EBBF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7157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18DA8D-A8C5-E088-AB24-F481B35C11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DC8C65-E455-211F-8E95-BE95ADF25A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D7AAF8-453E-A764-9980-86B0E794FE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4DFE-0511-423C-B2BB-9FDFA5165DA1}" type="datetimeFigureOut">
              <a:rPr lang="en-US" smtClean="0"/>
              <a:t>3/16/2026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BC16C9-E171-8527-C9CA-7102C003EC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656379-34FE-EB62-4534-DEFB25DEB1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62114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92BB03-E9EC-A3DE-A503-16B3B653C1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AA295F-D46B-9744-ECC3-3B81397C1E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60231B-0CD0-942B-614D-15454F6C9B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4DFE-0511-423C-B2BB-9FDFA5165DA1}" type="datetimeFigureOut">
              <a:rPr lang="en-US" smtClean="0"/>
              <a:t>3/16/2026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131B06-A4DC-7F07-40CA-4D548A2ED0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AAF3AC-C957-93BC-0E02-8A32127C7A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00597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FEDFEF-4B83-93C6-4319-38452CDB52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5AE196-38C1-AD7E-8D51-DA0661FC58F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5917F8-BE3C-DADA-0729-FC9059C531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87AACD-EBAE-9435-267B-3CAC49A8A4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4DFE-0511-423C-B2BB-9FDFA5165DA1}" type="datetimeFigureOut">
              <a:rPr lang="en-US" smtClean="0"/>
              <a:t>3/16/2026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DEE11B-FCDA-4CBE-F494-D7B464AA98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FB9EC1-61CD-C092-2D8D-3F3EF74DA6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5635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A9FE82-A8D9-ED50-06EE-D6B3809D0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018ED3-88E5-7860-B9D7-374142366A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A6B44EA-3F23-FDED-53BB-190544E5EA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961FA0B-391E-7B6F-751F-E7144BFC7ED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F52B3AA-6B95-477E-F52A-45CBD397850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CA7B3E7-22CF-C5EE-BB28-6E6C20CAFF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4DFE-0511-423C-B2BB-9FDFA5165DA1}" type="datetimeFigureOut">
              <a:rPr lang="en-US" smtClean="0"/>
              <a:t>3/16/2026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49682C2-21F6-BB19-E2F4-E387581BD1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118E803-25BC-8BE7-35E9-3A64E6EE09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17636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5EB186-E26D-4B8A-8EAE-07776D730E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159E9EB-5CE2-2BF4-A58F-C704F507F1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4DFE-0511-423C-B2BB-9FDFA5165DA1}" type="datetimeFigureOut">
              <a:rPr lang="en-US" smtClean="0"/>
              <a:t>3/16/2026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E092E02-7E41-DA24-39B8-1D26EEDA35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DA33EF1-0583-5DA1-A793-452E7F728E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4404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12BA953-9C10-B581-035D-9B8620F302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4DFE-0511-423C-B2BB-9FDFA5165DA1}" type="datetimeFigureOut">
              <a:rPr lang="en-US" smtClean="0"/>
              <a:t>3/16/2026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305EBC7-FB92-BEA8-AC88-8C93283296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F16C73-8EB5-5D86-578E-86CAB9F490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67930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B3915C-4A6C-86DC-8D25-F019A47D04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63CD13-F1AA-3009-ED4D-6F1786160A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2047667-0CDB-C7AB-06CB-BFC4755638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2FD0BF-060A-02C4-98A4-082BEB1F85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4DFE-0511-423C-B2BB-9FDFA5165DA1}" type="datetimeFigureOut">
              <a:rPr lang="en-US" smtClean="0"/>
              <a:t>3/16/2026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6F3763-ADEB-874A-95EE-82506FD198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EF9730-C08D-2943-9DF9-7BBA68649D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88149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712DF7-6F8F-1BC0-7D6C-A184442D00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53668FC-4C06-F1A9-3345-6A0DF17346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0361892-2E4C-4BCE-5FA7-BFD74E681D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5B93A4-C3D2-9D05-AE40-C55C4404DF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4DFE-0511-423C-B2BB-9FDFA5165DA1}" type="datetimeFigureOut">
              <a:rPr lang="en-US" smtClean="0"/>
              <a:t>3/16/2026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583E6E-5DF1-8E88-F20F-C892FDAF15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C5B162-BD4A-4E84-24FB-EF572A5294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24371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4A724B-A07E-CE99-B42D-86F2C1123E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8A26D4-CDE7-4D02-4BFC-4B9010C8EE7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6A44C0-599F-E747-F368-0034C01999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4DFE-0511-423C-B2BB-9FDFA5165DA1}" type="datetimeFigureOut">
              <a:rPr lang="en-US" smtClean="0"/>
              <a:t>3/16/2026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4C2312-D456-108C-87A8-37AF75F5F2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CD94B2-4B34-71B9-B668-ADEB14D954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48472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060C47-12D1-8B73-A7CD-FBFA3B56212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605BDBA-6C7D-7521-83BD-0B35451CA4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E47B27-EE4C-B942-883C-B911D2A5AC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4DFE-0511-423C-B2BB-9FDFA5165DA1}" type="datetimeFigureOut">
              <a:rPr lang="en-US" smtClean="0"/>
              <a:t>3/16/2026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7C23A0-7DE2-111F-BE07-CB5EAF325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135BC-B53D-9E30-0CBD-10F336A7E4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95920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3">
            <a:extLst>
              <a:ext uri="{FF2B5EF4-FFF2-40B4-BE49-F238E27FC236}">
                <a16:creationId xmlns:a16="http://schemas.microsoft.com/office/drawing/2014/main" id="{87A340C3-9E38-494B-9CEE-64298BFB034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87512" y="6569328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4D688CFF-17F2-4807-A398-FA651046DDB6}"/>
              </a:ext>
            </a:extLst>
          </p:cNvPr>
          <p:cNvSpPr/>
          <p:nvPr userDrawn="1"/>
        </p:nvSpPr>
        <p:spPr>
          <a:xfrm>
            <a:off x="302493" y="176983"/>
            <a:ext cx="11599343" cy="655145"/>
          </a:xfrm>
          <a:prstGeom prst="roundRect">
            <a:avLst>
              <a:gd name="adj" fmla="val 35833"/>
            </a:avLst>
          </a:prstGeom>
          <a:solidFill>
            <a:srgbClr val="1577A5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1" i="0" u="none" strike="noStrike" kern="1200" cap="none" spc="3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31851B1-F306-47EB-A6E3-26F8C0BD33D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2350" y="233092"/>
            <a:ext cx="645523" cy="542926"/>
          </a:xfrm>
          <a:prstGeom prst="rect">
            <a:avLst/>
          </a:prstGeom>
          <a:effectLst>
            <a:softEdge rad="0"/>
          </a:effectLst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7C5A2D2A-AA78-411C-98AF-4E10D76913B9}"/>
              </a:ext>
            </a:extLst>
          </p:cNvPr>
          <p:cNvSpPr/>
          <p:nvPr userDrawn="1"/>
        </p:nvSpPr>
        <p:spPr>
          <a:xfrm>
            <a:off x="166255" y="1018903"/>
            <a:ext cx="11830153" cy="5603636"/>
          </a:xfrm>
          <a:prstGeom prst="roundRect">
            <a:avLst>
              <a:gd name="adj" fmla="val 7810"/>
            </a:avLst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460209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preserve="1" userDrawn="1">
  <p:cSld name="Title and Content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A3268DA-DBD7-41A0-A7E3-222A6B81F7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99105" y="64928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C787E290-76B0-4EA1-9FB1-BF333C18EE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8325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A14AEAC-7C21-B532-9CCB-9032C6397F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F4B50-E552-49EA-BDBF-6404FA9B1D46}" type="datetimeFigureOut">
              <a:rPr lang="th-TH" smtClean="0"/>
              <a:t>16/03/69</a:t>
            </a:fld>
            <a:endParaRPr lang="th-TH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5672813-2211-DEB8-29BC-972455330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8508DE7-503F-5EAE-96DF-8F0441A06D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39082-5BDF-4F10-B12F-D387EDA5504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928109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35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t>ร้อยละ</a:t>
            </a:r>
            <a:r>
              <a:rPr spc="-60"/>
              <a:t> </a:t>
            </a:r>
            <a:r>
              <a:rPr spc="-195">
                <a:latin typeface="TH SarabunPSK"/>
                <a:cs typeface="TH SarabunPSK"/>
              </a:rPr>
              <a:t>10</a:t>
            </a:r>
            <a:r>
              <a:rPr spc="-195"/>
              <a:t>0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3/16/2026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/>
          </a:p>
        </p:txBody>
      </p:sp>
    </p:spTree>
    <p:extLst>
      <p:ext uri="{BB962C8B-B14F-4D97-AF65-F5344CB8AC3E}">
        <p14:creationId xmlns:p14="http://schemas.microsoft.com/office/powerpoint/2010/main" val="24049124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35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t>ร้อยละ</a:t>
            </a:r>
            <a:r>
              <a:rPr spc="-60"/>
              <a:t> </a:t>
            </a:r>
            <a:r>
              <a:rPr spc="-195">
                <a:latin typeface="TH SarabunPSK"/>
                <a:cs typeface="TH SarabunPSK"/>
              </a:rPr>
              <a:t>10</a:t>
            </a:r>
            <a:r>
              <a:rPr spc="-195"/>
              <a:t>0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3/16/2026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/>
          </a:p>
        </p:txBody>
      </p:sp>
    </p:spTree>
    <p:extLst>
      <p:ext uri="{BB962C8B-B14F-4D97-AF65-F5344CB8AC3E}">
        <p14:creationId xmlns:p14="http://schemas.microsoft.com/office/powerpoint/2010/main" val="227299691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t>ร้อยละ</a:t>
            </a:r>
            <a:r>
              <a:rPr spc="-60"/>
              <a:t> </a:t>
            </a:r>
            <a:r>
              <a:rPr spc="-195">
                <a:latin typeface="TH SarabunPSK"/>
                <a:cs typeface="TH SarabunPSK"/>
              </a:rPr>
              <a:t>10</a:t>
            </a:r>
            <a:r>
              <a:rPr spc="-195"/>
              <a:t>0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3/16/2026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/>
          </a:p>
        </p:txBody>
      </p:sp>
    </p:spTree>
    <p:extLst>
      <p:ext uri="{BB962C8B-B14F-4D97-AF65-F5344CB8AC3E}">
        <p14:creationId xmlns:p14="http://schemas.microsoft.com/office/powerpoint/2010/main" val="188628511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t>ร้อยละ</a:t>
            </a:r>
            <a:r>
              <a:rPr spc="-60"/>
              <a:t> </a:t>
            </a:r>
            <a:r>
              <a:rPr spc="-195">
                <a:latin typeface="TH SarabunPSK"/>
                <a:cs typeface="TH SarabunPSK"/>
              </a:rPr>
              <a:t>10</a:t>
            </a:r>
            <a:r>
              <a:rPr spc="-195"/>
              <a:t>0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3/16/2026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/>
          </a:p>
        </p:txBody>
      </p:sp>
    </p:spTree>
    <p:extLst>
      <p:ext uri="{BB962C8B-B14F-4D97-AF65-F5344CB8AC3E}">
        <p14:creationId xmlns:p14="http://schemas.microsoft.com/office/powerpoint/2010/main" val="285187350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t>ร้อยละ</a:t>
            </a:r>
            <a:r>
              <a:rPr spc="-60"/>
              <a:t> </a:t>
            </a:r>
            <a:r>
              <a:rPr spc="-195">
                <a:latin typeface="TH SarabunPSK"/>
                <a:cs typeface="TH SarabunPSK"/>
              </a:rPr>
              <a:t>10</a:t>
            </a:r>
            <a:r>
              <a:rPr spc="-195"/>
              <a:t>0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3/16/2026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/>
          </a:p>
        </p:txBody>
      </p:sp>
    </p:spTree>
    <p:extLst>
      <p:ext uri="{BB962C8B-B14F-4D97-AF65-F5344CB8AC3E}">
        <p14:creationId xmlns:p14="http://schemas.microsoft.com/office/powerpoint/2010/main" val="1289428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D5E24E-108B-4B3E-AA94-12CFE693D2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50716D0-35E2-4839-993E-6C35B6045A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83D301-2B36-4200-90B3-4CF3C3A3D1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0A1E7-8073-487A-ACB2-1C6A3F844676}" type="datetime1">
              <a:rPr lang="en-US" smtClean="0"/>
              <a:t>3/16/2026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C9FF00-A8BA-488C-BC0E-BBCD773479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E3530A-1664-4758-B85F-C9DAEA0082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208203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F31AFEE-78C1-544C-CC3E-8278EF92BE77}"/>
              </a:ext>
            </a:extLst>
          </p:cNvPr>
          <p:cNvSpPr/>
          <p:nvPr userDrawn="1"/>
        </p:nvSpPr>
        <p:spPr>
          <a:xfrm>
            <a:off x="9976513" y="6400801"/>
            <a:ext cx="2215487" cy="45719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876C51-0AF4-4989-AA73-FDA0BA469D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47B5BF-AA26-46AB-AA2E-A5966B2144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D480BD-847B-4FB0-B746-C2759C3FF8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00BE8-D847-403A-90CD-B9273D2AF93C}" type="datetime1">
              <a:rPr lang="en-US" smtClean="0"/>
              <a:t>3/16/2026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350DDB-97FF-45A1-98B7-CDC3FF7810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77F7E7-4F9C-46DD-8738-D76CA0694F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800" y="6453660"/>
            <a:ext cx="2743200" cy="365125"/>
          </a:xfrm>
        </p:spPr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977688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F028D5-0985-4CBA-A044-83D0C70A66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913771-4786-46F7-8DFC-76AA1F14B8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D0456B-B9EE-497E-A698-83BB43B78D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C8759D-AC03-489F-B918-D65F41CF7733}" type="datetime1">
              <a:rPr lang="en-US" smtClean="0"/>
              <a:t>3/16/2026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758C67-1167-4980-8600-624D3C82BF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C2C9AC-0E90-4FDE-B40E-1BC2456E20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488486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7E52B5-6443-4ECE-B1F5-3837B255B5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8786BD-4A35-4A86-9FB0-D20A0A74B9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78D66B3-4A8C-420E-997E-1D2FC12633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8C545A-D865-4D37-83DA-9592D367C4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16E35-4F70-422D-8A2F-F8F1F2CD434B}" type="datetime1">
              <a:rPr lang="en-US" smtClean="0"/>
              <a:t>3/16/2026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0B80FF5-916A-4EEF-8B86-5A270063A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8B891C-8C75-499F-8F1F-E8BF11B88B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48768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6716E0-C22D-48E8-A17A-EDD4E079A4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FCAEA1-D480-48D6-841C-E0B0472CA6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5418EC-E007-4E0F-B731-FE13F427A9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3D10FCF-AA29-45E8-80C8-CE19B6E61D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7FB92B-A126-475B-ADE6-CB4F9E9A533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72FA88F-9CB2-42E2-9A4E-2DF01A91A5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E43BE-D911-4B14-9BB3-1E544ABE32D6}" type="datetime1">
              <a:rPr lang="en-US" smtClean="0"/>
              <a:t>3/16/2026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9B7DBE1-649C-4C13-8FF9-CA8069E3D6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E248F61-611E-4190-AF0F-E18C5596A8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606804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DD597B-2047-452A-A6F0-C177679391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1766E11-BD54-43F0-A0E6-5CFF8C52BD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F86D9-63B4-4ED0-A26F-282140451051}" type="datetime1">
              <a:rPr lang="en-US" smtClean="0"/>
              <a:t>3/16/2026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CC16218-A66B-49E9-A869-0643C820A0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51C55E0-AB3F-4A37-A9EF-1CFB30B754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053612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456A59D-6640-46D8-BBFF-8A855C910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70CAB-BDA0-4F0E-ADC9-7CA311D8B4F3}" type="datetime1">
              <a:rPr lang="en-US" smtClean="0"/>
              <a:t>3/16/2026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F04B532-AC43-4B21-80FD-AA1A6C89D3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C9709E-5CC9-4B24-9555-E32F6E6FA5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646415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1C0A8B-1D5A-4CC8-879A-34F33624AD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D5A473-40BF-45B6-AAAA-BD19BB5E66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428E46-96B8-4727-A47E-E380F234F1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9F52938-F89E-4858-AFC8-42B91EBC39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982E3-A45C-4266-A4B9-DEC6CCB1AA54}" type="datetime1">
              <a:rPr lang="en-US" smtClean="0"/>
              <a:t>3/16/2026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BDCC0B-8674-45C2-9BC5-141BF1328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905AE8-A7B3-465E-81EE-87E09F2CFE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831387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23A995-AB86-47AC-9FDA-28C1477DA9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886F350-0ED8-49DB-B472-3992353CB69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0A96700-CD50-4174-B20A-00B0498B48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EB5F13-D64F-47FB-8FF3-0692993C9A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261F5-9EFB-4B3F-BF1D-E897F3DB174C}" type="datetime1">
              <a:rPr lang="en-US" smtClean="0"/>
              <a:t>3/16/2026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EC787A-77BE-4DDD-8FCB-87F92D54D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5BA65E-186A-44B6-9D12-0D2C3E3A73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031063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804A0C-816A-45C3-915A-B8663D05AF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DFAC23A-CB93-43C5-B09F-63A8AB55D2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A57CBC-FE88-4FA3-9E2E-7D1359DCC6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B257D-0CEB-4C8D-BFCD-937440BFFDCC}" type="datetime1">
              <a:rPr lang="en-US" smtClean="0"/>
              <a:t>3/16/2026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480712-92B9-4367-B114-B462514F1B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5040AE-7CF6-4445-8F3C-F2FDE67EC6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062131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7E09FE8-F029-4160-BF98-3318A57A3A4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0A8C005-AB18-4800-B11F-6C399A72BD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D152B7-9EF5-432E-8DB2-BEE40324A2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6CAB3-5CBE-4D85-B0C9-14D35BA01928}" type="datetime1">
              <a:rPr lang="en-US" smtClean="0"/>
              <a:t>3/16/2026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E286E6-FE18-42CB-8181-A022296865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C2A53D-A678-4DE8-B367-240AD09FFE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88175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D5E24E-108B-4B3E-AA94-12CFE693D2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50716D0-35E2-4839-993E-6C35B6045A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83D301-2B36-4200-90B3-4CF3C3A3D1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B6318-7946-43D6-87C0-E9D19FE7157F}" type="datetime1">
              <a:rPr lang="en-US" smtClean="0"/>
              <a:t>3/16/2026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C9FF00-A8BA-488C-BC0E-BBCD773479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E3530A-1664-4758-B85F-C9DAEA0082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536897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F31AFEE-78C1-544C-CC3E-8278EF92BE77}"/>
              </a:ext>
            </a:extLst>
          </p:cNvPr>
          <p:cNvSpPr/>
          <p:nvPr userDrawn="1"/>
        </p:nvSpPr>
        <p:spPr>
          <a:xfrm>
            <a:off x="9976513" y="6400801"/>
            <a:ext cx="2215487" cy="45719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876C51-0AF4-4989-AA73-FDA0BA469D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47B5BF-AA26-46AB-AA2E-A5966B2144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D480BD-847B-4FB0-B746-C2759C3FF8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4BD02-87F9-48F0-B884-0219C0B61335}" type="datetime1">
              <a:rPr lang="en-US" smtClean="0"/>
              <a:t>3/16/2026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350DDB-97FF-45A1-98B7-CDC3FF7810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77F7E7-4F9C-46DD-8738-D76CA0694F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800" y="6453660"/>
            <a:ext cx="2743200" cy="365125"/>
          </a:xfrm>
        </p:spPr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521209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F028D5-0985-4CBA-A044-83D0C70A66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913771-4786-46F7-8DFC-76AA1F14B8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D0456B-B9EE-497E-A698-83BB43B78D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508C8-4A3C-4C08-9F21-8D82C3F85F93}" type="datetime1">
              <a:rPr lang="en-US" smtClean="0"/>
              <a:t>3/16/2026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758C67-1167-4980-8600-624D3C82BF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C2C9AC-0E90-4FDE-B40E-1BC2456E20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895102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7E52B5-6443-4ECE-B1F5-3837B255B5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8786BD-4A35-4A86-9FB0-D20A0A74B9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78D66B3-4A8C-420E-997E-1D2FC12633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8C545A-D865-4D37-83DA-9592D367C4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7A3CE-63A4-4951-8A04-21A70445E862}" type="datetime1">
              <a:rPr lang="en-US" smtClean="0"/>
              <a:t>3/16/2026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0B80FF5-916A-4EEF-8B86-5A270063A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8B891C-8C75-499F-8F1F-E8BF11B88B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370424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6716E0-C22D-48E8-A17A-EDD4E079A4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FCAEA1-D480-48D6-841C-E0B0472CA6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5418EC-E007-4E0F-B731-FE13F427A9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3D10FCF-AA29-45E8-80C8-CE19B6E61D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7FB92B-A126-475B-ADE6-CB4F9E9A533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72FA88F-9CB2-42E2-9A4E-2DF01A91A5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21275-74C3-4CEA-8EBD-F50CFB9C0427}" type="datetime1">
              <a:rPr lang="en-US" smtClean="0"/>
              <a:t>3/16/2026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9B7DBE1-649C-4C13-8FF9-CA8069E3D6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E248F61-611E-4190-AF0F-E18C5596A8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031393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DD597B-2047-452A-A6F0-C177679391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1766E11-BD54-43F0-A0E6-5CFF8C52BD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64287-B6B8-4F97-A551-1CCD280936E2}" type="datetime1">
              <a:rPr lang="en-US" smtClean="0"/>
              <a:t>3/16/2026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CC16218-A66B-49E9-A869-0643C820A0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51C55E0-AB3F-4A37-A9EF-1CFB30B754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742753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456A59D-6640-46D8-BBFF-8A855C910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8748E-950B-4949-8916-AA0CB3E4EE92}" type="datetime1">
              <a:rPr lang="en-US" smtClean="0"/>
              <a:t>3/16/2026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F04B532-AC43-4B21-80FD-AA1A6C89D3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C9709E-5CC9-4B24-9555-E32F6E6FA5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877362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1C0A8B-1D5A-4CC8-879A-34F33624AD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D5A473-40BF-45B6-AAAA-BD19BB5E66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428E46-96B8-4727-A47E-E380F234F1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9F52938-F89E-4858-AFC8-42B91EBC39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4C4E5-5D86-49E2-9EE8-BBBC79F98B5A}" type="datetime1">
              <a:rPr lang="en-US" smtClean="0"/>
              <a:t>3/16/2026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BDCC0B-8674-45C2-9BC5-141BF1328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905AE8-A7B3-465E-81EE-87E09F2CFE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035487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23A995-AB86-47AC-9FDA-28C1477DA9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886F350-0ED8-49DB-B472-3992353CB69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0A96700-CD50-4174-B20A-00B0498B48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EB5F13-D64F-47FB-8FF3-0692993C9A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E8D81-552D-4202-AAA1-A95FC9A10008}" type="datetime1">
              <a:rPr lang="en-US" smtClean="0"/>
              <a:t>3/16/2026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EC787A-77BE-4DDD-8FCB-87F92D54D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5BA65E-186A-44B6-9D12-0D2C3E3A73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016679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1_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804A0C-816A-45C3-915A-B8663D05AF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DFAC23A-CB93-43C5-B09F-63A8AB55D2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A57CBC-FE88-4FA3-9E2E-7D1359DCC6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4F507-A13C-4E4C-815B-17F8D601B0EA}" type="datetime1">
              <a:rPr lang="en-US" smtClean="0"/>
              <a:t>3/16/2026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480712-92B9-4367-B114-B462514F1B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5040AE-7CF6-4445-8F3C-F2FDE67EC6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652158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7E09FE8-F029-4160-BF98-3318A57A3A4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0A8C005-AB18-4800-B11F-6C399A72BD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D152B7-9EF5-432E-8DB2-BEE40324A2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A1B36-78E2-4CBD-9C19-92ED85063CDA}" type="datetime1">
              <a:rPr lang="en-US" smtClean="0"/>
              <a:t>3/16/2026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E286E6-FE18-42CB-8181-A022296865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C2A53D-A678-4DE8-B367-240AD09FFE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594494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D5E24E-108B-4B3E-AA94-12CFE693D2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50716D0-35E2-4839-993E-6C35B6045A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83D301-2B36-4200-90B3-4CF3C3A3D1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33B4F-9454-4B70-83BD-5A0CC0199EC4}" type="datetimeFigureOut">
              <a:rPr lang="en-US" smtClean="0"/>
              <a:t>3/16/2026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C9FF00-A8BA-488C-BC0E-BBCD773479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E3530A-1664-4758-B85F-C9DAEA0082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902527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F31AFEE-78C1-544C-CC3E-8278EF92BE77}"/>
              </a:ext>
            </a:extLst>
          </p:cNvPr>
          <p:cNvSpPr/>
          <p:nvPr userDrawn="1"/>
        </p:nvSpPr>
        <p:spPr>
          <a:xfrm>
            <a:off x="9976513" y="6400801"/>
            <a:ext cx="2215487" cy="45719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876C51-0AF4-4989-AA73-FDA0BA469D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47B5BF-AA26-46AB-AA2E-A5966B2144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D480BD-847B-4FB0-B746-C2759C3FF8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33B4F-9454-4B70-83BD-5A0CC0199EC4}" type="datetimeFigureOut">
              <a:rPr lang="en-US" smtClean="0"/>
              <a:t>3/16/2026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350DDB-97FF-45A1-98B7-CDC3FF7810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77F7E7-4F9C-46DD-8738-D76CA0694F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800" y="6453660"/>
            <a:ext cx="2743200" cy="365125"/>
          </a:xfrm>
        </p:spPr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989811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F028D5-0985-4CBA-A044-83D0C70A66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913771-4786-46F7-8DFC-76AA1F14B8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D0456B-B9EE-497E-A698-83BB43B78D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33B4F-9454-4B70-83BD-5A0CC0199EC4}" type="datetimeFigureOut">
              <a:rPr lang="en-US" smtClean="0"/>
              <a:t>3/16/2026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758C67-1167-4980-8600-624D3C82BF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C2C9AC-0E90-4FDE-B40E-1BC2456E20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097640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7E52B5-6443-4ECE-B1F5-3837B255B5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8786BD-4A35-4A86-9FB0-D20A0A74B9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78D66B3-4A8C-420E-997E-1D2FC12633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8C545A-D865-4D37-83DA-9592D367C4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33B4F-9454-4B70-83BD-5A0CC0199EC4}" type="datetimeFigureOut">
              <a:rPr lang="en-US" smtClean="0"/>
              <a:t>3/16/2026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0B80FF5-916A-4EEF-8B86-5A270063A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8B891C-8C75-499F-8F1F-E8BF11B88B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13373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6716E0-C22D-48E8-A17A-EDD4E079A4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FCAEA1-D480-48D6-841C-E0B0472CA6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5418EC-E007-4E0F-B731-FE13F427A9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3D10FCF-AA29-45E8-80C8-CE19B6E61D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7FB92B-A126-475B-ADE6-CB4F9E9A533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72FA88F-9CB2-42E2-9A4E-2DF01A91A5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33B4F-9454-4B70-83BD-5A0CC0199EC4}" type="datetimeFigureOut">
              <a:rPr lang="en-US" smtClean="0"/>
              <a:t>3/16/2026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9B7DBE1-649C-4C13-8FF9-CA8069E3D6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E248F61-611E-4190-AF0F-E18C5596A8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00987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DD597B-2047-452A-A6F0-C177679391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1766E11-BD54-43F0-A0E6-5CFF8C52BD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33B4F-9454-4B70-83BD-5A0CC0199EC4}" type="datetimeFigureOut">
              <a:rPr lang="en-US" smtClean="0"/>
              <a:t>3/16/2026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CC16218-A66B-49E9-A869-0643C820A0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51C55E0-AB3F-4A37-A9EF-1CFB30B754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892505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456A59D-6640-46D8-BBFF-8A855C910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33B4F-9454-4B70-83BD-5A0CC0199EC4}" type="datetimeFigureOut">
              <a:rPr lang="en-US" smtClean="0"/>
              <a:t>3/16/2026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F04B532-AC43-4B21-80FD-AA1A6C89D3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C9709E-5CC9-4B24-9555-E32F6E6FA5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683055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1C0A8B-1D5A-4CC8-879A-34F33624AD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D5A473-40BF-45B6-AAAA-BD19BB5E66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428E46-96B8-4727-A47E-E380F234F1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9F52938-F89E-4858-AFC8-42B91EBC39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33B4F-9454-4B70-83BD-5A0CC0199EC4}" type="datetimeFigureOut">
              <a:rPr lang="en-US" smtClean="0"/>
              <a:t>3/16/2026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BDCC0B-8674-45C2-9BC5-141BF1328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905AE8-A7B3-465E-81EE-87E09F2CFE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113755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23A995-AB86-47AC-9FDA-28C1477DA9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886F350-0ED8-49DB-B472-3992353CB69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0A96700-CD50-4174-B20A-00B0498B48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EB5F13-D64F-47FB-8FF3-0692993C9A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33B4F-9454-4B70-83BD-5A0CC0199EC4}" type="datetimeFigureOut">
              <a:rPr lang="en-US" smtClean="0"/>
              <a:t>3/16/2026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EC787A-77BE-4DDD-8FCB-87F92D54D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5BA65E-186A-44B6-9D12-0D2C3E3A73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19061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804A0C-816A-45C3-915A-B8663D05AF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DFAC23A-CB93-43C5-B09F-63A8AB55D2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A57CBC-FE88-4FA3-9E2E-7D1359DCC6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33B4F-9454-4B70-83BD-5A0CC0199EC4}" type="datetimeFigureOut">
              <a:rPr lang="en-US" smtClean="0"/>
              <a:t>3/16/2026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480712-92B9-4367-B114-B462514F1B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5040AE-7CF6-4445-8F3C-F2FDE67EC6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159969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7E09FE8-F029-4160-BF98-3318A57A3A4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0A8C005-AB18-4800-B11F-6C399A72BD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D152B7-9EF5-432E-8DB2-BEE40324A2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33B4F-9454-4B70-83BD-5A0CC0199EC4}" type="datetimeFigureOut">
              <a:rPr lang="en-US" smtClean="0"/>
              <a:t>3/16/2026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E286E6-FE18-42CB-8181-A022296865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C2A53D-A678-4DE8-B367-240AD09FFE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182123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73B661-61BC-4758-875D-C66BE45B49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1DF3EA-7099-49DC-A468-DB0DEC1BF6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4C72F0-5866-4CEC-AE60-9F5B79476C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ABAC2-5386-43F5-8AE7-7D988D2CDFB8}" type="datetime1">
              <a:rPr lang="en-US" smtClean="0"/>
              <a:t>3/16/2026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2228D9-DF13-4A0E-92E0-7D150359A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B47AE0DE-4583-1631-9A8F-2CBCBAB6AF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99105" y="64928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+mn-lt"/>
                <a:cs typeface="TH SarabunPSK" panose="020B0500040200020003" pitchFamily="34" charset="-34"/>
              </a:defRPr>
            </a:lvl1pPr>
          </a:lstStyle>
          <a:p>
            <a:fld id="{C787E290-76B0-4EA1-9FB1-BF333C18EE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6637262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D5E24E-108B-4B3E-AA94-12CFE693D2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50716D0-35E2-4839-993E-6C35B6045A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83D301-2B36-4200-90B3-4CF3C3A3D1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D1493-B9FE-40DA-BBB9-642082031259}" type="datetime1">
              <a:rPr lang="en-US" smtClean="0"/>
              <a:t>3/16/2026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C9FF00-A8BA-488C-BC0E-BBCD773479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E3530A-1664-4758-B85F-C9DAEA0082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316383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DDB804B-78C6-2CB8-A472-27F7A05DC00F}"/>
              </a:ext>
            </a:extLst>
          </p:cNvPr>
          <p:cNvSpPr/>
          <p:nvPr userDrawn="1"/>
        </p:nvSpPr>
        <p:spPr>
          <a:xfrm>
            <a:off x="9962867" y="6400952"/>
            <a:ext cx="2229133" cy="470847"/>
          </a:xfrm>
          <a:prstGeom prst="rect">
            <a:avLst/>
          </a:prstGeom>
          <a:solidFill>
            <a:srgbClr val="FFBD4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876C51-0AF4-4989-AA73-FDA0BA469D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47B5BF-AA26-46AB-AA2E-A5966B2144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D480BD-847B-4FB0-B746-C2759C3FF8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F4A5-9892-4532-BED8-B9FE8D47C34D}" type="datetime1">
              <a:rPr lang="en-US" smtClean="0"/>
              <a:t>3/16/2026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350DDB-97FF-45A1-98B7-CDC3FF7810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77F7E7-4F9C-46DD-8738-D76CA0694F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800" y="6453660"/>
            <a:ext cx="2743200" cy="365125"/>
          </a:xfrm>
        </p:spPr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514312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F028D5-0985-4CBA-A044-83D0C70A66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913771-4786-46F7-8DFC-76AA1F14B8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D0456B-B9EE-497E-A698-83BB43B78D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68E50-F544-49F7-BEAD-765EEBAF507F}" type="datetime1">
              <a:rPr lang="en-US" smtClean="0"/>
              <a:t>3/16/2026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758C67-1167-4980-8600-624D3C82BF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C2C9AC-0E90-4FDE-B40E-1BC2456E20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8828563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7E52B5-6443-4ECE-B1F5-3837B255B5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8786BD-4A35-4A86-9FB0-D20A0A74B9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78D66B3-4A8C-420E-997E-1D2FC12633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8C545A-D865-4D37-83DA-9592D367C4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B46D8-2C59-442D-BEFA-9438A8408A8E}" type="datetime1">
              <a:rPr lang="en-US" smtClean="0"/>
              <a:t>3/16/2026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0B80FF5-916A-4EEF-8B86-5A270063A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8B891C-8C75-499F-8F1F-E8BF11B88B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0268993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6716E0-C22D-48E8-A17A-EDD4E079A4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FCAEA1-D480-48D6-841C-E0B0472CA6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5418EC-E007-4E0F-B731-FE13F427A9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3D10FCF-AA29-45E8-80C8-CE19B6E61D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7FB92B-A126-475B-ADE6-CB4F9E9A533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72FA88F-9CB2-42E2-9A4E-2DF01A91A5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164FD-5816-4F02-A6F3-2CD6B9480CAC}" type="datetime1">
              <a:rPr lang="en-US" smtClean="0"/>
              <a:t>3/16/2026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9B7DBE1-649C-4C13-8FF9-CA8069E3D6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E248F61-611E-4190-AF0F-E18C5596A8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9053276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DD597B-2047-452A-A6F0-C177679391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1766E11-BD54-43F0-A0E6-5CFF8C52BD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E1874-9E37-4E33-90E8-97303C154CD5}" type="datetime1">
              <a:rPr lang="en-US" smtClean="0"/>
              <a:t>3/16/2026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CC16218-A66B-49E9-A869-0643C820A0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51C55E0-AB3F-4A37-A9EF-1CFB30B754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9214193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456A59D-6640-46D8-BBFF-8A855C910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F8177-454C-4C86-B2DF-55F0DE9FD047}" type="datetime1">
              <a:rPr lang="en-US" smtClean="0"/>
              <a:t>3/16/2026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F04B532-AC43-4B21-80FD-AA1A6C89D3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C9709E-5CC9-4B24-9555-E32F6E6FA5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108924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1C0A8B-1D5A-4CC8-879A-34F33624AD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D5A473-40BF-45B6-AAAA-BD19BB5E66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428E46-96B8-4727-A47E-E380F234F1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9F52938-F89E-4858-AFC8-42B91EBC39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09D7D-D02B-4FDF-8CF6-3E468166E6BB}" type="datetime1">
              <a:rPr lang="en-US" smtClean="0"/>
              <a:t>3/16/2026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BDCC0B-8674-45C2-9BC5-141BF1328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905AE8-A7B3-465E-81EE-87E09F2CFE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6732557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23A995-AB86-47AC-9FDA-28C1477DA9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886F350-0ED8-49DB-B472-3992353CB69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0A96700-CD50-4174-B20A-00B0498B48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EB5F13-D64F-47FB-8FF3-0692993C9A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213CE-2305-4134-992D-596F1AF0CF16}" type="datetime1">
              <a:rPr lang="en-US" smtClean="0"/>
              <a:t>3/16/2026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EC787A-77BE-4DDD-8FCB-87F92D54D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5BA65E-186A-44B6-9D12-0D2C3E3A73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0402621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804A0C-816A-45C3-915A-B8663D05AF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DFAC23A-CB93-43C5-B09F-63A8AB55D2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A57CBC-FE88-4FA3-9E2E-7D1359DCC6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1B7F7-38C6-4642-8538-03C36A255EF8}" type="datetime1">
              <a:rPr lang="en-US" smtClean="0"/>
              <a:t>3/16/2026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480712-92B9-4367-B114-B462514F1B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5040AE-7CF6-4445-8F3C-F2FDE67EC6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501658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7E09FE8-F029-4160-BF98-3318A57A3A4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0A8C005-AB18-4800-B11F-6C399A72BD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D152B7-9EF5-432E-8DB2-BEE40324A2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00A2A-E738-410D-8D0E-27C82606BC9E}" type="datetime1">
              <a:rPr lang="en-US" smtClean="0"/>
              <a:t>3/16/2026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E286E6-FE18-42CB-8181-A022296865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C2A53D-A678-4DE8-B367-240AD09FFE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3140974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4D688CFF-17F2-4807-A398-FA651046DDB6}"/>
              </a:ext>
            </a:extLst>
          </p:cNvPr>
          <p:cNvSpPr/>
          <p:nvPr userDrawn="1"/>
        </p:nvSpPr>
        <p:spPr>
          <a:xfrm>
            <a:off x="302493" y="176983"/>
            <a:ext cx="11599343" cy="655145"/>
          </a:xfrm>
          <a:prstGeom prst="roundRect">
            <a:avLst>
              <a:gd name="adj" fmla="val 35833"/>
            </a:avLst>
          </a:prstGeom>
          <a:solidFill>
            <a:srgbClr val="1577A5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1" i="0" u="none" strike="noStrike" kern="1200" cap="none" spc="3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31851B1-F306-47EB-A6E3-26F8C0BD33D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2350" y="233092"/>
            <a:ext cx="645523" cy="542926"/>
          </a:xfrm>
          <a:prstGeom prst="rect">
            <a:avLst/>
          </a:prstGeom>
          <a:effectLst>
            <a:softEdge rad="0"/>
          </a:effec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C5A2D2A-AA78-411C-98AF-4E10D76913B9}"/>
              </a:ext>
            </a:extLst>
          </p:cNvPr>
          <p:cNvSpPr/>
          <p:nvPr userDrawn="1"/>
        </p:nvSpPr>
        <p:spPr>
          <a:xfrm>
            <a:off x="1" y="888237"/>
            <a:ext cx="12191999" cy="596976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Slide Number Placeholder 3">
            <a:extLst>
              <a:ext uri="{FF2B5EF4-FFF2-40B4-BE49-F238E27FC236}">
                <a16:creationId xmlns:a16="http://schemas.microsoft.com/office/drawing/2014/main" id="{87A340C3-9E38-494B-9CEE-64298BFB034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448800" y="6315892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sz="1600" b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6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6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888645462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preserve="1" userDrawn="1">
  <p:cSld name="Title and Content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A3268DA-DBD7-41A0-A7E3-222A6B81F7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99105" y="64928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C787E290-76B0-4EA1-9FB1-BF333C18EE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597868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1_Title and Content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8" name="Google Shape;18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A3268DA-DBD7-41A0-A7E3-222A6B81F7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99105" y="64928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C787E290-76B0-4EA1-9FB1-BF333C18EE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6237592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EBB34C19-5956-40ED-8814-CA54CB437C36}"/>
              </a:ext>
            </a:extLst>
          </p:cNvPr>
          <p:cNvSpPr/>
          <p:nvPr userDrawn="1"/>
        </p:nvSpPr>
        <p:spPr>
          <a:xfrm>
            <a:off x="307287" y="1007599"/>
            <a:ext cx="1091415" cy="516402"/>
          </a:xfrm>
          <a:prstGeom prst="roundRect">
            <a:avLst>
              <a:gd name="adj" fmla="val 35833"/>
            </a:avLst>
          </a:prstGeom>
          <a:solidFill>
            <a:srgbClr val="1577A5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9" name="Slide Number Placeholder 3">
            <a:extLst>
              <a:ext uri="{FF2B5EF4-FFF2-40B4-BE49-F238E27FC236}">
                <a16:creationId xmlns:a16="http://schemas.microsoft.com/office/drawing/2014/main" id="{4742393A-54F4-4365-8850-D5BB866003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448800" y="625978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sz="1600" b="1"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pPr algn="r">
              <a:defRPr/>
            </a:pPr>
            <a:fld id="{41A61DF1-3BB6-403F-9CC9-71F63F6F4AF1}" type="slidenum">
              <a:rPr lang="th-TH" smtClean="0">
                <a:solidFill>
                  <a:prstClr val="white"/>
                </a:solidFill>
              </a:rPr>
              <a:pPr algn="r">
                <a:defRPr/>
              </a:pPr>
              <a:t>‹#›</a:t>
            </a:fld>
            <a:endParaRPr lang="th-TH">
              <a:solidFill>
                <a:prstClr val="white"/>
              </a:solidFill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7A4B018B-7F1E-4B49-B9C1-AEB89CF4DA9B}"/>
              </a:ext>
            </a:extLst>
          </p:cNvPr>
          <p:cNvSpPr/>
          <p:nvPr userDrawn="1"/>
        </p:nvSpPr>
        <p:spPr>
          <a:xfrm>
            <a:off x="302493" y="176983"/>
            <a:ext cx="11599343" cy="655145"/>
          </a:xfrm>
          <a:prstGeom prst="roundRect">
            <a:avLst>
              <a:gd name="adj" fmla="val 35833"/>
            </a:avLst>
          </a:prstGeom>
          <a:solidFill>
            <a:srgbClr val="1577A5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1" i="0" u="none" strike="noStrike" kern="1200" cap="none" spc="3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36595C3-2EBF-4C6E-88D7-87CB3744729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2350" y="233092"/>
            <a:ext cx="645523" cy="542926"/>
          </a:xfrm>
          <a:prstGeom prst="rect">
            <a:avLst/>
          </a:pr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1815060043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Title and Content"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10"/>
          <p:cNvSpPr/>
          <p:nvPr/>
        </p:nvSpPr>
        <p:spPr>
          <a:xfrm>
            <a:off x="9976513" y="6400801"/>
            <a:ext cx="2215487" cy="45719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srgbClr val="FFFFFF"/>
              </a:buClr>
              <a:buSzPts val="1800"/>
              <a:buFont typeface="Calibri"/>
              <a:buNone/>
            </a:pPr>
            <a:endParaRPr sz="18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1" name="Google Shape;171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2" name="Google Shape;172;p1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73" name="Google Shape;173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4" name="Google Shape;174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5" name="Google Shape;175;p10"/>
          <p:cNvSpPr txBox="1">
            <a:spLocks noGrp="1"/>
          </p:cNvSpPr>
          <p:nvPr>
            <p:ph type="sldNum" idx="12"/>
          </p:nvPr>
        </p:nvSpPr>
        <p:spPr>
          <a:xfrm>
            <a:off x="9448800" y="645366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th-TH"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279025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8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Sarabun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8" name="Google Shape;178;p28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79" name="Google Shape;179;p2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0" name="Google Shape;180;p2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1" name="Google Shape;181;p2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th-TH"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87035431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29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Sarabun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4" name="Google Shape;184;p29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85" name="Google Shape;185;p2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6" name="Google Shape;186;p2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7" name="Google Shape;187;p2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th-TH"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53752108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 Content"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3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0" name="Google Shape;190;p3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1" name="Google Shape;191;p30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2" name="Google Shape;192;p3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3" name="Google Shape;193;p3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4" name="Google Shape;194;p3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th-TH"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585862604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Comparison"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31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7" name="Google Shape;197;p31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98" name="Google Shape;198;p31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9" name="Google Shape;199;p31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200" name="Google Shape;200;p31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1" name="Google Shape;201;p3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2" name="Google Shape;202;p3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3" name="Google Shape;203;p3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th-TH"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46438418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3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6" name="Google Shape;206;p3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7" name="Google Shape;207;p3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8" name="Google Shape;208;p3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th-TH"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96215547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3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1" name="Google Shape;211;p3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2" name="Google Shape;212;p3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th-TH"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58132078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Content with Caption"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34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Sarabun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5" name="Google Shape;215;p34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216" name="Google Shape;216;p34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217" name="Google Shape;217;p3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8" name="Google Shape;218;p3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9" name="Google Shape;219;p3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th-TH"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36152093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 with Caption"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3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Sarabun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2" name="Google Shape;222;p35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223" name="Google Shape;223;p35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224" name="Google Shape;224;p3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5" name="Google Shape;225;p3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6" name="Google Shape;226;p3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th-TH"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24086347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Title and Vertical Text"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3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9" name="Google Shape;229;p36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30" name="Google Shape;230;p3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1" name="Google Shape;231;p3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2" name="Google Shape;232;p3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th-TH"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54449477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 Title and Text"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37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5" name="Google Shape;235;p37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36" name="Google Shape;236;p3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7" name="Google Shape;237;p3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8" name="Google Shape;238;p3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fld id="{00000000-1234-1234-1234-123412341234}" type="slidenum">
              <a:rPr lang="th-TH"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21722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7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theme" Target="../theme/theme3.xml"/><Relationship Id="rId11" Type="http://schemas.openxmlformats.org/officeDocument/2006/relationships/image" Target="../media/image7.png"/><Relationship Id="rId5" Type="http://schemas.openxmlformats.org/officeDocument/2006/relationships/slideLayout" Target="../slideLayouts/slideLayout19.xml"/><Relationship Id="rId10" Type="http://schemas.openxmlformats.org/officeDocument/2006/relationships/image" Target="../media/image6.png"/><Relationship Id="rId4" Type="http://schemas.openxmlformats.org/officeDocument/2006/relationships/slideLayout" Target="../slideLayouts/slideLayout18.xml"/><Relationship Id="rId9" Type="http://schemas.openxmlformats.org/officeDocument/2006/relationships/image" Target="../media/image5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13" Type="http://schemas.openxmlformats.org/officeDocument/2006/relationships/slideLayout" Target="../slideLayouts/slideLayout32.xml"/><Relationship Id="rId18" Type="http://schemas.openxmlformats.org/officeDocument/2006/relationships/slideLayout" Target="../slideLayouts/slideLayout37.xml"/><Relationship Id="rId3" Type="http://schemas.openxmlformats.org/officeDocument/2006/relationships/slideLayout" Target="../slideLayouts/slideLayout22.xml"/><Relationship Id="rId21" Type="http://schemas.openxmlformats.org/officeDocument/2006/relationships/slideLayout" Target="../slideLayouts/slideLayout40.xml"/><Relationship Id="rId7" Type="http://schemas.openxmlformats.org/officeDocument/2006/relationships/slideLayout" Target="../slideLayouts/slideLayout26.xml"/><Relationship Id="rId12" Type="http://schemas.openxmlformats.org/officeDocument/2006/relationships/slideLayout" Target="../slideLayouts/slideLayout31.xml"/><Relationship Id="rId17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1.xml"/><Relationship Id="rId16" Type="http://schemas.openxmlformats.org/officeDocument/2006/relationships/slideLayout" Target="../slideLayouts/slideLayout35.xml"/><Relationship Id="rId20" Type="http://schemas.openxmlformats.org/officeDocument/2006/relationships/slideLayout" Target="../slideLayouts/slideLayout39.xml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24" Type="http://schemas.openxmlformats.org/officeDocument/2006/relationships/image" Target="../media/image2.png"/><Relationship Id="rId5" Type="http://schemas.openxmlformats.org/officeDocument/2006/relationships/slideLayout" Target="../slideLayouts/slideLayout24.xml"/><Relationship Id="rId15" Type="http://schemas.openxmlformats.org/officeDocument/2006/relationships/slideLayout" Target="../slideLayouts/slideLayout34.xml"/><Relationship Id="rId23" Type="http://schemas.openxmlformats.org/officeDocument/2006/relationships/theme" Target="../theme/theme4.xml"/><Relationship Id="rId10" Type="http://schemas.openxmlformats.org/officeDocument/2006/relationships/slideLayout" Target="../slideLayouts/slideLayout29.xml"/><Relationship Id="rId19" Type="http://schemas.openxmlformats.org/officeDocument/2006/relationships/slideLayout" Target="../slideLayouts/slideLayout38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Relationship Id="rId14" Type="http://schemas.openxmlformats.org/officeDocument/2006/relationships/slideLayout" Target="../slideLayouts/slideLayout33.xml"/><Relationship Id="rId22" Type="http://schemas.openxmlformats.org/officeDocument/2006/relationships/slideLayout" Target="../slideLayouts/slideLayout41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9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44.xml"/><Relationship Id="rId7" Type="http://schemas.openxmlformats.org/officeDocument/2006/relationships/slideLayout" Target="../slideLayouts/slideLayout48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3.xml"/><Relationship Id="rId1" Type="http://schemas.openxmlformats.org/officeDocument/2006/relationships/slideLayout" Target="../slideLayouts/slideLayout42.xml"/><Relationship Id="rId6" Type="http://schemas.openxmlformats.org/officeDocument/2006/relationships/slideLayout" Target="../slideLayouts/slideLayout47.xml"/><Relationship Id="rId11" Type="http://schemas.openxmlformats.org/officeDocument/2006/relationships/slideLayout" Target="../slideLayouts/slideLayout52.xml"/><Relationship Id="rId5" Type="http://schemas.openxmlformats.org/officeDocument/2006/relationships/slideLayout" Target="../slideLayouts/slideLayout46.xml"/><Relationship Id="rId10" Type="http://schemas.openxmlformats.org/officeDocument/2006/relationships/slideLayout" Target="../slideLayouts/slideLayout51.xml"/><Relationship Id="rId4" Type="http://schemas.openxmlformats.org/officeDocument/2006/relationships/slideLayout" Target="../slideLayouts/slideLayout45.xml"/><Relationship Id="rId9" Type="http://schemas.openxmlformats.org/officeDocument/2006/relationships/slideLayout" Target="../slideLayouts/slideLayout50.xml"/></Relationships>
</file>

<file path=ppt/slideMasters/_rels/slideMaster6.xml.rels><?xml version="1.0" encoding="UTF-8" standalone="yes"?>
<Relationships xmlns="http://schemas.openxmlformats.org/package/2006/relationships"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53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1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56.xml"/><Relationship Id="rId7" Type="http://schemas.openxmlformats.org/officeDocument/2006/relationships/slideLayout" Target="../slideLayouts/slideLayout60.xml"/><Relationship Id="rId12" Type="http://schemas.openxmlformats.org/officeDocument/2006/relationships/slideLayout" Target="../slideLayouts/slideLayout65.xml"/><Relationship Id="rId2" Type="http://schemas.openxmlformats.org/officeDocument/2006/relationships/slideLayout" Target="../slideLayouts/slideLayout55.xml"/><Relationship Id="rId1" Type="http://schemas.openxmlformats.org/officeDocument/2006/relationships/slideLayout" Target="../slideLayouts/slideLayout54.xml"/><Relationship Id="rId6" Type="http://schemas.openxmlformats.org/officeDocument/2006/relationships/slideLayout" Target="../slideLayouts/slideLayout59.xml"/><Relationship Id="rId11" Type="http://schemas.openxmlformats.org/officeDocument/2006/relationships/slideLayout" Target="../slideLayouts/slideLayout64.xml"/><Relationship Id="rId5" Type="http://schemas.openxmlformats.org/officeDocument/2006/relationships/slideLayout" Target="../slideLayouts/slideLayout58.xml"/><Relationship Id="rId10" Type="http://schemas.openxmlformats.org/officeDocument/2006/relationships/slideLayout" Target="../slideLayouts/slideLayout63.xml"/><Relationship Id="rId4" Type="http://schemas.openxmlformats.org/officeDocument/2006/relationships/slideLayout" Target="../slideLayouts/slideLayout57.xml"/><Relationship Id="rId9" Type="http://schemas.openxmlformats.org/officeDocument/2006/relationships/slideLayout" Target="../slideLayouts/slideLayout62.xml"/><Relationship Id="rId14" Type="http://schemas.openxmlformats.org/officeDocument/2006/relationships/image" Target="../media/image2.png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8.xml"/><Relationship Id="rId2" Type="http://schemas.openxmlformats.org/officeDocument/2006/relationships/slideLayout" Target="../slideLayouts/slideLayout67.xml"/><Relationship Id="rId1" Type="http://schemas.openxmlformats.org/officeDocument/2006/relationships/slideLayout" Target="../slideLayouts/slideLayout66.xml"/><Relationship Id="rId5" Type="http://schemas.openxmlformats.org/officeDocument/2006/relationships/image" Target="../media/image2.png"/><Relationship Id="rId4" Type="http://schemas.openxmlformats.org/officeDocument/2006/relationships/theme" Target="../theme/theme8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6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71.xml"/><Relationship Id="rId7" Type="http://schemas.openxmlformats.org/officeDocument/2006/relationships/slideLayout" Target="../slideLayouts/slideLayout7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70.xml"/><Relationship Id="rId1" Type="http://schemas.openxmlformats.org/officeDocument/2006/relationships/slideLayout" Target="../slideLayouts/slideLayout69.xml"/><Relationship Id="rId6" Type="http://schemas.openxmlformats.org/officeDocument/2006/relationships/slideLayout" Target="../slideLayouts/slideLayout74.xml"/><Relationship Id="rId11" Type="http://schemas.openxmlformats.org/officeDocument/2006/relationships/slideLayout" Target="../slideLayouts/slideLayout79.xml"/><Relationship Id="rId5" Type="http://schemas.openxmlformats.org/officeDocument/2006/relationships/slideLayout" Target="../slideLayouts/slideLayout73.xml"/><Relationship Id="rId10" Type="http://schemas.openxmlformats.org/officeDocument/2006/relationships/slideLayout" Target="../slideLayouts/slideLayout78.xml"/><Relationship Id="rId4" Type="http://schemas.openxmlformats.org/officeDocument/2006/relationships/slideLayout" Target="../slideLayouts/slideLayout72.xml"/><Relationship Id="rId9" Type="http://schemas.openxmlformats.org/officeDocument/2006/relationships/slideLayout" Target="../slideLayouts/slideLayout7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7F8EA1F-4C4C-2D41-5B89-87E7CE498D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DC21AC-0A3D-CD17-D095-0A57DD3E0B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B3E17B-9349-DFF0-99C4-D8C4DB9C446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E54DFE-0511-423C-B2BB-9FDFA5165DA1}" type="datetimeFigureOut">
              <a:rPr lang="en-US" smtClean="0"/>
              <a:t>3/16/2026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6E69A3-A954-9807-0D1B-86B1C0B894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1658BD-A865-0A87-8458-8A51C00278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88556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E21C3B38-71CE-1833-2FE1-B7CC56FA2DC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99105" y="64928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C787E290-76B0-4EA1-9FB1-BF333C18EE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8999999-A6B5-9969-59DB-B0506DE20BB0}"/>
              </a:ext>
            </a:extLst>
          </p:cNvPr>
          <p:cNvSpPr/>
          <p:nvPr userDrawn="1"/>
        </p:nvSpPr>
        <p:spPr>
          <a:xfrm>
            <a:off x="-13648" y="-15861"/>
            <a:ext cx="11627893" cy="4180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ECB6FAA8-29F3-C880-BCEE-1EB338D514F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6345" y="31427"/>
            <a:ext cx="497291" cy="417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8317356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35" r:id="rId1"/>
    <p:sldLayoutId id="2147483736" r:id="rId2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0" y="12698"/>
            <a:ext cx="2432811" cy="304800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230124" y="143230"/>
            <a:ext cx="11740896" cy="795553"/>
          </a:xfrm>
          <a:prstGeom prst="rect">
            <a:avLst/>
          </a:prstGeom>
        </p:spPr>
      </p:pic>
      <p:sp>
        <p:nvSpPr>
          <p:cNvPr id="19" name="bg object 19"/>
          <p:cNvSpPr/>
          <p:nvPr/>
        </p:nvSpPr>
        <p:spPr>
          <a:xfrm>
            <a:off x="302513" y="177545"/>
            <a:ext cx="11600815" cy="655320"/>
          </a:xfrm>
          <a:custGeom>
            <a:avLst/>
            <a:gdLst/>
            <a:ahLst/>
            <a:cxnLst/>
            <a:rect l="l" t="t" r="r" b="b"/>
            <a:pathLst>
              <a:path w="11600815" h="655319">
                <a:moveTo>
                  <a:pt x="11365865" y="0"/>
                </a:moveTo>
                <a:lnTo>
                  <a:pt x="234823" y="0"/>
                </a:lnTo>
                <a:lnTo>
                  <a:pt x="187497" y="4771"/>
                </a:lnTo>
                <a:lnTo>
                  <a:pt x="143417" y="18456"/>
                </a:lnTo>
                <a:lnTo>
                  <a:pt x="103529" y="40109"/>
                </a:lnTo>
                <a:lnTo>
                  <a:pt x="68776" y="68786"/>
                </a:lnTo>
                <a:lnTo>
                  <a:pt x="40103" y="103540"/>
                </a:lnTo>
                <a:lnTo>
                  <a:pt x="18453" y="143428"/>
                </a:lnTo>
                <a:lnTo>
                  <a:pt x="4770" y="187504"/>
                </a:lnTo>
                <a:lnTo>
                  <a:pt x="0" y="234823"/>
                </a:lnTo>
                <a:lnTo>
                  <a:pt x="0" y="420496"/>
                </a:lnTo>
                <a:lnTo>
                  <a:pt x="4770" y="467815"/>
                </a:lnTo>
                <a:lnTo>
                  <a:pt x="18453" y="511891"/>
                </a:lnTo>
                <a:lnTo>
                  <a:pt x="40103" y="551779"/>
                </a:lnTo>
                <a:lnTo>
                  <a:pt x="68776" y="586533"/>
                </a:lnTo>
                <a:lnTo>
                  <a:pt x="103529" y="615210"/>
                </a:lnTo>
                <a:lnTo>
                  <a:pt x="143417" y="636863"/>
                </a:lnTo>
                <a:lnTo>
                  <a:pt x="187497" y="650548"/>
                </a:lnTo>
                <a:lnTo>
                  <a:pt x="234823" y="655319"/>
                </a:lnTo>
                <a:lnTo>
                  <a:pt x="11365865" y="655319"/>
                </a:lnTo>
                <a:lnTo>
                  <a:pt x="11413183" y="650548"/>
                </a:lnTo>
                <a:lnTo>
                  <a:pt x="11457259" y="636863"/>
                </a:lnTo>
                <a:lnTo>
                  <a:pt x="11497147" y="615210"/>
                </a:lnTo>
                <a:lnTo>
                  <a:pt x="11531901" y="586533"/>
                </a:lnTo>
                <a:lnTo>
                  <a:pt x="11560578" y="551779"/>
                </a:lnTo>
                <a:lnTo>
                  <a:pt x="11582231" y="511891"/>
                </a:lnTo>
                <a:lnTo>
                  <a:pt x="11595916" y="467815"/>
                </a:lnTo>
                <a:lnTo>
                  <a:pt x="11600688" y="420496"/>
                </a:lnTo>
                <a:lnTo>
                  <a:pt x="11600688" y="234823"/>
                </a:lnTo>
                <a:lnTo>
                  <a:pt x="11595916" y="187504"/>
                </a:lnTo>
                <a:lnTo>
                  <a:pt x="11582231" y="143428"/>
                </a:lnTo>
                <a:lnTo>
                  <a:pt x="11560578" y="103540"/>
                </a:lnTo>
                <a:lnTo>
                  <a:pt x="11531901" y="68786"/>
                </a:lnTo>
                <a:lnTo>
                  <a:pt x="11497147" y="40109"/>
                </a:lnTo>
                <a:lnTo>
                  <a:pt x="11457259" y="18456"/>
                </a:lnTo>
                <a:lnTo>
                  <a:pt x="11413183" y="4771"/>
                </a:lnTo>
                <a:lnTo>
                  <a:pt x="11365865" y="0"/>
                </a:lnTo>
                <a:close/>
              </a:path>
            </a:pathLst>
          </a:custGeom>
          <a:solidFill>
            <a:srgbClr val="6FAC4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302513" y="177545"/>
            <a:ext cx="11600815" cy="655320"/>
          </a:xfrm>
          <a:custGeom>
            <a:avLst/>
            <a:gdLst/>
            <a:ahLst/>
            <a:cxnLst/>
            <a:rect l="l" t="t" r="r" b="b"/>
            <a:pathLst>
              <a:path w="11600815" h="655319">
                <a:moveTo>
                  <a:pt x="0" y="234823"/>
                </a:moveTo>
                <a:lnTo>
                  <a:pt x="4770" y="187504"/>
                </a:lnTo>
                <a:lnTo>
                  <a:pt x="18453" y="143428"/>
                </a:lnTo>
                <a:lnTo>
                  <a:pt x="40103" y="103540"/>
                </a:lnTo>
                <a:lnTo>
                  <a:pt x="68776" y="68786"/>
                </a:lnTo>
                <a:lnTo>
                  <a:pt x="103529" y="40109"/>
                </a:lnTo>
                <a:lnTo>
                  <a:pt x="143417" y="18456"/>
                </a:lnTo>
                <a:lnTo>
                  <a:pt x="187497" y="4771"/>
                </a:lnTo>
                <a:lnTo>
                  <a:pt x="234823" y="0"/>
                </a:lnTo>
                <a:lnTo>
                  <a:pt x="11365865" y="0"/>
                </a:lnTo>
                <a:lnTo>
                  <a:pt x="11413183" y="4771"/>
                </a:lnTo>
                <a:lnTo>
                  <a:pt x="11457259" y="18456"/>
                </a:lnTo>
                <a:lnTo>
                  <a:pt x="11497147" y="40109"/>
                </a:lnTo>
                <a:lnTo>
                  <a:pt x="11531901" y="68786"/>
                </a:lnTo>
                <a:lnTo>
                  <a:pt x="11560578" y="103540"/>
                </a:lnTo>
                <a:lnTo>
                  <a:pt x="11582231" y="143428"/>
                </a:lnTo>
                <a:lnTo>
                  <a:pt x="11595916" y="187504"/>
                </a:lnTo>
                <a:lnTo>
                  <a:pt x="11600688" y="234823"/>
                </a:lnTo>
                <a:lnTo>
                  <a:pt x="11600688" y="420496"/>
                </a:lnTo>
                <a:lnTo>
                  <a:pt x="11595916" y="467815"/>
                </a:lnTo>
                <a:lnTo>
                  <a:pt x="11582231" y="511891"/>
                </a:lnTo>
                <a:lnTo>
                  <a:pt x="11560578" y="551779"/>
                </a:lnTo>
                <a:lnTo>
                  <a:pt x="11531901" y="586533"/>
                </a:lnTo>
                <a:lnTo>
                  <a:pt x="11497147" y="615210"/>
                </a:lnTo>
                <a:lnTo>
                  <a:pt x="11457259" y="636863"/>
                </a:lnTo>
                <a:lnTo>
                  <a:pt x="11413183" y="650548"/>
                </a:lnTo>
                <a:lnTo>
                  <a:pt x="11365865" y="655319"/>
                </a:lnTo>
                <a:lnTo>
                  <a:pt x="234823" y="655319"/>
                </a:lnTo>
                <a:lnTo>
                  <a:pt x="187497" y="650548"/>
                </a:lnTo>
                <a:lnTo>
                  <a:pt x="143417" y="636863"/>
                </a:lnTo>
                <a:lnTo>
                  <a:pt x="103529" y="615210"/>
                </a:lnTo>
                <a:lnTo>
                  <a:pt x="68776" y="586533"/>
                </a:lnTo>
                <a:lnTo>
                  <a:pt x="40103" y="551779"/>
                </a:lnTo>
                <a:lnTo>
                  <a:pt x="18453" y="511891"/>
                </a:lnTo>
                <a:lnTo>
                  <a:pt x="4770" y="467815"/>
                </a:lnTo>
                <a:lnTo>
                  <a:pt x="0" y="420496"/>
                </a:lnTo>
                <a:lnTo>
                  <a:pt x="0" y="234823"/>
                </a:lnTo>
                <a:close/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1" name="bg object 21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1132819" y="233172"/>
            <a:ext cx="644651" cy="542543"/>
          </a:xfrm>
          <a:prstGeom prst="rect">
            <a:avLst/>
          </a:prstGeom>
        </p:spPr>
      </p:pic>
      <p:pic>
        <p:nvPicPr>
          <p:cNvPr id="22" name="bg object 22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0" y="873249"/>
            <a:ext cx="12191999" cy="5984748"/>
          </a:xfrm>
          <a:prstGeom prst="rect">
            <a:avLst/>
          </a:prstGeom>
        </p:spPr>
      </p:pic>
      <p:sp>
        <p:nvSpPr>
          <p:cNvPr id="23" name="bg object 23"/>
          <p:cNvSpPr/>
          <p:nvPr/>
        </p:nvSpPr>
        <p:spPr>
          <a:xfrm>
            <a:off x="0" y="888491"/>
            <a:ext cx="12192000" cy="5969635"/>
          </a:xfrm>
          <a:custGeom>
            <a:avLst/>
            <a:gdLst/>
            <a:ahLst/>
            <a:cxnLst/>
            <a:rect l="l" t="t" r="r" b="b"/>
            <a:pathLst>
              <a:path w="12192000" h="5969634">
                <a:moveTo>
                  <a:pt x="12192000" y="0"/>
                </a:moveTo>
                <a:lnTo>
                  <a:pt x="0" y="0"/>
                </a:lnTo>
                <a:lnTo>
                  <a:pt x="0" y="5969508"/>
                </a:lnTo>
                <a:lnTo>
                  <a:pt x="12192000" y="5969508"/>
                </a:lnTo>
                <a:lnTo>
                  <a:pt x="12192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397763" y="1467611"/>
            <a:ext cx="10231120" cy="5245735"/>
          </a:xfrm>
          <a:custGeom>
            <a:avLst/>
            <a:gdLst/>
            <a:ahLst/>
            <a:cxnLst/>
            <a:rect l="l" t="t" r="r" b="b"/>
            <a:pathLst>
              <a:path w="10231120" h="5245734">
                <a:moveTo>
                  <a:pt x="9862058" y="0"/>
                </a:moveTo>
                <a:lnTo>
                  <a:pt x="368554" y="0"/>
                </a:lnTo>
                <a:lnTo>
                  <a:pt x="322324" y="2870"/>
                </a:lnTo>
                <a:lnTo>
                  <a:pt x="277807" y="11253"/>
                </a:lnTo>
                <a:lnTo>
                  <a:pt x="235350" y="24803"/>
                </a:lnTo>
                <a:lnTo>
                  <a:pt x="195296" y="43175"/>
                </a:lnTo>
                <a:lnTo>
                  <a:pt x="157992" y="66023"/>
                </a:lnTo>
                <a:lnTo>
                  <a:pt x="123784" y="93002"/>
                </a:lnTo>
                <a:lnTo>
                  <a:pt x="93015" y="123768"/>
                </a:lnTo>
                <a:lnTo>
                  <a:pt x="66033" y="157976"/>
                </a:lnTo>
                <a:lnTo>
                  <a:pt x="43182" y="195279"/>
                </a:lnTo>
                <a:lnTo>
                  <a:pt x="24808" y="235334"/>
                </a:lnTo>
                <a:lnTo>
                  <a:pt x="11256" y="277795"/>
                </a:lnTo>
                <a:lnTo>
                  <a:pt x="2871" y="322316"/>
                </a:lnTo>
                <a:lnTo>
                  <a:pt x="0" y="368553"/>
                </a:lnTo>
                <a:lnTo>
                  <a:pt x="0" y="4877054"/>
                </a:lnTo>
                <a:lnTo>
                  <a:pt x="2871" y="4923283"/>
                </a:lnTo>
                <a:lnTo>
                  <a:pt x="11256" y="4967800"/>
                </a:lnTo>
                <a:lnTo>
                  <a:pt x="24808" y="5010257"/>
                </a:lnTo>
                <a:lnTo>
                  <a:pt x="43182" y="5050311"/>
                </a:lnTo>
                <a:lnTo>
                  <a:pt x="66033" y="5087615"/>
                </a:lnTo>
                <a:lnTo>
                  <a:pt x="93015" y="5121823"/>
                </a:lnTo>
                <a:lnTo>
                  <a:pt x="123784" y="5152592"/>
                </a:lnTo>
                <a:lnTo>
                  <a:pt x="157992" y="5179574"/>
                </a:lnTo>
                <a:lnTo>
                  <a:pt x="195296" y="5202425"/>
                </a:lnTo>
                <a:lnTo>
                  <a:pt x="235350" y="5220799"/>
                </a:lnTo>
                <a:lnTo>
                  <a:pt x="277807" y="5234351"/>
                </a:lnTo>
                <a:lnTo>
                  <a:pt x="322324" y="5242736"/>
                </a:lnTo>
                <a:lnTo>
                  <a:pt x="368554" y="5245608"/>
                </a:lnTo>
                <a:lnTo>
                  <a:pt x="9862058" y="5245608"/>
                </a:lnTo>
                <a:lnTo>
                  <a:pt x="9908295" y="5242736"/>
                </a:lnTo>
                <a:lnTo>
                  <a:pt x="9952816" y="5234351"/>
                </a:lnTo>
                <a:lnTo>
                  <a:pt x="9995277" y="5220799"/>
                </a:lnTo>
                <a:lnTo>
                  <a:pt x="10035332" y="5202425"/>
                </a:lnTo>
                <a:lnTo>
                  <a:pt x="10072635" y="5179574"/>
                </a:lnTo>
                <a:lnTo>
                  <a:pt x="10106843" y="5152592"/>
                </a:lnTo>
                <a:lnTo>
                  <a:pt x="10137609" y="5121823"/>
                </a:lnTo>
                <a:lnTo>
                  <a:pt x="10164588" y="5087615"/>
                </a:lnTo>
                <a:lnTo>
                  <a:pt x="10187436" y="5050311"/>
                </a:lnTo>
                <a:lnTo>
                  <a:pt x="10205808" y="5010257"/>
                </a:lnTo>
                <a:lnTo>
                  <a:pt x="10219358" y="4967800"/>
                </a:lnTo>
                <a:lnTo>
                  <a:pt x="10227741" y="4923283"/>
                </a:lnTo>
                <a:lnTo>
                  <a:pt x="10230612" y="4877054"/>
                </a:lnTo>
                <a:lnTo>
                  <a:pt x="10230612" y="368553"/>
                </a:lnTo>
                <a:lnTo>
                  <a:pt x="10227741" y="322316"/>
                </a:lnTo>
                <a:lnTo>
                  <a:pt x="10219358" y="277795"/>
                </a:lnTo>
                <a:lnTo>
                  <a:pt x="10205808" y="235334"/>
                </a:lnTo>
                <a:lnTo>
                  <a:pt x="10187436" y="195279"/>
                </a:lnTo>
                <a:lnTo>
                  <a:pt x="10164588" y="157976"/>
                </a:lnTo>
                <a:lnTo>
                  <a:pt x="10137609" y="123768"/>
                </a:lnTo>
                <a:lnTo>
                  <a:pt x="10106843" y="93002"/>
                </a:lnTo>
                <a:lnTo>
                  <a:pt x="10072635" y="66023"/>
                </a:lnTo>
                <a:lnTo>
                  <a:pt x="10035332" y="43175"/>
                </a:lnTo>
                <a:lnTo>
                  <a:pt x="9995277" y="24803"/>
                </a:lnTo>
                <a:lnTo>
                  <a:pt x="9952816" y="11253"/>
                </a:lnTo>
                <a:lnTo>
                  <a:pt x="9908295" y="2870"/>
                </a:lnTo>
                <a:lnTo>
                  <a:pt x="9862058" y="0"/>
                </a:lnTo>
                <a:close/>
              </a:path>
            </a:pathLst>
          </a:custGeom>
          <a:solidFill>
            <a:srgbClr val="E1EFD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49986" y="225298"/>
            <a:ext cx="10688955" cy="4521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25246" y="3209290"/>
            <a:ext cx="6337300" cy="138683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35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0477627" y="6466966"/>
            <a:ext cx="1164590" cy="4165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t>ร้อยละ</a:t>
            </a:r>
            <a:r>
              <a:rPr spc="-60"/>
              <a:t> </a:t>
            </a:r>
            <a:r>
              <a:rPr spc="-195">
                <a:latin typeface="TH SarabunPSK"/>
                <a:cs typeface="TH SarabunPSK"/>
              </a:rPr>
              <a:t>10</a:t>
            </a:r>
            <a:r>
              <a:rPr spc="-195"/>
              <a:t>0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3/16/2026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1866498" y="6544081"/>
            <a:ext cx="235584" cy="248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/>
          </a:p>
        </p:txBody>
      </p:sp>
    </p:spTree>
    <p:extLst>
      <p:ext uri="{BB962C8B-B14F-4D97-AF65-F5344CB8AC3E}">
        <p14:creationId xmlns:p14="http://schemas.microsoft.com/office/powerpoint/2010/main" val="2955322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9" r:id="rId2"/>
    <p:sldLayoutId id="2147483740" r:id="rId3"/>
    <p:sldLayoutId id="2147483741" r:id="rId4"/>
    <p:sldLayoutId id="2147483742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F8182F4-E9CA-4398-AA44-82F229C24B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8D8A1C-D96B-4928-B1F1-5E7AD75180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DC11D1-3B1E-4F5A-A720-016269119D1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4A10E7-13DE-45FA-B110-F32A2593B798}" type="datetime1">
              <a:rPr lang="en-US" smtClean="0"/>
              <a:t>3/16/2026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4B7520-C4B3-4F9F-89F5-563AFEA75E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0CEAD9-9CFB-4167-873C-B5AAD2708F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0241458-DC69-5515-E280-2BD857122E34}"/>
              </a:ext>
            </a:extLst>
          </p:cNvPr>
          <p:cNvSpPr/>
          <p:nvPr userDrawn="1"/>
        </p:nvSpPr>
        <p:spPr>
          <a:xfrm>
            <a:off x="0" y="0"/>
            <a:ext cx="10878207" cy="394764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41E63BC2-B414-047E-FCC2-B58A37C058E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62813" y="11992"/>
            <a:ext cx="497291" cy="417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29630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4" r:id="rId1"/>
    <p:sldLayoutId id="2147483745" r:id="rId2"/>
    <p:sldLayoutId id="2147483746" r:id="rId3"/>
    <p:sldLayoutId id="2147483747" r:id="rId4"/>
    <p:sldLayoutId id="2147483748" r:id="rId5"/>
    <p:sldLayoutId id="2147483749" r:id="rId6"/>
    <p:sldLayoutId id="2147483750" r:id="rId7"/>
    <p:sldLayoutId id="2147483751" r:id="rId8"/>
    <p:sldLayoutId id="2147483752" r:id="rId9"/>
    <p:sldLayoutId id="2147483753" r:id="rId10"/>
    <p:sldLayoutId id="2147483754" r:id="rId11"/>
    <p:sldLayoutId id="2147483755" r:id="rId12"/>
    <p:sldLayoutId id="2147483756" r:id="rId13"/>
    <p:sldLayoutId id="2147483757" r:id="rId14"/>
    <p:sldLayoutId id="2147483758" r:id="rId15"/>
    <p:sldLayoutId id="2147483759" r:id="rId16"/>
    <p:sldLayoutId id="2147483760" r:id="rId17"/>
    <p:sldLayoutId id="2147483761" r:id="rId18"/>
    <p:sldLayoutId id="2147483762" r:id="rId19"/>
    <p:sldLayoutId id="2147483763" r:id="rId20"/>
    <p:sldLayoutId id="2147483764" r:id="rId21"/>
    <p:sldLayoutId id="2147483765" r:id="rId2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TH SarabunPSK" panose="020B0500040200020003" pitchFamily="34" charset="-34"/>
          <a:ea typeface="+mj-ea"/>
          <a:cs typeface="TH SarabunPSK" panose="020B0500040200020003" pitchFamily="34" charset="-34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F8182F4-E9CA-4398-AA44-82F229C24B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8D8A1C-D96B-4928-B1F1-5E7AD75180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DC11D1-3B1E-4F5A-A720-016269119D1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E33B4F-9454-4B70-83BD-5A0CC0199EC4}" type="datetimeFigureOut">
              <a:rPr lang="en-US" smtClean="0"/>
              <a:t>3/16/2026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4B7520-C4B3-4F9F-89F5-563AFEA75E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0CEAD9-9CFB-4167-873C-B5AAD2708F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0241458-DC69-5515-E280-2BD857122E34}"/>
              </a:ext>
            </a:extLst>
          </p:cNvPr>
          <p:cNvSpPr/>
          <p:nvPr userDrawn="1"/>
        </p:nvSpPr>
        <p:spPr>
          <a:xfrm>
            <a:off x="0" y="-23288"/>
            <a:ext cx="10878207" cy="4180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41E63BC2-B414-047E-FCC2-B58A37C058E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62813" y="11992"/>
            <a:ext cx="497291" cy="417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79779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68" r:id="rId2"/>
    <p:sldLayoutId id="2147483769" r:id="rId3"/>
    <p:sldLayoutId id="2147483770" r:id="rId4"/>
    <p:sldLayoutId id="2147483771" r:id="rId5"/>
    <p:sldLayoutId id="2147483772" r:id="rId6"/>
    <p:sldLayoutId id="2147483773" r:id="rId7"/>
    <p:sldLayoutId id="2147483774" r:id="rId8"/>
    <p:sldLayoutId id="2147483775" r:id="rId9"/>
    <p:sldLayoutId id="2147483776" r:id="rId10"/>
    <p:sldLayoutId id="214748377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TH SarabunPSK" panose="020B0500040200020003" pitchFamily="34" charset="-34"/>
          <a:ea typeface="+mj-ea"/>
          <a:cs typeface="TH SarabunPSK" panose="020B0500040200020003" pitchFamily="34" charset="-34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2E3F509-E3B8-4131-B149-CE69071A2F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DD98E9-55F8-4013-9CAD-4B0C0C7619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93DA9C-7751-419E-AD07-08A0DF4F8BA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657281-791E-48F1-A381-E8A97D965B59}" type="datetime1">
              <a:rPr lang="en-US" smtClean="0"/>
              <a:t>3/16/2026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347B18-11AD-4AEF-9E95-6CDC7D3407A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0218A4-29F1-44B8-901E-36494900A3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99105" y="64928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+mn-lt"/>
                <a:cs typeface="TH SarabunPSK" panose="020B0500040200020003" pitchFamily="34" charset="-34"/>
              </a:defRPr>
            </a:lvl1pPr>
          </a:lstStyle>
          <a:p>
            <a:fld id="{C787E290-76B0-4EA1-9FB1-BF333C18EE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3157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9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F8182F4-E9CA-4398-AA44-82F229C24B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8D8A1C-D96B-4928-B1F1-5E7AD75180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DC11D1-3B1E-4F5A-A720-016269119D1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5856F7-E759-4BBF-A573-783188DA298E}" type="datetime1">
              <a:rPr lang="en-US" smtClean="0"/>
              <a:t>3/16/2026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4B7520-C4B3-4F9F-89F5-563AFEA75E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0CEAD9-9CFB-4167-873C-B5AAD2708F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F76A67-BFCB-477B-89DD-496DA411800D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0241458-DC69-5515-E280-2BD857122E34}"/>
              </a:ext>
            </a:extLst>
          </p:cNvPr>
          <p:cNvSpPr/>
          <p:nvPr userDrawn="1"/>
        </p:nvSpPr>
        <p:spPr>
          <a:xfrm>
            <a:off x="0" y="-23288"/>
            <a:ext cx="10878207" cy="4180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41E63BC2-B414-047E-FCC2-B58A37C058E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62813" y="11992"/>
            <a:ext cx="497291" cy="417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15291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  <p:sldLayoutId id="2147483792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TH SarabunPSK" panose="020B0500040200020003" pitchFamily="34" charset="-34"/>
          <a:ea typeface="+mj-ea"/>
          <a:cs typeface="TH SarabunPSK" panose="020B0500040200020003" pitchFamily="34" charset="-34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E21C3B38-71CE-1833-2FE1-B7CC56FA2DC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99105" y="64928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C787E290-76B0-4EA1-9FB1-BF333C18EE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8999999-A6B5-9969-59DB-B0506DE20BB0}"/>
              </a:ext>
            </a:extLst>
          </p:cNvPr>
          <p:cNvSpPr/>
          <p:nvPr userDrawn="1"/>
        </p:nvSpPr>
        <p:spPr>
          <a:xfrm>
            <a:off x="-13648" y="-15861"/>
            <a:ext cx="11627893" cy="4180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ECB6FAA8-29F3-C880-BCEE-1EB338D514F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6345" y="31427"/>
            <a:ext cx="497291" cy="417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8008023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94" r:id="rId1"/>
    <p:sldLayoutId id="2147483795" r:id="rId2"/>
    <p:sldLayoutId id="2147483796" r:id="rId3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arabun"/>
              <a:buNone/>
              <a:defRPr sz="4400" b="0" i="0" u="none" strike="noStrike" cap="none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63" name="Google Shape;163;p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arabun"/>
                <a:ea typeface="Sarabun"/>
                <a:cs typeface="Sarabun"/>
                <a:sym typeface="Sarabun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4" name="Google Shape;164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5" name="Google Shape;165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6" name="Google Shape;166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th-TH"/>
              <a:pPr/>
              <a:t>‹#›</a:t>
            </a:fld>
            <a:endParaRPr/>
          </a:p>
        </p:txBody>
      </p:sp>
      <p:sp>
        <p:nvSpPr>
          <p:cNvPr id="167" name="Google Shape;167;p9"/>
          <p:cNvSpPr/>
          <p:nvPr/>
        </p:nvSpPr>
        <p:spPr>
          <a:xfrm>
            <a:off x="0" y="-23288"/>
            <a:ext cx="10878207" cy="4180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Clr>
                <a:srgbClr val="FFFFFF"/>
              </a:buClr>
              <a:buSzPts val="1800"/>
              <a:buFont typeface="Calibri"/>
              <a:buNone/>
            </a:pPr>
            <a:endParaRPr sz="18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8" name="Google Shape;168;p9" descr="สำนักงานคณะกรรมการการพัฒนาระบบราชการ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11662813" y="11992"/>
            <a:ext cx="497291" cy="4175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09114666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98" r:id="rId1"/>
    <p:sldLayoutId id="2147483799" r:id="rId2"/>
    <p:sldLayoutId id="2147483800" r:id="rId3"/>
    <p:sldLayoutId id="2147483801" r:id="rId4"/>
    <p:sldLayoutId id="2147483802" r:id="rId5"/>
    <p:sldLayoutId id="2147483803" r:id="rId6"/>
    <p:sldLayoutId id="2147483804" r:id="rId7"/>
    <p:sldLayoutId id="2147483805" r:id="rId8"/>
    <p:sldLayoutId id="2147483806" r:id="rId9"/>
    <p:sldLayoutId id="2147483807" r:id="rId10"/>
    <p:sldLayoutId id="214748380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20.png"/><Relationship Id="rId5" Type="http://schemas.openxmlformats.org/officeDocument/2006/relationships/hyperlink" Target="https://www.nesdc.go.th/download/document/NSCR/NS67_Book.pdf" TargetMode="External"/><Relationship Id="rId4" Type="http://schemas.openxmlformats.org/officeDocument/2006/relationships/hyperlink" Target="https://www.nesdc.go.th/download/document/NSCR/Masterplan2566-2580.pdf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Relationship Id="rId6" Type="http://schemas.openxmlformats.org/officeDocument/2006/relationships/hyperlink" Target="https://www.nesdc.go.th/download/document/NSCR/NS67_Book.pdf" TargetMode="External"/><Relationship Id="rId5" Type="http://schemas.openxmlformats.org/officeDocument/2006/relationships/hyperlink" Target="https://www.nesdc.go.th/download/document/NSCR/Masterplan2566-2580.pdf" TargetMode="External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20.png"/><Relationship Id="rId5" Type="http://schemas.openxmlformats.org/officeDocument/2006/relationships/hyperlink" Target="https://www.nesdc.go.th/download/document/NSCR/NS67_Book.pdf" TargetMode="External"/><Relationship Id="rId4" Type="http://schemas.openxmlformats.org/officeDocument/2006/relationships/hyperlink" Target="https://www.nesdc.go.th/download/document/NSCR/Masterplan2566-2580.pdf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esdc.go.th/download/document/NSCR/NS67_Book.pdf" TargetMode="External"/><Relationship Id="rId2" Type="http://schemas.openxmlformats.org/officeDocument/2006/relationships/hyperlink" Target="https://www.nesdc.go.th/article_attach/article_file_20230307173847.pdf" TargetMode="Externa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3.xml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5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53.xml"/><Relationship Id="rId4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53.xml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3.xml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5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9.xml"/><Relationship Id="rId6" Type="http://schemas.openxmlformats.org/officeDocument/2006/relationships/image" Target="../media/image20.png"/><Relationship Id="rId5" Type="http://schemas.openxmlformats.org/officeDocument/2006/relationships/image" Target="../media/image35.png"/><Relationship Id="rId4" Type="http://schemas.openxmlformats.org/officeDocument/2006/relationships/image" Target="../media/image30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3.xml"/><Relationship Id="rId6" Type="http://schemas.openxmlformats.org/officeDocument/2006/relationships/image" Target="../media/image23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ga.or.th/policy-standard/policy-regulation/dg-readiness-survey/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5.xml"/><Relationship Id="rId4" Type="http://schemas.openxmlformats.org/officeDocument/2006/relationships/image" Target="../media/image2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ga.or.th/policy-standard/policy-regulation/dg-readiness-survey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5.xml"/><Relationship Id="rId4" Type="http://schemas.openxmlformats.org/officeDocument/2006/relationships/image" Target="../media/image2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Rectangle 58">
            <a:extLst>
              <a:ext uri="{FF2B5EF4-FFF2-40B4-BE49-F238E27FC236}">
                <a16:creationId xmlns:a16="http://schemas.microsoft.com/office/drawing/2014/main" id="{C2EC05C2-AC68-47F5-863D-7B96517A1D54}"/>
              </a:ext>
            </a:extLst>
          </p:cNvPr>
          <p:cNvSpPr/>
          <p:nvPr/>
        </p:nvSpPr>
        <p:spPr>
          <a:xfrm>
            <a:off x="13646" y="1886075"/>
            <a:ext cx="12192000" cy="276913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5" name="Rectangle 114"/>
          <p:cNvSpPr/>
          <p:nvPr/>
        </p:nvSpPr>
        <p:spPr>
          <a:xfrm>
            <a:off x="-20480" y="-23716"/>
            <a:ext cx="11627893" cy="5504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-13648" y="6400800"/>
            <a:ext cx="12219294" cy="470847"/>
            <a:chOff x="-13648" y="6400800"/>
            <a:chExt cx="12219294" cy="470847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99731E13-D5F2-41FB-ABFE-F220E9B05DDC}"/>
                </a:ext>
              </a:extLst>
            </p:cNvPr>
            <p:cNvSpPr/>
            <p:nvPr/>
          </p:nvSpPr>
          <p:spPr>
            <a:xfrm>
              <a:off x="9976513" y="6400800"/>
              <a:ext cx="2229133" cy="47084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" name="Rectangle 4"/>
            <p:cNvSpPr/>
            <p:nvPr/>
          </p:nvSpPr>
          <p:spPr>
            <a:xfrm>
              <a:off x="-13648" y="6492875"/>
              <a:ext cx="11627893" cy="365125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92278" y="2116481"/>
            <a:ext cx="1208607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1" i="0" u="none" strike="noStrike" kern="120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รายละเอียดตัวชี้วัดในการประเมินส่วนราชการ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1" i="0" u="none" strike="noStrike" kern="120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ตามมาตรการปรับปรุงประสิทธิภาพในการปฏิบัติราชการ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1" i="0" u="none" strike="noStrike" kern="120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ประจำปีงบประมาณ พ.ศ. 256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9 - 2570</a:t>
            </a:r>
            <a:endParaRPr kumimoji="0" lang="th-TH" sz="3600" b="1" i="0" u="none" strike="noStrike" kern="1200" cap="none" spc="0" normalizeH="0" baseline="0" noProof="0" dirty="0">
              <a:ln>
                <a:noFill/>
              </a:ln>
              <a:solidFill>
                <a:srgbClr val="203864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3600" b="1" dirty="0">
                <a:solidFill>
                  <a:srgbClr val="203864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สำนักงานปลัดกระทรวงเกษตรและสหกรณ์</a:t>
            </a:r>
            <a:endParaRPr kumimoji="0" lang="th-TH" sz="3600" b="1" i="0" u="none" strike="noStrike" kern="1200" cap="none" spc="0" normalizeH="0" baseline="0" noProof="0" dirty="0">
              <a:ln>
                <a:noFill/>
              </a:ln>
              <a:solidFill>
                <a:srgbClr val="203864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E4A9249-C019-E8A6-2BFB-358BBD4AE26C}"/>
              </a:ext>
            </a:extLst>
          </p:cNvPr>
          <p:cNvSpPr txBox="1"/>
          <p:nvPr/>
        </p:nvSpPr>
        <p:spPr>
          <a:xfrm>
            <a:off x="3036770" y="3160171"/>
            <a:ext cx="611204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TH" dirty="0"/>
          </a:p>
        </p:txBody>
      </p:sp>
    </p:spTree>
    <p:extLst>
      <p:ext uri="{BB962C8B-B14F-4D97-AF65-F5344CB8AC3E}">
        <p14:creationId xmlns:p14="http://schemas.microsoft.com/office/powerpoint/2010/main" val="9257715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7172803"/>
              </p:ext>
            </p:extLst>
          </p:nvPr>
        </p:nvGraphicFramePr>
        <p:xfrm>
          <a:off x="547984" y="5489906"/>
          <a:ext cx="10025380" cy="97389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8912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340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96802">
                <a:tc>
                  <a:txBody>
                    <a:bodyPr/>
                    <a:lstStyle/>
                    <a:p>
                      <a:pPr marL="68579" indent="0">
                        <a:lnSpc>
                          <a:spcPct val="100000"/>
                        </a:lnSpc>
                        <a:spcBef>
                          <a:spcPts val="110"/>
                        </a:spcBef>
                        <a:buFont typeface="Wingdings"/>
                        <a:buNone/>
                        <a:tabLst>
                          <a:tab pos="246379" algn="l"/>
                        </a:tabLst>
                      </a:pPr>
                      <a:r>
                        <a:rPr lang="en-US" sz="1400" b="0" spc="-4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  <a:r>
                        <a:rPr lang="th-TH" sz="1400" b="0" spc="-4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คะแนนการประเมินสถานะของหน่วยงานในการเป็นระบบราชการ 4.0 (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PMQA 4.0)</a:t>
                      </a:r>
                      <a:endParaRPr sz="1400" b="0" spc="0" baseline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1397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382270" algn="l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sz="140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-2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spc="-2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13970" marB="0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3815">
                <a:tc>
                  <a:txBody>
                    <a:bodyPr/>
                    <a:lstStyle/>
                    <a:p>
                      <a:pPr marL="68579" indent="0">
                        <a:lnSpc>
                          <a:spcPts val="1675"/>
                        </a:lnSpc>
                        <a:buFont typeface="Wingdings"/>
                        <a:buNone/>
                        <a:tabLst>
                          <a:tab pos="246379" algn="l"/>
                        </a:tabLst>
                      </a:pPr>
                      <a:r>
                        <a:rPr lang="en-US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11. </a:t>
                      </a:r>
                      <a:r>
                        <a:rPr kumimoji="0" lang="th-TH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ระดับความพร้อมรัฐบาลดิจิทัลหน่วยงานภาครัฐของประเทศไทย</a:t>
                      </a:r>
                      <a:endParaRPr lang="th-TH" sz="1400" b="0" spc="-1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68579" indent="0">
                        <a:lnSpc>
                          <a:spcPts val="1675"/>
                        </a:lnSpc>
                        <a:buFont typeface="Wingdings"/>
                        <a:buNone/>
                        <a:tabLst>
                          <a:tab pos="246379" algn="l"/>
                        </a:tabLst>
                      </a:pPr>
                      <a:r>
                        <a:rPr lang="en-US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12.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คะแนนความพร้อมรัฐบาลดิจิทัลหน่วยงานภาครัฐของประเทศไทย</a:t>
                      </a:r>
                      <a:endParaRPr sz="14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382270" algn="l">
                        <a:lnSpc>
                          <a:spcPts val="1675"/>
                        </a:lnSpc>
                      </a:pPr>
                      <a:r>
                        <a:rPr sz="140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-2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spc="-2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</a:p>
                    <a:p>
                      <a:pPr marL="0" marR="382270" lvl="0" indent="0" algn="l" defTabSz="914400" eaLnBrk="1" fontAlgn="auto" latinLnBrk="0" hangingPunct="1">
                        <a:lnSpc>
                          <a:spcPts val="16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lang="th-TH" sz="1400" spc="-2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pc="-2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endParaRPr lang="th-TH"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0222">
                <a:tc>
                  <a:txBody>
                    <a:bodyPr/>
                    <a:lstStyle/>
                    <a:p>
                      <a:pPr marL="68579" indent="0">
                        <a:lnSpc>
                          <a:spcPts val="1660"/>
                        </a:lnSpc>
                        <a:buFont typeface="Wingdings"/>
                        <a:buNone/>
                        <a:tabLst>
                          <a:tab pos="246379" algn="l"/>
                        </a:tabLst>
                      </a:pPr>
                      <a:r>
                        <a:rPr lang="en-US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13. </a:t>
                      </a:r>
                      <a:r>
                        <a:rPr kumimoji="0" lang="th-TH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คะแนน </a:t>
                      </a:r>
                      <a:r>
                        <a:rPr kumimoji="0" lang="en-US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Sarabun"/>
                        </a:rPr>
                        <a:t>EIT </a:t>
                      </a:r>
                      <a:r>
                        <a:rPr kumimoji="0" lang="en-US" sz="1400" b="0" i="0" u="none" strike="noStrike" kern="1200" cap="none" spc="-3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Survey</a:t>
                      </a:r>
                      <a:endParaRPr lang="en-US" sz="1400" b="0" spc="-1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382270" algn="l">
                        <a:lnSpc>
                          <a:spcPts val="1660"/>
                        </a:lnSpc>
                      </a:pPr>
                      <a:r>
                        <a:rPr sz="140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-2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spc="-2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object 3"/>
          <p:cNvSpPr/>
          <p:nvPr/>
        </p:nvSpPr>
        <p:spPr>
          <a:xfrm>
            <a:off x="722376" y="1449324"/>
            <a:ext cx="9874250" cy="455930"/>
          </a:xfrm>
          <a:custGeom>
            <a:avLst/>
            <a:gdLst/>
            <a:ahLst/>
            <a:cxnLst/>
            <a:rect l="l" t="t" r="r" b="b"/>
            <a:pathLst>
              <a:path w="9874250" h="455930">
                <a:moveTo>
                  <a:pt x="9873996" y="0"/>
                </a:moveTo>
                <a:lnTo>
                  <a:pt x="0" y="0"/>
                </a:lnTo>
                <a:lnTo>
                  <a:pt x="0" y="455675"/>
                </a:lnTo>
                <a:lnTo>
                  <a:pt x="9873996" y="455675"/>
                </a:lnTo>
                <a:lnTo>
                  <a:pt x="9873996" y="0"/>
                </a:lnTo>
                <a:close/>
              </a:path>
            </a:pathLst>
          </a:custGeom>
          <a:solidFill>
            <a:srgbClr val="FFF1CC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33345" y="1412492"/>
            <a:ext cx="568134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1" i="0" u="none" strike="noStrike" kern="0" cap="none" spc="-1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การประเมินประสิทธิผลการดําเนินงาน</a:t>
            </a:r>
            <a:r>
              <a:rPr kumimoji="0" sz="2800" b="1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(</a:t>
            </a:r>
            <a:r>
              <a:rPr kumimoji="0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Performance</a:t>
            </a:r>
            <a:r>
              <a:rPr kumimoji="0" sz="2400" b="1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Base</a:t>
            </a:r>
            <a:r>
              <a:rPr kumimoji="0" sz="2400" b="1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)</a:t>
            </a:r>
            <a:endParaRPr kumimoji="0" sz="2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0189464" y="1520952"/>
            <a:ext cx="1739264" cy="349250"/>
          </a:xfrm>
          <a:custGeom>
            <a:avLst/>
            <a:gdLst/>
            <a:ahLst/>
            <a:cxnLst/>
            <a:rect l="l" t="t" r="r" b="b"/>
            <a:pathLst>
              <a:path w="1739265" h="349250">
                <a:moveTo>
                  <a:pt x="1680717" y="0"/>
                </a:moveTo>
                <a:lnTo>
                  <a:pt x="58165" y="0"/>
                </a:lnTo>
                <a:lnTo>
                  <a:pt x="35522" y="4570"/>
                </a:lnTo>
                <a:lnTo>
                  <a:pt x="17033" y="17033"/>
                </a:lnTo>
                <a:lnTo>
                  <a:pt x="4570" y="35522"/>
                </a:lnTo>
                <a:lnTo>
                  <a:pt x="0" y="58165"/>
                </a:lnTo>
                <a:lnTo>
                  <a:pt x="0" y="290830"/>
                </a:lnTo>
                <a:lnTo>
                  <a:pt x="4570" y="313473"/>
                </a:lnTo>
                <a:lnTo>
                  <a:pt x="17033" y="331962"/>
                </a:lnTo>
                <a:lnTo>
                  <a:pt x="35522" y="344425"/>
                </a:lnTo>
                <a:lnTo>
                  <a:pt x="58165" y="348996"/>
                </a:lnTo>
                <a:lnTo>
                  <a:pt x="1680717" y="348996"/>
                </a:lnTo>
                <a:lnTo>
                  <a:pt x="1703361" y="344425"/>
                </a:lnTo>
                <a:lnTo>
                  <a:pt x="1721850" y="331962"/>
                </a:lnTo>
                <a:lnTo>
                  <a:pt x="1734313" y="313473"/>
                </a:lnTo>
                <a:lnTo>
                  <a:pt x="1738883" y="290830"/>
                </a:lnTo>
                <a:lnTo>
                  <a:pt x="1738883" y="58165"/>
                </a:lnTo>
                <a:lnTo>
                  <a:pt x="1734313" y="35522"/>
                </a:lnTo>
                <a:lnTo>
                  <a:pt x="1721850" y="17033"/>
                </a:lnTo>
                <a:lnTo>
                  <a:pt x="1703361" y="4570"/>
                </a:lnTo>
                <a:lnTo>
                  <a:pt x="1680717" y="0"/>
                </a:lnTo>
                <a:close/>
              </a:path>
            </a:pathLst>
          </a:custGeom>
          <a:solidFill>
            <a:srgbClr val="EC7C30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544682" y="1443990"/>
            <a:ext cx="1029969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1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ร้อยละ</a:t>
            </a:r>
            <a:r>
              <a:rPr kumimoji="0" sz="2800" b="1" i="0" u="none" strike="noStrike" kern="0" cap="none" spc="-6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2800" b="1" i="0" u="none" strike="noStrike" kern="0" cap="none" spc="-18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70</a:t>
            </a:r>
            <a:endParaRPr kumimoji="0" sz="2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540715" y="5058360"/>
            <a:ext cx="10055910" cy="457200"/>
            <a:chOff x="540715" y="5233416"/>
            <a:chExt cx="10055910" cy="457200"/>
          </a:xfrm>
        </p:grpSpPr>
        <p:sp>
          <p:nvSpPr>
            <p:cNvPr id="8" name="object 8"/>
            <p:cNvSpPr/>
            <p:nvPr/>
          </p:nvSpPr>
          <p:spPr>
            <a:xfrm>
              <a:off x="722375" y="5233416"/>
              <a:ext cx="9874250" cy="457200"/>
            </a:xfrm>
            <a:custGeom>
              <a:avLst/>
              <a:gdLst/>
              <a:ahLst/>
              <a:cxnLst/>
              <a:rect l="l" t="t" r="r" b="b"/>
              <a:pathLst>
                <a:path w="9874250" h="457200">
                  <a:moveTo>
                    <a:pt x="9873996" y="0"/>
                  </a:moveTo>
                  <a:lnTo>
                    <a:pt x="0" y="0"/>
                  </a:lnTo>
                  <a:lnTo>
                    <a:pt x="0" y="457200"/>
                  </a:lnTo>
                  <a:lnTo>
                    <a:pt x="9873996" y="457200"/>
                  </a:lnTo>
                  <a:lnTo>
                    <a:pt x="9873996" y="0"/>
                  </a:lnTo>
                  <a:close/>
                </a:path>
              </a:pathLst>
            </a:custGeom>
            <a:solidFill>
              <a:srgbClr val="DAE2F3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" name="object 9"/>
            <p:cNvSpPr/>
            <p:nvPr/>
          </p:nvSpPr>
          <p:spPr>
            <a:xfrm>
              <a:off x="540715" y="5233416"/>
              <a:ext cx="474648" cy="410475"/>
            </a:xfrm>
            <a:custGeom>
              <a:avLst/>
              <a:gdLst/>
              <a:ahLst/>
              <a:cxnLst/>
              <a:rect l="l" t="t" r="r" b="b"/>
              <a:pathLst>
                <a:path w="567055" h="567054">
                  <a:moveTo>
                    <a:pt x="283464" y="0"/>
                  </a:moveTo>
                  <a:lnTo>
                    <a:pt x="237484" y="3709"/>
                  </a:lnTo>
                  <a:lnTo>
                    <a:pt x="193867" y="14447"/>
                  </a:lnTo>
                  <a:lnTo>
                    <a:pt x="153195" y="31632"/>
                  </a:lnTo>
                  <a:lnTo>
                    <a:pt x="116053" y="54681"/>
                  </a:lnTo>
                  <a:lnTo>
                    <a:pt x="83024" y="83010"/>
                  </a:lnTo>
                  <a:lnTo>
                    <a:pt x="54692" y="116037"/>
                  </a:lnTo>
                  <a:lnTo>
                    <a:pt x="31639" y="153179"/>
                  </a:lnTo>
                  <a:lnTo>
                    <a:pt x="14451" y="193852"/>
                  </a:lnTo>
                  <a:lnTo>
                    <a:pt x="3710" y="237475"/>
                  </a:lnTo>
                  <a:lnTo>
                    <a:pt x="0" y="283464"/>
                  </a:lnTo>
                  <a:lnTo>
                    <a:pt x="3710" y="329443"/>
                  </a:lnTo>
                  <a:lnTo>
                    <a:pt x="14451" y="373060"/>
                  </a:lnTo>
                  <a:lnTo>
                    <a:pt x="31639" y="413732"/>
                  </a:lnTo>
                  <a:lnTo>
                    <a:pt x="54692" y="450874"/>
                  </a:lnTo>
                  <a:lnTo>
                    <a:pt x="83024" y="483903"/>
                  </a:lnTo>
                  <a:lnTo>
                    <a:pt x="116053" y="512235"/>
                  </a:lnTo>
                  <a:lnTo>
                    <a:pt x="153195" y="535288"/>
                  </a:lnTo>
                  <a:lnTo>
                    <a:pt x="193867" y="552476"/>
                  </a:lnTo>
                  <a:lnTo>
                    <a:pt x="237484" y="563217"/>
                  </a:lnTo>
                  <a:lnTo>
                    <a:pt x="283464" y="566928"/>
                  </a:lnTo>
                  <a:lnTo>
                    <a:pt x="329443" y="563217"/>
                  </a:lnTo>
                  <a:lnTo>
                    <a:pt x="373060" y="552476"/>
                  </a:lnTo>
                  <a:lnTo>
                    <a:pt x="413732" y="535288"/>
                  </a:lnTo>
                  <a:lnTo>
                    <a:pt x="450874" y="512235"/>
                  </a:lnTo>
                  <a:lnTo>
                    <a:pt x="483903" y="483903"/>
                  </a:lnTo>
                  <a:lnTo>
                    <a:pt x="512235" y="450874"/>
                  </a:lnTo>
                  <a:lnTo>
                    <a:pt x="535288" y="413732"/>
                  </a:lnTo>
                  <a:lnTo>
                    <a:pt x="552476" y="373060"/>
                  </a:lnTo>
                  <a:lnTo>
                    <a:pt x="563217" y="329443"/>
                  </a:lnTo>
                  <a:lnTo>
                    <a:pt x="566928" y="283464"/>
                  </a:lnTo>
                  <a:lnTo>
                    <a:pt x="563217" y="237475"/>
                  </a:lnTo>
                  <a:lnTo>
                    <a:pt x="552476" y="193852"/>
                  </a:lnTo>
                  <a:lnTo>
                    <a:pt x="535288" y="153179"/>
                  </a:lnTo>
                  <a:lnTo>
                    <a:pt x="512235" y="116037"/>
                  </a:lnTo>
                  <a:lnTo>
                    <a:pt x="483903" y="83010"/>
                  </a:lnTo>
                  <a:lnTo>
                    <a:pt x="450874" y="54681"/>
                  </a:lnTo>
                  <a:lnTo>
                    <a:pt x="413732" y="31632"/>
                  </a:lnTo>
                  <a:lnTo>
                    <a:pt x="373060" y="14447"/>
                  </a:lnTo>
                  <a:lnTo>
                    <a:pt x="329443" y="3709"/>
                  </a:lnTo>
                  <a:lnTo>
                    <a:pt x="283464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698828" y="4992370"/>
            <a:ext cx="217804" cy="47384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000" b="1" i="0" u="none" strike="noStrike" kern="0" cap="none" spc="-5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2</a:t>
            </a:r>
            <a:endParaRPr kumimoji="0" sz="30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/>
              <a:ea typeface="+mn-ea"/>
              <a:cs typeface="TH SarabunPSK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087534" y="5001463"/>
            <a:ext cx="53079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1" i="0" u="none" strike="noStrike" kern="0" cap="none" spc="-1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การประเมินศักยภาพในการดําเนินงาน</a:t>
            </a:r>
            <a:r>
              <a:rPr kumimoji="0" sz="2800" b="1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(</a:t>
            </a:r>
            <a:r>
              <a:rPr kumimoji="0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Potential</a:t>
            </a:r>
            <a:r>
              <a:rPr kumimoji="0" sz="2400" b="1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Base</a:t>
            </a:r>
            <a:r>
              <a:rPr kumimoji="0" sz="2400" b="1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)</a:t>
            </a:r>
            <a:endParaRPr kumimoji="0" sz="2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10189464" y="5105603"/>
            <a:ext cx="1740535" cy="347980"/>
          </a:xfrm>
          <a:custGeom>
            <a:avLst/>
            <a:gdLst/>
            <a:ahLst/>
            <a:cxnLst/>
            <a:rect l="l" t="t" r="r" b="b"/>
            <a:pathLst>
              <a:path w="1740534" h="347979">
                <a:moveTo>
                  <a:pt x="1682495" y="0"/>
                </a:moveTo>
                <a:lnTo>
                  <a:pt x="57911" y="0"/>
                </a:lnTo>
                <a:lnTo>
                  <a:pt x="35361" y="4548"/>
                </a:lnTo>
                <a:lnTo>
                  <a:pt x="16954" y="16954"/>
                </a:lnTo>
                <a:lnTo>
                  <a:pt x="4548" y="35361"/>
                </a:lnTo>
                <a:lnTo>
                  <a:pt x="0" y="57911"/>
                </a:lnTo>
                <a:lnTo>
                  <a:pt x="0" y="289559"/>
                </a:lnTo>
                <a:lnTo>
                  <a:pt x="4548" y="312099"/>
                </a:lnTo>
                <a:lnTo>
                  <a:pt x="16954" y="330507"/>
                </a:lnTo>
                <a:lnTo>
                  <a:pt x="35361" y="342920"/>
                </a:lnTo>
                <a:lnTo>
                  <a:pt x="57911" y="347471"/>
                </a:lnTo>
                <a:lnTo>
                  <a:pt x="1682495" y="347471"/>
                </a:lnTo>
                <a:lnTo>
                  <a:pt x="1705046" y="342920"/>
                </a:lnTo>
                <a:lnTo>
                  <a:pt x="1723453" y="330507"/>
                </a:lnTo>
                <a:lnTo>
                  <a:pt x="1735859" y="312099"/>
                </a:lnTo>
                <a:lnTo>
                  <a:pt x="1740407" y="289559"/>
                </a:lnTo>
                <a:lnTo>
                  <a:pt x="1740407" y="57911"/>
                </a:lnTo>
                <a:lnTo>
                  <a:pt x="1735859" y="35361"/>
                </a:lnTo>
                <a:lnTo>
                  <a:pt x="1723453" y="16954"/>
                </a:lnTo>
                <a:lnTo>
                  <a:pt x="1705046" y="4548"/>
                </a:lnTo>
                <a:lnTo>
                  <a:pt x="1682495" y="0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0545826" y="5028641"/>
            <a:ext cx="103060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1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ร้อยละ</a:t>
            </a:r>
            <a:r>
              <a:rPr kumimoji="0" sz="2800" b="1" i="0" u="none" strike="noStrike" kern="0" cap="none" spc="-6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2800" b="1" i="0" u="none" strike="noStrike" kern="0" cap="none" spc="-175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30</a:t>
            </a:r>
            <a:endParaRPr kumimoji="0" sz="2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47984" y="295478"/>
            <a:ext cx="10283190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1" i="0" u="none" strike="noStrike" kern="0" cap="none" spc="0" normalizeH="0" baseline="0" noProof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การประเมินผลการปฏิบัติราชการของ</a:t>
            </a:r>
            <a:r>
              <a:rPr kumimoji="0" lang="th-TH" sz="24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lang="th-TH" sz="24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สำนักงานปลัดกระทรวงเกษตรและสหกรณ์ </a:t>
            </a:r>
            <a:r>
              <a:rPr kumimoji="0" sz="2400" b="1" i="0" u="none" strike="noStrike" kern="0" cap="none" spc="0" normalizeH="0" baseline="0" noProof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ประจําปีงบประมาณ</a:t>
            </a:r>
            <a:r>
              <a:rPr kumimoji="0" sz="2400" b="1" i="0" u="none" strike="noStrike" kern="0" cap="none" spc="-5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2400" b="1" i="0" u="none" strike="noStrike" kern="0" cap="none" spc="0" normalizeH="0" baseline="0" noProof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พ.ศ</a:t>
            </a:r>
            <a:r>
              <a:rPr kumimoji="0" sz="24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.</a:t>
            </a:r>
            <a:r>
              <a:rPr kumimoji="0" sz="2400" b="1" i="0" u="none" strike="noStrike" kern="0" cap="none" spc="-5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2400" b="1" i="0" u="none" strike="noStrike" kern="0" cap="none" spc="-17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256</a:t>
            </a:r>
            <a:r>
              <a:rPr kumimoji="0" lang="th-TH" sz="2400" b="1" i="0" u="none" strike="noStrike" kern="0" cap="none" spc="-17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9 - 2570</a:t>
            </a:r>
            <a:endParaRPr kumimoji="0" sz="24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/>
              <a:ea typeface="+mn-ea"/>
              <a:cs typeface="TH SarabunPSK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281940" y="809231"/>
            <a:ext cx="2577465" cy="742315"/>
            <a:chOff x="281940" y="809231"/>
            <a:chExt cx="2577465" cy="742315"/>
          </a:xfrm>
        </p:grpSpPr>
        <p:pic>
          <p:nvPicPr>
            <p:cNvPr id="16" name="object 1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73380" y="911301"/>
              <a:ext cx="2485644" cy="448106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81940" y="809231"/>
              <a:ext cx="2506980" cy="742200"/>
            </a:xfrm>
            <a:prstGeom prst="rect">
              <a:avLst/>
            </a:prstGeom>
          </p:spPr>
        </p:pic>
      </p:grpSp>
      <p:sp>
        <p:nvSpPr>
          <p:cNvPr id="18" name="object 18"/>
          <p:cNvSpPr txBox="1"/>
          <p:nvPr/>
        </p:nvSpPr>
        <p:spPr>
          <a:xfrm>
            <a:off x="426719" y="926591"/>
            <a:ext cx="2383790" cy="346075"/>
          </a:xfrm>
          <a:prstGeom prst="rect">
            <a:avLst/>
          </a:prstGeom>
          <a:solidFill>
            <a:srgbClr val="D9D9D9"/>
          </a:solidFill>
        </p:spPr>
        <p:txBody>
          <a:bodyPr vert="horz" wrap="square" lIns="0" tIns="0" rIns="0" bIns="0" rtlCol="0">
            <a:spAutoFit/>
          </a:bodyPr>
          <a:lstStyle/>
          <a:p>
            <a:pPr marL="90805" marR="0" lvl="0" indent="0" algn="l" defTabSz="914400" rtl="0" eaLnBrk="1" fontAlgn="auto" latinLnBrk="0" hangingPunct="1">
              <a:lnSpc>
                <a:spcPts val="26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1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องค์ประกอบการประเมิน</a:t>
            </a:r>
            <a:endParaRPr kumimoji="0" sz="24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10189464" y="6390335"/>
            <a:ext cx="1740535" cy="349250"/>
          </a:xfrm>
          <a:custGeom>
            <a:avLst/>
            <a:gdLst/>
            <a:ahLst/>
            <a:cxnLst/>
            <a:rect l="l" t="t" r="r" b="b"/>
            <a:pathLst>
              <a:path w="1740534" h="349250">
                <a:moveTo>
                  <a:pt x="1649094" y="0"/>
                </a:moveTo>
                <a:lnTo>
                  <a:pt x="91312" y="0"/>
                </a:lnTo>
                <a:lnTo>
                  <a:pt x="55774" y="7177"/>
                </a:lnTo>
                <a:lnTo>
                  <a:pt x="26749" y="26750"/>
                </a:lnTo>
                <a:lnTo>
                  <a:pt x="7177" y="55780"/>
                </a:lnTo>
                <a:lnTo>
                  <a:pt x="0" y="91325"/>
                </a:lnTo>
                <a:lnTo>
                  <a:pt x="0" y="257670"/>
                </a:lnTo>
                <a:lnTo>
                  <a:pt x="7177" y="293218"/>
                </a:lnTo>
                <a:lnTo>
                  <a:pt x="26749" y="322246"/>
                </a:lnTo>
                <a:lnTo>
                  <a:pt x="55774" y="341818"/>
                </a:lnTo>
                <a:lnTo>
                  <a:pt x="91312" y="348994"/>
                </a:lnTo>
                <a:lnTo>
                  <a:pt x="1649094" y="348994"/>
                </a:lnTo>
                <a:lnTo>
                  <a:pt x="1684633" y="341818"/>
                </a:lnTo>
                <a:lnTo>
                  <a:pt x="1713658" y="322246"/>
                </a:lnTo>
                <a:lnTo>
                  <a:pt x="1733230" y="293218"/>
                </a:lnTo>
                <a:lnTo>
                  <a:pt x="1740407" y="257670"/>
                </a:lnTo>
                <a:lnTo>
                  <a:pt x="1740407" y="91325"/>
                </a:lnTo>
                <a:lnTo>
                  <a:pt x="1733230" y="55780"/>
                </a:lnTo>
                <a:lnTo>
                  <a:pt x="1713658" y="26750"/>
                </a:lnTo>
                <a:lnTo>
                  <a:pt x="1684633" y="7177"/>
                </a:lnTo>
                <a:lnTo>
                  <a:pt x="1649094" y="0"/>
                </a:lnTo>
                <a:close/>
              </a:path>
            </a:pathLst>
          </a:custGeom>
          <a:solidFill>
            <a:srgbClr val="538235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495300" y="1392937"/>
            <a:ext cx="516253" cy="477266"/>
          </a:xfrm>
          <a:custGeom>
            <a:avLst/>
            <a:gdLst/>
            <a:ahLst/>
            <a:cxnLst/>
            <a:rect l="l" t="t" r="r" b="b"/>
            <a:pathLst>
              <a:path w="567055" h="567055">
                <a:moveTo>
                  <a:pt x="283464" y="0"/>
                </a:moveTo>
                <a:lnTo>
                  <a:pt x="237484" y="3709"/>
                </a:lnTo>
                <a:lnTo>
                  <a:pt x="193867" y="14447"/>
                </a:lnTo>
                <a:lnTo>
                  <a:pt x="153195" y="31632"/>
                </a:lnTo>
                <a:lnTo>
                  <a:pt x="116053" y="54681"/>
                </a:lnTo>
                <a:lnTo>
                  <a:pt x="83024" y="83010"/>
                </a:lnTo>
                <a:lnTo>
                  <a:pt x="54692" y="116037"/>
                </a:lnTo>
                <a:lnTo>
                  <a:pt x="31639" y="153179"/>
                </a:lnTo>
                <a:lnTo>
                  <a:pt x="14451" y="193852"/>
                </a:lnTo>
                <a:lnTo>
                  <a:pt x="3710" y="237475"/>
                </a:lnTo>
                <a:lnTo>
                  <a:pt x="0" y="283463"/>
                </a:lnTo>
                <a:lnTo>
                  <a:pt x="3710" y="329452"/>
                </a:lnTo>
                <a:lnTo>
                  <a:pt x="14451" y="373075"/>
                </a:lnTo>
                <a:lnTo>
                  <a:pt x="31639" y="413748"/>
                </a:lnTo>
                <a:lnTo>
                  <a:pt x="54692" y="450890"/>
                </a:lnTo>
                <a:lnTo>
                  <a:pt x="83024" y="483917"/>
                </a:lnTo>
                <a:lnTo>
                  <a:pt x="116053" y="512246"/>
                </a:lnTo>
                <a:lnTo>
                  <a:pt x="153195" y="535295"/>
                </a:lnTo>
                <a:lnTo>
                  <a:pt x="193867" y="552480"/>
                </a:lnTo>
                <a:lnTo>
                  <a:pt x="237484" y="563218"/>
                </a:lnTo>
                <a:lnTo>
                  <a:pt x="283464" y="566927"/>
                </a:lnTo>
                <a:lnTo>
                  <a:pt x="329443" y="563218"/>
                </a:lnTo>
                <a:lnTo>
                  <a:pt x="373060" y="552480"/>
                </a:lnTo>
                <a:lnTo>
                  <a:pt x="413732" y="535295"/>
                </a:lnTo>
                <a:lnTo>
                  <a:pt x="450874" y="512246"/>
                </a:lnTo>
                <a:lnTo>
                  <a:pt x="483903" y="483917"/>
                </a:lnTo>
                <a:lnTo>
                  <a:pt x="512235" y="450890"/>
                </a:lnTo>
                <a:lnTo>
                  <a:pt x="535288" y="413748"/>
                </a:lnTo>
                <a:lnTo>
                  <a:pt x="552476" y="373075"/>
                </a:lnTo>
                <a:lnTo>
                  <a:pt x="563217" y="329452"/>
                </a:lnTo>
                <a:lnTo>
                  <a:pt x="566928" y="283463"/>
                </a:lnTo>
                <a:lnTo>
                  <a:pt x="563217" y="237475"/>
                </a:lnTo>
                <a:lnTo>
                  <a:pt x="552476" y="193852"/>
                </a:lnTo>
                <a:lnTo>
                  <a:pt x="535288" y="153179"/>
                </a:lnTo>
                <a:lnTo>
                  <a:pt x="512235" y="116037"/>
                </a:lnTo>
                <a:lnTo>
                  <a:pt x="483903" y="83010"/>
                </a:lnTo>
                <a:lnTo>
                  <a:pt x="450874" y="54681"/>
                </a:lnTo>
                <a:lnTo>
                  <a:pt x="413732" y="31632"/>
                </a:lnTo>
                <a:lnTo>
                  <a:pt x="373060" y="14447"/>
                </a:lnTo>
                <a:lnTo>
                  <a:pt x="329443" y="3709"/>
                </a:lnTo>
                <a:lnTo>
                  <a:pt x="283464" y="0"/>
                </a:lnTo>
                <a:close/>
              </a:path>
            </a:pathLst>
          </a:custGeom>
          <a:solidFill>
            <a:srgbClr val="EC7C30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69137" y="1348037"/>
            <a:ext cx="217804" cy="47384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000" b="1" i="0" u="none" strike="noStrike" kern="0" cap="none" spc="-315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</a:t>
            </a:r>
            <a:endParaRPr kumimoji="0" sz="30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22" name="object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0506583"/>
              </p:ext>
            </p:extLst>
          </p:nvPr>
        </p:nvGraphicFramePr>
        <p:xfrm>
          <a:off x="584986" y="1930283"/>
          <a:ext cx="10013951" cy="286203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319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941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2682">
                <a:tc gridSpan="2">
                  <a:txBody>
                    <a:bodyPr/>
                    <a:lstStyle/>
                    <a:p>
                      <a:pPr marL="1270" algn="ctr">
                        <a:lnSpc>
                          <a:spcPts val="2370"/>
                        </a:lnSpc>
                      </a:pPr>
                      <a:r>
                        <a:rPr sz="2000" b="1" spc="-1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</a:t>
                      </a:r>
                      <a:endParaRPr sz="20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solidFill>
                      <a:srgbClr val="FFE6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60052">
                <a:tc>
                  <a:txBody>
                    <a:bodyPr/>
                    <a:lstStyle/>
                    <a:p>
                      <a:pPr marL="128905">
                        <a:lnSpc>
                          <a:spcPts val="1545"/>
                        </a:lnSpc>
                      </a:pPr>
                      <a:r>
                        <a:rPr sz="1400" b="1" spc="-3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</a:t>
                      </a:r>
                      <a:r>
                        <a:rPr lang="th-TH" sz="1400" b="1" spc="-3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ที่กำหนดจากตัวชี้วัด</a:t>
                      </a:r>
                      <a:r>
                        <a:rPr sz="1400" b="1" spc="-3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เชิงยุทธศาสตร์สําคัญ</a:t>
                      </a:r>
                      <a:r>
                        <a:rPr sz="1400" b="1" spc="3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1" spc="-3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(Strategic</a:t>
                      </a:r>
                      <a:r>
                        <a:rPr sz="1400" b="1" spc="5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1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KPIs)</a:t>
                      </a: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21310" indent="-192405">
                        <a:lnSpc>
                          <a:spcPts val="1515"/>
                        </a:lnSpc>
                        <a:buFont typeface="TH SarabunPSK"/>
                        <a:buAutoNum type="arabicPeriod"/>
                        <a:tabLst>
                          <a:tab pos="321310" algn="l"/>
                        </a:tabLst>
                      </a:pPr>
                      <a:r>
                        <a:rPr sz="1400" spc="-10" dirty="0" err="1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อัตราการขยายตัวของมูลค่าของสินค้าเกษตรอัตลักษณ์พื้นถิ่น</a:t>
                      </a:r>
                      <a:r>
                        <a:rPr sz="1400" spc="235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sz="1400" spc="-10" dirty="0" err="1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ปีงบประมาณ</a:t>
                      </a:r>
                      <a:r>
                        <a:rPr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)*</a:t>
                      </a: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21945" indent="-193040">
                        <a:lnSpc>
                          <a:spcPts val="1515"/>
                        </a:lnSpc>
                        <a:buFont typeface="TH SarabunPSK"/>
                        <a:buAutoNum type="arabicPeriod"/>
                        <a:tabLst>
                          <a:tab pos="321945" algn="l"/>
                        </a:tabLst>
                      </a:pPr>
                      <a:r>
                        <a:rPr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อัตราการขยายตัวของมูลค่าสินค้าเกษตรที่ผ่านการตรวจรับรองมาตรฐานการปฏิบัติทางการเกษตรที่ดี</a:t>
                      </a:r>
                      <a:r>
                        <a:rPr sz="1400" spc="10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</a:t>
                      </a:r>
                      <a:r>
                        <a:rPr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sz="1400" spc="-10" dirty="0" err="1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ปีงบประมาณ</a:t>
                      </a:r>
                      <a:r>
                        <a:rPr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)*</a:t>
                      </a: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21945" indent="-193040">
                        <a:lnSpc>
                          <a:spcPts val="1510"/>
                        </a:lnSpc>
                        <a:buFont typeface="TH SarabunPSK"/>
                        <a:buAutoNum type="arabicPeriod"/>
                        <a:tabLst>
                          <a:tab pos="321945" algn="l"/>
                        </a:tabLst>
                      </a:pPr>
                      <a:r>
                        <a:rPr sz="1400" spc="-10" dirty="0" err="1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อัตราการขยายตัวของมูลค่าสินค้าเกษตรปลอดภัยที่เป็นสินค้าอินทรีย์</a:t>
                      </a:r>
                      <a:r>
                        <a:rPr lang="th-TH" sz="1400" spc="335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sz="1400" spc="-10" dirty="0" err="1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ปีงบประมาณ</a:t>
                      </a:r>
                      <a:r>
                        <a:rPr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)*</a:t>
                      </a: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21945" indent="-193040">
                        <a:lnSpc>
                          <a:spcPts val="1595"/>
                        </a:lnSpc>
                        <a:buFont typeface="TH SarabunPSK"/>
                        <a:buAutoNum type="arabicPeriod"/>
                        <a:tabLst>
                          <a:tab pos="321945" algn="l"/>
                        </a:tabLst>
                      </a:pPr>
                      <a:r>
                        <a:rPr sz="1400" spc="-10" dirty="0" err="1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รายได้เงินสดสุทธิทาง</a:t>
                      </a:r>
                      <a:r>
                        <a:rPr sz="1400" spc="-10" dirty="0" err="1">
                          <a:solidFill>
                            <a:srgbClr val="7030A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การเกษตรของเกษตรกรเฉลี่ยต่อครัวเรือน</a:t>
                      </a:r>
                      <a:endParaRPr lang="en-US" sz="1400" spc="-10" dirty="0">
                        <a:solidFill>
                          <a:srgbClr val="7030A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21945" indent="-193040">
                        <a:lnSpc>
                          <a:spcPts val="1595"/>
                        </a:lnSpc>
                        <a:buFont typeface="TH SarabunPSK"/>
                        <a:buAutoNum type="arabicPeriod"/>
                        <a:tabLst>
                          <a:tab pos="321945" algn="l"/>
                        </a:tabLst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ร้อยละเฉลี่ยของงานบริการที่พัฒนาและเชื่อมโยงมาให้บริการบนแพลตฟอร์มดิจิทัลกลาง </a:t>
                      </a:r>
                      <a:endParaRPr lang="th-TH" sz="1400" b="0" spc="-10" dirty="0">
                        <a:solidFill>
                          <a:srgbClr val="7030A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542925" marR="412115" indent="0" algn="just">
                        <a:lnSpc>
                          <a:spcPct val="90100"/>
                        </a:lnSpc>
                      </a:pPr>
                      <a:r>
                        <a:rPr sz="1400" dirty="0" err="1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</a:t>
                      </a:r>
                      <a:r>
                        <a:rPr lang="th-TH" sz="140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ะ </a:t>
                      </a:r>
                      <a:r>
                        <a:rPr lang="th-TH" sz="1400" spc="-25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th-TH" sz="1400" spc="-5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  <a:r>
                        <a:rPr sz="1400" spc="-5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endParaRPr lang="th-TH" sz="1400" spc="-50" dirty="0">
                        <a:solidFill>
                          <a:srgbClr val="6F2F9F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542925" marR="412115" indent="0" algn="just">
                        <a:lnSpc>
                          <a:spcPct val="90100"/>
                        </a:lnSpc>
                      </a:pPr>
                      <a:r>
                        <a:rPr sz="1400" dirty="0" err="1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-2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pc="-5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</a:p>
                    <a:p>
                      <a:pPr marL="542925" marR="412115" indent="0" algn="just">
                        <a:lnSpc>
                          <a:spcPct val="90100"/>
                        </a:lnSpc>
                      </a:pPr>
                      <a:r>
                        <a:rPr sz="1400" dirty="0" err="1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-2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pc="-2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  <a:r>
                        <a:rPr sz="1400" spc="-5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endParaRPr lang="th-TH" sz="1400" spc="-50" dirty="0">
                        <a:solidFill>
                          <a:srgbClr val="6F2F9F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542925" marR="412115" indent="0" algn="just">
                        <a:lnSpc>
                          <a:spcPct val="90100"/>
                        </a:lnSpc>
                      </a:pPr>
                      <a:r>
                        <a:rPr sz="1400" dirty="0" err="1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-2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pc="-2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  <a:endParaRPr lang="th-TH" sz="1400" spc="-50" dirty="0">
                        <a:solidFill>
                          <a:srgbClr val="6F2F9F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542925" marR="412115" lvl="0" indent="0" algn="just" defTabSz="914400" eaLnBrk="1" fontAlgn="auto" latinLnBrk="0" hangingPunct="1">
                        <a:lnSpc>
                          <a:spcPct val="90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rgbClr val="7030A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lang="th-TH" sz="1400" spc="-20" dirty="0">
                          <a:solidFill>
                            <a:srgbClr val="7030A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spc="-20" dirty="0">
                          <a:solidFill>
                            <a:srgbClr val="7030A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  <a:endParaRPr lang="th-TH" sz="1400" spc="-50" dirty="0">
                        <a:solidFill>
                          <a:srgbClr val="7030A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1905" marB="0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19805">
                <a:tc>
                  <a:txBody>
                    <a:bodyPr/>
                    <a:lstStyle/>
                    <a:p>
                      <a:pPr marL="128905">
                        <a:lnSpc>
                          <a:spcPts val="1595"/>
                        </a:lnSpc>
                        <a:spcBef>
                          <a:spcPts val="145"/>
                        </a:spcBef>
                      </a:pPr>
                      <a:r>
                        <a:rPr sz="1400" b="1" spc="-1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ตัวชี้วัดขับเคลื่อนการบูรณาการร่วมกัน</a:t>
                      </a:r>
                      <a:r>
                        <a:rPr sz="1400" b="1" spc="8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(Joint</a:t>
                      </a:r>
                      <a:r>
                        <a:rPr sz="1400" b="1" spc="7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1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KPIs)</a:t>
                      </a: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128905" indent="0">
                        <a:lnSpc>
                          <a:spcPts val="1510"/>
                        </a:lnSpc>
                        <a:buFont typeface="TH SarabunPSK"/>
                        <a:buNone/>
                        <a:tabLst>
                          <a:tab pos="320675" algn="l"/>
                        </a:tabLst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6.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จำนวนท้องถิ่นสินค้าเกษตรและบริการมูลค่าสูง </a:t>
                      </a:r>
                    </a:p>
                    <a:p>
                      <a:pPr marL="128905" indent="0">
                        <a:lnSpc>
                          <a:spcPts val="1510"/>
                        </a:lnSpc>
                        <a:buFont typeface="TH SarabunPSK"/>
                        <a:buNone/>
                        <a:tabLst>
                          <a:tab pos="320675" algn="l"/>
                        </a:tabLs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 </a:t>
                      </a:r>
                      <a:r>
                        <a:rPr lang="th-TH" sz="1400" b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ปริมาณการลดการปล่อยก๊าซเรือนกระจก </a:t>
                      </a:r>
                      <a:br>
                        <a:rPr lang="th-TH" sz="1400" b="0" spc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en-US" sz="1400" b="0" spc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</a:t>
                      </a:r>
                      <a:r>
                        <a:rPr lang="th-TH" sz="1400" b="0" spc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 </a:t>
                      </a:r>
                      <a:r>
                        <a:rPr kumimoji="0" lang="th-TH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Arial"/>
                        </a:rPr>
                        <a:t>จำนวนวันที่ปริมาณฝุ่นละอองขนาดไม่เกิน 2.5 ไมครอน (</a:t>
                      </a:r>
                      <a:r>
                        <a:rPr kumimoji="0" lang="en-US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Arial"/>
                        </a:rPr>
                        <a:t>PM</a:t>
                      </a:r>
                      <a:r>
                        <a:rPr kumimoji="0" lang="en-US" sz="1400" b="0" i="0" u="none" strike="noStrike" kern="0" cap="none" spc="0" normalizeH="0" baseline="-2500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Arial"/>
                        </a:rPr>
                        <a:t>2.5</a:t>
                      </a:r>
                      <a:r>
                        <a:rPr kumimoji="0" lang="th-TH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Arial"/>
                        </a:rPr>
                        <a:t>)</a:t>
                      </a:r>
                      <a:r>
                        <a:rPr kumimoji="0" lang="en-US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Arial"/>
                        </a:rPr>
                        <a:t> </a:t>
                      </a:r>
                      <a:r>
                        <a:rPr kumimoji="0" lang="th-TH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Arial"/>
                        </a:rPr>
                        <a:t>อยู่ในเกณฑ์มาตรฐาน</a:t>
                      </a:r>
                      <a:endParaRPr lang="th-TH" sz="1400" b="0" spc="-1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128905" indent="0">
                        <a:lnSpc>
                          <a:spcPts val="1510"/>
                        </a:lnSpc>
                        <a:buFont typeface="TH SarabunPSK"/>
                        <a:buNone/>
                        <a:tabLst>
                          <a:tab pos="320675" algn="l"/>
                        </a:tabLst>
                      </a:pPr>
                      <a:r>
                        <a:rPr lang="en-US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</a:t>
                      </a: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 ร้อยละของจำนวนจุดความร้อน</a:t>
                      </a:r>
                      <a:r>
                        <a:rPr lang="th-TH" sz="1400" spc="-5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nl-NL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Hotspot)</a:t>
                      </a:r>
                      <a:r>
                        <a:rPr lang="nl-NL" sz="1400" spc="-3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ในพื้นที่เกษตรกรรมที่ลดลง</a:t>
                      </a: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18415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6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542925" marR="412115" indent="0" algn="just">
                        <a:lnSpc>
                          <a:spcPts val="1510"/>
                        </a:lnSpc>
                      </a:pPr>
                      <a:r>
                        <a:rPr sz="140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-2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pc="-2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r>
                        <a:rPr sz="1400" spc="-5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endParaRPr lang="th-TH" sz="1400" spc="-5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542925" marR="412115" indent="0" algn="just">
                        <a:lnSpc>
                          <a:spcPts val="1510"/>
                        </a:lnSpc>
                      </a:pPr>
                      <a:r>
                        <a:rPr sz="140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-2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pc="-5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r>
                        <a:rPr sz="1400" spc="-5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endParaRPr lang="th-TH" sz="1400" spc="-5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542925" marR="412115" indent="0" algn="just">
                        <a:lnSpc>
                          <a:spcPts val="1510"/>
                        </a:lnSpc>
                      </a:pPr>
                      <a:r>
                        <a:rPr sz="140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-2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pc="-5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</a:p>
                    <a:p>
                      <a:pPr marL="542925" marR="412115" indent="0" algn="just">
                        <a:lnSpc>
                          <a:spcPts val="1510"/>
                        </a:lnSpc>
                      </a:pPr>
                      <a:r>
                        <a:rPr lang="th-TH" sz="1400" spc="0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5</a:t>
                      </a:r>
                      <a:endParaRPr sz="1400" spc="0" baseline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1270" marB="0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0620">
                <a:tc>
                  <a:txBody>
                    <a:bodyPr/>
                    <a:lstStyle/>
                    <a:p>
                      <a:pPr marL="128905">
                        <a:lnSpc>
                          <a:spcPct val="150000"/>
                        </a:lnSpc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sz="1400" b="1" spc="-1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ตัวชี้วัดตามภารกิจพื้นฐาน</a:t>
                      </a:r>
                      <a:r>
                        <a:rPr sz="1400" b="1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/</a:t>
                      </a:r>
                      <a:r>
                        <a:rPr sz="1400" b="1" spc="-1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งานตามหน้าที่ความรับผิดชอบหลัก</a:t>
                      </a:r>
                      <a:r>
                        <a:rPr sz="1400" b="1" spc="15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(Function</a:t>
                      </a:r>
                      <a:r>
                        <a:rPr sz="1400" b="1" spc="13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1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KPIs</a:t>
                      </a:r>
                      <a:r>
                        <a:rPr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en-US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-ไม่มี-</a:t>
                      </a:r>
                      <a:endParaRPr lang="en-US" sz="1400" b="0" spc="-1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635" marB="0">
                    <a:lnB w="3175">
                      <a:solidFill>
                        <a:srgbClr val="7E7E7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3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2540" marB="0">
                    <a:lnB w="3175">
                      <a:solidFill>
                        <a:srgbClr val="7E7E7E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3" name="object 23"/>
          <p:cNvSpPr/>
          <p:nvPr/>
        </p:nvSpPr>
        <p:spPr>
          <a:xfrm>
            <a:off x="698828" y="3501467"/>
            <a:ext cx="9432290" cy="197870"/>
          </a:xfrm>
          <a:custGeom>
            <a:avLst/>
            <a:gdLst/>
            <a:ahLst/>
            <a:cxnLst/>
            <a:rect l="l" t="t" r="r" b="b"/>
            <a:pathLst>
              <a:path w="9432290">
                <a:moveTo>
                  <a:pt x="0" y="0"/>
                </a:moveTo>
                <a:lnTo>
                  <a:pt x="9432036" y="0"/>
                </a:lnTo>
              </a:path>
            </a:pathLst>
          </a:custGeom>
          <a:ln w="6350">
            <a:solidFill>
              <a:srgbClr val="FFC000"/>
            </a:solidFill>
            <a:prstDash val="sysDot"/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24" name="object 24"/>
          <p:cNvGrpSpPr/>
          <p:nvPr/>
        </p:nvGrpSpPr>
        <p:grpSpPr>
          <a:xfrm>
            <a:off x="10745469" y="4047490"/>
            <a:ext cx="339090" cy="147320"/>
            <a:chOff x="10745469" y="4047490"/>
            <a:chExt cx="339090" cy="147320"/>
          </a:xfrm>
        </p:grpSpPr>
        <p:sp>
          <p:nvSpPr>
            <p:cNvPr id="25" name="object 25"/>
            <p:cNvSpPr/>
            <p:nvPr/>
          </p:nvSpPr>
          <p:spPr>
            <a:xfrm>
              <a:off x="10751819" y="4053840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20">
                  <a:moveTo>
                    <a:pt x="259079" y="0"/>
                  </a:moveTo>
                  <a:lnTo>
                    <a:pt x="67055" y="0"/>
                  </a:lnTo>
                  <a:lnTo>
                    <a:pt x="40933" y="5262"/>
                  </a:lnTo>
                  <a:lnTo>
                    <a:pt x="19621" y="19621"/>
                  </a:lnTo>
                  <a:lnTo>
                    <a:pt x="5262" y="40933"/>
                  </a:lnTo>
                  <a:lnTo>
                    <a:pt x="0" y="67056"/>
                  </a:lnTo>
                  <a:lnTo>
                    <a:pt x="5262" y="93178"/>
                  </a:lnTo>
                  <a:lnTo>
                    <a:pt x="19621" y="114490"/>
                  </a:lnTo>
                  <a:lnTo>
                    <a:pt x="40933" y="128849"/>
                  </a:lnTo>
                  <a:lnTo>
                    <a:pt x="67055" y="134112"/>
                  </a:lnTo>
                  <a:lnTo>
                    <a:pt x="259079" y="134112"/>
                  </a:lnTo>
                  <a:lnTo>
                    <a:pt x="285202" y="128849"/>
                  </a:lnTo>
                  <a:lnTo>
                    <a:pt x="306514" y="114490"/>
                  </a:lnTo>
                  <a:lnTo>
                    <a:pt x="320873" y="93178"/>
                  </a:lnTo>
                  <a:lnTo>
                    <a:pt x="326135" y="67056"/>
                  </a:lnTo>
                  <a:lnTo>
                    <a:pt x="320873" y="40933"/>
                  </a:lnTo>
                  <a:lnTo>
                    <a:pt x="306514" y="19621"/>
                  </a:lnTo>
                  <a:lnTo>
                    <a:pt x="285202" y="5262"/>
                  </a:lnTo>
                  <a:lnTo>
                    <a:pt x="259079" y="0"/>
                  </a:lnTo>
                  <a:close/>
                </a:path>
              </a:pathLst>
            </a:custGeom>
            <a:solidFill>
              <a:srgbClr val="71C9E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6" name="object 26"/>
            <p:cNvSpPr/>
            <p:nvPr/>
          </p:nvSpPr>
          <p:spPr>
            <a:xfrm>
              <a:off x="10751819" y="4053840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20">
                  <a:moveTo>
                    <a:pt x="0" y="67056"/>
                  </a:moveTo>
                  <a:lnTo>
                    <a:pt x="5262" y="40933"/>
                  </a:lnTo>
                  <a:lnTo>
                    <a:pt x="19621" y="19621"/>
                  </a:lnTo>
                  <a:lnTo>
                    <a:pt x="40933" y="5262"/>
                  </a:lnTo>
                  <a:lnTo>
                    <a:pt x="67055" y="0"/>
                  </a:lnTo>
                  <a:lnTo>
                    <a:pt x="259079" y="0"/>
                  </a:lnTo>
                  <a:lnTo>
                    <a:pt x="285202" y="5262"/>
                  </a:lnTo>
                  <a:lnTo>
                    <a:pt x="306514" y="19621"/>
                  </a:lnTo>
                  <a:lnTo>
                    <a:pt x="320873" y="40933"/>
                  </a:lnTo>
                  <a:lnTo>
                    <a:pt x="326135" y="67056"/>
                  </a:lnTo>
                  <a:lnTo>
                    <a:pt x="320873" y="93178"/>
                  </a:lnTo>
                  <a:lnTo>
                    <a:pt x="306514" y="114490"/>
                  </a:lnTo>
                  <a:lnTo>
                    <a:pt x="285202" y="128849"/>
                  </a:lnTo>
                  <a:lnTo>
                    <a:pt x="259079" y="134112"/>
                  </a:lnTo>
                  <a:lnTo>
                    <a:pt x="67055" y="134112"/>
                  </a:lnTo>
                  <a:lnTo>
                    <a:pt x="40933" y="128849"/>
                  </a:lnTo>
                  <a:lnTo>
                    <a:pt x="19621" y="114490"/>
                  </a:lnTo>
                  <a:lnTo>
                    <a:pt x="5262" y="93178"/>
                  </a:lnTo>
                  <a:lnTo>
                    <a:pt x="0" y="67056"/>
                  </a:lnTo>
                  <a:close/>
                </a:path>
              </a:pathLst>
            </a:custGeom>
            <a:ln w="12700">
              <a:solidFill>
                <a:srgbClr val="71C9E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7" name="object 27"/>
          <p:cNvSpPr txBox="1"/>
          <p:nvPr/>
        </p:nvSpPr>
        <p:spPr>
          <a:xfrm>
            <a:off x="10718418" y="1858136"/>
            <a:ext cx="969644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คําอธิบาย</a:t>
            </a:r>
            <a:r>
              <a:rPr kumimoji="0" sz="1200" b="1" i="0" u="none" strike="noStrike" kern="0" cap="none" spc="-2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12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Tag</a:t>
            </a:r>
            <a:r>
              <a:rPr kumimoji="0" sz="1200" b="1" i="0" u="none" strike="noStrike" kern="0" cap="none" spc="-2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1200" b="1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</a:t>
            </a: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grpSp>
        <p:nvGrpSpPr>
          <p:cNvPr id="28" name="object 28"/>
          <p:cNvGrpSpPr/>
          <p:nvPr/>
        </p:nvGrpSpPr>
        <p:grpSpPr>
          <a:xfrm>
            <a:off x="10733278" y="2090673"/>
            <a:ext cx="339090" cy="145415"/>
            <a:chOff x="10733278" y="2090673"/>
            <a:chExt cx="339090" cy="145415"/>
          </a:xfrm>
        </p:grpSpPr>
        <p:sp>
          <p:nvSpPr>
            <p:cNvPr id="29" name="object 29"/>
            <p:cNvSpPr/>
            <p:nvPr/>
          </p:nvSpPr>
          <p:spPr>
            <a:xfrm>
              <a:off x="10739628" y="2097023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259842" y="0"/>
                  </a:moveTo>
                  <a:lnTo>
                    <a:pt x="66294" y="0"/>
                  </a:lnTo>
                  <a:lnTo>
                    <a:pt x="40505" y="5214"/>
                  </a:lnTo>
                  <a:lnTo>
                    <a:pt x="19430" y="19430"/>
                  </a:lnTo>
                  <a:lnTo>
                    <a:pt x="5214" y="40505"/>
                  </a:lnTo>
                  <a:lnTo>
                    <a:pt x="0" y="66293"/>
                  </a:lnTo>
                  <a:lnTo>
                    <a:pt x="5214" y="92082"/>
                  </a:lnTo>
                  <a:lnTo>
                    <a:pt x="19431" y="113157"/>
                  </a:lnTo>
                  <a:lnTo>
                    <a:pt x="40505" y="127373"/>
                  </a:lnTo>
                  <a:lnTo>
                    <a:pt x="66294" y="132587"/>
                  </a:lnTo>
                  <a:lnTo>
                    <a:pt x="259842" y="132587"/>
                  </a:lnTo>
                  <a:lnTo>
                    <a:pt x="285630" y="127373"/>
                  </a:lnTo>
                  <a:lnTo>
                    <a:pt x="306705" y="113157"/>
                  </a:lnTo>
                  <a:lnTo>
                    <a:pt x="320921" y="92082"/>
                  </a:lnTo>
                  <a:lnTo>
                    <a:pt x="326136" y="66293"/>
                  </a:lnTo>
                  <a:lnTo>
                    <a:pt x="320921" y="40505"/>
                  </a:lnTo>
                  <a:lnTo>
                    <a:pt x="306704" y="19430"/>
                  </a:lnTo>
                  <a:lnTo>
                    <a:pt x="285630" y="5214"/>
                  </a:lnTo>
                  <a:lnTo>
                    <a:pt x="259842" y="0"/>
                  </a:lnTo>
                  <a:close/>
                </a:path>
              </a:pathLst>
            </a:custGeom>
            <a:solidFill>
              <a:srgbClr val="355389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0" name="object 30"/>
            <p:cNvSpPr/>
            <p:nvPr/>
          </p:nvSpPr>
          <p:spPr>
            <a:xfrm>
              <a:off x="10739628" y="2097023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0" y="66293"/>
                  </a:moveTo>
                  <a:lnTo>
                    <a:pt x="5214" y="40505"/>
                  </a:lnTo>
                  <a:lnTo>
                    <a:pt x="19430" y="19430"/>
                  </a:lnTo>
                  <a:lnTo>
                    <a:pt x="40505" y="5214"/>
                  </a:lnTo>
                  <a:lnTo>
                    <a:pt x="66294" y="0"/>
                  </a:lnTo>
                  <a:lnTo>
                    <a:pt x="259842" y="0"/>
                  </a:lnTo>
                  <a:lnTo>
                    <a:pt x="285630" y="5214"/>
                  </a:lnTo>
                  <a:lnTo>
                    <a:pt x="306704" y="19430"/>
                  </a:lnTo>
                  <a:lnTo>
                    <a:pt x="320921" y="40505"/>
                  </a:lnTo>
                  <a:lnTo>
                    <a:pt x="326136" y="66293"/>
                  </a:lnTo>
                  <a:lnTo>
                    <a:pt x="320921" y="92082"/>
                  </a:lnTo>
                  <a:lnTo>
                    <a:pt x="306705" y="113157"/>
                  </a:lnTo>
                  <a:lnTo>
                    <a:pt x="285630" y="127373"/>
                  </a:lnTo>
                  <a:lnTo>
                    <a:pt x="259842" y="132587"/>
                  </a:lnTo>
                  <a:lnTo>
                    <a:pt x="66294" y="132587"/>
                  </a:lnTo>
                  <a:lnTo>
                    <a:pt x="40505" y="127373"/>
                  </a:lnTo>
                  <a:lnTo>
                    <a:pt x="19431" y="113157"/>
                  </a:lnTo>
                  <a:lnTo>
                    <a:pt x="5214" y="92082"/>
                  </a:lnTo>
                  <a:lnTo>
                    <a:pt x="0" y="66293"/>
                  </a:lnTo>
                  <a:close/>
                </a:path>
              </a:pathLst>
            </a:custGeom>
            <a:ln w="12699">
              <a:solidFill>
                <a:srgbClr val="355389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31" name="object 31"/>
          <p:cNvSpPr txBox="1"/>
          <p:nvPr/>
        </p:nvSpPr>
        <p:spPr>
          <a:xfrm>
            <a:off x="10787888" y="2059686"/>
            <a:ext cx="23241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0" i="0" u="none" strike="noStrike" kern="0" cap="none" spc="-2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แม่บท</a:t>
            </a:r>
            <a:endParaRPr kumimoji="0" sz="10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11121008" y="2082546"/>
            <a:ext cx="72390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ตัวชี้วัดตามแผนแม่บทฯ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grpSp>
        <p:nvGrpSpPr>
          <p:cNvPr id="33" name="object 33"/>
          <p:cNvGrpSpPr/>
          <p:nvPr/>
        </p:nvGrpSpPr>
        <p:grpSpPr>
          <a:xfrm>
            <a:off x="10737850" y="2543301"/>
            <a:ext cx="339090" cy="147320"/>
            <a:chOff x="10737850" y="2543301"/>
            <a:chExt cx="339090" cy="147320"/>
          </a:xfrm>
        </p:grpSpPr>
        <p:sp>
          <p:nvSpPr>
            <p:cNvPr id="34" name="object 34"/>
            <p:cNvSpPr/>
            <p:nvPr/>
          </p:nvSpPr>
          <p:spPr>
            <a:xfrm>
              <a:off x="10744200" y="2549651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259079" y="0"/>
                  </a:moveTo>
                  <a:lnTo>
                    <a:pt x="67055" y="0"/>
                  </a:lnTo>
                  <a:lnTo>
                    <a:pt x="40933" y="5262"/>
                  </a:lnTo>
                  <a:lnTo>
                    <a:pt x="19621" y="19621"/>
                  </a:lnTo>
                  <a:lnTo>
                    <a:pt x="5262" y="40933"/>
                  </a:lnTo>
                  <a:lnTo>
                    <a:pt x="0" y="67056"/>
                  </a:lnTo>
                  <a:lnTo>
                    <a:pt x="5262" y="93178"/>
                  </a:lnTo>
                  <a:lnTo>
                    <a:pt x="19621" y="114490"/>
                  </a:lnTo>
                  <a:lnTo>
                    <a:pt x="40933" y="128849"/>
                  </a:lnTo>
                  <a:lnTo>
                    <a:pt x="67055" y="134112"/>
                  </a:lnTo>
                  <a:lnTo>
                    <a:pt x="259079" y="134112"/>
                  </a:lnTo>
                  <a:lnTo>
                    <a:pt x="285202" y="128849"/>
                  </a:lnTo>
                  <a:lnTo>
                    <a:pt x="306514" y="114490"/>
                  </a:lnTo>
                  <a:lnTo>
                    <a:pt x="320873" y="93178"/>
                  </a:lnTo>
                  <a:lnTo>
                    <a:pt x="326135" y="67056"/>
                  </a:lnTo>
                  <a:lnTo>
                    <a:pt x="320873" y="40933"/>
                  </a:lnTo>
                  <a:lnTo>
                    <a:pt x="306514" y="19621"/>
                  </a:lnTo>
                  <a:lnTo>
                    <a:pt x="285202" y="5262"/>
                  </a:lnTo>
                  <a:lnTo>
                    <a:pt x="259079" y="0"/>
                  </a:lnTo>
                  <a:close/>
                </a:path>
              </a:pathLst>
            </a:custGeom>
            <a:solidFill>
              <a:srgbClr val="B3C5D4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5" name="object 35"/>
            <p:cNvSpPr/>
            <p:nvPr/>
          </p:nvSpPr>
          <p:spPr>
            <a:xfrm>
              <a:off x="10744200" y="2549651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0" y="67056"/>
                  </a:moveTo>
                  <a:lnTo>
                    <a:pt x="5262" y="40933"/>
                  </a:lnTo>
                  <a:lnTo>
                    <a:pt x="19621" y="19621"/>
                  </a:lnTo>
                  <a:lnTo>
                    <a:pt x="40933" y="5262"/>
                  </a:lnTo>
                  <a:lnTo>
                    <a:pt x="67055" y="0"/>
                  </a:lnTo>
                  <a:lnTo>
                    <a:pt x="259079" y="0"/>
                  </a:lnTo>
                  <a:lnTo>
                    <a:pt x="285202" y="5262"/>
                  </a:lnTo>
                  <a:lnTo>
                    <a:pt x="306514" y="19621"/>
                  </a:lnTo>
                  <a:lnTo>
                    <a:pt x="320873" y="40933"/>
                  </a:lnTo>
                  <a:lnTo>
                    <a:pt x="326135" y="67056"/>
                  </a:lnTo>
                  <a:lnTo>
                    <a:pt x="320873" y="93178"/>
                  </a:lnTo>
                  <a:lnTo>
                    <a:pt x="306514" y="114490"/>
                  </a:lnTo>
                  <a:lnTo>
                    <a:pt x="285202" y="128849"/>
                  </a:lnTo>
                  <a:lnTo>
                    <a:pt x="259079" y="134112"/>
                  </a:lnTo>
                  <a:lnTo>
                    <a:pt x="67055" y="134112"/>
                  </a:lnTo>
                  <a:lnTo>
                    <a:pt x="40933" y="128849"/>
                  </a:lnTo>
                  <a:lnTo>
                    <a:pt x="19621" y="114490"/>
                  </a:lnTo>
                  <a:lnTo>
                    <a:pt x="5262" y="93178"/>
                  </a:lnTo>
                  <a:lnTo>
                    <a:pt x="0" y="67056"/>
                  </a:lnTo>
                  <a:close/>
                </a:path>
              </a:pathLst>
            </a:custGeom>
            <a:ln w="12700">
              <a:solidFill>
                <a:srgbClr val="B3C5D4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36" name="object 36"/>
          <p:cNvSpPr txBox="1"/>
          <p:nvPr/>
        </p:nvSpPr>
        <p:spPr>
          <a:xfrm>
            <a:off x="10787633" y="2505582"/>
            <a:ext cx="240029" cy="206375"/>
          </a:xfrm>
          <a:prstGeom prst="rect">
            <a:avLst/>
          </a:prstGeom>
        </p:spPr>
        <p:txBody>
          <a:bodyPr vert="horz" wrap="square" lIns="0" tIns="43815" rIns="0" bIns="0" rtlCol="0">
            <a:spAutoFit/>
          </a:bodyPr>
          <a:lstStyle/>
          <a:p>
            <a:pPr marL="45720" marR="5080" lvl="0" indent="-33655" algn="l" defTabSz="914400" rtl="0" eaLnBrk="1" fontAlgn="auto" latinLnBrk="0" hangingPunct="1">
              <a:lnSpc>
                <a:spcPct val="70000"/>
              </a:lnSpc>
              <a:spcBef>
                <a:spcPts val="34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700" b="0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นโยบาย</a:t>
            </a:r>
            <a:r>
              <a:rPr kumimoji="0" sz="700" b="0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/</a:t>
            </a:r>
            <a:r>
              <a:rPr kumimoji="0" sz="700" b="0" i="0" u="none" strike="noStrike" kern="0" cap="none" spc="50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700" b="0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สั่งการ</a:t>
            </a:r>
            <a:endParaRPr kumimoji="0" sz="7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11124692" y="2486025"/>
            <a:ext cx="715010" cy="272415"/>
          </a:xfrm>
          <a:prstGeom prst="rect">
            <a:avLst/>
          </a:prstGeom>
        </p:spPr>
        <p:txBody>
          <a:bodyPr vert="horz" wrap="square" lIns="0" tIns="39370" rIns="0" bIns="0" rtlCol="0">
            <a:spAutoFit/>
          </a:bodyPr>
          <a:lstStyle/>
          <a:p>
            <a:pPr marL="12700" marR="5080" lvl="0" indent="0" algn="l" defTabSz="914400" rtl="0" eaLnBrk="1" fontAlgn="auto" latinLnBrk="0" hangingPunct="1">
              <a:lnSpc>
                <a:spcPts val="860"/>
              </a:lnSpc>
              <a:spcBef>
                <a:spcPts val="31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ตัวชี้วัดนโยบายรัฐบาล/</a:t>
            </a:r>
            <a:r>
              <a:rPr kumimoji="0" sz="900" b="0" i="0" u="none" strike="noStrike" kern="0" cap="none" spc="50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ข้อสั่งการ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grpSp>
        <p:nvGrpSpPr>
          <p:cNvPr id="38" name="object 38"/>
          <p:cNvGrpSpPr/>
          <p:nvPr/>
        </p:nvGrpSpPr>
        <p:grpSpPr>
          <a:xfrm>
            <a:off x="10746993" y="3034029"/>
            <a:ext cx="339090" cy="147320"/>
            <a:chOff x="10746993" y="3034029"/>
            <a:chExt cx="339090" cy="147320"/>
          </a:xfrm>
        </p:grpSpPr>
        <p:sp>
          <p:nvSpPr>
            <p:cNvPr id="39" name="object 39"/>
            <p:cNvSpPr/>
            <p:nvPr/>
          </p:nvSpPr>
          <p:spPr>
            <a:xfrm>
              <a:off x="10753343" y="3040379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259079" y="0"/>
                  </a:moveTo>
                  <a:lnTo>
                    <a:pt x="67055" y="0"/>
                  </a:lnTo>
                  <a:lnTo>
                    <a:pt x="40933" y="5262"/>
                  </a:lnTo>
                  <a:lnTo>
                    <a:pt x="19621" y="19621"/>
                  </a:lnTo>
                  <a:lnTo>
                    <a:pt x="5262" y="40933"/>
                  </a:lnTo>
                  <a:lnTo>
                    <a:pt x="0" y="67056"/>
                  </a:lnTo>
                  <a:lnTo>
                    <a:pt x="5262" y="93178"/>
                  </a:lnTo>
                  <a:lnTo>
                    <a:pt x="19621" y="114490"/>
                  </a:lnTo>
                  <a:lnTo>
                    <a:pt x="40933" y="128849"/>
                  </a:lnTo>
                  <a:lnTo>
                    <a:pt x="67055" y="134112"/>
                  </a:lnTo>
                  <a:lnTo>
                    <a:pt x="259079" y="134112"/>
                  </a:lnTo>
                  <a:lnTo>
                    <a:pt x="285202" y="128849"/>
                  </a:lnTo>
                  <a:lnTo>
                    <a:pt x="306514" y="114490"/>
                  </a:lnTo>
                  <a:lnTo>
                    <a:pt x="320873" y="93178"/>
                  </a:lnTo>
                  <a:lnTo>
                    <a:pt x="326135" y="67056"/>
                  </a:lnTo>
                  <a:lnTo>
                    <a:pt x="320873" y="40933"/>
                  </a:lnTo>
                  <a:lnTo>
                    <a:pt x="306514" y="19621"/>
                  </a:lnTo>
                  <a:lnTo>
                    <a:pt x="285202" y="5262"/>
                  </a:lnTo>
                  <a:lnTo>
                    <a:pt x="259079" y="0"/>
                  </a:lnTo>
                  <a:close/>
                </a:path>
              </a:pathLst>
            </a:custGeom>
            <a:solidFill>
              <a:srgbClr val="F4DBB1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0" name="object 40"/>
            <p:cNvSpPr/>
            <p:nvPr/>
          </p:nvSpPr>
          <p:spPr>
            <a:xfrm>
              <a:off x="10753343" y="3040379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0" y="67056"/>
                  </a:moveTo>
                  <a:lnTo>
                    <a:pt x="5262" y="40933"/>
                  </a:lnTo>
                  <a:lnTo>
                    <a:pt x="19621" y="19621"/>
                  </a:lnTo>
                  <a:lnTo>
                    <a:pt x="40933" y="5262"/>
                  </a:lnTo>
                  <a:lnTo>
                    <a:pt x="67055" y="0"/>
                  </a:lnTo>
                  <a:lnTo>
                    <a:pt x="259079" y="0"/>
                  </a:lnTo>
                  <a:lnTo>
                    <a:pt x="285202" y="5262"/>
                  </a:lnTo>
                  <a:lnTo>
                    <a:pt x="306514" y="19621"/>
                  </a:lnTo>
                  <a:lnTo>
                    <a:pt x="320873" y="40933"/>
                  </a:lnTo>
                  <a:lnTo>
                    <a:pt x="326135" y="67056"/>
                  </a:lnTo>
                  <a:lnTo>
                    <a:pt x="320873" y="93178"/>
                  </a:lnTo>
                  <a:lnTo>
                    <a:pt x="306514" y="114490"/>
                  </a:lnTo>
                  <a:lnTo>
                    <a:pt x="285202" y="128849"/>
                  </a:lnTo>
                  <a:lnTo>
                    <a:pt x="259079" y="134112"/>
                  </a:lnTo>
                  <a:lnTo>
                    <a:pt x="67055" y="134112"/>
                  </a:lnTo>
                  <a:lnTo>
                    <a:pt x="40933" y="128849"/>
                  </a:lnTo>
                  <a:lnTo>
                    <a:pt x="19621" y="114490"/>
                  </a:lnTo>
                  <a:lnTo>
                    <a:pt x="5262" y="93178"/>
                  </a:lnTo>
                  <a:lnTo>
                    <a:pt x="0" y="67056"/>
                  </a:lnTo>
                  <a:close/>
                </a:path>
              </a:pathLst>
            </a:custGeom>
            <a:ln w="12700">
              <a:solidFill>
                <a:srgbClr val="F4DBB1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1" name="object 41"/>
          <p:cNvSpPr txBox="1"/>
          <p:nvPr/>
        </p:nvSpPr>
        <p:spPr>
          <a:xfrm>
            <a:off x="10728959" y="2974339"/>
            <a:ext cx="1036319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0" cap="none" spc="0" normalizeH="0" baseline="-11111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แผนบูรฯ</a:t>
            </a:r>
            <a:r>
              <a:rPr kumimoji="0" sz="1500" b="1" i="0" u="none" strike="noStrike" kern="0" cap="none" spc="457" normalizeH="0" baseline="-11111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ตัวชี้วัดตามแผนงาน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grpSp>
        <p:nvGrpSpPr>
          <p:cNvPr id="42" name="object 42"/>
          <p:cNvGrpSpPr/>
          <p:nvPr/>
        </p:nvGrpSpPr>
        <p:grpSpPr>
          <a:xfrm>
            <a:off x="10746993" y="3779265"/>
            <a:ext cx="339090" cy="145415"/>
            <a:chOff x="10746993" y="3779265"/>
            <a:chExt cx="339090" cy="145415"/>
          </a:xfrm>
        </p:grpSpPr>
        <p:sp>
          <p:nvSpPr>
            <p:cNvPr id="43" name="object 43"/>
            <p:cNvSpPr/>
            <p:nvPr/>
          </p:nvSpPr>
          <p:spPr>
            <a:xfrm>
              <a:off x="10753343" y="3785615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259841" y="0"/>
                  </a:moveTo>
                  <a:lnTo>
                    <a:pt x="66294" y="0"/>
                  </a:lnTo>
                  <a:lnTo>
                    <a:pt x="40505" y="5214"/>
                  </a:lnTo>
                  <a:lnTo>
                    <a:pt x="19430" y="19430"/>
                  </a:lnTo>
                  <a:lnTo>
                    <a:pt x="5214" y="40505"/>
                  </a:lnTo>
                  <a:lnTo>
                    <a:pt x="0" y="66293"/>
                  </a:lnTo>
                  <a:lnTo>
                    <a:pt x="5214" y="92082"/>
                  </a:lnTo>
                  <a:lnTo>
                    <a:pt x="19430" y="113156"/>
                  </a:lnTo>
                  <a:lnTo>
                    <a:pt x="40505" y="127373"/>
                  </a:lnTo>
                  <a:lnTo>
                    <a:pt x="66294" y="132587"/>
                  </a:lnTo>
                  <a:lnTo>
                    <a:pt x="259841" y="132587"/>
                  </a:lnTo>
                  <a:lnTo>
                    <a:pt x="285630" y="127373"/>
                  </a:lnTo>
                  <a:lnTo>
                    <a:pt x="306704" y="113156"/>
                  </a:lnTo>
                  <a:lnTo>
                    <a:pt x="320921" y="92082"/>
                  </a:lnTo>
                  <a:lnTo>
                    <a:pt x="326135" y="66293"/>
                  </a:lnTo>
                  <a:lnTo>
                    <a:pt x="320921" y="40505"/>
                  </a:lnTo>
                  <a:lnTo>
                    <a:pt x="306704" y="19430"/>
                  </a:lnTo>
                  <a:lnTo>
                    <a:pt x="285630" y="5214"/>
                  </a:lnTo>
                  <a:lnTo>
                    <a:pt x="259841" y="0"/>
                  </a:lnTo>
                  <a:close/>
                </a:path>
              </a:pathLst>
            </a:custGeom>
            <a:solidFill>
              <a:srgbClr val="A08E80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4" name="object 44"/>
            <p:cNvSpPr/>
            <p:nvPr/>
          </p:nvSpPr>
          <p:spPr>
            <a:xfrm>
              <a:off x="10753343" y="3785615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0" y="66293"/>
                  </a:moveTo>
                  <a:lnTo>
                    <a:pt x="5214" y="40505"/>
                  </a:lnTo>
                  <a:lnTo>
                    <a:pt x="19430" y="19430"/>
                  </a:lnTo>
                  <a:lnTo>
                    <a:pt x="40505" y="5214"/>
                  </a:lnTo>
                  <a:lnTo>
                    <a:pt x="66294" y="0"/>
                  </a:lnTo>
                  <a:lnTo>
                    <a:pt x="259841" y="0"/>
                  </a:lnTo>
                  <a:lnTo>
                    <a:pt x="285630" y="5214"/>
                  </a:lnTo>
                  <a:lnTo>
                    <a:pt x="306704" y="19430"/>
                  </a:lnTo>
                  <a:lnTo>
                    <a:pt x="320921" y="40505"/>
                  </a:lnTo>
                  <a:lnTo>
                    <a:pt x="326135" y="66293"/>
                  </a:lnTo>
                  <a:lnTo>
                    <a:pt x="320921" y="92082"/>
                  </a:lnTo>
                  <a:lnTo>
                    <a:pt x="306704" y="113156"/>
                  </a:lnTo>
                  <a:lnTo>
                    <a:pt x="285630" y="127373"/>
                  </a:lnTo>
                  <a:lnTo>
                    <a:pt x="259841" y="132587"/>
                  </a:lnTo>
                  <a:lnTo>
                    <a:pt x="66294" y="132587"/>
                  </a:lnTo>
                  <a:lnTo>
                    <a:pt x="40505" y="127373"/>
                  </a:lnTo>
                  <a:lnTo>
                    <a:pt x="19430" y="113156"/>
                  </a:lnTo>
                  <a:lnTo>
                    <a:pt x="5214" y="92082"/>
                  </a:lnTo>
                  <a:lnTo>
                    <a:pt x="0" y="66293"/>
                  </a:lnTo>
                  <a:close/>
                </a:path>
              </a:pathLst>
            </a:custGeom>
            <a:ln w="12699">
              <a:solidFill>
                <a:srgbClr val="A08E8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5" name="object 45"/>
          <p:cNvSpPr txBox="1"/>
          <p:nvPr/>
        </p:nvSpPr>
        <p:spPr>
          <a:xfrm>
            <a:off x="10787888" y="3755263"/>
            <a:ext cx="26098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1" i="0" u="none" strike="noStrike" kern="0" cap="none" spc="-1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ภารกิจ</a:t>
            </a:r>
            <a:endParaRPr kumimoji="0" sz="10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pic>
        <p:nvPicPr>
          <p:cNvPr id="46" name="object 4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0746993" y="3517138"/>
            <a:ext cx="337311" cy="145287"/>
          </a:xfrm>
          <a:prstGeom prst="rect">
            <a:avLst/>
          </a:prstGeom>
        </p:spPr>
      </p:pic>
      <p:sp>
        <p:nvSpPr>
          <p:cNvPr id="47" name="object 47"/>
          <p:cNvSpPr txBox="1"/>
          <p:nvPr/>
        </p:nvSpPr>
        <p:spPr>
          <a:xfrm>
            <a:off x="11121897" y="3057905"/>
            <a:ext cx="700405" cy="94424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0320" marR="5080" lvl="0" indent="-1905" algn="l" defTabSz="914400" rtl="0" eaLnBrk="1" fontAlgn="auto" latinLnBrk="0" hangingPunct="1">
              <a:lnSpc>
                <a:spcPct val="128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บูรณาการ</a:t>
            </a:r>
            <a:r>
              <a:rPr kumimoji="0" sz="900" b="0" i="0" u="none" strike="noStrike" kern="0" cap="none" spc="50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ตัวชี้วัดตามภารกิจใหม่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  <a:p>
            <a:pPr marL="20320" marR="24765" lvl="0" indent="0" algn="l" defTabSz="914400" rtl="0" eaLnBrk="1" fontAlgn="auto" latinLnBrk="0" hangingPunct="1">
              <a:lnSpc>
                <a:spcPct val="80000"/>
              </a:lnSpc>
              <a:spcBef>
                <a:spcPts val="56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-3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ตัวชี้วัดจากแผนแม่บทฯ</a:t>
            </a:r>
            <a:r>
              <a:rPr kumimoji="0" sz="900" b="0" i="0" u="none" strike="noStrike" kern="0" cap="none" spc="50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4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และแผนฯ</a:t>
            </a:r>
            <a:r>
              <a:rPr kumimoji="0" sz="900" b="0" i="0" u="none" strike="noStrike" kern="0" cap="none" spc="2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2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13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/>
              <a:ea typeface="+mn-ea"/>
              <a:cs typeface="TH SarabunPSK"/>
            </a:endParaRPr>
          </a:p>
          <a:p>
            <a:pPr marL="12700" marR="5715" lvl="0" indent="0" algn="l" defTabSz="914400" rtl="0" eaLnBrk="1" fontAlgn="auto" latinLnBrk="0" hangingPunct="1">
              <a:lnSpc>
                <a:spcPct val="80000"/>
              </a:lnSpc>
              <a:spcBef>
                <a:spcPts val="45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-3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ตัวชี้วัดภารกิจสําคัญของ</a:t>
            </a:r>
            <a:r>
              <a:rPr kumimoji="0" sz="900" b="0" i="0" u="none" strike="noStrike" kern="0" cap="none" spc="50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หน่วยงาน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grpSp>
        <p:nvGrpSpPr>
          <p:cNvPr id="48" name="object 48"/>
          <p:cNvGrpSpPr/>
          <p:nvPr/>
        </p:nvGrpSpPr>
        <p:grpSpPr>
          <a:xfrm>
            <a:off x="10731754" y="3293109"/>
            <a:ext cx="339090" cy="145415"/>
            <a:chOff x="10731754" y="3293109"/>
            <a:chExt cx="339090" cy="145415"/>
          </a:xfrm>
        </p:grpSpPr>
        <p:sp>
          <p:nvSpPr>
            <p:cNvPr id="49" name="object 49"/>
            <p:cNvSpPr/>
            <p:nvPr/>
          </p:nvSpPr>
          <p:spPr>
            <a:xfrm>
              <a:off x="10738104" y="3299459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259842" y="0"/>
                  </a:moveTo>
                  <a:lnTo>
                    <a:pt x="66294" y="0"/>
                  </a:lnTo>
                  <a:lnTo>
                    <a:pt x="40505" y="5214"/>
                  </a:lnTo>
                  <a:lnTo>
                    <a:pt x="19430" y="19430"/>
                  </a:lnTo>
                  <a:lnTo>
                    <a:pt x="5214" y="40505"/>
                  </a:lnTo>
                  <a:lnTo>
                    <a:pt x="0" y="66293"/>
                  </a:lnTo>
                  <a:lnTo>
                    <a:pt x="5214" y="92082"/>
                  </a:lnTo>
                  <a:lnTo>
                    <a:pt x="19431" y="113157"/>
                  </a:lnTo>
                  <a:lnTo>
                    <a:pt x="40505" y="127373"/>
                  </a:lnTo>
                  <a:lnTo>
                    <a:pt x="66294" y="132587"/>
                  </a:lnTo>
                  <a:lnTo>
                    <a:pt x="259842" y="132587"/>
                  </a:lnTo>
                  <a:lnTo>
                    <a:pt x="285630" y="127373"/>
                  </a:lnTo>
                  <a:lnTo>
                    <a:pt x="306704" y="113157"/>
                  </a:lnTo>
                  <a:lnTo>
                    <a:pt x="320921" y="92082"/>
                  </a:lnTo>
                  <a:lnTo>
                    <a:pt x="326136" y="66293"/>
                  </a:lnTo>
                  <a:lnTo>
                    <a:pt x="320921" y="40505"/>
                  </a:lnTo>
                  <a:lnTo>
                    <a:pt x="306704" y="19430"/>
                  </a:lnTo>
                  <a:lnTo>
                    <a:pt x="285630" y="5214"/>
                  </a:lnTo>
                  <a:lnTo>
                    <a:pt x="259842" y="0"/>
                  </a:lnTo>
                  <a:close/>
                </a:path>
              </a:pathLst>
            </a:custGeom>
            <a:solidFill>
              <a:srgbClr val="7C8587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0" name="object 50"/>
            <p:cNvSpPr/>
            <p:nvPr/>
          </p:nvSpPr>
          <p:spPr>
            <a:xfrm>
              <a:off x="10738104" y="3299459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0" y="66293"/>
                  </a:moveTo>
                  <a:lnTo>
                    <a:pt x="5214" y="40505"/>
                  </a:lnTo>
                  <a:lnTo>
                    <a:pt x="19430" y="19430"/>
                  </a:lnTo>
                  <a:lnTo>
                    <a:pt x="40505" y="5214"/>
                  </a:lnTo>
                  <a:lnTo>
                    <a:pt x="66294" y="0"/>
                  </a:lnTo>
                  <a:lnTo>
                    <a:pt x="259842" y="0"/>
                  </a:lnTo>
                  <a:lnTo>
                    <a:pt x="285630" y="5214"/>
                  </a:lnTo>
                  <a:lnTo>
                    <a:pt x="306704" y="19430"/>
                  </a:lnTo>
                  <a:lnTo>
                    <a:pt x="320921" y="40505"/>
                  </a:lnTo>
                  <a:lnTo>
                    <a:pt x="326136" y="66293"/>
                  </a:lnTo>
                  <a:lnTo>
                    <a:pt x="320921" y="92082"/>
                  </a:lnTo>
                  <a:lnTo>
                    <a:pt x="306705" y="113156"/>
                  </a:lnTo>
                  <a:lnTo>
                    <a:pt x="285630" y="127373"/>
                  </a:lnTo>
                  <a:lnTo>
                    <a:pt x="259842" y="132587"/>
                  </a:lnTo>
                  <a:lnTo>
                    <a:pt x="66294" y="132587"/>
                  </a:lnTo>
                  <a:lnTo>
                    <a:pt x="40505" y="127373"/>
                  </a:lnTo>
                  <a:lnTo>
                    <a:pt x="19431" y="113157"/>
                  </a:lnTo>
                  <a:lnTo>
                    <a:pt x="5214" y="92082"/>
                  </a:lnTo>
                  <a:lnTo>
                    <a:pt x="0" y="66293"/>
                  </a:lnTo>
                  <a:close/>
                </a:path>
              </a:pathLst>
            </a:custGeom>
            <a:ln w="12699">
              <a:solidFill>
                <a:srgbClr val="7C8587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51" name="object 51"/>
          <p:cNvSpPr txBox="1"/>
          <p:nvPr/>
        </p:nvSpPr>
        <p:spPr>
          <a:xfrm>
            <a:off x="10742168" y="3280663"/>
            <a:ext cx="320675" cy="1479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1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ภารกิจใหม่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grpSp>
        <p:nvGrpSpPr>
          <p:cNvPr id="52" name="object 52"/>
          <p:cNvGrpSpPr/>
          <p:nvPr/>
        </p:nvGrpSpPr>
        <p:grpSpPr>
          <a:xfrm>
            <a:off x="10737850" y="2319273"/>
            <a:ext cx="339090" cy="147320"/>
            <a:chOff x="10737850" y="2319273"/>
            <a:chExt cx="339090" cy="147320"/>
          </a:xfrm>
        </p:grpSpPr>
        <p:sp>
          <p:nvSpPr>
            <p:cNvPr id="53" name="object 53"/>
            <p:cNvSpPr/>
            <p:nvPr/>
          </p:nvSpPr>
          <p:spPr>
            <a:xfrm>
              <a:off x="10744200" y="2325623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259079" y="0"/>
                  </a:moveTo>
                  <a:lnTo>
                    <a:pt x="67055" y="0"/>
                  </a:lnTo>
                  <a:lnTo>
                    <a:pt x="40933" y="5262"/>
                  </a:lnTo>
                  <a:lnTo>
                    <a:pt x="19621" y="19621"/>
                  </a:lnTo>
                  <a:lnTo>
                    <a:pt x="5262" y="40933"/>
                  </a:lnTo>
                  <a:lnTo>
                    <a:pt x="0" y="67055"/>
                  </a:lnTo>
                  <a:lnTo>
                    <a:pt x="5262" y="93178"/>
                  </a:lnTo>
                  <a:lnTo>
                    <a:pt x="19621" y="114490"/>
                  </a:lnTo>
                  <a:lnTo>
                    <a:pt x="40933" y="128849"/>
                  </a:lnTo>
                  <a:lnTo>
                    <a:pt x="67055" y="134112"/>
                  </a:lnTo>
                  <a:lnTo>
                    <a:pt x="259079" y="134112"/>
                  </a:lnTo>
                  <a:lnTo>
                    <a:pt x="285202" y="128849"/>
                  </a:lnTo>
                  <a:lnTo>
                    <a:pt x="306514" y="114490"/>
                  </a:lnTo>
                  <a:lnTo>
                    <a:pt x="320873" y="93178"/>
                  </a:lnTo>
                  <a:lnTo>
                    <a:pt x="326135" y="67055"/>
                  </a:lnTo>
                  <a:lnTo>
                    <a:pt x="320873" y="40933"/>
                  </a:lnTo>
                  <a:lnTo>
                    <a:pt x="306514" y="19621"/>
                  </a:lnTo>
                  <a:lnTo>
                    <a:pt x="285202" y="5262"/>
                  </a:lnTo>
                  <a:lnTo>
                    <a:pt x="259079" y="0"/>
                  </a:lnTo>
                  <a:close/>
                </a:path>
              </a:pathLst>
            </a:custGeom>
            <a:solidFill>
              <a:srgbClr val="6A8DC3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4" name="object 54"/>
            <p:cNvSpPr/>
            <p:nvPr/>
          </p:nvSpPr>
          <p:spPr>
            <a:xfrm>
              <a:off x="10744200" y="2325623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0" y="67055"/>
                  </a:moveTo>
                  <a:lnTo>
                    <a:pt x="5262" y="40933"/>
                  </a:lnTo>
                  <a:lnTo>
                    <a:pt x="19621" y="19621"/>
                  </a:lnTo>
                  <a:lnTo>
                    <a:pt x="40933" y="5262"/>
                  </a:lnTo>
                  <a:lnTo>
                    <a:pt x="67055" y="0"/>
                  </a:lnTo>
                  <a:lnTo>
                    <a:pt x="259079" y="0"/>
                  </a:lnTo>
                  <a:lnTo>
                    <a:pt x="285202" y="5262"/>
                  </a:lnTo>
                  <a:lnTo>
                    <a:pt x="306514" y="19621"/>
                  </a:lnTo>
                  <a:lnTo>
                    <a:pt x="320873" y="40933"/>
                  </a:lnTo>
                  <a:lnTo>
                    <a:pt x="326135" y="67055"/>
                  </a:lnTo>
                  <a:lnTo>
                    <a:pt x="320873" y="93178"/>
                  </a:lnTo>
                  <a:lnTo>
                    <a:pt x="306514" y="114490"/>
                  </a:lnTo>
                  <a:lnTo>
                    <a:pt x="285202" y="128849"/>
                  </a:lnTo>
                  <a:lnTo>
                    <a:pt x="259079" y="134112"/>
                  </a:lnTo>
                  <a:lnTo>
                    <a:pt x="67055" y="134112"/>
                  </a:lnTo>
                  <a:lnTo>
                    <a:pt x="40933" y="128849"/>
                  </a:lnTo>
                  <a:lnTo>
                    <a:pt x="19621" y="114490"/>
                  </a:lnTo>
                  <a:lnTo>
                    <a:pt x="5262" y="93178"/>
                  </a:lnTo>
                  <a:lnTo>
                    <a:pt x="0" y="67055"/>
                  </a:lnTo>
                  <a:close/>
                </a:path>
              </a:pathLst>
            </a:custGeom>
            <a:ln w="12700">
              <a:solidFill>
                <a:srgbClr val="6A8DC3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55" name="object 55"/>
          <p:cNvSpPr txBox="1"/>
          <p:nvPr/>
        </p:nvSpPr>
        <p:spPr>
          <a:xfrm>
            <a:off x="10849736" y="2297938"/>
            <a:ext cx="923290" cy="1625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89560" algn="l"/>
              </a:tabLst>
              <a:defRPr/>
            </a:pPr>
            <a:r>
              <a:rPr kumimoji="0" sz="1500" b="1" i="0" u="none" strike="noStrike" kern="0" cap="none" spc="-37" normalizeH="0" baseline="2777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13</a:t>
            </a:r>
            <a:r>
              <a:rPr kumimoji="0" sz="1500" b="1" i="0" u="none" strike="noStrike" kern="0" cap="none" spc="0" normalizeH="0" baseline="2777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	</a:t>
            </a:r>
            <a:r>
              <a:rPr kumimoji="0" sz="9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ตัวชี้วัดตามแผนฯ</a:t>
            </a:r>
            <a:r>
              <a:rPr kumimoji="0" sz="900" b="0" i="0" u="none" strike="noStrike" kern="0" cap="none" spc="-5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4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13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sp>
        <p:nvSpPr>
          <p:cNvPr id="56" name="object 56"/>
          <p:cNvSpPr/>
          <p:nvPr/>
        </p:nvSpPr>
        <p:spPr>
          <a:xfrm>
            <a:off x="708632" y="4528847"/>
            <a:ext cx="9432290" cy="0"/>
          </a:xfrm>
          <a:custGeom>
            <a:avLst/>
            <a:gdLst/>
            <a:ahLst/>
            <a:cxnLst/>
            <a:rect l="l" t="t" r="r" b="b"/>
            <a:pathLst>
              <a:path w="9432290">
                <a:moveTo>
                  <a:pt x="0" y="0"/>
                </a:moveTo>
                <a:lnTo>
                  <a:pt x="9432036" y="0"/>
                </a:lnTo>
              </a:path>
            </a:pathLst>
          </a:custGeom>
          <a:ln w="6350">
            <a:solidFill>
              <a:srgbClr val="FFC000"/>
            </a:solidFill>
            <a:prstDash val="sysDot"/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57" name="object 57"/>
          <p:cNvGrpSpPr/>
          <p:nvPr/>
        </p:nvGrpSpPr>
        <p:grpSpPr>
          <a:xfrm>
            <a:off x="10748518" y="4289805"/>
            <a:ext cx="340360" cy="145415"/>
            <a:chOff x="10748518" y="4289805"/>
            <a:chExt cx="340360" cy="145415"/>
          </a:xfrm>
        </p:grpSpPr>
        <p:sp>
          <p:nvSpPr>
            <p:cNvPr id="58" name="object 58"/>
            <p:cNvSpPr/>
            <p:nvPr/>
          </p:nvSpPr>
          <p:spPr>
            <a:xfrm>
              <a:off x="10754868" y="4296155"/>
              <a:ext cx="327660" cy="132715"/>
            </a:xfrm>
            <a:custGeom>
              <a:avLst/>
              <a:gdLst/>
              <a:ahLst/>
              <a:cxnLst/>
              <a:rect l="l" t="t" r="r" b="b"/>
              <a:pathLst>
                <a:path w="327659" h="132714">
                  <a:moveTo>
                    <a:pt x="261365" y="0"/>
                  </a:moveTo>
                  <a:lnTo>
                    <a:pt x="66293" y="0"/>
                  </a:lnTo>
                  <a:lnTo>
                    <a:pt x="40505" y="5214"/>
                  </a:lnTo>
                  <a:lnTo>
                    <a:pt x="19430" y="19431"/>
                  </a:lnTo>
                  <a:lnTo>
                    <a:pt x="5214" y="40505"/>
                  </a:lnTo>
                  <a:lnTo>
                    <a:pt x="0" y="66294"/>
                  </a:lnTo>
                  <a:lnTo>
                    <a:pt x="5214" y="92082"/>
                  </a:lnTo>
                  <a:lnTo>
                    <a:pt x="19430" y="113157"/>
                  </a:lnTo>
                  <a:lnTo>
                    <a:pt x="40505" y="127373"/>
                  </a:lnTo>
                  <a:lnTo>
                    <a:pt x="66293" y="132588"/>
                  </a:lnTo>
                  <a:lnTo>
                    <a:pt x="261365" y="132588"/>
                  </a:lnTo>
                  <a:lnTo>
                    <a:pt x="287154" y="127373"/>
                  </a:lnTo>
                  <a:lnTo>
                    <a:pt x="308228" y="113157"/>
                  </a:lnTo>
                  <a:lnTo>
                    <a:pt x="322445" y="92082"/>
                  </a:lnTo>
                  <a:lnTo>
                    <a:pt x="327659" y="66294"/>
                  </a:lnTo>
                  <a:lnTo>
                    <a:pt x="322445" y="40505"/>
                  </a:lnTo>
                  <a:lnTo>
                    <a:pt x="308228" y="19431"/>
                  </a:lnTo>
                  <a:lnTo>
                    <a:pt x="287154" y="5214"/>
                  </a:lnTo>
                  <a:lnTo>
                    <a:pt x="261365" y="0"/>
                  </a:lnTo>
                  <a:close/>
                </a:path>
              </a:pathLst>
            </a:custGeom>
            <a:solidFill>
              <a:srgbClr val="71C9E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9" name="object 59"/>
            <p:cNvSpPr/>
            <p:nvPr/>
          </p:nvSpPr>
          <p:spPr>
            <a:xfrm>
              <a:off x="10754868" y="4296155"/>
              <a:ext cx="327660" cy="132715"/>
            </a:xfrm>
            <a:custGeom>
              <a:avLst/>
              <a:gdLst/>
              <a:ahLst/>
              <a:cxnLst/>
              <a:rect l="l" t="t" r="r" b="b"/>
              <a:pathLst>
                <a:path w="327659" h="132714">
                  <a:moveTo>
                    <a:pt x="0" y="66294"/>
                  </a:moveTo>
                  <a:lnTo>
                    <a:pt x="5214" y="40505"/>
                  </a:lnTo>
                  <a:lnTo>
                    <a:pt x="19430" y="19431"/>
                  </a:lnTo>
                  <a:lnTo>
                    <a:pt x="40505" y="5214"/>
                  </a:lnTo>
                  <a:lnTo>
                    <a:pt x="66293" y="0"/>
                  </a:lnTo>
                  <a:lnTo>
                    <a:pt x="261365" y="0"/>
                  </a:lnTo>
                  <a:lnTo>
                    <a:pt x="287154" y="5214"/>
                  </a:lnTo>
                  <a:lnTo>
                    <a:pt x="308228" y="19431"/>
                  </a:lnTo>
                  <a:lnTo>
                    <a:pt x="322445" y="40505"/>
                  </a:lnTo>
                  <a:lnTo>
                    <a:pt x="327659" y="66294"/>
                  </a:lnTo>
                  <a:lnTo>
                    <a:pt x="322445" y="92082"/>
                  </a:lnTo>
                  <a:lnTo>
                    <a:pt x="308228" y="113157"/>
                  </a:lnTo>
                  <a:lnTo>
                    <a:pt x="287154" y="127373"/>
                  </a:lnTo>
                  <a:lnTo>
                    <a:pt x="261365" y="132588"/>
                  </a:lnTo>
                  <a:lnTo>
                    <a:pt x="66293" y="132588"/>
                  </a:lnTo>
                  <a:lnTo>
                    <a:pt x="40505" y="127373"/>
                  </a:lnTo>
                  <a:lnTo>
                    <a:pt x="19430" y="113157"/>
                  </a:lnTo>
                  <a:lnTo>
                    <a:pt x="5214" y="92082"/>
                  </a:lnTo>
                  <a:lnTo>
                    <a:pt x="0" y="66294"/>
                  </a:lnTo>
                  <a:close/>
                </a:path>
              </a:pathLst>
            </a:custGeom>
            <a:ln w="12700">
              <a:solidFill>
                <a:srgbClr val="71C9E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60" name="object 60"/>
          <p:cNvSpPr txBox="1"/>
          <p:nvPr/>
        </p:nvSpPr>
        <p:spPr>
          <a:xfrm>
            <a:off x="10790808" y="3933063"/>
            <a:ext cx="1090295" cy="508000"/>
          </a:xfrm>
          <a:prstGeom prst="rect">
            <a:avLst/>
          </a:prstGeom>
        </p:spPr>
        <p:txBody>
          <a:bodyPr vert="horz" wrap="square" lIns="0" tIns="1016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JKPI</a:t>
            </a:r>
            <a:r>
              <a:rPr kumimoji="0" sz="1000" b="0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...</a:t>
            </a:r>
            <a:r>
              <a:rPr kumimoji="0" sz="1000" b="0" i="0" u="none" strike="noStrike" kern="0" cap="none" spc="229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 </a:t>
            </a:r>
            <a:r>
              <a:rPr kumimoji="0" sz="9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JKPI</a:t>
            </a:r>
            <a:r>
              <a:rPr kumimoji="0" sz="900" b="0" i="0" u="none" strike="noStrike" kern="0" cap="none" spc="-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9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ในประเด็นที่</a:t>
            </a:r>
            <a:r>
              <a:rPr kumimoji="0" sz="900" b="0" i="0" u="none" strike="noStrike" kern="0" cap="none" spc="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1</a:t>
            </a:r>
            <a:r>
              <a:rPr kumimoji="0" sz="900" b="0" i="0" u="none" strike="noStrike" kern="0" cap="none" spc="-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9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-</a:t>
            </a:r>
            <a:r>
              <a:rPr kumimoji="0" sz="900" b="0" i="0" u="none" strike="noStrike" kern="0" cap="none" spc="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900" b="0" i="0" u="none" strike="noStrike" kern="0" cap="none" spc="-5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6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/>
              <a:ea typeface="+mn-ea"/>
              <a:cs typeface="TH SarabunPSK"/>
            </a:endParaRPr>
          </a:p>
          <a:p>
            <a:pPr marL="1651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JKPI</a:t>
            </a:r>
            <a:r>
              <a:rPr kumimoji="0" sz="1000" b="0" i="0" u="none" strike="noStrike" kern="0" cap="none" spc="-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10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...</a:t>
            </a:r>
            <a:r>
              <a:rPr kumimoji="0" sz="1000" b="0" i="0" u="none" strike="noStrike" kern="0" cap="none" spc="15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 </a:t>
            </a:r>
            <a:r>
              <a:rPr kumimoji="0" sz="9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Joint</a:t>
            </a:r>
            <a:r>
              <a:rPr kumimoji="0" sz="900" b="0" i="0" u="none" strike="noStrike" kern="0" cap="none" spc="-1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9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KPI </a:t>
            </a:r>
            <a:r>
              <a:rPr kumimoji="0" sz="900" b="0" i="0" u="none" strike="noStrike" kern="0" cap="none" spc="-2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บังคับ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pic>
        <p:nvPicPr>
          <p:cNvPr id="61" name="object 61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0692383" y="4319015"/>
            <a:ext cx="92200" cy="90677"/>
          </a:xfrm>
          <a:prstGeom prst="rect">
            <a:avLst/>
          </a:prstGeom>
        </p:spPr>
      </p:pic>
      <p:grpSp>
        <p:nvGrpSpPr>
          <p:cNvPr id="62" name="object 62"/>
          <p:cNvGrpSpPr/>
          <p:nvPr/>
        </p:nvGrpSpPr>
        <p:grpSpPr>
          <a:xfrm>
            <a:off x="10733278" y="2813050"/>
            <a:ext cx="339090" cy="145415"/>
            <a:chOff x="10733278" y="2813050"/>
            <a:chExt cx="339090" cy="145415"/>
          </a:xfrm>
        </p:grpSpPr>
        <p:sp>
          <p:nvSpPr>
            <p:cNvPr id="63" name="object 63"/>
            <p:cNvSpPr/>
            <p:nvPr/>
          </p:nvSpPr>
          <p:spPr>
            <a:xfrm>
              <a:off x="10739628" y="2819400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259842" y="0"/>
                  </a:moveTo>
                  <a:lnTo>
                    <a:pt x="66294" y="0"/>
                  </a:lnTo>
                  <a:lnTo>
                    <a:pt x="40505" y="5214"/>
                  </a:lnTo>
                  <a:lnTo>
                    <a:pt x="19430" y="19430"/>
                  </a:lnTo>
                  <a:lnTo>
                    <a:pt x="5214" y="40505"/>
                  </a:lnTo>
                  <a:lnTo>
                    <a:pt x="0" y="66294"/>
                  </a:lnTo>
                  <a:lnTo>
                    <a:pt x="5214" y="92082"/>
                  </a:lnTo>
                  <a:lnTo>
                    <a:pt x="19431" y="113157"/>
                  </a:lnTo>
                  <a:lnTo>
                    <a:pt x="40505" y="127373"/>
                  </a:lnTo>
                  <a:lnTo>
                    <a:pt x="66294" y="132587"/>
                  </a:lnTo>
                  <a:lnTo>
                    <a:pt x="259842" y="132587"/>
                  </a:lnTo>
                  <a:lnTo>
                    <a:pt x="285630" y="127373"/>
                  </a:lnTo>
                  <a:lnTo>
                    <a:pt x="306705" y="113157"/>
                  </a:lnTo>
                  <a:lnTo>
                    <a:pt x="320921" y="92082"/>
                  </a:lnTo>
                  <a:lnTo>
                    <a:pt x="326136" y="66294"/>
                  </a:lnTo>
                  <a:lnTo>
                    <a:pt x="320921" y="40505"/>
                  </a:lnTo>
                  <a:lnTo>
                    <a:pt x="306704" y="19430"/>
                  </a:lnTo>
                  <a:lnTo>
                    <a:pt x="285630" y="5214"/>
                  </a:lnTo>
                  <a:lnTo>
                    <a:pt x="259842" y="0"/>
                  </a:lnTo>
                  <a:close/>
                </a:path>
              </a:pathLst>
            </a:custGeom>
            <a:solidFill>
              <a:srgbClr val="F4B893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4" name="object 64"/>
            <p:cNvSpPr/>
            <p:nvPr/>
          </p:nvSpPr>
          <p:spPr>
            <a:xfrm>
              <a:off x="10739628" y="2819400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0" y="66294"/>
                  </a:moveTo>
                  <a:lnTo>
                    <a:pt x="5214" y="40505"/>
                  </a:lnTo>
                  <a:lnTo>
                    <a:pt x="19430" y="19430"/>
                  </a:lnTo>
                  <a:lnTo>
                    <a:pt x="40505" y="5214"/>
                  </a:lnTo>
                  <a:lnTo>
                    <a:pt x="66294" y="0"/>
                  </a:lnTo>
                  <a:lnTo>
                    <a:pt x="259842" y="0"/>
                  </a:lnTo>
                  <a:lnTo>
                    <a:pt x="285630" y="5214"/>
                  </a:lnTo>
                  <a:lnTo>
                    <a:pt x="306704" y="19430"/>
                  </a:lnTo>
                  <a:lnTo>
                    <a:pt x="320921" y="40505"/>
                  </a:lnTo>
                  <a:lnTo>
                    <a:pt x="326136" y="66294"/>
                  </a:lnTo>
                  <a:lnTo>
                    <a:pt x="320921" y="92082"/>
                  </a:lnTo>
                  <a:lnTo>
                    <a:pt x="306705" y="113157"/>
                  </a:lnTo>
                  <a:lnTo>
                    <a:pt x="285630" y="127373"/>
                  </a:lnTo>
                  <a:lnTo>
                    <a:pt x="259842" y="132587"/>
                  </a:lnTo>
                  <a:lnTo>
                    <a:pt x="66294" y="132587"/>
                  </a:lnTo>
                  <a:lnTo>
                    <a:pt x="40505" y="127373"/>
                  </a:lnTo>
                  <a:lnTo>
                    <a:pt x="19431" y="113157"/>
                  </a:lnTo>
                  <a:lnTo>
                    <a:pt x="5214" y="92082"/>
                  </a:lnTo>
                  <a:lnTo>
                    <a:pt x="0" y="66294"/>
                  </a:lnTo>
                  <a:close/>
                </a:path>
              </a:pathLst>
            </a:custGeom>
            <a:ln w="12699">
              <a:solidFill>
                <a:srgbClr val="F4B893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65" name="object 65"/>
          <p:cNvSpPr txBox="1"/>
          <p:nvPr/>
        </p:nvSpPr>
        <p:spPr>
          <a:xfrm>
            <a:off x="10741279" y="2780537"/>
            <a:ext cx="134048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2</a:t>
            </a:r>
            <a:r>
              <a:rPr kumimoji="0" sz="1000" b="1" i="0" u="none" strike="noStrike" kern="0" cap="none" spc="-2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10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หรือ</a:t>
            </a:r>
            <a:r>
              <a:rPr kumimoji="0" sz="1000" b="1" i="0" u="none" strike="noStrike" kern="0" cap="none" spc="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10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3</a:t>
            </a:r>
            <a:r>
              <a:rPr kumimoji="0" sz="1000" b="1" i="0" u="none" strike="noStrike" kern="0" cap="none" spc="409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9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ตัวชี้วัดตามแผนระดับ</a:t>
            </a:r>
            <a:r>
              <a:rPr kumimoji="0" sz="900" b="0" i="0" u="none" strike="noStrike" kern="0" cap="none" spc="-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2</a:t>
            </a:r>
            <a:r>
              <a:rPr kumimoji="0" sz="900" b="0" i="0" u="none" strike="noStrike" kern="0" cap="none" spc="-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</a:t>
            </a:r>
            <a:r>
              <a:rPr kumimoji="0" sz="9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หรือ</a:t>
            </a:r>
            <a:r>
              <a:rPr kumimoji="0" sz="900" b="0" i="0" u="none" strike="noStrike" kern="0" cap="none" spc="-5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900" b="0" i="0" u="none" strike="noStrike" kern="0" cap="none" spc="-204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3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/>
              <a:ea typeface="+mn-ea"/>
              <a:cs typeface="TH SarabunPSK"/>
            </a:endParaRPr>
          </a:p>
        </p:txBody>
      </p:sp>
      <p:grpSp>
        <p:nvGrpSpPr>
          <p:cNvPr id="67" name="object 67"/>
          <p:cNvGrpSpPr/>
          <p:nvPr/>
        </p:nvGrpSpPr>
        <p:grpSpPr>
          <a:xfrm>
            <a:off x="-13386" y="2451405"/>
            <a:ext cx="718185" cy="782320"/>
            <a:chOff x="0" y="2523744"/>
            <a:chExt cx="718185" cy="782320"/>
          </a:xfrm>
        </p:grpSpPr>
        <p:pic>
          <p:nvPicPr>
            <p:cNvPr id="68" name="object 6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81939" y="2523744"/>
              <a:ext cx="435863" cy="565404"/>
            </a:xfrm>
            <a:prstGeom prst="rect">
              <a:avLst/>
            </a:prstGeom>
          </p:spPr>
        </p:pic>
        <p:pic>
          <p:nvPicPr>
            <p:cNvPr id="69" name="object 69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32232" y="3081527"/>
              <a:ext cx="323088" cy="224027"/>
            </a:xfrm>
            <a:prstGeom prst="rect">
              <a:avLst/>
            </a:prstGeom>
          </p:spPr>
        </p:pic>
        <p:pic>
          <p:nvPicPr>
            <p:cNvPr id="70" name="object 70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0" y="3090672"/>
              <a:ext cx="431291" cy="198120"/>
            </a:xfrm>
            <a:prstGeom prst="rect">
              <a:avLst/>
            </a:prstGeom>
          </p:spPr>
        </p:pic>
      </p:grpSp>
      <p:grpSp>
        <p:nvGrpSpPr>
          <p:cNvPr id="71" name="object 71"/>
          <p:cNvGrpSpPr/>
          <p:nvPr/>
        </p:nvGrpSpPr>
        <p:grpSpPr>
          <a:xfrm>
            <a:off x="341407" y="3892680"/>
            <a:ext cx="336042" cy="586739"/>
            <a:chOff x="332231" y="3558540"/>
            <a:chExt cx="336042" cy="586739"/>
          </a:xfrm>
        </p:grpSpPr>
        <p:pic>
          <p:nvPicPr>
            <p:cNvPr id="72" name="object 7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33755" y="3558540"/>
              <a:ext cx="333756" cy="196596"/>
            </a:xfrm>
            <a:prstGeom prst="rect">
              <a:avLst/>
            </a:prstGeom>
          </p:spPr>
        </p:pic>
        <p:pic>
          <p:nvPicPr>
            <p:cNvPr id="73" name="object 73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32993" y="3744974"/>
              <a:ext cx="335280" cy="196595"/>
            </a:xfrm>
            <a:prstGeom prst="rect">
              <a:avLst/>
            </a:prstGeom>
          </p:spPr>
        </p:pic>
        <p:pic>
          <p:nvPicPr>
            <p:cNvPr id="74" name="object 74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32231" y="3948684"/>
              <a:ext cx="335280" cy="196595"/>
            </a:xfrm>
            <a:prstGeom prst="rect">
              <a:avLst/>
            </a:prstGeom>
          </p:spPr>
        </p:pic>
      </p:grpSp>
      <p:pic>
        <p:nvPicPr>
          <p:cNvPr id="75" name="object 75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318262" y="4357879"/>
            <a:ext cx="67818" cy="66293"/>
          </a:xfrm>
          <a:prstGeom prst="rect">
            <a:avLst/>
          </a:prstGeom>
        </p:spPr>
      </p:pic>
      <p:sp>
        <p:nvSpPr>
          <p:cNvPr id="76" name="object 76"/>
          <p:cNvSpPr txBox="1">
            <a:spLocks noGrp="1"/>
          </p:cNvSpPr>
          <p:nvPr>
            <p:ph type="ftr" sz="quarter" idx="5"/>
          </p:nvPr>
        </p:nvSpPr>
        <p:spPr>
          <a:xfrm>
            <a:off x="10477627" y="6368110"/>
            <a:ext cx="1164590" cy="39626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ts val="303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ร้อยละ</a:t>
            </a:r>
            <a:r>
              <a:rPr kumimoji="0" sz="2800" b="1" i="0" u="none" strike="noStrike" kern="0" cap="none" spc="-6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2800" b="1" i="0" u="none" strike="noStrike" kern="0" cap="none" spc="-195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100</a:t>
            </a:r>
          </a:p>
        </p:txBody>
      </p:sp>
      <p:sp>
        <p:nvSpPr>
          <p:cNvPr id="77" name="object 7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 marR="0" lvl="0" indent="0" algn="l" defTabSz="914400" rtl="0" eaLnBrk="1" fontAlgn="auto" latinLnBrk="0" hangingPunct="1">
              <a:lnSpc>
                <a:spcPts val="177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1D60167-4931-47E6-BA6A-407CBD079E47}" type="slidenum">
              <a:rPr kumimoji="0" sz="1600" b="0" i="0" u="none" strike="noStrike" kern="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pPr marL="38100" marR="0" lvl="0" indent="0" algn="l" defTabSz="914400" rtl="0" eaLnBrk="1" fontAlgn="auto" latinLnBrk="0" hangingPunct="1">
                <a:lnSpc>
                  <a:spcPts val="177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sz="1600" b="0" i="0" u="none" strike="noStrike" kern="0" cap="none" spc="-25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/>
              <a:ea typeface="+mn-ea"/>
              <a:cs typeface="TH SarabunPSK"/>
            </a:endParaRPr>
          </a:p>
        </p:txBody>
      </p:sp>
      <p:pic>
        <p:nvPicPr>
          <p:cNvPr id="66" name="object 66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319709" y="4153982"/>
            <a:ext cx="67818" cy="66293"/>
          </a:xfrm>
          <a:prstGeom prst="rect">
            <a:avLst/>
          </a:prstGeom>
        </p:spPr>
      </p:pic>
      <p:sp>
        <p:nvSpPr>
          <p:cNvPr id="82" name="Flowchart: Terminator 81">
            <a:extLst>
              <a:ext uri="{FF2B5EF4-FFF2-40B4-BE49-F238E27FC236}">
                <a16:creationId xmlns:a16="http://schemas.microsoft.com/office/drawing/2014/main" id="{90188E50-E8FA-6347-1856-FFA04B30C8E1}"/>
              </a:ext>
            </a:extLst>
          </p:cNvPr>
          <p:cNvSpPr/>
          <p:nvPr/>
        </p:nvSpPr>
        <p:spPr>
          <a:xfrm>
            <a:off x="374447" y="3719323"/>
            <a:ext cx="235329" cy="126876"/>
          </a:xfrm>
          <a:prstGeom prst="flowChartTerminator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JKPI 1</a:t>
            </a:r>
          </a:p>
        </p:txBody>
      </p:sp>
      <p:grpSp>
        <p:nvGrpSpPr>
          <p:cNvPr id="83" name="Group 5">
            <a:extLst>
              <a:ext uri="{FF2B5EF4-FFF2-40B4-BE49-F238E27FC236}">
                <a16:creationId xmlns:a16="http://schemas.microsoft.com/office/drawing/2014/main" id="{72DA4943-322C-8E5A-44A8-B58E3005AD2A}"/>
              </a:ext>
            </a:extLst>
          </p:cNvPr>
          <p:cNvGrpSpPr/>
          <p:nvPr/>
        </p:nvGrpSpPr>
        <p:grpSpPr>
          <a:xfrm>
            <a:off x="276597" y="3250868"/>
            <a:ext cx="453906" cy="165409"/>
            <a:chOff x="2036360" y="2917659"/>
            <a:chExt cx="601134" cy="196529"/>
          </a:xfrm>
        </p:grpSpPr>
        <p:sp>
          <p:nvSpPr>
            <p:cNvPr id="84" name="Rectangle: Rounded Corners 7">
              <a:extLst>
                <a:ext uri="{FF2B5EF4-FFF2-40B4-BE49-F238E27FC236}">
                  <a16:creationId xmlns:a16="http://schemas.microsoft.com/office/drawing/2014/main" id="{CB6BEB0E-93CE-3B8E-FCD6-744809B0114D}"/>
                </a:ext>
              </a:extLst>
            </p:cNvPr>
            <p:cNvSpPr/>
            <p:nvPr/>
          </p:nvSpPr>
          <p:spPr>
            <a:xfrm>
              <a:off x="2127498" y="2949278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B3C6D5"/>
            </a:solidFill>
            <a:ln w="25400" cap="flat" cmpd="sng" algn="ctr">
              <a:solidFill>
                <a:srgbClr val="B3C6D5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sp>
          <p:nvSpPr>
            <p:cNvPr id="85" name="TextBox 8">
              <a:extLst>
                <a:ext uri="{FF2B5EF4-FFF2-40B4-BE49-F238E27FC236}">
                  <a16:creationId xmlns:a16="http://schemas.microsoft.com/office/drawing/2014/main" id="{411DD2F3-8E0D-ECEB-C882-3F3592A33CBA}"/>
                </a:ext>
              </a:extLst>
            </p:cNvPr>
            <p:cNvSpPr txBox="1"/>
            <p:nvPr/>
          </p:nvSpPr>
          <p:spPr>
            <a:xfrm>
              <a:off x="2036360" y="2917659"/>
              <a:ext cx="601134" cy="19652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มติ ครม.</a:t>
              </a:r>
              <a:endPara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pic>
        <p:nvPicPr>
          <p:cNvPr id="78" name="object 66">
            <a:extLst>
              <a:ext uri="{FF2B5EF4-FFF2-40B4-BE49-F238E27FC236}">
                <a16:creationId xmlns:a16="http://schemas.microsoft.com/office/drawing/2014/main" id="{738E93B2-8E3E-40B6-D781-33ED1A01ADBD}"/>
              </a:ext>
            </a:extLst>
          </p:cNvPr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326059" y="3944432"/>
            <a:ext cx="67818" cy="6629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1">
            <a:extLst>
              <a:ext uri="{FF2B5EF4-FFF2-40B4-BE49-F238E27FC236}">
                <a16:creationId xmlns:a16="http://schemas.microsoft.com/office/drawing/2014/main" id="{FE6B44CD-7D73-0EA0-9A75-865CB0DE3F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963" y="546735"/>
            <a:ext cx="7891462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985838" indent="-985838" defTabSz="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985838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985838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985838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9858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9858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858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858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858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858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985838" marR="0" lvl="0" indent="-985838" algn="l" defTabSz="342900" rtl="0" eaLnBrk="1" fontAlgn="t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985838" algn="l"/>
              </a:tabLst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1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อัตราการขยายตัวของมูลค่าของสินค้าเก</a:t>
            </a:r>
            <a:r>
              <a:rPr kumimoji="0" lang="th-TH" alt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ษต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รอ</a:t>
            </a:r>
            <a:r>
              <a:rPr kumimoji="0" lang="th-TH" alt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ัต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ลักษณ์พื้นถิ่น (ปีงบประมาณ)</a:t>
            </a:r>
          </a:p>
        </p:txBody>
      </p:sp>
      <p:sp>
        <p:nvSpPr>
          <p:cNvPr id="10244" name="Rectangle 25">
            <a:extLst>
              <a:ext uri="{FF2B5EF4-FFF2-40B4-BE49-F238E27FC236}">
                <a16:creationId xmlns:a16="http://schemas.microsoft.com/office/drawing/2014/main" id="{7D834EF5-C0DF-F3BF-1EF5-AF386A9617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49404" y="6308652"/>
            <a:ext cx="2736850" cy="2451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46100" indent="-5461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546100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46100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4610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461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461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461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461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461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461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ทุกปีงบประมาณ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5C66D1CC-1B66-A432-5CCF-6924C05256D3}"/>
              </a:ext>
            </a:extLst>
          </p:cNvPr>
          <p:cNvSpPr/>
          <p:nvPr/>
        </p:nvSpPr>
        <p:spPr>
          <a:xfrm>
            <a:off x="0" y="6306204"/>
            <a:ext cx="3092291" cy="2451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Sarabun"/>
              </a:rPr>
              <a:t>สำนักงานปลัด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กระทรวงเกษตรและสหกรณ์ 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" name="Google Shape;266;p8">
            <a:extLst>
              <a:ext uri="{FF2B5EF4-FFF2-40B4-BE49-F238E27FC236}">
                <a16:creationId xmlns:a16="http://schemas.microsoft.com/office/drawing/2014/main" id="{A6A4BF64-D292-8A64-8167-92DC9BDE96C9}"/>
              </a:ext>
            </a:extLst>
          </p:cNvPr>
          <p:cNvSpPr/>
          <p:nvPr/>
        </p:nvSpPr>
        <p:spPr>
          <a:xfrm>
            <a:off x="54610" y="2100719"/>
            <a:ext cx="7679690" cy="24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2569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2568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)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และ</a:t>
            </a: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เป้าหมายปี 2570 </a:t>
            </a: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9)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E10EB03-58E7-09CC-84BF-EB28260A5CCE}"/>
              </a:ext>
            </a:extLst>
          </p:cNvPr>
          <p:cNvSpPr/>
          <p:nvPr/>
        </p:nvSpPr>
        <p:spPr>
          <a:xfrm>
            <a:off x="8839200" y="1028700"/>
            <a:ext cx="3352800" cy="308747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52B0C6-CFEC-B73B-6F64-9C74ECB8C689}"/>
              </a:ext>
            </a:extLst>
          </p:cNvPr>
          <p:cNvSpPr/>
          <p:nvPr/>
        </p:nvSpPr>
        <p:spPr>
          <a:xfrm>
            <a:off x="7734300" y="565150"/>
            <a:ext cx="1220788" cy="4000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รหัส </a:t>
            </a: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030101</a:t>
            </a:r>
          </a:p>
        </p:txBody>
      </p:sp>
      <p:sp>
        <p:nvSpPr>
          <p:cNvPr id="10250" name="Rectangle 16">
            <a:extLst>
              <a:ext uri="{FF2B5EF4-FFF2-40B4-BE49-F238E27FC236}">
                <a16:creationId xmlns:a16="http://schemas.microsoft.com/office/drawing/2014/main" id="{BC7D5CE1-CEC4-7A96-DB65-D6553E0857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28078" y="1180162"/>
            <a:ext cx="3459162" cy="493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ยุทธศาสตร์ชาติ</a:t>
            </a: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การสร้างความสามารถ</a:t>
            </a:r>
            <a:b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                   ในการแข่งขัน</a:t>
            </a:r>
            <a:endParaRPr kumimoji="0" lang="en-US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0251" name="Rectangle 17">
            <a:extLst>
              <a:ext uri="{FF2B5EF4-FFF2-40B4-BE49-F238E27FC236}">
                <a16:creationId xmlns:a16="http://schemas.microsoft.com/office/drawing/2014/main" id="{F87E7228-8480-81AD-BD7E-E186849603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95525" y="1698322"/>
            <a:ext cx="2164375" cy="259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ประเด็นที่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 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การเกษตร</a:t>
            </a:r>
            <a:endParaRPr kumimoji="0" lang="en-US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cxnSp>
        <p:nvCxnSpPr>
          <p:cNvPr id="19" name="Elbow Connector 23">
            <a:extLst>
              <a:ext uri="{FF2B5EF4-FFF2-40B4-BE49-F238E27FC236}">
                <a16:creationId xmlns:a16="http://schemas.microsoft.com/office/drawing/2014/main" id="{F141B86A-EF94-20D5-B8DD-D2AC5B913708}"/>
              </a:ext>
            </a:extLst>
          </p:cNvPr>
          <p:cNvCxnSpPr>
            <a:cxnSpLocks/>
            <a:stCxn id="14" idx="3"/>
            <a:endCxn id="11" idx="0"/>
          </p:cNvCxnSpPr>
          <p:nvPr/>
        </p:nvCxnSpPr>
        <p:spPr>
          <a:xfrm>
            <a:off x="8955088" y="765175"/>
            <a:ext cx="1560512" cy="263525"/>
          </a:xfrm>
          <a:prstGeom prst="bentConnector2">
            <a:avLst/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1DEF3D92-C735-F2A1-E71B-83B62CB4433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3488056"/>
              </p:ext>
            </p:extLst>
          </p:nvPr>
        </p:nvGraphicFramePr>
        <p:xfrm>
          <a:off x="8839200" y="2711409"/>
          <a:ext cx="3292476" cy="12271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31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31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2311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2311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35263">
                <a:tc gridSpan="4"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endParaRPr lang="en-US" sz="16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263"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2561-2565</a:t>
                      </a: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2566-2570</a:t>
                      </a: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2571-2575</a:t>
                      </a: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2576-2580</a:t>
                      </a: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6612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3</a:t>
                      </a: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ไม่น้อยกว่า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6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ไม่น้อยกว่า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1</a:t>
                      </a: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th-TH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ไม่น้อยกว่า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1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endParaRPr lang="th-TH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0272" name="Picture 21">
            <a:extLst>
              <a:ext uri="{FF2B5EF4-FFF2-40B4-BE49-F238E27FC236}">
                <a16:creationId xmlns:a16="http://schemas.microsoft.com/office/drawing/2014/main" id="{0EEA8161-5109-7A13-6B88-78D18AB66E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6930" y="1106893"/>
            <a:ext cx="437832" cy="451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3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92F0D22C-9B02-6026-06A0-668BC356AD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0603" y="1567653"/>
            <a:ext cx="514602" cy="5146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4" name="Rectangle 27">
            <a:extLst>
              <a:ext uri="{FF2B5EF4-FFF2-40B4-BE49-F238E27FC236}">
                <a16:creationId xmlns:a16="http://schemas.microsoft.com/office/drawing/2014/main" id="{5C1D6769-94AF-341D-7F27-88F4D20B9C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50301" y="2224925"/>
            <a:ext cx="4030662" cy="442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524000" indent="-15240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1524000" marR="0" lvl="0" indent="-152400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เป้าหมายระดับแผนแม่บทย่อย </a:t>
            </a: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สินค้าเก</a:t>
            </a:r>
            <a:r>
              <a:rPr kumimoji="0" lang="th-TH" alt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ษต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รอ</a:t>
            </a:r>
            <a:r>
              <a:rPr kumimoji="0" lang="th-TH" alt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ัต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ลักษณ์พื้นถิ่น</a:t>
            </a:r>
            <a:b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มีมูลค่าเพิ่มขึ้น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A50ACB54-B2C9-228E-73D5-22C2571175E4}"/>
              </a:ext>
            </a:extLst>
          </p:cNvPr>
          <p:cNvSpPr/>
          <p:nvPr/>
        </p:nvSpPr>
        <p:spPr>
          <a:xfrm>
            <a:off x="9495525" y="1927702"/>
            <a:ext cx="4175125" cy="271462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แผนแม่บทย่อย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เก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ษต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รอ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ัต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ลักษณ์พื้นถิ่น </a:t>
            </a:r>
            <a:endParaRPr kumimoji="0" lang="en-US" sz="14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FBEE93AB-0559-3DBA-BBB6-FFA4EC58FD81}"/>
              </a:ext>
            </a:extLst>
          </p:cNvPr>
          <p:cNvSpPr/>
          <p:nvPr/>
        </p:nvSpPr>
        <p:spPr>
          <a:xfrm>
            <a:off x="129570" y="743705"/>
            <a:ext cx="7958138" cy="14478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801688" marR="0" lvl="0" indent="-801688" algn="thaiDist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	</a:t>
            </a:r>
            <a:endParaRPr kumimoji="0" lang="th-T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180975" marR="0" lvl="0" indent="-180975" algn="l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180975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สินค้าเก</a:t>
            </a:r>
            <a:r>
              <a:rPr kumimoji="0" lang="th-TH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ษต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รอ</a:t>
            </a:r>
            <a:r>
              <a:rPr kumimoji="0" lang="th-TH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ัต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ลักษณ์พื้นถิ่น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หมายถึง การนำทรัพยากรที่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เป็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นอ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ัต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ลักษณ์พื้นถิ่น ภูมิปัญญาท้องถิ่น และความโดดเด่นเฉพาะพื้นที่มาสร้างให้เกิดเป็นผลผลิตสินค้าเกษตรและผลิตภัณฑ์ทางการเกษตรที่มีคุณลักษณะพิเศษ เป็นเอกลักษณ์ของประเทศไทย เป็นที่รู้จักของต่างชาติ รวมทั้งสินค้าเกษตรที่ได้รับการรับรองสิ่งบ่งชี้ทางภูมิศาสตร์ (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Geographical Indication: GI)</a:t>
            </a:r>
          </a:p>
          <a:p>
            <a:pPr marL="180975" marR="0" lvl="0" indent="-180975" algn="l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173038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สินค้าเก</a:t>
            </a:r>
            <a:r>
              <a:rPr kumimoji="0" lang="th-TH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ษต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รอ</a:t>
            </a:r>
            <a:r>
              <a:rPr kumimoji="0" lang="th-TH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ัต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ลักษณ์พื้นถิ่น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ประกอบด้วย ผลไม้เมืองร้อน (ทุเรียน มังคุด เงาะ ลำไย ลองกอง) ข้าวหอมมะลิ ผ้าไหมไทยตรานกยูงพระราชทาน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ปลา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สวยงาม (ปลากัด) กุ้งก้ามกราม ปลาสลิด โคเนื้อ (โคขุนโพนยางคำ) ไข่เค็มไชยา ไก่พื้นเมือง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(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ไก่เบตง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สินค้า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พืชอัต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 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180975" marR="0" lvl="0" indent="-180975" algn="l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173038" algn="l"/>
              </a:tabLst>
              <a:defRPr/>
            </a:pPr>
            <a:r>
              <a:rPr kumimoji="0" lang="th-TH" sz="1400" b="1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แหล่งอ้างอิง </a:t>
            </a:r>
            <a:r>
              <a:rPr kumimoji="0" lang="en-US" sz="1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สำนักงานเศรษฐกิจการเกษตรรวบรวมและตรวจสอบข้อมูลจากหน่วยงานที่รับผิดชอบแต่ละสินค้า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0371" name="Rectangle 2">
            <a:extLst>
              <a:ext uri="{FF2B5EF4-FFF2-40B4-BE49-F238E27FC236}">
                <a16:creationId xmlns:a16="http://schemas.microsoft.com/office/drawing/2014/main" id="{C1FD5B32-1208-F841-74D3-1C5C29F573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014450" y="43465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th-TH" altLang="th-TH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Cordia New" panose="020B0304020202020204" pitchFamily="34" charset="-34"/>
              </a:rPr>
            </a:br>
            <a:endParaRPr kumimoji="0" lang="th-TH" altLang="th-TH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Cordia New" panose="020B0304020202020204" pitchFamily="34" charset="-34"/>
            </a:endParaRPr>
          </a:p>
        </p:txBody>
      </p:sp>
      <p:graphicFrame>
        <p:nvGraphicFramePr>
          <p:cNvPr id="5" name="Table 11">
            <a:extLst>
              <a:ext uri="{FF2B5EF4-FFF2-40B4-BE49-F238E27FC236}">
                <a16:creationId xmlns:a16="http://schemas.microsoft.com/office/drawing/2014/main" id="{38B701D4-671D-85A5-1744-FDD60B1AD86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4403565"/>
              </p:ext>
            </p:extLst>
          </p:nvPr>
        </p:nvGraphicFramePr>
        <p:xfrm>
          <a:off x="125899" y="4568134"/>
          <a:ext cx="3452189" cy="1730659"/>
        </p:xfrm>
        <a:graphic>
          <a:graphicData uri="http://schemas.openxmlformats.org/drawingml/2006/table">
            <a:tbl>
              <a:tblPr firstRow="1" bandRow="1"/>
              <a:tblGrid>
                <a:gridCol w="11507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874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140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742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2569-2570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2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758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(100)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13364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จัดทำแผนปฏิบัติงานขับเคลื่อนการเพิ่มมูลค่าสินค้าเก</a:t>
                      </a:r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ษต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รอ</a:t>
                      </a:r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ัต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ลักษณ์พื้นถิ่น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สินค้าเก</a:t>
                      </a:r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ษต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รอ</a:t>
                      </a:r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ัต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ลักษณ์พื้นถิ่น รอบ 6 เดือน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รายงานการติดตามความก้าวหน้า</a:t>
                      </a:r>
                      <a:b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การปฏิบัติงานตามแผน </a:t>
                      </a:r>
                      <a:b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รอบ 6 เดือน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2" name="ตาราง 11">
            <a:extLst>
              <a:ext uri="{FF2B5EF4-FFF2-40B4-BE49-F238E27FC236}">
                <a16:creationId xmlns:a16="http://schemas.microsoft.com/office/drawing/2014/main" id="{C0207067-9918-3441-955A-FE714D8BCB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3216589"/>
              </p:ext>
            </p:extLst>
          </p:nvPr>
        </p:nvGraphicFramePr>
        <p:xfrm>
          <a:off x="99061" y="2372668"/>
          <a:ext cx="8679815" cy="2159000"/>
        </p:xfrm>
        <a:graphic>
          <a:graphicData uri="http://schemas.openxmlformats.org/drawingml/2006/table">
            <a:tbl>
              <a:tblPr/>
              <a:tblGrid>
                <a:gridCol w="2711680">
                  <a:extLst>
                    <a:ext uri="{9D8B030D-6E8A-4147-A177-3AD203B41FA5}">
                      <a16:colId xmlns:a16="http://schemas.microsoft.com/office/drawing/2014/main" val="1578670482"/>
                    </a:ext>
                  </a:extLst>
                </a:gridCol>
                <a:gridCol w="401565">
                  <a:extLst>
                    <a:ext uri="{9D8B030D-6E8A-4147-A177-3AD203B41FA5}">
                      <a16:colId xmlns:a16="http://schemas.microsoft.com/office/drawing/2014/main" val="1101637949"/>
                    </a:ext>
                  </a:extLst>
                </a:gridCol>
                <a:gridCol w="643770">
                  <a:extLst>
                    <a:ext uri="{9D8B030D-6E8A-4147-A177-3AD203B41FA5}">
                      <a16:colId xmlns:a16="http://schemas.microsoft.com/office/drawing/2014/main" val="1508930426"/>
                    </a:ext>
                  </a:extLst>
                </a:gridCol>
                <a:gridCol w="699749">
                  <a:extLst>
                    <a:ext uri="{9D8B030D-6E8A-4147-A177-3AD203B41FA5}">
                      <a16:colId xmlns:a16="http://schemas.microsoft.com/office/drawing/2014/main" val="1441161336"/>
                    </a:ext>
                  </a:extLst>
                </a:gridCol>
                <a:gridCol w="690418">
                  <a:extLst>
                    <a:ext uri="{9D8B030D-6E8A-4147-A177-3AD203B41FA5}">
                      <a16:colId xmlns:a16="http://schemas.microsoft.com/office/drawing/2014/main" val="2490931332"/>
                    </a:ext>
                  </a:extLst>
                </a:gridCol>
                <a:gridCol w="625109">
                  <a:extLst>
                    <a:ext uri="{9D8B030D-6E8A-4147-A177-3AD203B41FA5}">
                      <a16:colId xmlns:a16="http://schemas.microsoft.com/office/drawing/2014/main" val="1149713334"/>
                    </a:ext>
                  </a:extLst>
                </a:gridCol>
                <a:gridCol w="715460">
                  <a:extLst>
                    <a:ext uri="{9D8B030D-6E8A-4147-A177-3AD203B41FA5}">
                      <a16:colId xmlns:a16="http://schemas.microsoft.com/office/drawing/2014/main" val="364195558"/>
                    </a:ext>
                  </a:extLst>
                </a:gridCol>
                <a:gridCol w="730688">
                  <a:extLst>
                    <a:ext uri="{9D8B030D-6E8A-4147-A177-3AD203B41FA5}">
                      <a16:colId xmlns:a16="http://schemas.microsoft.com/office/drawing/2014/main" val="506052557"/>
                    </a:ext>
                  </a:extLst>
                </a:gridCol>
                <a:gridCol w="730688">
                  <a:extLst>
                    <a:ext uri="{9D8B030D-6E8A-4147-A177-3AD203B41FA5}">
                      <a16:colId xmlns:a16="http://schemas.microsoft.com/office/drawing/2014/main" val="4233186001"/>
                    </a:ext>
                  </a:extLst>
                </a:gridCol>
                <a:gridCol w="730688">
                  <a:extLst>
                    <a:ext uri="{9D8B030D-6E8A-4147-A177-3AD203B41FA5}">
                      <a16:colId xmlns:a16="http://schemas.microsoft.com/office/drawing/2014/main" val="1918813931"/>
                    </a:ext>
                  </a:extLst>
                </a:gridCol>
              </a:tblGrid>
              <a:tr h="225586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ข้อมูลพื้นฐาน (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Base</a:t>
                      </a: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Line</a:t>
                      </a: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กรม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2562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025220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มูลค่ารวมของสินค้าเก</a:t>
                      </a:r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ษต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</a:t>
                      </a:r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ัต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ลักษณ์พื้นถิ่น (ล้านบาท)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264,587.32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264,018.59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289,232.26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311,115.07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337,479.06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369,581.22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414,370.18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4705074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อัตราการขยายตัว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-0.21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9.55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7.57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8.47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9.51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12.12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6937934"/>
                  </a:ext>
                </a:extLst>
              </a:tr>
              <a:tr h="372323">
                <a:tc>
                  <a:txBody>
                    <a:bodyPr/>
                    <a:lstStyle/>
                    <a:p>
                      <a:pPr algn="l" fontAlgn="ctr">
                        <a:lnSpc>
                          <a:spcPts val="1400"/>
                        </a:lnSpc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1. สินค้าผลไม้เมืองร้อนที่สำคัญ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algn="l" fontAlgn="ctr">
                        <a:lnSpc>
                          <a:spcPts val="1400"/>
                        </a:lnSpc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(ทุเรียน มังคุด เงาะ ลำไย ลองกอง)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สศ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155,688.00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164,836.00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193,945.00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184,850.00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208,120.63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4" marR="9524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231,796.53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269,771.18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42049906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2. สินค้าข้าวหอมมะลิ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สศ</a:t>
                      </a: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100,448.00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89,940.00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86,098.00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115,431.00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117,024.00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4" marR="9524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127,437.53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132,569.71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89949545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3. สินค้าผ้าไหมนกยูงพระราชทาน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มม.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146.00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173.00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410.00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550.00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587.03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4" marR="9524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642.97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710.80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78179919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4. </a:t>
                      </a:r>
                      <a:r>
                        <a:rPr lang="th-T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สินค้าประมง ปลาสวยงาม (ปลากัด) กุ้งก้ามกราม ปลาสลิด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กป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7,633.32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8,442.59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8,158.26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9,250.33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10,564.26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4" marR="9524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8,714.53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9,990.40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05904761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5. สินค้าปศุสัตว์ (โคขุนโพนยางคำ ไข่เค็มไชยา ไก่เบตง)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ปศ.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672.00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627.00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621.00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713.56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642.21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4" marR="9524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435.72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523.18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54805692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6. สินค้า</a:t>
                      </a:r>
                      <a:r>
                        <a:rPr lang="th-TH" sz="14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พืชอัต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ลักษณ์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กสก.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-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-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-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320.18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540.93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553.94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804.91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1401006"/>
                  </a:ext>
                </a:extLst>
              </a:tr>
            </a:tbl>
          </a:graphicData>
        </a:graphic>
      </p:graphicFrame>
      <p:sp>
        <p:nvSpPr>
          <p:cNvPr id="22" name="Google Shape;253;p8">
            <a:extLst>
              <a:ext uri="{FF2B5EF4-FFF2-40B4-BE49-F238E27FC236}">
                <a16:creationId xmlns:a16="http://schemas.microsoft.com/office/drawing/2014/main" id="{DA32B771-B335-1F64-C149-93C367811DB3}"/>
              </a:ext>
            </a:extLst>
          </p:cNvPr>
          <p:cNvSpPr/>
          <p:nvPr/>
        </p:nvSpPr>
        <p:spPr>
          <a:xfrm>
            <a:off x="11129" y="6481442"/>
            <a:ext cx="9965992" cy="387758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ข้อมูลจาก เอกสารประกอบแผนแม่บทภายใต้ยุทธศาสตร์ชาติฯ (ฉบับแก้ไขเพิ่มเติม)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4"/>
              </a:rPr>
              <a:t>https://www.nesdc.go.th/download/document/NSCR/Masterplan2566-2580.pdf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 และ</a:t>
            </a:r>
            <a:b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	รายงานสรุปผลการดำเนินการตามยุทธศาสตร์ชาติ ประจำปี 2567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5"/>
              </a:rPr>
              <a:t>https://www.nesdc.go.th/download/document/NSCR/NS67_Book.pdf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75A1E4E7-82C2-9645-6DB8-A1525742E239}"/>
              </a:ext>
            </a:extLst>
          </p:cNvPr>
          <p:cNvGrpSpPr/>
          <p:nvPr/>
        </p:nvGrpSpPr>
        <p:grpSpPr>
          <a:xfrm>
            <a:off x="6231464" y="554591"/>
            <a:ext cx="911619" cy="338555"/>
            <a:chOff x="2960452" y="1170205"/>
            <a:chExt cx="601134" cy="209783"/>
          </a:xfrm>
        </p:grpSpPr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B6C8F710-D86A-584D-3E9C-5E3B8C94E81B}"/>
                </a:ext>
              </a:extLst>
            </p:cNvPr>
            <p:cNvSpPr/>
            <p:nvPr/>
          </p:nvSpPr>
          <p:spPr>
            <a:xfrm>
              <a:off x="3097901" y="1212837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35548A"/>
            </a:solidFill>
            <a:ln>
              <a:solidFill>
                <a:srgbClr val="35548A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TextBox 10">
              <a:extLst>
                <a:ext uri="{FF2B5EF4-FFF2-40B4-BE49-F238E27FC236}">
                  <a16:creationId xmlns:a16="http://schemas.microsoft.com/office/drawing/2014/main" id="{E41A826D-421A-1D7A-A8CD-96380DDE065E}"/>
                </a:ext>
              </a:extLst>
            </p:cNvPr>
            <p:cNvSpPr txBox="1"/>
            <p:nvPr/>
          </p:nvSpPr>
          <p:spPr>
            <a:xfrm>
              <a:off x="2960452" y="1170205"/>
              <a:ext cx="601134" cy="2097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แม่บท</a:t>
              </a: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6" name="Rectangle 34">
            <a:extLst>
              <a:ext uri="{FF2B5EF4-FFF2-40B4-BE49-F238E27FC236}">
                <a16:creationId xmlns:a16="http://schemas.microsoft.com/office/drawing/2014/main" id="{275ABE71-4EE1-0ED7-8377-6ED95185FED8}"/>
              </a:ext>
            </a:extLst>
          </p:cNvPr>
          <p:cNvSpPr/>
          <p:nvPr/>
        </p:nvSpPr>
        <p:spPr>
          <a:xfrm>
            <a:off x="9287264" y="55843"/>
            <a:ext cx="2494441" cy="296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ทุกกรมในกระทรวงเกษตรและสหกรณ์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0" name="Rectangle 10">
            <a:extLst>
              <a:ext uri="{FF2B5EF4-FFF2-40B4-BE49-F238E27FC236}">
                <a16:creationId xmlns:a16="http://schemas.microsoft.com/office/drawing/2014/main" id="{92BA4F2F-B3C2-986D-382D-86B968833E49}"/>
              </a:ext>
            </a:extLst>
          </p:cNvPr>
          <p:cNvSpPr/>
          <p:nvPr/>
        </p:nvSpPr>
        <p:spPr>
          <a:xfrm>
            <a:off x="9975850" y="6400800"/>
            <a:ext cx="2230438" cy="471488"/>
          </a:xfrm>
          <a:prstGeom prst="rect">
            <a:avLst/>
          </a:prstGeom>
          <a:solidFill>
            <a:srgbClr val="FFBD47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5" name="Slide Number Placeholder 3">
            <a:extLst>
              <a:ext uri="{FF2B5EF4-FFF2-40B4-BE49-F238E27FC236}">
                <a16:creationId xmlns:a16="http://schemas.microsoft.com/office/drawing/2014/main" id="{7FB513E4-A490-E79A-CC40-CF86C297414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9448800" y="6453188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rgbClr val="898989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626AB51-884D-4B10-AC94-117D725B7C32}" type="slidenum">
              <a:rPr lang="en-US" altLang="en-US" smtClean="0"/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Tahoma" panose="020B0604030504040204" pitchFamily="34" charset="0"/>
            </a:endParaRPr>
          </a:p>
        </p:txBody>
      </p:sp>
      <p:graphicFrame>
        <p:nvGraphicFramePr>
          <p:cNvPr id="25" name="ตาราง 13">
            <a:extLst>
              <a:ext uri="{FF2B5EF4-FFF2-40B4-BE49-F238E27FC236}">
                <a16:creationId xmlns:a16="http://schemas.microsoft.com/office/drawing/2014/main" id="{7C58D228-4642-3641-E01E-B957CE5C7F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5641190"/>
              </p:ext>
            </p:extLst>
          </p:nvPr>
        </p:nvGraphicFramePr>
        <p:xfrm>
          <a:off x="7583557" y="4537765"/>
          <a:ext cx="4389782" cy="1835640"/>
        </p:xfrm>
        <a:graphic>
          <a:graphicData uri="http://schemas.openxmlformats.org/drawingml/2006/table">
            <a:tbl>
              <a:tblPr/>
              <a:tblGrid>
                <a:gridCol w="934278">
                  <a:extLst>
                    <a:ext uri="{9D8B030D-6E8A-4147-A177-3AD203B41FA5}">
                      <a16:colId xmlns:a16="http://schemas.microsoft.com/office/drawing/2014/main" val="1166679466"/>
                    </a:ext>
                  </a:extLst>
                </a:gridCol>
                <a:gridCol w="974035">
                  <a:extLst>
                    <a:ext uri="{9D8B030D-6E8A-4147-A177-3AD203B41FA5}">
                      <a16:colId xmlns:a16="http://schemas.microsoft.com/office/drawing/2014/main" val="2324328284"/>
                    </a:ext>
                  </a:extLst>
                </a:gridCol>
                <a:gridCol w="1101326">
                  <a:extLst>
                    <a:ext uri="{9D8B030D-6E8A-4147-A177-3AD203B41FA5}">
                      <a16:colId xmlns:a16="http://schemas.microsoft.com/office/drawing/2014/main" val="91341792"/>
                    </a:ext>
                  </a:extLst>
                </a:gridCol>
                <a:gridCol w="1380143">
                  <a:extLst>
                    <a:ext uri="{9D8B030D-6E8A-4147-A177-3AD203B41FA5}">
                      <a16:colId xmlns:a16="http://schemas.microsoft.com/office/drawing/2014/main" val="2331501721"/>
                    </a:ext>
                  </a:extLst>
                </a:gridCol>
              </a:tblGrid>
              <a:tr h="48674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3320071"/>
                  </a:ext>
                </a:extLst>
              </a:tr>
              <a:tr h="48674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เกณฑ์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 12 </a:t>
                      </a:r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เดือน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EBA5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เป้าหมายมาตรฐาน (75)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1163724"/>
                  </a:ext>
                </a:extLst>
              </a:tr>
              <a:tr h="109850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ผลการดำเนินงานย้อนหลัง </a:t>
                      </a:r>
                      <a:b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</a:b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3 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ปีดีขึ้น</a:t>
                      </a:r>
                      <a:r>
                        <a:rPr lang="th-TH" sz="1200" kern="1200" noProof="0" dirty="0" err="1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เรื่อยๆ</a:t>
                      </a:r>
                      <a:endParaRPr lang="en-US" sz="1200" kern="1200" noProof="0" dirty="0">
                        <a:solidFill>
                          <a:schemeClr val="dk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36000" marR="762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ปีย้อนหลัง) + 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interval</a:t>
                      </a: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 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(0.5) </a:t>
                      </a:r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หรือผลการดำเนินงานที่ดีที่สุด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3008540"/>
                  </a:ext>
                </a:extLst>
              </a:tr>
              <a:tr h="1098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 </a:t>
                      </a: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3 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ปีย้อนหลัง ขึ้นๆ ลงๆ</a:t>
                      </a:r>
                      <a:endParaRPr lang="en-US" sz="1200" kern="1200" noProof="0" dirty="0">
                        <a:solidFill>
                          <a:schemeClr val="dk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36000" marR="762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ผลการดำเนินงานที่ต่ำที่สุด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ผลการดำเนินงานเฉลี่ย(3 ปีย้อนหลัง) + </a:t>
                      </a:r>
                      <a:r>
                        <a:rPr lang="en-US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interval (0.5)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หรือผลการดำเนินงานที่ดีที่สุด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1965966"/>
                  </a:ext>
                </a:extLst>
              </a:tr>
            </a:tbl>
          </a:graphicData>
        </a:graphic>
      </p:graphicFrame>
      <p:graphicFrame>
        <p:nvGraphicFramePr>
          <p:cNvPr id="16" name="Table 11">
            <a:extLst>
              <a:ext uri="{FF2B5EF4-FFF2-40B4-BE49-F238E27FC236}">
                <a16:creationId xmlns:a16="http://schemas.microsoft.com/office/drawing/2014/main" id="{4F2A5E74-7651-BF6B-9304-394CB8B22C1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0159678"/>
              </p:ext>
            </p:extLst>
          </p:nvPr>
        </p:nvGraphicFramePr>
        <p:xfrm>
          <a:off x="3756994" y="4557769"/>
          <a:ext cx="3588024" cy="1696198"/>
        </p:xfrm>
        <a:graphic>
          <a:graphicData uri="http://schemas.openxmlformats.org/drawingml/2006/table">
            <a:tbl>
              <a:tblPr firstRow="1" bandRow="1"/>
              <a:tblGrid>
                <a:gridCol w="10634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423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821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5088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2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210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(100)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5791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  <a:endParaRPr lang="th-TH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  <a:endParaRPr lang="th-TH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ปีย้อนหลัง)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+ 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interval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 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(0.5) </a:t>
                      </a:r>
                      <a:endParaRPr lang="th-TH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8583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10.03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12.12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12.62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4679493"/>
                  </a:ext>
                </a:extLst>
              </a:tr>
            </a:tbl>
          </a:graphicData>
        </a:graphic>
      </p:graphicFrame>
      <p:grpSp>
        <p:nvGrpSpPr>
          <p:cNvPr id="2" name="Group 2">
            <a:extLst>
              <a:ext uri="{FF2B5EF4-FFF2-40B4-BE49-F238E27FC236}">
                <a16:creationId xmlns:a16="http://schemas.microsoft.com/office/drawing/2014/main" id="{E307E40C-2DF1-55F3-215D-7B61AF432EE4}"/>
              </a:ext>
            </a:extLst>
          </p:cNvPr>
          <p:cNvGrpSpPr/>
          <p:nvPr/>
        </p:nvGrpSpPr>
        <p:grpSpPr>
          <a:xfrm>
            <a:off x="10757353" y="591726"/>
            <a:ext cx="764577" cy="577368"/>
            <a:chOff x="816876" y="1907828"/>
            <a:chExt cx="490134" cy="289957"/>
          </a:xfrm>
        </p:grpSpPr>
        <p:pic>
          <p:nvPicPr>
            <p:cNvPr id="4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BA0BABD6-8890-C560-3095-95B0BC9218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866280" y="1907828"/>
              <a:ext cx="380474" cy="2899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TextBox 6">
              <a:extLst>
                <a:ext uri="{FF2B5EF4-FFF2-40B4-BE49-F238E27FC236}">
                  <a16:creationId xmlns:a16="http://schemas.microsoft.com/office/drawing/2014/main" id="{49D33CB3-7315-D20F-4022-812373A29DF5}"/>
                </a:ext>
              </a:extLst>
            </p:cNvPr>
            <p:cNvSpPr txBox="1"/>
            <p:nvPr/>
          </p:nvSpPr>
          <p:spPr>
            <a:xfrm>
              <a:off x="816876" y="1980420"/>
              <a:ext cx="490134" cy="1993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น้ำหนัก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10</a:t>
              </a:r>
              <a:endPara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23" name="กลุ่ม 22">
            <a:extLst>
              <a:ext uri="{FF2B5EF4-FFF2-40B4-BE49-F238E27FC236}">
                <a16:creationId xmlns:a16="http://schemas.microsoft.com/office/drawing/2014/main" id="{AB00C216-6739-965E-9B4E-6CF47A1EDCF4}"/>
              </a:ext>
            </a:extLst>
          </p:cNvPr>
          <p:cNvGrpSpPr/>
          <p:nvPr/>
        </p:nvGrpSpPr>
        <p:grpSpPr>
          <a:xfrm>
            <a:off x="0" y="-8133"/>
            <a:ext cx="12215748" cy="594744"/>
            <a:chOff x="0" y="-8133"/>
            <a:chExt cx="12215748" cy="594744"/>
          </a:xfrm>
        </p:grpSpPr>
        <p:grpSp>
          <p:nvGrpSpPr>
            <p:cNvPr id="24" name="Group 8">
              <a:extLst>
                <a:ext uri="{FF2B5EF4-FFF2-40B4-BE49-F238E27FC236}">
                  <a16:creationId xmlns:a16="http://schemas.microsoft.com/office/drawing/2014/main" id="{C9092F19-A585-0705-43B3-A3E6BEF1C2A2}"/>
                </a:ext>
              </a:extLst>
            </p:cNvPr>
            <p:cNvGrpSpPr/>
            <p:nvPr/>
          </p:nvGrpSpPr>
          <p:grpSpPr>
            <a:xfrm>
              <a:off x="0" y="-8133"/>
              <a:ext cx="12215748" cy="594744"/>
              <a:chOff x="-38364" y="573594"/>
              <a:chExt cx="12192000" cy="569333"/>
            </a:xfrm>
          </p:grpSpPr>
          <p:sp>
            <p:nvSpPr>
              <p:cNvPr id="27" name="Rectangle 17">
                <a:extLst>
                  <a:ext uri="{FF2B5EF4-FFF2-40B4-BE49-F238E27FC236}">
                    <a16:creationId xmlns:a16="http://schemas.microsoft.com/office/drawing/2014/main" id="{7829619A-889C-7015-E10C-92E876DB721F}"/>
                  </a:ext>
                </a:extLst>
              </p:cNvPr>
              <p:cNvSpPr/>
              <p:nvPr/>
            </p:nvSpPr>
            <p:spPr>
              <a:xfrm>
                <a:off x="-38364" y="573594"/>
                <a:ext cx="12192000" cy="557396"/>
              </a:xfrm>
              <a:prstGeom prst="rect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8" name="TextBox 20">
                <a:extLst>
                  <a:ext uri="{FF2B5EF4-FFF2-40B4-BE49-F238E27FC236}">
                    <a16:creationId xmlns:a16="http://schemas.microsoft.com/office/drawing/2014/main" id="{086ACB10-7A75-9934-1420-D687CAFBC2DB}"/>
                  </a:ext>
                </a:extLst>
              </p:cNvPr>
              <p:cNvSpPr txBox="1"/>
              <p:nvPr/>
            </p:nvSpPr>
            <p:spPr>
              <a:xfrm>
                <a:off x="-34190" y="607566"/>
                <a:ext cx="7197911" cy="5353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ตัวชี้วัด สำนักงานปลัดกระทรวงเกษตรและสหกรณ์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การประเมินผลการปฏิบัติราชการของส่วนราชการ ประจำปีงบประมาณ พ.ศ. </a:t>
                </a: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2569 – 2570 </a:t>
                </a:r>
                <a:endPara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26" name="Rectangle 4">
              <a:extLst>
                <a:ext uri="{FF2B5EF4-FFF2-40B4-BE49-F238E27FC236}">
                  <a16:creationId xmlns:a16="http://schemas.microsoft.com/office/drawing/2014/main" id="{4EBF71F3-1D02-ADA2-F7D9-30A9BA22DCA8}"/>
                </a:ext>
              </a:extLst>
            </p:cNvPr>
            <p:cNvSpPr/>
            <p:nvPr/>
          </p:nvSpPr>
          <p:spPr>
            <a:xfrm>
              <a:off x="9180617" y="103976"/>
              <a:ext cx="2922241" cy="369332"/>
            </a:xfrm>
            <a:prstGeom prst="rect">
              <a:avLst/>
            </a:prstGeom>
            <a:solidFill>
              <a:srgbClr val="ED7D31"/>
            </a:solidFill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th-TH" sz="18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รายละเอียดตัวชี้วัด</a:t>
              </a:r>
              <a:r>
                <a:rPr lang="en-US" sz="18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Strategic KPIs </a:t>
              </a:r>
              <a:endParaRPr lang="th-TH" sz="1800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">
            <a:extLst>
              <a:ext uri="{FF2B5EF4-FFF2-40B4-BE49-F238E27FC236}">
                <a16:creationId xmlns:a16="http://schemas.microsoft.com/office/drawing/2014/main" id="{EE130B8C-05A4-20CD-06D7-E42135226C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9225" y="560388"/>
            <a:ext cx="6840538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1. อัตราการขยายตัวของมูลค่าของสินค้าเกษตรอัตลักษณ์พื้นถิ่น (ปีงบประมาณ)</a:t>
            </a:r>
          </a:p>
        </p:txBody>
      </p:sp>
      <p:sp>
        <p:nvSpPr>
          <p:cNvPr id="11267" name="Rectangle 4">
            <a:extLst>
              <a:ext uri="{FF2B5EF4-FFF2-40B4-BE49-F238E27FC236}">
                <a16:creationId xmlns:a16="http://schemas.microsoft.com/office/drawing/2014/main" id="{9B1E0134-722D-41FE-80F7-9639C9A504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9225" y="879475"/>
            <a:ext cx="3897313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แผนการดำเนินการตามตัวชี้วัด (ต.ค. 68 – ก.ย. 69)</a:t>
            </a:r>
          </a:p>
        </p:txBody>
      </p:sp>
      <p:graphicFrame>
        <p:nvGraphicFramePr>
          <p:cNvPr id="6" name="Table 12">
            <a:extLst>
              <a:ext uri="{FF2B5EF4-FFF2-40B4-BE49-F238E27FC236}">
                <a16:creationId xmlns:a16="http://schemas.microsoft.com/office/drawing/2014/main" id="{0CEE4FB7-C94A-D8B2-3367-126AB2F97A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4181337"/>
              </p:ext>
            </p:extLst>
          </p:nvPr>
        </p:nvGraphicFramePr>
        <p:xfrm>
          <a:off x="269875" y="1281113"/>
          <a:ext cx="11622089" cy="4327746"/>
        </p:xfrm>
        <a:graphic>
          <a:graphicData uri="http://schemas.openxmlformats.org/drawingml/2006/table">
            <a:tbl>
              <a:tblPr firstRow="1" bandRow="1"/>
              <a:tblGrid>
                <a:gridCol w="3582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77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</a:tblGrid>
              <a:tr h="335219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1600" b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</a:t>
                      </a:r>
                      <a:r>
                        <a:rPr lang="en-US" sz="16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</a:t>
                      </a:r>
                      <a:endParaRPr lang="th-TH" sz="16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219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99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 u="none" strike="noStrike" kern="120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endParaRPr lang="th-TH" sz="1600" b="0" i="0" u="none" strike="noStrike" kern="1200" baseline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จัดทำแผนปฏิบัติงานขับเคลื่อนการเพิ่มมูลค่าสินค้า</a:t>
                      </a: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เก</a:t>
                      </a:r>
                      <a:r>
                        <a:rPr kumimoji="0" lang="th-TH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ษต</a:t>
                      </a: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</a:t>
                      </a:r>
                      <a:r>
                        <a:rPr kumimoji="0" lang="th-TH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ัต</a:t>
                      </a: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ลักษณ์พื้นถิ่น </a:t>
                      </a: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รายชนิดสินค้า </a:t>
                      </a:r>
                      <a:r>
                        <a:rPr kumimoji="0" lang="en-US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พืช ประมง ปศุสัตว์</a:t>
                      </a:r>
                      <a:r>
                        <a:rPr kumimoji="0" lang="en-US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ตามที่ตัวชี้วัดกำหนด</a:t>
                      </a:r>
                      <a:endParaRPr kumimoji="0" lang="en-US" sz="18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399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</a:t>
                      </a:r>
                      <a:r>
                        <a:rPr kumimoji="0" lang="th-TH" sz="18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ษต</a:t>
                      </a: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</a:t>
                      </a:r>
                      <a:r>
                        <a:rPr kumimoji="0" lang="th-TH" sz="18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ัต</a:t>
                      </a: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ลักษณ์พื้นถิ่น รอบ 6 เดือน</a:t>
                      </a:r>
                      <a:endParaRPr kumimoji="0" lang="en-US" sz="18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569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  <a:endParaRPr lang="th-TH" sz="16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รายงานการติดตามความก้าวหน้าการปฏิบัติงานตามแผน รอบ 6 เดือน</a:t>
                      </a:r>
                      <a:endParaRPr lang="th-TH" sz="20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399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</a:t>
                      </a:r>
                      <a:endParaRPr lang="th-TH" sz="16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</a:t>
                      </a:r>
                      <a:r>
                        <a:rPr kumimoji="0" lang="th-TH" sz="1800" b="0" i="0" u="none" strike="noStrike" kern="1200" cap="none" spc="0" normalizeH="0" baseline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ษต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</a:t>
                      </a:r>
                      <a:r>
                        <a:rPr kumimoji="0" lang="th-TH" sz="1800" b="0" i="0" u="none" strike="noStrike" kern="1200" cap="none" spc="0" normalizeH="0" baseline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ัต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ลักษณ์พื้นถิ่น รอบ 9 เดือน</a:t>
                      </a:r>
                      <a:endParaRPr kumimoji="0" lang="en-US" sz="1800" b="0" i="0" u="none" strike="noStrike" kern="1200" cap="none" spc="0" normalizeH="0" baseline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569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</a:t>
                      </a:r>
                      <a:endParaRPr lang="th-TH" sz="16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ติดตามความก้าวหน้าการปฏิบัติงานตามแผน รอบ </a:t>
                      </a:r>
                      <a:r>
                        <a:rPr kumimoji="0" lang="en-US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9 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3999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</a:t>
                      </a:r>
                      <a:endParaRPr lang="th-TH" sz="16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</a:t>
                      </a:r>
                      <a:r>
                        <a:rPr kumimoji="0" lang="th-TH" sz="1800" b="0" i="0" u="none" strike="noStrike" kern="1200" cap="none" spc="0" normalizeH="0" baseline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ษต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</a:t>
                      </a:r>
                      <a:r>
                        <a:rPr kumimoji="0" lang="th-TH" sz="1800" b="0" i="0" u="none" strike="noStrike" kern="1200" cap="none" spc="0" normalizeH="0" baseline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ัต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ลักษณ์พื้นถิ่น รอบ 12 เดือน</a:t>
                      </a:r>
                      <a:endParaRPr kumimoji="0" lang="en-US" sz="1800" b="0" i="0" u="none" strike="noStrike" kern="1200" cap="none" spc="0" normalizeH="0" baseline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569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</a:t>
                      </a: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ติดตามรายงานผลการปฏิบัติงานตามตัวชี้วัด รอบ 12 เดือน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7" name="สี่เหลี่ยมผืนผ้า 45">
            <a:extLst>
              <a:ext uri="{FF2B5EF4-FFF2-40B4-BE49-F238E27FC236}">
                <a16:creationId xmlns:a16="http://schemas.microsoft.com/office/drawing/2014/main" id="{F935A478-83D6-37F3-3D31-1B6F973BA14C}"/>
              </a:ext>
            </a:extLst>
          </p:cNvPr>
          <p:cNvSpPr/>
          <p:nvPr/>
        </p:nvSpPr>
        <p:spPr>
          <a:xfrm>
            <a:off x="0" y="1588"/>
            <a:ext cx="12192000" cy="46355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  <p:cxnSp>
        <p:nvCxnSpPr>
          <p:cNvPr id="2" name="ลูกศรเชื่อมต่อแบบตรง 4">
            <a:extLst>
              <a:ext uri="{FF2B5EF4-FFF2-40B4-BE49-F238E27FC236}">
                <a16:creationId xmlns:a16="http://schemas.microsoft.com/office/drawing/2014/main" id="{8638DEE9-5D87-96A2-D4BB-C61E4839B11B}"/>
              </a:ext>
            </a:extLst>
          </p:cNvPr>
          <p:cNvCxnSpPr>
            <a:cxnSpLocks/>
          </p:cNvCxnSpPr>
          <p:nvPr/>
        </p:nvCxnSpPr>
        <p:spPr>
          <a:xfrm>
            <a:off x="5254625" y="2462213"/>
            <a:ext cx="1071563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ลูกศรเชื่อมต่อแบบตรง 8">
            <a:extLst>
              <a:ext uri="{FF2B5EF4-FFF2-40B4-BE49-F238E27FC236}">
                <a16:creationId xmlns:a16="http://schemas.microsoft.com/office/drawing/2014/main" id="{DF118FC7-7D68-4205-5840-7253C8874CEA}"/>
              </a:ext>
            </a:extLst>
          </p:cNvPr>
          <p:cNvCxnSpPr>
            <a:cxnSpLocks/>
          </p:cNvCxnSpPr>
          <p:nvPr/>
        </p:nvCxnSpPr>
        <p:spPr>
          <a:xfrm>
            <a:off x="8037513" y="3435350"/>
            <a:ext cx="541337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ลูกศรเชื่อมต่อแบบตรง 9">
            <a:extLst>
              <a:ext uri="{FF2B5EF4-FFF2-40B4-BE49-F238E27FC236}">
                <a16:creationId xmlns:a16="http://schemas.microsoft.com/office/drawing/2014/main" id="{0959D1FB-2E02-0A58-AB73-815234145854}"/>
              </a:ext>
            </a:extLst>
          </p:cNvPr>
          <p:cNvCxnSpPr>
            <a:cxnSpLocks/>
          </p:cNvCxnSpPr>
          <p:nvPr/>
        </p:nvCxnSpPr>
        <p:spPr>
          <a:xfrm>
            <a:off x="9755188" y="4433888"/>
            <a:ext cx="536575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ลูกศรเชื่อมต่อแบบตรง 17">
            <a:extLst>
              <a:ext uri="{FF2B5EF4-FFF2-40B4-BE49-F238E27FC236}">
                <a16:creationId xmlns:a16="http://schemas.microsoft.com/office/drawing/2014/main" id="{A01E2525-4DAD-48D1-B30E-AA0A8B196406}"/>
              </a:ext>
            </a:extLst>
          </p:cNvPr>
          <p:cNvCxnSpPr>
            <a:cxnSpLocks/>
          </p:cNvCxnSpPr>
          <p:nvPr/>
        </p:nvCxnSpPr>
        <p:spPr>
          <a:xfrm>
            <a:off x="6426200" y="2925763"/>
            <a:ext cx="2152650" cy="1905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ลูกศรเชื่อมต่อแบบตรง 15">
            <a:extLst>
              <a:ext uri="{FF2B5EF4-FFF2-40B4-BE49-F238E27FC236}">
                <a16:creationId xmlns:a16="http://schemas.microsoft.com/office/drawing/2014/main" id="{1125A701-E570-AECE-5D86-2B8FEF7334C3}"/>
              </a:ext>
            </a:extLst>
          </p:cNvPr>
          <p:cNvCxnSpPr>
            <a:cxnSpLocks/>
          </p:cNvCxnSpPr>
          <p:nvPr/>
        </p:nvCxnSpPr>
        <p:spPr>
          <a:xfrm>
            <a:off x="11434763" y="5432425"/>
            <a:ext cx="4826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ลูกศรเชื่อมต่อแบบตรง 19">
            <a:extLst>
              <a:ext uri="{FF2B5EF4-FFF2-40B4-BE49-F238E27FC236}">
                <a16:creationId xmlns:a16="http://schemas.microsoft.com/office/drawing/2014/main" id="{C4B8E1F6-9DA3-C0A6-A32E-AB60A39A5B5F}"/>
              </a:ext>
            </a:extLst>
          </p:cNvPr>
          <p:cNvCxnSpPr>
            <a:cxnSpLocks/>
          </p:cNvCxnSpPr>
          <p:nvPr/>
        </p:nvCxnSpPr>
        <p:spPr>
          <a:xfrm>
            <a:off x="8664575" y="4103688"/>
            <a:ext cx="15240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ลูกศรเชื่อมต่อแบบตรง 20">
            <a:extLst>
              <a:ext uri="{FF2B5EF4-FFF2-40B4-BE49-F238E27FC236}">
                <a16:creationId xmlns:a16="http://schemas.microsoft.com/office/drawing/2014/main" id="{AF50C232-5400-61EB-5086-1BC6F7D43A92}"/>
              </a:ext>
            </a:extLst>
          </p:cNvPr>
          <p:cNvCxnSpPr>
            <a:cxnSpLocks/>
          </p:cNvCxnSpPr>
          <p:nvPr/>
        </p:nvCxnSpPr>
        <p:spPr>
          <a:xfrm>
            <a:off x="10291763" y="4937125"/>
            <a:ext cx="16256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8FD4ADF7-C86F-9D04-E5CF-763377D57C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800" y="6453188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rgbClr val="898989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626AB51-884D-4B10-AC94-117D725B7C32}" type="slidenum">
              <a:rPr lang="en-US" altLang="en-US" smtClean="0"/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17DD823D-26CC-EF45-8F33-AA6D10C269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">
            <a:extLst>
              <a:ext uri="{FF2B5EF4-FFF2-40B4-BE49-F238E27FC236}">
                <a16:creationId xmlns:a16="http://schemas.microsoft.com/office/drawing/2014/main" id="{95149841-EBAC-0E1F-9C1B-3FEFE661D1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963" y="598170"/>
            <a:ext cx="7345362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806450" indent="-806450" defTabSz="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806450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806450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80645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8064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8064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8064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8064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8064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8064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806450" marR="0" lvl="0" indent="-806450" algn="l" defTabSz="342900" rtl="0" eaLnBrk="1" fontAlgn="t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6450" algn="l"/>
              </a:tabLst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2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อัตราการขยายตัวของมูลค่าสินค้าเกษตรที่ผ่านการตรวจรับรองมาตรฐาน</a:t>
            </a:r>
            <a:b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</a:b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 การปฏิบัติทางการเกษตรที่ดี</a:t>
            </a: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 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(ปีงบประมาณ)</a:t>
            </a:r>
            <a:endParaRPr kumimoji="0" lang="th-TH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  <a:sym typeface="Arial" panose="020B0604020202020204" pitchFamily="34" charset="0"/>
            </a:endParaRPr>
          </a:p>
        </p:txBody>
      </p:sp>
      <p:sp>
        <p:nvSpPr>
          <p:cNvPr id="3" name="Google Shape;266;p8">
            <a:extLst>
              <a:ext uri="{FF2B5EF4-FFF2-40B4-BE49-F238E27FC236}">
                <a16:creationId xmlns:a16="http://schemas.microsoft.com/office/drawing/2014/main" id="{97176F98-5759-1E90-9621-8D8FC37A05D5}"/>
              </a:ext>
            </a:extLst>
          </p:cNvPr>
          <p:cNvSpPr/>
          <p:nvPr/>
        </p:nvSpPr>
        <p:spPr>
          <a:xfrm>
            <a:off x="92103" y="2130155"/>
            <a:ext cx="7646987" cy="288925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45700" rIns="91425" bIns="457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2569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2568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)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และ</a:t>
            </a: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เป้าหมายปี 2570 </a:t>
            </a: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9)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endParaRPr kumimoji="0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  <a:sym typeface="Arial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48743AE-EEDB-C07E-E5A5-931679E4076D}"/>
              </a:ext>
            </a:extLst>
          </p:cNvPr>
          <p:cNvSpPr/>
          <p:nvPr/>
        </p:nvSpPr>
        <p:spPr>
          <a:xfrm>
            <a:off x="8732838" y="1465418"/>
            <a:ext cx="3459162" cy="268527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D39A790-0C90-8FBA-8042-1B84EAC73090}"/>
              </a:ext>
            </a:extLst>
          </p:cNvPr>
          <p:cNvSpPr/>
          <p:nvPr/>
        </p:nvSpPr>
        <p:spPr>
          <a:xfrm>
            <a:off x="7194550" y="666750"/>
            <a:ext cx="1220788" cy="4000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รหัส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030201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0E32CAE3-5B73-115D-C541-9B79101F1A0F}"/>
              </a:ext>
            </a:extLst>
          </p:cNvPr>
          <p:cNvSpPr/>
          <p:nvPr/>
        </p:nvSpPr>
        <p:spPr>
          <a:xfrm>
            <a:off x="9204339" y="1592524"/>
            <a:ext cx="3459162" cy="296043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ยุทธศาสตร์ชาติ</a:t>
            </a:r>
            <a:r>
              <a:rPr kumimoji="0" lang="en-US" sz="16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6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การสร้างความสามารถในการแข่งขัน</a:t>
            </a:r>
            <a:endParaRPr kumimoji="0" lang="en-US" sz="1600" b="0" i="0" u="none" strike="noStrike" kern="1200" cap="none" spc="-3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2297" name="Rectangle 26">
            <a:extLst>
              <a:ext uri="{FF2B5EF4-FFF2-40B4-BE49-F238E27FC236}">
                <a16:creationId xmlns:a16="http://schemas.microsoft.com/office/drawing/2014/main" id="{E436F80D-0E58-2116-AF60-CEE8CFC70B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93545" y="1977598"/>
            <a:ext cx="2164375" cy="259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ประเด็นที่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 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การเกษตร</a:t>
            </a:r>
            <a:endParaRPr kumimoji="0" lang="en-US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cxnSp>
        <p:nvCxnSpPr>
          <p:cNvPr id="30" name="Elbow Connector 23">
            <a:extLst>
              <a:ext uri="{FF2B5EF4-FFF2-40B4-BE49-F238E27FC236}">
                <a16:creationId xmlns:a16="http://schemas.microsoft.com/office/drawing/2014/main" id="{438E88CE-DCA5-6CB9-16AA-9566FDB34EBE}"/>
              </a:ext>
            </a:extLst>
          </p:cNvPr>
          <p:cNvCxnSpPr>
            <a:cxnSpLocks/>
          </p:cNvCxnSpPr>
          <p:nvPr/>
        </p:nvCxnSpPr>
        <p:spPr>
          <a:xfrm rot="16200000" flipH="1">
            <a:off x="8180524" y="1081977"/>
            <a:ext cx="974965" cy="461529"/>
          </a:xfrm>
          <a:prstGeom prst="bentConnector3">
            <a:avLst>
              <a:gd name="adj1" fmla="val -91"/>
            </a:avLst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id="{8FB2EBE5-3D42-8C06-F3C9-6EB27DC850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4414007"/>
              </p:ext>
            </p:extLst>
          </p:nvPr>
        </p:nvGraphicFramePr>
        <p:xfrm>
          <a:off x="8804416" y="2597354"/>
          <a:ext cx="3271628" cy="14141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79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179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1790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1790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99947">
                <a:tc gridSpan="4"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</a:pPr>
                      <a:r>
                        <a:rPr lang="th-TH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endParaRPr lang="en-US" sz="13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9947"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</a:pPr>
                      <a:r>
                        <a:rPr lang="en-US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2561-2565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</a:pPr>
                      <a:r>
                        <a:rPr lang="en-US" sz="13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2566-2570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</a:pPr>
                      <a:r>
                        <a:rPr lang="en-US" sz="13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2571-2575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</a:pPr>
                      <a:r>
                        <a:rPr lang="en-US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2576-2580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6792">
                <a:tc>
                  <a:txBody>
                    <a:bodyPr/>
                    <a:lstStyle/>
                    <a:p>
                      <a:pPr lvl="0" algn="ctr">
                        <a:lnSpc>
                          <a:spcPts val="1500"/>
                        </a:lnSpc>
                        <a:defRPr/>
                      </a:pPr>
                      <a:r>
                        <a:rPr lang="th-TH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ts val="1500"/>
                        </a:lnSpc>
                        <a:defRPr/>
                      </a:pPr>
                      <a:r>
                        <a:rPr lang="th-TH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th-TH" sz="13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2318" name="Picture 32">
            <a:extLst>
              <a:ext uri="{FF2B5EF4-FFF2-40B4-BE49-F238E27FC236}">
                <a16:creationId xmlns:a16="http://schemas.microsoft.com/office/drawing/2014/main" id="{0F423C87-5E76-AA0D-09BD-3AE4F154FA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4047" y="1522264"/>
            <a:ext cx="392113" cy="40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19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2FD8F605-7538-ACBE-929F-07AEA5B976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5092" y="1927586"/>
            <a:ext cx="444501" cy="4445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20" name="Rectangle 37">
            <a:extLst>
              <a:ext uri="{FF2B5EF4-FFF2-40B4-BE49-F238E27FC236}">
                <a16:creationId xmlns:a16="http://schemas.microsoft.com/office/drawing/2014/main" id="{A9363BB0-995A-FBA6-75D1-A5C3E8986C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89161" y="2300674"/>
            <a:ext cx="4032250" cy="271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524000" indent="-15240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1524000" marR="0" lvl="0" indent="-152400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เป้าหมายระดับแผนแม่บทย่อย </a:t>
            </a: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สินค้าเกษตรปลอดภัยมีมูลค่าเพิ่มขึ้น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997730FA-A99D-E625-D5E4-856475E7AA13}"/>
              </a:ext>
            </a:extLst>
          </p:cNvPr>
          <p:cNvSpPr/>
          <p:nvPr/>
        </p:nvSpPr>
        <p:spPr>
          <a:xfrm>
            <a:off x="9391859" y="2081598"/>
            <a:ext cx="3716338" cy="2698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แผนแม่บทย่อย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เกษตรปลอดภัย</a:t>
            </a:r>
            <a:endParaRPr kumimoji="0" lang="en-US" sz="14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39D1603C-D2E2-651C-7EF1-A136CD26C0D6}"/>
              </a:ext>
            </a:extLst>
          </p:cNvPr>
          <p:cNvSpPr txBox="1"/>
          <p:nvPr/>
        </p:nvSpPr>
        <p:spPr>
          <a:xfrm>
            <a:off x="8982075" y="718586"/>
            <a:ext cx="3171825" cy="95962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ปี66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: 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อัตราการขยายตัวของมูลค่าของสินค้าเกษตรปลอดภัยที่ได้รับการรับรอง ได้แก่ </a:t>
            </a:r>
            <a:b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</a:b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(1) สินค้าเกษตรที่ผ่านการตรวจรับรองมาตรฐานการปฏิบัติทางการเกษตรที่ดี และ </a:t>
            </a:r>
            <a:b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</a:b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(2) สินค้าอินทรีย์ (เฉลี่ยร้อยละ)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366304C-F679-7804-FAC4-8AECA2D60FFC}"/>
              </a:ext>
            </a:extLst>
          </p:cNvPr>
          <p:cNvSpPr/>
          <p:nvPr/>
        </p:nvSpPr>
        <p:spPr>
          <a:xfrm>
            <a:off x="122997" y="878321"/>
            <a:ext cx="8653255" cy="13403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01688" marR="0" lvl="0" indent="-801688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	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</a:t>
            </a:r>
          </a:p>
          <a:p>
            <a:pPr marL="0" marR="0" lvl="0" indent="0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สินค้าเกษตรปลอดภัย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หมายถึง 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การทำ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การเกษตรที่เป็นมิตรต่อสิ่งแวดล้อม ได้ผลผลิตสินค้าเกษตรที่มีความปลอดภัยจากสารพิษหรือสารปนเปื้อนที่ส่งผลกระทบต่อสุขภาพของผู้ผลิตและผู้บริโภค และสิ่งแวดล้อม รวมทั้งสินค้าเกษตรที่ได้รับการรับรองมาตรฐานต่างประกอบด้วยมาตรฐาน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และมาตรฐานเกษตรอินทรีย์ (ระดับชุมชน ระดับประเทศ และระดับสากล)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สินค้าเกษตร GAP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ประกอบด้วย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ข้าว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รวม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SEED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พืช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ลำไย ทุเรียน มังคุด มะม่วง มะพร้าวอ่อน ลองกอง เงาะ สับปะรด กล้วย ส้มโอ) ปศุสัตว์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(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โคเนื้อโคนม สุกร ไก่เนื้อ ไก่ไข่) ประมง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(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กุ้งทะเล ปลานิล)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แหล่งอ้างอิง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สำนักงานเศรษฐกิจการเกษตรรวบรวมและตรวจสอบข้อมูลจากหน่วยงานที่รับผิดชอบแต่ละสินค้า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  <a:sym typeface="Arial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48C21C86-3B23-BD0C-E33A-2FDE7DF7F56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0059537"/>
              </p:ext>
            </p:extLst>
          </p:nvPr>
        </p:nvGraphicFramePr>
        <p:xfrm>
          <a:off x="131347" y="2401113"/>
          <a:ext cx="8581854" cy="1770019"/>
        </p:xfrm>
        <a:graphic>
          <a:graphicData uri="http://schemas.openxmlformats.org/drawingml/2006/table">
            <a:tbl>
              <a:tblPr/>
              <a:tblGrid>
                <a:gridCol w="28528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11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14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0455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9403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6750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5052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4658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71469">
                  <a:extLst>
                    <a:ext uri="{9D8B030D-6E8A-4147-A177-3AD203B41FA5}">
                      <a16:colId xmlns:a16="http://schemas.microsoft.com/office/drawing/2014/main" val="2965821956"/>
                    </a:ext>
                  </a:extLst>
                </a:gridCol>
                <a:gridCol w="521701">
                  <a:extLst>
                    <a:ext uri="{9D8B030D-6E8A-4147-A177-3AD203B41FA5}">
                      <a16:colId xmlns:a16="http://schemas.microsoft.com/office/drawing/2014/main" val="3646770372"/>
                    </a:ext>
                  </a:extLst>
                </a:gridCol>
              </a:tblGrid>
              <a:tr h="22102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ข้อมูลพื้นฐาน (</a:t>
                      </a: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Base</a:t>
                      </a: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Line</a:t>
                      </a: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7574" marR="7574" marT="757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กรม</a:t>
                      </a:r>
                    </a:p>
                  </a:txBody>
                  <a:tcPr marL="7574" marR="7574" marT="757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2562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0837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มูลค่าสินค้าเกษตรที่ผ่านการตรวจรับรอง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GAP (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ล้านบาท)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405,232.63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566,770.86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634,049.18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818,868.53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762,322.27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7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799,589.58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</a:t>
                      </a:r>
                      <a:r>
                        <a:rPr lang="th-TH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849,034.32 </a:t>
                      </a: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2931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อัตราการขยายตัว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ร้อยละ)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8.29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39.86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11.87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29.15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-6.91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7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4.89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         </a:t>
                      </a:r>
                      <a:r>
                        <a:rPr lang="th-TH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6.18 </a:t>
                      </a: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2931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1. สินค้าข้าว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GAP 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รวม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GAP SEED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กข.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2,624.00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1,746.00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1,015.00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1,581.00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1,595.29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7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  1,715.22 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1,844.12 </a:t>
                      </a: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438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2. สินค้าพืช </a:t>
                      </a: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GAP (</a:t>
                      </a: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ลำไย ทุเรียน มังคุด มะม่วง มะพร้าวอ่อน   </a:t>
                      </a:r>
                      <a:b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ลองกอง เงาะ สับปะรด กล้วย ส้มโอ ) 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กวก.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 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94,604.37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146,509.20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139,011.27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124,772.27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7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152,549.16 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167,577.82 </a:t>
                      </a: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2931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3. สินค้าปศุสัตว์ </a:t>
                      </a: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GAP (</a:t>
                      </a: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โคเนื้อ โคนม สุกร ไก่เนื้อ ไก่ไข่)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ปศ.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361,091.00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430,900.00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445,800.00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635,820.38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596,280.60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7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607,691.77 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  639,494.42 </a:t>
                      </a: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2931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4. สินค้าประมง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GAP (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กุ้งทะเล ปลานิล)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กป</a:t>
                      </a: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41,517.63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39,520.49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40,724.98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42,455.88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39,674.11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7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 37,633.36 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    40,117.97 </a:t>
                      </a: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Rectangle 3">
            <a:extLst>
              <a:ext uri="{FF2B5EF4-FFF2-40B4-BE49-F238E27FC236}">
                <a16:creationId xmlns:a16="http://schemas.microsoft.com/office/drawing/2014/main" id="{81228BD9-0A24-0808-BBF7-AAF974611B05}"/>
              </a:ext>
            </a:extLst>
          </p:cNvPr>
          <p:cNvSpPr/>
          <p:nvPr/>
        </p:nvSpPr>
        <p:spPr>
          <a:xfrm>
            <a:off x="0" y="6229313"/>
            <a:ext cx="6701742" cy="2451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Sarabun"/>
              </a:rPr>
              <a:t>สำนักงานปลัด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กระทรวงเกษตรและสหกรณ์ </a:t>
            </a:r>
            <a:r>
              <a:rPr kumimoji="0" lang="th-TH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ทุกปีงบประมาณ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0" name="Google Shape;253;p8">
            <a:extLst>
              <a:ext uri="{FF2B5EF4-FFF2-40B4-BE49-F238E27FC236}">
                <a16:creationId xmlns:a16="http://schemas.microsoft.com/office/drawing/2014/main" id="{6602C2C3-0132-9B04-9E2A-F09895BAAD7D}"/>
              </a:ext>
            </a:extLst>
          </p:cNvPr>
          <p:cNvSpPr/>
          <p:nvPr/>
        </p:nvSpPr>
        <p:spPr>
          <a:xfrm>
            <a:off x="11129" y="6481442"/>
            <a:ext cx="9964722" cy="387758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ข้อมูลจาก เอกสารประกอบแผนแม่บทภายใต้ยุทธศาสตร์ชาติฯ (ฉบับแก้ไขเพิ่มเติม)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5"/>
              </a:rPr>
              <a:t>https://www.nesdc.go.th/download/document/NSCR/Masterplan2566-2580.pdf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และ</a:t>
            </a:r>
            <a:b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	รายงานสรุปผลการดำเนินการตามยุทธศาสตร์ชาติ ประจำปี 2567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6"/>
              </a:rPr>
              <a:t>https://www.nesdc.go.th/download/document/NSCR/NS67_Book.pdf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grpSp>
        <p:nvGrpSpPr>
          <p:cNvPr id="22" name="Group 6">
            <a:extLst>
              <a:ext uri="{FF2B5EF4-FFF2-40B4-BE49-F238E27FC236}">
                <a16:creationId xmlns:a16="http://schemas.microsoft.com/office/drawing/2014/main" id="{58953EAC-1EB4-8393-21C2-075545EA58BA}"/>
              </a:ext>
            </a:extLst>
          </p:cNvPr>
          <p:cNvGrpSpPr/>
          <p:nvPr/>
        </p:nvGrpSpPr>
        <p:grpSpPr>
          <a:xfrm>
            <a:off x="5904350" y="598306"/>
            <a:ext cx="911619" cy="338555"/>
            <a:chOff x="2960452" y="1170205"/>
            <a:chExt cx="601134" cy="209783"/>
          </a:xfrm>
        </p:grpSpPr>
        <p:sp>
          <p:nvSpPr>
            <p:cNvPr id="26" name="Rectangle: Rounded Corners 7">
              <a:extLst>
                <a:ext uri="{FF2B5EF4-FFF2-40B4-BE49-F238E27FC236}">
                  <a16:creationId xmlns:a16="http://schemas.microsoft.com/office/drawing/2014/main" id="{C0B07450-6996-440C-5FBC-273BBDA7000D}"/>
                </a:ext>
              </a:extLst>
            </p:cNvPr>
            <p:cNvSpPr/>
            <p:nvPr/>
          </p:nvSpPr>
          <p:spPr>
            <a:xfrm>
              <a:off x="3097901" y="1212837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35548A"/>
            </a:solidFill>
            <a:ln>
              <a:solidFill>
                <a:srgbClr val="35548A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" name="TextBox 10">
              <a:extLst>
                <a:ext uri="{FF2B5EF4-FFF2-40B4-BE49-F238E27FC236}">
                  <a16:creationId xmlns:a16="http://schemas.microsoft.com/office/drawing/2014/main" id="{FB2B86A0-230F-DDBC-E8CD-C57A1F4A2D3E}"/>
                </a:ext>
              </a:extLst>
            </p:cNvPr>
            <p:cNvSpPr txBox="1"/>
            <p:nvPr/>
          </p:nvSpPr>
          <p:spPr>
            <a:xfrm>
              <a:off x="2960452" y="1170205"/>
              <a:ext cx="601134" cy="2097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แม่บท</a:t>
              </a: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18" name="กล่องข้อความ 17">
            <a:extLst>
              <a:ext uri="{FF2B5EF4-FFF2-40B4-BE49-F238E27FC236}">
                <a16:creationId xmlns:a16="http://schemas.microsoft.com/office/drawing/2014/main" id="{57A99128-4B93-2786-4EC2-679B50DCB40B}"/>
              </a:ext>
            </a:extLst>
          </p:cNvPr>
          <p:cNvSpPr txBox="1"/>
          <p:nvPr/>
        </p:nvSpPr>
        <p:spPr>
          <a:xfrm>
            <a:off x="9312479" y="50801"/>
            <a:ext cx="2235502" cy="2960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ทุกกรมในกระทรวงเกษตรและสหกรณ์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FCDC1AD-E174-DB10-4912-43FAFEBDC722}"/>
              </a:ext>
            </a:extLst>
          </p:cNvPr>
          <p:cNvSpPr/>
          <p:nvPr/>
        </p:nvSpPr>
        <p:spPr>
          <a:xfrm>
            <a:off x="9975850" y="6400800"/>
            <a:ext cx="2230438" cy="471488"/>
          </a:xfrm>
          <a:prstGeom prst="rect">
            <a:avLst/>
          </a:prstGeom>
          <a:solidFill>
            <a:srgbClr val="FFBD47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3" name="Slide Number Placeholder 3">
            <a:extLst>
              <a:ext uri="{FF2B5EF4-FFF2-40B4-BE49-F238E27FC236}">
                <a16:creationId xmlns:a16="http://schemas.microsoft.com/office/drawing/2014/main" id="{9AB87AA6-CF21-A1E7-7D93-16008C9BCD0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9448800" y="6453188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rgbClr val="898989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626AB51-884D-4B10-AC94-117D725B7C32}" type="slidenum">
              <a:rPr lang="en-US" altLang="en-US" smtClean="0"/>
              <a:pPr>
                <a:defRPr/>
              </a:pPr>
              <a:t>5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Tahoma" panose="020B0604030504040204" pitchFamily="34" charset="0"/>
            </a:endParaRPr>
          </a:p>
        </p:txBody>
      </p:sp>
      <p:graphicFrame>
        <p:nvGraphicFramePr>
          <p:cNvPr id="8" name="Table 11">
            <a:extLst>
              <a:ext uri="{FF2B5EF4-FFF2-40B4-BE49-F238E27FC236}">
                <a16:creationId xmlns:a16="http://schemas.microsoft.com/office/drawing/2014/main" id="{5B46D06B-ADBD-C03D-9570-456EC9D24E67}"/>
              </a:ext>
            </a:extLst>
          </p:cNvPr>
          <p:cNvGraphicFramePr>
            <a:graphicFrameLocks noGrp="1"/>
          </p:cNvGraphicFramePr>
          <p:nvPr/>
        </p:nvGraphicFramePr>
        <p:xfrm>
          <a:off x="130513" y="4229296"/>
          <a:ext cx="3568479" cy="1888511"/>
        </p:xfrm>
        <a:graphic>
          <a:graphicData uri="http://schemas.openxmlformats.org/drawingml/2006/table">
            <a:tbl>
              <a:tblPr firstRow="1" bandRow="1"/>
              <a:tblGrid>
                <a:gridCol w="11894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894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8949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58091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2569-2570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2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071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</a:t>
                      </a:r>
                      <a:endParaRPr lang="en-US" sz="1400" b="1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</a:t>
                      </a:r>
                      <a:endParaRPr lang="en-US" sz="1400" b="1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(100)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01610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จัดทำแผนปฏิบัติงานขับเคลื่อนการเพิ่มมูลค่าสินค้าเกษตร </a:t>
                      </a:r>
                      <a:r>
                        <a:rPr kumimoji="0" lang="th-TH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ที่ผ่านการตรวจรับรองมาตรฐานการปฏิบัติทางการเกษตรที่ดี</a:t>
                      </a:r>
                      <a:endParaRPr lang="th-TH" sz="13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  <a:r>
                        <a:rPr kumimoji="0" lang="th-TH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ที่ผ่านการตรวจรับรองมาตรฐานการปฏิบัติทางการเกษตรที่ดี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รอบ 6 เดือน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รายงานการติดตามความก้าวหน้า</a:t>
                      </a:r>
                    </a:p>
                    <a:p>
                      <a:pPr algn="ctr" rtl="0" fontAlgn="ctr"/>
                      <a:r>
                        <a:rPr lang="th-T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การปฏิบัติงานตามแผน รอบ 6 เดือน</a:t>
                      </a:r>
                      <a:endParaRPr 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4" name="ตาราง 13">
            <a:extLst>
              <a:ext uri="{FF2B5EF4-FFF2-40B4-BE49-F238E27FC236}">
                <a16:creationId xmlns:a16="http://schemas.microsoft.com/office/drawing/2014/main" id="{612A4C58-31E2-4731-75BC-B1E3450DC0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6840624"/>
              </p:ext>
            </p:extLst>
          </p:nvPr>
        </p:nvGraphicFramePr>
        <p:xfrm>
          <a:off x="7583808" y="4254200"/>
          <a:ext cx="4389782" cy="1835640"/>
        </p:xfrm>
        <a:graphic>
          <a:graphicData uri="http://schemas.openxmlformats.org/drawingml/2006/table">
            <a:tbl>
              <a:tblPr/>
              <a:tblGrid>
                <a:gridCol w="934278">
                  <a:extLst>
                    <a:ext uri="{9D8B030D-6E8A-4147-A177-3AD203B41FA5}">
                      <a16:colId xmlns:a16="http://schemas.microsoft.com/office/drawing/2014/main" val="1166679466"/>
                    </a:ext>
                  </a:extLst>
                </a:gridCol>
                <a:gridCol w="974035">
                  <a:extLst>
                    <a:ext uri="{9D8B030D-6E8A-4147-A177-3AD203B41FA5}">
                      <a16:colId xmlns:a16="http://schemas.microsoft.com/office/drawing/2014/main" val="2324328284"/>
                    </a:ext>
                  </a:extLst>
                </a:gridCol>
                <a:gridCol w="1101326">
                  <a:extLst>
                    <a:ext uri="{9D8B030D-6E8A-4147-A177-3AD203B41FA5}">
                      <a16:colId xmlns:a16="http://schemas.microsoft.com/office/drawing/2014/main" val="91341792"/>
                    </a:ext>
                  </a:extLst>
                </a:gridCol>
                <a:gridCol w="1380143">
                  <a:extLst>
                    <a:ext uri="{9D8B030D-6E8A-4147-A177-3AD203B41FA5}">
                      <a16:colId xmlns:a16="http://schemas.microsoft.com/office/drawing/2014/main" val="2331501721"/>
                    </a:ext>
                  </a:extLst>
                </a:gridCol>
              </a:tblGrid>
              <a:tr h="48674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3320071"/>
                  </a:ext>
                </a:extLst>
              </a:tr>
              <a:tr h="48674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เกณฑ์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 12 </a:t>
                      </a:r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เดือน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EBA5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เป้าหมายมาตรฐาน (75)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1163724"/>
                  </a:ext>
                </a:extLst>
              </a:tr>
              <a:tr h="109850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ผลการดำเนินงานย้อนหลัง </a:t>
                      </a:r>
                      <a:b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</a:b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3 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ปีดีขึ้น</a:t>
                      </a:r>
                      <a:r>
                        <a:rPr lang="th-TH" sz="1200" kern="1200" noProof="0" dirty="0" err="1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เรื่อยๆ</a:t>
                      </a:r>
                      <a:endParaRPr lang="en-US" sz="1200" kern="1200" noProof="0" dirty="0">
                        <a:solidFill>
                          <a:schemeClr val="dk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36000" marR="762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ปีย้อนหลัง) + 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interval</a:t>
                      </a: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 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(0.5) </a:t>
                      </a:r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หรือผลการดำเนินงานที่ดีที่สุด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3008540"/>
                  </a:ext>
                </a:extLst>
              </a:tr>
              <a:tr h="1098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 </a:t>
                      </a: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3 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ปีย้อนหลัง ขึ้นๆ ลงๆ</a:t>
                      </a:r>
                      <a:endParaRPr lang="en-US" sz="1200" kern="1200" noProof="0" dirty="0">
                        <a:solidFill>
                          <a:schemeClr val="dk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36000" marR="762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ผลการดำเนินงานที่ต่ำที่สุด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ผลการดำเนินงานเฉลี่ย(3 ปีย้อนหลัง) + </a:t>
                      </a:r>
                      <a:r>
                        <a:rPr lang="en-US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interval (0.5)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หรือผลการดำเนินงานที่ดีที่สุด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1965966"/>
                  </a:ext>
                </a:extLst>
              </a:tr>
            </a:tbl>
          </a:graphicData>
        </a:graphic>
      </p:graphicFrame>
      <p:graphicFrame>
        <p:nvGraphicFramePr>
          <p:cNvPr id="15" name="Table 11">
            <a:extLst>
              <a:ext uri="{FF2B5EF4-FFF2-40B4-BE49-F238E27FC236}">
                <a16:creationId xmlns:a16="http://schemas.microsoft.com/office/drawing/2014/main" id="{325AE4F9-BD3E-5AA4-69A1-0033FF21BD33}"/>
              </a:ext>
            </a:extLst>
          </p:cNvPr>
          <p:cNvGraphicFramePr>
            <a:graphicFrameLocks noGrp="1"/>
          </p:cNvGraphicFramePr>
          <p:nvPr/>
        </p:nvGraphicFramePr>
        <p:xfrm>
          <a:off x="3851353" y="4238850"/>
          <a:ext cx="3588024" cy="1890239"/>
        </p:xfrm>
        <a:graphic>
          <a:graphicData uri="http://schemas.openxmlformats.org/drawingml/2006/table">
            <a:tbl>
              <a:tblPr firstRow="1" bandRow="1"/>
              <a:tblGrid>
                <a:gridCol w="10634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423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821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32715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2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27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(100)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87274"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ผลการดำเนินงานเฉลี่ย</a:t>
                      </a:r>
                      <a:b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(2 ปี ย้อนหลัง)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ผลการดำเนินงานดีที่สุด</a:t>
                      </a:r>
                      <a:b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(2 ปี ย้อนหลัง)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ผลการดำเนินงานที่ดีที่สุด</a:t>
                      </a:r>
                      <a:b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(2 ปีย้อนหลัง) +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interval (0.5)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144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5.54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6.18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6.68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4679493"/>
                  </a:ext>
                </a:extLst>
              </a:tr>
            </a:tbl>
          </a:graphicData>
        </a:graphic>
      </p:graphicFrame>
      <p:grpSp>
        <p:nvGrpSpPr>
          <p:cNvPr id="2" name="Group 2">
            <a:extLst>
              <a:ext uri="{FF2B5EF4-FFF2-40B4-BE49-F238E27FC236}">
                <a16:creationId xmlns:a16="http://schemas.microsoft.com/office/drawing/2014/main" id="{F3963D58-4678-3684-EF0D-D674AE02ADE1}"/>
              </a:ext>
            </a:extLst>
          </p:cNvPr>
          <p:cNvGrpSpPr/>
          <p:nvPr/>
        </p:nvGrpSpPr>
        <p:grpSpPr>
          <a:xfrm>
            <a:off x="6555084" y="572434"/>
            <a:ext cx="764577" cy="577368"/>
            <a:chOff x="816876" y="1907828"/>
            <a:chExt cx="490134" cy="289957"/>
          </a:xfrm>
        </p:grpSpPr>
        <p:pic>
          <p:nvPicPr>
            <p:cNvPr id="17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19B6F9AE-DDBA-4B0A-C6AC-1812B6EE23E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866280" y="1907828"/>
              <a:ext cx="380474" cy="2899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TextBox 6">
              <a:extLst>
                <a:ext uri="{FF2B5EF4-FFF2-40B4-BE49-F238E27FC236}">
                  <a16:creationId xmlns:a16="http://schemas.microsoft.com/office/drawing/2014/main" id="{36EB29F5-7E20-D161-B0A1-FE709F000B36}"/>
                </a:ext>
              </a:extLst>
            </p:cNvPr>
            <p:cNvSpPr txBox="1"/>
            <p:nvPr/>
          </p:nvSpPr>
          <p:spPr>
            <a:xfrm>
              <a:off x="816876" y="1980420"/>
              <a:ext cx="490134" cy="1993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น้ำหนัก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10</a:t>
              </a:r>
              <a:endPara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21" name="กลุ่ม 20">
            <a:extLst>
              <a:ext uri="{FF2B5EF4-FFF2-40B4-BE49-F238E27FC236}">
                <a16:creationId xmlns:a16="http://schemas.microsoft.com/office/drawing/2014/main" id="{8EEE595D-79F1-D628-C450-F75D95AE5BDF}"/>
              </a:ext>
            </a:extLst>
          </p:cNvPr>
          <p:cNvGrpSpPr/>
          <p:nvPr/>
        </p:nvGrpSpPr>
        <p:grpSpPr>
          <a:xfrm>
            <a:off x="0" y="-8133"/>
            <a:ext cx="12215748" cy="594744"/>
            <a:chOff x="0" y="-8133"/>
            <a:chExt cx="12215748" cy="594744"/>
          </a:xfrm>
        </p:grpSpPr>
        <p:grpSp>
          <p:nvGrpSpPr>
            <p:cNvPr id="23" name="Group 8">
              <a:extLst>
                <a:ext uri="{FF2B5EF4-FFF2-40B4-BE49-F238E27FC236}">
                  <a16:creationId xmlns:a16="http://schemas.microsoft.com/office/drawing/2014/main" id="{5C45788D-45BD-ED61-D4D1-46C0908E80AB}"/>
                </a:ext>
              </a:extLst>
            </p:cNvPr>
            <p:cNvGrpSpPr/>
            <p:nvPr/>
          </p:nvGrpSpPr>
          <p:grpSpPr>
            <a:xfrm>
              <a:off x="0" y="-8133"/>
              <a:ext cx="12215748" cy="594744"/>
              <a:chOff x="-38364" y="573594"/>
              <a:chExt cx="12192000" cy="569333"/>
            </a:xfrm>
          </p:grpSpPr>
          <p:sp>
            <p:nvSpPr>
              <p:cNvPr id="28" name="Rectangle 17">
                <a:extLst>
                  <a:ext uri="{FF2B5EF4-FFF2-40B4-BE49-F238E27FC236}">
                    <a16:creationId xmlns:a16="http://schemas.microsoft.com/office/drawing/2014/main" id="{ACB0B8F7-4469-4E15-D089-772AA3104B2C}"/>
                  </a:ext>
                </a:extLst>
              </p:cNvPr>
              <p:cNvSpPr/>
              <p:nvPr/>
            </p:nvSpPr>
            <p:spPr>
              <a:xfrm>
                <a:off x="-38364" y="573594"/>
                <a:ext cx="12192000" cy="557396"/>
              </a:xfrm>
              <a:prstGeom prst="rect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9" name="TextBox 20">
                <a:extLst>
                  <a:ext uri="{FF2B5EF4-FFF2-40B4-BE49-F238E27FC236}">
                    <a16:creationId xmlns:a16="http://schemas.microsoft.com/office/drawing/2014/main" id="{8CDC643D-A833-4D06-E4FC-8EFD2DCDDB18}"/>
                  </a:ext>
                </a:extLst>
              </p:cNvPr>
              <p:cNvSpPr txBox="1"/>
              <p:nvPr/>
            </p:nvSpPr>
            <p:spPr>
              <a:xfrm>
                <a:off x="-34190" y="607566"/>
                <a:ext cx="7197911" cy="5353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ตัวชี้วัด สำนักงานปลัดกระทรวงเกษตรและสหกรณ์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การประเมินผลการปฏิบัติราชการของส่วนราชการ ประจำปีงบประมาณ พ.ศ. </a:t>
                </a: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2569 – 2570 </a:t>
                </a:r>
                <a:endPara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25" name="Rectangle 4">
              <a:extLst>
                <a:ext uri="{FF2B5EF4-FFF2-40B4-BE49-F238E27FC236}">
                  <a16:creationId xmlns:a16="http://schemas.microsoft.com/office/drawing/2014/main" id="{5F83C3BF-77A1-7570-561B-CAE82F7BCF8B}"/>
                </a:ext>
              </a:extLst>
            </p:cNvPr>
            <p:cNvSpPr/>
            <p:nvPr/>
          </p:nvSpPr>
          <p:spPr>
            <a:xfrm>
              <a:off x="9180617" y="103976"/>
              <a:ext cx="2922241" cy="369332"/>
            </a:xfrm>
            <a:prstGeom prst="rect">
              <a:avLst/>
            </a:prstGeom>
            <a:solidFill>
              <a:srgbClr val="ED7D31"/>
            </a:solidFill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th-TH" sz="18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รายละเอียดตัวชี้วัด</a:t>
              </a:r>
              <a:r>
                <a:rPr lang="en-US" sz="18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Strategic KPIs </a:t>
              </a:r>
              <a:endParaRPr lang="th-TH" sz="1800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557714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D9F1E863-9310-8B90-CD8A-BD90416681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>
            <a:extLst>
              <a:ext uri="{FF2B5EF4-FFF2-40B4-BE49-F238E27FC236}">
                <a16:creationId xmlns:a16="http://schemas.microsoft.com/office/drawing/2014/main" id="{50F0B300-E8E6-4A19-602B-8DB60F0B38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363" y="584200"/>
            <a:ext cx="9212262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2. 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อัตราการขยายตัวของมูลค่าสินค้าเกษตรที่ผ่านการตรวจรับรองมาตรฐานการปฏิบัติทางการเกษตรที่ดี</a:t>
            </a: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 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(ปีงบประมาณ)</a:t>
            </a:r>
          </a:p>
        </p:txBody>
      </p:sp>
      <p:sp>
        <p:nvSpPr>
          <p:cNvPr id="14339" name="Rectangle 4">
            <a:extLst>
              <a:ext uri="{FF2B5EF4-FFF2-40B4-BE49-F238E27FC236}">
                <a16:creationId xmlns:a16="http://schemas.microsoft.com/office/drawing/2014/main" id="{87F09663-EDCA-2657-F53F-F36DED9F2C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9225" y="838200"/>
            <a:ext cx="3897313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แผนการดำเนินการตามตัวชี้วัด (ต.ค. 68 – ก.ย. 69)</a:t>
            </a:r>
          </a:p>
        </p:txBody>
      </p:sp>
      <p:sp>
        <p:nvSpPr>
          <p:cNvPr id="7" name="สี่เหลี่ยมผืนผ้า 45">
            <a:extLst>
              <a:ext uri="{FF2B5EF4-FFF2-40B4-BE49-F238E27FC236}">
                <a16:creationId xmlns:a16="http://schemas.microsoft.com/office/drawing/2014/main" id="{9B08E027-A4BD-D509-3488-C80BB3738FC6}"/>
              </a:ext>
            </a:extLst>
          </p:cNvPr>
          <p:cNvSpPr/>
          <p:nvPr/>
        </p:nvSpPr>
        <p:spPr>
          <a:xfrm>
            <a:off x="0" y="1588"/>
            <a:ext cx="12192000" cy="46355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  <p:graphicFrame>
        <p:nvGraphicFramePr>
          <p:cNvPr id="3" name="Table 12">
            <a:extLst>
              <a:ext uri="{FF2B5EF4-FFF2-40B4-BE49-F238E27FC236}">
                <a16:creationId xmlns:a16="http://schemas.microsoft.com/office/drawing/2014/main" id="{294B6F69-2998-1451-74A6-472B839088A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1773930"/>
              </p:ext>
            </p:extLst>
          </p:nvPr>
        </p:nvGraphicFramePr>
        <p:xfrm>
          <a:off x="284163" y="1152525"/>
          <a:ext cx="11623676" cy="3840186"/>
        </p:xfrm>
        <a:graphic>
          <a:graphicData uri="http://schemas.openxmlformats.org/drawingml/2006/table">
            <a:tbl>
              <a:tblPr firstRow="1" bandRow="1"/>
              <a:tblGrid>
                <a:gridCol w="3582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83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</a:tblGrid>
              <a:tr h="335261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1600" b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</a:t>
                      </a:r>
                      <a:r>
                        <a:rPr lang="en-US" sz="16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</a:t>
                      </a:r>
                      <a:endParaRPr lang="th-TH" sz="16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261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81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 u="none" strike="noStrike" kern="1200" baseline="0">
                          <a:solidFill>
                            <a:schemeClr val="tx1"/>
                          </a:solidFill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endParaRPr lang="th-TH" sz="1400" b="0" i="0" u="none" strike="noStrike" kern="1200" baseline="0">
                        <a:solidFill>
                          <a:schemeClr val="tx1"/>
                        </a:solidFill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จัดทำแผนปฏิบัติงานขับเคลื่อนการเพิ่มมูลค่าสินค้าเกษตร </a:t>
                      </a:r>
                      <a:r>
                        <a:rPr kumimoji="0" lang="en-US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GAP</a:t>
                      </a: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รายชนิดสินค้า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พืช ประมง ปศุสัตว์</a:t>
                      </a:r>
                      <a:r>
                        <a:rPr kumimoji="0" lang="en-US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ตามที่ตัวชี้วัดกำหนด</a:t>
                      </a:r>
                      <a:endParaRPr kumimoji="0" lang="en-US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81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 </a:t>
                      </a:r>
                      <a:r>
                        <a:rPr kumimoji="0" lang="en-US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GAP</a:t>
                      </a: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รอบ 6 เดือน</a:t>
                      </a:r>
                      <a:endParaRPr kumimoji="0" lang="en-US" sz="1400" b="0" i="0" u="none" strike="noStrike" kern="1200" cap="none" spc="0" normalizeH="0" baseline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569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รายงานการติดตามความก้าวหน้าการปฏิบัติงานตามแผน รอบ 6 เดือน 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181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 </a:t>
                      </a:r>
                      <a:r>
                        <a:rPr kumimoji="0" lang="en-US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GAP</a:t>
                      </a: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รอบ 9 เดือน</a:t>
                      </a:r>
                      <a:endParaRPr kumimoji="0" lang="en-US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569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ติดตามความก้าวหน้าการปฏิบัติงานตามแผน รอบ </a:t>
                      </a:r>
                      <a:r>
                        <a:rPr kumimoji="0" lang="en-US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181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 </a:t>
                      </a:r>
                      <a:r>
                        <a:rPr kumimoji="0" lang="en-US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GAP</a:t>
                      </a: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รอบ 12 เดือน</a:t>
                      </a:r>
                      <a:endParaRPr kumimoji="0" lang="en-US" sz="1400" b="0" i="0" u="none" strike="noStrike" kern="1200" cap="none" spc="0" normalizeH="0" baseline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56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</a:t>
                      </a: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ติดตามรายงานผลการปฏิบัติงานตามตัวชี้วัด รอบ 12 เดือน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cxnSp>
        <p:nvCxnSpPr>
          <p:cNvPr id="8" name="ลูกศรเชื่อมต่อแบบตรง 4">
            <a:extLst>
              <a:ext uri="{FF2B5EF4-FFF2-40B4-BE49-F238E27FC236}">
                <a16:creationId xmlns:a16="http://schemas.microsoft.com/office/drawing/2014/main" id="{EF0ECF1C-B3B3-62B2-C2BE-7710EACD728C}"/>
              </a:ext>
            </a:extLst>
          </p:cNvPr>
          <p:cNvCxnSpPr>
            <a:cxnSpLocks/>
          </p:cNvCxnSpPr>
          <p:nvPr/>
        </p:nvCxnSpPr>
        <p:spPr>
          <a:xfrm>
            <a:off x="5245100" y="2090738"/>
            <a:ext cx="1069975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ลูกศรเชื่อมต่อแบบตรง 8">
            <a:extLst>
              <a:ext uri="{FF2B5EF4-FFF2-40B4-BE49-F238E27FC236}">
                <a16:creationId xmlns:a16="http://schemas.microsoft.com/office/drawing/2014/main" id="{B3E82026-69CC-98BB-6A3B-83193688B0B4}"/>
              </a:ext>
            </a:extLst>
          </p:cNvPr>
          <p:cNvCxnSpPr>
            <a:cxnSpLocks/>
          </p:cNvCxnSpPr>
          <p:nvPr/>
        </p:nvCxnSpPr>
        <p:spPr>
          <a:xfrm>
            <a:off x="8026400" y="3067050"/>
            <a:ext cx="541338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ลูกศรเชื่อมต่อแบบตรง 9">
            <a:extLst>
              <a:ext uri="{FF2B5EF4-FFF2-40B4-BE49-F238E27FC236}">
                <a16:creationId xmlns:a16="http://schemas.microsoft.com/office/drawing/2014/main" id="{85CA41B7-3016-8513-5C80-7313BF6E4EA3}"/>
              </a:ext>
            </a:extLst>
          </p:cNvPr>
          <p:cNvCxnSpPr>
            <a:cxnSpLocks/>
          </p:cNvCxnSpPr>
          <p:nvPr/>
        </p:nvCxnSpPr>
        <p:spPr>
          <a:xfrm>
            <a:off x="9715500" y="3900488"/>
            <a:ext cx="536575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ลูกศรเชื่อมต่อแบบตรง 17">
            <a:extLst>
              <a:ext uri="{FF2B5EF4-FFF2-40B4-BE49-F238E27FC236}">
                <a16:creationId xmlns:a16="http://schemas.microsoft.com/office/drawing/2014/main" id="{7FFC8CCA-ADBA-17BE-7EFE-BAF95A280AB1}"/>
              </a:ext>
            </a:extLst>
          </p:cNvPr>
          <p:cNvCxnSpPr>
            <a:cxnSpLocks/>
          </p:cNvCxnSpPr>
          <p:nvPr/>
        </p:nvCxnSpPr>
        <p:spPr>
          <a:xfrm>
            <a:off x="6416675" y="2627313"/>
            <a:ext cx="2151063" cy="1905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ลูกศรเชื่อมต่อแบบตรง 15">
            <a:extLst>
              <a:ext uri="{FF2B5EF4-FFF2-40B4-BE49-F238E27FC236}">
                <a16:creationId xmlns:a16="http://schemas.microsoft.com/office/drawing/2014/main" id="{9ED0A6E8-11FD-03AC-A4DB-124B5AAAE20E}"/>
              </a:ext>
            </a:extLst>
          </p:cNvPr>
          <p:cNvCxnSpPr>
            <a:cxnSpLocks/>
          </p:cNvCxnSpPr>
          <p:nvPr/>
        </p:nvCxnSpPr>
        <p:spPr>
          <a:xfrm>
            <a:off x="11425238" y="4811713"/>
            <a:ext cx="4826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ลูกศรเชื่อมต่อแบบตรง 19">
            <a:extLst>
              <a:ext uri="{FF2B5EF4-FFF2-40B4-BE49-F238E27FC236}">
                <a16:creationId xmlns:a16="http://schemas.microsoft.com/office/drawing/2014/main" id="{6EF57FB0-5A38-25D5-F637-FFCE341488C0}"/>
              </a:ext>
            </a:extLst>
          </p:cNvPr>
          <p:cNvCxnSpPr>
            <a:cxnSpLocks/>
          </p:cNvCxnSpPr>
          <p:nvPr/>
        </p:nvCxnSpPr>
        <p:spPr>
          <a:xfrm>
            <a:off x="8620125" y="3514725"/>
            <a:ext cx="15240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ลูกศรเชื่อมต่อแบบตรง 20">
            <a:extLst>
              <a:ext uri="{FF2B5EF4-FFF2-40B4-BE49-F238E27FC236}">
                <a16:creationId xmlns:a16="http://schemas.microsoft.com/office/drawing/2014/main" id="{BEC9F902-BB11-4BF0-E33B-7205586C858B}"/>
              </a:ext>
            </a:extLst>
          </p:cNvPr>
          <p:cNvCxnSpPr>
            <a:cxnSpLocks/>
          </p:cNvCxnSpPr>
          <p:nvPr/>
        </p:nvCxnSpPr>
        <p:spPr>
          <a:xfrm>
            <a:off x="10282238" y="4365625"/>
            <a:ext cx="16256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4117F6-1431-9E3F-25EF-CA7D04BE6C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800" y="6453188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rgbClr val="898989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626AB51-884D-4B10-AC94-117D725B7C32}" type="slidenum">
              <a:rPr lang="en-US" altLang="en-US" smtClean="0"/>
              <a:pPr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701190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66;p8">
            <a:extLst>
              <a:ext uri="{FF2B5EF4-FFF2-40B4-BE49-F238E27FC236}">
                <a16:creationId xmlns:a16="http://schemas.microsoft.com/office/drawing/2014/main" id="{85B3CAE8-F895-A508-3654-1EFDFE24B097}"/>
              </a:ext>
            </a:extLst>
          </p:cNvPr>
          <p:cNvSpPr/>
          <p:nvPr/>
        </p:nvSpPr>
        <p:spPr>
          <a:xfrm>
            <a:off x="58738" y="1968645"/>
            <a:ext cx="7648575" cy="290512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45700" rIns="91425" bIns="457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2569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2568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)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และ</a:t>
            </a: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เป้าหมายปี 2570 </a:t>
            </a: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2569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)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endParaRPr kumimoji="0" sz="1600" b="0" i="0" u="none" strike="noStrike" kern="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  <a:sym typeface="Arial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E40F09C-97E2-7A9A-F2CC-6DF69AB6E7D2}"/>
              </a:ext>
            </a:extLst>
          </p:cNvPr>
          <p:cNvSpPr/>
          <p:nvPr/>
        </p:nvSpPr>
        <p:spPr>
          <a:xfrm>
            <a:off x="8730780" y="1444223"/>
            <a:ext cx="3461220" cy="262993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998AE67-9077-4A90-AF2D-61473237F129}"/>
              </a:ext>
            </a:extLst>
          </p:cNvPr>
          <p:cNvSpPr/>
          <p:nvPr/>
        </p:nvSpPr>
        <p:spPr>
          <a:xfrm>
            <a:off x="7464506" y="507961"/>
            <a:ext cx="1220787" cy="4000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รหัส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030201</a:t>
            </a:r>
          </a:p>
        </p:txBody>
      </p:sp>
      <p:sp>
        <p:nvSpPr>
          <p:cNvPr id="15366" name="Rectangle 16">
            <a:extLst>
              <a:ext uri="{FF2B5EF4-FFF2-40B4-BE49-F238E27FC236}">
                <a16:creationId xmlns:a16="http://schemas.microsoft.com/office/drawing/2014/main" id="{69F005EB-A764-175A-FE99-83FE1379F9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35587" y="1528175"/>
            <a:ext cx="3459162" cy="296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ยุทธศาสตร์ชาติ</a:t>
            </a: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การสร้างความสามารถในการแข่งขัน</a:t>
            </a:r>
            <a:endParaRPr kumimoji="0" lang="en-US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5367" name="Rectangle 17">
            <a:extLst>
              <a:ext uri="{FF2B5EF4-FFF2-40B4-BE49-F238E27FC236}">
                <a16:creationId xmlns:a16="http://schemas.microsoft.com/office/drawing/2014/main" id="{7AF4ED0B-622B-3DBC-43FF-C37F506DBF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36560" y="2010737"/>
            <a:ext cx="2164375" cy="259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ประเด็นที่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 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การเกษตร</a:t>
            </a:r>
            <a:endParaRPr kumimoji="0" lang="en-US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cxnSp>
        <p:nvCxnSpPr>
          <p:cNvPr id="19" name="Elbow Connector 23">
            <a:extLst>
              <a:ext uri="{FF2B5EF4-FFF2-40B4-BE49-F238E27FC236}">
                <a16:creationId xmlns:a16="http://schemas.microsoft.com/office/drawing/2014/main" id="{A432293E-2F7B-10FD-1F9A-4CB8E1CC9477}"/>
              </a:ext>
            </a:extLst>
          </p:cNvPr>
          <p:cNvCxnSpPr>
            <a:cxnSpLocks/>
          </p:cNvCxnSpPr>
          <p:nvPr/>
        </p:nvCxnSpPr>
        <p:spPr>
          <a:xfrm rot="16200000" flipH="1">
            <a:off x="8313366" y="1113758"/>
            <a:ext cx="983500" cy="239647"/>
          </a:xfrm>
          <a:prstGeom prst="bentConnector3">
            <a:avLst>
              <a:gd name="adj1" fmla="val 343"/>
            </a:avLst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0B06D918-2DC4-1C30-5A72-F73E040F8F3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0226164"/>
              </p:ext>
            </p:extLst>
          </p:nvPr>
        </p:nvGraphicFramePr>
        <p:xfrm>
          <a:off x="8817664" y="2667021"/>
          <a:ext cx="3318044" cy="12978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95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95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295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2951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 gridSpan="4"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endParaRPr lang="en-US" sz="12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2561-2565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2566-2570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2571-2575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2576-2580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1221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th-TH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aseline="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aseline="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5388" name="Picture 21">
            <a:extLst>
              <a:ext uri="{FF2B5EF4-FFF2-40B4-BE49-F238E27FC236}">
                <a16:creationId xmlns:a16="http://schemas.microsoft.com/office/drawing/2014/main" id="{CFA6E584-EE6C-FF80-03E4-DFF01B541B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1260" y="1466935"/>
            <a:ext cx="410947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9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C8C93D15-3D88-2D10-86B3-355C756305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4040" y="1880034"/>
            <a:ext cx="474192" cy="475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90" name="Rectangle 27">
            <a:extLst>
              <a:ext uri="{FF2B5EF4-FFF2-40B4-BE49-F238E27FC236}">
                <a16:creationId xmlns:a16="http://schemas.microsoft.com/office/drawing/2014/main" id="{8BC909F5-3FAE-B915-C6CA-757EE6DA79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49189" y="2299107"/>
            <a:ext cx="4032250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524000" indent="-15240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1524000" marR="0" lvl="0" indent="-152400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เป้าหมายระดับแผนแม่บทย่อย </a:t>
            </a: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สินค้าเกษตรปลอดภัยมีมูลค่าเพิ่มขึ้น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824BE1FD-A946-FE61-2EDC-F74083F530E6}"/>
              </a:ext>
            </a:extLst>
          </p:cNvPr>
          <p:cNvSpPr/>
          <p:nvPr/>
        </p:nvSpPr>
        <p:spPr>
          <a:xfrm>
            <a:off x="8762365" y="2456109"/>
            <a:ext cx="4175125" cy="2698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แผนแม่บทย่อย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เกษตรปลอดภัย</a:t>
            </a:r>
            <a:endParaRPr kumimoji="0" lang="en-US" sz="14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5392" name="Rectangle 14">
            <a:extLst>
              <a:ext uri="{FF2B5EF4-FFF2-40B4-BE49-F238E27FC236}">
                <a16:creationId xmlns:a16="http://schemas.microsoft.com/office/drawing/2014/main" id="{734725F9-E1C4-AC02-0620-BAF56F3E68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95630"/>
            <a:ext cx="7207250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893763" indent="-893763" defTabSz="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893763" marR="0" lvl="0" indent="-893763" algn="l" defTabSz="342900" rtl="0" eaLnBrk="1" fontAlgn="t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3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อัตราการขยายตัวของมูลค่าสินค้าเกษตรปลอดภัยที่เป็นสินค้าอินทรีย์ 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(ปีงบประมาณ)</a:t>
            </a:r>
            <a:endParaRPr kumimoji="0" lang="th-TH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  <a:sym typeface="Arial" panose="020B060402020202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D401A02-CECC-C332-3357-61B4EC67C4D6}"/>
              </a:ext>
            </a:extLst>
          </p:cNvPr>
          <p:cNvSpPr txBox="1"/>
          <p:nvPr/>
        </p:nvSpPr>
        <p:spPr>
          <a:xfrm>
            <a:off x="9032875" y="571707"/>
            <a:ext cx="3171825" cy="95962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ปี66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 : 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อัตราการขยายตัวของมูลค่าของสินค้าเกษตรปลอดภัย</a:t>
            </a:r>
            <a:b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</a:b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ที่ได้รับการรับรอง ได้แก่ </a:t>
            </a:r>
            <a:b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</a:b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(1) สินค้าเกษตรที่ผ่านการตรวจรับรองมาตรฐานการปฏิบัติทางการเกษตรที่ดี และ </a:t>
            </a:r>
            <a:b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</a:b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(2) สินค้าอินทรีย์ (เฉลี่ยร้อยละ)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35">
            <a:extLst>
              <a:ext uri="{FF2B5EF4-FFF2-40B4-BE49-F238E27FC236}">
                <a16:creationId xmlns:a16="http://schemas.microsoft.com/office/drawing/2014/main" id="{91FBAD11-F5BB-866F-5B3E-4958EDEE39FE}"/>
              </a:ext>
            </a:extLst>
          </p:cNvPr>
          <p:cNvSpPr/>
          <p:nvPr/>
        </p:nvSpPr>
        <p:spPr>
          <a:xfrm>
            <a:off x="38417" y="874395"/>
            <a:ext cx="8516379" cy="11806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01688" marR="0" lvl="0" indent="-801688" algn="l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	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สินค้าเกษตรปลอดภัย หมายถึง </a:t>
            </a:r>
            <a:r>
              <a:rPr kumimoji="0" lang="th-TH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การทำ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การเกษตรที่เป็นมิตรต่อสิ่งแวดล้อม ได้ผลผลิตสินค้าเกษตรที่มีความปลอดภัยจากสารพิษหรือสารปนเปื้อนที่ส่งผลกระทบต่อสุขภาพของผู้ผลิตและผู้บริโภค และสิ่งแวดล้อม รวมทั้งสินค้าเกษตรที่ได้รับการรับรองมาตรฐานต่างประกอบด้วยมาตรฐาน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และมาตรฐานเกษตรอินทรีย์ (ระดับชุมชน ระดับประเทศ และระดับสากล) 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801688" marR="0" lvl="0" indent="-801688" algn="l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สินค้าเกษตรอินทรีย์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ประกอบด้วย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ข้าวอินทรีย์  พืชอินทรีย์ (มะพร้าวแกง/มะพร้าวอ่อน มันสำปะหลัง กล้วย มังคุด อ้อยโรงงาน มะม่วง ทุเรียน </a:t>
            </a:r>
            <a:b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                       ลองกอง/ลางสาด/ดูกู เห็ด) ปศุสัตว์อินทรีย์ (โคนมและน้ำนมดิบ ไก่ไข่และไข่ไก่ ไก่เนื้อ) ประมงอินทรีย์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แหล่งอ้างอิง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สำนักงานเศรษฐกิจการเกษตรรวบรวมและตรวจสอบข้อมูลจากหน่วยงานที่รับผิดชอบแต่ละสินค้า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  <a:sym typeface="Arial"/>
            </a:endParaRPr>
          </a:p>
        </p:txBody>
      </p:sp>
      <p:graphicFrame>
        <p:nvGraphicFramePr>
          <p:cNvPr id="24" name="Table 8">
            <a:extLst>
              <a:ext uri="{FF2B5EF4-FFF2-40B4-BE49-F238E27FC236}">
                <a16:creationId xmlns:a16="http://schemas.microsoft.com/office/drawing/2014/main" id="{2B6F5432-4CD7-0894-2451-A0AF4FCA14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0120148"/>
              </p:ext>
            </p:extLst>
          </p:nvPr>
        </p:nvGraphicFramePr>
        <p:xfrm>
          <a:off x="87056" y="2274557"/>
          <a:ext cx="8591743" cy="2060575"/>
        </p:xfrm>
        <a:graphic>
          <a:graphicData uri="http://schemas.openxmlformats.org/drawingml/2006/table">
            <a:tbl>
              <a:tblPr/>
              <a:tblGrid>
                <a:gridCol w="31866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69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3892534155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1779492436"/>
                    </a:ext>
                  </a:extLst>
                </a:gridCol>
              </a:tblGrid>
              <a:tr h="253022"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ข้อมูลพื้นฐาน (</a:t>
                      </a: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Base</a:t>
                      </a: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Line</a:t>
                      </a: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กรม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2562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1" i="0" u="none" strike="noStrike" kern="1200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2569</a:t>
                      </a:r>
                      <a:endParaRPr lang="th-TH" sz="1400" b="1" i="0" u="none" strike="noStrike" kern="1200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9269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มูลค่าสินค้าเกษตรอินทรีย์ (ล้านบาท)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14,674.01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14,077.02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10,085.10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8,149.60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ts val="1500"/>
                        </a:lnSpc>
                      </a:pPr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8,573.67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9,210.39 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10,293.19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9269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อัตราการขยายตัว </a:t>
                      </a: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ร้อยละ)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endParaRPr lang="en-US" sz="1400" b="0" i="0" u="none" strike="noStrike" kern="120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endParaRPr lang="en-US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-4.07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-28.36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-19.19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ts val="1500"/>
                        </a:lnSpc>
                      </a:pPr>
                      <a:r>
                        <a:rPr lang="th-TH" sz="14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7.4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11.76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1014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1.</a:t>
                      </a: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สินค้าข้าวอินทรีย์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กข.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14,553.00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13,932.00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9,895.00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8,010.58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ts val="1500"/>
                        </a:lnSpc>
                      </a:pPr>
                      <a:r>
                        <a:rPr lang="en-US" sz="14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8,443.14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8,997.32 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10,078.83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1155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2. สินค้าพืชอินทรีย์ (มะพร้าวแกง/มะพร้าวอ่อน มันสำปะหลัง กล้วย </a:t>
                      </a:r>
                      <a:b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 มังคุด อ้อยโรงงาน มะม่วง ทุเรียน ลองกอง/ลางสาด/ดูกู เห็ด)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กวก.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0.01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0.02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0.10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0.23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4396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3.</a:t>
                      </a: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สินค้าปศุสัตว์อินทรีย์ (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โคนมและน้ำนมดิบ ไก่ไข่และ</a:t>
                      </a:r>
                      <a:b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ไข่ไก่ ไก่เนื้อ</a:t>
                      </a: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ปศ.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121.00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145.00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143.00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115.20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ts val="1500"/>
                        </a:lnSpc>
                      </a:pPr>
                      <a:r>
                        <a:rPr lang="en-US" sz="14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130.53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183.03 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182.72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2450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4.</a:t>
                      </a: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สินค้าประมงอินทรีย์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กป</a:t>
                      </a: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 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 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47.00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23.59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30.99</a:t>
                      </a:r>
                      <a:endParaRPr kumimoji="0" lang="en-US" sz="1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30.04 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31.64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8" name="Google Shape;253;p8">
            <a:extLst>
              <a:ext uri="{FF2B5EF4-FFF2-40B4-BE49-F238E27FC236}">
                <a16:creationId xmlns:a16="http://schemas.microsoft.com/office/drawing/2014/main" id="{DA824CA7-F34A-22B2-5A79-524375E2F424}"/>
              </a:ext>
            </a:extLst>
          </p:cNvPr>
          <p:cNvSpPr/>
          <p:nvPr/>
        </p:nvSpPr>
        <p:spPr>
          <a:xfrm>
            <a:off x="11129" y="6481442"/>
            <a:ext cx="9964722" cy="387758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ข้อมูลจาก เอกสารประกอบแผนแม่บทภายใต้ยุทธศาสตร์ชาติฯ (ฉบับแก้ไขเพิ่มเติม)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4"/>
              </a:rPr>
              <a:t>https://www.nesdc.go.th/download/document/NSCR/Masterplan2566-2580.pdf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และ</a:t>
            </a:r>
            <a:b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	รายงานสรุปผลการดำเนินการตามยุทธศาสตร์ชาติ ประจำปี 2567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5"/>
              </a:rPr>
              <a:t>https://www.nesdc.go.th/download/document/NSCR/NS67_Book.pdf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grpSp>
        <p:nvGrpSpPr>
          <p:cNvPr id="22" name="Group 6">
            <a:extLst>
              <a:ext uri="{FF2B5EF4-FFF2-40B4-BE49-F238E27FC236}">
                <a16:creationId xmlns:a16="http://schemas.microsoft.com/office/drawing/2014/main" id="{4E7BFCB4-AEA3-C8B5-7BD5-0A2E5921264E}"/>
              </a:ext>
            </a:extLst>
          </p:cNvPr>
          <p:cNvGrpSpPr/>
          <p:nvPr/>
        </p:nvGrpSpPr>
        <p:grpSpPr>
          <a:xfrm>
            <a:off x="6627698" y="553800"/>
            <a:ext cx="911619" cy="338555"/>
            <a:chOff x="2960452" y="1170205"/>
            <a:chExt cx="601134" cy="209783"/>
          </a:xfrm>
        </p:grpSpPr>
        <p:sp>
          <p:nvSpPr>
            <p:cNvPr id="23" name="Rectangle: Rounded Corners 7">
              <a:extLst>
                <a:ext uri="{FF2B5EF4-FFF2-40B4-BE49-F238E27FC236}">
                  <a16:creationId xmlns:a16="http://schemas.microsoft.com/office/drawing/2014/main" id="{A3CFD730-4F26-1DB0-E449-4C6FD1E07D05}"/>
                </a:ext>
              </a:extLst>
            </p:cNvPr>
            <p:cNvSpPr/>
            <p:nvPr/>
          </p:nvSpPr>
          <p:spPr>
            <a:xfrm>
              <a:off x="3097901" y="1212837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35548A"/>
            </a:solidFill>
            <a:ln>
              <a:solidFill>
                <a:srgbClr val="35548A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" name="TextBox 10">
              <a:extLst>
                <a:ext uri="{FF2B5EF4-FFF2-40B4-BE49-F238E27FC236}">
                  <a16:creationId xmlns:a16="http://schemas.microsoft.com/office/drawing/2014/main" id="{77A9770C-7FAA-7120-0DC5-2AFD0FFE7B94}"/>
                </a:ext>
              </a:extLst>
            </p:cNvPr>
            <p:cNvSpPr txBox="1"/>
            <p:nvPr/>
          </p:nvSpPr>
          <p:spPr>
            <a:xfrm>
              <a:off x="2960452" y="1170205"/>
              <a:ext cx="601134" cy="2097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แม่บท</a:t>
              </a: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9" name="กล่องข้อความ 8">
            <a:extLst>
              <a:ext uri="{FF2B5EF4-FFF2-40B4-BE49-F238E27FC236}">
                <a16:creationId xmlns:a16="http://schemas.microsoft.com/office/drawing/2014/main" id="{CF61D7DE-3945-9A5E-6900-FD8189669A9B}"/>
              </a:ext>
            </a:extLst>
          </p:cNvPr>
          <p:cNvSpPr txBox="1"/>
          <p:nvPr/>
        </p:nvSpPr>
        <p:spPr>
          <a:xfrm>
            <a:off x="9312479" y="50801"/>
            <a:ext cx="2235502" cy="2960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ทุกกรมในกระทรวงเกษตรและสหกรณ์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68842E71-7E13-64D7-4A24-660C00FA8152}"/>
              </a:ext>
            </a:extLst>
          </p:cNvPr>
          <p:cNvSpPr/>
          <p:nvPr/>
        </p:nvSpPr>
        <p:spPr>
          <a:xfrm>
            <a:off x="9975850" y="6400800"/>
            <a:ext cx="2230438" cy="471488"/>
          </a:xfrm>
          <a:prstGeom prst="rect">
            <a:avLst/>
          </a:prstGeom>
          <a:solidFill>
            <a:srgbClr val="FFBD47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0" name="Slide Number Placeholder 3">
            <a:extLst>
              <a:ext uri="{FF2B5EF4-FFF2-40B4-BE49-F238E27FC236}">
                <a16:creationId xmlns:a16="http://schemas.microsoft.com/office/drawing/2014/main" id="{8F96CB1B-0A37-1A87-026E-A101F5995D8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9448800" y="6453188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rgbClr val="898989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626AB51-884D-4B10-AC94-117D725B7C32}" type="slidenum">
              <a:rPr lang="en-US" altLang="en-US" smtClean="0"/>
              <a:pPr>
                <a:defRPr/>
              </a:pPr>
              <a:t>7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Tahoma" panose="020B0604030504040204" pitchFamily="34" charset="0"/>
            </a:endParaRPr>
          </a:p>
        </p:txBody>
      </p:sp>
      <p:graphicFrame>
        <p:nvGraphicFramePr>
          <p:cNvPr id="8" name="Table 11">
            <a:extLst>
              <a:ext uri="{FF2B5EF4-FFF2-40B4-BE49-F238E27FC236}">
                <a16:creationId xmlns:a16="http://schemas.microsoft.com/office/drawing/2014/main" id="{98D19E01-5F4F-FEFF-DC6E-51A7095D3262}"/>
              </a:ext>
            </a:extLst>
          </p:cNvPr>
          <p:cNvGraphicFramePr>
            <a:graphicFrameLocks noGrp="1"/>
          </p:cNvGraphicFramePr>
          <p:nvPr/>
        </p:nvGraphicFramePr>
        <p:xfrm>
          <a:off x="104299" y="4521607"/>
          <a:ext cx="3460702" cy="1536486"/>
        </p:xfrm>
        <a:graphic>
          <a:graphicData uri="http://schemas.openxmlformats.org/drawingml/2006/table">
            <a:tbl>
              <a:tblPr firstRow="1" bandRow="1"/>
              <a:tblGrid>
                <a:gridCol w="11850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378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378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9524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2569-2570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2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590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</a:t>
                      </a:r>
                      <a:endParaRPr lang="en-US" sz="1300" b="1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</a:t>
                      </a:r>
                      <a:endParaRPr lang="en-US" sz="1300" b="1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</a:t>
                      </a:r>
                      <a:endParaRPr lang="en-US" sz="1300" b="1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(100)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33717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จัดทำแผนปฏิบัติงานขับเคลื่อน</a:t>
                      </a:r>
                      <a:b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การเพิ่มมูลค่าสินค้าเกษตรอินทรีย์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สินค้าเกษตรอินทรีย์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รายงานการติดตามความก้าวหน้าการปฏิบัติงานตามแผน รอบ 6 เดือน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5" name="ตาราง 13">
            <a:extLst>
              <a:ext uri="{FF2B5EF4-FFF2-40B4-BE49-F238E27FC236}">
                <a16:creationId xmlns:a16="http://schemas.microsoft.com/office/drawing/2014/main" id="{AC546732-E43E-BB9B-5BE4-9EF0164DEFA8}"/>
              </a:ext>
            </a:extLst>
          </p:cNvPr>
          <p:cNvGraphicFramePr>
            <a:graphicFrameLocks noGrp="1"/>
          </p:cNvGraphicFramePr>
          <p:nvPr/>
        </p:nvGraphicFramePr>
        <p:xfrm>
          <a:off x="7659819" y="4335327"/>
          <a:ext cx="4389782" cy="1835640"/>
        </p:xfrm>
        <a:graphic>
          <a:graphicData uri="http://schemas.openxmlformats.org/drawingml/2006/table">
            <a:tbl>
              <a:tblPr/>
              <a:tblGrid>
                <a:gridCol w="934278">
                  <a:extLst>
                    <a:ext uri="{9D8B030D-6E8A-4147-A177-3AD203B41FA5}">
                      <a16:colId xmlns:a16="http://schemas.microsoft.com/office/drawing/2014/main" val="1166679466"/>
                    </a:ext>
                  </a:extLst>
                </a:gridCol>
                <a:gridCol w="974035">
                  <a:extLst>
                    <a:ext uri="{9D8B030D-6E8A-4147-A177-3AD203B41FA5}">
                      <a16:colId xmlns:a16="http://schemas.microsoft.com/office/drawing/2014/main" val="2324328284"/>
                    </a:ext>
                  </a:extLst>
                </a:gridCol>
                <a:gridCol w="1101326">
                  <a:extLst>
                    <a:ext uri="{9D8B030D-6E8A-4147-A177-3AD203B41FA5}">
                      <a16:colId xmlns:a16="http://schemas.microsoft.com/office/drawing/2014/main" val="91341792"/>
                    </a:ext>
                  </a:extLst>
                </a:gridCol>
                <a:gridCol w="1380143">
                  <a:extLst>
                    <a:ext uri="{9D8B030D-6E8A-4147-A177-3AD203B41FA5}">
                      <a16:colId xmlns:a16="http://schemas.microsoft.com/office/drawing/2014/main" val="2331501721"/>
                    </a:ext>
                  </a:extLst>
                </a:gridCol>
              </a:tblGrid>
              <a:tr h="48674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3320071"/>
                  </a:ext>
                </a:extLst>
              </a:tr>
              <a:tr h="48674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เกณฑ์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 12 </a:t>
                      </a:r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เดือน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EBA5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เป้าหมายมาตรฐาน (75)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1163724"/>
                  </a:ext>
                </a:extLst>
              </a:tr>
              <a:tr h="109850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ผลการดำเนินงานย้อนหลัง </a:t>
                      </a:r>
                      <a:b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</a:b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3 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ปีดีขึ้น</a:t>
                      </a:r>
                      <a:r>
                        <a:rPr lang="th-TH" sz="1200" kern="1200" noProof="0" dirty="0" err="1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เรื่อยๆ</a:t>
                      </a:r>
                      <a:endParaRPr lang="en-US" sz="1200" kern="1200" noProof="0" dirty="0">
                        <a:solidFill>
                          <a:schemeClr val="dk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36000" marR="762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ปีย้อนหลัง) + 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interval</a:t>
                      </a: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 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(0.5) </a:t>
                      </a:r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หรือผลการดำเนินงานที่ดีที่สุด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3008540"/>
                  </a:ext>
                </a:extLst>
              </a:tr>
              <a:tr h="1098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 </a:t>
                      </a: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3 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ปีย้อนหลัง ขึ้นๆ ลงๆ</a:t>
                      </a:r>
                      <a:endParaRPr lang="en-US" sz="1200" kern="1200" noProof="0" dirty="0">
                        <a:solidFill>
                          <a:schemeClr val="dk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36000" marR="762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ผลการดำเนินงานที่ต่ำที่สุด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ผลการดำเนินงานเฉลี่ย(3 ปีย้อนหลัง) + </a:t>
                      </a:r>
                      <a:r>
                        <a:rPr lang="en-US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interval (0.5)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หรือผลการดำเนินงานที่ดีที่สุด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1965966"/>
                  </a:ext>
                </a:extLst>
              </a:tr>
            </a:tbl>
          </a:graphicData>
        </a:graphic>
      </p:graphicFrame>
      <p:graphicFrame>
        <p:nvGraphicFramePr>
          <p:cNvPr id="16" name="Table 11">
            <a:extLst>
              <a:ext uri="{FF2B5EF4-FFF2-40B4-BE49-F238E27FC236}">
                <a16:creationId xmlns:a16="http://schemas.microsoft.com/office/drawing/2014/main" id="{F981F429-3545-97E5-C0CB-26C367016D43}"/>
              </a:ext>
            </a:extLst>
          </p:cNvPr>
          <p:cNvGraphicFramePr>
            <a:graphicFrameLocks noGrp="1"/>
          </p:cNvGraphicFramePr>
          <p:nvPr/>
        </p:nvGraphicFramePr>
        <p:xfrm>
          <a:off x="3715473" y="4489337"/>
          <a:ext cx="3785211" cy="1633671"/>
        </p:xfrm>
        <a:graphic>
          <a:graphicData uri="http://schemas.openxmlformats.org/drawingml/2006/table">
            <a:tbl>
              <a:tblPr firstRow="1" bandRow="1"/>
              <a:tblGrid>
                <a:gridCol w="11219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106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526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2351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2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469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(100)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1700"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ผลการดำเนินงานเฉลี่ย</a:t>
                      </a:r>
                      <a:b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ผลการดำเนินงานดีที่สุด</a:t>
                      </a:r>
                      <a:b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ผลการดำเนินงานที่ดีที่สุด</a:t>
                      </a:r>
                      <a:b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(3 ปีย้อนหลัง) + </a:t>
                      </a: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interval (0.5)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922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8.39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11.76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12.26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4679493"/>
                  </a:ext>
                </a:extLst>
              </a:tr>
            </a:tbl>
          </a:graphicData>
        </a:graphic>
      </p:graphicFrame>
      <p:sp>
        <p:nvSpPr>
          <p:cNvPr id="28" name="Rectangle 27">
            <a:extLst>
              <a:ext uri="{FF2B5EF4-FFF2-40B4-BE49-F238E27FC236}">
                <a16:creationId xmlns:a16="http://schemas.microsoft.com/office/drawing/2014/main" id="{4B4D2161-671E-17AD-A199-E23E310D2E6B}"/>
              </a:ext>
            </a:extLst>
          </p:cNvPr>
          <p:cNvSpPr/>
          <p:nvPr/>
        </p:nvSpPr>
        <p:spPr>
          <a:xfrm>
            <a:off x="103387" y="6215109"/>
            <a:ext cx="6251114" cy="2451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Sarabun"/>
              </a:rPr>
              <a:t>สำนักงานปลัด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กระทรวงเกษตรและสหกรณ์ </a:t>
            </a:r>
            <a:r>
              <a:rPr kumimoji="0" lang="th-TH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ทุกปีงบประมาณ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4" name="Group 2">
            <a:extLst>
              <a:ext uri="{FF2B5EF4-FFF2-40B4-BE49-F238E27FC236}">
                <a16:creationId xmlns:a16="http://schemas.microsoft.com/office/drawing/2014/main" id="{1E4053E5-28D3-B8E5-2E34-4A5F04FFEAEE}"/>
              </a:ext>
            </a:extLst>
          </p:cNvPr>
          <p:cNvGrpSpPr/>
          <p:nvPr/>
        </p:nvGrpSpPr>
        <p:grpSpPr>
          <a:xfrm>
            <a:off x="7883297" y="1448248"/>
            <a:ext cx="764577" cy="577368"/>
            <a:chOff x="816876" y="1907828"/>
            <a:chExt cx="490134" cy="289957"/>
          </a:xfrm>
        </p:grpSpPr>
        <p:pic>
          <p:nvPicPr>
            <p:cNvPr id="13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74E3ECA8-073F-16CA-853D-D66BABE2687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866280" y="1907828"/>
              <a:ext cx="380474" cy="2899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TextBox 6">
              <a:extLst>
                <a:ext uri="{FF2B5EF4-FFF2-40B4-BE49-F238E27FC236}">
                  <a16:creationId xmlns:a16="http://schemas.microsoft.com/office/drawing/2014/main" id="{B4CA52B3-3D9E-916E-981E-C5891C7375B7}"/>
                </a:ext>
              </a:extLst>
            </p:cNvPr>
            <p:cNvSpPr txBox="1"/>
            <p:nvPr/>
          </p:nvSpPr>
          <p:spPr>
            <a:xfrm>
              <a:off x="816876" y="1980420"/>
              <a:ext cx="490134" cy="1993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น้ำหนัก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10</a:t>
              </a:r>
              <a:endPara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27" name="กลุ่ม 26">
            <a:extLst>
              <a:ext uri="{FF2B5EF4-FFF2-40B4-BE49-F238E27FC236}">
                <a16:creationId xmlns:a16="http://schemas.microsoft.com/office/drawing/2014/main" id="{BFEB9DB2-AD69-CF5D-9D34-EE0B47546E5C}"/>
              </a:ext>
            </a:extLst>
          </p:cNvPr>
          <p:cNvGrpSpPr/>
          <p:nvPr/>
        </p:nvGrpSpPr>
        <p:grpSpPr>
          <a:xfrm>
            <a:off x="0" y="-8133"/>
            <a:ext cx="12215748" cy="594744"/>
            <a:chOff x="0" y="-8133"/>
            <a:chExt cx="12215748" cy="594744"/>
          </a:xfrm>
        </p:grpSpPr>
        <p:grpSp>
          <p:nvGrpSpPr>
            <p:cNvPr id="29" name="Group 8">
              <a:extLst>
                <a:ext uri="{FF2B5EF4-FFF2-40B4-BE49-F238E27FC236}">
                  <a16:creationId xmlns:a16="http://schemas.microsoft.com/office/drawing/2014/main" id="{07E473D9-B124-EB20-E641-F5F5E8E0236C}"/>
                </a:ext>
              </a:extLst>
            </p:cNvPr>
            <p:cNvGrpSpPr/>
            <p:nvPr/>
          </p:nvGrpSpPr>
          <p:grpSpPr>
            <a:xfrm>
              <a:off x="0" y="-8133"/>
              <a:ext cx="12215748" cy="594744"/>
              <a:chOff x="-38364" y="573594"/>
              <a:chExt cx="12192000" cy="569333"/>
            </a:xfrm>
          </p:grpSpPr>
          <p:sp>
            <p:nvSpPr>
              <p:cNvPr id="31" name="Rectangle 17">
                <a:extLst>
                  <a:ext uri="{FF2B5EF4-FFF2-40B4-BE49-F238E27FC236}">
                    <a16:creationId xmlns:a16="http://schemas.microsoft.com/office/drawing/2014/main" id="{C0A29692-4178-0CE1-F5C6-02429EF3978D}"/>
                  </a:ext>
                </a:extLst>
              </p:cNvPr>
              <p:cNvSpPr/>
              <p:nvPr/>
            </p:nvSpPr>
            <p:spPr>
              <a:xfrm>
                <a:off x="-38364" y="573594"/>
                <a:ext cx="12192000" cy="557396"/>
              </a:xfrm>
              <a:prstGeom prst="rect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3" name="TextBox 20">
                <a:extLst>
                  <a:ext uri="{FF2B5EF4-FFF2-40B4-BE49-F238E27FC236}">
                    <a16:creationId xmlns:a16="http://schemas.microsoft.com/office/drawing/2014/main" id="{5847C6B7-17EA-CEB2-8DC8-33ED7025531E}"/>
                  </a:ext>
                </a:extLst>
              </p:cNvPr>
              <p:cNvSpPr txBox="1"/>
              <p:nvPr/>
            </p:nvSpPr>
            <p:spPr>
              <a:xfrm>
                <a:off x="-34190" y="607566"/>
                <a:ext cx="7197911" cy="5353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ตัวชี้วัด สำนักงานปลัดกระทรวงเกษตรและสหกรณ์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การประเมินผลการปฏิบัติราชการของส่วนราชการ ประจำปีงบประมาณ พ.ศ. </a:t>
                </a: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2569 – 2570 </a:t>
                </a:r>
                <a:endPara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30" name="Rectangle 4">
              <a:extLst>
                <a:ext uri="{FF2B5EF4-FFF2-40B4-BE49-F238E27FC236}">
                  <a16:creationId xmlns:a16="http://schemas.microsoft.com/office/drawing/2014/main" id="{414931BE-C44A-4971-DE78-5BE7264A8686}"/>
                </a:ext>
              </a:extLst>
            </p:cNvPr>
            <p:cNvSpPr/>
            <p:nvPr/>
          </p:nvSpPr>
          <p:spPr>
            <a:xfrm>
              <a:off x="9180617" y="103976"/>
              <a:ext cx="2922241" cy="369332"/>
            </a:xfrm>
            <a:prstGeom prst="rect">
              <a:avLst/>
            </a:prstGeom>
            <a:solidFill>
              <a:srgbClr val="ED7D31"/>
            </a:solidFill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th-TH" sz="18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รายละเอียดตัวชี้วัด</a:t>
              </a:r>
              <a:r>
                <a:rPr lang="en-US" sz="18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Strategic KPIs </a:t>
              </a:r>
              <a:endParaRPr lang="th-TH" sz="1800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>
            <a:extLst>
              <a:ext uri="{FF2B5EF4-FFF2-40B4-BE49-F238E27FC236}">
                <a16:creationId xmlns:a16="http://schemas.microsoft.com/office/drawing/2014/main" id="{9DEF2A2D-5255-342F-142C-1959198888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363" y="431800"/>
            <a:ext cx="6896100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3. 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อัตราการขยายตัวของมูลค่าสินค้าเกษตรปลอดภัยที่เป็นสินค้าอินทรีย์ 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(ปีงบประมาณ)</a:t>
            </a:r>
          </a:p>
        </p:txBody>
      </p:sp>
      <p:sp>
        <p:nvSpPr>
          <p:cNvPr id="16387" name="Rectangle 4">
            <a:extLst>
              <a:ext uri="{FF2B5EF4-FFF2-40B4-BE49-F238E27FC236}">
                <a16:creationId xmlns:a16="http://schemas.microsoft.com/office/drawing/2014/main" id="{46B2A445-5FE3-4BA3-3612-16D699736F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800" y="671513"/>
            <a:ext cx="3944938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แผนการดำเนินการตามตัวชี้วัด (ต.ค. 68 – ก.ย. 69)</a:t>
            </a:r>
          </a:p>
        </p:txBody>
      </p:sp>
      <p:sp>
        <p:nvSpPr>
          <p:cNvPr id="7" name="สี่เหลี่ยมผืนผ้า 45">
            <a:extLst>
              <a:ext uri="{FF2B5EF4-FFF2-40B4-BE49-F238E27FC236}">
                <a16:creationId xmlns:a16="http://schemas.microsoft.com/office/drawing/2014/main" id="{FE27D892-629D-F69D-7E2F-7D870A71280E}"/>
              </a:ext>
            </a:extLst>
          </p:cNvPr>
          <p:cNvSpPr/>
          <p:nvPr/>
        </p:nvSpPr>
        <p:spPr>
          <a:xfrm>
            <a:off x="0" y="-25400"/>
            <a:ext cx="12192000" cy="465138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  <p:graphicFrame>
        <p:nvGraphicFramePr>
          <p:cNvPr id="3" name="Table 12">
            <a:extLst>
              <a:ext uri="{FF2B5EF4-FFF2-40B4-BE49-F238E27FC236}">
                <a16:creationId xmlns:a16="http://schemas.microsoft.com/office/drawing/2014/main" id="{E9660278-EAD8-12EC-48FF-96332EC17C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3522120"/>
              </p:ext>
            </p:extLst>
          </p:nvPr>
        </p:nvGraphicFramePr>
        <p:xfrm>
          <a:off x="284163" y="1000125"/>
          <a:ext cx="11623676" cy="4327746"/>
        </p:xfrm>
        <a:graphic>
          <a:graphicData uri="http://schemas.openxmlformats.org/drawingml/2006/table">
            <a:tbl>
              <a:tblPr firstRow="1" bandRow="1"/>
              <a:tblGrid>
                <a:gridCol w="3582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83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</a:tblGrid>
              <a:tr h="335219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1600" b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</a:t>
                      </a:r>
                      <a:r>
                        <a:rPr lang="en-US" sz="16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</a:t>
                      </a:r>
                      <a:endParaRPr lang="th-TH" sz="16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219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99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 u="none" strike="noStrike" kern="1200" baseline="0">
                          <a:solidFill>
                            <a:schemeClr val="tx1"/>
                          </a:solidFill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endParaRPr lang="th-TH" sz="1400" b="0" i="0" u="none" strike="noStrike" kern="1200" baseline="0">
                        <a:solidFill>
                          <a:schemeClr val="tx1"/>
                        </a:solidFill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จัดทำแผนปฏิบัติงานขับเคลื่อนการเพิ่มมูลค่า</a:t>
                      </a: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สินค้าเกษตรอินทรีย์ 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รายชนิดสินค้า </a:t>
                      </a:r>
                      <a:r>
                        <a:rPr kumimoji="0" lang="en-US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พืช ประมง ปศุสัตว์</a:t>
                      </a:r>
                      <a:r>
                        <a:rPr kumimoji="0" lang="en-US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ตามที่ตัวชี้วัดกำหนด</a:t>
                      </a:r>
                      <a:endParaRPr kumimoji="0" lang="en-US" sz="1800" b="0" i="0" u="none" strike="noStrike" kern="1200" cap="none" spc="0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399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สินค้าเกษตรอินทรีย์ 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รอบ 6 เดือน</a:t>
                      </a:r>
                      <a:endParaRPr kumimoji="0" lang="en-US" sz="1800" b="0" i="0" u="none" strike="noStrike" kern="1200" cap="none" spc="0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569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รายงานการติดตามความก้าวหน้าการปฏิบัติงานตามแผน รอบ 6 เดือน 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399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สินค้าเกษตรอินทรีย์ 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รอบ 9 เดือน</a:t>
                      </a:r>
                      <a:endParaRPr kumimoji="0" lang="en-US" sz="1800" b="0" i="0" u="none" strike="noStrike" kern="1200" cap="none" spc="0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569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ติดตามความก้าวหน้าการปฏิบัติงานตามแผน รอบ </a:t>
                      </a:r>
                      <a:r>
                        <a:rPr kumimoji="0" lang="en-US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9 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3999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สินค้าเกษตรอินทรีย์  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รอบ 12 เดือน</a:t>
                      </a:r>
                      <a:endParaRPr kumimoji="0" lang="en-US" sz="1800" b="0" i="0" u="none" strike="noStrike" kern="1200" cap="none" spc="0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569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</a:t>
                      </a: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ติดตามรายงานผลการปฏิบัติงานตามตัวชี้วัด รอบ 12 เดือน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cxnSp>
        <p:nvCxnSpPr>
          <p:cNvPr id="8" name="ลูกศรเชื่อมต่อแบบตรง 4">
            <a:extLst>
              <a:ext uri="{FF2B5EF4-FFF2-40B4-BE49-F238E27FC236}">
                <a16:creationId xmlns:a16="http://schemas.microsoft.com/office/drawing/2014/main" id="{CF921A57-9A8E-F348-69A5-5FCBEC6F4FE2}"/>
              </a:ext>
            </a:extLst>
          </p:cNvPr>
          <p:cNvCxnSpPr>
            <a:cxnSpLocks/>
          </p:cNvCxnSpPr>
          <p:nvPr/>
        </p:nvCxnSpPr>
        <p:spPr>
          <a:xfrm>
            <a:off x="5245100" y="2009775"/>
            <a:ext cx="1069975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ลูกศรเชื่อมต่อแบบตรง 8">
            <a:extLst>
              <a:ext uri="{FF2B5EF4-FFF2-40B4-BE49-F238E27FC236}">
                <a16:creationId xmlns:a16="http://schemas.microsoft.com/office/drawing/2014/main" id="{E2B151A1-29D6-83BC-4DEB-BCCA8C3A2A75}"/>
              </a:ext>
            </a:extLst>
          </p:cNvPr>
          <p:cNvCxnSpPr>
            <a:cxnSpLocks/>
          </p:cNvCxnSpPr>
          <p:nvPr/>
        </p:nvCxnSpPr>
        <p:spPr>
          <a:xfrm>
            <a:off x="8026400" y="3138488"/>
            <a:ext cx="541338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ลูกศรเชื่อมต่อแบบตรง 9">
            <a:extLst>
              <a:ext uri="{FF2B5EF4-FFF2-40B4-BE49-F238E27FC236}">
                <a16:creationId xmlns:a16="http://schemas.microsoft.com/office/drawing/2014/main" id="{F8683794-A63F-26B5-C499-2AA89ECAD9BF}"/>
              </a:ext>
            </a:extLst>
          </p:cNvPr>
          <p:cNvCxnSpPr>
            <a:cxnSpLocks/>
          </p:cNvCxnSpPr>
          <p:nvPr/>
        </p:nvCxnSpPr>
        <p:spPr>
          <a:xfrm>
            <a:off x="9745663" y="4121150"/>
            <a:ext cx="536575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ลูกศรเชื่อมต่อแบบตรง 17">
            <a:extLst>
              <a:ext uri="{FF2B5EF4-FFF2-40B4-BE49-F238E27FC236}">
                <a16:creationId xmlns:a16="http://schemas.microsoft.com/office/drawing/2014/main" id="{086BDCE0-4CD5-DBA2-BCB0-47B70A7408F0}"/>
              </a:ext>
            </a:extLst>
          </p:cNvPr>
          <p:cNvCxnSpPr>
            <a:cxnSpLocks/>
          </p:cNvCxnSpPr>
          <p:nvPr/>
        </p:nvCxnSpPr>
        <p:spPr>
          <a:xfrm>
            <a:off x="6416675" y="2584450"/>
            <a:ext cx="2151063" cy="1905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ลูกศรเชื่อมต่อแบบตรง 15">
            <a:extLst>
              <a:ext uri="{FF2B5EF4-FFF2-40B4-BE49-F238E27FC236}">
                <a16:creationId xmlns:a16="http://schemas.microsoft.com/office/drawing/2014/main" id="{397AC01D-F5C0-8C57-B8C1-2331ED6F717D}"/>
              </a:ext>
            </a:extLst>
          </p:cNvPr>
          <p:cNvCxnSpPr>
            <a:cxnSpLocks/>
          </p:cNvCxnSpPr>
          <p:nvPr/>
        </p:nvCxnSpPr>
        <p:spPr>
          <a:xfrm>
            <a:off x="11425238" y="5141913"/>
            <a:ext cx="4826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ลูกศรเชื่อมต่อแบบตรง 19">
            <a:extLst>
              <a:ext uri="{FF2B5EF4-FFF2-40B4-BE49-F238E27FC236}">
                <a16:creationId xmlns:a16="http://schemas.microsoft.com/office/drawing/2014/main" id="{6180C944-EDB0-3B1C-2A9D-65EB75D8AFAF}"/>
              </a:ext>
            </a:extLst>
          </p:cNvPr>
          <p:cNvCxnSpPr>
            <a:cxnSpLocks/>
          </p:cNvCxnSpPr>
          <p:nvPr/>
        </p:nvCxnSpPr>
        <p:spPr>
          <a:xfrm>
            <a:off x="8636000" y="3632200"/>
            <a:ext cx="1525588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ลูกศรเชื่อมต่อแบบตรง 20">
            <a:extLst>
              <a:ext uri="{FF2B5EF4-FFF2-40B4-BE49-F238E27FC236}">
                <a16:creationId xmlns:a16="http://schemas.microsoft.com/office/drawing/2014/main" id="{ADB52DFE-B2C0-F71D-43EE-E7D9AA9A4925}"/>
              </a:ext>
            </a:extLst>
          </p:cNvPr>
          <p:cNvCxnSpPr>
            <a:cxnSpLocks/>
          </p:cNvCxnSpPr>
          <p:nvPr/>
        </p:nvCxnSpPr>
        <p:spPr>
          <a:xfrm>
            <a:off x="10282238" y="4606925"/>
            <a:ext cx="16256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4CFCAA-E520-13E4-60B8-C81EF75B1A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800" y="6453188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rgbClr val="898989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626AB51-884D-4B10-AC94-117D725B7C32}" type="slidenum">
              <a:rPr lang="en-US" altLang="en-US" smtClean="0"/>
              <a:pPr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9CD032E-0569-5554-252C-79AC839213B2}"/>
              </a:ext>
            </a:extLst>
          </p:cNvPr>
          <p:cNvSpPr/>
          <p:nvPr/>
        </p:nvSpPr>
        <p:spPr>
          <a:xfrm>
            <a:off x="9975850" y="6400800"/>
            <a:ext cx="2230438" cy="471488"/>
          </a:xfrm>
          <a:prstGeom prst="rect">
            <a:avLst/>
          </a:pr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09040B9-F4A5-6BFC-588B-E625B03B66ED}"/>
              </a:ext>
            </a:extLst>
          </p:cNvPr>
          <p:cNvSpPr/>
          <p:nvPr/>
        </p:nvSpPr>
        <p:spPr>
          <a:xfrm>
            <a:off x="8760192" y="1339993"/>
            <a:ext cx="3431807" cy="269692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412" name="Slide Number Placeholder 3">
            <a:extLst>
              <a:ext uri="{FF2B5EF4-FFF2-40B4-BE49-F238E27FC236}">
                <a16:creationId xmlns:a16="http://schemas.microsoft.com/office/drawing/2014/main" id="{1DD46D09-73E1-EDB9-0C3F-E7711FBE9F4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9448800" y="6453188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rgbClr val="898989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626AB51-884D-4B10-AC94-117D725B7C32}" type="slidenum">
              <a:rPr lang="en-US" altLang="en-US" smtClean="0"/>
              <a:pPr>
                <a:defRPr/>
              </a:pPr>
              <a:t>9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Tahoma" panose="020B0604030504040204" pitchFamily="34" charset="0"/>
            </a:endParaRPr>
          </a:p>
        </p:txBody>
      </p:sp>
      <p:sp>
        <p:nvSpPr>
          <p:cNvPr id="17413" name="Rectangle 15">
            <a:extLst>
              <a:ext uri="{FF2B5EF4-FFF2-40B4-BE49-F238E27FC236}">
                <a16:creationId xmlns:a16="http://schemas.microsoft.com/office/drawing/2014/main" id="{19C182A2-C625-2FAB-FB2F-0998A104C5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00147" y="1564133"/>
            <a:ext cx="3351213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แผนพัฒนาเศรษฐกิจและสังคมแห่งชาติ ฉบับที่ 13 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CF2CE5A-C804-CB84-49BF-B86AA8408B40}"/>
              </a:ext>
            </a:extLst>
          </p:cNvPr>
          <p:cNvSpPr/>
          <p:nvPr/>
        </p:nvSpPr>
        <p:spPr>
          <a:xfrm>
            <a:off x="127000" y="1862930"/>
            <a:ext cx="7904163" cy="258762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เพิ่มขึ้นร้อยละ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10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และ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เป้าหมายปี 2570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เพิ่มขึ้นร้อยละ 10</a:t>
            </a:r>
            <a:endParaRPr kumimoji="0" lang="th-TH" sz="1600" b="0" i="0" u="none" strike="noStrike" kern="0" cap="none" spc="0" normalizeH="0" baseline="0" noProof="0" dirty="0">
              <a:ln>
                <a:noFill/>
              </a:ln>
              <a:solidFill>
                <a:srgbClr val="008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35776A64-A512-1290-6115-D1DE4EE413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9148810"/>
              </p:ext>
            </p:extLst>
          </p:nvPr>
        </p:nvGraphicFramePr>
        <p:xfrm>
          <a:off x="8800147" y="2851436"/>
          <a:ext cx="3368041" cy="12049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80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35249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endParaRPr lang="en-US" sz="16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41" marR="91441" marT="45705" marB="45705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249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2566-2570</a:t>
                      </a:r>
                    </a:p>
                  </a:txBody>
                  <a:tcPr marL="91441" marR="91441" marT="45705" marB="45705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4416">
                <a:tc>
                  <a:txBody>
                    <a:bodyPr/>
                    <a:lstStyle/>
                    <a:p>
                      <a:pPr marL="0" lvl="0" indent="0" algn="ctr" defTabSz="914400" rtl="0" eaLnBrk="1" latinLnBrk="0" hangingPunct="1">
                        <a:lnSpc>
                          <a:spcPct val="80000"/>
                        </a:lnSpc>
                        <a:buFont typeface="Arial" panose="020B0604020202020204" pitchFamily="34" charset="0"/>
                        <a:buNone/>
                        <a:defRPr/>
                      </a:pPr>
                      <a:r>
                        <a:rPr lang="th-TH" sz="1600" kern="12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รายได้สุทธิต่อครัวเรือนเกษตรกร ไม่ต่ำกว่า 537,000 บาทต่อครัวเรือน เมื่อสิ้นสุดแผน</a:t>
                      </a:r>
                    </a:p>
                  </a:txBody>
                  <a:tcPr marL="91441" marR="91441" marT="45705" marB="45705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8" name="Rectangle 27">
            <a:extLst>
              <a:ext uri="{FF2B5EF4-FFF2-40B4-BE49-F238E27FC236}">
                <a16:creationId xmlns:a16="http://schemas.microsoft.com/office/drawing/2014/main" id="{DCC0A6A3-FA5E-1BCF-2262-AB1E8F2BC5D7}"/>
              </a:ext>
            </a:extLst>
          </p:cNvPr>
          <p:cNvSpPr/>
          <p:nvPr/>
        </p:nvSpPr>
        <p:spPr>
          <a:xfrm>
            <a:off x="92075" y="6230230"/>
            <a:ext cx="8935012" cy="270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สำนักงานเศรษฐกิจการเกษตร กระทรวงเกษตรและสหกรณ์  </a:t>
            </a: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มีนาคมของทุกปี</a:t>
            </a:r>
            <a:endParaRPr kumimoji="0" lang="en-US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7427" name="Rectangle 31">
            <a:extLst>
              <a:ext uri="{FF2B5EF4-FFF2-40B4-BE49-F238E27FC236}">
                <a16:creationId xmlns:a16="http://schemas.microsoft.com/office/drawing/2014/main" id="{106FA7A1-9074-C85A-90FD-495652F766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00147" y="2402766"/>
            <a:ext cx="4151313" cy="442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เป้าหมายหมุดหมาย 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มูลค่าเพิ่มของสินค้าเกษตรและเกษตรแปรรูป</a:t>
            </a:r>
            <a:b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                         สูงขึ้น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1DCB460-D165-879C-FE73-9CD391F14BD1}"/>
              </a:ext>
            </a:extLst>
          </p:cNvPr>
          <p:cNvSpPr txBox="1"/>
          <p:nvPr/>
        </p:nvSpPr>
        <p:spPr>
          <a:xfrm>
            <a:off x="8954928" y="1866970"/>
            <a:ext cx="3041650" cy="523875"/>
          </a:xfrm>
          <a:prstGeom prst="rect">
            <a:avLst/>
          </a:prstGeom>
          <a:solidFill>
            <a:schemeClr val="bg1"/>
          </a:solidFill>
          <a:ln>
            <a:solidFill>
              <a:srgbClr val="339933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หมุดหมายที่ 1  ไทยเป็นประเทศชั้นนำด้านสินค้าเกษตรและเกษตรแปรรูปมูลค่าสูง </a:t>
            </a:r>
            <a:endParaRPr kumimoji="0" lang="th-TH" sz="1400" b="1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7429" name="Rectangle 34">
            <a:extLst>
              <a:ext uri="{FF2B5EF4-FFF2-40B4-BE49-F238E27FC236}">
                <a16:creationId xmlns:a16="http://schemas.microsoft.com/office/drawing/2014/main" id="{84F29791-2D51-9B1C-016C-2D508B1617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2555" y="4137108"/>
            <a:ext cx="9761538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803275" indent="-80327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803275" marR="0" lvl="0" indent="-803275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690563" algn="l"/>
              </a:tabLst>
              <a:defRPr/>
            </a:pP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 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	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*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ค่าเป้าหมายจากแผนปฏิบัติราชการของกระทรวงเกษตรและสหกรณ์ ระยะ 5 ปี (พ.ศ. 2566 - 2570) กำหนดเป้าหมายรายได้เงินสดสุทธิครัวเรือนเกษตร เพิ่มขึ้น ไม่น้อยกว่าร้อยละ 10 ต่อปี</a:t>
            </a:r>
            <a:endParaRPr kumimoji="0" lang="en-US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D30BD7A-CD38-DA52-CE0F-4304EC42E6C5}"/>
              </a:ext>
            </a:extLst>
          </p:cNvPr>
          <p:cNvSpPr txBox="1"/>
          <p:nvPr/>
        </p:nvSpPr>
        <p:spPr>
          <a:xfrm>
            <a:off x="9607550" y="898753"/>
            <a:ext cx="2967038" cy="5857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รายได้สุทธิต่อครัวเรือนเกษตรกร ไม่ต่ำกว่า 537,000 บาทต่อครัวเรือน เมื่อสิ้นสุดแผน 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433" name="TextBox 17">
            <a:extLst>
              <a:ext uri="{FF2B5EF4-FFF2-40B4-BE49-F238E27FC236}">
                <a16:creationId xmlns:a16="http://schemas.microsoft.com/office/drawing/2014/main" id="{89099F5F-72C4-0822-768E-6FA99183B0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076" y="552133"/>
            <a:ext cx="6215592" cy="353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990600" indent="-990600" defTabSz="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990600" marR="0" lvl="0" indent="-990600" algn="l" defTabSz="342900" rtl="0" eaLnBrk="1" fontAlgn="t" latinLnBrk="0" hangingPunct="1">
              <a:lnSpc>
                <a:spcPts val="2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4</a:t>
            </a:r>
            <a:r>
              <a:rPr kumimoji="0" lang="th-TH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รายได้เงินสดสุทธิทางการเกษตรของเกษตรกรเฉลี่ยต่อครัวเรือน 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93DA4E92-E59C-4CAD-EF7C-FA898938C9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5607605"/>
              </p:ext>
            </p:extLst>
          </p:nvPr>
        </p:nvGraphicFramePr>
        <p:xfrm>
          <a:off x="122835" y="2111819"/>
          <a:ext cx="8636673" cy="2016834"/>
        </p:xfrm>
        <a:graphic>
          <a:graphicData uri="http://schemas.openxmlformats.org/drawingml/2006/table">
            <a:tbl>
              <a:tblPr/>
              <a:tblGrid>
                <a:gridCol w="1082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1859103598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2195411115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1478635945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4066758567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710522009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919931338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662497070"/>
                    </a:ext>
                  </a:extLst>
                </a:gridCol>
              </a:tblGrid>
              <a:tr h="246455">
                <a:tc gridSpan="8">
                  <a:txBody>
                    <a:bodyPr/>
                    <a:lstStyle/>
                    <a:p>
                      <a:pPr algn="ctr" rtl="0" fontAlgn="ctr"/>
                      <a:r>
                        <a:rPr lang="th-TH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 (</a:t>
                      </a:r>
                      <a:r>
                        <a:rPr lang="en-US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b="1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ค่าเป้าหมาย 2566 – 2570</a:t>
                      </a:r>
                      <a:r>
                        <a:rPr lang="en-US" sz="1400" b="1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*</a:t>
                      </a:r>
                      <a:endParaRPr sz="14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7" marR="91457" marT="45247" marB="45247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7328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ปีงบประมาณ</a:t>
                      </a:r>
                    </a:p>
                  </a:txBody>
                  <a:tcPr marL="72006" marR="72006" marT="9527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2566</a:t>
                      </a:r>
                      <a:endParaRPr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2567</a:t>
                      </a:r>
                      <a:endParaRPr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2568</a:t>
                      </a:r>
                      <a:endParaRPr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u="none" strike="noStrike" cap="none" dirty="0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2569</a:t>
                      </a:r>
                      <a:endParaRPr sz="1400" dirty="0">
                        <a:solidFill>
                          <a:srgbClr val="0000FF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u="none" strike="noStrike" cap="none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2570</a:t>
                      </a:r>
                      <a:endParaRPr sz="14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9831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บาท/ครัวเรือน/ปี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78,604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spc="-30" baseline="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79,485.62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78,322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80,271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81,616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83,130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gridSpan="5">
                  <a:txBody>
                    <a:bodyPr/>
                    <a:lstStyle/>
                    <a:p>
                      <a:pPr algn="ctr" rtl="0" fontAlgn="ctr"/>
                      <a:endParaRPr lang="en-US" sz="14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 rtl="0" fontAlgn="ctr"/>
                      <a:endParaRPr lang="en-US" sz="14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hMerge="1">
                  <a:txBody>
                    <a:bodyPr/>
                    <a:lstStyle/>
                    <a:p>
                      <a:pPr algn="ctr" rtl="0" fontAlgn="ctr"/>
                      <a:endParaRPr lang="en-US" sz="14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hMerge="1">
                  <a:txBody>
                    <a:bodyPr/>
                    <a:lstStyle/>
                    <a:p>
                      <a:pPr algn="ctr" rtl="0" fontAlgn="ctr"/>
                      <a:endParaRPr lang="en-US" sz="14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hMerge="1">
                  <a:txBody>
                    <a:bodyPr/>
                    <a:lstStyle/>
                    <a:p>
                      <a:pPr algn="ctr" rtl="0" fontAlgn="ctr"/>
                      <a:endParaRPr lang="en-US" sz="14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99567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รายได้เพิ่มขึ้น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l" fontAlgn="b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จากปีก่อนหน้า(บาท)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เพิ่มขึ้น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4,347 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เพิ่มขึ้น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882 </a:t>
                      </a:r>
                    </a:p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ลดลง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-1,164 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เพิ่มขึ้น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1,949 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เพิ่มขึ้น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1,345 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เพิ่มขึ้น </a:t>
                      </a:r>
                      <a:endParaRPr lang="en-US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1,514 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2408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อัตราการขยายตัว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(+5.53)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(+1.12)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(-1.46)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(+2.49)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(+1.68)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(+1.86)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เพิ่มขึ้นร้อยละ</a:t>
                      </a:r>
                      <a:r>
                        <a:rPr lang="en-US" sz="1400" b="0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</a:t>
                      </a:r>
                      <a:endParaRPr lang="th-TH" sz="1400" b="0" kern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เพิ่มขึ้นร้อยละ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เพิ่มขึ้นร้อยละ</a:t>
                      </a:r>
                      <a:b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เพิ่มขึ้นร้อยละ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เพิ่มขึ้นร้อยละ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" name="Google Shape;260;p8">
            <a:extLst>
              <a:ext uri="{FF2B5EF4-FFF2-40B4-BE49-F238E27FC236}">
                <a16:creationId xmlns:a16="http://schemas.microsoft.com/office/drawing/2014/main" id="{038C9813-09CD-FD33-C7FF-6753F6FF18CF}"/>
              </a:ext>
            </a:extLst>
          </p:cNvPr>
          <p:cNvSpPr/>
          <p:nvPr/>
        </p:nvSpPr>
        <p:spPr>
          <a:xfrm>
            <a:off x="9654541" y="589707"/>
            <a:ext cx="1221809" cy="369291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Sarabun"/>
              <a:buNone/>
              <a:tabLst/>
              <a:defRPr/>
            </a:pPr>
            <a:r>
              <a:rPr kumimoji="0" lang="th-TH" sz="1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รหัส :010102</a:t>
            </a: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  <a:sym typeface="Arial"/>
            </a:endParaRPr>
          </a:p>
        </p:txBody>
      </p:sp>
      <p:graphicFrame>
        <p:nvGraphicFramePr>
          <p:cNvPr id="6" name="Table 18">
            <a:extLst>
              <a:ext uri="{FF2B5EF4-FFF2-40B4-BE49-F238E27FC236}">
                <a16:creationId xmlns:a16="http://schemas.microsoft.com/office/drawing/2014/main" id="{A51E5585-E7B4-0C39-A9BD-C2612BE1DF5D}"/>
              </a:ext>
            </a:extLst>
          </p:cNvPr>
          <p:cNvGraphicFramePr>
            <a:graphicFrameLocks noGrp="1"/>
          </p:cNvGraphicFramePr>
          <p:nvPr/>
        </p:nvGraphicFramePr>
        <p:xfrm>
          <a:off x="186330" y="4384542"/>
          <a:ext cx="5616000" cy="1224530"/>
        </p:xfrm>
        <a:graphic>
          <a:graphicData uri="http://schemas.openxmlformats.org/drawingml/2006/table">
            <a:tbl>
              <a:tblPr firstRow="1" bandRow="1"/>
              <a:tblGrid>
                <a:gridCol w="187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9655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 2569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 เดือน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และรอบ 2 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56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81,672.33 บาท/ครัวเรือน/ปี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(ผลการดำเนินงานเฉลี่ย</a:t>
                      </a:r>
                      <a:b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ย้อนหลัง 3 ปี)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83,130 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บาท/ครัวเรือน/ปี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(ผลการดำเนินงานที่ดีที่สุด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 ปีย้อนหลัง)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84,593.09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ผลการดำเนินงานที่ดีที่สุด +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Interval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1.76*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2" name="Google Shape;253;p8">
            <a:extLst>
              <a:ext uri="{FF2B5EF4-FFF2-40B4-BE49-F238E27FC236}">
                <a16:creationId xmlns:a16="http://schemas.microsoft.com/office/drawing/2014/main" id="{E47D7E10-194E-E82D-8EE7-C7937A344E8D}"/>
              </a:ext>
            </a:extLst>
          </p:cNvPr>
          <p:cNvSpPr/>
          <p:nvPr/>
        </p:nvSpPr>
        <p:spPr>
          <a:xfrm>
            <a:off x="11129" y="6498486"/>
            <a:ext cx="9951738" cy="387758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ข้อมูลจากเอกสารประกอบ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แผนพัฒนาเศรษฐกิจและสังคมแห่งชาติฉบับที่ 13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2"/>
              </a:rPr>
              <a:t>https://www.nesdc.go.th/article_attach/article_file_20230307173847.pdf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 และ</a:t>
            </a:r>
            <a:b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	รายงานสรุปผลการดำเนินการตามยุทธศาสตร์ชาติ ประจำปี 2567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3"/>
              </a:rPr>
              <a:t>https://www.nesdc.go.th/download/document/NSCR/NS67_Book.pdf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graphicFrame>
        <p:nvGraphicFramePr>
          <p:cNvPr id="17" name="Table 18">
            <a:extLst>
              <a:ext uri="{FF2B5EF4-FFF2-40B4-BE49-F238E27FC236}">
                <a16:creationId xmlns:a16="http://schemas.microsoft.com/office/drawing/2014/main" id="{EC42143D-190A-13A6-9A9F-7A9E18E1ADFA}"/>
              </a:ext>
            </a:extLst>
          </p:cNvPr>
          <p:cNvGraphicFramePr>
            <a:graphicFrameLocks noGrp="1"/>
          </p:cNvGraphicFramePr>
          <p:nvPr/>
        </p:nvGraphicFramePr>
        <p:xfrm>
          <a:off x="5847424" y="4377512"/>
          <a:ext cx="6219183" cy="1254726"/>
        </p:xfrm>
        <a:graphic>
          <a:graphicData uri="http://schemas.openxmlformats.org/drawingml/2006/table">
            <a:tbl>
              <a:tblPr firstRow="1" bandRow="1"/>
              <a:tblGrid>
                <a:gridCol w="20730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730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730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7678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 2570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และรอบ 2 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6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613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5775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เฉลี่ยย้อนหลัง 3 ปี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เฉลี่ยย้อนหลัง 3 ปี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ที่ดีที่สุด 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ผลการดำเนินงาน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เฉลี่ยย้อนหลัง 3 ปี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ที่ดีที่สุด  +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Interval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มาตรฐาน-ขั้นต้น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18" name="Group 101">
            <a:extLst>
              <a:ext uri="{FF2B5EF4-FFF2-40B4-BE49-F238E27FC236}">
                <a16:creationId xmlns:a16="http://schemas.microsoft.com/office/drawing/2014/main" id="{D89E76F3-51FE-88EC-9519-BE2F244D33EB}"/>
              </a:ext>
            </a:extLst>
          </p:cNvPr>
          <p:cNvGrpSpPr/>
          <p:nvPr/>
        </p:nvGrpSpPr>
        <p:grpSpPr>
          <a:xfrm>
            <a:off x="5948685" y="660388"/>
            <a:ext cx="1251716" cy="260845"/>
            <a:chOff x="2137172" y="2910487"/>
            <a:chExt cx="715155" cy="138718"/>
          </a:xfrm>
        </p:grpSpPr>
        <p:sp>
          <p:nvSpPr>
            <p:cNvPr id="19" name="Rectangle: Rounded Corners 99">
              <a:extLst>
                <a:ext uri="{FF2B5EF4-FFF2-40B4-BE49-F238E27FC236}">
                  <a16:creationId xmlns:a16="http://schemas.microsoft.com/office/drawing/2014/main" id="{081E37D2-37CE-FD9F-39DD-8BA6F4B5D329}"/>
                </a:ext>
              </a:extLst>
            </p:cNvPr>
            <p:cNvSpPr/>
            <p:nvPr/>
          </p:nvSpPr>
          <p:spPr>
            <a:xfrm>
              <a:off x="2251333" y="2910487"/>
              <a:ext cx="486833" cy="134920"/>
            </a:xfrm>
            <a:prstGeom prst="roundRect">
              <a:avLst>
                <a:gd name="adj" fmla="val 50000"/>
              </a:avLst>
            </a:prstGeom>
            <a:solidFill>
              <a:srgbClr val="B3C6D5"/>
            </a:solidFill>
            <a:ln>
              <a:solidFill>
                <a:srgbClr val="B3C6D5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" name="TextBox 100">
              <a:extLst>
                <a:ext uri="{FF2B5EF4-FFF2-40B4-BE49-F238E27FC236}">
                  <a16:creationId xmlns:a16="http://schemas.microsoft.com/office/drawing/2014/main" id="{6C6EE3BF-89A2-363A-0EAD-45ECDEC09427}"/>
                </a:ext>
              </a:extLst>
            </p:cNvPr>
            <p:cNvSpPr txBox="1"/>
            <p:nvPr/>
          </p:nvSpPr>
          <p:spPr>
            <a:xfrm>
              <a:off x="2137172" y="2913900"/>
              <a:ext cx="715155" cy="135305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นโยบาย</a:t>
              </a: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/</a:t>
              </a:r>
              <a:r>
                <a:rPr kumimoji="0" lang="th-TH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สั่งการ</a:t>
              </a: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33" name="Group 25">
            <a:extLst>
              <a:ext uri="{FF2B5EF4-FFF2-40B4-BE49-F238E27FC236}">
                <a16:creationId xmlns:a16="http://schemas.microsoft.com/office/drawing/2014/main" id="{30CA2BB8-3606-EBB8-C031-3E01A4D27C03}"/>
              </a:ext>
            </a:extLst>
          </p:cNvPr>
          <p:cNvGrpSpPr/>
          <p:nvPr/>
        </p:nvGrpSpPr>
        <p:grpSpPr>
          <a:xfrm>
            <a:off x="7027070" y="616299"/>
            <a:ext cx="593174" cy="307777"/>
            <a:chOff x="233162" y="2666849"/>
            <a:chExt cx="326234" cy="176945"/>
          </a:xfrm>
        </p:grpSpPr>
        <p:sp>
          <p:nvSpPr>
            <p:cNvPr id="34" name="Rectangle: Rounded Corners 26">
              <a:extLst>
                <a:ext uri="{FF2B5EF4-FFF2-40B4-BE49-F238E27FC236}">
                  <a16:creationId xmlns:a16="http://schemas.microsoft.com/office/drawing/2014/main" id="{15D58506-7228-12B2-66D0-B2E5761A983C}"/>
                </a:ext>
              </a:extLst>
            </p:cNvPr>
            <p:cNvSpPr/>
            <p:nvPr/>
          </p:nvSpPr>
          <p:spPr>
            <a:xfrm>
              <a:off x="233162" y="2693367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A18E80"/>
            </a:solidFill>
            <a:ln>
              <a:solidFill>
                <a:srgbClr val="A18E8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5" name="TextBox 30">
              <a:extLst>
                <a:ext uri="{FF2B5EF4-FFF2-40B4-BE49-F238E27FC236}">
                  <a16:creationId xmlns:a16="http://schemas.microsoft.com/office/drawing/2014/main" id="{FF1C1B20-1625-5594-CC6E-20DF7BD27E21}"/>
                </a:ext>
              </a:extLst>
            </p:cNvPr>
            <p:cNvSpPr txBox="1"/>
            <p:nvPr/>
          </p:nvSpPr>
          <p:spPr>
            <a:xfrm>
              <a:off x="270279" y="2666849"/>
              <a:ext cx="252000" cy="176945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ภารกิจ</a:t>
              </a:r>
            </a:p>
          </p:txBody>
        </p:sp>
      </p:grpSp>
      <p:sp>
        <p:nvSpPr>
          <p:cNvPr id="24" name="Rectangle 34">
            <a:extLst>
              <a:ext uri="{FF2B5EF4-FFF2-40B4-BE49-F238E27FC236}">
                <a16:creationId xmlns:a16="http://schemas.microsoft.com/office/drawing/2014/main" id="{04C3093C-3F4B-0849-5443-B1817B02E1A5}"/>
              </a:ext>
            </a:extLst>
          </p:cNvPr>
          <p:cNvSpPr/>
          <p:nvPr/>
        </p:nvSpPr>
        <p:spPr>
          <a:xfrm>
            <a:off x="9287264" y="55843"/>
            <a:ext cx="2494441" cy="296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ทุกกรมในกระทรวงเกษตรและสหกรณ์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0C38CA02-E8A8-CAFF-AC51-4D7F5439E823}"/>
              </a:ext>
            </a:extLst>
          </p:cNvPr>
          <p:cNvSpPr/>
          <p:nvPr/>
        </p:nvSpPr>
        <p:spPr>
          <a:xfrm>
            <a:off x="176989" y="5648371"/>
            <a:ext cx="5616001" cy="392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* อัตราการเติบโตของรายได้เงินสดสุทธิทางการเกษตรของเกษตรกรเฉลี่ยต่อครัวเรือน ร้อยละ 1.76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</a:t>
            </a: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อัตราการเติบโตแบบ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Exponential </a:t>
            </a:r>
            <a:b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Growth)</a:t>
            </a: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ปี 2568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4" name="Rectangle 7">
            <a:extLst>
              <a:ext uri="{FF2B5EF4-FFF2-40B4-BE49-F238E27FC236}">
                <a16:creationId xmlns:a16="http://schemas.microsoft.com/office/drawing/2014/main" id="{CD9A1C34-9DBC-D2EB-11A8-262639E9A7F2}"/>
              </a:ext>
            </a:extLst>
          </p:cNvPr>
          <p:cNvSpPr/>
          <p:nvPr/>
        </p:nvSpPr>
        <p:spPr>
          <a:xfrm>
            <a:off x="25400" y="763479"/>
            <a:ext cx="8580913" cy="11323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890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5113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รายได้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เงินสดทางการเกษตร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หมายถึง รายได้ที่เป็นเงินสดจากการจำหน่ายผลผลิต ผลพลอยได้และสิ่งอื่นใดจากกระบวนการผลิตทางการเกษตร ประกอบด้วย รายได้เงินสดเกษตรทางพืช รายได้เงินสดเกษตรทางสัตว์ และรายได้เงินสดเกษตรอื่น ๆ ที่เกิดขึ้นในฟาร์ม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(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ไม่รวมถึงการเก็บของป่ามาขาย และบริการทางการเกษตร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)</a:t>
            </a:r>
          </a:p>
          <a:p>
            <a:pPr marL="265113" marR="0" lvl="0" indent="-17621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400" b="1" i="0" u="none" strike="noStrike" kern="1200" cap="none" spc="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รายจ่ายเงินสดทางการเกษตร </a:t>
            </a:r>
            <a:r>
              <a:rPr kumimoji="0" lang="th-TH" sz="1400" b="0" i="0" u="none" strike="noStrike" kern="1200" cap="none" spc="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หมายถึง ค่าใช้จ่ายที่เป็นเงินสดในการซื้อวัสดุปัจจัยการผลิตและค่าจ้างแรงงานที่ใช้ในกระบวนการผลิตทางการเกษตร ทั้งการปลูกพืชเลี้ยงสัตว์ และกิจกรรมอื่นที่เกี่ยวกับการเกษตรที่เกิดขึ้นในฟาร์ม </a:t>
            </a:r>
            <a:endParaRPr kumimoji="0" lang="en-US" sz="1400" b="0" i="0" u="none" strike="noStrike" kern="1200" cap="none" spc="3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รายได้เงินสดสุทธิทางการเกษตร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หมายถึง รายได้เงินสดทางการเกษตรหักด้วยรายจ่ายเงินสดทางการเกษตร 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</p:txBody>
      </p:sp>
      <p:sp>
        <p:nvSpPr>
          <p:cNvPr id="8" name="Rectangle 34">
            <a:extLst>
              <a:ext uri="{FF2B5EF4-FFF2-40B4-BE49-F238E27FC236}">
                <a16:creationId xmlns:a16="http://schemas.microsoft.com/office/drawing/2014/main" id="{B128DA96-D5C6-8E7A-51B7-2C92360F8F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2555" y="5999176"/>
            <a:ext cx="11659150" cy="27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803275" indent="-80327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803275" marR="0" lvl="0" indent="-803275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>
                <a:tab pos="690563" algn="l"/>
              </a:tabLst>
              <a:defRPr/>
            </a:pP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เงื่อนไข </a:t>
            </a: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ต้องจัดทำ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SarabunPSK" panose="020B0500040200020003" pitchFamily="34" charset="-34"/>
                <a:ea typeface="+mn-ea"/>
                <a:cs typeface="THSarabunPSK" panose="020B0500040200020003" pitchFamily="34" charset="-34"/>
              </a:rPr>
              <a:t>รายงานผลการดำเนินงานตามโครงการ กิจกรรมการถอดบทเรียน ประกอบในการรายงานผลตัวชี้วัดรอบ 12 เดือนให้สำนักงาน ก.พ.ร. ภายใน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SarabunPSK" panose="020B0500040200020003" pitchFamily="34" charset="-34"/>
                <a:ea typeface="+mn-ea"/>
                <a:cs typeface="THSarabunPSK" panose="020B0500040200020003" pitchFamily="34" charset="-34"/>
              </a:rPr>
              <a:t>30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SarabunPSK" panose="020B0500040200020003" pitchFamily="34" charset="-34"/>
                <a:ea typeface="+mn-ea"/>
                <a:cs typeface="THSarabunPSK" panose="020B0500040200020003" pitchFamily="34" charset="-34"/>
              </a:rPr>
              <a:t> กันยายน 256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SarabunPSK" panose="020B0500040200020003" pitchFamily="34" charset="-34"/>
                <a:ea typeface="+mn-ea"/>
                <a:cs typeface="THSarabunPSK" panose="020B0500040200020003" pitchFamily="34" charset="-34"/>
              </a:rPr>
              <a:t>9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SarabunPSK" panose="020B0500040200020003" pitchFamily="34" charset="-34"/>
                <a:ea typeface="+mn-ea"/>
                <a:cs typeface="THSarabunPSK" panose="020B0500040200020003" pitchFamily="34" charset="-34"/>
              </a:rPr>
              <a:t> หากไม่ดำเนินการจะหักคะแนน 10 คะแนน ในภาพรวมของตัวชี้วัดนี้</a:t>
            </a:r>
            <a:endParaRPr kumimoji="0" lang="en-US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FFFF00"/>
              </a:highlight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4E97C571-852E-3010-A38A-113206DC91F6}"/>
              </a:ext>
            </a:extLst>
          </p:cNvPr>
          <p:cNvGrpSpPr/>
          <p:nvPr/>
        </p:nvGrpSpPr>
        <p:grpSpPr>
          <a:xfrm>
            <a:off x="9001250" y="579869"/>
            <a:ext cx="724349" cy="427588"/>
            <a:chOff x="7706938" y="763131"/>
            <a:chExt cx="724349" cy="427588"/>
          </a:xfrm>
        </p:grpSpPr>
        <p:pic>
          <p:nvPicPr>
            <p:cNvPr id="15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5A479ECC-6E18-B92C-18E2-58696508F2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812786" y="763131"/>
              <a:ext cx="505346" cy="427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TextBox 6">
              <a:extLst>
                <a:ext uri="{FF2B5EF4-FFF2-40B4-BE49-F238E27FC236}">
                  <a16:creationId xmlns:a16="http://schemas.microsoft.com/office/drawing/2014/main" id="{419BCF6D-042A-2359-9D35-8526779F63E1}"/>
                </a:ext>
              </a:extLst>
            </p:cNvPr>
            <p:cNvSpPr txBox="1"/>
            <p:nvPr/>
          </p:nvSpPr>
          <p:spPr>
            <a:xfrm>
              <a:off x="7706938" y="865817"/>
              <a:ext cx="724349" cy="2451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ต่อเนื่อง</a:t>
              </a: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</a:t>
              </a:r>
              <a:endPara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4" name="Group 2">
            <a:extLst>
              <a:ext uri="{FF2B5EF4-FFF2-40B4-BE49-F238E27FC236}">
                <a16:creationId xmlns:a16="http://schemas.microsoft.com/office/drawing/2014/main" id="{B053A680-CFF0-06CA-62A5-13BA72F8E479}"/>
              </a:ext>
            </a:extLst>
          </p:cNvPr>
          <p:cNvGrpSpPr/>
          <p:nvPr/>
        </p:nvGrpSpPr>
        <p:grpSpPr>
          <a:xfrm>
            <a:off x="8430935" y="566697"/>
            <a:ext cx="764577" cy="577368"/>
            <a:chOff x="816876" y="1907828"/>
            <a:chExt cx="490134" cy="289957"/>
          </a:xfrm>
        </p:grpSpPr>
        <p:pic>
          <p:nvPicPr>
            <p:cNvPr id="26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F64296BE-3130-06CF-409A-403CC3AC2E2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866280" y="1907828"/>
              <a:ext cx="380474" cy="2899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7" name="TextBox 6">
              <a:extLst>
                <a:ext uri="{FF2B5EF4-FFF2-40B4-BE49-F238E27FC236}">
                  <a16:creationId xmlns:a16="http://schemas.microsoft.com/office/drawing/2014/main" id="{09545FF3-6687-E3C5-8A65-09257C204B9C}"/>
                </a:ext>
              </a:extLst>
            </p:cNvPr>
            <p:cNvSpPr txBox="1"/>
            <p:nvPr/>
          </p:nvSpPr>
          <p:spPr>
            <a:xfrm>
              <a:off x="816876" y="1980420"/>
              <a:ext cx="490134" cy="1993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น้ำหนัก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10</a:t>
              </a:r>
              <a:endPara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29" name="กลุ่ม 28">
            <a:extLst>
              <a:ext uri="{FF2B5EF4-FFF2-40B4-BE49-F238E27FC236}">
                <a16:creationId xmlns:a16="http://schemas.microsoft.com/office/drawing/2014/main" id="{4E0995EA-4DF4-E5D8-13BC-1FC8AEF5E185}"/>
              </a:ext>
            </a:extLst>
          </p:cNvPr>
          <p:cNvGrpSpPr/>
          <p:nvPr/>
        </p:nvGrpSpPr>
        <p:grpSpPr>
          <a:xfrm>
            <a:off x="0" y="-8133"/>
            <a:ext cx="12215748" cy="594744"/>
            <a:chOff x="0" y="-8133"/>
            <a:chExt cx="12215748" cy="594744"/>
          </a:xfrm>
        </p:grpSpPr>
        <p:grpSp>
          <p:nvGrpSpPr>
            <p:cNvPr id="30" name="Group 8">
              <a:extLst>
                <a:ext uri="{FF2B5EF4-FFF2-40B4-BE49-F238E27FC236}">
                  <a16:creationId xmlns:a16="http://schemas.microsoft.com/office/drawing/2014/main" id="{5596CCB2-2D65-8970-C291-BB09235E210B}"/>
                </a:ext>
              </a:extLst>
            </p:cNvPr>
            <p:cNvGrpSpPr/>
            <p:nvPr/>
          </p:nvGrpSpPr>
          <p:grpSpPr>
            <a:xfrm>
              <a:off x="0" y="-8133"/>
              <a:ext cx="12215748" cy="594744"/>
              <a:chOff x="-38364" y="573594"/>
              <a:chExt cx="12192000" cy="569333"/>
            </a:xfrm>
          </p:grpSpPr>
          <p:sp>
            <p:nvSpPr>
              <p:cNvPr id="32" name="Rectangle 17">
                <a:extLst>
                  <a:ext uri="{FF2B5EF4-FFF2-40B4-BE49-F238E27FC236}">
                    <a16:creationId xmlns:a16="http://schemas.microsoft.com/office/drawing/2014/main" id="{2AF70235-8834-FEF0-3316-8C4AFF49ECA6}"/>
                  </a:ext>
                </a:extLst>
              </p:cNvPr>
              <p:cNvSpPr/>
              <p:nvPr/>
            </p:nvSpPr>
            <p:spPr>
              <a:xfrm>
                <a:off x="-38364" y="573594"/>
                <a:ext cx="12192000" cy="557396"/>
              </a:xfrm>
              <a:prstGeom prst="rect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6" name="TextBox 20">
                <a:extLst>
                  <a:ext uri="{FF2B5EF4-FFF2-40B4-BE49-F238E27FC236}">
                    <a16:creationId xmlns:a16="http://schemas.microsoft.com/office/drawing/2014/main" id="{FB7E9A74-409A-9AAE-1383-4A3FCC37127C}"/>
                  </a:ext>
                </a:extLst>
              </p:cNvPr>
              <p:cNvSpPr txBox="1"/>
              <p:nvPr/>
            </p:nvSpPr>
            <p:spPr>
              <a:xfrm>
                <a:off x="-34190" y="607566"/>
                <a:ext cx="7197911" cy="5353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ตัวชี้วัด สำนักงานปลัดกระทรวงเกษตรและสหกรณ์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การประเมินผลการปฏิบัติราชการของส่วนราชการ ประจำปีงบประมาณ พ.ศ. </a:t>
                </a: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2569 – 2570 </a:t>
                </a:r>
                <a:endPara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31" name="Rectangle 4">
              <a:extLst>
                <a:ext uri="{FF2B5EF4-FFF2-40B4-BE49-F238E27FC236}">
                  <a16:creationId xmlns:a16="http://schemas.microsoft.com/office/drawing/2014/main" id="{0D414049-44C4-62B8-62A5-531039F1567C}"/>
                </a:ext>
              </a:extLst>
            </p:cNvPr>
            <p:cNvSpPr/>
            <p:nvPr/>
          </p:nvSpPr>
          <p:spPr>
            <a:xfrm>
              <a:off x="9180617" y="103976"/>
              <a:ext cx="2922241" cy="369332"/>
            </a:xfrm>
            <a:prstGeom prst="rect">
              <a:avLst/>
            </a:prstGeom>
            <a:solidFill>
              <a:srgbClr val="ED7D31"/>
            </a:solidFill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th-TH" sz="18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รายละเอียดตัวชี้วัด</a:t>
              </a:r>
              <a:r>
                <a:rPr lang="en-US" sz="18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Strategic KPIs </a:t>
              </a:r>
              <a:endParaRPr lang="th-TH" sz="1800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70E93B-9D27-2E6F-A57C-10880B7BEF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917E8A7D-513D-3D36-B7F1-1C14CC965A5F}"/>
              </a:ext>
            </a:extLst>
          </p:cNvPr>
          <p:cNvSpPr/>
          <p:nvPr/>
        </p:nvSpPr>
        <p:spPr>
          <a:xfrm>
            <a:off x="9962868" y="6534233"/>
            <a:ext cx="2229133" cy="33756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Slide Number Placeholder 17">
            <a:extLst>
              <a:ext uri="{FF2B5EF4-FFF2-40B4-BE49-F238E27FC236}">
                <a16:creationId xmlns:a16="http://schemas.microsoft.com/office/drawing/2014/main" id="{80BA58FA-16CB-0C93-BC69-1DE90E6942D7}"/>
              </a:ext>
            </a:extLst>
          </p:cNvPr>
          <p:cNvSpPr txBox="1">
            <a:spLocks/>
          </p:cNvSpPr>
          <p:nvPr/>
        </p:nvSpPr>
        <p:spPr>
          <a:xfrm>
            <a:off x="11416222" y="6447549"/>
            <a:ext cx="731600" cy="52480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pPr marL="0" marR="0" lvl="0" indent="0" algn="r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7" name="Table 3">
            <a:extLst>
              <a:ext uri="{FF2B5EF4-FFF2-40B4-BE49-F238E27FC236}">
                <a16:creationId xmlns:a16="http://schemas.microsoft.com/office/drawing/2014/main" id="{38D8A197-7660-125E-3B94-C9844B9D2CBE}"/>
              </a:ext>
            </a:extLst>
          </p:cNvPr>
          <p:cNvGraphicFramePr>
            <a:graphicFrameLocks noGrp="1"/>
          </p:cNvGraphicFramePr>
          <p:nvPr/>
        </p:nvGraphicFramePr>
        <p:xfrm>
          <a:off x="8137184" y="4682117"/>
          <a:ext cx="3880936" cy="11669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0234">
                  <a:extLst>
                    <a:ext uri="{9D8B030D-6E8A-4147-A177-3AD203B41FA5}">
                      <a16:colId xmlns:a16="http://schemas.microsoft.com/office/drawing/2014/main" val="3290651922"/>
                    </a:ext>
                  </a:extLst>
                </a:gridCol>
                <a:gridCol w="970234">
                  <a:extLst>
                    <a:ext uri="{9D8B030D-6E8A-4147-A177-3AD203B41FA5}">
                      <a16:colId xmlns:a16="http://schemas.microsoft.com/office/drawing/2014/main" val="1748223117"/>
                    </a:ext>
                  </a:extLst>
                </a:gridCol>
                <a:gridCol w="970234">
                  <a:extLst>
                    <a:ext uri="{9D8B030D-6E8A-4147-A177-3AD203B41FA5}">
                      <a16:colId xmlns:a16="http://schemas.microsoft.com/office/drawing/2014/main" val="737433306"/>
                    </a:ext>
                  </a:extLst>
                </a:gridCol>
                <a:gridCol w="970234">
                  <a:extLst>
                    <a:ext uri="{9D8B030D-6E8A-4147-A177-3AD203B41FA5}">
                      <a16:colId xmlns:a16="http://schemas.microsoft.com/office/drawing/2014/main" val="2432731020"/>
                    </a:ext>
                  </a:extLst>
                </a:gridCol>
              </a:tblGrid>
              <a:tr h="315840">
                <a:tc gridSpan="4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endParaRPr lang="en-US" sz="1600" b="1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5317191"/>
                  </a:ext>
                </a:extLst>
              </a:tr>
              <a:tr h="315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2561-2565</a:t>
                      </a: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b="1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2566-2570</a:t>
                      </a: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2571-2575</a:t>
                      </a: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2576-2580</a:t>
                      </a: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430294"/>
                  </a:ext>
                </a:extLst>
              </a:tr>
              <a:tr h="53529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th-TH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ไม่น้อยกว่า</a:t>
                      </a:r>
                      <a:b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60</a:t>
                      </a:r>
                      <a:endParaRPr lang="th-TH" sz="1600" b="1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ไม่น้อยกว่า</a:t>
                      </a:r>
                      <a:b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80</a:t>
                      </a:r>
                      <a:endParaRPr kumimoji="0" lang="th-TH" sz="16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  <a:endParaRPr kumimoji="0" lang="th-TH" sz="16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615170"/>
                  </a:ext>
                </a:extLst>
              </a:tr>
            </a:tbl>
          </a:graphicData>
        </a:graphic>
      </p:graphicFrame>
      <p:sp>
        <p:nvSpPr>
          <p:cNvPr id="9" name="Google Shape;254;p8">
            <a:extLst>
              <a:ext uri="{FF2B5EF4-FFF2-40B4-BE49-F238E27FC236}">
                <a16:creationId xmlns:a16="http://schemas.microsoft.com/office/drawing/2014/main" id="{8D15C335-F5F0-4CE4-7811-9D8E3FD71E69}"/>
              </a:ext>
            </a:extLst>
          </p:cNvPr>
          <p:cNvSpPr/>
          <p:nvPr/>
        </p:nvSpPr>
        <p:spPr>
          <a:xfrm>
            <a:off x="8180183" y="2102839"/>
            <a:ext cx="3894225" cy="979023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thaiDist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Calibri"/>
              <a:cs typeface="TH SarabunPSK" panose="020B0500040200020003" pitchFamily="34" charset="-34"/>
              <a:sym typeface="Calibri"/>
            </a:endParaRPr>
          </a:p>
        </p:txBody>
      </p:sp>
      <p:sp>
        <p:nvSpPr>
          <p:cNvPr id="10" name="Google Shape;260;p8">
            <a:extLst>
              <a:ext uri="{FF2B5EF4-FFF2-40B4-BE49-F238E27FC236}">
                <a16:creationId xmlns:a16="http://schemas.microsoft.com/office/drawing/2014/main" id="{ABB5468A-9D45-8A32-2683-801EDB177D36}"/>
              </a:ext>
            </a:extLst>
          </p:cNvPr>
          <p:cNvSpPr/>
          <p:nvPr/>
        </p:nvSpPr>
        <p:spPr>
          <a:xfrm>
            <a:off x="8193475" y="1349708"/>
            <a:ext cx="1219119" cy="400069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Tx/>
              <a:buNone/>
              <a:tabLst/>
              <a:defRPr/>
            </a:pPr>
            <a:r>
              <a:rPr kumimoji="0" lang="th-TH" sz="2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รหัส : </a:t>
            </a: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200101</a:t>
            </a:r>
            <a:endParaRPr kumimoji="0" lang="th-TH" sz="20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cxnSp>
        <p:nvCxnSpPr>
          <p:cNvPr id="11" name="Google Shape;268;p8">
            <a:extLst>
              <a:ext uri="{FF2B5EF4-FFF2-40B4-BE49-F238E27FC236}">
                <a16:creationId xmlns:a16="http://schemas.microsoft.com/office/drawing/2014/main" id="{9E07C1F4-6291-859F-6749-0DF10DD8C9E4}"/>
              </a:ext>
            </a:extLst>
          </p:cNvPr>
          <p:cNvCxnSpPr>
            <a:cxnSpLocks/>
            <a:stCxn id="10" idx="3"/>
          </p:cNvCxnSpPr>
          <p:nvPr/>
        </p:nvCxnSpPr>
        <p:spPr>
          <a:xfrm>
            <a:off x="9412594" y="1549743"/>
            <a:ext cx="130415" cy="511471"/>
          </a:xfrm>
          <a:prstGeom prst="bentConnector2">
            <a:avLst/>
          </a:prstGeom>
          <a:noFill/>
          <a:ln w="9525" cap="flat" cmpd="sng">
            <a:solidFill>
              <a:srgbClr val="3B9B33"/>
            </a:solidFill>
            <a:prstDash val="solid"/>
            <a:miter lim="800000"/>
            <a:headEnd type="oval" w="med" len="med"/>
            <a:tailEnd type="oval" w="med" len="med"/>
          </a:ln>
        </p:spPr>
      </p:cxnSp>
      <p:sp>
        <p:nvSpPr>
          <p:cNvPr id="13" name="Google Shape;262;p8">
            <a:extLst>
              <a:ext uri="{FF2B5EF4-FFF2-40B4-BE49-F238E27FC236}">
                <a16:creationId xmlns:a16="http://schemas.microsoft.com/office/drawing/2014/main" id="{33835439-2676-0B25-9BBA-4C10B5AECD1B}"/>
              </a:ext>
            </a:extLst>
          </p:cNvPr>
          <p:cNvSpPr/>
          <p:nvPr/>
        </p:nvSpPr>
        <p:spPr>
          <a:xfrm>
            <a:off x="8719844" y="2139676"/>
            <a:ext cx="3177630" cy="5354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089080" marR="0" lvl="0" indent="-1089080" algn="l" defTabSz="914446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Tx/>
              <a:buNone/>
              <a:tabLst/>
              <a:defRPr/>
            </a:pPr>
            <a:r>
              <a:rPr kumimoji="0" lang="th-TH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ยุทธศาสตร์ชาติ </a:t>
            </a:r>
            <a:r>
              <a:rPr kumimoji="0" lang="th-TH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</a:t>
            </a: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ด้านการปรับสมดุลและพัฒนาระบบการบริหารจัดการภาครัฐ</a:t>
            </a: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14" name="Google Shape;263;p8">
            <a:extLst>
              <a:ext uri="{FF2B5EF4-FFF2-40B4-BE49-F238E27FC236}">
                <a16:creationId xmlns:a16="http://schemas.microsoft.com/office/drawing/2014/main" id="{18A1343B-E558-52C7-E399-1B5EF370F0C1}"/>
              </a:ext>
            </a:extLst>
          </p:cNvPr>
          <p:cNvSpPr/>
          <p:nvPr/>
        </p:nvSpPr>
        <p:spPr>
          <a:xfrm>
            <a:off x="8717450" y="2788122"/>
            <a:ext cx="3368099" cy="24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803315" marR="0" lvl="0" indent="-803315" algn="l" defTabSz="914446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Tx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แผนแม่บท 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</a:t>
            </a:r>
            <a:r>
              <a:rPr kumimoji="0" lang="en-US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การบริการประชาชน และประสิทธิภาพภาครัฐ</a:t>
            </a:r>
            <a:endParaRPr kumimoji="0" sz="16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15" name="Google Shape;338;p10">
            <a:extLst>
              <a:ext uri="{FF2B5EF4-FFF2-40B4-BE49-F238E27FC236}">
                <a16:creationId xmlns:a16="http://schemas.microsoft.com/office/drawing/2014/main" id="{76F31125-59B0-36C0-3D80-C686AF55CCB2}"/>
              </a:ext>
            </a:extLst>
          </p:cNvPr>
          <p:cNvSpPr/>
          <p:nvPr/>
        </p:nvSpPr>
        <p:spPr>
          <a:xfrm>
            <a:off x="8104919" y="3240311"/>
            <a:ext cx="3969489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612900" marR="0" lvl="0" indent="-1612900" algn="l" defTabSz="914446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เป้าหมายระดับประเด็น </a:t>
            </a:r>
            <a:r>
              <a:rPr kumimoji="0" lang="th-TH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800" b="0" i="0" u="none" strike="noStrike" kern="1200" cap="none" spc="-3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ประเทศไทยที่ทันสมัย มีประสิทธิภาพ   และตอบโจทย์</a:t>
            </a:r>
            <a:r>
              <a:rPr kumimoji="0" lang="th-TH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ประชาชน</a:t>
            </a:r>
          </a:p>
          <a:p>
            <a:pPr marL="1255776" marR="0" lvl="0" indent="-1255776" algn="l" defTabSz="914446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แผนย่อย </a:t>
            </a:r>
            <a:r>
              <a:rPr kumimoji="0" lang="th-TH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การพัฒนาบริการประชาชน</a:t>
            </a:r>
          </a:p>
          <a:p>
            <a:pPr marL="1704975" marR="0" lvl="0" indent="-1704975" algn="l" defTabSz="914446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เป้าหมายแผนแม่บทย่อย </a:t>
            </a:r>
            <a:r>
              <a:rPr kumimoji="0" lang="th-TH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 งานบริการภาครัฐที่ปรับเปลี่ยนเป็นดิจิทัลเพิ่มขึ้น</a:t>
            </a:r>
          </a:p>
        </p:txBody>
      </p:sp>
      <p:pic>
        <p:nvPicPr>
          <p:cNvPr id="16" name="Picture 12">
            <a:extLst>
              <a:ext uri="{FF2B5EF4-FFF2-40B4-BE49-F238E27FC236}">
                <a16:creationId xmlns:a16="http://schemas.microsoft.com/office/drawing/2014/main" id="{1D9483A7-38E8-4F31-326F-8CAEF71A95D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354144" y="2183364"/>
            <a:ext cx="368454" cy="376821"/>
          </a:xfrm>
          <a:prstGeom prst="rect">
            <a:avLst/>
          </a:prstGeom>
        </p:spPr>
      </p:pic>
      <p:pic>
        <p:nvPicPr>
          <p:cNvPr id="17" name="Picture 42">
            <a:extLst>
              <a:ext uri="{FF2B5EF4-FFF2-40B4-BE49-F238E27FC236}">
                <a16:creationId xmlns:a16="http://schemas.microsoft.com/office/drawing/2014/main" id="{EA76A38E-BBED-CB4E-AE6F-0D84C50C4B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335324" y="2651066"/>
            <a:ext cx="398986" cy="377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8">
            <a:extLst>
              <a:ext uri="{FF2B5EF4-FFF2-40B4-BE49-F238E27FC236}">
                <a16:creationId xmlns:a16="http://schemas.microsoft.com/office/drawing/2014/main" id="{A1C1E52F-FD0D-42F6-2AC0-B7042CB4FEA0}"/>
              </a:ext>
            </a:extLst>
          </p:cNvPr>
          <p:cNvSpPr txBox="1"/>
          <p:nvPr/>
        </p:nvSpPr>
        <p:spPr>
          <a:xfrm>
            <a:off x="151768" y="933552"/>
            <a:ext cx="144805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TextBox 19">
            <a:extLst>
              <a:ext uri="{FF2B5EF4-FFF2-40B4-BE49-F238E27FC236}">
                <a16:creationId xmlns:a16="http://schemas.microsoft.com/office/drawing/2014/main" id="{BD9B6586-CAB0-89E1-1CA9-0010710C28C5}"/>
              </a:ext>
            </a:extLst>
          </p:cNvPr>
          <p:cNvSpPr txBox="1"/>
          <p:nvPr/>
        </p:nvSpPr>
        <p:spPr>
          <a:xfrm>
            <a:off x="9499942" y="1355030"/>
            <a:ext cx="2604814" cy="689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thaiDist" defTabSz="914446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ัดส่วนของกระบวนงานที่ปรับเปลี่ยนให้เป็นดิจิทัลต่อกระบวนงานทั้งหมดที่สามารถปรับเปลี่ยนให้อยู่ในรูปแบบดิจิทัล</a:t>
            </a:r>
            <a:endParaRPr kumimoji="0" lang="en-GB" sz="16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22" name="Group 24">
            <a:extLst>
              <a:ext uri="{FF2B5EF4-FFF2-40B4-BE49-F238E27FC236}">
                <a16:creationId xmlns:a16="http://schemas.microsoft.com/office/drawing/2014/main" id="{A2430991-A93E-2FF5-5DFB-68EACB93B8C8}"/>
              </a:ext>
            </a:extLst>
          </p:cNvPr>
          <p:cNvGrpSpPr/>
          <p:nvPr/>
        </p:nvGrpSpPr>
        <p:grpSpPr>
          <a:xfrm>
            <a:off x="10881902" y="561005"/>
            <a:ext cx="1015572" cy="745094"/>
            <a:chOff x="12240605" y="1307654"/>
            <a:chExt cx="1107285" cy="671706"/>
          </a:xfrm>
        </p:grpSpPr>
        <p:pic>
          <p:nvPicPr>
            <p:cNvPr id="23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B4F33F30-FD47-261A-143E-EA8CFBBA019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441110" y="1307654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" name="TextBox 2">
              <a:extLst>
                <a:ext uri="{FF2B5EF4-FFF2-40B4-BE49-F238E27FC236}">
                  <a16:creationId xmlns:a16="http://schemas.microsoft.com/office/drawing/2014/main" id="{3132093C-3BE7-47AC-49AE-2E6ED271EBF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40605" y="1411557"/>
              <a:ext cx="1107285" cy="5678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46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b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10</a:t>
              </a:r>
            </a:p>
          </p:txBody>
        </p:sp>
      </p:grpSp>
      <p:graphicFrame>
        <p:nvGraphicFramePr>
          <p:cNvPr id="27" name="Google Shape;267;p8">
            <a:extLst>
              <a:ext uri="{FF2B5EF4-FFF2-40B4-BE49-F238E27FC236}">
                <a16:creationId xmlns:a16="http://schemas.microsoft.com/office/drawing/2014/main" id="{3E49DF23-9DE3-DBCC-5016-FBECFE893694}"/>
              </a:ext>
            </a:extLst>
          </p:cNvPr>
          <p:cNvGraphicFramePr/>
          <p:nvPr/>
        </p:nvGraphicFramePr>
        <p:xfrm>
          <a:off x="425107" y="5105692"/>
          <a:ext cx="7468669" cy="955083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807685">
                  <a:extLst>
                    <a:ext uri="{9D8B030D-6E8A-4147-A177-3AD203B41FA5}">
                      <a16:colId xmlns:a16="http://schemas.microsoft.com/office/drawing/2014/main" val="3139644857"/>
                    </a:ext>
                  </a:extLst>
                </a:gridCol>
                <a:gridCol w="8076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076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0768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07685">
                  <a:extLst>
                    <a:ext uri="{9D8B030D-6E8A-4147-A177-3AD203B41FA5}">
                      <a16:colId xmlns:a16="http://schemas.microsoft.com/office/drawing/2014/main" val="275476671"/>
                    </a:ext>
                  </a:extLst>
                </a:gridCol>
                <a:gridCol w="80037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5746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5746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57468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57468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335280"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ข้อมูลพื้นฐาน (</a:t>
                      </a:r>
                      <a:r>
                        <a:rPr lang="en-US" sz="1800" b="1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Baseline)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ค่าเป้าหมาย 256</a:t>
                      </a:r>
                      <a:r>
                        <a:rPr lang="en-US" sz="18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6</a:t>
                      </a:r>
                      <a:r>
                        <a:rPr lang="th-TH" sz="18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 – 2570</a:t>
                      </a:r>
                      <a:r>
                        <a:rPr lang="en-US" sz="18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 (</a:t>
                      </a:r>
                      <a:r>
                        <a:rPr lang="th-TH" sz="18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ถ้ามี)</a:t>
                      </a:r>
                      <a:endParaRPr sz="18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5720" marR="4572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2884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2563</a:t>
                      </a:r>
                      <a:endParaRPr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2564</a:t>
                      </a:r>
                      <a:endParaRPr lang="th-TH"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2565</a:t>
                      </a:r>
                      <a:endParaRPr lang="th-TH"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8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2567</a:t>
                      </a:r>
                      <a:endParaRPr lang="th-TH"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2566</a:t>
                      </a:r>
                      <a:endParaRPr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2567</a:t>
                      </a:r>
                      <a:endParaRPr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2568</a:t>
                      </a:r>
                      <a:endParaRPr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2569</a:t>
                      </a:r>
                      <a:endParaRPr sz="1800">
                        <a:solidFill>
                          <a:srgbClr val="0000FF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2570</a:t>
                      </a:r>
                      <a:endParaRPr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008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en-US" sz="1800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en-US" sz="1800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spc="-5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US" sz="180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8" name="กล่องข้อความ 256">
            <a:extLst>
              <a:ext uri="{FF2B5EF4-FFF2-40B4-BE49-F238E27FC236}">
                <a16:creationId xmlns:a16="http://schemas.microsoft.com/office/drawing/2014/main" id="{35BB7767-D4D2-754A-3819-779D495E79DB}"/>
              </a:ext>
            </a:extLst>
          </p:cNvPr>
          <p:cNvSpPr txBox="1"/>
          <p:nvPr/>
        </p:nvSpPr>
        <p:spPr>
          <a:xfrm>
            <a:off x="1082119" y="37451"/>
            <a:ext cx="11031121" cy="3978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11254" marR="0" lvl="0" indent="-811254" algn="l" defTabSz="914446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ตัวชี้วัดที่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5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ร้อยละเฉลี่ยของงานบริการที่พัฒนาและเชื่อมโยงมาให้บริการบนแพลตฟอร์มดิจิทัลกลาง 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9" name="Rectangle 2">
            <a:extLst>
              <a:ext uri="{FF2B5EF4-FFF2-40B4-BE49-F238E27FC236}">
                <a16:creationId xmlns:a16="http://schemas.microsoft.com/office/drawing/2014/main" id="{A59E8531-094E-C0D6-6F25-38C17B3105D2}"/>
              </a:ext>
            </a:extLst>
          </p:cNvPr>
          <p:cNvSpPr/>
          <p:nvPr/>
        </p:nvSpPr>
        <p:spPr>
          <a:xfrm>
            <a:off x="151768" y="1305279"/>
            <a:ext cx="7953150" cy="2978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03227" marR="0" lvl="0" indent="-285764" algn="thaiDist" defTabSz="914446" rtl="0" eaLnBrk="1" fontAlgn="auto" latinLnBrk="0" hangingPunct="1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งานบริการ </a:t>
            </a: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หมายถึง กระบวนงานบริการภาครัฐของแต่ละกรณีที่ให้บริการ (เช่น ขอใหม่ ขอต่ออายุ ขอแก้ไขเปลี่ยนแปลง ขอโอน ขอยกเลิก เป็นต้น) ที่หน่วยงานต้องพัฒนาเพื่อให้สามารถให้บริการในรูปแบบ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e-Service</a:t>
            </a: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และที่หน่วยงานสามารถให้บริการในรูปแบบ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e-Service</a:t>
            </a: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ได้แล้ว 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th-TH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303227" marR="0" lvl="0" indent="-285764" algn="thaiDist" defTabSz="914446" rtl="0" eaLnBrk="1" fontAlgn="auto" latinLnBrk="0" hangingPunct="1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หน่วยงานที่ต้องพัฒนาและเชื่อมโยงงานบริการบนแพลตฟอร์มดิจิทัลกลาง </a:t>
            </a:r>
            <a:r>
              <a:rPr kumimoji="0" lang="th-TH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หมายถึง หน่วยงานภาครัฐ</a:t>
            </a:r>
            <a:br>
              <a:rPr kumimoji="0" lang="th-TH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ี่ให้บริการงานบริการภาครัฐแก่ภาคประชาชนและภาคธุรกิจที่ต้องพัฒนาและเชื่อมโยงงานบริการมาให้บริการ</a:t>
            </a:r>
            <a:br>
              <a:rPr kumimoji="0" lang="th-TH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บนแพลตฟอร์มดิจิทัลกลาง ในปีงบประมาณ</a:t>
            </a:r>
            <a:r>
              <a:rPr kumimoji="0" lang="en-US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พ.ศ. 256</a:t>
            </a:r>
            <a:r>
              <a:rPr kumimoji="0" lang="en-US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9</a:t>
            </a:r>
            <a:endParaRPr kumimoji="0" lang="th-TH" sz="20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303227" marR="0" lvl="0" indent="-285764" algn="thaiDist" defTabSz="914446" rtl="0" eaLnBrk="1" fontAlgn="auto" latinLnBrk="0" hangingPunct="1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แพลตฟอร์มดิจิทัลกลาง </a:t>
            </a: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หมายถึง ระบบ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Citizen</a:t>
            </a: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Portal</a:t>
            </a: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(แอปพลิเคชัน “ทางรัฐ”) และ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Biz</a:t>
            </a: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Portal</a:t>
            </a: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* ซึ่งเป็นแพลตฟอร์มกลางของงานบริการภาครัฐ ตามประกาศคณะกรรมการพัฒนารัฐบาลดิจิทัล เรื่อง แพลตฟอร์มกลางของงานบริการภาครัฐสำหรับภาคธุรกิจและประชาชน เมื่อวันที่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</a:t>
            </a: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มกราคม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2566</a:t>
            </a:r>
          </a:p>
          <a:p>
            <a:pPr marL="303227" marR="0" lvl="0" indent="-285764" algn="l" defTabSz="914446" rtl="0" eaLnBrk="1" fontAlgn="auto" latinLnBrk="0" hangingPunct="1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สูตรการคำนวณ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</a:p>
        </p:txBody>
      </p:sp>
      <p:sp>
        <p:nvSpPr>
          <p:cNvPr id="58" name="TextBox 35">
            <a:extLst>
              <a:ext uri="{FF2B5EF4-FFF2-40B4-BE49-F238E27FC236}">
                <a16:creationId xmlns:a16="http://schemas.microsoft.com/office/drawing/2014/main" id="{E002DB8D-C23E-5E32-FEA0-C47976142A71}"/>
              </a:ext>
            </a:extLst>
          </p:cNvPr>
          <p:cNvSpPr txBox="1"/>
          <p:nvPr/>
        </p:nvSpPr>
        <p:spPr>
          <a:xfrm>
            <a:off x="2347348" y="4283723"/>
            <a:ext cx="36241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n = </a:t>
            </a: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ความสำเร็จของแต่ละงานบริการ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0" marR="0" lvl="0" indent="0" algn="l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N = </a:t>
            </a: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จำนวนงานบริการ</a:t>
            </a:r>
          </a:p>
        </p:txBody>
      </p:sp>
      <p:grpSp>
        <p:nvGrpSpPr>
          <p:cNvPr id="53" name="Group 34">
            <a:extLst>
              <a:ext uri="{FF2B5EF4-FFF2-40B4-BE49-F238E27FC236}">
                <a16:creationId xmlns:a16="http://schemas.microsoft.com/office/drawing/2014/main" id="{B851F483-E1C0-FC5B-D0A3-77748E2C2AA7}"/>
              </a:ext>
            </a:extLst>
          </p:cNvPr>
          <p:cNvGrpSpPr/>
          <p:nvPr/>
        </p:nvGrpSpPr>
        <p:grpSpPr>
          <a:xfrm>
            <a:off x="2319973" y="3791849"/>
            <a:ext cx="2261859" cy="658701"/>
            <a:chOff x="1654505" y="3872573"/>
            <a:chExt cx="2381319" cy="658701"/>
          </a:xfrm>
        </p:grpSpPr>
        <p:sp>
          <p:nvSpPr>
            <p:cNvPr id="54" name="TextBox 29">
              <a:extLst>
                <a:ext uri="{FF2B5EF4-FFF2-40B4-BE49-F238E27FC236}">
                  <a16:creationId xmlns:a16="http://schemas.microsoft.com/office/drawing/2014/main" id="{77F00A35-4F9E-C8BD-FA47-E99F0541B41E}"/>
                </a:ext>
              </a:extLst>
            </p:cNvPr>
            <p:cNvSpPr txBox="1"/>
            <p:nvPr/>
          </p:nvSpPr>
          <p:spPr>
            <a:xfrm>
              <a:off x="2557062" y="3872573"/>
              <a:ext cx="147876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n1+n2+n3+n</a:t>
              </a:r>
              <a:r>
                <a:rPr kumimoji="0" lang="th-TH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...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  <p:cxnSp>
          <p:nvCxnSpPr>
            <p:cNvPr id="55" name="Straight Connector 30">
              <a:extLst>
                <a:ext uri="{FF2B5EF4-FFF2-40B4-BE49-F238E27FC236}">
                  <a16:creationId xmlns:a16="http://schemas.microsoft.com/office/drawing/2014/main" id="{6B76116D-FDF8-3073-2F69-2A4E44FB381A}"/>
                </a:ext>
              </a:extLst>
            </p:cNvPr>
            <p:cNvCxnSpPr/>
            <p:nvPr/>
          </p:nvCxnSpPr>
          <p:spPr>
            <a:xfrm>
              <a:off x="2557063" y="4167466"/>
              <a:ext cx="1188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TextBox 31">
              <a:extLst>
                <a:ext uri="{FF2B5EF4-FFF2-40B4-BE49-F238E27FC236}">
                  <a16:creationId xmlns:a16="http://schemas.microsoft.com/office/drawing/2014/main" id="{316E07B4-2F8B-8DB7-E748-95C5B3C765A2}"/>
                </a:ext>
              </a:extLst>
            </p:cNvPr>
            <p:cNvSpPr txBox="1"/>
            <p:nvPr/>
          </p:nvSpPr>
          <p:spPr>
            <a:xfrm>
              <a:off x="1654505" y="3945756"/>
              <a:ext cx="97884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ค่าเฉลี่ย </a:t>
              </a:r>
              <a:r>
                <a:rPr kumimoji="0" 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=</a:t>
              </a:r>
            </a:p>
          </p:txBody>
        </p:sp>
        <p:sp>
          <p:nvSpPr>
            <p:cNvPr id="57" name="TextBox 32">
              <a:extLst>
                <a:ext uri="{FF2B5EF4-FFF2-40B4-BE49-F238E27FC236}">
                  <a16:creationId xmlns:a16="http://schemas.microsoft.com/office/drawing/2014/main" id="{AC9EADBC-2241-30E9-93C1-1CBC5E92C8E1}"/>
                </a:ext>
              </a:extLst>
            </p:cNvPr>
            <p:cNvSpPr txBox="1"/>
            <p:nvPr/>
          </p:nvSpPr>
          <p:spPr>
            <a:xfrm>
              <a:off x="2995343" y="4131164"/>
              <a:ext cx="39848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N</a:t>
              </a: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01030F15-242F-4710-7022-113E03591F03}"/>
              </a:ext>
            </a:extLst>
          </p:cNvPr>
          <p:cNvSpPr txBox="1"/>
          <p:nvPr/>
        </p:nvSpPr>
        <p:spPr>
          <a:xfrm>
            <a:off x="425107" y="6115741"/>
            <a:ext cx="74703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*สำนักงานพัฒนารัฐบาลดิจิทัล (องค์การมหาชน) อยู่ระหว่างปรับระบบ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Biz Portal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ที่เดิมให้บริการผ่านเว็บไซต์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https://bizportal.go.th </a:t>
            </a:r>
            <a:endParaRPr kumimoji="0" lang="th-T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เป็นการให้บริการผ่านเว็บไซต์ “ทางรัฐ” แทน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</a:p>
        </p:txBody>
      </p:sp>
      <p:sp>
        <p:nvSpPr>
          <p:cNvPr id="12" name="กล่องข้อความ 11">
            <a:extLst>
              <a:ext uri="{FF2B5EF4-FFF2-40B4-BE49-F238E27FC236}">
                <a16:creationId xmlns:a16="http://schemas.microsoft.com/office/drawing/2014/main" id="{1D39A0AD-D40B-CCD2-BA38-6B3B15DAA846}"/>
              </a:ext>
            </a:extLst>
          </p:cNvPr>
          <p:cNvSpPr txBox="1"/>
          <p:nvPr/>
        </p:nvSpPr>
        <p:spPr>
          <a:xfrm>
            <a:off x="112778" y="-6788"/>
            <a:ext cx="612895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Strategic KPIs 2569 - 2570</a:t>
            </a:r>
            <a:endParaRPr kumimoji="0" lang="th-TH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31" name="กลุ่ม 30">
            <a:extLst>
              <a:ext uri="{FF2B5EF4-FFF2-40B4-BE49-F238E27FC236}">
                <a16:creationId xmlns:a16="http://schemas.microsoft.com/office/drawing/2014/main" id="{0B75D8DA-87E9-C6C2-8F88-834BF04D14FF}"/>
              </a:ext>
            </a:extLst>
          </p:cNvPr>
          <p:cNvGrpSpPr/>
          <p:nvPr/>
        </p:nvGrpSpPr>
        <p:grpSpPr>
          <a:xfrm>
            <a:off x="0" y="-8133"/>
            <a:ext cx="12215748" cy="594744"/>
            <a:chOff x="0" y="-8133"/>
            <a:chExt cx="12215748" cy="594744"/>
          </a:xfrm>
        </p:grpSpPr>
        <p:grpSp>
          <p:nvGrpSpPr>
            <p:cNvPr id="25" name="Group 8">
              <a:extLst>
                <a:ext uri="{FF2B5EF4-FFF2-40B4-BE49-F238E27FC236}">
                  <a16:creationId xmlns:a16="http://schemas.microsoft.com/office/drawing/2014/main" id="{9C922E79-615C-DF70-2E8F-26DC2524551D}"/>
                </a:ext>
              </a:extLst>
            </p:cNvPr>
            <p:cNvGrpSpPr/>
            <p:nvPr/>
          </p:nvGrpSpPr>
          <p:grpSpPr>
            <a:xfrm>
              <a:off x="0" y="-8133"/>
              <a:ext cx="12215748" cy="594744"/>
              <a:chOff x="-38364" y="573594"/>
              <a:chExt cx="12192000" cy="569333"/>
            </a:xfrm>
          </p:grpSpPr>
          <p:sp>
            <p:nvSpPr>
              <p:cNvPr id="29" name="Rectangle 17">
                <a:extLst>
                  <a:ext uri="{FF2B5EF4-FFF2-40B4-BE49-F238E27FC236}">
                    <a16:creationId xmlns:a16="http://schemas.microsoft.com/office/drawing/2014/main" id="{D7FA6BF9-3462-220C-7F82-4049FDEEC743}"/>
                  </a:ext>
                </a:extLst>
              </p:cNvPr>
              <p:cNvSpPr/>
              <p:nvPr/>
            </p:nvSpPr>
            <p:spPr>
              <a:xfrm>
                <a:off x="-38364" y="573594"/>
                <a:ext cx="12192000" cy="557396"/>
              </a:xfrm>
              <a:prstGeom prst="rect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0" name="TextBox 20">
                <a:extLst>
                  <a:ext uri="{FF2B5EF4-FFF2-40B4-BE49-F238E27FC236}">
                    <a16:creationId xmlns:a16="http://schemas.microsoft.com/office/drawing/2014/main" id="{758669BD-71EF-E8CD-91BB-0DCF0B95E76E}"/>
                  </a:ext>
                </a:extLst>
              </p:cNvPr>
              <p:cNvSpPr txBox="1"/>
              <p:nvPr/>
            </p:nvSpPr>
            <p:spPr>
              <a:xfrm>
                <a:off x="-34190" y="607566"/>
                <a:ext cx="7197911" cy="5353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ตัวชี้วัด สำนักงานปลัดกระทรวงเกษตรและสหกรณ์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การประเมินผลการปฏิบัติราชการของส่วนราชการ ประจำปีงบประมาณ พ.ศ. </a:t>
                </a: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2569 – 2570 </a:t>
                </a:r>
                <a:endPara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21" name="Rectangle 4">
              <a:extLst>
                <a:ext uri="{FF2B5EF4-FFF2-40B4-BE49-F238E27FC236}">
                  <a16:creationId xmlns:a16="http://schemas.microsoft.com/office/drawing/2014/main" id="{7D389618-85A0-FF0A-0478-43178D582714}"/>
                </a:ext>
              </a:extLst>
            </p:cNvPr>
            <p:cNvSpPr/>
            <p:nvPr/>
          </p:nvSpPr>
          <p:spPr>
            <a:xfrm>
              <a:off x="9180617" y="103976"/>
              <a:ext cx="2922241" cy="369332"/>
            </a:xfrm>
            <a:prstGeom prst="rect">
              <a:avLst/>
            </a:prstGeom>
            <a:solidFill>
              <a:srgbClr val="ED7D31"/>
            </a:solidFill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th-TH" sz="18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รายละเอียดตัวชี้วัด</a:t>
              </a:r>
              <a:r>
                <a:rPr lang="en-US" sz="18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Strategic KPIs </a:t>
              </a:r>
              <a:endParaRPr lang="th-TH" sz="1800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sp>
        <p:nvSpPr>
          <p:cNvPr id="2" name="กล่องข้อความ 256">
            <a:extLst>
              <a:ext uri="{FF2B5EF4-FFF2-40B4-BE49-F238E27FC236}">
                <a16:creationId xmlns:a16="http://schemas.microsoft.com/office/drawing/2014/main" id="{7DA827C4-EA6F-A64C-7777-34C1B7A63251}"/>
              </a:ext>
            </a:extLst>
          </p:cNvPr>
          <p:cNvSpPr txBox="1"/>
          <p:nvPr/>
        </p:nvSpPr>
        <p:spPr>
          <a:xfrm>
            <a:off x="61361" y="608336"/>
            <a:ext cx="11031121" cy="3978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11254" marR="0" lvl="0" indent="-811254" algn="l" defTabSz="914446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</a:t>
            </a:r>
            <a:r>
              <a:rPr lang="th-TH" sz="2400" b="1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ี้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วัด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lang="en-US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5.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ร้อยละเฉลี่ยของงานบริการที่พัฒนาและเชื่อมโยงมาให้บริการบนแพลตฟอร์มดิจิทัลกลาง 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3061712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35A4E1-73CB-2DF2-3CC8-29993A62A9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AF71B7E4-6678-D069-B6EC-15594866C809}"/>
              </a:ext>
            </a:extLst>
          </p:cNvPr>
          <p:cNvSpPr/>
          <p:nvPr/>
        </p:nvSpPr>
        <p:spPr>
          <a:xfrm>
            <a:off x="-13648" y="-15861"/>
            <a:ext cx="12179592" cy="5551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4B32615-3BB7-EE84-5614-810DBBA289F7}"/>
              </a:ext>
            </a:extLst>
          </p:cNvPr>
          <p:cNvSpPr txBox="1"/>
          <p:nvPr/>
        </p:nvSpPr>
        <p:spPr>
          <a:xfrm>
            <a:off x="38365" y="-15861"/>
            <a:ext cx="93607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  <a:endParaRPr kumimoji="0" lang="th-TH" sz="3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0328009-37FA-B9F2-CDDD-D4493D24AD11}"/>
              </a:ext>
            </a:extLst>
          </p:cNvPr>
          <p:cNvSpPr/>
          <p:nvPr/>
        </p:nvSpPr>
        <p:spPr>
          <a:xfrm>
            <a:off x="9962868" y="6534233"/>
            <a:ext cx="2229133" cy="33756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Slide Number Placeholder 17">
            <a:extLst>
              <a:ext uri="{FF2B5EF4-FFF2-40B4-BE49-F238E27FC236}">
                <a16:creationId xmlns:a16="http://schemas.microsoft.com/office/drawing/2014/main" id="{20ACD9E9-1134-2A6E-F09D-19ACC5674E56}"/>
              </a:ext>
            </a:extLst>
          </p:cNvPr>
          <p:cNvSpPr txBox="1">
            <a:spLocks/>
          </p:cNvSpPr>
          <p:nvPr/>
        </p:nvSpPr>
        <p:spPr>
          <a:xfrm>
            <a:off x="11416222" y="6447549"/>
            <a:ext cx="731600" cy="52480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pPr marL="0" marR="0" lvl="0" indent="0" algn="r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" name="Google Shape;266;p8">
            <a:extLst>
              <a:ext uri="{FF2B5EF4-FFF2-40B4-BE49-F238E27FC236}">
                <a16:creationId xmlns:a16="http://schemas.microsoft.com/office/drawing/2014/main" id="{E8DD48C8-1040-51AE-6759-5C62C078DF41}"/>
              </a:ext>
            </a:extLst>
          </p:cNvPr>
          <p:cNvSpPr/>
          <p:nvPr/>
        </p:nvSpPr>
        <p:spPr>
          <a:xfrm>
            <a:off x="270141" y="712076"/>
            <a:ext cx="2015859" cy="2769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46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Tx/>
              <a:buNone/>
              <a:tabLst/>
              <a:defRPr/>
            </a:pPr>
            <a:r>
              <a:rPr kumimoji="0" lang="th-TH" sz="2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256</a:t>
            </a: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9</a:t>
            </a:r>
            <a:r>
              <a:rPr kumimoji="0" lang="th-TH" sz="2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20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endParaRPr kumimoji="0" lang="th-TH" sz="2000" b="0" i="0" u="none" strike="noStrike" kern="0" cap="none" spc="0" normalizeH="0" baseline="0" noProof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CEA00C6-05CD-845E-E632-EF29C21BFF45}"/>
              </a:ext>
            </a:extLst>
          </p:cNvPr>
          <p:cNvSpPr txBox="1"/>
          <p:nvPr/>
        </p:nvSpPr>
        <p:spPr>
          <a:xfrm>
            <a:off x="270141" y="6196858"/>
            <a:ext cx="9532395" cy="4251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14887" marR="0" lvl="0" indent="-414887" algn="thaiDist" defTabSz="914446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เงื่อนไข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หน่วยงานต้องรายงานผลการพัฒนา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บุคลากรไอทีหรือบุคลากรผู้ปฏิบัติงานด้านดิจิทัลของส่วนราชการทุกประเภทที่ได้รับการยกระดับทักษะดิจิทัล ที่มี</a:t>
            </a:r>
            <a:r>
              <a:rPr kumimoji="0" lang="th-TH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จำนวนไม่น้อยกว่าร้อยละ </a:t>
            </a: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70</a:t>
            </a:r>
            <a:r>
              <a:rPr kumimoji="0" lang="th-TH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ของบุคลากรไอทีหรือปฏิบัติงานด้านดิจิทัล</a:t>
            </a:r>
            <a:b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ของส่วนราชการ ในรอบปีงบประมาณ พ.ศ.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9 (รอบ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12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เดือน)</a:t>
            </a:r>
            <a:r>
              <a:rPr kumimoji="0" lang="th-TH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โดยรายงานผลฯ ไปยังสำนักงาน ก.พ.ร. ภายใน </a:t>
            </a: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30</a:t>
            </a:r>
            <a:r>
              <a:rPr kumimoji="0" lang="th-TH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กันยายน </a:t>
            </a: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2569</a:t>
            </a:r>
            <a:r>
              <a:rPr kumimoji="0" lang="th-TH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หากไม่ดำเนินการ จะหักคะแนน </a:t>
            </a: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10 </a:t>
            </a:r>
            <a:r>
              <a:rPr kumimoji="0" lang="th-TH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คะแนนของตัวชี้วัดนี้</a:t>
            </a:r>
          </a:p>
        </p:txBody>
      </p:sp>
      <p:graphicFrame>
        <p:nvGraphicFramePr>
          <p:cNvPr id="12" name="Table 31">
            <a:extLst>
              <a:ext uri="{FF2B5EF4-FFF2-40B4-BE49-F238E27FC236}">
                <a16:creationId xmlns:a16="http://schemas.microsoft.com/office/drawing/2014/main" id="{A7DD49C9-E939-9AC9-3F22-0325D693BE8E}"/>
              </a:ext>
            </a:extLst>
          </p:cNvPr>
          <p:cNvGraphicFramePr>
            <a:graphicFrameLocks noGrp="1"/>
          </p:cNvGraphicFramePr>
          <p:nvPr/>
        </p:nvGraphicFramePr>
        <p:xfrm>
          <a:off x="270141" y="1041344"/>
          <a:ext cx="11651717" cy="1573358"/>
        </p:xfrm>
        <a:graphic>
          <a:graphicData uri="http://schemas.openxmlformats.org/drawingml/2006/table">
            <a:tbl>
              <a:tblPr firstRow="1" bandRow="1"/>
              <a:tblGrid>
                <a:gridCol w="1143792">
                  <a:extLst>
                    <a:ext uri="{9D8B030D-6E8A-4147-A177-3AD203B41FA5}">
                      <a16:colId xmlns:a16="http://schemas.microsoft.com/office/drawing/2014/main" val="2226011936"/>
                    </a:ext>
                  </a:extLst>
                </a:gridCol>
                <a:gridCol w="3479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967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3139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94740"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spc="-3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รอบการประเมิน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spc="-3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spc="-3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600" b="1" kern="1200" spc="-3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600" b="1" kern="1200" spc="-3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spc="-3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6619"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444500" indent="-444500" algn="ctr">
                        <a:lnSpc>
                          <a:spcPct val="85000"/>
                        </a:lnSpc>
                      </a:pPr>
                      <a:r>
                        <a:rPr lang="en-US" sz="1200" b="1" spc="-3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 </a:t>
                      </a:r>
                      <a:r>
                        <a:rPr lang="th-TH" sz="1200" b="1" spc="-3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ค่าเฉลี่ยของทุกงานบริการ</a:t>
                      </a:r>
                      <a:r>
                        <a:rPr lang="th-TH" sz="1200" b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</a:t>
                      </a:r>
                      <a:endParaRPr lang="en-US" sz="1200" b="0">
                        <a:solidFill>
                          <a:prstClr val="black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มาให้บริการบนแพลตฟอร์มดิจิทัลกลาง </a:t>
                      </a:r>
                      <a:endParaRPr lang="en-US" sz="1200" b="0">
                        <a:solidFill>
                          <a:prstClr val="black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(เฉพาะขั้นตอนสำคัญที่ 1 – 2) </a:t>
                      </a:r>
                      <a:r>
                        <a:rPr lang="en-US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ได้ร้อยละ 50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ค่าเฉลี่ยของทุกงานบริการ</a:t>
                      </a:r>
                      <a:r>
                        <a:rPr lang="th-TH" sz="1200" b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</a:t>
                      </a:r>
                      <a:endParaRPr lang="en-US" sz="1200" b="0" dirty="0">
                        <a:solidFill>
                          <a:prstClr val="black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มาให้บริการบนแพลตฟอร์มดิจิทัลกลาง </a:t>
                      </a:r>
                      <a:endParaRPr lang="en-US" sz="1200" b="0" dirty="0">
                        <a:solidFill>
                          <a:prstClr val="black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(เฉพาะขั้นตอนสำคัญที่ 1 – 2) </a:t>
                      </a:r>
                      <a:r>
                        <a:rPr lang="en-US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ได้ร้อยละ </a:t>
                      </a:r>
                      <a:r>
                        <a:rPr lang="en-US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75</a:t>
                      </a:r>
                      <a:endParaRPr lang="th-TH" sz="1200" b="0" strike="noStrike" spc="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ค่าเฉลี่ยของทุกงานบริการ</a:t>
                      </a:r>
                      <a:r>
                        <a:rPr lang="th-TH" sz="1200" b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</a:t>
                      </a:r>
                      <a:endParaRPr lang="en-US" sz="1200" b="0">
                        <a:solidFill>
                          <a:prstClr val="black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มาให้บริการบนแพลตฟอร์มดิจิทัลกลาง </a:t>
                      </a:r>
                      <a:endParaRPr lang="en-US" sz="1200" b="0">
                        <a:solidFill>
                          <a:prstClr val="black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(เฉพาะขั้นตอนสำคัญที่ 1 – 2) ได้ร้อยละ </a:t>
                      </a:r>
                      <a:r>
                        <a:rPr lang="en-US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  <a:endParaRPr lang="th-TH" sz="1200" b="0" strike="noStrike" spc="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11977"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444500" indent="-444500" algn="ctr">
                        <a:lnSpc>
                          <a:spcPct val="85000"/>
                        </a:lnSpc>
                      </a:pPr>
                      <a:r>
                        <a:rPr lang="en-US" sz="1200" b="1" spc="-3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 </a:t>
                      </a:r>
                      <a:r>
                        <a:rPr lang="th-TH" sz="1200" b="1" spc="-3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177800" marR="0" lvl="0" indent="-177800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รายงานสัดส่วนการรับบริการในทุกช่องทางการให้บริการของทุกงานบริการ</a:t>
                      </a:r>
                      <a:b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ที่พัฒนาและเชื่อมโยงมาให้บริการบนแพลตฟอร์มดิจิทัลกลางแล้ว*</a:t>
                      </a:r>
                      <a:endParaRPr lang="en-US" sz="1200" b="0" strike="noStrike" spc="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177800" marR="0" lvl="0" indent="-177800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ค่าเฉลี่ยของทุกงานบริการที่</a:t>
                      </a:r>
                      <a:r>
                        <a:rPr lang="th-TH" sz="1200" b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ที่พัฒนาและเชื่อมโยงมาให้บริการบนแพลตฟอร์มดิจิทัลกลาง </a:t>
                      </a: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(ตามขั้นตอนสำคัญที่ 1 – 5) </a:t>
                      </a:r>
                      <a:r>
                        <a:rPr lang="en-US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ได้ร้อยละ 50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177800" marR="0" lvl="0" indent="-177800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รายงานสัดส่วนการรับบริการในทุกช่องทางการให้บริการของทุกงานบริการ</a:t>
                      </a:r>
                      <a:br>
                        <a:rPr lang="th-TH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ที่พัฒนาและเชื่อมโยงมาให้บริการบนแพลตฟอร์มดิจิทัลกลางแล้ว*</a:t>
                      </a:r>
                      <a:endParaRPr lang="en-US" sz="1200" b="0" strike="noStrike" spc="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177800" marR="0" lvl="0" indent="-177800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ค่าเฉลี่ยของทุกงานบริการที่</a:t>
                      </a:r>
                      <a:r>
                        <a:rPr lang="th-TH" sz="1200" b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ที่พัฒนาและเชื่อมโยงมาให้บริการบนแพลตฟอร์มดิจิทัลกลาง </a:t>
                      </a:r>
                      <a:r>
                        <a:rPr lang="th-TH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(ตามขั้นตอนสำคัญที่ 1 – 5) </a:t>
                      </a:r>
                      <a:r>
                        <a:rPr lang="en-US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ได้ร้อยละ 75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177800" marR="0" lvl="0" indent="-177800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รายงานสัดส่วนการรับบริการในทุกช่องทางการให้บริการของทุกงานบริการ</a:t>
                      </a:r>
                      <a:b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ที่พัฒนาและเชื่อมโยงมาให้บริการบนแพลตฟอร์มดิจิทัลกลางแล้ว*</a:t>
                      </a:r>
                      <a:endParaRPr lang="en-US" sz="1200" b="0" strike="noStrike" spc="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177800" marR="0" lvl="0" indent="-177800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ค่าเฉลี่ยของทุกงานบริการที่</a:t>
                      </a:r>
                      <a:r>
                        <a:rPr lang="th-TH" sz="1200" b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ที่พัฒนาและเชื่อมโยงมาให้บริการบนแพลตฟอร์มดิจิทัลกลาง </a:t>
                      </a: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(ตามขั้นตอนสำคัญที่ 1 – 5) </a:t>
                      </a:r>
                      <a:r>
                        <a:rPr lang="en-US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ได้ร้อยละ 100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693920"/>
                  </a:ext>
                </a:extLst>
              </a:tr>
            </a:tbl>
          </a:graphicData>
        </a:graphic>
      </p:graphicFrame>
      <p:graphicFrame>
        <p:nvGraphicFramePr>
          <p:cNvPr id="20" name="Table 8">
            <a:extLst>
              <a:ext uri="{FF2B5EF4-FFF2-40B4-BE49-F238E27FC236}">
                <a16:creationId xmlns:a16="http://schemas.microsoft.com/office/drawing/2014/main" id="{9F647A35-E359-8F60-DA6A-A869E2D807B5}"/>
              </a:ext>
            </a:extLst>
          </p:cNvPr>
          <p:cNvGraphicFramePr>
            <a:graphicFrameLocks noGrp="1"/>
          </p:cNvGraphicFramePr>
          <p:nvPr/>
        </p:nvGraphicFramePr>
        <p:xfrm>
          <a:off x="288851" y="2901446"/>
          <a:ext cx="11614296" cy="3210056"/>
        </p:xfrm>
        <a:graphic>
          <a:graphicData uri="http://schemas.openxmlformats.org/drawingml/2006/table">
            <a:tbl>
              <a:tblPr firstRow="1" bandRow="1"/>
              <a:tblGrid>
                <a:gridCol w="5071534">
                  <a:extLst>
                    <a:ext uri="{9D8B030D-6E8A-4147-A177-3AD203B41FA5}">
                      <a16:colId xmlns:a16="http://schemas.microsoft.com/office/drawing/2014/main" val="1838007041"/>
                    </a:ext>
                  </a:extLst>
                </a:gridCol>
                <a:gridCol w="3859815">
                  <a:extLst>
                    <a:ext uri="{9D8B030D-6E8A-4147-A177-3AD203B41FA5}">
                      <a16:colId xmlns:a16="http://schemas.microsoft.com/office/drawing/2014/main" val="1049917544"/>
                    </a:ext>
                  </a:extLst>
                </a:gridCol>
                <a:gridCol w="671494">
                  <a:extLst>
                    <a:ext uri="{9D8B030D-6E8A-4147-A177-3AD203B41FA5}">
                      <a16:colId xmlns:a16="http://schemas.microsoft.com/office/drawing/2014/main" val="3564928989"/>
                    </a:ext>
                  </a:extLst>
                </a:gridCol>
                <a:gridCol w="660400">
                  <a:extLst>
                    <a:ext uri="{9D8B030D-6E8A-4147-A177-3AD203B41FA5}">
                      <a16:colId xmlns:a16="http://schemas.microsoft.com/office/drawing/2014/main" val="2055843690"/>
                    </a:ext>
                  </a:extLst>
                </a:gridCol>
                <a:gridCol w="660400">
                  <a:extLst>
                    <a:ext uri="{9D8B030D-6E8A-4147-A177-3AD203B41FA5}">
                      <a16:colId xmlns:a16="http://schemas.microsoft.com/office/drawing/2014/main" val="39833547"/>
                    </a:ext>
                  </a:extLst>
                </a:gridCol>
                <a:gridCol w="690653">
                  <a:extLst>
                    <a:ext uri="{9D8B030D-6E8A-4147-A177-3AD203B41FA5}">
                      <a16:colId xmlns:a16="http://schemas.microsoft.com/office/drawing/2014/main" val="611053782"/>
                    </a:ext>
                  </a:extLst>
                </a:gridCol>
              </a:tblGrid>
              <a:tr h="560493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ขั้นตอนสำคัญในการพัฒนาและเชื่อมโยงงานบริการ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เอกสารที่ใช้ในการตรวจสอบ</a:t>
                      </a:r>
                      <a:endParaRPr lang="en-US" sz="16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spc="-30" baseline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งานบริการที่เริ่มพัฒนา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spc="-30" baseline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ในปีงบประมาณ พ.ศ. 2569</a:t>
                      </a:r>
                      <a:endParaRPr lang="en-US" sz="1200" b="1" spc="-30" baseline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endParaRPr lang="en-US" sz="21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37160" marR="137160" marT="68580" marB="68580"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งานบริการที่เริ่มพัฒนา</a:t>
                      </a:r>
                      <a:br>
                        <a:rPr lang="th-TH" sz="12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ในปีงบประมาณ พ.ศ. 2568 </a:t>
                      </a:r>
                      <a:br>
                        <a:rPr lang="th-TH" sz="12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แต่ยังดำเนินการไม่แล้วเสร็จ</a:t>
                      </a:r>
                      <a:endParaRPr lang="en-US" sz="12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endParaRPr lang="en-US" sz="21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37160" marR="137160" marT="68580" marB="68580">
                    <a:lnL>
                      <a:noFill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5309630"/>
                  </a:ext>
                </a:extLst>
              </a:tr>
              <a:tr h="405045">
                <a:tc vMerge="1">
                  <a:txBody>
                    <a:bodyPr/>
                    <a:lstStyle>
                      <a:lvl1pPr marL="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9pPr>
                    </a:lstStyle>
                    <a:p>
                      <a:endParaRPr/>
                    </a:p>
                  </a:txBody>
                  <a:tcPr marL="137160" marR="137160" marT="68580" marB="68580">
                    <a:lnL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 vMerge="1">
                  <a:txBody>
                    <a:bodyPr/>
                    <a:lstStyle>
                      <a:lvl1pPr marL="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9pPr>
                    </a:lstStyle>
                    <a:p>
                      <a:endParaRPr/>
                    </a:p>
                  </a:txBody>
                  <a:tcPr marL="137160" marR="137160" marT="68580" marB="6858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คะแนน</a:t>
                      </a:r>
                      <a:r>
                        <a:rPr lang="en-US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b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en-US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</a:t>
                      </a:r>
                      <a:r>
                        <a:rPr lang="en-US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เดือน)</a:t>
                      </a:r>
                      <a:endParaRPr lang="en-US" sz="1200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คะแนน</a:t>
                      </a:r>
                      <a:r>
                        <a:rPr lang="en-US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b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en-US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เดือน)</a:t>
                      </a:r>
                      <a:endParaRPr lang="en-US" sz="1200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คะแนน</a:t>
                      </a:r>
                      <a:r>
                        <a:rPr lang="en-US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b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en-US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</a:t>
                      </a:r>
                      <a:r>
                        <a:rPr lang="en-US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เดือน)</a:t>
                      </a:r>
                      <a:endParaRPr lang="en-US" sz="1200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คะแนน</a:t>
                      </a:r>
                      <a:r>
                        <a:rPr lang="en-US" sz="120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br>
                        <a:rPr lang="th-TH" sz="120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en-US" sz="120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20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เดือน)</a:t>
                      </a:r>
                      <a:endParaRPr lang="en-US" sz="120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4319513"/>
                  </a:ext>
                </a:extLst>
              </a:tr>
              <a:tr h="374565">
                <a:tc>
                  <a:txBody>
                    <a:bodyPr/>
                    <a:lstStyle/>
                    <a:p>
                      <a:pPr marL="180975" indent="-141288">
                        <a:lnSpc>
                          <a:spcPct val="85000"/>
                        </a:lnSpc>
                        <a:buFont typeface="+mj-lt"/>
                        <a:buNone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หน่วยงานทำหนังสือแจ้งความประสงค์ขอนำงานบริการมาเชื่อมโยงและให้บริการบนแพลตฟอร์มดิจิทัลกลางไปยังสำนักงานพัฒนารัฐบาลดิจิทัล (องค์การมหาชน) (สพร.) พร้อมแนบหนังสือมอบหมายเจ้าหน้าที่ในการประสานงาน/ดำเนินการแทนหน่วยงาน </a:t>
                      </a:r>
                      <a:r>
                        <a:rPr lang="th-TH" sz="1200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ภายในวันที่ 30 ธันวาคม 2568</a:t>
                      </a:r>
                      <a:endParaRPr lang="en-US" sz="1200" dirty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0960" marR="60960" marT="30480" marB="30480">
                    <a:lnL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2563" indent="-182563">
                        <a:lnSpc>
                          <a:spcPct val="8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หนังสือแจ้งความประสงค์ฯ และหนังสือมอบหมายเจ้าหน้าที่ฯ โดยส่งอีเมลเข้า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saraban@dga.or.th</a:t>
                      </a:r>
                    </a:p>
                    <a:p>
                      <a:pPr marL="182563" indent="-182563">
                        <a:lnSpc>
                          <a:spcPct val="8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อีเมลตอบกลับจากการบันทึกข้อมูลผ่านระบบแจ้งความประสงค์ (จะได้รับหลังจากกรอกแบบฟอร์มและ</a:t>
                      </a:r>
                      <a:r>
                        <a:rPr lang="th-TH" sz="1200" dirty="0" err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อัปโห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ลดหนังสือแจ้งความประสงค์ฯ และหนังสือมอบหมายเจ้าหน้าที่ฯ)</a:t>
                      </a:r>
                    </a:p>
                  </a:txBody>
                  <a:tcPr marL="60960" marR="60960" marT="30480" marB="3048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indent="0" algn="ctr">
                        <a:lnSpc>
                          <a:spcPct val="85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th-TH" sz="1200" strike="noStrik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50</a:t>
                      </a:r>
                      <a:endParaRPr lang="en-US" sz="1200" strike="noStrik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>
                      <a:noFill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38919305"/>
                  </a:ext>
                </a:extLst>
              </a:tr>
              <a:tr h="22446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2563" indent="-182563">
                        <a:lnSpc>
                          <a:spcPct val="85000"/>
                        </a:lnSpc>
                        <a:buFont typeface="+mj-lt"/>
                        <a:buNone/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2) </a:t>
                      </a:r>
                      <a:r>
                        <a:rPr lang="th-TH" sz="1200" spc="-3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หน่วยงานแจ้งขอ </a:t>
                      </a:r>
                      <a:r>
                        <a:rPr lang="en-US" sz="1200" spc="-3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Credential </a:t>
                      </a:r>
                      <a:r>
                        <a:rPr lang="th-TH" sz="1200" spc="-3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จาก สพร. </a:t>
                      </a:r>
                      <a:r>
                        <a:rPr lang="th-TH" sz="1200" spc="-30" baseline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ภายในวันที่ 31 มีนาคม 2569</a:t>
                      </a:r>
                      <a:endParaRPr lang="en-US" sz="1200" spc="-30" baseline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2563" marR="0" lvl="0" indent="-182563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spc="-2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ผลการขอ </a:t>
                      </a:r>
                      <a:r>
                        <a:rPr lang="en-US" sz="1200" spc="-2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Credential </a:t>
                      </a:r>
                      <a:r>
                        <a:rPr lang="th-TH" sz="1200" spc="-2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ของหน่วยงานจากระบบการติดตามสถานะการดำเนินงานของ สพร.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strike="noStrik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50</a:t>
                      </a:r>
                      <a:endParaRPr lang="en-US" sz="1200" strike="noStrike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37160" marR="137160" marT="68580" marB="68580"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37160" marR="137160" marT="68580" marB="68580">
                    <a:lnL>
                      <a:noFill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5927792"/>
                  </a:ext>
                </a:extLst>
              </a:tr>
              <a:tr h="405045"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93663" marR="0" lvl="0" indent="-93663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 หน่วยงานทดสอบ แบบ </a:t>
                      </a: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End-to-End 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บน </a:t>
                      </a: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UAT Environment 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และส่งผลให้ สพร. </a:t>
                      </a:r>
                      <a:r>
                        <a:rPr lang="th-TH" sz="120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ภายในวันที่ 30 มิถุนายน 2569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b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spc="-2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โดย สพร. จะทำการตรวจสอบซ้ำ หากพบประเด็นหน่วยงานต้องปรับปรุงแก้ไขให้แล้วเสร็จ </a:t>
                      </a:r>
                      <a:r>
                        <a:rPr lang="th-TH" sz="1200" spc="-20" baseline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ภายในวันที่ 31 กรกฎาคม 2569</a:t>
                      </a:r>
                      <a:endParaRPr lang="en-US" sz="1200" spc="-20" baseline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182563" marR="0" lvl="0" indent="-182563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ผลการทดสอบระบบบน </a:t>
                      </a: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UAT Environment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ที่ผ่านแล้ว จาก สพร. </a:t>
                      </a:r>
                      <a:endParaRPr lang="en-US" sz="12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182563" marR="0" lvl="0" indent="-182563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US" sz="12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22600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40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37160" marR="137160" marT="68580" marB="68580"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37160" marR="137160" marT="68580" marB="68580">
                    <a:lnL>
                      <a:noFill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0523411"/>
                  </a:ext>
                </a:extLst>
              </a:tr>
              <a:tr h="405045"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85725" marR="0" lvl="0" indent="-85725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 </a:t>
                      </a:r>
                      <a:r>
                        <a:rPr lang="th-TH" sz="1200" spc="-4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หน่วยงานทดสอบแบบ </a:t>
                      </a:r>
                      <a:r>
                        <a:rPr lang="en-US" sz="1200" spc="-4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End-to-End </a:t>
                      </a:r>
                      <a:r>
                        <a:rPr lang="th-TH" sz="1200" spc="-4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บน </a:t>
                      </a:r>
                      <a:r>
                        <a:rPr lang="en-US" sz="1200" spc="-4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Pre Production Environment </a:t>
                      </a:r>
                      <a:r>
                        <a:rPr lang="th-TH" sz="1200" spc="-4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และส่งผลให้ สพร. </a:t>
                      </a:r>
                      <a:r>
                        <a:rPr lang="th-TH" sz="1200" spc="-40" baseline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ภายในวันที่ 31 สิงหาคม 2569 </a:t>
                      </a:r>
                      <a:br>
                        <a:rPr lang="th-TH" sz="1200" spc="-40" baseline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spc="-4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โดย สพร. จะทำการตรวจสอบซ้ำ หากพบประเด็น หน่วยงานต้องปรับปรุงแก้ไขให้แล้วเสร็จ </a:t>
                      </a:r>
                      <a:r>
                        <a:rPr lang="th-TH" sz="1200" spc="-40" baseline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ภายในวันที่ 30 กันยายน 2569</a:t>
                      </a:r>
                      <a:endParaRPr lang="en-US" sz="1200" spc="-40" baseline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182563" indent="-182563">
                        <a:lnSpc>
                          <a:spcPct val="8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ผลการทดสอบระบบบน </a:t>
                      </a: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Pre-Production Environment 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ที่ผ่านแล้ว จาก สพร.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182563" marR="0" lvl="0" indent="-182563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US" sz="12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22600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2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623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65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63743989"/>
                  </a:ext>
                </a:extLst>
              </a:tr>
              <a:tr h="24959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5) 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เปิดให้บริการบนแพลตฟอร์มดิจิทัลกลาง </a:t>
                      </a: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(Production)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ภายในวันที่ 30 กันยายน 2569</a:t>
                      </a:r>
                    </a:p>
                  </a:txBody>
                  <a:tcPr>
                    <a:lnL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2563" indent="-182563">
                        <a:lnSpc>
                          <a:spcPct val="8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มีงานบริการที่เปิดให้บริการบนแพลตฟอร์มดิจิทัลกลาง </a:t>
                      </a:r>
                      <a:endParaRPr lang="en-US" sz="12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182563" indent="-182563">
                        <a:lnSpc>
                          <a:spcPct val="85000"/>
                        </a:lnSpc>
                        <a:buFont typeface="Arial" panose="020B0604020202020204" pitchFamily="34" charset="0"/>
                        <a:buChar char="•"/>
                      </a:pPr>
                      <a:endParaRPr lang="en-US" sz="12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22600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endParaRPr lang="en-US" sz="12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623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72449198"/>
                  </a:ext>
                </a:extLst>
              </a:tr>
              <a:tr h="249597">
                <a:tc gridSpan="2"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รวม</a:t>
                      </a:r>
                    </a:p>
                  </a:txBody>
                  <a:tcPr>
                    <a:lnL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182563" indent="-182563">
                        <a:lnSpc>
                          <a:spcPct val="90000"/>
                        </a:lnSpc>
                        <a:buFont typeface="Arial" panose="020B0604020202020204" pitchFamily="34" charset="0"/>
                        <a:buChar char="•"/>
                      </a:pPr>
                      <a:endParaRPr lang="en-US" sz="1600">
                        <a:solidFill>
                          <a:srgbClr val="FF0000"/>
                        </a:solidFill>
                        <a:highlight>
                          <a:srgbClr val="FFFF00"/>
                        </a:highlight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>
                    <a:lnL>
                      <a:noFill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2177191"/>
                  </a:ext>
                </a:extLst>
              </a:tr>
            </a:tbl>
          </a:graphicData>
        </a:graphic>
      </p:graphicFrame>
      <p:sp>
        <p:nvSpPr>
          <p:cNvPr id="25" name="TextBox 24">
            <a:extLst>
              <a:ext uri="{FF2B5EF4-FFF2-40B4-BE49-F238E27FC236}">
                <a16:creationId xmlns:a16="http://schemas.microsoft.com/office/drawing/2014/main" id="{56F00F5D-8D8C-FCF3-A105-B02C65E71B46}"/>
              </a:ext>
            </a:extLst>
          </p:cNvPr>
          <p:cNvSpPr txBox="1"/>
          <p:nvPr/>
        </p:nvSpPr>
        <p:spPr>
          <a:xfrm>
            <a:off x="321712" y="2597405"/>
            <a:ext cx="11600145" cy="256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67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*งานบริการที่พัฒนาและเชื่อมโยงมาให้บริการบนแพลตฟอร์มดิจิทัลกลางแล้ว หมายถึง กระบวนงาน (รายกรณี) ที่พัฒนาและเชื่อมโยงกับ </a:t>
            </a:r>
            <a:r>
              <a:rPr kumimoji="0" lang="en-US" sz="1067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Biz Portal </a:t>
            </a:r>
            <a:r>
              <a:rPr kumimoji="0" lang="th-TH" sz="1067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หรือแอปพลิเคชัน “ทางรัฐ” แล้วทุกกระบวนงาน (รายกรณี) ก่อนปีงบประมาณ พ.ศ. 2569 และกระบวนงาน (รายกรณี) ที่พัฒนาเชื่อมโยงได้แล้วเสร็จในปีงบประมาณ พ.ศ. 2569</a:t>
            </a:r>
            <a:endParaRPr kumimoji="0" lang="en-US" sz="1067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0723650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F1DEFD-2E5B-F316-5E35-1D1AA40424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A7F11B33-05E9-2D30-9555-256DE2403E46}"/>
              </a:ext>
            </a:extLst>
          </p:cNvPr>
          <p:cNvSpPr/>
          <p:nvPr/>
        </p:nvSpPr>
        <p:spPr>
          <a:xfrm>
            <a:off x="-13648" y="-15861"/>
            <a:ext cx="12179592" cy="5551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81B5680-B863-7AD2-C1BE-828342DA06FB}"/>
              </a:ext>
            </a:extLst>
          </p:cNvPr>
          <p:cNvSpPr txBox="1"/>
          <p:nvPr/>
        </p:nvSpPr>
        <p:spPr>
          <a:xfrm>
            <a:off x="38365" y="-15861"/>
            <a:ext cx="115075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168400" algn="l"/>
              </a:tabLst>
              <a:defRPr/>
            </a:pPr>
            <a:r>
              <a:rPr kumimoji="0" lang="th-TH" sz="2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อย่างแบบฟอร์มรายงานผลการพัฒนาบุคลากรไอทีหรือบุคลากรผู้ปฏิบัติงานด้านดิจิทัลของส่วนราชการเพื่อยกระดับทักษะดิจิทัล</a:t>
            </a:r>
          </a:p>
        </p:txBody>
      </p:sp>
      <p:sp>
        <p:nvSpPr>
          <p:cNvPr id="49" name="Slide Number Placeholder 17">
            <a:extLst>
              <a:ext uri="{FF2B5EF4-FFF2-40B4-BE49-F238E27FC236}">
                <a16:creationId xmlns:a16="http://schemas.microsoft.com/office/drawing/2014/main" id="{D0ACF93A-73FB-8386-DC82-12800A2510B4}"/>
              </a:ext>
            </a:extLst>
          </p:cNvPr>
          <p:cNvSpPr txBox="1">
            <a:spLocks/>
          </p:cNvSpPr>
          <p:nvPr/>
        </p:nvSpPr>
        <p:spPr>
          <a:xfrm>
            <a:off x="11416222" y="6447549"/>
            <a:ext cx="731600" cy="52480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pPr marL="0" marR="0" lvl="0" indent="0" algn="r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46BDE54-0DFC-4038-1232-66EA80791F2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5924" y="39982"/>
            <a:ext cx="472196" cy="397147"/>
          </a:xfrm>
          <a:prstGeom prst="rect">
            <a:avLst/>
          </a:prstGeom>
          <a:effectLst>
            <a:glow rad="38100">
              <a:schemeClr val="bg1"/>
            </a:glow>
          </a:effectLst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9FA24EDB-F3AE-00C5-6BFE-DB6A9E2A91C9}"/>
              </a:ext>
            </a:extLst>
          </p:cNvPr>
          <p:cNvGrpSpPr/>
          <p:nvPr/>
        </p:nvGrpSpPr>
        <p:grpSpPr>
          <a:xfrm>
            <a:off x="1554896" y="921251"/>
            <a:ext cx="9042503" cy="5450422"/>
            <a:chOff x="1905002" y="1222522"/>
            <a:chExt cx="8632369" cy="5450422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7FD1403F-8E90-443A-FA33-FBB7515F17B3}"/>
                </a:ext>
              </a:extLst>
            </p:cNvPr>
            <p:cNvGrpSpPr/>
            <p:nvPr/>
          </p:nvGrpSpPr>
          <p:grpSpPr>
            <a:xfrm>
              <a:off x="2143007" y="1420808"/>
              <a:ext cx="8143991" cy="5197705"/>
              <a:chOff x="2143009" y="1707128"/>
              <a:chExt cx="7905982" cy="4880290"/>
            </a:xfrm>
          </p:grpSpPr>
          <p:pic>
            <p:nvPicPr>
              <p:cNvPr id="7" name="Picture 6">
                <a:extLst>
                  <a:ext uri="{FF2B5EF4-FFF2-40B4-BE49-F238E27FC236}">
                    <a16:creationId xmlns:a16="http://schemas.microsoft.com/office/drawing/2014/main" id="{86028D70-24A6-8F4A-DC28-FCC363ECA0E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rcRect l="7394" t="13208" r="8089" b="14000"/>
              <a:stretch>
                <a:fillRect/>
              </a:stretch>
            </p:blipFill>
            <p:spPr>
              <a:xfrm>
                <a:off x="2143009" y="2046513"/>
                <a:ext cx="7905982" cy="4540905"/>
              </a:xfrm>
              <a:prstGeom prst="rect">
                <a:avLst/>
              </a:prstGeom>
            </p:spPr>
          </p:pic>
          <p:sp>
            <p:nvSpPr>
              <p:cNvPr id="9" name="กล่องข้อความ 256">
                <a:extLst>
                  <a:ext uri="{FF2B5EF4-FFF2-40B4-BE49-F238E27FC236}">
                    <a16:creationId xmlns:a16="http://schemas.microsoft.com/office/drawing/2014/main" id="{35A9A177-1B23-9F82-EB38-19FEC3195610}"/>
                  </a:ext>
                </a:extLst>
              </p:cNvPr>
              <p:cNvSpPr txBox="1"/>
              <p:nvPr/>
            </p:nvSpPr>
            <p:spPr>
              <a:xfrm>
                <a:off x="2143009" y="1707128"/>
                <a:ext cx="7905982" cy="29604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811254" marR="0" lvl="0" indent="-811254" algn="ctr" defTabSz="914446" rtl="0" eaLnBrk="1" fontAlgn="auto" latinLnBrk="0" hangingPunct="1">
                  <a:lnSpc>
                    <a:spcPct val="8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600" b="1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แบบฟอร์มรายงานผลการพัฒนา</a:t>
                </a:r>
                <a:r>
                  <a:rPr kumimoji="0" lang="th-TH" sz="1600" b="1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บุคลากรไอทีหรือบุคลากรผู้ปฏิบัติงานด้านดิจิทัลของส่วนราชการเพื่อยกระดับทักษะดิจิทัล</a:t>
                </a:r>
                <a:endParaRPr kumimoji="0" lang="en-US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AC3D78D5-7799-5284-9767-3A27F5E08803}"/>
                </a:ext>
              </a:extLst>
            </p:cNvPr>
            <p:cNvSpPr/>
            <p:nvPr/>
          </p:nvSpPr>
          <p:spPr>
            <a:xfrm>
              <a:off x="1905002" y="1222522"/>
              <a:ext cx="8632369" cy="5450422"/>
            </a:xfrm>
            <a:prstGeom prst="roundRect">
              <a:avLst>
                <a:gd name="adj" fmla="val 4322"/>
              </a:avLst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185112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F4AA05-976F-1AA5-C227-F7DB3DA83E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D39E57AF-2EFF-CADE-0C46-EA73FBEB5CBD}"/>
              </a:ext>
            </a:extLst>
          </p:cNvPr>
          <p:cNvSpPr/>
          <p:nvPr/>
        </p:nvSpPr>
        <p:spPr>
          <a:xfrm>
            <a:off x="-13648" y="-15861"/>
            <a:ext cx="12179592" cy="5551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Slide Number Placeholder 17">
            <a:extLst>
              <a:ext uri="{FF2B5EF4-FFF2-40B4-BE49-F238E27FC236}">
                <a16:creationId xmlns:a16="http://schemas.microsoft.com/office/drawing/2014/main" id="{A8E4D7EB-D385-2AE8-0B39-9EAFF1931C5F}"/>
              </a:ext>
            </a:extLst>
          </p:cNvPr>
          <p:cNvSpPr txBox="1">
            <a:spLocks/>
          </p:cNvSpPr>
          <p:nvPr/>
        </p:nvSpPr>
        <p:spPr>
          <a:xfrm>
            <a:off x="11416222" y="6447549"/>
            <a:ext cx="731600" cy="52480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pPr marL="0" marR="0" lvl="0" indent="0" algn="r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9AB67EB-3C6C-1ABC-69C2-AF625B26390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5924" y="39982"/>
            <a:ext cx="472196" cy="397147"/>
          </a:xfrm>
          <a:prstGeom prst="rect">
            <a:avLst/>
          </a:prstGeom>
          <a:effectLst>
            <a:glow rad="38100">
              <a:schemeClr val="bg1"/>
            </a:glow>
          </a:effectLst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C34C06A3-2BEB-0522-F1B6-94B4B9597EC4}"/>
              </a:ext>
            </a:extLst>
          </p:cNvPr>
          <p:cNvGrpSpPr/>
          <p:nvPr/>
        </p:nvGrpSpPr>
        <p:grpSpPr>
          <a:xfrm>
            <a:off x="851742" y="832039"/>
            <a:ext cx="9383269" cy="5570164"/>
            <a:chOff x="530685" y="1211636"/>
            <a:chExt cx="9383269" cy="5570164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1C9C6680-6BB6-F80E-A262-B8CFCF7B60C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b="17011"/>
            <a:stretch>
              <a:fillRect/>
            </a:stretch>
          </p:blipFill>
          <p:spPr>
            <a:xfrm>
              <a:off x="530685" y="1312844"/>
              <a:ext cx="9383269" cy="5390172"/>
            </a:xfrm>
            <a:prstGeom prst="rect">
              <a:avLst/>
            </a:prstGeom>
          </p:spPr>
        </p:pic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AA23974C-CF44-1715-8E5F-3FFF398EC21F}"/>
                </a:ext>
              </a:extLst>
            </p:cNvPr>
            <p:cNvSpPr/>
            <p:nvPr/>
          </p:nvSpPr>
          <p:spPr>
            <a:xfrm>
              <a:off x="530685" y="1211636"/>
              <a:ext cx="9383269" cy="5570164"/>
            </a:xfrm>
            <a:prstGeom prst="roundRect">
              <a:avLst>
                <a:gd name="adj" fmla="val 4322"/>
              </a:avLst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F80425AA-E8A4-80A2-53A7-066168AA26F8}"/>
              </a:ext>
            </a:extLst>
          </p:cNvPr>
          <p:cNvSpPr txBox="1"/>
          <p:nvPr/>
        </p:nvSpPr>
        <p:spPr>
          <a:xfrm>
            <a:off x="38365" y="-15861"/>
            <a:ext cx="115075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168400" algn="l"/>
              </a:tabLst>
              <a:defRPr/>
            </a:pPr>
            <a:r>
              <a:rPr kumimoji="0" lang="th-TH" sz="2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อย่างแบบฟอร์มรายงานผลการพัฒนาบุคลากรไอทีหรือบุคลากรผู้ปฏิบัติงานด้านดิจิทัลของส่วนราชการเพื่อยกระดับทักษะดิจิทัล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C597C6D-EBA3-0FB1-5DB2-71295E4D1968}"/>
              </a:ext>
            </a:extLst>
          </p:cNvPr>
          <p:cNvSpPr txBox="1"/>
          <p:nvPr/>
        </p:nvSpPr>
        <p:spPr>
          <a:xfrm>
            <a:off x="10372691" y="5648830"/>
            <a:ext cx="16827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สำหรับ </a:t>
            </a: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Download </a:t>
            </a:r>
            <a:r>
              <a:rPr kumimoji="0" lang="th-TH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แบบฟอร์มรายงานผลการพัฒนาบุคลากร</a:t>
            </a: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pic>
        <p:nvPicPr>
          <p:cNvPr id="12" name="Picture 2">
            <a:extLst>
              <a:ext uri="{FF2B5EF4-FFF2-40B4-BE49-F238E27FC236}">
                <a16:creationId xmlns:a16="http://schemas.microsoft.com/office/drawing/2014/main" id="{1BBC613A-20DC-09CF-CD39-9C867C0D70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6060" y="4010677"/>
            <a:ext cx="1409700" cy="140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>
            <a:extLst>
              <a:ext uri="{FF2B5EF4-FFF2-40B4-BE49-F238E27FC236}">
                <a16:creationId xmlns:a16="http://schemas.microsoft.com/office/drawing/2014/main" id="{1798B5F8-C34A-33A9-223A-85F687522E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9191" y="4090933"/>
            <a:ext cx="1409700" cy="140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34199B8F-F9A0-29AA-E5BD-BD200729F033}"/>
              </a:ext>
            </a:extLst>
          </p:cNvPr>
          <p:cNvSpPr txBox="1"/>
          <p:nvPr/>
        </p:nvSpPr>
        <p:spPr>
          <a:xfrm>
            <a:off x="10236083" y="5405718"/>
            <a:ext cx="1955917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https://eoffice.opdc.go.th/d/5a36986a</a:t>
            </a:r>
          </a:p>
        </p:txBody>
      </p:sp>
    </p:spTree>
    <p:extLst>
      <p:ext uri="{BB962C8B-B14F-4D97-AF65-F5344CB8AC3E}">
        <p14:creationId xmlns:p14="http://schemas.microsoft.com/office/powerpoint/2010/main" val="22510494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7360F0-F6E8-24CD-D34F-C3709295FC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AB206CAD-0A5E-77B3-27AE-9B5C1DED8C24}"/>
              </a:ext>
            </a:extLst>
          </p:cNvPr>
          <p:cNvSpPr/>
          <p:nvPr/>
        </p:nvSpPr>
        <p:spPr>
          <a:xfrm>
            <a:off x="-13648" y="-15861"/>
            <a:ext cx="12179592" cy="5551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2DE3035-70AD-6F5C-B7F0-2931102DB4E2}"/>
              </a:ext>
            </a:extLst>
          </p:cNvPr>
          <p:cNvSpPr txBox="1"/>
          <p:nvPr/>
        </p:nvSpPr>
        <p:spPr>
          <a:xfrm>
            <a:off x="38365" y="-15861"/>
            <a:ext cx="11757395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1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9" name="Slide Number Placeholder 17">
            <a:extLst>
              <a:ext uri="{FF2B5EF4-FFF2-40B4-BE49-F238E27FC236}">
                <a16:creationId xmlns:a16="http://schemas.microsoft.com/office/drawing/2014/main" id="{2E3F0AB3-5E35-1868-4CC4-F7E4D66E9B58}"/>
              </a:ext>
            </a:extLst>
          </p:cNvPr>
          <p:cNvSpPr txBox="1">
            <a:spLocks/>
          </p:cNvSpPr>
          <p:nvPr/>
        </p:nvSpPr>
        <p:spPr>
          <a:xfrm>
            <a:off x="11416222" y="6447549"/>
            <a:ext cx="731600" cy="52480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pPr marL="0" marR="0" lvl="0" indent="0" algn="r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6E9CBEA-F290-E969-25EC-D7ED1D1A6B6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5924" y="39982"/>
            <a:ext cx="472196" cy="397147"/>
          </a:xfrm>
          <a:prstGeom prst="rect">
            <a:avLst/>
          </a:prstGeom>
          <a:effectLst>
            <a:glow rad="38100">
              <a:schemeClr val="bg1"/>
            </a:glow>
          </a:effectLst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9A915547-7CFD-490F-150B-2BE1FAA6FFDB}"/>
              </a:ext>
            </a:extLst>
          </p:cNvPr>
          <p:cNvGrpSpPr/>
          <p:nvPr/>
        </p:nvGrpSpPr>
        <p:grpSpPr>
          <a:xfrm>
            <a:off x="1133928" y="801645"/>
            <a:ext cx="9102155" cy="5645904"/>
            <a:chOff x="1790700" y="1365178"/>
            <a:chExt cx="8496300" cy="5383563"/>
          </a:xfrm>
        </p:grpSpPr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F2DFBA35-0549-176C-38AE-7C7C644A1E20}"/>
                </a:ext>
              </a:extLst>
            </p:cNvPr>
            <p:cNvSpPr/>
            <p:nvPr/>
          </p:nvSpPr>
          <p:spPr>
            <a:xfrm>
              <a:off x="1790700" y="1365178"/>
              <a:ext cx="8496300" cy="5383563"/>
            </a:xfrm>
            <a:prstGeom prst="roundRect">
              <a:avLst>
                <a:gd name="adj" fmla="val 7081"/>
              </a:avLst>
            </a:prstGeom>
            <a:noFill/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3271C5EE-5CDF-19FB-4EE6-5772A5D469C2}"/>
                </a:ext>
              </a:extLst>
            </p:cNvPr>
            <p:cNvGrpSpPr/>
            <p:nvPr/>
          </p:nvGrpSpPr>
          <p:grpSpPr>
            <a:xfrm>
              <a:off x="2052454" y="1484520"/>
              <a:ext cx="8022274" cy="5041895"/>
              <a:chOff x="1459183" y="1376064"/>
              <a:chExt cx="8174674" cy="5137676"/>
            </a:xfrm>
          </p:grpSpPr>
          <p:pic>
            <p:nvPicPr>
              <p:cNvPr id="3" name="Picture 2">
                <a:extLst>
                  <a:ext uri="{FF2B5EF4-FFF2-40B4-BE49-F238E27FC236}">
                    <a16:creationId xmlns:a16="http://schemas.microsoft.com/office/drawing/2014/main" id="{74FBEFF4-2937-19ED-FD0B-A51D0ED06CE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rcRect l="2170" t="15993"/>
              <a:stretch>
                <a:fillRect/>
              </a:stretch>
            </p:blipFill>
            <p:spPr>
              <a:xfrm>
                <a:off x="1459183" y="1788552"/>
                <a:ext cx="8174674" cy="4725188"/>
              </a:xfrm>
              <a:prstGeom prst="rect">
                <a:avLst/>
              </a:prstGeom>
            </p:spPr>
          </p:pic>
          <p:sp>
            <p:nvSpPr>
              <p:cNvPr id="4" name="กล่องข้อความ 256">
                <a:extLst>
                  <a:ext uri="{FF2B5EF4-FFF2-40B4-BE49-F238E27FC236}">
                    <a16:creationId xmlns:a16="http://schemas.microsoft.com/office/drawing/2014/main" id="{4733D66A-633F-D3F7-9786-E0BE56D1B4D8}"/>
                  </a:ext>
                </a:extLst>
              </p:cNvPr>
              <p:cNvSpPr txBox="1"/>
              <p:nvPr/>
            </p:nvSpPr>
            <p:spPr>
              <a:xfrm>
                <a:off x="1459183" y="1376064"/>
                <a:ext cx="8174674" cy="45135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811254" marR="0" lvl="0" indent="-811254" algn="ctr" defTabSz="914446" rtl="0" eaLnBrk="1" fontAlgn="auto" latinLnBrk="0" hangingPunct="1">
                  <a:lnSpc>
                    <a:spcPct val="8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400" b="1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แบบฟอร์มรายงานสัดส่วนการรับบริการในทุกช่องทางการให้บริการของทุกงานบริการ</a:t>
                </a:r>
                <a:endParaRPr kumimoji="0" lang="en-US" sz="14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endParaRPr>
              </a:p>
              <a:p>
                <a:pPr marL="811254" marR="0" lvl="0" indent="-811254" algn="ctr" defTabSz="914446" rtl="0" eaLnBrk="1" fontAlgn="auto" latinLnBrk="0" hangingPunct="1">
                  <a:lnSpc>
                    <a:spcPct val="8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400" b="1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ที่พัฒนาและเชื่อมโยงมาให้บริการบนแพลตฟอร์มดิจิทัลกลางแล้ว</a:t>
                </a:r>
                <a:endParaRPr kumimoji="0" lang="en-US" sz="14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endParaRPr>
              </a:p>
            </p:txBody>
          </p:sp>
        </p:grpSp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32657BC2-C6F9-40F2-85BC-99F1B44E1AA9}"/>
              </a:ext>
            </a:extLst>
          </p:cNvPr>
          <p:cNvSpPr txBox="1"/>
          <p:nvPr/>
        </p:nvSpPr>
        <p:spPr>
          <a:xfrm>
            <a:off x="10372691" y="5648830"/>
            <a:ext cx="16827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สำหรับ </a:t>
            </a: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Download </a:t>
            </a:r>
            <a:r>
              <a:rPr kumimoji="0" lang="th-TH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แบบฟอร์มรายงานสัดส่วนการรับบริการฯ</a:t>
            </a: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BAAC1E6D-C929-6513-76F3-C3AE3723D3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6060" y="4010677"/>
            <a:ext cx="1409700" cy="140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>
            <a:extLst>
              <a:ext uri="{FF2B5EF4-FFF2-40B4-BE49-F238E27FC236}">
                <a16:creationId xmlns:a16="http://schemas.microsoft.com/office/drawing/2014/main" id="{54806D62-D3D4-3302-0993-EF5435CC43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9191" y="4090933"/>
            <a:ext cx="1409700" cy="140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5111ACC2-3874-4170-DCA0-92CB80358F71}"/>
              </a:ext>
            </a:extLst>
          </p:cNvPr>
          <p:cNvSpPr txBox="1"/>
          <p:nvPr/>
        </p:nvSpPr>
        <p:spPr>
          <a:xfrm>
            <a:off x="10236083" y="5405718"/>
            <a:ext cx="1955917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https://eoffice.opdc.go.th/d/5a36986a</a:t>
            </a:r>
          </a:p>
        </p:txBody>
      </p:sp>
    </p:spTree>
    <p:extLst>
      <p:ext uri="{BB962C8B-B14F-4D97-AF65-F5344CB8AC3E}">
        <p14:creationId xmlns:p14="http://schemas.microsoft.com/office/powerpoint/2010/main" val="32153836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276168-6599-2981-B220-337F29D3F5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5257A03-967E-BA1E-0D74-ACB9D5600D43}"/>
              </a:ext>
            </a:extLst>
          </p:cNvPr>
          <p:cNvSpPr/>
          <p:nvPr/>
        </p:nvSpPr>
        <p:spPr>
          <a:xfrm>
            <a:off x="63817" y="590571"/>
            <a:ext cx="4331635" cy="3469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6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จำนวนท้องถิ่นสินค้าเกษตรและบริการมูลค่าสูง </a:t>
            </a:r>
          </a:p>
        </p:txBody>
      </p:sp>
      <p:sp>
        <p:nvSpPr>
          <p:cNvPr id="38" name="Rectangle: Rounded Corners 37">
            <a:extLst>
              <a:ext uri="{FF2B5EF4-FFF2-40B4-BE49-F238E27FC236}">
                <a16:creationId xmlns:a16="http://schemas.microsoft.com/office/drawing/2014/main" id="{16289B9F-6781-CB5E-017B-A15D8C7FBA60}"/>
              </a:ext>
            </a:extLst>
          </p:cNvPr>
          <p:cNvSpPr/>
          <p:nvPr/>
        </p:nvSpPr>
        <p:spPr>
          <a:xfrm>
            <a:off x="9761990" y="1107666"/>
            <a:ext cx="2333640" cy="1598469"/>
          </a:xfrm>
          <a:prstGeom prst="roundRect">
            <a:avLst>
              <a:gd name="adj" fmla="val 12443"/>
            </a:avLst>
          </a:prstGeom>
          <a:solidFill>
            <a:srgbClr val="FFCC66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953B35DA-F707-89D8-420F-C7578541F43E}"/>
              </a:ext>
            </a:extLst>
          </p:cNvPr>
          <p:cNvSpPr txBox="1"/>
          <p:nvPr/>
        </p:nvSpPr>
        <p:spPr>
          <a:xfrm>
            <a:off x="9803532" y="1192276"/>
            <a:ext cx="2324651" cy="1582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แผนแม่บทฯ และแผนแม่บทย่อยฯ ที่เกี่ยวข้อง</a:t>
            </a: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0" cap="none" spc="-2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แผนแม่บทฯ </a:t>
            </a:r>
            <a:r>
              <a:rPr kumimoji="0" lang="en-US" sz="1600" b="1" i="0" u="none" strike="noStrike" kern="0" cap="none" spc="-2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1" i="0" u="none" strike="noStrike" kern="0" cap="none" spc="-2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600" b="0" i="0" u="dotted" strike="noStrike" kern="0" cap="none" spc="-2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ประเด็น 19 การบริหารจัดการน้ำทั้งระบบ</a:t>
            </a: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0" cap="none" spc="-2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แผนแม่บทย่อยฯ</a:t>
            </a:r>
            <a:r>
              <a:rPr kumimoji="0" lang="en-US" sz="1600" b="1" i="0" u="none" strike="noStrike" kern="0" cap="none" spc="-2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: </a:t>
            </a:r>
            <a:r>
              <a:rPr kumimoji="0" lang="th-TH" sz="1600" b="0" i="0" u="dotted" strike="noStrike" kern="0" cap="none" spc="-2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19.1 การพัฒนาการจัดการน้ำเชิงลุ่มน้ำทั้งระบบเพื่อเพิ่มความมั่นคงด้านน้ำของประเทศ</a:t>
            </a:r>
            <a:endParaRPr kumimoji="0" lang="th-TH" sz="1800" b="0" i="0" u="dotted" strike="noStrike" kern="0" cap="none" spc="-2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PSK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983F2426-EBBE-6DAB-ED25-8B1AF1D926E2}"/>
              </a:ext>
            </a:extLst>
          </p:cNvPr>
          <p:cNvGrpSpPr/>
          <p:nvPr/>
        </p:nvGrpSpPr>
        <p:grpSpPr>
          <a:xfrm>
            <a:off x="9775002" y="2791664"/>
            <a:ext cx="2310363" cy="631500"/>
            <a:chOff x="9772608" y="2530886"/>
            <a:chExt cx="2310363" cy="631500"/>
          </a:xfrm>
        </p:grpSpPr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1A1B02B4-EACD-68AB-B3FD-7E5155F7D02F}"/>
                </a:ext>
              </a:extLst>
            </p:cNvPr>
            <p:cNvSpPr txBox="1"/>
            <p:nvPr/>
          </p:nvSpPr>
          <p:spPr>
            <a:xfrm>
              <a:off x="9772608" y="2530886"/>
              <a:ext cx="2310363" cy="631500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</p:spPr>
          <p:txBody>
            <a:bodyPr wrap="square">
              <a:noAutofit/>
            </a:bodyPr>
            <a:lstStyle>
              <a:defPPr>
                <a:defRPr lang="en-US"/>
              </a:defPPr>
              <a:lvl1pPr marL="107950" marR="0" lvl="0" indent="-107950" fontAlgn="auto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kumimoji="0" sz="900" b="0" i="0" u="none" strike="noStrike" cap="none" spc="0" normalizeH="0" baseline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defRPr>
              </a:lvl1pPr>
            </a:lstStyle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endParaRPr kumimoji="0" lang="th-TH" sz="9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8C913F5C-436E-10FC-795F-C3661B8DA231}"/>
                </a:ext>
              </a:extLst>
            </p:cNvPr>
            <p:cNvSpPr txBox="1"/>
            <p:nvPr/>
          </p:nvSpPr>
          <p:spPr>
            <a:xfrm>
              <a:off x="9848244" y="2607156"/>
              <a:ext cx="2139059" cy="4930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Pillar </a:t>
              </a:r>
              <a:r>
                <a:rPr kumimoji="0" 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2 </a:t>
              </a:r>
              <a:r>
                <a:rPr kumimoji="0" lang="en-US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: </a:t>
              </a:r>
              <a:r>
                <a:rPr kumimoji="0" lang="th-TH" sz="1600" b="1" i="0" u="dotted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การสร้างความมั่นคงของน้ำภาคการผลิต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7EC9769C-A717-B786-175D-B3CD138873C0}"/>
              </a:ext>
            </a:extLst>
          </p:cNvPr>
          <p:cNvGrpSpPr/>
          <p:nvPr/>
        </p:nvGrpSpPr>
        <p:grpSpPr>
          <a:xfrm>
            <a:off x="9761990" y="3793468"/>
            <a:ext cx="2310363" cy="939139"/>
            <a:chOff x="9840008" y="3339524"/>
            <a:chExt cx="2247379" cy="714649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0433C63C-DC28-CD41-B1B7-7EF05D6E6CEE}"/>
                </a:ext>
              </a:extLst>
            </p:cNvPr>
            <p:cNvSpPr/>
            <p:nvPr/>
          </p:nvSpPr>
          <p:spPr>
            <a:xfrm>
              <a:off x="9840008" y="3339524"/>
              <a:ext cx="2242963" cy="71464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98EA83C4-7F9B-5CA5-184A-1350AC0BE4F5}"/>
                </a:ext>
              </a:extLst>
            </p:cNvPr>
            <p:cNvSpPr txBox="1"/>
            <p:nvPr/>
          </p:nvSpPr>
          <p:spPr>
            <a:xfrm>
              <a:off x="9865672" y="3431699"/>
              <a:ext cx="2221715" cy="47353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1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รหัวข้อย่อยภายใต้ </a:t>
              </a:r>
              <a:r>
                <a:rPr kumimoji="0" lang="en-US" sz="1600" b="1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Pillar</a:t>
              </a: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dotted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2.5 </a:t>
              </a:r>
              <a:r>
                <a:rPr kumimoji="0" lang="th-TH" sz="1600" b="1" i="0" u="dotted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การเพิ่มผลิตภาพมูลค่าภาคการผลิต</a:t>
              </a:r>
            </a:p>
          </p:txBody>
        </p:sp>
      </p:grpSp>
      <p:sp>
        <p:nvSpPr>
          <p:cNvPr id="43" name="Arrow: Down 42">
            <a:extLst>
              <a:ext uri="{FF2B5EF4-FFF2-40B4-BE49-F238E27FC236}">
                <a16:creationId xmlns:a16="http://schemas.microsoft.com/office/drawing/2014/main" id="{26A41B54-7973-2F8B-6D48-CE6E32C2EB45}"/>
              </a:ext>
            </a:extLst>
          </p:cNvPr>
          <p:cNvSpPr/>
          <p:nvPr/>
        </p:nvSpPr>
        <p:spPr>
          <a:xfrm>
            <a:off x="10749016" y="3510606"/>
            <a:ext cx="384835" cy="236219"/>
          </a:xfrm>
          <a:prstGeom prst="downArrow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60" name="Arrow: Down 59">
            <a:extLst>
              <a:ext uri="{FF2B5EF4-FFF2-40B4-BE49-F238E27FC236}">
                <a16:creationId xmlns:a16="http://schemas.microsoft.com/office/drawing/2014/main" id="{3B874C94-91C4-6248-4061-192AF6D04BDE}"/>
              </a:ext>
            </a:extLst>
          </p:cNvPr>
          <p:cNvSpPr/>
          <p:nvPr/>
        </p:nvSpPr>
        <p:spPr>
          <a:xfrm>
            <a:off x="10749016" y="4839130"/>
            <a:ext cx="384835" cy="236219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61" name="Group 60">
            <a:extLst>
              <a:ext uri="{FF2B5EF4-FFF2-40B4-BE49-F238E27FC236}">
                <a16:creationId xmlns:a16="http://schemas.microsoft.com/office/drawing/2014/main" id="{8E0EFB7A-6DBF-5095-F27C-7B3BB0729E0A}"/>
              </a:ext>
            </a:extLst>
          </p:cNvPr>
          <p:cNvGrpSpPr/>
          <p:nvPr/>
        </p:nvGrpSpPr>
        <p:grpSpPr>
          <a:xfrm>
            <a:off x="9761991" y="5137124"/>
            <a:ext cx="2299732" cy="1512816"/>
            <a:chOff x="9736320" y="3339523"/>
            <a:chExt cx="2299732" cy="995207"/>
          </a:xfrm>
        </p:grpSpPr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D455EAE0-5E17-7CF7-E9B3-D8E35E1AA936}"/>
                </a:ext>
              </a:extLst>
            </p:cNvPr>
            <p:cNvSpPr/>
            <p:nvPr/>
          </p:nvSpPr>
          <p:spPr>
            <a:xfrm>
              <a:off x="9736320" y="3339523"/>
              <a:ext cx="2299732" cy="99520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A6A26980-CECC-224B-B17F-A881EB9986B4}"/>
                </a:ext>
              </a:extLst>
            </p:cNvPr>
            <p:cNvSpPr txBox="1"/>
            <p:nvPr/>
          </p:nvSpPr>
          <p:spPr>
            <a:xfrm>
              <a:off x="9788144" y="3391359"/>
              <a:ext cx="2211085" cy="52642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  <a:sym typeface="Wingdings 2" panose="05020102010507070707" pitchFamily="18" charset="2"/>
                </a:rPr>
                <a:t></a:t>
              </a: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  <a:sym typeface="Wingdings" panose="05000000000000000000" pitchFamily="2" charset="2"/>
                </a:rPr>
                <a:t> </a:t>
              </a: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ตัวชี้วัดเฉพาะหน่วยงาน</a:t>
              </a: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6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  <a:sym typeface="Wingdings" panose="05000000000000000000" pitchFamily="2" charset="2"/>
                </a:rPr>
                <a:t> </a:t>
              </a: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ตัวชี้วัดบูรณาการหลายหน่วย</a:t>
              </a:r>
            </a:p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โปรดระบุ  </a:t>
              </a:r>
              <a:r>
                <a:rPr kumimoji="0" lang="th-TH" sz="1600" b="0" i="0" u="dotted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                              </a:t>
              </a:r>
              <a:r>
                <a:rPr kumimoji="0" lang="en-US" sz="1600" b="0" i="0" u="dotted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 PSK"/>
                  <a:ea typeface="+mn-ea"/>
                  <a:cs typeface="TH SarabunPSK" panose="020B0500040200020003" pitchFamily="34" charset="-34"/>
                </a:rPr>
                <a:t>.</a:t>
              </a:r>
              <a:endParaRPr kumimoji="0" lang="th-TH" sz="1600" b="0" i="0" u="dotted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42" name="Rectangle 41">
            <a:extLst>
              <a:ext uri="{FF2B5EF4-FFF2-40B4-BE49-F238E27FC236}">
                <a16:creationId xmlns:a16="http://schemas.microsoft.com/office/drawing/2014/main" id="{28A1B350-AF40-45F2-F17A-BEE2D928CE29}"/>
              </a:ext>
            </a:extLst>
          </p:cNvPr>
          <p:cNvSpPr/>
          <p:nvPr/>
        </p:nvSpPr>
        <p:spPr>
          <a:xfrm>
            <a:off x="0" y="6500814"/>
            <a:ext cx="9504738" cy="270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การประมวลผลข้อมูลมูลค่าสินค้าในปีงบประมาณปี พ.ศ.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2569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ไม่สามารถประมวลผลได้ทันในเดือน กันยายน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2569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จึงต้องใช้ขอมูลย้อนหลังในปี 2568 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3B992650-AEF6-9CC9-2B10-CBF5F7B178CF}"/>
              </a:ext>
            </a:extLst>
          </p:cNvPr>
          <p:cNvSpPr/>
          <p:nvPr/>
        </p:nvSpPr>
        <p:spPr>
          <a:xfrm>
            <a:off x="0" y="6660636"/>
            <a:ext cx="6734673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สำนักงานปลัดกระทรวงเกษตรและสหกรณ์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ต.ค.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68 – 30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ก.ย.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69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PSK"/>
              <a:ea typeface="+mn-ea"/>
              <a:cs typeface="TH SarabunPSK" panose="020B0500040200020003" pitchFamily="34" charset="-34"/>
            </a:endParaRPr>
          </a:p>
        </p:txBody>
      </p:sp>
      <p:pic>
        <p:nvPicPr>
          <p:cNvPr id="8" name="Picture 7" descr="A green and yellow circular emblem with a dragon and a person holding a sword&#10;&#10;AI-generated content may be incorrect.">
            <a:extLst>
              <a:ext uri="{FF2B5EF4-FFF2-40B4-BE49-F238E27FC236}">
                <a16:creationId xmlns:a16="http://schemas.microsoft.com/office/drawing/2014/main" id="{6CE00BFE-D429-7EB2-0485-D88B33F1066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5639" y="597630"/>
            <a:ext cx="532436" cy="532436"/>
          </a:xfrm>
          <a:prstGeom prst="rect">
            <a:avLst/>
          </a:prstGeom>
        </p:spPr>
      </p:pic>
      <p:graphicFrame>
        <p:nvGraphicFramePr>
          <p:cNvPr id="10" name="ตาราง 9">
            <a:extLst>
              <a:ext uri="{FF2B5EF4-FFF2-40B4-BE49-F238E27FC236}">
                <a16:creationId xmlns:a16="http://schemas.microsoft.com/office/drawing/2014/main" id="{F9C2947C-AB61-1030-E891-12ECD2EA145F}"/>
              </a:ext>
            </a:extLst>
          </p:cNvPr>
          <p:cNvGraphicFramePr>
            <a:graphicFrameLocks noGrp="1"/>
          </p:cNvGraphicFramePr>
          <p:nvPr/>
        </p:nvGraphicFramePr>
        <p:xfrm>
          <a:off x="115747" y="846005"/>
          <a:ext cx="9500092" cy="18068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000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06230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นิยาม</a:t>
                      </a:r>
                      <a:r>
                        <a:rPr lang="th-TH" sz="14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: </a:t>
                      </a:r>
                      <a:r>
                        <a:rPr lang="th-TH" sz="14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มีการ</a:t>
                      </a:r>
                      <a:r>
                        <a:rPr lang="th-TH" sz="1400" b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ส่งเสริมพัฒนาการผลิตสินค้าเกษตรและบริการมูลค่าสูง ด้านพืช แมลงเศรษฐกิจ และบริการเชิงสร้างสรรค์ / ด้านปศุสัตว์ / ด้านประมง ภายใต้โครงการสินค้าเกษตรและบริการมูลค่าสูง 1 ท้องถิ่น 1 สินค้าเกษตรมูลค่าสูง ประจำปีงบประมาณ พ.ศ. 2569-2570 โดย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กำหนดกรอบแนวทาง การขับเคลื่อนและจำแนกประเภทกลุ่มสินค้าและบริการ เพื่อพัฒนายกระดับสินค้า เป็น 3 กลุ่ม ประกอบด้วย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1.กลุ่มสินค้าเกษตรเพื่อส่งออก เป็นสินค้าที่มีการรวมกลุ่มกันผลิต รวมกลุ่มกันจำหน่าย โดยมีผลผลิตสู่ตลาดภายในประเทศและตลาดต่างประเทศ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2.กลุ่มสินค้าเกษตร ที่มีการแปรรูปเป็นสินค้าที่มีตลาดภายในประเทศ มีการจำหน่ายเป็นผลผลิตโดยตรงหรือมีการแปรรูป ซึ่งถือเป็นกลุ่มที่มีศักยภาพและความพร้อมในการจะส่งออกสูง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3. กลุ่มสินค้าเกษตรและบริการเชิงสร้างสรรค์ เป็นสินค้าสะท้อนเอกลักษณ์ และเสน่ห์ ชุมชน เป็นแหล่งท่องเที่ยว สามารถยกระดับและสร้างมูลค่าเพิ่มทางเศรษฐกิจของชุมชน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ขอบเขตการประเมิน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lang="th-TH" sz="14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จำนวนท้องถิ่นสินค้าเกษตรและบริการมูลค่าสูงที่เข้าร่วม</a:t>
                      </a:r>
                      <a:r>
                        <a:rPr lang="th-TH" sz="1400" b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โครงการสินค้าเกษตรและบริการมูลค่าสูง 1 ท้องถิ่น 1 สินค้าเกษตรมูลค่าสูง พ.ศ. 2569-2570</a:t>
                      </a:r>
                      <a:endParaRPr lang="en-US" sz="1400" b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วิธีการเก็บข้อมูล</a:t>
                      </a:r>
                      <a:r>
                        <a:rPr lang="th-TH" sz="1400" b="1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:  </a:t>
                      </a:r>
                      <a:r>
                        <a:rPr lang="th-TH" sz="1400" b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จากเอกสาร/รายงานสรุปผล  หรือจากหนังสือนำเสนอผู้บริหาร/หนังสือถึงหน่วยงานต่างๆที่เกี่ยวข้อง (ถ้ามี)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แหล่งที่มาของข้อมูล 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lang="th-TH" sz="14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 รายงานการประชุมคณะกรรมการบริหารนโยบาย</a:t>
                      </a:r>
                      <a:r>
                        <a:rPr lang="th-TH" sz="1400" b="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สินค้าเกษตรและบริการมูลค่าสูง 1 ท้องถิ่น 1 สินค้าเกษตรมูลค่าสูง </a:t>
                      </a:r>
                      <a:endParaRPr lang="en-US" sz="1400" b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1" name="Table 26">
            <a:extLst>
              <a:ext uri="{FF2B5EF4-FFF2-40B4-BE49-F238E27FC236}">
                <a16:creationId xmlns:a16="http://schemas.microsoft.com/office/drawing/2014/main" id="{AACB8A56-4B5B-C9A5-623A-835553250ECF}"/>
              </a:ext>
            </a:extLst>
          </p:cNvPr>
          <p:cNvGraphicFramePr>
            <a:graphicFrameLocks noGrp="1"/>
          </p:cNvGraphicFramePr>
          <p:nvPr/>
        </p:nvGraphicFramePr>
        <p:xfrm>
          <a:off x="2870522" y="2963120"/>
          <a:ext cx="6840638" cy="1234266"/>
        </p:xfrm>
        <a:graphic>
          <a:graphicData uri="http://schemas.openxmlformats.org/drawingml/2006/table">
            <a:tbl>
              <a:tblPr firstRow="1"/>
              <a:tblGrid>
                <a:gridCol w="9653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45887">
                  <a:extLst>
                    <a:ext uri="{9D8B030D-6E8A-4147-A177-3AD203B41FA5}">
                      <a16:colId xmlns:a16="http://schemas.microsoft.com/office/drawing/2014/main" val="261802305"/>
                    </a:ext>
                  </a:extLst>
                </a:gridCol>
                <a:gridCol w="198319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4624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แผนระยะยาว / </a:t>
                      </a:r>
                      <a:r>
                        <a:rPr kumimoji="0" lang="en-US" sz="1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Roadmap</a:t>
                      </a:r>
                      <a:r>
                        <a:rPr kumimoji="0" lang="th-TH" sz="1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ปี 2567 -2570</a:t>
                      </a:r>
                    </a:p>
                  </a:txBody>
                  <a:tcPr marL="91455" marR="91455" marT="45691" marB="45691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lvl="0" algn="ctr"/>
                      <a:r>
                        <a:rPr lang="th-TH" sz="14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</a:t>
                      </a:r>
                      <a:endParaRPr lang="en-US" sz="1400" b="1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6000" marR="91455" marT="45691" marB="45691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2568</a:t>
                      </a:r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6000" marR="91455" marT="45691" marB="45691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baseline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</a:t>
                      </a:r>
                      <a:r>
                        <a:rPr lang="th-TH" sz="1400" b="1" baseline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</a:t>
                      </a:r>
                      <a:endParaRPr lang="en-US" sz="140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6000" marR="91455" marT="45691" marB="45691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baseline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</a:t>
                      </a:r>
                      <a:r>
                        <a:rPr lang="th-TH" sz="1400" b="1" baseline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70</a:t>
                      </a:r>
                      <a:endParaRPr lang="en-US" sz="1400" b="1" baseline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6000" marR="91455" marT="45691" marB="45691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ค่าเป้าหมาย</a:t>
                      </a:r>
                    </a:p>
                  </a:txBody>
                  <a:tcPr marL="36000" marR="91455" marT="45691" marB="45691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0" lvl="0" indent="-92075" algn="l" defTabSz="914400" rtl="0" eaLnBrk="1" fontAlgn="b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300 ท้องถิ่นได้รับพัฒนา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สะสม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92075" marR="0" lvl="0" indent="-92075" algn="l" defTabSz="914400" rtl="0" eaLnBrk="1" fontAlgn="b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90 ของจำนวนท้องถิ่น 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มีรายได้เพิ่มขึ้น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6000" marR="91455" marT="45691" marB="45691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0" lvl="0" indent="-92075" algn="l" defTabSz="914400" rtl="0" eaLnBrk="1" fontAlgn="b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400 ท้องถิ่นได้รับพัฒนา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สะสม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92075" marR="0" lvl="0" indent="-92075" algn="l" defTabSz="914400" rtl="0" eaLnBrk="1" fontAlgn="b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90 ของจำนวนท้องถิ่น 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มีรายได้เพิ่มขึ้น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6000" marR="9527" marT="951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0" lvl="0" indent="-92075" algn="l" defTabSz="914400" rtl="0" eaLnBrk="1" fontAlgn="b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500 ท้องถิ่นได้รับพัฒนา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สะสม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92075" marR="0" lvl="0" indent="-92075" algn="l" defTabSz="914400" rtl="0" eaLnBrk="1" fontAlgn="b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90 ของจำนวนท้องถิ่น 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มีรายได้เพิ่มขึ้น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6000" marR="9527" marT="951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2" name="Table 26">
            <a:extLst>
              <a:ext uri="{FF2B5EF4-FFF2-40B4-BE49-F238E27FC236}">
                <a16:creationId xmlns:a16="http://schemas.microsoft.com/office/drawing/2014/main" id="{8C74FD5A-722A-A530-8B74-EB2DF04F7916}"/>
              </a:ext>
            </a:extLst>
          </p:cNvPr>
          <p:cNvGraphicFramePr>
            <a:graphicFrameLocks noGrp="1"/>
          </p:cNvGraphicFramePr>
          <p:nvPr/>
        </p:nvGraphicFramePr>
        <p:xfrm>
          <a:off x="208567" y="2971252"/>
          <a:ext cx="2604081" cy="1232999"/>
        </p:xfrm>
        <a:graphic>
          <a:graphicData uri="http://schemas.openxmlformats.org/drawingml/2006/table">
            <a:tbl>
              <a:tblPr firstRow="1"/>
              <a:tblGrid>
                <a:gridCol w="5332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689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0191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26055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ข้อมูลพื้นฐาน </a:t>
                      </a:r>
                      <a:r>
                        <a:rPr kumimoji="0" lang="en-US" sz="1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:</a:t>
                      </a:r>
                      <a:endParaRPr kumimoji="0" lang="th-TH" sz="14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691" marB="45691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605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400" b="1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2566</a:t>
                      </a:r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691" marB="45691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</a:t>
                      </a:r>
                      <a:r>
                        <a:rPr lang="th-TH" sz="1400" b="1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</a:t>
                      </a:r>
                      <a:endParaRPr lang="en-US" sz="1400" b="1" baseline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691" marB="45691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baseline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 marL="91450" marR="91450" marT="45691" marB="45691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0889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</a:t>
                      </a:r>
                      <a:endParaRPr kumimoji="0" lang="en-US" sz="1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526" marR="9526" marT="951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Wingdings" panose="05000000000000000000" pitchFamily="2" charset="2"/>
                        </a:rPr>
                        <a:t>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136 ท้องถิ่นที่ได้รับพัฒนา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Wingdings" panose="05000000000000000000" pitchFamily="2" charset="2"/>
                        </a:rPr>
                        <a:t>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88.97 ของจำนวนท้องถิ่นมีรายได้เพิ่มขึ้น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526" marR="9526" marT="951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9526" marR="9526" marT="951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C06F8FD5-4FCE-CAE0-C3DD-2B619CA69530}"/>
              </a:ext>
            </a:extLst>
          </p:cNvPr>
          <p:cNvSpPr txBox="1"/>
          <p:nvPr/>
        </p:nvSpPr>
        <p:spPr>
          <a:xfrm>
            <a:off x="96370" y="2668303"/>
            <a:ext cx="519244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: 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พัฒนาท้องถิ่นสินค้าเกษตรและบริการมูลค่าสูง 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จำนวน 500 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ท้องถิ่น ในปี 2570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19" name="Group 2">
            <a:extLst>
              <a:ext uri="{FF2B5EF4-FFF2-40B4-BE49-F238E27FC236}">
                <a16:creationId xmlns:a16="http://schemas.microsoft.com/office/drawing/2014/main" id="{71CBAA43-EFC6-6AC1-0BBD-19A774F620A3}"/>
              </a:ext>
            </a:extLst>
          </p:cNvPr>
          <p:cNvGrpSpPr/>
          <p:nvPr/>
        </p:nvGrpSpPr>
        <p:grpSpPr>
          <a:xfrm>
            <a:off x="10006011" y="523742"/>
            <a:ext cx="764577" cy="577368"/>
            <a:chOff x="816876" y="1907828"/>
            <a:chExt cx="490134" cy="289957"/>
          </a:xfrm>
        </p:grpSpPr>
        <p:pic>
          <p:nvPicPr>
            <p:cNvPr id="20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87881749-7EB0-7F17-51AF-947BB04ABC2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866280" y="1907828"/>
              <a:ext cx="380474" cy="2899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" name="TextBox 6">
              <a:extLst>
                <a:ext uri="{FF2B5EF4-FFF2-40B4-BE49-F238E27FC236}">
                  <a16:creationId xmlns:a16="http://schemas.microsoft.com/office/drawing/2014/main" id="{7A0051CF-6B26-41AE-EA9C-AFA1ABB3C478}"/>
                </a:ext>
              </a:extLst>
            </p:cNvPr>
            <p:cNvSpPr txBox="1"/>
            <p:nvPr/>
          </p:nvSpPr>
          <p:spPr>
            <a:xfrm>
              <a:off x="816876" y="1980420"/>
              <a:ext cx="490134" cy="1972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น้ำหนัก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5</a:t>
              </a:r>
              <a:endPara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22" name="Group 7">
            <a:extLst>
              <a:ext uri="{FF2B5EF4-FFF2-40B4-BE49-F238E27FC236}">
                <a16:creationId xmlns:a16="http://schemas.microsoft.com/office/drawing/2014/main" id="{6B8F7926-4951-916F-2703-46C5E2609E34}"/>
              </a:ext>
            </a:extLst>
          </p:cNvPr>
          <p:cNvGrpSpPr/>
          <p:nvPr/>
        </p:nvGrpSpPr>
        <p:grpSpPr>
          <a:xfrm>
            <a:off x="0" y="-8133"/>
            <a:ext cx="12215748" cy="594744"/>
            <a:chOff x="23748" y="26478"/>
            <a:chExt cx="12192000" cy="569333"/>
          </a:xfrm>
        </p:grpSpPr>
        <p:grpSp>
          <p:nvGrpSpPr>
            <p:cNvPr id="23" name="Group 8">
              <a:extLst>
                <a:ext uri="{FF2B5EF4-FFF2-40B4-BE49-F238E27FC236}">
                  <a16:creationId xmlns:a16="http://schemas.microsoft.com/office/drawing/2014/main" id="{623F6E49-2605-7521-23AB-D207B913E4CE}"/>
                </a:ext>
              </a:extLst>
            </p:cNvPr>
            <p:cNvGrpSpPr/>
            <p:nvPr/>
          </p:nvGrpSpPr>
          <p:grpSpPr>
            <a:xfrm>
              <a:off x="23748" y="26478"/>
              <a:ext cx="12192000" cy="569333"/>
              <a:chOff x="-38364" y="573594"/>
              <a:chExt cx="12192000" cy="569333"/>
            </a:xfrm>
          </p:grpSpPr>
          <p:sp>
            <p:nvSpPr>
              <p:cNvPr id="25" name="Rectangle 17">
                <a:extLst>
                  <a:ext uri="{FF2B5EF4-FFF2-40B4-BE49-F238E27FC236}">
                    <a16:creationId xmlns:a16="http://schemas.microsoft.com/office/drawing/2014/main" id="{3CEC63A7-938E-34E2-4932-EB6C8453C8CE}"/>
                  </a:ext>
                </a:extLst>
              </p:cNvPr>
              <p:cNvSpPr/>
              <p:nvPr/>
            </p:nvSpPr>
            <p:spPr>
              <a:xfrm>
                <a:off x="-38364" y="573594"/>
                <a:ext cx="12192000" cy="557396"/>
              </a:xfrm>
              <a:prstGeom prst="rect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6" name="TextBox 20">
                <a:extLst>
                  <a:ext uri="{FF2B5EF4-FFF2-40B4-BE49-F238E27FC236}">
                    <a16:creationId xmlns:a16="http://schemas.microsoft.com/office/drawing/2014/main" id="{47E2F41A-6458-E6F3-A0B8-A9990393569B}"/>
                  </a:ext>
                </a:extLst>
              </p:cNvPr>
              <p:cNvSpPr txBox="1"/>
              <p:nvPr/>
            </p:nvSpPr>
            <p:spPr>
              <a:xfrm>
                <a:off x="-34190" y="607566"/>
                <a:ext cx="7197911" cy="5353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ตัวชี้วัด สำนักงานปลัดกระทรวงเกษตรและสหกรณ์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การประเมินผลการปฏิบัติราชการของส่วนราชการ ประจำปีงบประมาณ พ.ศ. </a:t>
                </a: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2569 – 2570 </a:t>
                </a:r>
                <a:endPara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24" name="TextBox 9">
              <a:extLst>
                <a:ext uri="{FF2B5EF4-FFF2-40B4-BE49-F238E27FC236}">
                  <a16:creationId xmlns:a16="http://schemas.microsoft.com/office/drawing/2014/main" id="{622DD0E7-CAA2-B1F5-1F6F-E4E258ED3828}"/>
                </a:ext>
              </a:extLst>
            </p:cNvPr>
            <p:cNvSpPr txBox="1"/>
            <p:nvPr/>
          </p:nvSpPr>
          <p:spPr>
            <a:xfrm>
              <a:off x="6209300" y="142246"/>
              <a:ext cx="5900791" cy="353552"/>
            </a:xfrm>
            <a:prstGeom prst="rect">
              <a:avLst/>
            </a:prstGeom>
            <a:solidFill>
              <a:schemeClr val="accent2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รายละเอียดตัวชี้วัด </a:t>
              </a: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Joint KPIs</a:t>
              </a:r>
              <a:r>
                <a:rPr kumimoji="0" lang="th-TH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</a:t>
              </a: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: Agenda 1 </a:t>
              </a:r>
              <a:r>
                <a:rPr kumimoji="0" lang="th-TH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การบริหารจัดการและอนุรักษ์ฟื้นฟูน้ำทั้งระบบ</a:t>
              </a:r>
              <a:endPara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628BA15D-07A4-1F91-EA91-D9810C51ED4F}"/>
              </a:ext>
            </a:extLst>
          </p:cNvPr>
          <p:cNvGrpSpPr/>
          <p:nvPr/>
        </p:nvGrpSpPr>
        <p:grpSpPr>
          <a:xfrm>
            <a:off x="9454552" y="608514"/>
            <a:ext cx="650997" cy="443481"/>
            <a:chOff x="1103127" y="1910807"/>
            <a:chExt cx="490134" cy="300734"/>
          </a:xfrm>
        </p:grpSpPr>
        <p:pic>
          <p:nvPicPr>
            <p:cNvPr id="4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FF03767F-7445-A90F-1B33-57F09403A0B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157959" y="1910807"/>
              <a:ext cx="380474" cy="2899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8B8ADE9A-880E-85BD-5037-8B7D41FE6266}"/>
                </a:ext>
              </a:extLst>
            </p:cNvPr>
            <p:cNvSpPr txBox="1"/>
            <p:nvPr/>
          </p:nvSpPr>
          <p:spPr>
            <a:xfrm>
              <a:off x="1103127" y="1945131"/>
              <a:ext cx="490134" cy="2664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ตัวชี้วัดใหม่</a:t>
              </a:r>
              <a:endPara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aphicFrame>
        <p:nvGraphicFramePr>
          <p:cNvPr id="17" name="Table 11">
            <a:extLst>
              <a:ext uri="{FF2B5EF4-FFF2-40B4-BE49-F238E27FC236}">
                <a16:creationId xmlns:a16="http://schemas.microsoft.com/office/drawing/2014/main" id="{93D4187D-3B7B-9E0B-142A-2D3424DAD653}"/>
              </a:ext>
            </a:extLst>
          </p:cNvPr>
          <p:cNvGraphicFramePr>
            <a:graphicFrameLocks noGrp="1"/>
          </p:cNvGraphicFramePr>
          <p:nvPr/>
        </p:nvGraphicFramePr>
        <p:xfrm>
          <a:off x="141755" y="4205578"/>
          <a:ext cx="4648905" cy="1293548"/>
        </p:xfrm>
        <a:graphic>
          <a:graphicData uri="http://schemas.openxmlformats.org/drawingml/2006/table">
            <a:tbl>
              <a:tblPr firstRow="1" bandRow="1"/>
              <a:tblGrid>
                <a:gridCol w="13930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763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795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05740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570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165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88.97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ของจำนวนท้องถิ่นมีรายได้เพิ่มขึ้น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ผลการดำเนินงานปี 67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90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ของจำนวนท้องถิ่นมีรายได้เพิ่มขึ้น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เป้าหมายปี 68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91.03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ของจำนวนท้องถิ่นมีรายได้เพิ่มขึ้น 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(Interval 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ผลต่าง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ขั้นมาตรฐาน - ขั้นต้น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8" name="Table 11">
            <a:extLst>
              <a:ext uri="{FF2B5EF4-FFF2-40B4-BE49-F238E27FC236}">
                <a16:creationId xmlns:a16="http://schemas.microsoft.com/office/drawing/2014/main" id="{FEA8EBDF-9B47-FE35-5302-3AE556AFCD67}"/>
              </a:ext>
            </a:extLst>
          </p:cNvPr>
          <p:cNvGraphicFramePr>
            <a:graphicFrameLocks noGrp="1"/>
          </p:cNvGraphicFramePr>
          <p:nvPr/>
        </p:nvGraphicFramePr>
        <p:xfrm>
          <a:off x="127741" y="5563397"/>
          <a:ext cx="4643043" cy="906867"/>
        </p:xfrm>
        <a:graphic>
          <a:graphicData uri="http://schemas.openxmlformats.org/drawingml/2006/table">
            <a:tbl>
              <a:tblPr firstRow="1" bandRow="1"/>
              <a:tblGrid>
                <a:gridCol w="15476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476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476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 2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201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จำนวนท้องถิ่นที่ได้รับการพัฒนา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350 ท้องถิ่น</a:t>
                      </a:r>
                    </a:p>
                  </a:txBody>
                  <a:tcPr marL="27047" marR="5725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จำนวนท้องถิ่นที่ได้รับการพัฒนา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375 ท้องถิ่น</a:t>
                      </a:r>
                    </a:p>
                  </a:txBody>
                  <a:tcPr marL="27047" marR="5725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จำนวนท้องถิ่นที่ได้รับการพัฒนา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400 ท้องถิ่น</a:t>
                      </a:r>
                    </a:p>
                  </a:txBody>
                  <a:tcPr marL="27047" marR="5725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33" name="Table 11">
            <a:extLst>
              <a:ext uri="{FF2B5EF4-FFF2-40B4-BE49-F238E27FC236}">
                <a16:creationId xmlns:a16="http://schemas.microsoft.com/office/drawing/2014/main" id="{ED248ED0-3253-6246-A38F-FEAD485E4B3D}"/>
              </a:ext>
            </a:extLst>
          </p:cNvPr>
          <p:cNvGraphicFramePr>
            <a:graphicFrameLocks noGrp="1"/>
          </p:cNvGraphicFramePr>
          <p:nvPr/>
        </p:nvGraphicFramePr>
        <p:xfrm>
          <a:off x="5035120" y="4218830"/>
          <a:ext cx="4648905" cy="1293548"/>
        </p:xfrm>
        <a:graphic>
          <a:graphicData uri="http://schemas.openxmlformats.org/drawingml/2006/table">
            <a:tbl>
              <a:tblPr firstRow="1" bandRow="1"/>
              <a:tblGrid>
                <a:gridCol w="13930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763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795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05740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570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165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xx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ของจำนวนท้องถิ่นมีรายได้เพิ่มขึ้น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เฉลี่ยย้อนหลัง 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ปี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xx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ของจำนวนท้องถิ่นมีรายได้เพิ่มขึ้น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ผลการดำเนินงานดีที่สุด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ย้อนหลัง 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ปี 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XX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ของจำนวนท้องถิ่นมีรายได้เพิ่มขึ้น 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Interval 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ผลต่าง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ขั้นมาตรฐาน - ขั้นต้น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37" name="Table 11">
            <a:extLst>
              <a:ext uri="{FF2B5EF4-FFF2-40B4-BE49-F238E27FC236}">
                <a16:creationId xmlns:a16="http://schemas.microsoft.com/office/drawing/2014/main" id="{AAC9734A-BD19-958A-7D99-3057C9633024}"/>
              </a:ext>
            </a:extLst>
          </p:cNvPr>
          <p:cNvGraphicFramePr>
            <a:graphicFrameLocks noGrp="1"/>
          </p:cNvGraphicFramePr>
          <p:nvPr/>
        </p:nvGraphicFramePr>
        <p:xfrm>
          <a:off x="5021106" y="5576649"/>
          <a:ext cx="4643043" cy="906867"/>
        </p:xfrm>
        <a:graphic>
          <a:graphicData uri="http://schemas.openxmlformats.org/drawingml/2006/table">
            <a:tbl>
              <a:tblPr firstRow="1" bandRow="1"/>
              <a:tblGrid>
                <a:gridCol w="15476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476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476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 2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201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จำนวนท้องถิ่นที่ได้รับการพัฒนา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50 ท้องถิ่น</a:t>
                      </a:r>
                    </a:p>
                  </a:txBody>
                  <a:tcPr marL="27047" marR="5725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จำนวนท้องถิ่นที่ได้รับการพัฒนา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 ท้องถิ่น</a:t>
                      </a:r>
                    </a:p>
                  </a:txBody>
                  <a:tcPr marL="27047" marR="5725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จำนวนท้องถิ่นที่ได้รับการพัฒนา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00 ท้องถิ่น</a:t>
                      </a:r>
                    </a:p>
                  </a:txBody>
                  <a:tcPr marL="27047" marR="5725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8" name="Slide Number Placeholder 3">
            <a:extLst>
              <a:ext uri="{FF2B5EF4-FFF2-40B4-BE49-F238E27FC236}">
                <a16:creationId xmlns:a16="http://schemas.microsoft.com/office/drawing/2014/main" id="{1AA47899-A54A-34D4-881E-0DBB9D68ED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8523" y="6492875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TH SarabunPSK" panose="020B0500040200020003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7564387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64C805-0CB8-E6E9-1C9D-C98CEA6591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A00F3B2-0E58-47DA-B1F7-A9BE7A5B3F76}"/>
              </a:ext>
            </a:extLst>
          </p:cNvPr>
          <p:cNvSpPr/>
          <p:nvPr/>
        </p:nvSpPr>
        <p:spPr>
          <a:xfrm>
            <a:off x="232811" y="708745"/>
            <a:ext cx="4331635" cy="3469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6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จำนวนท้องถิ่นสินค้าเกษตรและบริการมูลค่าสูง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4465D9A-6636-8B14-4155-AC7531670C93}"/>
              </a:ext>
            </a:extLst>
          </p:cNvPr>
          <p:cNvSpPr/>
          <p:nvPr/>
        </p:nvSpPr>
        <p:spPr>
          <a:xfrm>
            <a:off x="232811" y="1087645"/>
            <a:ext cx="2377574" cy="3469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แผนการดำเนินการตามตัวชี้วัด</a:t>
            </a:r>
          </a:p>
        </p:txBody>
      </p:sp>
      <p:graphicFrame>
        <p:nvGraphicFramePr>
          <p:cNvPr id="6" name="Table 12">
            <a:extLst>
              <a:ext uri="{FF2B5EF4-FFF2-40B4-BE49-F238E27FC236}">
                <a16:creationId xmlns:a16="http://schemas.microsoft.com/office/drawing/2014/main" id="{707FC7BC-3064-1DEE-9CE5-0839FF3A691C}"/>
              </a:ext>
            </a:extLst>
          </p:cNvPr>
          <p:cNvGraphicFramePr>
            <a:graphicFrameLocks noGrp="1"/>
          </p:cNvGraphicFramePr>
          <p:nvPr/>
        </p:nvGraphicFramePr>
        <p:xfrm>
          <a:off x="336200" y="1439736"/>
          <a:ext cx="11622989" cy="5059680"/>
        </p:xfrm>
        <a:graphic>
          <a:graphicData uri="http://schemas.openxmlformats.org/drawingml/2006/table">
            <a:tbl>
              <a:tblPr firstRow="1" bandRow="1"/>
              <a:tblGrid>
                <a:gridCol w="3582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80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210316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1600" b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</a:t>
                      </a:r>
                      <a:r>
                        <a:rPr lang="en-US" sz="16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</a:t>
                      </a:r>
                      <a:endParaRPr lang="th-TH" sz="16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 u="none" strike="noStrike" kern="1200" baseline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endParaRPr lang="th-TH" sz="1600" b="0" i="0" u="none" strike="noStrike" kern="1200" baseline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0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ชี้แจงรายละเอียดโครงการ</a:t>
                      </a:r>
                      <a:endParaRPr kumimoji="0" lang="en-US" sz="20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0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ประชาสัมพันธ์สร้างมูลค่าเพิ่ม/สร้างช่องทางการตลาดสินค้าเกษตรมูลค่าสูง</a:t>
                      </a:r>
                      <a:endParaRPr kumimoji="0" lang="en-US" sz="20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3619374"/>
                  </a:ext>
                </a:extLst>
              </a:tr>
              <a:tr h="3667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0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การคัดเลือกพื้นที่และสินค้าเกษตรมูลค่าสูงผ่าน กลไก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คณะกรรมการขับเคลื่อนงานด้านการเกษตรระดับจังหวัด </a:t>
                      </a:r>
                      <a:r>
                        <a:rPr kumimoji="0" lang="th-TH" sz="20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en-US" sz="20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SCP</a:t>
                      </a:r>
                      <a:r>
                        <a:rPr kumimoji="0" lang="th-TH" sz="20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  <a:endParaRPr kumimoji="0" lang="en-US" sz="20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6411645"/>
                  </a:ext>
                </a:extLst>
              </a:tr>
              <a:tr h="3667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0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สรุปผลรายได้ท้องถิ่นปี พ.ศ. 2568</a:t>
                      </a:r>
                      <a:endParaRPr kumimoji="0" lang="en-US" sz="20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805822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0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คณะกรรมการบริหารนโยบายสินค้าเกษตรและบริการมูลค่าสูง 1ท้องถิ่น 1 สินค้าเกษตรมูลค่าสูง พิจารณาให้ความเห็นชอบพื้นที่และสินค้าเกษตรมูลค่าสูง</a:t>
                      </a:r>
                      <a:endParaRPr kumimoji="0" lang="en-US" sz="20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045137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000" b="0" i="0" u="none" strike="noStrike" kern="1200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การจัดทำแผนพัฒนารายสินค้า </a:t>
                      </a:r>
                      <a:r>
                        <a:rPr lang="th-TH" sz="20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หรือ </a:t>
                      </a:r>
                      <a:r>
                        <a:rPr kumimoji="0" lang="en-US" sz="2000" b="0" i="0" u="none" strike="noStrike" kern="1200" cap="none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action plan</a:t>
                      </a:r>
                      <a:endParaRPr kumimoji="0" lang="th-TH" sz="20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2488293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th-TH" sz="2000" b="0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ดำเนินการตามแผนพัฒนารายสินค้า </a:t>
                      </a:r>
                      <a:r>
                        <a:rPr lang="th-TH" sz="2000" b="0" spc="-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หรือ </a:t>
                      </a:r>
                      <a:r>
                        <a:rPr kumimoji="0" lang="en-US" sz="2000" b="0" i="0" u="none" strike="noStrike" kern="1200" cap="none" spc="-5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action plan</a:t>
                      </a:r>
                      <a:endParaRPr kumimoji="0" lang="th-TH" sz="20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0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สรุปผลรายงานผลการดำเนินงานโครงการ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7" name="สี่เหลี่ยมผืนผ้า 45">
            <a:extLst>
              <a:ext uri="{FF2B5EF4-FFF2-40B4-BE49-F238E27FC236}">
                <a16:creationId xmlns:a16="http://schemas.microsoft.com/office/drawing/2014/main" id="{73227F02-4967-72EA-2F15-40D6B30BF88B}"/>
              </a:ext>
            </a:extLst>
          </p:cNvPr>
          <p:cNvSpPr/>
          <p:nvPr/>
        </p:nvSpPr>
        <p:spPr>
          <a:xfrm>
            <a:off x="0" y="940"/>
            <a:ext cx="12192000" cy="46448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  <p:cxnSp>
        <p:nvCxnSpPr>
          <p:cNvPr id="2" name="ลูกศรเชื่อมต่อแบบตรง 4">
            <a:extLst>
              <a:ext uri="{FF2B5EF4-FFF2-40B4-BE49-F238E27FC236}">
                <a16:creationId xmlns:a16="http://schemas.microsoft.com/office/drawing/2014/main" id="{3643C3CC-616F-61F9-E3BF-7EFE5FF6C306}"/>
              </a:ext>
            </a:extLst>
          </p:cNvPr>
          <p:cNvCxnSpPr>
            <a:cxnSpLocks/>
          </p:cNvCxnSpPr>
          <p:nvPr/>
        </p:nvCxnSpPr>
        <p:spPr>
          <a:xfrm>
            <a:off x="5287274" y="2342085"/>
            <a:ext cx="1071107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7000931E-C49B-7D34-F5DA-1EE5171EDC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53800" y="6465066"/>
            <a:ext cx="838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2D2C519-8A74-4384-9F95-E1D319450D0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3" name="ลูกศรเชื่อมต่อแบบตรง 4">
            <a:extLst>
              <a:ext uri="{FF2B5EF4-FFF2-40B4-BE49-F238E27FC236}">
                <a16:creationId xmlns:a16="http://schemas.microsoft.com/office/drawing/2014/main" id="{B6D4582B-A92F-A92C-219B-E96976A11FE4}"/>
              </a:ext>
            </a:extLst>
          </p:cNvPr>
          <p:cNvCxnSpPr>
            <a:cxnSpLocks/>
          </p:cNvCxnSpPr>
          <p:nvPr/>
        </p:nvCxnSpPr>
        <p:spPr>
          <a:xfrm>
            <a:off x="6457441" y="3568905"/>
            <a:ext cx="10033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ลูกศรเชื่อมต่อแบบตรง 4">
            <a:extLst>
              <a:ext uri="{FF2B5EF4-FFF2-40B4-BE49-F238E27FC236}">
                <a16:creationId xmlns:a16="http://schemas.microsoft.com/office/drawing/2014/main" id="{57F25148-B113-00F5-3F6B-AD35DD6B70A0}"/>
              </a:ext>
            </a:extLst>
          </p:cNvPr>
          <p:cNvCxnSpPr>
            <a:cxnSpLocks/>
          </p:cNvCxnSpPr>
          <p:nvPr/>
        </p:nvCxnSpPr>
        <p:spPr>
          <a:xfrm>
            <a:off x="7581900" y="4742385"/>
            <a:ext cx="1043553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ลูกศรเชื่อมต่อแบบตรง 4">
            <a:extLst>
              <a:ext uri="{FF2B5EF4-FFF2-40B4-BE49-F238E27FC236}">
                <a16:creationId xmlns:a16="http://schemas.microsoft.com/office/drawing/2014/main" id="{29BDF602-C559-9421-80A7-2110E839E12C}"/>
              </a:ext>
            </a:extLst>
          </p:cNvPr>
          <p:cNvCxnSpPr>
            <a:cxnSpLocks/>
          </p:cNvCxnSpPr>
          <p:nvPr/>
        </p:nvCxnSpPr>
        <p:spPr>
          <a:xfrm>
            <a:off x="8154908" y="5470164"/>
            <a:ext cx="1542422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ลูกศรเชื่อมต่อแบบตรง 4">
            <a:extLst>
              <a:ext uri="{FF2B5EF4-FFF2-40B4-BE49-F238E27FC236}">
                <a16:creationId xmlns:a16="http://schemas.microsoft.com/office/drawing/2014/main" id="{199DC2BC-B982-553F-2CB5-E653382F3AE9}"/>
              </a:ext>
            </a:extLst>
          </p:cNvPr>
          <p:cNvCxnSpPr>
            <a:cxnSpLocks/>
          </p:cNvCxnSpPr>
          <p:nvPr/>
        </p:nvCxnSpPr>
        <p:spPr>
          <a:xfrm>
            <a:off x="8663940" y="5912711"/>
            <a:ext cx="3272389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ลูกศรเชื่อมต่อแบบตรง 4">
            <a:extLst>
              <a:ext uri="{FF2B5EF4-FFF2-40B4-BE49-F238E27FC236}">
                <a16:creationId xmlns:a16="http://schemas.microsoft.com/office/drawing/2014/main" id="{E6BB6A87-0F36-78F2-3512-7A5005E35DC6}"/>
              </a:ext>
            </a:extLst>
          </p:cNvPr>
          <p:cNvCxnSpPr>
            <a:cxnSpLocks/>
          </p:cNvCxnSpPr>
          <p:nvPr/>
        </p:nvCxnSpPr>
        <p:spPr>
          <a:xfrm>
            <a:off x="5913262" y="2786222"/>
            <a:ext cx="1592438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ลูกศรเชื่อมต่อแบบตรง 4">
            <a:extLst>
              <a:ext uri="{FF2B5EF4-FFF2-40B4-BE49-F238E27FC236}">
                <a16:creationId xmlns:a16="http://schemas.microsoft.com/office/drawing/2014/main" id="{084D06E0-FDF2-C952-A763-72CEFD4CCC1E}"/>
              </a:ext>
            </a:extLst>
          </p:cNvPr>
          <p:cNvCxnSpPr>
            <a:cxnSpLocks/>
          </p:cNvCxnSpPr>
          <p:nvPr/>
        </p:nvCxnSpPr>
        <p:spPr>
          <a:xfrm>
            <a:off x="7040880" y="4076700"/>
            <a:ext cx="40386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ลูกศรเชื่อมต่อแบบตรง 4">
            <a:extLst>
              <a:ext uri="{FF2B5EF4-FFF2-40B4-BE49-F238E27FC236}">
                <a16:creationId xmlns:a16="http://schemas.microsoft.com/office/drawing/2014/main" id="{EE2F9655-E337-0C33-BF3A-F933B3013818}"/>
              </a:ext>
            </a:extLst>
          </p:cNvPr>
          <p:cNvCxnSpPr>
            <a:cxnSpLocks/>
          </p:cNvCxnSpPr>
          <p:nvPr/>
        </p:nvCxnSpPr>
        <p:spPr>
          <a:xfrm>
            <a:off x="11536680" y="6316980"/>
            <a:ext cx="40386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6438134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4F65979A-5561-4948-5037-52A674DD6A0E}"/>
              </a:ext>
            </a:extLst>
          </p:cNvPr>
          <p:cNvGraphicFramePr>
            <a:graphicFrameLocks noGrp="1"/>
          </p:cNvGraphicFramePr>
          <p:nvPr/>
        </p:nvGraphicFramePr>
        <p:xfrm>
          <a:off x="7644497" y="5523804"/>
          <a:ext cx="4547503" cy="1001709"/>
        </p:xfrm>
        <a:graphic>
          <a:graphicData uri="http://schemas.openxmlformats.org/drawingml/2006/table">
            <a:tbl>
              <a:tblPr firstRow="1" bandRow="1"/>
              <a:tblGrid>
                <a:gridCol w="16664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678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132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9655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  <a:r>
                        <a:rPr lang="en-US" sz="1600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600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600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600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 </a:t>
                      </a:r>
                      <a:r>
                        <a:rPr lang="th-TH" sz="1600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เดือน) </a:t>
                      </a:r>
                      <a:endParaRPr lang="en-US" sz="1600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384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66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MtCO</a:t>
                      </a:r>
                      <a:r>
                        <a:rPr lang="en-US" sz="1400" baseline="-250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eq</a:t>
                      </a:r>
                      <a:endParaRPr lang="th-TH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ctr">
                        <a:lnSpc>
                          <a:spcPct val="85000"/>
                        </a:lnSpc>
                        <a:spcBef>
                          <a:spcPts val="0"/>
                        </a:spcBef>
                        <a:buFont typeface="Arial" panose="020B0604020202020204" pitchFamily="34" charset="0"/>
                        <a:buNone/>
                      </a:pPr>
                      <a:endParaRPr lang="th-TH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69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MtCO</a:t>
                      </a:r>
                      <a:r>
                        <a:rPr lang="en-US" sz="1400" baseline="-250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eq</a:t>
                      </a:r>
                      <a:endParaRPr kumimoji="0" lang="en-US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72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MtCO</a:t>
                      </a:r>
                      <a:r>
                        <a:rPr lang="en-US" sz="1400" baseline="-250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eq</a:t>
                      </a:r>
                      <a:endParaRPr kumimoji="0" lang="en-US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BBDDA0CE-3982-5F0C-50F2-1D8A5732F4EF}"/>
              </a:ext>
            </a:extLst>
          </p:cNvPr>
          <p:cNvGraphicFramePr>
            <a:graphicFrameLocks noGrp="1"/>
          </p:cNvGraphicFramePr>
          <p:nvPr/>
        </p:nvGraphicFramePr>
        <p:xfrm>
          <a:off x="83455" y="5523804"/>
          <a:ext cx="7481398" cy="998724"/>
        </p:xfrm>
        <a:graphic>
          <a:graphicData uri="http://schemas.openxmlformats.org/drawingml/2006/table">
            <a:tbl>
              <a:tblPr firstRow="1" bandRow="1"/>
              <a:tblGrid>
                <a:gridCol w="24043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341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4290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9655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เดือน) </a:t>
                      </a:r>
                      <a:endParaRPr lang="en-US" sz="16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384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spc="-1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ประชุมหารือกำหนดมาตรการติดตามผลการลดก๊าซเรือนกระจก ปี พ.ศ. 2567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endParaRPr lang="th-TH" sz="1400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อบรมการตรวจวัด รายงาน และทวนสอบการลด</a:t>
                      </a:r>
                      <a:b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ก๊าซเรือนกระจก 5 รายสาขา 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นำข้อมูลกิจกรรม ปี พ.ศ. 2567 เข้าในแบบฟอร์ม      การคำนวณการลดก๊าซเรือนกระจก 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Google Shape;254;p8">
            <a:extLst>
              <a:ext uri="{FF2B5EF4-FFF2-40B4-BE49-F238E27FC236}">
                <a16:creationId xmlns:a16="http://schemas.microsoft.com/office/drawing/2014/main" id="{7770F9C3-A9ED-799D-84CB-53D9E7E4EC64}"/>
              </a:ext>
            </a:extLst>
          </p:cNvPr>
          <p:cNvSpPr/>
          <p:nvPr/>
        </p:nvSpPr>
        <p:spPr>
          <a:xfrm>
            <a:off x="8017259" y="1260845"/>
            <a:ext cx="4174740" cy="295077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Calibri"/>
              <a:cs typeface="TH SarabunPSK" panose="020B0500040200020003" pitchFamily="34" charset="-34"/>
              <a:sym typeface="Calibri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8334" y="535513"/>
            <a:ext cx="5285681" cy="321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: </a:t>
            </a:r>
            <a:r>
              <a:rPr lang="en-US" sz="1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7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ปริมาณการลดการปล่อยก๊าซเรือนกระจก </a:t>
            </a:r>
            <a:endParaRPr kumimoji="0" lang="th-TH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0000FF"/>
              </a:highlight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8" name="Slide Number Placeholder 3">
            <a:extLst>
              <a:ext uri="{FF2B5EF4-FFF2-40B4-BE49-F238E27FC236}">
                <a16:creationId xmlns:a16="http://schemas.microsoft.com/office/drawing/2014/main" id="{C1B01A38-B6E7-45FC-9057-770802D96A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8523" y="6492875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TH SarabunPSK" panose="020B0500040200020003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A0E26F04-5CCA-6D86-D5DB-324FB51F4A65}"/>
              </a:ext>
            </a:extLst>
          </p:cNvPr>
          <p:cNvSpPr/>
          <p:nvPr/>
        </p:nvSpPr>
        <p:spPr>
          <a:xfrm>
            <a:off x="10052402" y="47306"/>
            <a:ext cx="63273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น้ำหนัก</a:t>
            </a:r>
            <a:b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..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" name="Google Shape;136;p2">
            <a:extLst>
              <a:ext uri="{FF2B5EF4-FFF2-40B4-BE49-F238E27FC236}">
                <a16:creationId xmlns:a16="http://schemas.microsoft.com/office/drawing/2014/main" id="{46E0ED39-6DDD-DD5F-20B8-0EFAFE760EDB}"/>
              </a:ext>
            </a:extLst>
          </p:cNvPr>
          <p:cNvSpPr/>
          <p:nvPr/>
        </p:nvSpPr>
        <p:spPr>
          <a:xfrm flipH="1">
            <a:off x="3801082" y="615505"/>
            <a:ext cx="237512" cy="181316"/>
          </a:xfrm>
          <a:prstGeom prst="flowChartDelay">
            <a:avLst/>
          </a:prstGeom>
          <a:solidFill>
            <a:srgbClr val="35548A"/>
          </a:solidFill>
          <a:ln w="25400" cap="flat" cmpd="sng">
            <a:solidFill>
              <a:srgbClr val="35548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H SarabunPSK" panose="020B0500040200020003" pitchFamily="34" charset="-34"/>
              <a:ea typeface="Calibri"/>
              <a:cs typeface="TH SarabunPSK" panose="020B0500040200020003" pitchFamily="34" charset="-34"/>
              <a:sym typeface="Calibri"/>
            </a:endParaRPr>
          </a:p>
        </p:txBody>
      </p:sp>
      <p:sp>
        <p:nvSpPr>
          <p:cNvPr id="7" name="Google Shape;137;p2">
            <a:extLst>
              <a:ext uri="{FF2B5EF4-FFF2-40B4-BE49-F238E27FC236}">
                <a16:creationId xmlns:a16="http://schemas.microsoft.com/office/drawing/2014/main" id="{3B9F762B-9078-A2AC-4866-37105777DAF0}"/>
              </a:ext>
            </a:extLst>
          </p:cNvPr>
          <p:cNvSpPr/>
          <p:nvPr/>
        </p:nvSpPr>
        <p:spPr>
          <a:xfrm>
            <a:off x="4040634" y="615505"/>
            <a:ext cx="237512" cy="181316"/>
          </a:xfrm>
          <a:prstGeom prst="flowChartDelay">
            <a:avLst/>
          </a:prstGeom>
          <a:solidFill>
            <a:srgbClr val="6A8DC3"/>
          </a:solidFill>
          <a:ln w="25400" cap="flat" cmpd="sng">
            <a:solidFill>
              <a:srgbClr val="6A8DC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H SarabunPSK" panose="020B0500040200020003" pitchFamily="34" charset="-34"/>
              <a:ea typeface="Calibri"/>
              <a:cs typeface="TH SarabunPSK" panose="020B0500040200020003" pitchFamily="34" charset="-34"/>
              <a:sym typeface="Calibri"/>
            </a:endParaRPr>
          </a:p>
        </p:txBody>
      </p:sp>
      <p:sp>
        <p:nvSpPr>
          <p:cNvPr id="38" name="Google Shape;260;p8">
            <a:extLst>
              <a:ext uri="{FF2B5EF4-FFF2-40B4-BE49-F238E27FC236}">
                <a16:creationId xmlns:a16="http://schemas.microsoft.com/office/drawing/2014/main" id="{E4160954-F772-0428-E4AD-CAD4A93E51D1}"/>
              </a:ext>
            </a:extLst>
          </p:cNvPr>
          <p:cNvSpPr/>
          <p:nvPr/>
        </p:nvSpPr>
        <p:spPr>
          <a:xfrm>
            <a:off x="7902559" y="465727"/>
            <a:ext cx="1221809" cy="400069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Sarabun"/>
              <a:buNone/>
              <a:tabLst/>
              <a:defRPr/>
            </a:pPr>
            <a:r>
              <a:rPr kumimoji="0" lang="th-TH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รหัส : 180301</a:t>
            </a:r>
          </a:p>
        </p:txBody>
      </p:sp>
      <p:cxnSp>
        <p:nvCxnSpPr>
          <p:cNvPr id="41" name="Google Shape;268;p8">
            <a:extLst>
              <a:ext uri="{FF2B5EF4-FFF2-40B4-BE49-F238E27FC236}">
                <a16:creationId xmlns:a16="http://schemas.microsoft.com/office/drawing/2014/main" id="{715C7AE1-24B0-74BD-B9CF-AA9965ED989A}"/>
              </a:ext>
            </a:extLst>
          </p:cNvPr>
          <p:cNvCxnSpPr>
            <a:cxnSpLocks/>
          </p:cNvCxnSpPr>
          <p:nvPr/>
        </p:nvCxnSpPr>
        <p:spPr>
          <a:xfrm>
            <a:off x="9118215" y="673263"/>
            <a:ext cx="792000" cy="576000"/>
          </a:xfrm>
          <a:prstGeom prst="bentConnector2">
            <a:avLst/>
          </a:prstGeom>
          <a:noFill/>
          <a:ln w="9525" cap="flat" cmpd="sng">
            <a:solidFill>
              <a:srgbClr val="3B9B33"/>
            </a:solidFill>
            <a:prstDash val="solid"/>
            <a:miter lim="800000"/>
            <a:headEnd type="oval" w="med" len="med"/>
            <a:tailEnd type="oval" w="med" len="med"/>
          </a:ln>
        </p:spPr>
      </p:cxnSp>
      <p:sp>
        <p:nvSpPr>
          <p:cNvPr id="52" name="TextBox 51">
            <a:extLst>
              <a:ext uri="{FF2B5EF4-FFF2-40B4-BE49-F238E27FC236}">
                <a16:creationId xmlns:a16="http://schemas.microsoft.com/office/drawing/2014/main" id="{A9CF79E4-D945-9B05-BE0C-4400B9A2003D}"/>
              </a:ext>
            </a:extLst>
          </p:cNvPr>
          <p:cNvSpPr txBox="1"/>
          <p:nvPr/>
        </p:nvSpPr>
        <p:spPr>
          <a:xfrm>
            <a:off x="9900717" y="657770"/>
            <a:ext cx="2268000" cy="5909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ปริมาณการปล่อยก๊าซเรือนกระจกโดยรวมลดลงจากกรณีปกติ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F4F650AC-152B-46CC-D547-82A92E37D4BD}"/>
              </a:ext>
            </a:extLst>
          </p:cNvPr>
          <p:cNvSpPr/>
          <p:nvPr/>
        </p:nvSpPr>
        <p:spPr>
          <a:xfrm>
            <a:off x="16079" y="763011"/>
            <a:ext cx="7971821" cy="27827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1688" marR="0" lvl="0" indent="-801688" algn="thaiDist" defTabSz="914400" rtl="0" eaLnBrk="1" fontAlgn="auto" latinLnBrk="0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3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</a:p>
          <a:p>
            <a:pPr marL="114300" marR="0" lvl="0" indent="-114300" algn="thaiDist" defTabSz="914400" rtl="0" eaLnBrk="1" fontAlgn="auto" latinLnBrk="0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3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เป้าหมายการลดก๊าซเรือนกระจกของประเทศ</a:t>
            </a:r>
            <a:r>
              <a:rPr kumimoji="0" lang="th-TH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แบ่งเป็น 2 ระยะ ได้แก่ 1) ก่อนปี พ.ศ. 2563 (ดำเนินการปี พ.ศ. 2556-2563) เป็นเป้าหมายการดำเนินงานลดก๊าซเรือนกระจก</a:t>
            </a:r>
            <a:br>
              <a:rPr kumimoji="0" lang="th-TH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300" b="0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ที่เหมาะสมของประเทศ (</a:t>
            </a:r>
            <a:r>
              <a:rPr kumimoji="0" lang="en-US" sz="1300" b="0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Nationally Appropriate</a:t>
            </a:r>
            <a:r>
              <a:rPr kumimoji="0" lang="th-TH" sz="1300" b="0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300" b="0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Mitigation</a:t>
            </a:r>
            <a:r>
              <a:rPr kumimoji="0" lang="th-TH" sz="1300" b="0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300" b="0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Action:</a:t>
            </a:r>
            <a:r>
              <a:rPr kumimoji="0" lang="th-TH" sz="1300" b="0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300" b="0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NAMA)</a:t>
            </a:r>
            <a:r>
              <a:rPr kumimoji="0" lang="th-TH" sz="1300" b="0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บนพื้นฐานการดำเนินการโดยสมัครใจ โดยมีเป้าหมาย ลดการปล่อยก๊าซฯ ร้อยละ 7-20 จากกรณีปกติ ภายในปี </a:t>
            </a:r>
            <a:r>
              <a:rPr kumimoji="0" lang="th-TH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พ.ศ. 2563 ในภาคพลังงานและขนส่ง และ 2) </a:t>
            </a:r>
            <a:r>
              <a:rPr kumimoji="0" lang="th-TH" sz="13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หลังปี พ.ศ. 2563 (ดำเนินการปี พ.ศ. 2564-2573) เป็นเป้าหมายตามกลไกการมีส่วนร่วมที่ประเทศกำหนด (</a:t>
            </a:r>
            <a:r>
              <a:rPr kumimoji="0" lang="en-US" sz="13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Nationally Determined Contributions: NDC)</a:t>
            </a:r>
            <a:r>
              <a:rPr kumimoji="0" lang="th-TH" sz="13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ภายใต้ความตกลงปารีส </a:t>
            </a:r>
            <a:r>
              <a:rPr kumimoji="0" lang="th-TH" sz="13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ฉบับปรับปรุงที่ </a:t>
            </a:r>
            <a:r>
              <a:rPr kumimoji="0" lang="en-US" sz="13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</a:t>
            </a:r>
            <a:r>
              <a:rPr kumimoji="0" lang="th-TH" sz="1300" b="1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โดยมีเป้าหมาย ลดการปล่อยก๊าซฯ ร้อยละ </a:t>
            </a:r>
            <a:r>
              <a:rPr kumimoji="0" lang="en-US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30-40 </a:t>
            </a:r>
            <a:r>
              <a:rPr kumimoji="0" lang="th-TH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จากกรณีปกติ ภายในปี พ.ศ. 2573 ในภาคพลังงานและขนส่ง ภาคกระบวนการทางอุตสาหกรรมและการใช้ผลิตภัณฑ์ ภาคของเสีย และภาคเกษตร ได้คาดการณ์การปล่อยก๊าซเรือนกระจกในประเทศไทย โดยใช้ ปี พ.ศ. 2548 (ค.ศ.2005) เป็นปีฐาน มีการปล่อยก๊าซเรือนกระจก 279 ล้านตันคาร์บอนไดออกไซด์เทียบเท่า (</a:t>
            </a:r>
            <a:r>
              <a:rPr kumimoji="0" lang="en-US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MtCO</a:t>
            </a:r>
            <a:r>
              <a:rPr kumimoji="0" lang="en-US" sz="1300" b="0" i="0" u="none" strike="noStrike" kern="1200" cap="none" spc="-20" normalizeH="0" baseline="-25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</a:t>
            </a:r>
            <a:r>
              <a:rPr kumimoji="0" lang="en-US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eq)</a:t>
            </a:r>
            <a:r>
              <a:rPr kumimoji="0" lang="th-TH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และคาดการณ์ว่าจะมีการปล่อยก๊าซฯ</a:t>
            </a:r>
            <a:r>
              <a:rPr kumimoji="0" lang="en-US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ในปี พ.ศ. 2573 (ค.ศ. 2030) เป็น 555 </a:t>
            </a:r>
            <a:r>
              <a:rPr kumimoji="0" lang="en-US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MtCO</a:t>
            </a:r>
            <a:r>
              <a:rPr kumimoji="0" lang="en-US" sz="1300" b="0" i="0" u="none" strike="noStrike" kern="1200" cap="none" spc="-20" normalizeH="0" baseline="-25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</a:t>
            </a:r>
            <a:r>
              <a:rPr kumimoji="0" lang="en-US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eq   </a:t>
            </a:r>
            <a:r>
              <a:rPr kumimoji="0" lang="th-TH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ในกรณีปกติ (</a:t>
            </a:r>
            <a:r>
              <a:rPr kumimoji="0" lang="en-US" sz="13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Business as Usual: BAU)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th-TH" sz="13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114300" marR="0" lvl="0" indent="-114300" algn="thaiDist" defTabSz="914400" rtl="0" eaLnBrk="1" fontAlgn="auto" latinLnBrk="0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3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BAU : Business as usual 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[</a:t>
            </a: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รณีฐานที่ใช้ประมาณการการปล่อยก๊าซเรือนกระจกในอนาคตในกรณีที่มนุษย์ดำเนินกิจกรรมตามปกติโดยไม่มีกิจกรรมการลดก๊าซเรือนกระจกใดๆ เพิ่มเติมเลย] เท่ากับปริมาณการปล่อย 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GHG </a:t>
            </a: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จากการปล่อยก๊าซเรือนกระจกในปี พ.ศ. 2573 (ค.ศ. 2030) = 555 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MtCO2eq</a:t>
            </a:r>
            <a:endParaRPr kumimoji="0" lang="th-TH" sz="13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114300" marR="0" lvl="0" indent="-114300" algn="thaiDist" defTabSz="914400" rtl="0" eaLnBrk="1" fontAlgn="auto" latinLnBrk="0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3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แหล่งที่มาของข้อมูล </a:t>
            </a: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รายงานการติดตามประเมินผลการลดก๊าซเรือนกระจกจากมาตรการภาคพลังงาน กระทรวงพลังงาน รายงานการติดตามประเมินผลการลดก๊าซเรือนกระจกจากมาตรการภาคขนส่ง กระทรวงคมนาคม รายงานการติดตามประเมินผลการลดก๊าซเรือนกระจกจากมาตรการภาคกระบวนการทางอุตสาหกรรมและการใช้ผลิตภัณฑ์              ของกระทรวงอุตสาหกรรม รายงานการติดตามประเมินผลการลดก๊าซเรือนกระจกจากมาตรการภาคของเสีย กระทรวงทรัพยากรธรรมชาติและสิ่งแวดล้อม และรายงาน</a:t>
            </a:r>
            <a:b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การติดตามประเมินผลการลดก๊าซเรือนกระจกจากมาตรการภาคเกษตร กระทรวงเกษตรและสหกรณ์</a:t>
            </a:r>
          </a:p>
          <a:p>
            <a:pPr marL="114300" marR="0" lvl="0" indent="-114300" algn="thaiDist" defTabSz="914400" rtl="0" eaLnBrk="1" fontAlgn="auto" latinLnBrk="0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300" b="1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การรายงานผลการดำเนินงานลดก๊าซเรือนกระจกจะรายงานเป็นทางการ มี </a:t>
            </a:r>
            <a:r>
              <a:rPr kumimoji="0" lang="en-US" sz="1300" b="1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Lag</a:t>
            </a:r>
            <a:r>
              <a:rPr kumimoji="0" lang="th-TH" sz="1300" b="1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300" b="1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Time</a:t>
            </a:r>
            <a:r>
              <a:rPr kumimoji="0" lang="th-TH" sz="1300" b="1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300" b="1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</a:t>
            </a:r>
            <a:r>
              <a:rPr kumimoji="0" lang="th-TH" sz="1300" b="1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ปี </a:t>
            </a:r>
            <a:r>
              <a:rPr kumimoji="0" lang="th-TH" sz="1300" b="0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เนื่องจากจำเป็นต้องใช้ระยะเวลาในกระบวนการติดตาม รายงานผล และทวนสอบ </a:t>
            </a: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Measurement Reporting and Verification : MRV) </a:t>
            </a: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ข้อมูล ซึ่งผลการลด 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GHG </a:t>
            </a: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ต้องผ่านความเห็นชอบจากคณะทำงานฯ ระดับกระทรวง คณะทำงานการจัดทำบัญชีก๊าซเรือนกระจกและมาตรการการลดก๊าซเรือนกระจก และเสนอต่อคณะอนุกรรมการการเปลี่ยนแปลงสภาพภูมิอากาศ ด้านวิชาการและฐานข้อมูล และคณะกรรมการนโยบาย</a:t>
            </a:r>
            <a:b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การเปลี่ยนแปลงสภาพภูมิอากาศแห่งชาติ (กนภ.) เพื่อให้ได้ข้อมูลที่มีความถูกต้อง ได้รับการยอมรับตามหลักเกณฑ์มาตรฐานสากลที่กำหนด ดังนั้น ในปี พ.ศ. 256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9</a:t>
            </a: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จึงจะสามารถเริ่มรายงานผลการลดก๊าซเรือนกระจกตามกลไก 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NDC </a:t>
            </a: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คือ ปี พ.ศ.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7</a:t>
            </a:r>
            <a:r>
              <a:rPr kumimoji="0" lang="th-TH" sz="13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ได้</a:t>
            </a:r>
          </a:p>
        </p:txBody>
      </p:sp>
      <p:sp>
        <p:nvSpPr>
          <p:cNvPr id="56" name="Google Shape;271;p8">
            <a:extLst>
              <a:ext uri="{FF2B5EF4-FFF2-40B4-BE49-F238E27FC236}">
                <a16:creationId xmlns:a16="http://schemas.microsoft.com/office/drawing/2014/main" id="{23296069-A1A5-A19E-52CC-7907A9B8EAA2}"/>
              </a:ext>
            </a:extLst>
          </p:cNvPr>
          <p:cNvSpPr/>
          <p:nvPr/>
        </p:nvSpPr>
        <p:spPr>
          <a:xfrm>
            <a:off x="24788" y="6656004"/>
            <a:ext cx="2379252" cy="2646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ช่วงเวลารายงานผล 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ทุกปีงบประมาณ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graphicFrame>
        <p:nvGraphicFramePr>
          <p:cNvPr id="61" name="Google Shape;267;p8">
            <a:extLst>
              <a:ext uri="{FF2B5EF4-FFF2-40B4-BE49-F238E27FC236}">
                <a16:creationId xmlns:a16="http://schemas.microsoft.com/office/drawing/2014/main" id="{AE88561B-7A67-5BAC-2207-D2920FC8B048}"/>
              </a:ext>
            </a:extLst>
          </p:cNvPr>
          <p:cNvGraphicFramePr/>
          <p:nvPr/>
        </p:nvGraphicFramePr>
        <p:xfrm>
          <a:off x="112476" y="3644598"/>
          <a:ext cx="7479916" cy="1649476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846383">
                  <a:extLst>
                    <a:ext uri="{9D8B030D-6E8A-4147-A177-3AD203B41FA5}">
                      <a16:colId xmlns:a16="http://schemas.microsoft.com/office/drawing/2014/main" val="2445997144"/>
                    </a:ext>
                  </a:extLst>
                </a:gridCol>
                <a:gridCol w="7974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974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809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7034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03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4283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89054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850789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ข้อมูล</a:t>
                      </a:r>
                      <a:endParaRPr sz="1400" b="1" u="none" strike="noStrike" cap="non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Sarabun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45720" marR="45720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95000"/>
                      </a:srgbClr>
                    </a:solidFill>
                  </a:tcPr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ข้อมูลพื้นฐาน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Baseline)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endParaRPr/>
                    </a:p>
                  </a:txBody>
                  <a:tcPr marL="45720" marR="45720">
                    <a:noFill/>
                  </a:tcPr>
                </a:tc>
                <a:tc hMerge="1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endParaRPr dirty="0"/>
                    </a:p>
                  </a:txBody>
                  <a:tcPr marL="45720" marR="45720">
                    <a:noFill/>
                  </a:tcPr>
                </a:tc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ค่าเป้าหมาย 2566 – 2570</a:t>
                      </a:r>
                      <a:endParaRPr sz="12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5720" marR="45720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9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</a:t>
                      </a:r>
                      <a:r>
                        <a:rPr lang="en-US" sz="14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7</a:t>
                      </a:r>
                      <a:endParaRPr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5720" marR="45720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  <a:endParaRPr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-4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ผลการดำเนินงาน</a:t>
                      </a:r>
                      <a:endParaRPr kumimoji="0" lang="en-US" sz="1200" b="1" i="0" u="none" strike="noStrike" kern="1200" cap="none" spc="-4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6000" marR="36000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49.59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MtCO</a:t>
                      </a:r>
                      <a:r>
                        <a:rPr kumimoji="0" lang="en-US" sz="1200" b="0" i="0" u="none" strike="noStrike" kern="1200" cap="none" spc="0" normalizeH="0" baseline="-2500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eq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(8.94% NDC) </a:t>
                      </a: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65.23 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MtCO</a:t>
                      </a:r>
                      <a:r>
                        <a:rPr kumimoji="0" lang="en-US" sz="1200" b="0" i="0" u="none" strike="noStrike" kern="1200" cap="none" spc="0" normalizeH="0" baseline="-2500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eq</a:t>
                      </a:r>
                      <a:endParaRPr kumimoji="0" lang="th-T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(11.75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% NDC)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-6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  <a:t>อยู่ระหว่างการพิจารณาของคณะอนุกรรมการ </a:t>
                      </a:r>
                      <a:r>
                        <a:rPr kumimoji="0" lang="en-US" sz="1000" b="0" i="0" u="none" strike="noStrike" kern="1200" cap="none" spc="-6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  <a:t>CC </a:t>
                      </a:r>
                      <a:r>
                        <a:rPr kumimoji="0" lang="th-TH" sz="1000" b="0" i="0" u="none" strike="noStrike" kern="1200" cap="none" spc="-6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  <a:t>ด้านวิชาการและฐานข้อมูล</a:t>
                      </a:r>
                      <a:endParaRPr kumimoji="0" lang="en-US" sz="1000" b="0" i="0" u="none" strike="noStrike" kern="1200" cap="none" spc="-6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kumimoji="0" lang="th-TH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ปี 2564 = </a:t>
                      </a:r>
                      <a:endParaRPr kumimoji="0" lang="en-US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kumimoji="0" lang="th-TH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60.33 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MtCO</a:t>
                      </a:r>
                      <a:r>
                        <a:rPr kumimoji="0" lang="en-US" sz="1200" b="0" i="0" u="none" strike="noStrike" kern="1200" cap="none" spc="0" normalizeH="0" baseline="-25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eq</a:t>
                      </a:r>
                    </a:p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(</a:t>
                      </a:r>
                      <a:r>
                        <a:rPr kumimoji="0" lang="th-TH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10.87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% NDC)</a:t>
                      </a: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ปี 2565 = </a:t>
                      </a:r>
                      <a:br>
                        <a:rPr lang="th-TH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</a:br>
                      <a:r>
                        <a:rPr lang="th-TH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60.43 </a:t>
                      </a:r>
                      <a:r>
                        <a:rPr lang="en-US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MtCO2eq </a:t>
                      </a:r>
                    </a:p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lang="en-US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(</a:t>
                      </a:r>
                      <a:r>
                        <a:rPr lang="th-TH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10.89</a:t>
                      </a:r>
                      <a:r>
                        <a:rPr lang="en-US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% NDC)</a:t>
                      </a:r>
                    </a:p>
                  </a:txBody>
                  <a:tcPr marL="36000" marR="36000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 2566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=</a:t>
                      </a:r>
                      <a:endParaRPr kumimoji="0" lang="th-T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4.31 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MtCO</a:t>
                      </a:r>
                      <a:r>
                        <a:rPr kumimoji="0" lang="en-US" sz="1200" b="0" i="0" u="none" strike="noStrike" kern="1200" cap="none" spc="0" normalizeH="0" baseline="-25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eq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</a:t>
                      </a:r>
                      <a:r>
                        <a:rPr kumimoji="0" lang="th-TH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1.59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% NDC)</a:t>
                      </a:r>
                      <a:endParaRPr kumimoji="0" lang="th-TH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 2567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=</a:t>
                      </a:r>
                      <a:endParaRPr kumimoji="0" lang="th-T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68.9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0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MtCO</a:t>
                      </a:r>
                      <a:r>
                        <a:rPr kumimoji="0" lang="en-US" sz="1200" b="0" i="0" u="none" strike="noStrike" kern="1200" cap="none" spc="0" normalizeH="0" baseline="-25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eq</a:t>
                      </a:r>
                      <a:endParaRPr kumimoji="0" lang="th-TH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th-TH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12.42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% NDC)</a:t>
                      </a:r>
                      <a:endParaRPr kumimoji="0" lang="th-TH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 2568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=</a:t>
                      </a:r>
                      <a:endParaRPr kumimoji="0" lang="th-T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87.0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MtCO</a:t>
                      </a:r>
                      <a:r>
                        <a:rPr kumimoji="0" lang="en-US" sz="1200" b="0" i="0" u="none" strike="noStrike" kern="1200" cap="none" spc="0" normalizeH="0" baseline="-25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eq</a:t>
                      </a:r>
                      <a:endParaRPr kumimoji="0" lang="th-TH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</a:t>
                      </a:r>
                      <a:r>
                        <a:rPr kumimoji="0" lang="th-TH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5.68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% NDC)</a:t>
                      </a:r>
                      <a:endParaRPr kumimoji="0" lang="th-TH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008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ผลล่าช้า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(Lag Time</a:t>
                      </a: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 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ปี </a:t>
                      </a:r>
                      <a:endParaRPr kumimoji="0" lang="en-US" sz="1200" b="1" i="0" u="none" strike="noStrike" kern="1200" cap="none" spc="-4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6000" marR="36000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 </a:t>
                      </a: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-4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  <a:t>2566</a:t>
                      </a:r>
                      <a:endParaRPr kumimoji="0" lang="en-US" sz="1200" b="0" i="0" u="none" strike="noStrike" kern="1200" cap="none" spc="-4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kumimoji="0" lang="th-TH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2564</a:t>
                      </a:r>
                      <a:endParaRPr kumimoji="0" lang="en-US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2565</a:t>
                      </a:r>
                      <a:endParaRPr lang="en-US" sz="1200" u="none" strike="noStrike" cap="non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Sarabun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84562181"/>
                  </a:ext>
                </a:extLst>
              </a:tr>
            </a:tbl>
          </a:graphicData>
        </a:graphic>
      </p:graphicFrame>
      <p:sp>
        <p:nvSpPr>
          <p:cNvPr id="62" name="Rectangle 61">
            <a:extLst>
              <a:ext uri="{FF2B5EF4-FFF2-40B4-BE49-F238E27FC236}">
                <a16:creationId xmlns:a16="http://schemas.microsoft.com/office/drawing/2014/main" id="{0032EFB1-5326-F03F-14EF-4D2FEAE26ACF}"/>
              </a:ext>
            </a:extLst>
          </p:cNvPr>
          <p:cNvSpPr/>
          <p:nvPr/>
        </p:nvSpPr>
        <p:spPr>
          <a:xfrm>
            <a:off x="16079" y="5270548"/>
            <a:ext cx="9024629" cy="392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5475" marR="0" lvl="0" indent="-625475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36575" algn="l"/>
              </a:tabLst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	- </a:t>
            </a:r>
            <a:r>
              <a:rPr kumimoji="0" lang="th-TH" sz="12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ข้อมูลพื้นฐาน ปี 2566</a:t>
            </a:r>
            <a:r>
              <a:rPr kumimoji="0" lang="en-US" sz="12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2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เป็นต้นไป เป็นค่าเป้าหมายตามแผนปฏิบัติการด้านการลดก๊าซเรือนกระจกของประเทศ ปี พ.ศ. 2564 –2573 (</a:t>
            </a:r>
            <a:r>
              <a:rPr kumimoji="0" lang="en-US" sz="12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NDC Action Plan on Mitigation 2021 - 2030)</a:t>
            </a:r>
            <a:r>
              <a:rPr kumimoji="0" lang="th-TH" sz="12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en-US" sz="1200" b="0" i="0" u="none" strike="noStrike" kern="1200" cap="none" spc="-3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625475" marR="0" lvl="0" indent="-9048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-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รายงานผลล่าช้า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(Lag Time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)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ปี 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6" name="Google Shape;262;p8">
            <a:extLst>
              <a:ext uri="{FF2B5EF4-FFF2-40B4-BE49-F238E27FC236}">
                <a16:creationId xmlns:a16="http://schemas.microsoft.com/office/drawing/2014/main" id="{A69B2364-4748-91FB-EED9-DDB4B72CF9C5}"/>
              </a:ext>
            </a:extLst>
          </p:cNvPr>
          <p:cNvSpPr/>
          <p:nvPr/>
        </p:nvSpPr>
        <p:spPr>
          <a:xfrm>
            <a:off x="8672701" y="1391171"/>
            <a:ext cx="3459056" cy="5354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089025" marR="0" lvl="0" indent="-1089025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/>
              <a:defRPr/>
            </a:pPr>
            <a:r>
              <a:rPr kumimoji="0" lang="th-TH" sz="1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ยุทธศาสตร์ชาติ 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การสร้างการเติบโตบนคุณภาพชีวิต</a:t>
            </a:r>
            <a:b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ที่เป็นมิตรต่อสิ่งแวดล้อม</a:t>
            </a: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8" name="Google Shape;263;p8">
            <a:extLst>
              <a:ext uri="{FF2B5EF4-FFF2-40B4-BE49-F238E27FC236}">
                <a16:creationId xmlns:a16="http://schemas.microsoft.com/office/drawing/2014/main" id="{EA261B29-A595-9ECF-1A94-DDF7D7D7AEC1}"/>
              </a:ext>
            </a:extLst>
          </p:cNvPr>
          <p:cNvSpPr/>
          <p:nvPr/>
        </p:nvSpPr>
        <p:spPr>
          <a:xfrm>
            <a:off x="8672700" y="2072399"/>
            <a:ext cx="3338485" cy="2584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/>
              <a:defRPr/>
            </a:pPr>
            <a:r>
              <a:rPr kumimoji="0" lang="th-TH" sz="1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แผนแม่บท 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ประเด็นที่ 18 การเติบโตอย่างยั่งยืน</a:t>
            </a: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pic>
        <p:nvPicPr>
          <p:cNvPr id="10" name="Picture 205">
            <a:extLst>
              <a:ext uri="{FF2B5EF4-FFF2-40B4-BE49-F238E27FC236}">
                <a16:creationId xmlns:a16="http://schemas.microsoft.com/office/drawing/2014/main" id="{0AA69E14-63C3-E11B-D29A-2B2E309AA4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51904" y="1250193"/>
            <a:ext cx="670075" cy="697484"/>
          </a:xfrm>
          <a:prstGeom prst="rect">
            <a:avLst/>
          </a:prstGeom>
        </p:spPr>
      </p:pic>
      <p:pic>
        <p:nvPicPr>
          <p:cNvPr id="11" name="Picture 40" descr="18) แผนแม่บทประเด็น การเติบโตอย่างยั่งยืน – NSCR">
            <a:extLst>
              <a:ext uri="{FF2B5EF4-FFF2-40B4-BE49-F238E27FC236}">
                <a16:creationId xmlns:a16="http://schemas.microsoft.com/office/drawing/2014/main" id="{D9962F20-EEA9-FE54-6CE3-16E8D3C35A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4698" y="1913670"/>
            <a:ext cx="624486" cy="624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Google Shape;337;p10">
            <a:extLst>
              <a:ext uri="{FF2B5EF4-FFF2-40B4-BE49-F238E27FC236}">
                <a16:creationId xmlns:a16="http://schemas.microsoft.com/office/drawing/2014/main" id="{1A8AA2B6-FF63-A538-9667-7CFE6DDEEC97}"/>
              </a:ext>
            </a:extLst>
          </p:cNvPr>
          <p:cNvSpPr/>
          <p:nvPr/>
        </p:nvSpPr>
        <p:spPr>
          <a:xfrm>
            <a:off x="8065565" y="2485007"/>
            <a:ext cx="4150498" cy="2705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Sarabun"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แผนแม่บทย่อย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:การสร้างการเติบโตอย่างยั่งยืนบนสังคมที่เป็นมิตรต่อสภาพภูมิอากาศ</a:t>
            </a:r>
            <a:endParaRPr kumimoji="0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13" name="Google Shape;338;p10">
            <a:extLst>
              <a:ext uri="{FF2B5EF4-FFF2-40B4-BE49-F238E27FC236}">
                <a16:creationId xmlns:a16="http://schemas.microsoft.com/office/drawing/2014/main" id="{2977BDBE-B379-C005-7B2B-84246AE4DE48}"/>
              </a:ext>
            </a:extLst>
          </p:cNvPr>
          <p:cNvSpPr/>
          <p:nvPr/>
        </p:nvSpPr>
        <p:spPr>
          <a:xfrm>
            <a:off x="8064936" y="2687888"/>
            <a:ext cx="4095710" cy="2646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Sarabun"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เป้าหมายระดับแผนแม่บทย่อย 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การปล่อยก๊าซเรือนกระจกของประเทศไทยลดลง</a:t>
            </a:r>
            <a:endParaRPr kumimoji="0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graphicFrame>
        <p:nvGraphicFramePr>
          <p:cNvPr id="14" name="Google Shape;332;p10">
            <a:extLst>
              <a:ext uri="{FF2B5EF4-FFF2-40B4-BE49-F238E27FC236}">
                <a16:creationId xmlns:a16="http://schemas.microsoft.com/office/drawing/2014/main" id="{C5FE63F1-B11E-131F-C050-62782ED0CC5B}"/>
              </a:ext>
            </a:extLst>
          </p:cNvPr>
          <p:cNvGraphicFramePr/>
          <p:nvPr/>
        </p:nvGraphicFramePr>
        <p:xfrm>
          <a:off x="8117887" y="2926809"/>
          <a:ext cx="4032000" cy="1227305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1008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22300">
                <a:tc gridSpan="4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ค่าเป้าหมาย</a:t>
                      </a:r>
                      <a:endParaRPr sz="1600" u="none" strike="noStrike" cap="none" dirty="0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23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2561-2565</a:t>
                      </a:r>
                      <a:endParaRPr sz="1600" dirty="0"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2566-2570</a:t>
                      </a:r>
                      <a:endParaRPr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2571-2575</a:t>
                      </a:r>
                      <a:endParaRPr sz="1600" dirty="0"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2576-2580</a:t>
                      </a:r>
                      <a:endParaRPr sz="1600"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67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ไม่น้อยกว่า </a:t>
                      </a:r>
                    </a:p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ร้อยละ 12 </a:t>
                      </a:r>
                      <a:endParaRPr sz="1600" dirty="0"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ไม่น้อยกว่า</a:t>
                      </a:r>
                    </a:p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ร้อยละ </a:t>
                      </a:r>
                      <a:r>
                        <a:rPr lang="en-US" sz="1600" u="none" strike="noStrike" cap="none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20</a:t>
                      </a:r>
                      <a:endParaRPr sz="1600" u="none" strike="noStrike" cap="none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ไม่น้อยกว่า</a:t>
                      </a:r>
                    </a:p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ร้อยละ </a:t>
                      </a:r>
                      <a:r>
                        <a:rPr lang="en-US" sz="16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3</a:t>
                      </a:r>
                      <a:r>
                        <a:rPr lang="th-TH" sz="16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0</a:t>
                      </a: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ไม่น้อยกว่า</a:t>
                      </a:r>
                    </a:p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ร้อยละ </a:t>
                      </a:r>
                      <a:r>
                        <a:rPr lang="en-US" sz="16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4</a:t>
                      </a:r>
                      <a:r>
                        <a:rPr lang="th-TH" sz="16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0</a:t>
                      </a: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5" name="Rectangle 14">
            <a:extLst>
              <a:ext uri="{FF2B5EF4-FFF2-40B4-BE49-F238E27FC236}">
                <a16:creationId xmlns:a16="http://schemas.microsoft.com/office/drawing/2014/main" id="{AF5C39CD-D850-0E4D-F734-BEAA18ADAA0A}"/>
              </a:ext>
            </a:extLst>
          </p:cNvPr>
          <p:cNvSpPr/>
          <p:nvPr/>
        </p:nvSpPr>
        <p:spPr>
          <a:xfrm>
            <a:off x="7963556" y="4190719"/>
            <a:ext cx="4174741" cy="14770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5475" marR="0" lvl="0" indent="-625475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36575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	- </a:t>
            </a:r>
            <a:r>
              <a:rPr kumimoji="0" lang="th-TH" sz="1400" b="0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ข้อมูลพื้นฐาน ปี 256</a:t>
            </a:r>
            <a:r>
              <a:rPr kumimoji="0" lang="en-US" sz="1400" b="0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</a:t>
            </a:r>
            <a:r>
              <a:rPr kumimoji="0" lang="th-TH" sz="1400" b="0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-2565 เป็นผลการดำเนินงานตามเป้าหมาย </a:t>
            </a:r>
            <a:r>
              <a:rPr kumimoji="0" lang="en-US" sz="1400" b="0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NAMA (</a:t>
            </a:r>
            <a:r>
              <a:rPr kumimoji="0" lang="th-TH" sz="1400" b="0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เฉพาะภาคพลังงานและขนส่ง)</a:t>
            </a:r>
            <a:r>
              <a:rPr kumimoji="0" lang="en-US" sz="1400" b="0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สำหรับปี 2566 เป็นต้นไป เป็นการดำเนินงานตามเป้าหมาย </a:t>
            </a:r>
            <a:r>
              <a:rPr kumimoji="0" lang="en-US" sz="1400" b="0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NDC </a:t>
            </a:r>
            <a:r>
              <a:rPr kumimoji="0" lang="th-TH" sz="1400" b="0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ซึ่งมีหลักการคำนวณแตกต่างกัน </a:t>
            </a:r>
            <a:endParaRPr kumimoji="0" lang="en-US" sz="1400" b="0" i="0" u="none" strike="noStrike" kern="1200" cap="none" spc="-3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625475" marR="0" lvl="0" indent="-9048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- </a:t>
            </a:r>
            <a:r>
              <a:rPr kumimoji="0" lang="th-TH" sz="14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*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ค่าเป้าหมายตามแผนปฏิบัติการด้านการลด</a:t>
            </a:r>
            <a:r>
              <a:rPr kumimoji="0" lang="th-TH" sz="14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ก๊าซเรือนกระจกของประเทศ ปี พ.ศ. 2564 - 2573 (</a:t>
            </a:r>
            <a:r>
              <a:rPr kumimoji="0" lang="en-US" sz="14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NDC Action Plan on Mitigation 2021 - 2030)</a:t>
            </a:r>
            <a:r>
              <a:rPr kumimoji="0" lang="th-TH" sz="14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ตามมติ ครม. วันที่ 11 ธันวาคม 2567 โดยเป็นผลการลดก๊าซเรือนกระจกในปี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7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625475" marR="0" lvl="0" indent="-9048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-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รายงานผลล่าช้า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(Lag Time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)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ปี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55" name="Google Shape;270;p8">
            <a:extLst>
              <a:ext uri="{FF2B5EF4-FFF2-40B4-BE49-F238E27FC236}">
                <a16:creationId xmlns:a16="http://schemas.microsoft.com/office/drawing/2014/main" id="{95BBD53B-F623-8C86-25AD-C875DDF6E540}"/>
              </a:ext>
            </a:extLst>
          </p:cNvPr>
          <p:cNvSpPr/>
          <p:nvPr/>
        </p:nvSpPr>
        <p:spPr>
          <a:xfrm>
            <a:off x="31553" y="6487611"/>
            <a:ext cx="4218517" cy="2646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Sarabun"/>
              <a:buNone/>
              <a:tabLst/>
              <a:defRPr/>
            </a:pPr>
            <a:r>
              <a:rPr kumimoji="0" lang="th-TH" sz="1400" b="1" i="0" u="none" strike="noStrike" kern="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ผู้รับผิดชอบการรายงานผล </a:t>
            </a:r>
            <a:r>
              <a:rPr kumimoji="0" lang="th-TH" sz="1400" b="0" i="0" u="none" strike="noStrike" kern="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กรมการเปลี่ยนแปลงสภาพภูมิอากาศและสิ่งแวดล้อม </a:t>
            </a:r>
            <a:endParaRPr kumimoji="0" sz="1400" b="0" i="0" u="none" strike="noStrike" kern="0" cap="none" spc="-1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C247DC-2CF4-54FC-177B-E98BBA34452D}"/>
              </a:ext>
            </a:extLst>
          </p:cNvPr>
          <p:cNvSpPr/>
          <p:nvPr/>
        </p:nvSpPr>
        <p:spPr>
          <a:xfrm>
            <a:off x="83117" y="3467189"/>
            <a:ext cx="6473247" cy="259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68.9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MtCO2eq (12.42% NDC) 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และเป้าหมายปี 2570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87.01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MtCO2eq (15.68% NDC)  </a:t>
            </a:r>
          </a:p>
        </p:txBody>
      </p:sp>
      <p:grpSp>
        <p:nvGrpSpPr>
          <p:cNvPr id="19" name="Group 7">
            <a:extLst>
              <a:ext uri="{FF2B5EF4-FFF2-40B4-BE49-F238E27FC236}">
                <a16:creationId xmlns:a16="http://schemas.microsoft.com/office/drawing/2014/main" id="{1BC372EB-44A0-F54A-5E38-31C19B1D9BBF}"/>
              </a:ext>
            </a:extLst>
          </p:cNvPr>
          <p:cNvGrpSpPr/>
          <p:nvPr/>
        </p:nvGrpSpPr>
        <p:grpSpPr>
          <a:xfrm>
            <a:off x="-11874" y="-8326"/>
            <a:ext cx="12215748" cy="568960"/>
            <a:chOff x="23748" y="26478"/>
            <a:chExt cx="12192000" cy="569333"/>
          </a:xfrm>
        </p:grpSpPr>
        <p:grpSp>
          <p:nvGrpSpPr>
            <p:cNvPr id="20" name="Group 8">
              <a:extLst>
                <a:ext uri="{FF2B5EF4-FFF2-40B4-BE49-F238E27FC236}">
                  <a16:creationId xmlns:a16="http://schemas.microsoft.com/office/drawing/2014/main" id="{0892E74C-4980-4B2D-E290-5A8F252C97C9}"/>
                </a:ext>
              </a:extLst>
            </p:cNvPr>
            <p:cNvGrpSpPr/>
            <p:nvPr/>
          </p:nvGrpSpPr>
          <p:grpSpPr>
            <a:xfrm>
              <a:off x="23748" y="26478"/>
              <a:ext cx="12192000" cy="569333"/>
              <a:chOff x="-38364" y="573594"/>
              <a:chExt cx="12192000" cy="569333"/>
            </a:xfrm>
          </p:grpSpPr>
          <p:sp>
            <p:nvSpPr>
              <p:cNvPr id="22" name="Rectangle 17">
                <a:extLst>
                  <a:ext uri="{FF2B5EF4-FFF2-40B4-BE49-F238E27FC236}">
                    <a16:creationId xmlns:a16="http://schemas.microsoft.com/office/drawing/2014/main" id="{4B278E01-81DC-2A61-5BA4-3362EB2168BD}"/>
                  </a:ext>
                </a:extLst>
              </p:cNvPr>
              <p:cNvSpPr/>
              <p:nvPr/>
            </p:nvSpPr>
            <p:spPr>
              <a:xfrm>
                <a:off x="-38364" y="573594"/>
                <a:ext cx="12192000" cy="557396"/>
              </a:xfrm>
              <a:prstGeom prst="rect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3" name="TextBox 20">
                <a:extLst>
                  <a:ext uri="{FF2B5EF4-FFF2-40B4-BE49-F238E27FC236}">
                    <a16:creationId xmlns:a16="http://schemas.microsoft.com/office/drawing/2014/main" id="{D9116787-97FA-BB85-3033-C6A7E1454BF8}"/>
                  </a:ext>
                </a:extLst>
              </p:cNvPr>
              <p:cNvSpPr txBox="1"/>
              <p:nvPr/>
            </p:nvSpPr>
            <p:spPr>
              <a:xfrm>
                <a:off x="-34190" y="607566"/>
                <a:ext cx="7197911" cy="5353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ตัวชี้วัด สำนักงานปลัดกระทรวงเกษตรและสหกรณ์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การประเมินผลการปฏิบัติราชการของส่วนราชการ ประจำปีงบประมาณ พ.ศ. </a:t>
                </a: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2569 – 2570 </a:t>
                </a:r>
                <a:endPara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21" name="TextBox 9">
              <a:extLst>
                <a:ext uri="{FF2B5EF4-FFF2-40B4-BE49-F238E27FC236}">
                  <a16:creationId xmlns:a16="http://schemas.microsoft.com/office/drawing/2014/main" id="{96207884-56BB-94F4-CFF6-0885C6D32D24}"/>
                </a:ext>
              </a:extLst>
            </p:cNvPr>
            <p:cNvSpPr txBox="1"/>
            <p:nvPr/>
          </p:nvSpPr>
          <p:spPr>
            <a:xfrm>
              <a:off x="6808619" y="142246"/>
              <a:ext cx="5301472" cy="369574"/>
            </a:xfrm>
            <a:prstGeom prst="rect">
              <a:avLst/>
            </a:prstGeom>
            <a:solidFill>
              <a:schemeClr val="accent2"/>
            </a:solidFill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รายละเอียดตัวชี้วัด </a:t>
              </a: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Joint KPIs</a:t>
              </a: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</a:t>
              </a: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: Agenda 2 </a:t>
              </a:r>
              <a:r>
                <a:rPr lang="th-TH" sz="18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การลดการปล่อยก๊าซเรือนกระจก</a:t>
              </a:r>
              <a:endPara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pic>
        <p:nvPicPr>
          <p:cNvPr id="24" name="Google Shape;520;p3" descr="C:\Users\dathpan\Downloads\056aac9a306aef891367aae43a86394b.jpg">
            <a:extLst>
              <a:ext uri="{FF2B5EF4-FFF2-40B4-BE49-F238E27FC236}">
                <a16:creationId xmlns:a16="http://schemas.microsoft.com/office/drawing/2014/main" id="{394731CB-26F9-F1EA-E0F4-65C930FC52DE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l="16319" t="8192" r="17099" b="14839"/>
          <a:stretch/>
        </p:blipFill>
        <p:spPr>
          <a:xfrm>
            <a:off x="5829650" y="105633"/>
            <a:ext cx="697471" cy="855172"/>
          </a:xfrm>
          <a:prstGeom prst="rect">
            <a:avLst/>
          </a:prstGeom>
          <a:noFill/>
          <a:ln>
            <a:noFill/>
          </a:ln>
        </p:spPr>
      </p:pic>
      <p:sp>
        <p:nvSpPr>
          <p:cNvPr id="26" name="Google Shape;530;p3">
            <a:extLst>
              <a:ext uri="{FF2B5EF4-FFF2-40B4-BE49-F238E27FC236}">
                <a16:creationId xmlns:a16="http://schemas.microsoft.com/office/drawing/2014/main" id="{81293D34-6B7B-0522-FF33-C7126B7BD5A5}"/>
              </a:ext>
            </a:extLst>
          </p:cNvPr>
          <p:cNvSpPr/>
          <p:nvPr/>
        </p:nvSpPr>
        <p:spPr>
          <a:xfrm>
            <a:off x="5888287" y="286447"/>
            <a:ext cx="601385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น้ำหนัก</a:t>
            </a:r>
            <a:b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</a:br>
            <a:r>
              <a:rPr lang="en-US" sz="1400" kern="0" dirty="0">
                <a:solidFill>
                  <a:srgbClr val="000000"/>
                </a:solidFill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5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cs typeface="TH SarabunPSK" pitchFamily="34" charset="-34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812173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58">
            <a:extLst>
              <a:ext uri="{FF2B5EF4-FFF2-40B4-BE49-F238E27FC236}">
                <a16:creationId xmlns:a16="http://schemas.microsoft.com/office/drawing/2014/main" id="{F75DD0D2-60F4-AE5E-3887-7C9566F68CC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4713747"/>
              </p:ext>
            </p:extLst>
          </p:nvPr>
        </p:nvGraphicFramePr>
        <p:xfrm>
          <a:off x="123081" y="1080674"/>
          <a:ext cx="11897717" cy="4980266"/>
        </p:xfrm>
        <a:graphic>
          <a:graphicData uri="http://schemas.openxmlformats.org/drawingml/2006/table">
            <a:tbl>
              <a:tblPr firstRow="1" bandRow="1"/>
              <a:tblGrid>
                <a:gridCol w="3346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76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636902333"/>
                    </a:ext>
                  </a:extLst>
                </a:gridCol>
                <a:gridCol w="520488">
                  <a:extLst>
                    <a:ext uri="{9D8B030D-6E8A-4147-A177-3AD203B41FA5}">
                      <a16:colId xmlns:a16="http://schemas.microsoft.com/office/drawing/2014/main" val="3216058204"/>
                    </a:ext>
                  </a:extLst>
                </a:gridCol>
              </a:tblGrid>
              <a:tr h="333332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16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</a:t>
                      </a:r>
                      <a:r>
                        <a:rPr lang="en-US" sz="16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</a:t>
                      </a:r>
                      <a:endParaRPr lang="th-TH" sz="16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70</a:t>
                      </a:r>
                      <a:endParaRPr lang="th-TH" sz="16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6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3332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085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endParaRPr lang="th-TH" sz="1600" b="0" i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ประชุมหารือกำหนดมาตรการที่จะดำเนินการติดตามผลการลด</a:t>
                      </a:r>
                      <a:b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ก๊าซเรือนกระจก รายสาขา ปี พ.ศ. 256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กับหน่วยงานที่เกี่ยวข้อง</a:t>
                      </a:r>
                      <a:endParaRPr lang="th-TH" sz="1600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045137"/>
                  </a:ext>
                </a:extLst>
              </a:tr>
              <a:tr h="46085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endParaRPr lang="th-TH" sz="1600" b="0" i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ประชุมเชิงปฏิบัติการฯ เพื่ออบรมการตรวจวัด รายงาน และทวนสอบการลด</a:t>
                      </a:r>
                      <a:br>
                        <a:rPr lang="th-TH" sz="16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lang="th-TH" sz="16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ก๊าซเรือนกระจก รายสาขา</a:t>
                      </a:r>
                      <a:r>
                        <a:rPr lang="en-US" sz="16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*</a:t>
                      </a:r>
                      <a:endParaRPr lang="th-TH" sz="1600" kern="1200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2488293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  <a:endParaRPr lang="th-TH" sz="1600" b="0" i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หน่วยงานรับผิดชอบรายสาขา ติดตามผลการลดก๊าซเรือนกระจกรายสาขา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1619507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</a:t>
                      </a:r>
                      <a:endParaRPr lang="th-TH" sz="1600" b="0" i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ประชุมคณะทำงานการจัดทำบัญชีก๊าซเรือนกระจกและมาตรการการลด</a:t>
                      </a:r>
                      <a:b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ก๊าซเรือนกระจก รายสาขา</a:t>
                      </a:r>
                      <a:r>
                        <a:rPr lang="en-US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เพื่อพิจารณาผลการลดก๊าซฯ ปี พ.ศ. </a:t>
                      </a:r>
                      <a:r>
                        <a:rPr lang="en-US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  <a:endParaRPr lang="th-TH" sz="1600" b="0" i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6264984"/>
                  </a:ext>
                </a:extLst>
              </a:tr>
              <a:tr h="46085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</a:t>
                      </a:r>
                      <a:endParaRPr lang="th-TH" sz="1600" b="0" i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หน่วยงานรับผิดชอบหลักรายสาขา จัดประชุมคณะทำงาน/คณะอนุกรรมการ ระดับกระทรวง เพื่อพิจารณาผลการลดก๊าซฯ ปี พ.ศ. </a:t>
                      </a:r>
                      <a:r>
                        <a:rPr lang="en-US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  <a:endParaRPr lang="th-TH" sz="1600" b="0" i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1533686"/>
                  </a:ext>
                </a:extLst>
              </a:tr>
              <a:tr h="46085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</a:t>
                      </a:r>
                      <a:endParaRPr lang="th-TH" sz="1600" b="0" i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ts val="1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กระทรวงที่รับผิดชอบส่ง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รายงานผลการติดตามผลการลดก๊าซเรือนกระจก </a:t>
                      </a:r>
                      <a:b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รายสาขา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 พ.ศ. 256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 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ให้ สส. </a:t>
                      </a:r>
                      <a:endParaRPr lang="th-TH" sz="1600" b="0" i="0" dirty="0">
                        <a:solidFill>
                          <a:schemeClr val="tx1"/>
                        </a:solidFill>
                        <a:highlight>
                          <a:srgbClr val="FFFF00"/>
                        </a:highlight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2130938"/>
                  </a:ext>
                </a:extLst>
              </a:tr>
              <a:tr h="43876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</a:t>
                      </a:r>
                      <a:endParaRPr lang="th-TH" sz="1600" b="0" i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รวบรวม ตรวจสอบ ประมวลผล และจัดทำรายงานผลการลด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ก๊าซเรือนกระจกของประเทศ </a:t>
                      </a:r>
                      <a: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 พ.ศ. 256</a:t>
                      </a:r>
                      <a:r>
                        <a:rPr lang="en-US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</a:t>
                      </a:r>
                      <a:endParaRPr lang="th-TH" sz="1600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0752325"/>
                  </a:ext>
                </a:extLst>
              </a:tr>
              <a:tr h="33333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</a:t>
                      </a:r>
                      <a:endParaRPr lang="th-TH" sz="1600" b="0" i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thaiDist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รายงานผลการลดก๊าซเรือนกระจกของประเทศ ปี พ.ศ. </a:t>
                      </a: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2567</a:t>
                      </a: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เสนอคณะอนุกรรมการการเปลี่ยนแปลงสภาพภูมิอากาศ ด้านวิชาการและฐานข้อมูล 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0854916"/>
                  </a:ext>
                </a:extLst>
              </a:tr>
              <a:tr h="32260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รายงานผลการลดก๊าซเรือนกระจกของประเทศ ปี พ.ศ. </a:t>
                      </a: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2567</a:t>
                      </a: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เสนอคณะกรรมการนโยบายการเปลี่ยนแปลงสภาพภูมิอากาศแห่งชาติ (กนภ.) 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7326877"/>
                  </a:ext>
                </a:extLst>
              </a:tr>
            </a:tbl>
          </a:graphicData>
        </a:graphic>
      </p:graphicFrame>
      <p:sp>
        <p:nvSpPr>
          <p:cNvPr id="8" name="Rectangle 7">
            <a:extLst>
              <a:ext uri="{FF2B5EF4-FFF2-40B4-BE49-F238E27FC236}">
                <a16:creationId xmlns:a16="http://schemas.microsoft.com/office/drawing/2014/main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60" name="Table 4">
            <a:extLst>
              <a:ext uri="{FF2B5EF4-FFF2-40B4-BE49-F238E27FC236}">
                <a16:creationId xmlns:a16="http://schemas.microsoft.com/office/drawing/2014/main" id="{EB6D5035-FA3F-1B66-EF68-20BCCBBAE9B7}"/>
              </a:ext>
            </a:extLst>
          </p:cNvPr>
          <p:cNvGraphicFramePr>
            <a:graphicFrameLocks noGrp="1"/>
          </p:cNvGraphicFramePr>
          <p:nvPr/>
        </p:nvGraphicFramePr>
        <p:xfrm>
          <a:off x="213931" y="671237"/>
          <a:ext cx="5000533" cy="396240"/>
        </p:xfrm>
        <a:graphic>
          <a:graphicData uri="http://schemas.openxmlformats.org/drawingml/2006/table">
            <a:tbl>
              <a:tblPr firstRow="1" bandRow="1"/>
              <a:tblGrid>
                <a:gridCol w="5000533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9500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แผนการดำเนินการตามตัวชี้วัด  (ต.ค. </a:t>
                      </a:r>
                      <a:r>
                        <a:rPr kumimoji="0" lang="en-US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68 – </a:t>
                      </a:r>
                      <a:r>
                        <a:rPr kumimoji="0" lang="th-TH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 </a:t>
                      </a:r>
                      <a:r>
                        <a:rPr kumimoji="0" lang="en-US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69)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7566634"/>
                  </a:ext>
                </a:extLst>
              </a:tr>
            </a:tbl>
          </a:graphicData>
        </a:graphic>
      </p:graphicFrame>
      <p:sp>
        <p:nvSpPr>
          <p:cNvPr id="7" name="Rectangle 6">
            <a:extLst>
              <a:ext uri="{FF2B5EF4-FFF2-40B4-BE49-F238E27FC236}">
                <a16:creationId xmlns:a16="http://schemas.microsoft.com/office/drawing/2014/main" id="{0EA01873-DF69-9E18-AF27-20358224FD52}"/>
              </a:ext>
            </a:extLst>
          </p:cNvPr>
          <p:cNvSpPr/>
          <p:nvPr/>
        </p:nvSpPr>
        <p:spPr>
          <a:xfrm>
            <a:off x="-13647" y="-15861"/>
            <a:ext cx="11021936" cy="4180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85A6273-1809-737F-BCDE-C25A18753500}"/>
              </a:ext>
            </a:extLst>
          </p:cNvPr>
          <p:cNvSpPr txBox="1"/>
          <p:nvPr/>
        </p:nvSpPr>
        <p:spPr>
          <a:xfrm>
            <a:off x="123081" y="-15861"/>
            <a:ext cx="10885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รายละเอียดตัวชี้วัด</a:t>
            </a:r>
            <a:endParaRPr kumimoji="0" lang="th-TH" sz="2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pic>
        <p:nvPicPr>
          <p:cNvPr id="10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9B18DC17-2862-272C-8B73-4DF43B7FF6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6345" y="31427"/>
            <a:ext cx="497291" cy="417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36">
            <a:extLst>
              <a:ext uri="{FF2B5EF4-FFF2-40B4-BE49-F238E27FC236}">
                <a16:creationId xmlns:a16="http://schemas.microsoft.com/office/drawing/2014/main" id="{A663457E-BECB-5DCA-D468-E22731F322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99105" y="6492875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TH SarabunPSK" panose="020B0500040200020003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7" name="Rectangle 1">
            <a:extLst>
              <a:ext uri="{FF2B5EF4-FFF2-40B4-BE49-F238E27FC236}">
                <a16:creationId xmlns:a16="http://schemas.microsoft.com/office/drawing/2014/main" id="{43DC622F-AB96-4616-B426-1476B6599F9E}"/>
              </a:ext>
            </a:extLst>
          </p:cNvPr>
          <p:cNvSpPr/>
          <p:nvPr/>
        </p:nvSpPr>
        <p:spPr>
          <a:xfrm>
            <a:off x="215685" y="465516"/>
            <a:ext cx="10794362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85838" marR="0" lvl="0" indent="-98583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ตัวชี้</a:t>
            </a:r>
            <a:r>
              <a:rPr kumimoji="0" lang="th-TH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วั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ด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lang="en-US" sz="2000" b="1" dirty="0">
                <a:solidFill>
                  <a:prstClr val="black"/>
                </a:solidFill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7. </a:t>
            </a:r>
            <a:r>
              <a:rPr kumimoji="0" lang="th-TH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ปริมาณการลดการปล่อยก๊าซเรือนกระจก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cxnSp>
        <p:nvCxnSpPr>
          <p:cNvPr id="21" name="Straight Connector 11">
            <a:extLst>
              <a:ext uri="{FF2B5EF4-FFF2-40B4-BE49-F238E27FC236}">
                <a16:creationId xmlns:a16="http://schemas.microsoft.com/office/drawing/2014/main" id="{29B7E930-456B-44AD-87DC-C61C2F47258E}"/>
              </a:ext>
            </a:extLst>
          </p:cNvPr>
          <p:cNvCxnSpPr>
            <a:cxnSpLocks/>
          </p:cNvCxnSpPr>
          <p:nvPr/>
        </p:nvCxnSpPr>
        <p:spPr>
          <a:xfrm>
            <a:off x="5780894" y="1981323"/>
            <a:ext cx="1044000" cy="5864"/>
          </a:xfrm>
          <a:prstGeom prst="line">
            <a:avLst/>
          </a:prstGeom>
          <a:noFill/>
          <a:ln w="7620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miter lim="800000"/>
          </a:ln>
          <a:effectLst/>
        </p:spPr>
      </p:cxnSp>
      <p:cxnSp>
        <p:nvCxnSpPr>
          <p:cNvPr id="22" name="Straight Connector 14">
            <a:extLst>
              <a:ext uri="{FF2B5EF4-FFF2-40B4-BE49-F238E27FC236}">
                <a16:creationId xmlns:a16="http://schemas.microsoft.com/office/drawing/2014/main" id="{68E0834D-3476-4150-AFE5-4C2963C10D01}"/>
              </a:ext>
            </a:extLst>
          </p:cNvPr>
          <p:cNvCxnSpPr>
            <a:cxnSpLocks/>
          </p:cNvCxnSpPr>
          <p:nvPr/>
        </p:nvCxnSpPr>
        <p:spPr>
          <a:xfrm>
            <a:off x="6824894" y="2437864"/>
            <a:ext cx="1044000" cy="0"/>
          </a:xfrm>
          <a:prstGeom prst="line">
            <a:avLst/>
          </a:prstGeom>
          <a:noFill/>
          <a:ln w="7620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miter lim="800000"/>
          </a:ln>
          <a:effectLst/>
        </p:spPr>
      </p:cxnSp>
      <p:cxnSp>
        <p:nvCxnSpPr>
          <p:cNvPr id="23" name="Straight Connector 15">
            <a:extLst>
              <a:ext uri="{FF2B5EF4-FFF2-40B4-BE49-F238E27FC236}">
                <a16:creationId xmlns:a16="http://schemas.microsoft.com/office/drawing/2014/main" id="{9A837BE9-7769-4453-B80D-F9268ACEA30B}"/>
              </a:ext>
            </a:extLst>
          </p:cNvPr>
          <p:cNvCxnSpPr>
            <a:cxnSpLocks/>
          </p:cNvCxnSpPr>
          <p:nvPr/>
        </p:nvCxnSpPr>
        <p:spPr>
          <a:xfrm>
            <a:off x="6824894" y="2855133"/>
            <a:ext cx="1548000" cy="0"/>
          </a:xfrm>
          <a:prstGeom prst="line">
            <a:avLst/>
          </a:prstGeom>
          <a:noFill/>
          <a:ln w="7620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miter lim="800000"/>
          </a:ln>
          <a:effectLst/>
        </p:spPr>
      </p:cxnSp>
      <p:cxnSp>
        <p:nvCxnSpPr>
          <p:cNvPr id="24" name="Straight Connector 19">
            <a:extLst>
              <a:ext uri="{FF2B5EF4-FFF2-40B4-BE49-F238E27FC236}">
                <a16:creationId xmlns:a16="http://schemas.microsoft.com/office/drawing/2014/main" id="{47D1AC6A-5DE6-481F-AE73-0469827E0E11}"/>
              </a:ext>
            </a:extLst>
          </p:cNvPr>
          <p:cNvCxnSpPr>
            <a:cxnSpLocks/>
          </p:cNvCxnSpPr>
          <p:nvPr/>
        </p:nvCxnSpPr>
        <p:spPr>
          <a:xfrm>
            <a:off x="7862756" y="3279309"/>
            <a:ext cx="1044000" cy="0"/>
          </a:xfrm>
          <a:prstGeom prst="line">
            <a:avLst/>
          </a:prstGeom>
          <a:noFill/>
          <a:ln w="7620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miter lim="800000"/>
          </a:ln>
          <a:effectLst/>
        </p:spPr>
      </p:cxnSp>
      <p:cxnSp>
        <p:nvCxnSpPr>
          <p:cNvPr id="25" name="Straight Connector 4">
            <a:extLst>
              <a:ext uri="{FF2B5EF4-FFF2-40B4-BE49-F238E27FC236}">
                <a16:creationId xmlns:a16="http://schemas.microsoft.com/office/drawing/2014/main" id="{A3069AB9-60D1-40C7-9F67-FB846C20AD88}"/>
              </a:ext>
            </a:extLst>
          </p:cNvPr>
          <p:cNvCxnSpPr>
            <a:cxnSpLocks/>
          </p:cNvCxnSpPr>
          <p:nvPr/>
        </p:nvCxnSpPr>
        <p:spPr>
          <a:xfrm>
            <a:off x="7862754" y="3718370"/>
            <a:ext cx="1044000" cy="0"/>
          </a:xfrm>
          <a:prstGeom prst="line">
            <a:avLst/>
          </a:prstGeom>
          <a:noFill/>
          <a:ln w="7620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miter lim="800000"/>
          </a:ln>
          <a:effectLst/>
        </p:spPr>
      </p:cxnSp>
      <p:cxnSp>
        <p:nvCxnSpPr>
          <p:cNvPr id="26" name="Straight Connector 12">
            <a:extLst>
              <a:ext uri="{FF2B5EF4-FFF2-40B4-BE49-F238E27FC236}">
                <a16:creationId xmlns:a16="http://schemas.microsoft.com/office/drawing/2014/main" id="{F0376D37-5C24-4079-8A14-8548D1E605F8}"/>
              </a:ext>
            </a:extLst>
          </p:cNvPr>
          <p:cNvCxnSpPr>
            <a:cxnSpLocks/>
          </p:cNvCxnSpPr>
          <p:nvPr/>
        </p:nvCxnSpPr>
        <p:spPr>
          <a:xfrm>
            <a:off x="10429875" y="5253826"/>
            <a:ext cx="1071308" cy="0"/>
          </a:xfrm>
          <a:prstGeom prst="line">
            <a:avLst/>
          </a:prstGeom>
          <a:noFill/>
          <a:ln w="76200" cap="flat" cmpd="sng" algn="ctr">
            <a:solidFill>
              <a:schemeClr val="accent4">
                <a:lumMod val="75000"/>
              </a:schemeClr>
            </a:solidFill>
            <a:prstDash val="solid"/>
            <a:miter lim="800000"/>
          </a:ln>
          <a:effectLst/>
        </p:spPr>
      </p:cxnSp>
      <p:cxnSp>
        <p:nvCxnSpPr>
          <p:cNvPr id="27" name="Straight Connector 13">
            <a:extLst>
              <a:ext uri="{FF2B5EF4-FFF2-40B4-BE49-F238E27FC236}">
                <a16:creationId xmlns:a16="http://schemas.microsoft.com/office/drawing/2014/main" id="{64D4F378-A231-4E74-85C9-30A8262FCF1C}"/>
              </a:ext>
            </a:extLst>
          </p:cNvPr>
          <p:cNvCxnSpPr>
            <a:cxnSpLocks/>
          </p:cNvCxnSpPr>
          <p:nvPr/>
        </p:nvCxnSpPr>
        <p:spPr>
          <a:xfrm>
            <a:off x="9399105" y="4676480"/>
            <a:ext cx="1030770" cy="0"/>
          </a:xfrm>
          <a:prstGeom prst="line">
            <a:avLst/>
          </a:prstGeom>
          <a:noFill/>
          <a:ln w="7620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miter lim="800000"/>
          </a:ln>
          <a:effectLst/>
        </p:spPr>
      </p:cxnSp>
      <p:cxnSp>
        <p:nvCxnSpPr>
          <p:cNvPr id="28" name="Straight Connector 5">
            <a:extLst>
              <a:ext uri="{FF2B5EF4-FFF2-40B4-BE49-F238E27FC236}">
                <a16:creationId xmlns:a16="http://schemas.microsoft.com/office/drawing/2014/main" id="{5056081C-5DD8-48E5-8544-D8E46C3DBCEA}"/>
              </a:ext>
            </a:extLst>
          </p:cNvPr>
          <p:cNvCxnSpPr>
            <a:cxnSpLocks/>
          </p:cNvCxnSpPr>
          <p:nvPr/>
        </p:nvCxnSpPr>
        <p:spPr>
          <a:xfrm>
            <a:off x="8364730" y="4169153"/>
            <a:ext cx="1044000" cy="0"/>
          </a:xfrm>
          <a:prstGeom prst="line">
            <a:avLst/>
          </a:prstGeom>
          <a:noFill/>
          <a:ln w="7620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miter lim="800000"/>
          </a:ln>
          <a:effectLst/>
        </p:spPr>
      </p:cxnSp>
      <p:cxnSp>
        <p:nvCxnSpPr>
          <p:cNvPr id="29" name="Straight Connector 23">
            <a:extLst>
              <a:ext uri="{FF2B5EF4-FFF2-40B4-BE49-F238E27FC236}">
                <a16:creationId xmlns:a16="http://schemas.microsoft.com/office/drawing/2014/main" id="{0892032A-81C5-466C-B56E-851CE7CACB86}"/>
              </a:ext>
            </a:extLst>
          </p:cNvPr>
          <p:cNvCxnSpPr>
            <a:cxnSpLocks/>
          </p:cNvCxnSpPr>
          <p:nvPr/>
        </p:nvCxnSpPr>
        <p:spPr>
          <a:xfrm>
            <a:off x="10961183" y="5822582"/>
            <a:ext cx="1080000" cy="0"/>
          </a:xfrm>
          <a:prstGeom prst="line">
            <a:avLst/>
          </a:prstGeom>
          <a:noFill/>
          <a:ln w="76200" cap="flat" cmpd="sng" algn="ctr">
            <a:solidFill>
              <a:schemeClr val="accent4">
                <a:lumMod val="75000"/>
              </a:schemeClr>
            </a:solidFill>
            <a:prstDash val="solid"/>
            <a:miter lim="800000"/>
          </a:ln>
          <a:effectLst/>
        </p:spPr>
      </p:cxnSp>
      <p:sp>
        <p:nvSpPr>
          <p:cNvPr id="30" name="TextBox 22">
            <a:extLst>
              <a:ext uri="{FF2B5EF4-FFF2-40B4-BE49-F238E27FC236}">
                <a16:creationId xmlns:a16="http://schemas.microsoft.com/office/drawing/2014/main" id="{077BBDBA-4BBF-4543-A3AE-3676AE15287B}"/>
              </a:ext>
            </a:extLst>
          </p:cNvPr>
          <p:cNvSpPr txBox="1"/>
          <p:nvPr/>
        </p:nvSpPr>
        <p:spPr>
          <a:xfrm>
            <a:off x="123081" y="5989892"/>
            <a:ext cx="98330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Arial"/>
              </a:rPr>
              <a:t>*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Arial"/>
              </a:rPr>
              <a:t> จำนวนครั้งของการจัดประชุมเชิงปฏิบัติการฯ ขึ้นกับง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บประมาณที่ได้รับจัดสรร</a:t>
            </a:r>
            <a:endParaRPr kumimoji="0" lang="th-T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pic>
        <p:nvPicPr>
          <p:cNvPr id="31" name="รูปภาพ 6" descr="logo deqp-ver">
            <a:extLst>
              <a:ext uri="{FF2B5EF4-FFF2-40B4-BE49-F238E27FC236}">
                <a16:creationId xmlns:a16="http://schemas.microsoft.com/office/drawing/2014/main" id="{6847B6A6-2C5F-4A0C-944B-41AD7D859A2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6886" y="-49582"/>
            <a:ext cx="569458" cy="56773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3452391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276168-6599-2981-B220-337F29D3F5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5257A03-967E-BA1E-0D74-ACB9D5600D43}"/>
              </a:ext>
            </a:extLst>
          </p:cNvPr>
          <p:cNvSpPr/>
          <p:nvPr/>
        </p:nvSpPr>
        <p:spPr>
          <a:xfrm>
            <a:off x="123081" y="541278"/>
            <a:ext cx="7122463" cy="3469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80000"/>
              </a:lnSpc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  <a:sym typeface="Arial"/>
              </a:rPr>
              <a:t>ตัวชี้วัด </a:t>
            </a:r>
            <a:r>
              <a:rPr lang="en-US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Arial"/>
              </a:rPr>
              <a:t>: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  <a:sym typeface="Arial"/>
              </a:rPr>
              <a:t>8.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  <a:sym typeface="Arial"/>
              </a:rPr>
              <a:t> </a:t>
            </a:r>
            <a:r>
              <a:rPr kumimoji="0" lang="th-TH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  <a:sym typeface="Arial"/>
              </a:rPr>
              <a:t>จำนวนวันที่ปริมาณฝุ่นละอองขนาดไม่เกิน 2.5 ไมครอน (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  <a:sym typeface="Arial"/>
              </a:rPr>
              <a:t>PM</a:t>
            </a:r>
            <a:r>
              <a:rPr kumimoji="0" lang="en-US" sz="2000" b="1" i="0" u="none" strike="noStrike" kern="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  <a:sym typeface="Arial"/>
              </a:rPr>
              <a:t>2.5</a:t>
            </a:r>
            <a:r>
              <a:rPr kumimoji="0" lang="th-TH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  <a:sym typeface="Arial"/>
              </a:rPr>
              <a:t>)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  <a:sym typeface="Arial"/>
              </a:rPr>
              <a:t> </a:t>
            </a:r>
            <a:r>
              <a:rPr kumimoji="0" lang="th-TH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  <a:sym typeface="Arial"/>
              </a:rPr>
              <a:t>อยู่ในเกณฑ์มาตรฐาน </a:t>
            </a:r>
            <a:endParaRPr kumimoji="0" lang="th-TH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0000FF"/>
              </a:highlight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  <a:sym typeface="Arial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64BE1C8-4958-8DE2-62FE-9D1819DDF6A1}"/>
              </a:ext>
            </a:extLst>
          </p:cNvPr>
          <p:cNvSpPr/>
          <p:nvPr/>
        </p:nvSpPr>
        <p:spPr>
          <a:xfrm>
            <a:off x="123081" y="794965"/>
            <a:ext cx="7573119" cy="14973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4863" marR="0" lvl="0" indent="-804863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  <a:sym typeface="Arial"/>
              </a:rPr>
              <a:t>คำอธิบาย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  <a:sym typeface="Arial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  <a:sym typeface="Arial"/>
              </a:rPr>
              <a:t> 	</a:t>
            </a:r>
            <a:endParaRPr kumimoji="0" lang="th-TH" sz="1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  <a:sym typeface="Arial"/>
            </a:endParaRPr>
          </a:p>
          <a:p>
            <a:pPr marL="342900" marR="0" lvl="0" indent="-171450" algn="thaiDist" defTabSz="914400" rtl="0" eaLnBrk="1" fontAlgn="auto" latinLnBrk="0" hangingPunct="1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itchFamily="34" charset="0"/>
              <a:buChar char="•"/>
              <a:tabLst/>
              <a:defRPr/>
            </a:pP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  <a:sym typeface="Arial"/>
              </a:rPr>
              <a:t>เกณฑ์มาตรฐานฝุ่นละออง </a:t>
            </a:r>
            <a:r>
              <a:rPr kumimoji="0" lang="en-GB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  <a:sym typeface="Arial"/>
              </a:rPr>
              <a:t>PM</a:t>
            </a:r>
            <a:r>
              <a:rPr kumimoji="0" lang="en-GB" sz="1200" b="0" i="0" u="none" strike="noStrike" kern="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  <a:sym typeface="Arial"/>
              </a:rPr>
              <a:t>2.5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  <a:sym typeface="Arial"/>
              </a:rPr>
              <a:t> หมายถึง ค่าเฉลี่ยในเวลา 24 ชั่วโมง จะต้องไม่เกิน 37.5 ไมโครกรัมต่อลูกบาศก์เมตร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  <a:sym typeface="Arial"/>
            </a:endParaRPr>
          </a:p>
          <a:p>
            <a:pPr marL="342900" marR="0" lvl="0" indent="-171450" algn="thaiDist" defTabSz="914400" rtl="0" eaLnBrk="1" fontAlgn="auto" latinLnBrk="0" hangingPunct="1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itchFamily="34" charset="0"/>
              <a:buChar char="•"/>
              <a:tabLst/>
              <a:defRPr/>
            </a:pP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  <a:sym typeface="Arial"/>
              </a:rPr>
              <a:t>ประเมินผลในพื้นที่จังหวัดที่มีสถานีตรวจวัดคุณภาพอากาศแบบอัตโนมัติของกรมควบคุมมลพิษ ที่มีผลการตรวจวัดต่อเนื่องตลอดทั้งปี</a:t>
            </a:r>
          </a:p>
          <a:p>
            <a:pPr marL="342900" marR="0" lvl="0" indent="-171450" algn="thaiDist" defTabSz="914400" rtl="0" eaLnBrk="1" fontAlgn="auto" latinLnBrk="0" hangingPunct="1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itchFamily="34" charset="0"/>
              <a:buChar char="•"/>
              <a:tabLst/>
              <a:defRPr/>
            </a:pP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  <a:sym typeface="Arial"/>
              </a:rPr>
              <a:t>การประเมินรอบ 6 เดือนการประเมินรอบ 6 เดือน พิจารณาจากจำนวนวัน ที่จังหวัดที่มีสถานีตรวจวัดคุณภาพอากาศไม่น้อยกว่าร้อยละ 90 มีผลการตรวจวัดค่าฝุ่นละออง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  <a:sym typeface="Arial"/>
              </a:rPr>
              <a:t>PM2.5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  <a:sym typeface="Arial"/>
              </a:rPr>
              <a:t>เฉลี่ย 24 ชั่วโมง อยู่ในเกณฑ์มาตรฐาน ระหว่างเดือน ตุลาคม 2568 – มีนาคม 2569</a:t>
            </a:r>
            <a:endParaRPr kumimoji="0" lang="th-TH" sz="1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  <a:sym typeface="Arial"/>
            </a:endParaRPr>
          </a:p>
          <a:p>
            <a:pPr marL="342900" marR="0" lvl="0" indent="-171450" algn="thaiDist" defTabSz="914400" rtl="0" eaLnBrk="1" fontAlgn="auto" latinLnBrk="0" hangingPunct="1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itchFamily="34" charset="0"/>
              <a:buChar char="•"/>
              <a:tabLst/>
              <a:defRPr/>
            </a:pP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  <a:sym typeface="Arial"/>
              </a:rPr>
              <a:t>การประเมินรอบ 12 เดือน พิจารณาจากจำนวนวัน ที่จังหวัดที่มีสถานีตรวจวัดคุณภาพอากาศไม่น้อยกว่าร้อยละ 90 มีผลการตรวจวัดค่าฝุ่นละออง </a:t>
            </a:r>
            <a:r>
              <a:rPr kumimoji="0" lang="en-GB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  <a:sym typeface="Arial"/>
              </a:rPr>
              <a:t>PM</a:t>
            </a:r>
            <a:r>
              <a:rPr kumimoji="0" lang="en-GB" sz="1200" b="0" i="0" u="none" strike="noStrike" kern="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  <a:sym typeface="Arial"/>
              </a:rPr>
              <a:t>2.5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  <a:sym typeface="Arial"/>
              </a:rPr>
              <a:t>เฉลี่ย 24 ชั่วโมง อยู่ในเกณฑ์มาตรฐาน ระหว่างเดือน ตุลาคม 2568 – กันยายน 2569</a:t>
            </a:r>
          </a:p>
          <a:p>
            <a:pPr marL="342900" marR="0" lvl="0" indent="-171450" algn="thaiDist" defTabSz="914400" rtl="0" eaLnBrk="1" fontAlgn="auto" latinLnBrk="0" hangingPunct="1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itchFamily="34" charset="0"/>
              <a:buChar char="•"/>
              <a:tabLst/>
              <a:defRPr/>
            </a:pP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  <a:sym typeface="Arial"/>
              </a:rPr>
              <a:t>วิธีการเก็บข้อมูลและแหล่งที่มาของข้อมูล </a:t>
            </a:r>
            <a:r>
              <a:rPr kumimoji="0" lang="en-GB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  <a:sym typeface="Arial"/>
              </a:rPr>
              <a:t>: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  <a:sym typeface="Arial"/>
              </a:rPr>
              <a:t>ตรวจวัดปริมาณฝุ่นละออง </a:t>
            </a:r>
            <a:r>
              <a:rPr kumimoji="0" lang="en-GB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  <a:sym typeface="Arial"/>
              </a:rPr>
              <a:t>PM</a:t>
            </a:r>
            <a:r>
              <a:rPr kumimoji="0" lang="en-GB" sz="1200" b="0" i="0" u="none" strike="noStrike" kern="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  <a:sym typeface="Arial"/>
              </a:rPr>
              <a:t>2.5</a:t>
            </a:r>
            <a:r>
              <a:rPr kumimoji="0" lang="en-GB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  <a:sym typeface="Arial"/>
              </a:rPr>
              <a:t>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  <a:sym typeface="Arial"/>
              </a:rPr>
              <a:t>โดยสถานีตรวจวัดคุณภาพอากาศแบบอัตโนมัติของกรมควบคุมมลพิษ</a:t>
            </a:r>
          </a:p>
        </p:txBody>
      </p:sp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00EAF0B9-4DDD-EA00-99B5-C3571A994D77}"/>
              </a:ext>
            </a:extLst>
          </p:cNvPr>
          <p:cNvGraphicFramePr>
            <a:graphicFrameLocks noGrp="1"/>
          </p:cNvGraphicFramePr>
          <p:nvPr/>
        </p:nvGraphicFramePr>
        <p:xfrm>
          <a:off x="266296" y="2392133"/>
          <a:ext cx="7649325" cy="18312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85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685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6052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620119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734954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719643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750266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574183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528249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574183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558871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585673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309234">
                <a:tc gridSpan="7"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1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1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 – 2570 (</a:t>
                      </a: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en-US" sz="11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309234"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2562</a:t>
                      </a:r>
                      <a:endParaRPr lang="en-US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</a:t>
                      </a:r>
                      <a:endParaRPr lang="en-US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404236"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 เดือน </a:t>
                      </a:r>
                    </a:p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</a:t>
                      </a: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วัน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(6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%)</a:t>
                      </a:r>
                      <a:endParaRPr lang="th-TH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 เดือน </a:t>
                      </a:r>
                    </a:p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วัน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(7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%)</a:t>
                      </a:r>
                      <a:endParaRPr lang="th-TH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 เดือน</a:t>
                      </a:r>
                    </a:p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32 วัน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(18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%)</a:t>
                      </a:r>
                      <a:endParaRPr lang="th-TH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latin typeface="TH SarabunPSK" pitchFamily="34" charset="-34"/>
                          <a:cs typeface="TH SarabunPSK" pitchFamily="34" charset="-34"/>
                        </a:rPr>
                        <a:t>6 เดือน</a:t>
                      </a:r>
                    </a:p>
                    <a:p>
                      <a:pPr algn="ctr"/>
                      <a:r>
                        <a:rPr lang="th-TH" sz="1100" dirty="0">
                          <a:latin typeface="TH SarabunPSK" pitchFamily="34" charset="-34"/>
                          <a:cs typeface="TH SarabunPSK" pitchFamily="34" charset="-34"/>
                        </a:rPr>
                        <a:t>54 วัน</a:t>
                      </a:r>
                      <a:endParaRPr lang="en-US" sz="1100" dirty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ctr"/>
                      <a:r>
                        <a:rPr lang="en-US" sz="1100" dirty="0">
                          <a:latin typeface="TH SarabunPSK" pitchFamily="34" charset="-34"/>
                          <a:cs typeface="TH SarabunPSK" pitchFamily="34" charset="-34"/>
                        </a:rPr>
                        <a:t>(30%)</a:t>
                      </a:r>
                      <a:endParaRPr lang="en-GB" sz="11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latin typeface="TH SarabunPSK" pitchFamily="34" charset="-34"/>
                          <a:cs typeface="TH SarabunPSK" pitchFamily="34" charset="-34"/>
                        </a:rPr>
                        <a:t>6 เดือน</a:t>
                      </a:r>
                    </a:p>
                    <a:p>
                      <a:pPr algn="ctr"/>
                      <a:r>
                        <a:rPr lang="th-TH" sz="1100" dirty="0">
                          <a:latin typeface="TH SarabunPSK" pitchFamily="34" charset="-34"/>
                          <a:cs typeface="TH SarabunPSK" pitchFamily="34" charset="-34"/>
                        </a:rPr>
                        <a:t>36 วัน</a:t>
                      </a:r>
                      <a:endParaRPr lang="en-US" sz="1100" dirty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ctr"/>
                      <a:r>
                        <a:rPr lang="en-US" sz="1100" dirty="0">
                          <a:latin typeface="TH SarabunPSK" pitchFamily="34" charset="-34"/>
                          <a:cs typeface="TH SarabunPSK" pitchFamily="34" charset="-34"/>
                        </a:rPr>
                        <a:t>(20%)</a:t>
                      </a:r>
                      <a:endParaRPr lang="en-GB" sz="11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latin typeface="TH SarabunPSK" pitchFamily="34" charset="-34"/>
                          <a:cs typeface="TH SarabunPSK" pitchFamily="34" charset="-34"/>
                        </a:rPr>
                        <a:t>6 เดือน </a:t>
                      </a:r>
                    </a:p>
                    <a:p>
                      <a:pPr algn="ctr"/>
                      <a:r>
                        <a:rPr lang="th-TH" sz="1100" dirty="0">
                          <a:latin typeface="TH SarabunPSK" pitchFamily="34" charset="-34"/>
                          <a:cs typeface="TH SarabunPSK" pitchFamily="34" charset="-34"/>
                        </a:rPr>
                        <a:t>33 วัน</a:t>
                      </a:r>
                      <a:endParaRPr lang="en-US" sz="1100" dirty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ctr"/>
                      <a:r>
                        <a:rPr lang="en-US" sz="1100" dirty="0">
                          <a:latin typeface="TH SarabunPSK" pitchFamily="34" charset="-34"/>
                          <a:cs typeface="TH SarabunPSK" pitchFamily="34" charset="-34"/>
                        </a:rPr>
                        <a:t>(18%)</a:t>
                      </a:r>
                      <a:endParaRPr lang="en-GB" sz="11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 เดือน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21 วัน</a:t>
                      </a:r>
                      <a:endParaRPr lang="en-US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(12%)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gridSpan="5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1846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 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104</a:t>
                      </a: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วัน</a:t>
                      </a:r>
                      <a:endParaRPr lang="en-US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(29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%)</a:t>
                      </a:r>
                      <a:endParaRPr lang="th-TH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 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165</a:t>
                      </a: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วัน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(45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%)</a:t>
                      </a:r>
                      <a:endParaRPr lang="th-TH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 เดือน 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191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วัน</a:t>
                      </a:r>
                      <a:endParaRPr lang="en-US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(52%)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 เดือน</a:t>
                      </a:r>
                    </a:p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176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วัน</a:t>
                      </a:r>
                      <a:endParaRPr lang="en-US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(48%)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 เดือน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166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วัน</a:t>
                      </a:r>
                      <a:endParaRPr lang="en-US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(45%)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 เดือน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151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วัน</a:t>
                      </a:r>
                      <a:endParaRPr lang="en-US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(41%)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 เดือน</a:t>
                      </a: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161 วัน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(44</a:t>
                      </a:r>
                      <a:r>
                        <a:rPr lang="en-US" sz="11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%)</a:t>
                      </a:r>
                      <a:endParaRPr lang="en-US" sz="11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endParaRPr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8" name="Slide Number Placeholder 3">
            <a:extLst>
              <a:ext uri="{FF2B5EF4-FFF2-40B4-BE49-F238E27FC236}">
                <a16:creationId xmlns:a16="http://schemas.microsoft.com/office/drawing/2014/main" id="{1AA47899-A54A-34D4-881E-0DBB9D68ED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8523" y="6492875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H SarabunPSK" panose="020B0500040200020003" pitchFamily="34" charset="-34"/>
              <a:ea typeface="Calibri"/>
              <a:cs typeface="TH SarabunPSK" panose="020B0500040200020003" pitchFamily="34" charset="-34"/>
              <a:sym typeface="Calibri"/>
            </a:endParaRPr>
          </a:p>
        </p:txBody>
      </p:sp>
      <p:sp>
        <p:nvSpPr>
          <p:cNvPr id="6" name="Google Shape;253;p8">
            <a:extLst>
              <a:ext uri="{FF2B5EF4-FFF2-40B4-BE49-F238E27FC236}">
                <a16:creationId xmlns:a16="http://schemas.microsoft.com/office/drawing/2014/main" id="{DF015813-D467-7DB1-426B-EE416DFA9721}"/>
              </a:ext>
            </a:extLst>
          </p:cNvPr>
          <p:cNvSpPr/>
          <p:nvPr/>
        </p:nvSpPr>
        <p:spPr>
          <a:xfrm>
            <a:off x="0" y="6617975"/>
            <a:ext cx="9973340" cy="2400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....................................................................................</a:t>
            </a:r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BEC49329-051F-9878-2846-E16AF19136B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5129" y="-2363"/>
            <a:ext cx="502920" cy="502920"/>
          </a:xfrm>
          <a:prstGeom prst="rect">
            <a:avLst/>
          </a:prstGeom>
        </p:spPr>
      </p:pic>
      <p:sp>
        <p:nvSpPr>
          <p:cNvPr id="50" name="Google Shape;522;p3"/>
          <p:cNvSpPr/>
          <p:nvPr/>
        </p:nvSpPr>
        <p:spPr>
          <a:xfrm>
            <a:off x="8169549" y="1264352"/>
            <a:ext cx="3756155" cy="4222048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itchFamily="34" charset="-34"/>
              <a:sym typeface="Sarabun"/>
            </a:endParaRPr>
          </a:p>
        </p:txBody>
      </p:sp>
      <p:sp>
        <p:nvSpPr>
          <p:cNvPr id="51" name="Google Shape;523;p3"/>
          <p:cNvSpPr/>
          <p:nvPr/>
        </p:nvSpPr>
        <p:spPr>
          <a:xfrm>
            <a:off x="8083800" y="3252027"/>
            <a:ext cx="3841904" cy="4370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600200" marR="0" lvl="0" indent="-1600200" algn="ju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Sarabun"/>
              <a:buNone/>
              <a:tabLst/>
              <a:defRPr/>
            </a:pPr>
            <a:r>
              <a:rPr kumimoji="0" lang="th-TH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เป้าหมายระดับแผนแม่บทย่อย 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:	</a:t>
            </a:r>
            <a:r>
              <a:rPr kumimoji="0" lang="th-TH" sz="1400" b="0" i="0" u="none" strike="noStrike" kern="0" cap="none" spc="-4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คุณภาพอากาศ และเสียง อยู่ในระดับมาตรฐาน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ของประเทศไทย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itchFamily="34" charset="-34"/>
              <a:sym typeface="Sarabun"/>
            </a:endParaRPr>
          </a:p>
        </p:txBody>
      </p:sp>
      <p:pic>
        <p:nvPicPr>
          <p:cNvPr id="52" name="Google Shape;524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133794" y="1407705"/>
            <a:ext cx="622349" cy="647809"/>
          </a:xfrm>
          <a:prstGeom prst="rect">
            <a:avLst/>
          </a:prstGeom>
          <a:noFill/>
          <a:ln>
            <a:noFill/>
          </a:ln>
        </p:spPr>
      </p:pic>
      <p:pic>
        <p:nvPicPr>
          <p:cNvPr id="53" name="Google Shape;525;p3" descr="18) แผนแม่บทประเด็น การเติบโตอย่างยั่งยืน – NSCR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133794" y="2057230"/>
            <a:ext cx="622877" cy="622877"/>
          </a:xfrm>
          <a:prstGeom prst="rect">
            <a:avLst/>
          </a:prstGeom>
          <a:noFill/>
          <a:ln>
            <a:noFill/>
          </a:ln>
        </p:spPr>
      </p:pic>
      <p:sp>
        <p:nvSpPr>
          <p:cNvPr id="54" name="Google Shape;526;p3"/>
          <p:cNvSpPr/>
          <p:nvPr/>
        </p:nvSpPr>
        <p:spPr>
          <a:xfrm>
            <a:off x="8689908" y="1522441"/>
            <a:ext cx="3358877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971550" marR="0" lvl="0" indent="-9715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/>
              <a:defRPr/>
            </a:pPr>
            <a:r>
              <a:rPr kumimoji="0" lang="th-TH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ยุทธศาสตร์ชาติ 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: 	การสร้างการเติบโตบนคุณภาพชีวิตที่เป็นมิตรต่อสิ่งแวดล้อม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itchFamily="34" charset="-34"/>
              <a:sym typeface="Sarabun"/>
            </a:endParaRPr>
          </a:p>
        </p:txBody>
      </p:sp>
      <p:sp>
        <p:nvSpPr>
          <p:cNvPr id="55" name="Google Shape;527;p3"/>
          <p:cNvSpPr/>
          <p:nvPr/>
        </p:nvSpPr>
        <p:spPr>
          <a:xfrm>
            <a:off x="8689908" y="2212295"/>
            <a:ext cx="3333762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/>
              <a:defRPr/>
            </a:pPr>
            <a:r>
              <a:rPr kumimoji="0" lang="th-TH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แผนแม่บท 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: ประเด็น 18 การเติบโตอย่างยั่งยืน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itchFamily="34" charset="-34"/>
              <a:sym typeface="Sarabun"/>
            </a:endParaRPr>
          </a:p>
        </p:txBody>
      </p:sp>
      <p:sp>
        <p:nvSpPr>
          <p:cNvPr id="56" name="Google Shape;528;p3"/>
          <p:cNvSpPr/>
          <p:nvPr/>
        </p:nvSpPr>
        <p:spPr>
          <a:xfrm>
            <a:off x="8076083" y="2782109"/>
            <a:ext cx="4032000" cy="4370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914400" marR="0" lvl="0" indent="-914400" algn="ju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Sarabun"/>
              <a:buNone/>
              <a:tabLst/>
              <a:defRPr/>
            </a:pPr>
            <a:r>
              <a:rPr kumimoji="0" lang="th-TH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แผนแม่บทย่อย 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: 	การจัดการมลพิษที่มีผลกระทบต่อสิ่งแวดล้อมและสารเคมีในภาคเกษตรทั้งระบบให้เป็นไปตามมาตรฐานสากล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itchFamily="34" charset="-34"/>
              <a:sym typeface="Sarabun"/>
            </a:endParaRPr>
          </a:p>
        </p:txBody>
      </p:sp>
      <p:graphicFrame>
        <p:nvGraphicFramePr>
          <p:cNvPr id="57" name="Google Shape;529;p3"/>
          <p:cNvGraphicFramePr/>
          <p:nvPr/>
        </p:nvGraphicFramePr>
        <p:xfrm>
          <a:off x="8169547" y="4194806"/>
          <a:ext cx="3727100" cy="1257785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9317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17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317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317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22300">
                <a:tc gridSpan="4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dk1"/>
                          </a:solidFill>
                          <a:latin typeface="TH SarabunPSK" pitchFamily="34" charset="-34"/>
                          <a:ea typeface="Sarabun"/>
                          <a:cs typeface="TH SarabunPSK" pitchFamily="34" charset="-34"/>
                          <a:sym typeface="Sarabun"/>
                        </a:rPr>
                        <a:t>ค่าเป้าหมาย</a:t>
                      </a:r>
                      <a:endParaRPr sz="1600" u="none" strike="noStrike" cap="none" dirty="0">
                        <a:solidFill>
                          <a:schemeClr val="dk1"/>
                        </a:solidFill>
                        <a:latin typeface="TH SarabunPSK" pitchFamily="34" charset="-34"/>
                        <a:ea typeface="Sarabun"/>
                        <a:cs typeface="TH SarabunPSK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23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Sarabun"/>
                        <a:buNone/>
                      </a:pPr>
                      <a:r>
                        <a:rPr lang="th-TH" sz="1800" u="none" strike="noStrike" cap="none">
                          <a:solidFill>
                            <a:schemeClr val="dk1"/>
                          </a:solidFill>
                          <a:latin typeface="TH SarabunPSK" pitchFamily="34" charset="-34"/>
                          <a:ea typeface="Sarabun"/>
                          <a:cs typeface="TH SarabunPSK" pitchFamily="34" charset="-34"/>
                          <a:sym typeface="Sarabun"/>
                        </a:rPr>
                        <a:t>2561-2565</a:t>
                      </a:r>
                      <a:endParaRPr sz="1800" u="none" strike="noStrike" cap="none">
                        <a:latin typeface="TH SarabunPSK" pitchFamily="34" charset="-34"/>
                        <a:ea typeface="Sarabun"/>
                        <a:cs typeface="TH SarabunPSK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dk1"/>
                          </a:solidFill>
                          <a:latin typeface="TH SarabunPSK" pitchFamily="34" charset="-34"/>
                          <a:ea typeface="Sarabun"/>
                          <a:cs typeface="TH SarabunPSK" pitchFamily="34" charset="-34"/>
                          <a:sym typeface="Sarabun"/>
                        </a:rPr>
                        <a:t>2566-2570</a:t>
                      </a:r>
                      <a:endParaRPr sz="1600" u="none" strike="noStrike" cap="none" dirty="0">
                        <a:solidFill>
                          <a:schemeClr val="dk1"/>
                        </a:solidFill>
                        <a:latin typeface="TH SarabunPSK" pitchFamily="34" charset="-34"/>
                        <a:ea typeface="Sarabun"/>
                        <a:cs typeface="TH SarabunPSK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itchFamily="34" charset="-34"/>
                          <a:ea typeface="Sarabun"/>
                          <a:cs typeface="TH SarabunPSK" pitchFamily="34" charset="-34"/>
                          <a:sym typeface="Sarabun"/>
                        </a:rPr>
                        <a:t>2571-2575</a:t>
                      </a:r>
                      <a:endParaRPr sz="1600" u="none" strike="noStrike" cap="none">
                        <a:latin typeface="TH SarabunPSK" pitchFamily="34" charset="-34"/>
                        <a:ea typeface="Sarabun"/>
                        <a:cs typeface="TH SarabunPSK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itchFamily="34" charset="-34"/>
                          <a:ea typeface="Sarabun"/>
                          <a:cs typeface="TH SarabunPSK" pitchFamily="34" charset="-34"/>
                          <a:sym typeface="Sarabun"/>
                        </a:rPr>
                        <a:t>2576-2580</a:t>
                      </a:r>
                      <a:endParaRPr sz="1600" u="none" strike="noStrike" cap="none">
                        <a:latin typeface="TH SarabunPSK" pitchFamily="34" charset="-34"/>
                        <a:ea typeface="Sarabun"/>
                        <a:cs typeface="TH SarabunPSK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67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u="none" strike="noStrike" cap="none">
                        <a:solidFill>
                          <a:schemeClr val="dk1"/>
                        </a:solidFill>
                        <a:latin typeface="TH SarabunPSK" pitchFamily="34" charset="-34"/>
                        <a:ea typeface="Sarabun"/>
                        <a:cs typeface="TH SarabunPSK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alibri"/>
                        <a:buNone/>
                      </a:pPr>
                      <a:endParaRPr sz="1600" u="none" strike="noStrike" cap="none">
                        <a:solidFill>
                          <a:schemeClr val="dk1"/>
                        </a:solidFill>
                        <a:latin typeface="TH SarabunPSK" pitchFamily="34" charset="-34"/>
                        <a:ea typeface="Sarabun"/>
                        <a:cs typeface="TH SarabunPSK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alibri"/>
                        <a:buNone/>
                      </a:pPr>
                      <a:endParaRPr sz="1600" u="none" strike="noStrike" cap="none">
                        <a:solidFill>
                          <a:schemeClr val="dk1"/>
                        </a:solidFill>
                        <a:latin typeface="TH SarabunPSK" pitchFamily="34" charset="-34"/>
                        <a:ea typeface="Sarabun"/>
                        <a:cs typeface="TH SarabunPSK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alibri"/>
                        <a:buNone/>
                      </a:pPr>
                      <a:endParaRPr sz="1600" u="none" strike="noStrike" cap="none" dirty="0">
                        <a:solidFill>
                          <a:schemeClr val="dk1"/>
                        </a:solidFill>
                        <a:latin typeface="TH SarabunPSK" pitchFamily="34" charset="-34"/>
                        <a:ea typeface="Sarabun"/>
                        <a:cs typeface="TH SarabunPSK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8" name="Google Shape;533;p3"/>
          <p:cNvSpPr/>
          <p:nvPr/>
        </p:nvSpPr>
        <p:spPr>
          <a:xfrm>
            <a:off x="9068359" y="545109"/>
            <a:ext cx="1601521" cy="369291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Sarabun"/>
              <a:buNone/>
              <a:tabLst/>
              <a:defRPr/>
            </a:pPr>
            <a:r>
              <a:rPr kumimoji="0" lang="th-TH" sz="1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รหัส :</a:t>
            </a: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itchFamily="34" charset="-34"/>
              <a:sym typeface="Sarabun"/>
            </a:endParaRPr>
          </a:p>
        </p:txBody>
      </p:sp>
      <p:pic>
        <p:nvPicPr>
          <p:cNvPr id="59" name="Google Shape;520;p3" descr="C:\Users\dathpan\Downloads\056aac9a306aef891367aae43a86394b.jpg"/>
          <p:cNvPicPr preferRelativeResize="0"/>
          <p:nvPr/>
        </p:nvPicPr>
        <p:blipFill rotWithShape="1">
          <a:blip r:embed="rId6">
            <a:alphaModFix/>
          </a:blip>
          <a:srcRect l="16319" t="8192" r="17099" b="14839"/>
          <a:stretch/>
        </p:blipFill>
        <p:spPr>
          <a:xfrm>
            <a:off x="7684512" y="520527"/>
            <a:ext cx="681590" cy="816513"/>
          </a:xfrm>
          <a:prstGeom prst="rect">
            <a:avLst/>
          </a:prstGeom>
          <a:noFill/>
          <a:ln>
            <a:noFill/>
          </a:ln>
        </p:spPr>
      </p:pic>
      <p:sp>
        <p:nvSpPr>
          <p:cNvPr id="64" name="Google Shape;530;p3"/>
          <p:cNvSpPr/>
          <p:nvPr/>
        </p:nvSpPr>
        <p:spPr>
          <a:xfrm>
            <a:off x="7743149" y="701342"/>
            <a:ext cx="58769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น้ำหนัก</a:t>
            </a:r>
            <a:b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</a:br>
            <a:r>
              <a:rPr lang="en-US" sz="1400" kern="0" dirty="0">
                <a:solidFill>
                  <a:srgbClr val="000000"/>
                </a:solidFill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5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cs typeface="TH SarabunPSK" pitchFamily="34" charset="-34"/>
              <a:sym typeface="Arial"/>
            </a:endParaRPr>
          </a:p>
        </p:txBody>
      </p:sp>
      <p:sp>
        <p:nvSpPr>
          <p:cNvPr id="25" name="Google Shape;513;p3"/>
          <p:cNvSpPr/>
          <p:nvPr/>
        </p:nvSpPr>
        <p:spPr>
          <a:xfrm>
            <a:off x="5110950" y="3000610"/>
            <a:ext cx="2889121" cy="7694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115888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/>
              <a:defRPr/>
            </a:pP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  <a:sym typeface="Sarabun"/>
              </a:rPr>
              <a:t>ตามแผนปฏิบัติการขับเคลื่อนวาระแห่งชาติ “การแก้ไขปัญหามลพิษด้านฝุ่นละออง” ฉบับที่ 2 กำหนดเป้าหมาย "ค่าเฉลี่ยฝุ่นละออง 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  <a:sym typeface="Sarabun"/>
              </a:rPr>
              <a:t>PM2.5 </a:t>
            </a: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  <a:sym typeface="Sarabun"/>
              </a:rPr>
              <a:t>ตลอด 24 ชั่วโมง อยู่ในระดับที่ไม่เป็นอันตรายต่อสุขภาพ“ ไม่ได้กำหนดเป้าหมายรายปี</a:t>
            </a:r>
            <a:endParaRPr kumimoji="0" sz="11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  <a:sym typeface="Arial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8A1B350-AF40-45F2-F17A-BEE2D928CE29}"/>
              </a:ext>
            </a:extLst>
          </p:cNvPr>
          <p:cNvSpPr/>
          <p:nvPr/>
        </p:nvSpPr>
        <p:spPr>
          <a:xfrm>
            <a:off x="219962" y="4303010"/>
            <a:ext cx="7995679" cy="480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25450" marR="0" lvl="0" indent="-42545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25450" algn="l"/>
              </a:tabLst>
              <a:defRPr/>
            </a:pPr>
            <a:r>
              <a:rPr kumimoji="0" lang="th-TH" sz="105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หมายเหตุ</a:t>
            </a:r>
            <a:r>
              <a:rPr kumimoji="0" lang="th-TH" sz="105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 </a:t>
            </a: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:</a:t>
            </a:r>
            <a:r>
              <a:rPr kumimoji="0" lang="th-TH" sz="105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 ขอเสนอให้ใช้ข้อมูลพื้นฐานย้อนหลัง 5 ปี ระหว่างปี 2562–2568 โดยไม่นำข้อมูลปี 2564–2565 มาพิจารณา เนื่องจากในช่วงดังกล่าว ประเทศไทยอยู่ภายใต้สถานการณ์การแพร่ระบาดของโรคโควิด-19 รัฐบาลได้ประกาศมาตรการ</a:t>
            </a: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Work from Home </a:t>
            </a:r>
            <a:r>
              <a:rPr kumimoji="0" lang="th-TH" sz="105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อย่างเข้มงวด แหล่งกำเนิดมลพิษหลายประเภทได้หยุดหรือชะลอการดำเนินกิจกรรม ส่งผลให้การระบายมลพิษลดลง และทำให้ระดับฝุ่นละออง </a:t>
            </a: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PM2.5 </a:t>
            </a:r>
            <a:r>
              <a:rPr kumimoji="0" lang="th-TH" sz="105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ลดลงอย่างมีนัยสำคัญ</a:t>
            </a:r>
            <a:br>
              <a:rPr kumimoji="0" lang="th-TH" sz="105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</a:br>
            <a:r>
              <a:rPr kumimoji="0" lang="th-TH" sz="105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โดยค่าเฉลี่ย 5 ปี ย้อนหลัง (2562/2563/2566/2567/2568</a:t>
            </a: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 = 14</a:t>
            </a:r>
            <a:r>
              <a:rPr kumimoji="0" lang="th-TH" sz="105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9</a:t>
            </a: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 </a:t>
            </a:r>
            <a:r>
              <a:rPr kumimoji="0" lang="th-TH" sz="105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วัน</a:t>
            </a: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)</a:t>
            </a:r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A31864E6-B8C6-F784-0419-F9EC7A2EE743}"/>
              </a:ext>
            </a:extLst>
          </p:cNvPr>
          <p:cNvGraphicFramePr>
            <a:graphicFrameLocks noGrp="1"/>
          </p:cNvGraphicFramePr>
          <p:nvPr/>
        </p:nvGraphicFramePr>
        <p:xfrm>
          <a:off x="140315" y="4701630"/>
          <a:ext cx="7792558" cy="1527363"/>
        </p:xfrm>
        <a:graphic>
          <a:graphicData uri="http://schemas.openxmlformats.org/drawingml/2006/table">
            <a:tbl>
              <a:tblPr/>
              <a:tblGrid>
                <a:gridCol w="767909">
                  <a:extLst>
                    <a:ext uri="{9D8B030D-6E8A-4147-A177-3AD203B41FA5}">
                      <a16:colId xmlns:a16="http://schemas.microsoft.com/office/drawing/2014/main" val="3842580847"/>
                    </a:ext>
                  </a:extLst>
                </a:gridCol>
                <a:gridCol w="2097542">
                  <a:extLst>
                    <a:ext uri="{9D8B030D-6E8A-4147-A177-3AD203B41FA5}">
                      <a16:colId xmlns:a16="http://schemas.microsoft.com/office/drawing/2014/main" val="2395031024"/>
                    </a:ext>
                  </a:extLst>
                </a:gridCol>
                <a:gridCol w="2317072">
                  <a:extLst>
                    <a:ext uri="{9D8B030D-6E8A-4147-A177-3AD203B41FA5}">
                      <a16:colId xmlns:a16="http://schemas.microsoft.com/office/drawing/2014/main" val="1583591442"/>
                    </a:ext>
                  </a:extLst>
                </a:gridCol>
                <a:gridCol w="2610035">
                  <a:extLst>
                    <a:ext uri="{9D8B030D-6E8A-4147-A177-3AD203B41FA5}">
                      <a16:colId xmlns:a16="http://schemas.microsoft.com/office/drawing/2014/main" val="67155911"/>
                    </a:ext>
                  </a:extLst>
                </a:gridCol>
              </a:tblGrid>
              <a:tr h="222437">
                <a:tc gridSpan="4"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  <a:endParaRPr lang="th-TH" sz="1300" b="1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  <a:endParaRPr lang="th-TH" b="1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9275333"/>
                  </a:ext>
                </a:extLst>
              </a:tr>
              <a:tr h="393885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300" b="1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รอบประเมิน</a:t>
                      </a: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  <a:endParaRPr lang="th-TH" sz="13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3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เป้าหมายมาตรฐาน (75)</a:t>
                      </a:r>
                      <a:endParaRPr lang="th-TH" sz="13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E0B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  <a:endParaRPr lang="th-TH" sz="13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77869"/>
                  </a:ext>
                </a:extLst>
              </a:tr>
              <a:tr h="428321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 </a:t>
                      </a:r>
                      <a:r>
                        <a:rPr lang="th-TH" sz="13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</a:txBody>
                  <a:tcPr marL="61913" marR="61913" marT="23813" marB="23813" anchor="ctr">
                    <a:lnL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3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23 วัน</a:t>
                      </a: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3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ผลการดำเนินงานเฉลี่ย</a:t>
                      </a:r>
                      <a:r>
                        <a:rPr lang="th-TH" sz="13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3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3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 ปีย้อนหลัง</a:t>
                      </a:r>
                      <a:r>
                        <a:rPr lang="en-US" sz="13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3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3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36 วัน</a:t>
                      </a: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3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ผลการดำเนินงานที่ดีที่สุด (5 ปีย้อนหลัง) </a:t>
                      </a: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49 วัน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ผลการดำเนินงานที่ดีที่สุด (5 ปีย้อนหลัง) + </a:t>
                      </a:r>
                      <a:r>
                        <a:rPr lang="en-US" sz="13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Interval</a:t>
                      </a:r>
                      <a:r>
                        <a:rPr lang="th-TH" sz="13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</a:p>
                  </a:txBody>
                  <a:tcPr marL="61913" marR="61913" marT="23813" marB="23813" anchor="ctr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6821223"/>
                  </a:ext>
                </a:extLst>
              </a:tr>
              <a:tr h="378215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 </a:t>
                      </a:r>
                      <a:r>
                        <a:rPr lang="th-TH" sz="13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3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149 วัน</a:t>
                      </a: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3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ผลการดำเนินงานเฉลี่ย</a:t>
                      </a:r>
                      <a:r>
                        <a:rPr lang="th-TH" sz="1300" baseline="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3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3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 ปีย้อนหลัง</a:t>
                      </a:r>
                      <a:r>
                        <a:rPr lang="en-US" sz="13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3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endParaRPr lang="th-TH" sz="1300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3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166 วัน</a:t>
                      </a: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30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ผลการดำเนินงานที่ดีที่สุด (5 ปีย้อนหลัง) </a:t>
                      </a: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183 วัน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ผลการดำเนินงานที่ดีที่สุด (5 ปีย้อนหลัง) + </a:t>
                      </a:r>
                      <a:r>
                        <a:rPr lang="en-US" sz="1300" baseline="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Interval</a:t>
                      </a:r>
                      <a:r>
                        <a:rPr lang="th-TH" sz="1300" baseline="0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</a:p>
                  </a:txBody>
                  <a:tcPr marL="61913" marR="61913" marT="23813" marB="23813" anchor="ctr">
                    <a:lnL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49693085"/>
                  </a:ext>
                </a:extLst>
              </a:tr>
            </a:tbl>
          </a:graphicData>
        </a:graphic>
      </p:graphicFrame>
      <p:sp>
        <p:nvSpPr>
          <p:cNvPr id="24" name="Rectangle 23">
            <a:extLst>
              <a:ext uri="{FF2B5EF4-FFF2-40B4-BE49-F238E27FC236}">
                <a16:creationId xmlns:a16="http://schemas.microsoft.com/office/drawing/2014/main" id="{81E6DEFA-4498-300A-335C-8D48021CB84B}"/>
              </a:ext>
            </a:extLst>
          </p:cNvPr>
          <p:cNvSpPr/>
          <p:nvPr/>
        </p:nvSpPr>
        <p:spPr>
          <a:xfrm>
            <a:off x="3464687" y="6401402"/>
            <a:ext cx="2753988" cy="2451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ช่วงเวลารายงานผล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: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ตามช่วงเวลาที่สำนักงาน ก.พ.ร. กำหนด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  <a:sym typeface="Arial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8A1B350-AF40-45F2-F17A-BEE2D928CE29}"/>
              </a:ext>
            </a:extLst>
          </p:cNvPr>
          <p:cNvSpPr/>
          <p:nvPr/>
        </p:nvSpPr>
        <p:spPr>
          <a:xfrm>
            <a:off x="130503" y="6207123"/>
            <a:ext cx="7200000" cy="2492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หมายเหตุ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: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ชื่อมาตรการ อาจเปลี่ยนแปลงตามความเห็นของคณะรัฐมนตรี/คณะกรรมการที่เกี่ยวข้อง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  <a:sym typeface="Arial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3B992650-AEF6-9CC9-2B10-CBF5F7B178CF}"/>
              </a:ext>
            </a:extLst>
          </p:cNvPr>
          <p:cNvSpPr/>
          <p:nvPr/>
        </p:nvSpPr>
        <p:spPr>
          <a:xfrm>
            <a:off x="130277" y="6424895"/>
            <a:ext cx="2687313" cy="2492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ผู้รับผิดชอบการรายงานผล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: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กรมควบคุมมลพิษ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  <a:sym typeface="Arial"/>
            </a:endParaRPr>
          </a:p>
        </p:txBody>
      </p:sp>
      <p:sp>
        <p:nvSpPr>
          <p:cNvPr id="3" name="Google Shape;266;p8">
            <a:extLst>
              <a:ext uri="{FF2B5EF4-FFF2-40B4-BE49-F238E27FC236}">
                <a16:creationId xmlns:a16="http://schemas.microsoft.com/office/drawing/2014/main" id="{C4C34081-2C29-3D96-5CB1-D96CD235C780}"/>
              </a:ext>
            </a:extLst>
          </p:cNvPr>
          <p:cNvSpPr/>
          <p:nvPr/>
        </p:nvSpPr>
        <p:spPr>
          <a:xfrm>
            <a:off x="381536" y="2180653"/>
            <a:ext cx="1376926" cy="24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2569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  <a:sym typeface="Sarabun"/>
              </a:rPr>
              <a:t>-</a:t>
            </a:r>
          </a:p>
        </p:txBody>
      </p:sp>
      <p:sp>
        <p:nvSpPr>
          <p:cNvPr id="4" name="Google Shape;266;p8">
            <a:extLst>
              <a:ext uri="{FF2B5EF4-FFF2-40B4-BE49-F238E27FC236}">
                <a16:creationId xmlns:a16="http://schemas.microsoft.com/office/drawing/2014/main" id="{245E4438-EBB8-1EA6-795B-0902EC632AD3}"/>
              </a:ext>
            </a:extLst>
          </p:cNvPr>
          <p:cNvSpPr/>
          <p:nvPr/>
        </p:nvSpPr>
        <p:spPr>
          <a:xfrm>
            <a:off x="1675292" y="2180653"/>
            <a:ext cx="2285048" cy="24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2570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  <a:sym typeface="Sarabun"/>
              </a:rPr>
              <a:t>-</a:t>
            </a:r>
          </a:p>
        </p:txBody>
      </p:sp>
      <p:grpSp>
        <p:nvGrpSpPr>
          <p:cNvPr id="7" name="Group 7">
            <a:extLst>
              <a:ext uri="{FF2B5EF4-FFF2-40B4-BE49-F238E27FC236}">
                <a16:creationId xmlns:a16="http://schemas.microsoft.com/office/drawing/2014/main" id="{77A98F13-C9EB-15F1-5DD8-B1A965576EFC}"/>
              </a:ext>
            </a:extLst>
          </p:cNvPr>
          <p:cNvGrpSpPr/>
          <p:nvPr/>
        </p:nvGrpSpPr>
        <p:grpSpPr>
          <a:xfrm>
            <a:off x="-11874" y="-8326"/>
            <a:ext cx="12215748" cy="594744"/>
            <a:chOff x="23748" y="26478"/>
            <a:chExt cx="12192000" cy="569333"/>
          </a:xfrm>
        </p:grpSpPr>
        <p:grpSp>
          <p:nvGrpSpPr>
            <p:cNvPr id="8" name="Group 8">
              <a:extLst>
                <a:ext uri="{FF2B5EF4-FFF2-40B4-BE49-F238E27FC236}">
                  <a16:creationId xmlns:a16="http://schemas.microsoft.com/office/drawing/2014/main" id="{3C99757E-D77D-3130-71AE-7C14601495FC}"/>
                </a:ext>
              </a:extLst>
            </p:cNvPr>
            <p:cNvGrpSpPr/>
            <p:nvPr/>
          </p:nvGrpSpPr>
          <p:grpSpPr>
            <a:xfrm>
              <a:off x="23748" y="26478"/>
              <a:ext cx="12192000" cy="569333"/>
              <a:chOff x="-38364" y="573594"/>
              <a:chExt cx="12192000" cy="569333"/>
            </a:xfrm>
          </p:grpSpPr>
          <p:sp>
            <p:nvSpPr>
              <p:cNvPr id="10" name="Rectangle 17">
                <a:extLst>
                  <a:ext uri="{FF2B5EF4-FFF2-40B4-BE49-F238E27FC236}">
                    <a16:creationId xmlns:a16="http://schemas.microsoft.com/office/drawing/2014/main" id="{4F06DFE3-0590-D093-4D31-A6DC746B0648}"/>
                  </a:ext>
                </a:extLst>
              </p:cNvPr>
              <p:cNvSpPr/>
              <p:nvPr/>
            </p:nvSpPr>
            <p:spPr>
              <a:xfrm>
                <a:off x="-38364" y="573594"/>
                <a:ext cx="12192000" cy="557396"/>
              </a:xfrm>
              <a:prstGeom prst="rect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1" name="TextBox 20">
                <a:extLst>
                  <a:ext uri="{FF2B5EF4-FFF2-40B4-BE49-F238E27FC236}">
                    <a16:creationId xmlns:a16="http://schemas.microsoft.com/office/drawing/2014/main" id="{D0E88AAF-B3FE-7A5D-0406-ED86C410261C}"/>
                  </a:ext>
                </a:extLst>
              </p:cNvPr>
              <p:cNvSpPr txBox="1"/>
              <p:nvPr/>
            </p:nvSpPr>
            <p:spPr>
              <a:xfrm>
                <a:off x="-34190" y="607566"/>
                <a:ext cx="7197911" cy="5353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ตัวชี้วัด สำนักงานปลัดกระทรวงเกษตรและสหกรณ์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การประเมินผลการปฏิบัติราชการของส่วนราชการ ประจำปีงบประมาณ พ.ศ. </a:t>
                </a: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2569 – 2570 </a:t>
                </a:r>
                <a:endPara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9" name="TextBox 9">
              <a:extLst>
                <a:ext uri="{FF2B5EF4-FFF2-40B4-BE49-F238E27FC236}">
                  <a16:creationId xmlns:a16="http://schemas.microsoft.com/office/drawing/2014/main" id="{ABE287BC-F35D-95AC-4174-A8A98EBF288F}"/>
                </a:ext>
              </a:extLst>
            </p:cNvPr>
            <p:cNvSpPr txBox="1"/>
            <p:nvPr/>
          </p:nvSpPr>
          <p:spPr>
            <a:xfrm>
              <a:off x="6808619" y="142246"/>
              <a:ext cx="5301472" cy="353552"/>
            </a:xfrm>
            <a:prstGeom prst="rect">
              <a:avLst/>
            </a:prstGeom>
            <a:solidFill>
              <a:schemeClr val="accent2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รายละเอียดตัวชี้วัด </a:t>
              </a: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Joint KPIs</a:t>
              </a: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</a:t>
              </a: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: Agenda 5 </a:t>
              </a: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การลดปริมาณฝุ่นละออง </a:t>
              </a: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PM2.5</a:t>
              </a: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</a:t>
              </a:r>
              <a:endPara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2599229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9" name="Google Shape;539;p4"/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H SarabunPSK" panose="020B0500040200020003" pitchFamily="34" charset="-34"/>
              <a:ea typeface="Calibri"/>
              <a:cs typeface="TH SarabunPSK" pitchFamily="34" charset="-34"/>
              <a:sym typeface="Calibri"/>
            </a:endParaRPr>
          </a:p>
        </p:txBody>
      </p:sp>
      <p:graphicFrame>
        <p:nvGraphicFramePr>
          <p:cNvPr id="541" name="Google Shape;541;p4"/>
          <p:cNvGraphicFramePr/>
          <p:nvPr/>
        </p:nvGraphicFramePr>
        <p:xfrm>
          <a:off x="213926" y="914400"/>
          <a:ext cx="5958274" cy="335290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59582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50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Sarabun"/>
                        <a:buNone/>
                      </a:pPr>
                      <a:r>
                        <a:rPr lang="th-TH" sz="1600" b="1" i="0" u="none" strike="noStrike" cap="none" dirty="0">
                          <a:solidFill>
                            <a:srgbClr val="000000"/>
                          </a:solidFill>
                          <a:latin typeface="TH SarabunPSK" pitchFamily="34" charset="-34"/>
                          <a:ea typeface="Sarabun"/>
                          <a:cs typeface="TH SarabunPSK" pitchFamily="34" charset="-34"/>
                          <a:sym typeface="Sarabun"/>
                        </a:rPr>
                        <a:t>แผนการดำเนินการตามตัวชี้วัด  (ต.ค. 68 – ก.ย. 69)</a:t>
                      </a:r>
                      <a:endParaRPr sz="11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46" name="Google Shape;546;p4"/>
          <p:cNvSpPr/>
          <p:nvPr/>
        </p:nvSpPr>
        <p:spPr>
          <a:xfrm>
            <a:off x="213926" y="609600"/>
            <a:ext cx="10794362" cy="3877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985838" lvl="0" indent="-985838">
              <a:lnSpc>
                <a:spcPct val="80000"/>
              </a:lnSpc>
              <a:buClr>
                <a:srgbClr val="000000"/>
              </a:buClr>
              <a:buSzPts val="2400"/>
              <a:defRPr/>
            </a:pPr>
            <a:r>
              <a:rPr kumimoji="0" lang="th-TH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ตัวชี้วัด : </a:t>
            </a:r>
            <a:r>
              <a:rPr lang="en-US" sz="2400" b="1" kern="0" dirty="0">
                <a:solidFill>
                  <a:srgbClr val="000000"/>
                </a:solidFill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8.</a:t>
            </a:r>
            <a:r>
              <a:rPr lang="th-TH" sz="2400" b="1" kern="0" dirty="0">
                <a:solidFill>
                  <a:srgbClr val="000000"/>
                </a:solidFill>
                <a:latin typeface="TH SarabunPSK" panose="020B0500040200020003" pitchFamily="34" charset="-34"/>
                <a:ea typeface="Sarabun"/>
                <a:cs typeface="TH SarabunPSK" pitchFamily="34" charset="-34"/>
                <a:sym typeface="Sarabun"/>
              </a:rPr>
              <a:t> </a:t>
            </a:r>
            <a:r>
              <a:rPr kumimoji="0" lang="th-TH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  <a:sym typeface="Arial"/>
              </a:rPr>
              <a:t>จำนวนวันที่ปริมาณฝุ่นละอองขนาดไม่เกิน 2.5 ไมครอน (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  <a:sym typeface="Arial"/>
              </a:rPr>
              <a:t>PM</a:t>
            </a:r>
            <a:r>
              <a:rPr kumimoji="0" lang="en-US" sz="2400" b="1" i="0" u="none" strike="noStrike" kern="0" cap="none" spc="0" normalizeH="0" baseline="-25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  <a:sym typeface="Arial"/>
              </a:rPr>
              <a:t>2.5</a:t>
            </a:r>
            <a:r>
              <a:rPr kumimoji="0" lang="th-TH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  <a:sym typeface="Arial"/>
              </a:rPr>
              <a:t>)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  <a:sym typeface="Arial"/>
              </a:rPr>
              <a:t> </a:t>
            </a:r>
            <a:r>
              <a:rPr kumimoji="0" lang="th-TH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  <a:sym typeface="Arial"/>
              </a:rPr>
              <a:t>อยู่ในเกณฑ์มาตรฐาน</a:t>
            </a:r>
            <a:endParaRPr kumimoji="0" sz="24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itchFamily="34" charset="-34"/>
              <a:sym typeface="Sarabun"/>
            </a:endParaRPr>
          </a:p>
        </p:txBody>
      </p:sp>
      <p:sp>
        <p:nvSpPr>
          <p:cNvPr id="550" name="Google Shape;550;p4"/>
          <p:cNvSpPr txBox="1">
            <a:spLocks noGrp="1"/>
          </p:cNvSpPr>
          <p:nvPr>
            <p:ph type="sldNum" idx="12"/>
          </p:nvPr>
        </p:nvSpPr>
        <p:spPr>
          <a:xfrm>
            <a:off x="9399105" y="64928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th-TH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Calibri"/>
                <a:cs typeface="TH SarabunPSK" pitchFamily="34" charset="-34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20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Calibri"/>
              <a:cs typeface="TH SarabunPSK" pitchFamily="34" charset="-34"/>
              <a:sym typeface="Calibri"/>
            </a:endParaRPr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F61289E9-DEF2-ACDD-8359-64BF75E2B9A4}"/>
              </a:ext>
            </a:extLst>
          </p:cNvPr>
          <p:cNvGraphicFramePr>
            <a:graphicFrameLocks noGrp="1"/>
          </p:cNvGraphicFramePr>
          <p:nvPr/>
        </p:nvGraphicFramePr>
        <p:xfrm>
          <a:off x="150126" y="1295400"/>
          <a:ext cx="11637920" cy="4938740"/>
        </p:xfrm>
        <a:graphic>
          <a:graphicData uri="http://schemas.openxmlformats.org/drawingml/2006/table">
            <a:tbl>
              <a:tblPr firstRow="1" bandRow="1"/>
              <a:tblGrid>
                <a:gridCol w="3731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80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210316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14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2569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 dirty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400" b="0" dirty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 u="none" strike="noStrike" kern="1200" baseline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endParaRPr lang="th-TH" sz="1400" b="0" i="0" u="none" strike="noStrike" kern="1200" baseline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kern="1200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จัดทำ</a:t>
                      </a: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มาตรการรับมือสถานการณ์ไฟป่า หมอกควัน และฝุ่นละออง </a:t>
                      </a:r>
                      <a:r>
                        <a:rPr lang="en-US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PM</a:t>
                      </a:r>
                      <a:r>
                        <a:rPr lang="en-US" sz="1400" b="0" spc="-10" baseline="-250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2.5</a:t>
                      </a:r>
                      <a:r>
                        <a:rPr lang="th-TH" sz="1400" b="0" spc="-10" baseline="-250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 2569</a:t>
                      </a:r>
                      <a:endParaRPr lang="th-TH" sz="1400" b="0" i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7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นำเสนอ</a:t>
                      </a: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มาตรการรับมือสถานการณ์ไฟป่า หมอกควัน และฝุ่นละออง </a:t>
                      </a:r>
                      <a:r>
                        <a:rPr lang="en-US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PM</a:t>
                      </a:r>
                      <a:r>
                        <a:rPr lang="en-US" sz="1400" b="0" spc="-10" baseline="-250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2.5</a:t>
                      </a:r>
                      <a:r>
                        <a:rPr lang="th-TH" sz="1400" b="0" spc="-10" baseline="-250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 2569</a:t>
                      </a:r>
                      <a:b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ต่อรัฐมนตรีว่าการกระทรวงทรัพยากรธรรมชาติและสิ่งแวดล้อม</a:t>
                      </a:r>
                      <a:endParaRPr lang="th-TH" sz="1400" b="0" i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67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นำเสนอ</a:t>
                      </a: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มาตรการรับมือสถานการณ์ไฟป่า หมอกควัน และฝุ่นละออง </a:t>
                      </a:r>
                      <a:r>
                        <a:rPr lang="en-US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PM</a:t>
                      </a:r>
                      <a:r>
                        <a:rPr lang="en-US" sz="1400" b="0" spc="-10" baseline="-250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2.5</a:t>
                      </a:r>
                      <a:r>
                        <a:rPr lang="th-TH" sz="1400" b="0" spc="-10" baseline="-250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 2569</a:t>
                      </a:r>
                      <a:b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ต่อคณะกรรมการที่เกี่ยวข้อง</a:t>
                      </a:r>
                      <a:endParaRPr lang="th-TH" sz="1400" b="0" i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6740">
                <a:tc>
                  <a:txBody>
                    <a:bodyPr/>
                    <a:lstStyle/>
                    <a:p>
                      <a:pPr algn="ctr"/>
                      <a:r>
                        <a:rPr lang="th-TH" dirty="0"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  <a:endParaRPr lang="en-US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นำเสนอ</a:t>
                      </a: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มาตรการรับมือสถานการณ์ไฟป่า หมอกควัน และฝุ่นละออง </a:t>
                      </a:r>
                      <a:r>
                        <a:rPr lang="en-US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PM</a:t>
                      </a:r>
                      <a:r>
                        <a:rPr lang="en-US" sz="1400" b="0" spc="-10" baseline="-250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2.5</a:t>
                      </a:r>
                      <a:r>
                        <a:rPr lang="th-TH" sz="1400" b="0" spc="-10" baseline="-250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 2569</a:t>
                      </a:r>
                      <a:b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ต่อ</a:t>
                      </a:r>
                      <a:r>
                        <a:rPr lang="th-TH" sz="1400" b="0" i="0" u="none" strike="noStrike" kern="1200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คณะรัฐมนตรี</a:t>
                      </a:r>
                      <a:endParaRPr lang="th-TH" sz="1400" b="0" i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6740">
                <a:tc>
                  <a:txBody>
                    <a:bodyPr/>
                    <a:lstStyle/>
                    <a:p>
                      <a:pPr algn="ctr"/>
                      <a:r>
                        <a:rPr lang="th-TH" dirty="0"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  <a:endParaRPr lang="en-US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ติดตามตรวจสอบ และรายงานข้อมูลคุณภาพอากาศต่อสาธารณะ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6411645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th-TH" dirty="0">
                          <a:latin typeface="TH SarabunPSK" pitchFamily="34" charset="-34"/>
                          <a:cs typeface="TH SarabunPSK" pitchFamily="34" charset="-34"/>
                        </a:rPr>
                        <a:t>6</a:t>
                      </a:r>
                      <a:endParaRPr lang="en-US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เฝ้าระวัง และแจ้งเตือนสถานการณ์มลพิษทางอากาศ</a:t>
                      </a:r>
                      <a:endParaRPr lang="en-GB" sz="1400" dirty="0"/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045137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th-TH" dirty="0">
                          <a:latin typeface="TH SarabunPSK" pitchFamily="34" charset="-34"/>
                          <a:cs typeface="TH SarabunPSK" pitchFamily="34" charset="-34"/>
                        </a:rPr>
                        <a:t>7</a:t>
                      </a:r>
                      <a:endParaRPr lang="en-US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ขับเคลื่อนการดำเนินงานและติดตามผลการดำเนินงานป้องกันและแก้ไขปัญหาหมอกควันในระดับพื้นที่</a:t>
                      </a:r>
                    </a:p>
                    <a:p>
                      <a:pPr marL="85725" marR="0" lvl="0" indent="-857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th-TH" sz="14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ประชุมร่วมกับหน่วยงานที่เกี่ยวข้อง/ประชุมคณะกรรมการ/คณะอนุกรรมการฯ ที่เกี่ยวข้อง</a:t>
                      </a:r>
                    </a:p>
                    <a:p>
                      <a:pPr marL="85725" marR="0" lvl="0" indent="-857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th-TH" sz="14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ติดตามผลการดำเนินงาน</a:t>
                      </a:r>
                      <a:r>
                        <a:rPr lang="en-US" sz="14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/</a:t>
                      </a:r>
                      <a:r>
                        <a:rPr lang="th-TH" sz="14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ประสานติดตามการดำเนินงาน</a:t>
                      </a:r>
                    </a:p>
                    <a:p>
                      <a:pPr marL="85725" marR="0" lvl="0" indent="-857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th-TH" sz="14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ประสานหน่วยงานส่วนกลาง/ระดับจังหวัด</a:t>
                      </a:r>
                      <a:r>
                        <a:rPr lang="th-TH" sz="1400" b="0" i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ดำเนินมาตรการ/รับมือในช่วงวิกฤต</a:t>
                      </a:r>
                      <a:endParaRPr lang="th-TH" sz="1400" b="0" i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th-TH" dirty="0"/>
                        <a:t>8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สรุปผลการดำเนินงาน และจัดทำ</a:t>
                      </a: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มาตรการรับมือสถานการณ์ไฟป่า หมอกควัน และฝุ่นละออง </a:t>
                      </a:r>
                      <a:r>
                        <a:rPr lang="en-US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PM</a:t>
                      </a:r>
                      <a:r>
                        <a:rPr lang="en-US" sz="1400" b="0" spc="-10" baseline="-250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2.5</a:t>
                      </a:r>
                      <a:r>
                        <a:rPr lang="th-TH" sz="1400" b="0" spc="-10" baseline="-250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 2570 </a:t>
                      </a:r>
                      <a:r>
                        <a:rPr lang="th-TH" sz="1400" b="0" i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สำหรับการดำเนินงานในปีต่อไป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2488293"/>
                  </a:ext>
                </a:extLst>
              </a:tr>
            </a:tbl>
          </a:graphicData>
        </a:graphic>
      </p:graphicFrame>
      <p:cxnSp>
        <p:nvCxnSpPr>
          <p:cNvPr id="3" name="Straight Connector 2"/>
          <p:cNvCxnSpPr/>
          <p:nvPr/>
        </p:nvCxnSpPr>
        <p:spPr>
          <a:xfrm>
            <a:off x="5105399" y="2057400"/>
            <a:ext cx="54864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105400" y="3048000"/>
            <a:ext cx="54864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5105400" y="2590800"/>
            <a:ext cx="54864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105400" y="3581400"/>
            <a:ext cx="54864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5090160" y="4038600"/>
            <a:ext cx="667512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5638800" y="4343400"/>
            <a:ext cx="393192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5638800" y="5029200"/>
            <a:ext cx="393192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9555480" y="5867400"/>
            <a:ext cx="21945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8A6397B2-EFF5-0E55-5B77-1D32D00EC7A7}"/>
              </a:ext>
            </a:extLst>
          </p:cNvPr>
          <p:cNvSpPr txBox="1"/>
          <p:nvPr/>
        </p:nvSpPr>
        <p:spPr>
          <a:xfrm>
            <a:off x="150126" y="6307389"/>
            <a:ext cx="847279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th-TH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  <a:sym typeface="Arial"/>
              </a:rPr>
              <a:t>หมายเหตุ </a:t>
            </a: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  <a:sym typeface="Arial"/>
              </a:rPr>
              <a:t>: </a:t>
            </a:r>
            <a:r>
              <a:rPr kumimoji="0" lang="th-TH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  <a:sym typeface="Arial"/>
              </a:rPr>
              <a:t>ชื่อแผนปฏิบัติการ/มาตรการ อาจเปลี่ยนแปลงตามความเห็นคณะกรรมการ/คณะอนุกรรมการ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  <a:sym typeface="Arial"/>
            </a:endParaRPr>
          </a:p>
        </p:txBody>
      </p:sp>
      <p:sp>
        <p:nvSpPr>
          <p:cNvPr id="5" name="สี่เหลี่ยมผืนผ้า 45">
            <a:extLst>
              <a:ext uri="{FF2B5EF4-FFF2-40B4-BE49-F238E27FC236}">
                <a16:creationId xmlns:a16="http://schemas.microsoft.com/office/drawing/2014/main" id="{499F431B-CD02-3FF1-EDEB-653CDF10E057}"/>
              </a:ext>
            </a:extLst>
          </p:cNvPr>
          <p:cNvSpPr/>
          <p:nvPr/>
        </p:nvSpPr>
        <p:spPr>
          <a:xfrm>
            <a:off x="0" y="-11417"/>
            <a:ext cx="12192000" cy="46448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</p:spTree>
    <p:extLst>
      <p:ext uri="{BB962C8B-B14F-4D97-AF65-F5344CB8AC3E}">
        <p14:creationId xmlns:p14="http://schemas.microsoft.com/office/powerpoint/2010/main" val="421477099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08E5B7-CD30-82FF-5406-601C247743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Slide Number Placeholder 3">
            <a:extLst>
              <a:ext uri="{FF2B5EF4-FFF2-40B4-BE49-F238E27FC236}">
                <a16:creationId xmlns:a16="http://schemas.microsoft.com/office/drawing/2014/main" id="{82E92983-0489-3FA8-03D6-000C53C0DC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8523" y="6492875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TH SarabunPSK" panose="020B0500040200020003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6" name="Google Shape;253;p8">
            <a:extLst>
              <a:ext uri="{FF2B5EF4-FFF2-40B4-BE49-F238E27FC236}">
                <a16:creationId xmlns:a16="http://schemas.microsoft.com/office/drawing/2014/main" id="{B1554AD4-8CE6-5189-CE26-97BC91783946}"/>
              </a:ext>
            </a:extLst>
          </p:cNvPr>
          <p:cNvSpPr/>
          <p:nvPr/>
        </p:nvSpPr>
        <p:spPr>
          <a:xfrm>
            <a:off x="0" y="6617975"/>
            <a:ext cx="9973340" cy="2400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Tx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เว็บไซต์ของ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สำนักงานพัฒนาเทคโนโลยีอวกาศและภูมิสารสนเทศ (องค์การมหาชน) (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GISTDA)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endParaRPr kumimoji="0" sz="1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E60BBD82-C73F-7601-92A0-A8B819A24C73}"/>
              </a:ext>
            </a:extLst>
          </p:cNvPr>
          <p:cNvGrpSpPr/>
          <p:nvPr/>
        </p:nvGrpSpPr>
        <p:grpSpPr>
          <a:xfrm>
            <a:off x="-11874" y="-8326"/>
            <a:ext cx="12215748" cy="594744"/>
            <a:chOff x="23748" y="26478"/>
            <a:chExt cx="12192000" cy="569333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F4FC55E2-A13F-0A42-D4BF-14ECCEA5BECA}"/>
                </a:ext>
              </a:extLst>
            </p:cNvPr>
            <p:cNvGrpSpPr/>
            <p:nvPr/>
          </p:nvGrpSpPr>
          <p:grpSpPr>
            <a:xfrm>
              <a:off x="23748" y="26478"/>
              <a:ext cx="12192000" cy="569333"/>
              <a:chOff x="-38364" y="573594"/>
              <a:chExt cx="12192000" cy="569333"/>
            </a:xfrm>
          </p:grpSpPr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32D72124-D94C-717B-4C2E-116BD039B881}"/>
                  </a:ext>
                </a:extLst>
              </p:cNvPr>
              <p:cNvSpPr/>
              <p:nvPr/>
            </p:nvSpPr>
            <p:spPr>
              <a:xfrm>
                <a:off x="-38364" y="573594"/>
                <a:ext cx="12192000" cy="557396"/>
              </a:xfrm>
              <a:prstGeom prst="rect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9" name="TextBox 20">
                <a:extLst>
                  <a:ext uri="{FF2B5EF4-FFF2-40B4-BE49-F238E27FC236}">
                    <a16:creationId xmlns:a16="http://schemas.microsoft.com/office/drawing/2014/main" id="{0B7D5442-B938-E562-6AA7-27EEC9A437C6}"/>
                  </a:ext>
                </a:extLst>
              </p:cNvPr>
              <p:cNvSpPr txBox="1"/>
              <p:nvPr/>
            </p:nvSpPr>
            <p:spPr>
              <a:xfrm>
                <a:off x="-34190" y="607566"/>
                <a:ext cx="7197911" cy="5353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ตัวชี้วัด สำนักงานปลัดกระทรวงเกษตรและสหกรณ์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การประเมินผลการปฏิบัติราชการของส่วนราชการ ประจำปีงบประมาณ พ.ศ. </a:t>
                </a: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2569 – 2570 </a:t>
                </a:r>
                <a:endPara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F8BBC9D0-9834-FB29-D188-6D6E8DCA0FD9}"/>
                </a:ext>
              </a:extLst>
            </p:cNvPr>
            <p:cNvSpPr txBox="1"/>
            <p:nvPr/>
          </p:nvSpPr>
          <p:spPr>
            <a:xfrm>
              <a:off x="6808619" y="142246"/>
              <a:ext cx="5301472" cy="353552"/>
            </a:xfrm>
            <a:prstGeom prst="rect">
              <a:avLst/>
            </a:prstGeom>
            <a:solidFill>
              <a:schemeClr val="accent2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รายละเอียดตัวชี้วัด </a:t>
              </a: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Joint KPIs</a:t>
              </a:r>
              <a:r>
                <a:rPr kumimoji="0" lang="th-TH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</a:t>
              </a: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: Agenda 5 </a:t>
              </a:r>
              <a:r>
                <a:rPr kumimoji="0" lang="th-TH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การลดปริมาณฝุ่นละออง </a:t>
              </a: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PM2.5</a:t>
              </a:r>
              <a:r>
                <a:rPr kumimoji="0" lang="th-TH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</a:t>
              </a:r>
              <a:endPara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16" name="Rectangle 1">
            <a:extLst>
              <a:ext uri="{FF2B5EF4-FFF2-40B4-BE49-F238E27FC236}">
                <a16:creationId xmlns:a16="http://schemas.microsoft.com/office/drawing/2014/main" id="{ECD77E06-F1E2-60AA-4BE4-A056C9A7498B}"/>
              </a:ext>
            </a:extLst>
          </p:cNvPr>
          <p:cNvSpPr/>
          <p:nvPr/>
        </p:nvSpPr>
        <p:spPr>
          <a:xfrm>
            <a:off x="81280" y="585062"/>
            <a:ext cx="6187912" cy="3469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9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ร้อยละของจำนวนจุดความร้อน (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Hotspot)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ในพื้นที่เกษตรกรรมที่ลดลง  </a:t>
            </a:r>
            <a:endParaRPr kumimoji="0" lang="th-TH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0000FF"/>
              </a:highlight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0" name="Rectangle 20">
            <a:extLst>
              <a:ext uri="{FF2B5EF4-FFF2-40B4-BE49-F238E27FC236}">
                <a16:creationId xmlns:a16="http://schemas.microsoft.com/office/drawing/2014/main" id="{06F692CA-26D4-CA8B-5ED3-52247A388D8C}"/>
              </a:ext>
            </a:extLst>
          </p:cNvPr>
          <p:cNvSpPr/>
          <p:nvPr/>
        </p:nvSpPr>
        <p:spPr>
          <a:xfrm>
            <a:off x="81280" y="2327672"/>
            <a:ext cx="5455330" cy="259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2569 – 2570 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จำนวนจุด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Hotspot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ลดลงร้อยละ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5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เมื่อเทียบกับปีที่ผ่านมา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3" name="Rectangle 41">
            <a:extLst>
              <a:ext uri="{FF2B5EF4-FFF2-40B4-BE49-F238E27FC236}">
                <a16:creationId xmlns:a16="http://schemas.microsoft.com/office/drawing/2014/main" id="{6F5327A0-E0F5-FF98-F8C5-2BAB5CA63059}"/>
              </a:ext>
            </a:extLst>
          </p:cNvPr>
          <p:cNvSpPr/>
          <p:nvPr/>
        </p:nvSpPr>
        <p:spPr>
          <a:xfrm>
            <a:off x="0" y="6402650"/>
            <a:ext cx="10078278" cy="270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1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)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ปี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2566 – 2568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ใช้ระบบ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MODIS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/ ปี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2569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เปลี่ยนเป็นระบบ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VIIRS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ในการประเมินผล  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ปี 2566 -2568 วัดผลในช่วงวันที่ 1 ม.ค. 31 พ.ค / ปี 2569 เปลี่ยนเป็นวัดผล 1 ต.ค. – 30 ก.ย.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7" name="Rectangle 43">
            <a:extLst>
              <a:ext uri="{FF2B5EF4-FFF2-40B4-BE49-F238E27FC236}">
                <a16:creationId xmlns:a16="http://schemas.microsoft.com/office/drawing/2014/main" id="{A3165819-F6CB-AFCF-3FBA-9419FE59D684}"/>
              </a:ext>
            </a:extLst>
          </p:cNvPr>
          <p:cNvSpPr/>
          <p:nvPr/>
        </p:nvSpPr>
        <p:spPr>
          <a:xfrm>
            <a:off x="4512366" y="6587413"/>
            <a:ext cx="6192078" cy="270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สำนักงานปลัดกระทรวงเกษตรและสหกรณ์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ต.ค. 2568 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–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30 ก.ย.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2569 </a:t>
            </a:r>
          </a:p>
        </p:txBody>
      </p:sp>
      <p:sp>
        <p:nvSpPr>
          <p:cNvPr id="46" name="Rectangle 10">
            <a:extLst>
              <a:ext uri="{FF2B5EF4-FFF2-40B4-BE49-F238E27FC236}">
                <a16:creationId xmlns:a16="http://schemas.microsoft.com/office/drawing/2014/main" id="{A880A610-98C1-9F8F-3E14-40A77DD63AF4}"/>
              </a:ext>
            </a:extLst>
          </p:cNvPr>
          <p:cNvSpPr/>
          <p:nvPr/>
        </p:nvSpPr>
        <p:spPr>
          <a:xfrm>
            <a:off x="160019" y="929824"/>
            <a:ext cx="9251455" cy="1360181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คำอธิบาย : 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จำนวนจุดความร้อน (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Hotspot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) ในพื้นที่เกษตรกรรม หมายถึง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จุดความร้อนที่เกิดจากการเผาวัสดุเหลือใช้ทางการเกษตร ซึ่งกระทรวงเกษตรและสหกรณ์ได้จัดทำและดำเนินมาตรการป้องกันและแก้ไขปัญหาการเผาในพื้นที่เกษตรกรรม ปี 2568/69 เพื่อลดการเผาในพื้นที่ โดยแบ่งเป็น 3 มาตรการหลัก ได้แก่ (1) การประชาสัมพันธ์สร้างการรับรู้ และป้องปรามการเผาในพื้นที่เกษตร (2) การตัดสิทธิการได้รับความช่วยเหลือชดเชยต่าง ๆ จากภาครัฐ ในพื้นที่เขตปฏิรูปที่ดิน พื้นที่นิคมสหกรณ์ และพื้นที่เกษตรทั่วไป ตามประกาศกระทรวงเกษตรและสหกรณ์ฯ และ (3) การดำเนินงานส่งเสริมการเกษตรที่ปลอดการเผาของหน่วยงานในสังกัดกระทรวงเกษตรและสหกรณ์ </a:t>
            </a:r>
          </a:p>
          <a:p>
            <a:pPr marL="0" marR="0" lvl="0" indent="0" algn="l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แหล่งที่มาของข้อมูล /วิธีการเก็บข้อมูล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ดำเนินการจัดเก็บข้อมูลจากฐานข้อมูลจุดความร้อนประจำวัน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ของระบบ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VIIRS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ผ่าน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เว็บไซต์ของ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สำนักงานพัฒนาเทคโนโลยีอวกาศและภูมิสารสนเทศ (องค์การมหาชน) (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GISTDA)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และประมวลผลจำนวนสะสมของจุดความร้อนในพื้นที่เกษตรตั้งแต่วันที่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ต.ค. 2568  -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30 ก.ย.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2569 </a:t>
            </a:r>
          </a:p>
          <a:p>
            <a:pPr marL="0" marR="0" lvl="0" indent="0" algn="l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วิธีการนับจำนวนจุดความร้อน </a:t>
            </a: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นับจุดความร้อนในพื้นที่เกษตรกรรมที่ปรากฏในระบบดาวเทียมของ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GISTDA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ของระบบ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VIIRS </a:t>
            </a:r>
          </a:p>
        </p:txBody>
      </p:sp>
      <p:graphicFrame>
        <p:nvGraphicFramePr>
          <p:cNvPr id="47" name="Table 13">
            <a:extLst>
              <a:ext uri="{FF2B5EF4-FFF2-40B4-BE49-F238E27FC236}">
                <a16:creationId xmlns:a16="http://schemas.microsoft.com/office/drawing/2014/main" id="{07E550F8-9F01-C9B1-1CEF-A2974C1E0AAB}"/>
              </a:ext>
            </a:extLst>
          </p:cNvPr>
          <p:cNvGraphicFramePr>
            <a:graphicFrameLocks noGrp="1"/>
          </p:cNvGraphicFramePr>
          <p:nvPr/>
        </p:nvGraphicFramePr>
        <p:xfrm>
          <a:off x="160019" y="2528636"/>
          <a:ext cx="9296400" cy="1518190"/>
        </p:xfrm>
        <a:graphic>
          <a:graphicData uri="http://schemas.openxmlformats.org/drawingml/2006/table">
            <a:tbl>
              <a:tblPr/>
              <a:tblGrid>
                <a:gridCol w="1327168">
                  <a:extLst>
                    <a:ext uri="{9D8B030D-6E8A-4147-A177-3AD203B41FA5}">
                      <a16:colId xmlns:a16="http://schemas.microsoft.com/office/drawing/2014/main" val="2819391970"/>
                    </a:ext>
                  </a:extLst>
                </a:gridCol>
                <a:gridCol w="920227">
                  <a:extLst>
                    <a:ext uri="{9D8B030D-6E8A-4147-A177-3AD203B41FA5}">
                      <a16:colId xmlns:a16="http://schemas.microsoft.com/office/drawing/2014/main" val="2634905096"/>
                    </a:ext>
                  </a:extLst>
                </a:gridCol>
                <a:gridCol w="655694">
                  <a:extLst>
                    <a:ext uri="{9D8B030D-6E8A-4147-A177-3AD203B41FA5}">
                      <a16:colId xmlns:a16="http://schemas.microsoft.com/office/drawing/2014/main" val="3278101064"/>
                    </a:ext>
                  </a:extLst>
                </a:gridCol>
                <a:gridCol w="716350">
                  <a:extLst>
                    <a:ext uri="{9D8B030D-6E8A-4147-A177-3AD203B41FA5}">
                      <a16:colId xmlns:a16="http://schemas.microsoft.com/office/drawing/2014/main" val="1626516394"/>
                    </a:ext>
                  </a:extLst>
                </a:gridCol>
                <a:gridCol w="658039">
                  <a:extLst>
                    <a:ext uri="{9D8B030D-6E8A-4147-A177-3AD203B41FA5}">
                      <a16:colId xmlns:a16="http://schemas.microsoft.com/office/drawing/2014/main" val="1045042564"/>
                    </a:ext>
                  </a:extLst>
                </a:gridCol>
                <a:gridCol w="936866">
                  <a:extLst>
                    <a:ext uri="{9D8B030D-6E8A-4147-A177-3AD203B41FA5}">
                      <a16:colId xmlns:a16="http://schemas.microsoft.com/office/drawing/2014/main" val="73428511"/>
                    </a:ext>
                  </a:extLst>
                </a:gridCol>
                <a:gridCol w="964649">
                  <a:extLst>
                    <a:ext uri="{9D8B030D-6E8A-4147-A177-3AD203B41FA5}">
                      <a16:colId xmlns:a16="http://schemas.microsoft.com/office/drawing/2014/main" val="855558572"/>
                    </a:ext>
                  </a:extLst>
                </a:gridCol>
                <a:gridCol w="691180">
                  <a:extLst>
                    <a:ext uri="{9D8B030D-6E8A-4147-A177-3AD203B41FA5}">
                      <a16:colId xmlns:a16="http://schemas.microsoft.com/office/drawing/2014/main" val="3159579165"/>
                    </a:ext>
                  </a:extLst>
                </a:gridCol>
                <a:gridCol w="534390">
                  <a:extLst>
                    <a:ext uri="{9D8B030D-6E8A-4147-A177-3AD203B41FA5}">
                      <a16:colId xmlns:a16="http://schemas.microsoft.com/office/drawing/2014/main" val="1298635028"/>
                    </a:ext>
                  </a:extLst>
                </a:gridCol>
                <a:gridCol w="641267">
                  <a:extLst>
                    <a:ext uri="{9D8B030D-6E8A-4147-A177-3AD203B41FA5}">
                      <a16:colId xmlns:a16="http://schemas.microsoft.com/office/drawing/2014/main" val="3959951961"/>
                    </a:ext>
                  </a:extLst>
                </a:gridCol>
                <a:gridCol w="676894">
                  <a:extLst>
                    <a:ext uri="{9D8B030D-6E8A-4147-A177-3AD203B41FA5}">
                      <a16:colId xmlns:a16="http://schemas.microsoft.com/office/drawing/2014/main" val="3198540622"/>
                    </a:ext>
                  </a:extLst>
                </a:gridCol>
                <a:gridCol w="573676">
                  <a:extLst>
                    <a:ext uri="{9D8B030D-6E8A-4147-A177-3AD203B41FA5}">
                      <a16:colId xmlns:a16="http://schemas.microsoft.com/office/drawing/2014/main" val="4289253187"/>
                    </a:ext>
                  </a:extLst>
                </a:gridCol>
              </a:tblGrid>
              <a:tr h="27834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ประเภทพื้นที่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 6 เดือน (1 ต.ค. - 31 มี.ค.)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 12 เดือน (1 ต.ค. - 30 ก.ย.)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14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400" b="1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1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 – 2570 (</a:t>
                      </a:r>
                      <a:r>
                        <a:rPr lang="th-TH" sz="1400" b="1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en-US" sz="1400" b="1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4590595"/>
                  </a:ext>
                </a:extLst>
              </a:tr>
              <a:tr h="16529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 2566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 2567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 2568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 2566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 2567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 2568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7027527"/>
                  </a:ext>
                </a:extLst>
              </a:tr>
              <a:tr h="23331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1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พื้นที่เกษตร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17,970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17,503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18,831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26,980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26,148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>
                        <a:buNone/>
                      </a:pP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24,068</a:t>
                      </a:r>
                    </a:p>
                  </a:txBody>
                  <a:tcPr marL="7620" marR="7620" marT="7620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 fontAlgn="b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5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5</a:t>
                      </a:r>
                      <a:endParaRPr kumimoji="0" lang="en-US" sz="1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5</a:t>
                      </a:r>
                      <a:endParaRPr kumimoji="0" lang="en-US" sz="1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0508353"/>
                  </a:ext>
                </a:extLst>
              </a:tr>
              <a:tr h="23331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1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พื้นที่ ส.ป.ก.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10,089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  8,651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11,054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13,477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12,070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>
                        <a:buNone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12,618</a:t>
                      </a:r>
                    </a:p>
                  </a:txBody>
                  <a:tcPr marL="7620" marR="7620" marT="7620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2880983"/>
                  </a:ext>
                </a:extLst>
              </a:tr>
              <a:tr h="116658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รวม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28,059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26,154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29,885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40,457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38,218 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>
                        <a:buNone/>
                      </a:pPr>
                      <a:r>
                        <a:rPr lang="en-US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36,686</a:t>
                      </a:r>
                    </a:p>
                  </a:txBody>
                  <a:tcPr marL="7620" marR="7620" marT="7620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951604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ร้อยละ+/-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-6.79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+14.27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-4.94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-4</a:t>
                      </a: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4779376"/>
                  </a:ext>
                </a:extLst>
              </a:tr>
            </a:tbl>
          </a:graphicData>
        </a:graphic>
      </p:graphicFrame>
      <p:grpSp>
        <p:nvGrpSpPr>
          <p:cNvPr id="2" name="Group 2">
            <a:extLst>
              <a:ext uri="{FF2B5EF4-FFF2-40B4-BE49-F238E27FC236}">
                <a16:creationId xmlns:a16="http://schemas.microsoft.com/office/drawing/2014/main" id="{38F7D240-75BC-61F2-0534-5EB4F9649D83}"/>
              </a:ext>
            </a:extLst>
          </p:cNvPr>
          <p:cNvGrpSpPr/>
          <p:nvPr/>
        </p:nvGrpSpPr>
        <p:grpSpPr>
          <a:xfrm>
            <a:off x="6733871" y="350203"/>
            <a:ext cx="764577" cy="577368"/>
            <a:chOff x="1587592" y="1899324"/>
            <a:chExt cx="490134" cy="289957"/>
          </a:xfrm>
        </p:grpSpPr>
        <p:pic>
          <p:nvPicPr>
            <p:cNvPr id="3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BAAB1B4A-C278-AA96-DB28-2BE73FF9AB2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642423" y="1899324"/>
              <a:ext cx="380474" cy="2899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TextBox 6">
              <a:extLst>
                <a:ext uri="{FF2B5EF4-FFF2-40B4-BE49-F238E27FC236}">
                  <a16:creationId xmlns:a16="http://schemas.microsoft.com/office/drawing/2014/main" id="{C2BDBE84-9328-8FDA-5BDA-0662E9C38C79}"/>
                </a:ext>
              </a:extLst>
            </p:cNvPr>
            <p:cNvSpPr txBox="1"/>
            <p:nvPr/>
          </p:nvSpPr>
          <p:spPr>
            <a:xfrm>
              <a:off x="1587592" y="1933648"/>
              <a:ext cx="490134" cy="1972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น้ำหนัก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5</a:t>
              </a:r>
              <a:endPara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7" name="Group 2">
            <a:extLst>
              <a:ext uri="{FF2B5EF4-FFF2-40B4-BE49-F238E27FC236}">
                <a16:creationId xmlns:a16="http://schemas.microsoft.com/office/drawing/2014/main" id="{6BD5042A-3052-926E-F828-EC378456E4CB}"/>
              </a:ext>
            </a:extLst>
          </p:cNvPr>
          <p:cNvGrpSpPr/>
          <p:nvPr/>
        </p:nvGrpSpPr>
        <p:grpSpPr>
          <a:xfrm>
            <a:off x="6096000" y="332723"/>
            <a:ext cx="764577" cy="577368"/>
            <a:chOff x="1587592" y="1899324"/>
            <a:chExt cx="490134" cy="289957"/>
          </a:xfrm>
        </p:grpSpPr>
        <p:pic>
          <p:nvPicPr>
            <p:cNvPr id="13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16346605-2ED6-9219-5D8C-16B74CC5AAD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642423" y="1899324"/>
              <a:ext cx="380474" cy="2899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TextBox 6">
              <a:extLst>
                <a:ext uri="{FF2B5EF4-FFF2-40B4-BE49-F238E27FC236}">
                  <a16:creationId xmlns:a16="http://schemas.microsoft.com/office/drawing/2014/main" id="{C7876915-B121-7A3F-2A3B-AD607D44AA37}"/>
                </a:ext>
              </a:extLst>
            </p:cNvPr>
            <p:cNvSpPr txBox="1"/>
            <p:nvPr/>
          </p:nvSpPr>
          <p:spPr>
            <a:xfrm>
              <a:off x="1587592" y="1933648"/>
              <a:ext cx="490134" cy="1972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ตัวชี้วัดต่อเนื่อง</a:t>
              </a:r>
              <a:endPara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aphicFrame>
        <p:nvGraphicFramePr>
          <p:cNvPr id="5" name="Table 11">
            <a:extLst>
              <a:ext uri="{FF2B5EF4-FFF2-40B4-BE49-F238E27FC236}">
                <a16:creationId xmlns:a16="http://schemas.microsoft.com/office/drawing/2014/main" id="{181642E9-4023-454F-BD25-B8C8CAB29389}"/>
              </a:ext>
            </a:extLst>
          </p:cNvPr>
          <p:cNvGraphicFramePr>
            <a:graphicFrameLocks noGrp="1"/>
          </p:cNvGraphicFramePr>
          <p:nvPr/>
        </p:nvGraphicFramePr>
        <p:xfrm>
          <a:off x="173757" y="4064177"/>
          <a:ext cx="4819485" cy="1195411"/>
        </p:xfrm>
        <a:graphic>
          <a:graphicData uri="http://schemas.openxmlformats.org/drawingml/2006/table">
            <a:tbl>
              <a:tblPr firstRow="1" bandRow="1"/>
              <a:tblGrid>
                <a:gridCol w="14734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013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446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87297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548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148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ผลการดำเนินงานปี </a:t>
                      </a:r>
                      <a:r>
                        <a:rPr lang="en-US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68</a:t>
                      </a: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ในรอบ 6 เดือน</a:t>
                      </a:r>
                      <a:endParaRPr lang="en-US" sz="1400" b="0" i="0" u="none" strike="noStrike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(29,885</a:t>
                      </a:r>
                      <a:r>
                        <a:rPr lang="th-TH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จุด</a:t>
                      </a:r>
                      <a:r>
                        <a:rPr lang="en-US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  <a:endParaRPr lang="th-TH" sz="1400" b="1" i="0" u="none" strike="noStrike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จำนวนจุด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Hotspot</a:t>
                      </a: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endParaRPr lang="th-TH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รอบ 6 เดือน </a:t>
                      </a: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ลดลงร้อยละ 5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เมื่อเทียบกับปีที่ผ่านมา</a:t>
                      </a:r>
                      <a:endParaRPr lang="en-US" sz="1400" b="0" i="0" u="none" strike="noStrike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(28,391</a:t>
                      </a:r>
                      <a:r>
                        <a:rPr lang="th-TH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จุด</a:t>
                      </a:r>
                      <a:r>
                        <a:rPr lang="en-US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  <a:endParaRPr lang="th-TH" sz="1400" b="1" i="0" u="none" strike="noStrike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จำนวนจุด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Hotspot</a:t>
                      </a: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endParaRPr lang="th-TH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รอบ 6 เดือน ลดลงร้อยละ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10 </a:t>
                      </a:r>
                      <a:endParaRPr lang="th-TH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เมื่อเทียบกับปีที่ผ่านมา</a:t>
                      </a:r>
                      <a:endParaRPr lang="en-US" sz="1400" b="0" i="0" u="none" strike="noStrike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(26,897</a:t>
                      </a:r>
                      <a:r>
                        <a:rPr lang="th-TH" sz="1400" b="1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จุด</a:t>
                      </a:r>
                      <a:r>
                        <a:rPr lang="en-US" sz="1400" b="1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1" name="Table 11">
            <a:extLst>
              <a:ext uri="{FF2B5EF4-FFF2-40B4-BE49-F238E27FC236}">
                <a16:creationId xmlns:a16="http://schemas.microsoft.com/office/drawing/2014/main" id="{67463E64-0DC0-9036-9A19-6A08723958C8}"/>
              </a:ext>
            </a:extLst>
          </p:cNvPr>
          <p:cNvGraphicFramePr>
            <a:graphicFrameLocks noGrp="1"/>
          </p:cNvGraphicFramePr>
          <p:nvPr/>
        </p:nvGraphicFramePr>
        <p:xfrm>
          <a:off x="184138" y="5241180"/>
          <a:ext cx="4789226" cy="1195496"/>
        </p:xfrm>
        <a:graphic>
          <a:graphicData uri="http://schemas.openxmlformats.org/drawingml/2006/table">
            <a:tbl>
              <a:tblPr firstRow="1" bandRow="1"/>
              <a:tblGrid>
                <a:gridCol w="14446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400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0448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4490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รอบ 2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207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993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ผลการดำเนินงานปี </a:t>
                      </a:r>
                      <a:r>
                        <a:rPr lang="en-US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68</a:t>
                      </a: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ในรอบ 12 เดือน</a:t>
                      </a:r>
                      <a:endParaRPr lang="en-US" sz="1400" b="0" i="0" u="none" strike="noStrike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(36,686 </a:t>
                      </a:r>
                      <a:r>
                        <a:rPr lang="th-TH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จุด</a:t>
                      </a:r>
                      <a:r>
                        <a:rPr lang="en-US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จำนวนจุด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Hotspot</a:t>
                      </a: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endParaRPr lang="th-TH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รอบ 12 เดือน </a:t>
                      </a: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ลดลงร้อยละ 5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เมื่อเทียบกับปีที่ผ่านมา</a:t>
                      </a:r>
                      <a:endParaRPr lang="en-US" sz="1400" b="0" i="0" u="none" strike="noStrike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(34,852</a:t>
                      </a:r>
                      <a:r>
                        <a:rPr lang="th-TH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จุด</a:t>
                      </a:r>
                      <a:r>
                        <a:rPr lang="en-US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  <a:endParaRPr lang="th-TH" sz="1400" b="1" i="0" u="none" strike="noStrike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จำนวนจุด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Hotspot</a:t>
                      </a:r>
                      <a:endParaRPr lang="th-TH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รอบ 12 เดือน ลดลงร้อยละ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10 </a:t>
                      </a:r>
                      <a:endParaRPr lang="th-TH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เมื่อเทียบกับปีที่ผ่านมา</a:t>
                      </a:r>
                      <a:endParaRPr lang="en-US" sz="1400" b="0" i="0" u="none" strike="noStrike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(33,017</a:t>
                      </a:r>
                      <a:r>
                        <a:rPr lang="th-TH" sz="1400" b="1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จุด</a:t>
                      </a:r>
                      <a:r>
                        <a:rPr lang="en-US" sz="1400" b="1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26" name="Table 11">
            <a:extLst>
              <a:ext uri="{FF2B5EF4-FFF2-40B4-BE49-F238E27FC236}">
                <a16:creationId xmlns:a16="http://schemas.microsoft.com/office/drawing/2014/main" id="{8A8AA56C-30B3-4C94-4DD7-94AAF946B146}"/>
              </a:ext>
            </a:extLst>
          </p:cNvPr>
          <p:cNvGraphicFramePr>
            <a:graphicFrameLocks noGrp="1"/>
          </p:cNvGraphicFramePr>
          <p:nvPr/>
        </p:nvGraphicFramePr>
        <p:xfrm>
          <a:off x="5426765" y="4068416"/>
          <a:ext cx="4237382" cy="1017611"/>
        </p:xfrm>
        <a:graphic>
          <a:graphicData uri="http://schemas.openxmlformats.org/drawingml/2006/table">
            <a:tbl>
              <a:tblPr firstRow="1" bandRow="1"/>
              <a:tblGrid>
                <a:gridCol w="12954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58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4603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9271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193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750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ผลการดำเนินงานปี </a:t>
                      </a:r>
                      <a:r>
                        <a:rPr lang="en-US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69</a:t>
                      </a: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ในรอบ 6 เดือน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จำนวนจุด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Hotspot</a:t>
                      </a: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endParaRPr lang="th-TH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รอบ 6 เดือน </a:t>
                      </a: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ลดลงร้อยละ 5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เมื่อเทียบกับปีที่ผ่านมา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จำนวนจุด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Hotspot</a:t>
                      </a: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endParaRPr lang="th-TH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รอบ 6 เดือน ลดลงร้อยละ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10 </a:t>
                      </a:r>
                      <a:endParaRPr lang="th-TH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เมื่อเทียบกับปีที่ผ่านมา</a:t>
                      </a:r>
                      <a:endParaRPr lang="en-US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27" name="Table 11">
            <a:extLst>
              <a:ext uri="{FF2B5EF4-FFF2-40B4-BE49-F238E27FC236}">
                <a16:creationId xmlns:a16="http://schemas.microsoft.com/office/drawing/2014/main" id="{07EDB5E2-3559-BC4D-48D1-7E2E684A43EF}"/>
              </a:ext>
            </a:extLst>
          </p:cNvPr>
          <p:cNvGraphicFramePr>
            <a:graphicFrameLocks noGrp="1"/>
          </p:cNvGraphicFramePr>
          <p:nvPr/>
        </p:nvGraphicFramePr>
        <p:xfrm>
          <a:off x="5456567" y="5043800"/>
          <a:ext cx="4227457" cy="1244369"/>
        </p:xfrm>
        <a:graphic>
          <a:graphicData uri="http://schemas.openxmlformats.org/drawingml/2006/table">
            <a:tbl>
              <a:tblPr firstRow="1" bandRow="1"/>
              <a:tblGrid>
                <a:gridCol w="12752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359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162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63363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รอบ 2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352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527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ผลการดำเนินงานปี </a:t>
                      </a:r>
                      <a:r>
                        <a:rPr lang="en-US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69</a:t>
                      </a: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ในรอบ 12 เดือน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จำนวนจุด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Hotspot</a:t>
                      </a: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endParaRPr lang="th-TH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รอบ 12 เดือน </a:t>
                      </a: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ลดลงร้อยละ 5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เมื่อเทียบกับปีที่ผ่านมา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จำนวนจุด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Hotspot</a:t>
                      </a:r>
                      <a:endParaRPr lang="th-TH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รอบ 12 เดือน ลดลงร้อยละ </a:t>
                      </a:r>
                      <a:r>
                        <a:rPr lang="en-US" sz="14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10 </a:t>
                      </a:r>
                      <a:endParaRPr lang="th-TH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เมื่อเทียบกับปีที่ผ่านมา</a:t>
                      </a:r>
                      <a:endParaRPr lang="en-US" sz="1400" b="0" i="0" u="none" strike="noStrike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2" name="Rectangle: Rounded Corners 37">
            <a:extLst>
              <a:ext uri="{FF2B5EF4-FFF2-40B4-BE49-F238E27FC236}">
                <a16:creationId xmlns:a16="http://schemas.microsoft.com/office/drawing/2014/main" id="{97F6B9CC-08AF-BFDE-A478-988904091878}"/>
              </a:ext>
            </a:extLst>
          </p:cNvPr>
          <p:cNvSpPr/>
          <p:nvPr/>
        </p:nvSpPr>
        <p:spPr>
          <a:xfrm>
            <a:off x="9631209" y="680928"/>
            <a:ext cx="2466802" cy="1066085"/>
          </a:xfrm>
          <a:prstGeom prst="roundRect">
            <a:avLst>
              <a:gd name="adj" fmla="val 12443"/>
            </a:avLst>
          </a:prstGeom>
          <a:solidFill>
            <a:srgbClr val="FFCC66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แผนแม่บทฯ และแผนแม่บทย่อยฯ ทีเกี่ยวข้อง</a:t>
            </a: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แผนแม่บทฯ </a:t>
            </a:r>
            <a:r>
              <a:rPr kumimoji="0" lang="en-US" sz="14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dotted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ประเด็น</a:t>
            </a:r>
            <a:r>
              <a:rPr kumimoji="0" lang="en-US" sz="1400" b="0" i="0" u="dotted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18 </a:t>
            </a:r>
            <a:r>
              <a:rPr kumimoji="0" lang="th-TH" sz="1400" b="0" i="0" u="dotted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การเติบโตอย่างยั่งยืน   </a:t>
            </a: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แผนแม่บทย่อยฯ </a:t>
            </a:r>
            <a:r>
              <a:rPr kumimoji="0" lang="en-US" sz="14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dotted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18.4 การจัดการมลพิษที่มีผลกระทบต่อสิ่งแวดล้อม และสารเคมีในภาคเกษตรทั้งระบบให้เป็นไปตามมาตรฐานสากล</a:t>
            </a:r>
            <a:endParaRPr kumimoji="0" lang="th-TH" sz="1400" b="0" i="0" u="dotted" strike="noStrike" kern="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PSK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5" name="TextBox 38">
            <a:extLst>
              <a:ext uri="{FF2B5EF4-FFF2-40B4-BE49-F238E27FC236}">
                <a16:creationId xmlns:a16="http://schemas.microsoft.com/office/drawing/2014/main" id="{A5FE47FE-4399-8036-6B6A-24899B19CDF4}"/>
              </a:ext>
            </a:extLst>
          </p:cNvPr>
          <p:cNvSpPr txBox="1"/>
          <p:nvPr/>
        </p:nvSpPr>
        <p:spPr>
          <a:xfrm>
            <a:off x="9754211" y="1967615"/>
            <a:ext cx="2310363" cy="23347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7CAFDE"/>
            </a:solidFill>
          </a:ln>
        </p:spPr>
        <p:txBody>
          <a:bodyPr wrap="square">
            <a:noAutofit/>
          </a:bodyPr>
          <a:lstStyle>
            <a:defPPr>
              <a:defRPr lang="en-US"/>
            </a:defPPr>
            <a:lvl1pPr marL="107950" marR="0" lvl="0" indent="-107950" fontAlgn="auto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kumimoji="0" sz="900" b="0" i="0" u="none" strike="noStrike" cap="none" spc="0" normalizeH="0" baseline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Pillar 2 </a:t>
            </a: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การจัดการไฟในพื้นที่เกษตร</a:t>
            </a:r>
          </a:p>
        </p:txBody>
      </p:sp>
      <p:sp>
        <p:nvSpPr>
          <p:cNvPr id="17" name="Rectangle 12">
            <a:extLst>
              <a:ext uri="{FF2B5EF4-FFF2-40B4-BE49-F238E27FC236}">
                <a16:creationId xmlns:a16="http://schemas.microsoft.com/office/drawing/2014/main" id="{7FE5DBE9-05F9-E23F-CB8F-77A21AA6C4B9}"/>
              </a:ext>
            </a:extLst>
          </p:cNvPr>
          <p:cNvSpPr/>
          <p:nvPr/>
        </p:nvSpPr>
        <p:spPr>
          <a:xfrm>
            <a:off x="9753626" y="2244562"/>
            <a:ext cx="2305823" cy="99567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ระบุหัวข้อย่อยภายใต้ </a:t>
            </a: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Pillar</a:t>
            </a:r>
            <a:endParaRPr kumimoji="0" lang="th-TH" sz="14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2.1 การควบคุมและอนุญาตการเผา</a:t>
            </a:r>
          </a:p>
          <a:p>
            <a:pPr marL="0" marR="0" lvl="0" indent="0" algn="l" defTabSz="914400" rtl="0" eaLnBrk="1" fontAlgn="auto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2.2 การส่งเสริมเกษตรปลอดการเผา</a:t>
            </a:r>
          </a:p>
          <a:p>
            <a:pPr marL="0" marR="0" lvl="0" indent="0" algn="l" defTabSz="914400" rtl="0" eaLnBrk="1" fontAlgn="auto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2.3 การบริหารจัดการเศษวัสดุเหลือใช้</a:t>
            </a:r>
          </a:p>
          <a:p>
            <a:pPr marL="0" marR="0" lvl="0" indent="0" algn="l" defTabSz="914400" rtl="0" eaLnBrk="1" fontAlgn="auto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  จากการเกษตร</a:t>
            </a:r>
          </a:p>
          <a:p>
            <a:pPr marL="0" marR="0" lvl="0" indent="0" algn="l" defTabSz="914400" rtl="0" eaLnBrk="1" fontAlgn="auto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2.4 การเฝ้าระวังและป้องกันการเผา</a:t>
            </a:r>
          </a:p>
        </p:txBody>
      </p:sp>
      <p:sp>
        <p:nvSpPr>
          <p:cNvPr id="21" name="Arrow: Down 42">
            <a:extLst>
              <a:ext uri="{FF2B5EF4-FFF2-40B4-BE49-F238E27FC236}">
                <a16:creationId xmlns:a16="http://schemas.microsoft.com/office/drawing/2014/main" id="{5A938CF1-4A93-6F90-0489-E8886477B942}"/>
              </a:ext>
            </a:extLst>
          </p:cNvPr>
          <p:cNvSpPr/>
          <p:nvPr/>
        </p:nvSpPr>
        <p:spPr>
          <a:xfrm>
            <a:off x="10677425" y="1747213"/>
            <a:ext cx="384835" cy="184564"/>
          </a:xfrm>
          <a:prstGeom prst="downArrow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2" name="Arrow: Down 59">
            <a:extLst>
              <a:ext uri="{FF2B5EF4-FFF2-40B4-BE49-F238E27FC236}">
                <a16:creationId xmlns:a16="http://schemas.microsoft.com/office/drawing/2014/main" id="{0DBCCF18-847B-61F1-FB1A-54CF638FBE1C}"/>
              </a:ext>
            </a:extLst>
          </p:cNvPr>
          <p:cNvSpPr/>
          <p:nvPr/>
        </p:nvSpPr>
        <p:spPr>
          <a:xfrm>
            <a:off x="10677425" y="4021395"/>
            <a:ext cx="384835" cy="236219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17">
            <a:extLst>
              <a:ext uri="{FF2B5EF4-FFF2-40B4-BE49-F238E27FC236}">
                <a16:creationId xmlns:a16="http://schemas.microsoft.com/office/drawing/2014/main" id="{04A6F1F3-FB2D-D437-F830-3B4915A039A0}"/>
              </a:ext>
            </a:extLst>
          </p:cNvPr>
          <p:cNvSpPr txBox="1"/>
          <p:nvPr/>
        </p:nvSpPr>
        <p:spPr>
          <a:xfrm>
            <a:off x="9753626" y="4257614"/>
            <a:ext cx="2384185" cy="21471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  <a:sym typeface="Wingdings" panose="05000000000000000000" pitchFamily="2" charset="2"/>
              </a:rPr>
              <a:t>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ตัวชี้วัดเฉพาะหน่วยงาน</a:t>
            </a: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  <a:sym typeface="Wingdings" panose="05000000000000000000" pitchFamily="2" charset="2"/>
              </a:rPr>
              <a:t>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ตัวชี้วัดบูรณาการหลายหน่วย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179388" marR="0" lvl="0" indent="-17938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1) สำนักงานปลัดกระทรวงเกษตรและสหกรณ์</a:t>
            </a:r>
          </a:p>
          <a:p>
            <a:pPr marL="179388" marR="0" lvl="0" indent="-17938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)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กรมส่งเสริมการเกษตร</a:t>
            </a:r>
          </a:p>
          <a:p>
            <a:pPr marL="179388" marR="0" lvl="0" indent="-17938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)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กรมวิชาการเกษตร</a:t>
            </a:r>
          </a:p>
          <a:p>
            <a:pPr marL="179388" marR="0" lvl="0" indent="-17938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)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กรมพัฒนาที่ดิน</a:t>
            </a:r>
          </a:p>
          <a:p>
            <a:pPr marL="179388" marR="0" lvl="0" indent="-17938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5) กรมการข้าว</a:t>
            </a:r>
          </a:p>
          <a:p>
            <a:pPr marL="179388" marR="0" lvl="0" indent="-17938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6) สำนักงานการปฏิรูปที่ดินเพื่อเกษตรกรรม</a:t>
            </a:r>
          </a:p>
          <a:p>
            <a:pPr marL="179388" marR="0" lvl="0" indent="-17938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7) กรมส่งเสริมสหกรณ์</a:t>
            </a:r>
          </a:p>
          <a:p>
            <a:pPr marL="179388" lvl="0" indent="-179388">
              <a:lnSpc>
                <a:spcPct val="80000"/>
              </a:lnSpc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8) </a:t>
            </a:r>
            <a:r>
              <a:rPr lang="th-TH" sz="1200" kern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สำนักงานปลัดกระทรวงมหาดไทย</a:t>
            </a:r>
            <a:endParaRPr lang="en-US" sz="1200" kern="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179388" lvl="0" indent="-179388">
              <a:lnSpc>
                <a:spcPct val="80000"/>
              </a:lnSpc>
              <a:defRPr/>
            </a:pPr>
            <a:r>
              <a:rPr lang="en-US" sz="1200" kern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9) </a:t>
            </a:r>
            <a:r>
              <a:rPr lang="th-TH" sz="1200" kern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กรมป้องกันและบรรเทาสาธารณภัย</a:t>
            </a:r>
          </a:p>
          <a:p>
            <a:pPr marL="179388" lvl="0" indent="-179388">
              <a:lnSpc>
                <a:spcPct val="80000"/>
              </a:lnSpc>
              <a:defRPr/>
            </a:pPr>
            <a:r>
              <a:rPr lang="en-US" sz="1200" kern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10) </a:t>
            </a:r>
            <a:r>
              <a:rPr lang="th-TH" sz="1200" kern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กรมส่งเสริมการปกครองท้องถิ่น</a:t>
            </a:r>
          </a:p>
          <a:p>
            <a:pPr marL="179388" lvl="0" indent="-179388">
              <a:lnSpc>
                <a:spcPct val="80000"/>
              </a:lnSpc>
              <a:defRPr/>
            </a:pPr>
            <a:r>
              <a:rPr lang="en-US" sz="1200" kern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11) </a:t>
            </a:r>
            <a:r>
              <a:rPr lang="th-TH" sz="1200" kern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กรมพัฒนาพลังงานทดแทนและอนุรักษ์พลังงาน</a:t>
            </a:r>
          </a:p>
          <a:p>
            <a:pPr marL="179388" lvl="0" indent="-179388">
              <a:lnSpc>
                <a:spcPct val="80000"/>
              </a:lnSpc>
              <a:defRPr/>
            </a:pPr>
            <a:r>
              <a:rPr lang="en-US" sz="1200" kern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12) </a:t>
            </a:r>
            <a:r>
              <a:rPr lang="th-TH" sz="1200" kern="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สำนักงานคณะกรรมการอ้อยและน้ำตาล</a:t>
            </a:r>
            <a:endParaRPr kumimoji="0" lang="th-TH" sz="1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5" name="TextBox 18">
            <a:extLst>
              <a:ext uri="{FF2B5EF4-FFF2-40B4-BE49-F238E27FC236}">
                <a16:creationId xmlns:a16="http://schemas.microsoft.com/office/drawing/2014/main" id="{CBDCFEA4-F58F-2C2C-BB40-5DBD5EAFB7D2}"/>
              </a:ext>
            </a:extLst>
          </p:cNvPr>
          <p:cNvSpPr txBox="1"/>
          <p:nvPr/>
        </p:nvSpPr>
        <p:spPr>
          <a:xfrm>
            <a:off x="9754211" y="3288415"/>
            <a:ext cx="2310363" cy="23347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7CAFDE"/>
            </a:solidFill>
          </a:ln>
        </p:spPr>
        <p:txBody>
          <a:bodyPr wrap="square">
            <a:noAutofit/>
          </a:bodyPr>
          <a:lstStyle>
            <a:defPPr>
              <a:defRPr lang="en-US"/>
            </a:defPPr>
            <a:lvl1pPr marL="107950" marR="0" lvl="0" indent="-107950" fontAlgn="auto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kumimoji="0" sz="900" b="0" i="0" u="none" strike="noStrike" cap="none" spc="0" normalizeH="0" baseline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Pillar </a:t>
            </a: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การบริหารจัดการในภาพรวม</a:t>
            </a:r>
          </a:p>
        </p:txBody>
      </p:sp>
      <p:sp>
        <p:nvSpPr>
          <p:cNvPr id="34" name="Rectangle 19">
            <a:extLst>
              <a:ext uri="{FF2B5EF4-FFF2-40B4-BE49-F238E27FC236}">
                <a16:creationId xmlns:a16="http://schemas.microsoft.com/office/drawing/2014/main" id="{949C9643-90CE-D42A-3EB9-5763345EE0D5}"/>
              </a:ext>
            </a:extLst>
          </p:cNvPr>
          <p:cNvSpPr/>
          <p:nvPr/>
        </p:nvSpPr>
        <p:spPr>
          <a:xfrm>
            <a:off x="9753626" y="3565362"/>
            <a:ext cx="2305823" cy="44021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ระบุหัวข้อย่อยภายใต้ </a:t>
            </a:r>
            <a:r>
              <a:rPr kumimoji="0" lang="en-US" sz="14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Pillar</a:t>
            </a:r>
            <a:endParaRPr kumimoji="0" lang="th-TH" sz="1400" b="1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0" cap="none" spc="-1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4.1 การสื่อสารประชาสัมพันธ์สร้างความเข้าใจ</a:t>
            </a:r>
          </a:p>
        </p:txBody>
      </p:sp>
    </p:spTree>
    <p:extLst>
      <p:ext uri="{BB962C8B-B14F-4D97-AF65-F5344CB8AC3E}">
        <p14:creationId xmlns:p14="http://schemas.microsoft.com/office/powerpoint/2010/main" val="114451369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98D258-BD46-DD71-22B5-05D11D45C5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0F13D65-21CB-DE3F-B037-A3EB3589FFF9}"/>
              </a:ext>
            </a:extLst>
          </p:cNvPr>
          <p:cNvSpPr/>
          <p:nvPr/>
        </p:nvSpPr>
        <p:spPr>
          <a:xfrm>
            <a:off x="232811" y="708745"/>
            <a:ext cx="6130204" cy="3469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lang="en-US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9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ร้อยละของจำนวนจุดความร้อน (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Hotspot)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ในพื้นที่เกษตรกรรมที่ลดลง </a:t>
            </a:r>
          </a:p>
        </p:txBody>
      </p:sp>
      <p:sp>
        <p:nvSpPr>
          <p:cNvPr id="7" name="สี่เหลี่ยมผืนผ้า 45">
            <a:extLst>
              <a:ext uri="{FF2B5EF4-FFF2-40B4-BE49-F238E27FC236}">
                <a16:creationId xmlns:a16="http://schemas.microsoft.com/office/drawing/2014/main" id="{BF52392D-CBED-D19C-62D2-DFE7E4122165}"/>
              </a:ext>
            </a:extLst>
          </p:cNvPr>
          <p:cNvSpPr/>
          <p:nvPr/>
        </p:nvSpPr>
        <p:spPr>
          <a:xfrm>
            <a:off x="0" y="940"/>
            <a:ext cx="12192000" cy="46448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6C795CDB-20FF-37D3-3388-11B97EFA2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53800" y="6492875"/>
            <a:ext cx="838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2D2C519-8A74-4384-9F95-E1D319450D0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0E332892-9195-6124-096F-BC39E384195F}"/>
              </a:ext>
            </a:extLst>
          </p:cNvPr>
          <p:cNvGraphicFramePr>
            <a:graphicFrameLocks noGrp="1"/>
          </p:cNvGraphicFramePr>
          <p:nvPr/>
        </p:nvGraphicFramePr>
        <p:xfrm>
          <a:off x="68172" y="1805823"/>
          <a:ext cx="11938226" cy="19759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1271">
                  <a:extLst>
                    <a:ext uri="{9D8B030D-6E8A-4147-A177-3AD203B41FA5}">
                      <a16:colId xmlns:a16="http://schemas.microsoft.com/office/drawing/2014/main" val="2892065096"/>
                    </a:ext>
                  </a:extLst>
                </a:gridCol>
                <a:gridCol w="6711410">
                  <a:extLst>
                    <a:ext uri="{9D8B030D-6E8A-4147-A177-3AD203B41FA5}">
                      <a16:colId xmlns:a16="http://schemas.microsoft.com/office/drawing/2014/main" val="2700536410"/>
                    </a:ext>
                  </a:extLst>
                </a:gridCol>
                <a:gridCol w="407179">
                  <a:extLst>
                    <a:ext uri="{9D8B030D-6E8A-4147-A177-3AD203B41FA5}">
                      <a16:colId xmlns:a16="http://schemas.microsoft.com/office/drawing/2014/main" val="1202398224"/>
                    </a:ext>
                  </a:extLst>
                </a:gridCol>
                <a:gridCol w="360644">
                  <a:extLst>
                    <a:ext uri="{9D8B030D-6E8A-4147-A177-3AD203B41FA5}">
                      <a16:colId xmlns:a16="http://schemas.microsoft.com/office/drawing/2014/main" val="3371328800"/>
                    </a:ext>
                  </a:extLst>
                </a:gridCol>
                <a:gridCol w="407179">
                  <a:extLst>
                    <a:ext uri="{9D8B030D-6E8A-4147-A177-3AD203B41FA5}">
                      <a16:colId xmlns:a16="http://schemas.microsoft.com/office/drawing/2014/main" val="1850866800"/>
                    </a:ext>
                  </a:extLst>
                </a:gridCol>
                <a:gridCol w="418813">
                  <a:extLst>
                    <a:ext uri="{9D8B030D-6E8A-4147-A177-3AD203B41FA5}">
                      <a16:colId xmlns:a16="http://schemas.microsoft.com/office/drawing/2014/main" val="737976483"/>
                    </a:ext>
                  </a:extLst>
                </a:gridCol>
                <a:gridCol w="465347">
                  <a:extLst>
                    <a:ext uri="{9D8B030D-6E8A-4147-A177-3AD203B41FA5}">
                      <a16:colId xmlns:a16="http://schemas.microsoft.com/office/drawing/2014/main" val="3763735119"/>
                    </a:ext>
                  </a:extLst>
                </a:gridCol>
                <a:gridCol w="418813">
                  <a:extLst>
                    <a:ext uri="{9D8B030D-6E8A-4147-A177-3AD203B41FA5}">
                      <a16:colId xmlns:a16="http://schemas.microsoft.com/office/drawing/2014/main" val="2037036335"/>
                    </a:ext>
                  </a:extLst>
                </a:gridCol>
                <a:gridCol w="500248">
                  <a:extLst>
                    <a:ext uri="{9D8B030D-6E8A-4147-A177-3AD203B41FA5}">
                      <a16:colId xmlns:a16="http://schemas.microsoft.com/office/drawing/2014/main" val="1112722066"/>
                    </a:ext>
                  </a:extLst>
                </a:gridCol>
                <a:gridCol w="442080">
                  <a:extLst>
                    <a:ext uri="{9D8B030D-6E8A-4147-A177-3AD203B41FA5}">
                      <a16:colId xmlns:a16="http://schemas.microsoft.com/office/drawing/2014/main" val="1622175094"/>
                    </a:ext>
                  </a:extLst>
                </a:gridCol>
                <a:gridCol w="372278">
                  <a:extLst>
                    <a:ext uri="{9D8B030D-6E8A-4147-A177-3AD203B41FA5}">
                      <a16:colId xmlns:a16="http://schemas.microsoft.com/office/drawing/2014/main" val="1454971805"/>
                    </a:ext>
                  </a:extLst>
                </a:gridCol>
                <a:gridCol w="418813">
                  <a:extLst>
                    <a:ext uri="{9D8B030D-6E8A-4147-A177-3AD203B41FA5}">
                      <a16:colId xmlns:a16="http://schemas.microsoft.com/office/drawing/2014/main" val="673811003"/>
                    </a:ext>
                  </a:extLst>
                </a:gridCol>
                <a:gridCol w="453713">
                  <a:extLst>
                    <a:ext uri="{9D8B030D-6E8A-4147-A177-3AD203B41FA5}">
                      <a16:colId xmlns:a16="http://schemas.microsoft.com/office/drawing/2014/main" val="568888282"/>
                    </a:ext>
                  </a:extLst>
                </a:gridCol>
                <a:gridCol w="330438">
                  <a:extLst>
                    <a:ext uri="{9D8B030D-6E8A-4147-A177-3AD203B41FA5}">
                      <a16:colId xmlns:a16="http://schemas.microsoft.com/office/drawing/2014/main" val="4146528416"/>
                    </a:ext>
                  </a:extLst>
                </a:gridCol>
              </a:tblGrid>
              <a:tr h="0">
                <a:tc rowSpan="2"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 6 เดือน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gridSpan="12"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</a:t>
                      </a:r>
                      <a:r>
                        <a:rPr lang="th-TH" sz="14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พ.ศ. 2569</a:t>
                      </a:r>
                      <a:endParaRPr lang="th-TH" sz="1400" b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77367721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7615755"/>
                  </a:ext>
                </a:extLst>
              </a:tr>
              <a:tr h="169534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จัดทำมาตรการป้องกันและแก้ไขปัญหาการเผาในพื้นที่เกษตรกรรม ปี 2568/69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281946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spc="0" baseline="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แจ้งหน่วยงานในสังกัดกระทรวงเกษตรและสหกรณ์ เพื่อปฏิบัติการร่วมกับฝ่ายปกครองเพื่อเฝ้าระวัง เข้าระงับเหตุการณ์เผาในพื้นที่เกษตร และการดำเนินการอื่น ๆ ตามมาตรการฯ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382256"/>
                  </a:ext>
                </a:extLst>
              </a:tr>
              <a:tr h="169534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รวบรวมข้อมูลจุดความร้อนในพื้นที่เกษตร จำแนกเป็นพื้นที่เกษตรทั่วไป และพื้นที่ในเขตปฏิรูปที่ดิน และเผยแพร่ข้อมูลให้หน่วยงานระดับจังหวัด เพื่อใช้ติดตามและเฝ้าระวังในพื้นที่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6882953"/>
                  </a:ext>
                </a:extLst>
              </a:tr>
              <a:tr h="231968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จัดทำรายงานจุดความร้อน และผลการดำเนินงานมาตรการป้องกันและแก้ไขปัญหาการเผาในพื้นที่เกษตรกรรม ปี 2568/69 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5965298"/>
                  </a:ext>
                </a:extLst>
              </a:tr>
            </a:tbl>
          </a:graphicData>
        </a:graphic>
      </p:graphicFrame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C82DC6E6-F2A2-3F10-840D-DBF019034FC4}"/>
              </a:ext>
            </a:extLst>
          </p:cNvPr>
          <p:cNvCxnSpPr>
            <a:cxnSpLocks/>
          </p:cNvCxnSpPr>
          <p:nvPr/>
        </p:nvCxnSpPr>
        <p:spPr>
          <a:xfrm>
            <a:off x="7011131" y="2468137"/>
            <a:ext cx="1188000" cy="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8B2D1632-FE57-6AA5-A10E-3F8E4BF54C15}"/>
              </a:ext>
            </a:extLst>
          </p:cNvPr>
          <p:cNvCxnSpPr>
            <a:cxnSpLocks/>
          </p:cNvCxnSpPr>
          <p:nvPr/>
        </p:nvCxnSpPr>
        <p:spPr>
          <a:xfrm>
            <a:off x="8199131" y="2791738"/>
            <a:ext cx="411469" cy="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14">
            <a:extLst>
              <a:ext uri="{FF2B5EF4-FFF2-40B4-BE49-F238E27FC236}">
                <a16:creationId xmlns:a16="http://schemas.microsoft.com/office/drawing/2014/main" id="{3CF7C6E6-EDBD-E5EA-CF58-F4F4B08754BA}"/>
              </a:ext>
            </a:extLst>
          </p:cNvPr>
          <p:cNvCxnSpPr>
            <a:cxnSpLocks/>
          </p:cNvCxnSpPr>
          <p:nvPr/>
        </p:nvCxnSpPr>
        <p:spPr>
          <a:xfrm>
            <a:off x="7011131" y="3247134"/>
            <a:ext cx="2477588" cy="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14">
            <a:extLst>
              <a:ext uri="{FF2B5EF4-FFF2-40B4-BE49-F238E27FC236}">
                <a16:creationId xmlns:a16="http://schemas.microsoft.com/office/drawing/2014/main" id="{33B0FBD0-3E8E-344E-97BA-E30E0A7FFF53}"/>
              </a:ext>
            </a:extLst>
          </p:cNvPr>
          <p:cNvCxnSpPr>
            <a:cxnSpLocks/>
          </p:cNvCxnSpPr>
          <p:nvPr/>
        </p:nvCxnSpPr>
        <p:spPr>
          <a:xfrm>
            <a:off x="9057503" y="3625291"/>
            <a:ext cx="431216" cy="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>
            <a:extLst>
              <a:ext uri="{FF2B5EF4-FFF2-40B4-BE49-F238E27FC236}">
                <a16:creationId xmlns:a16="http://schemas.microsoft.com/office/drawing/2014/main" id="{A60FFD2D-80C8-6119-BCCD-C38F9A0E4466}"/>
              </a:ext>
            </a:extLst>
          </p:cNvPr>
          <p:cNvSpPr/>
          <p:nvPr/>
        </p:nvSpPr>
        <p:spPr>
          <a:xfrm>
            <a:off x="146277" y="1400401"/>
            <a:ext cx="3849131" cy="3469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แผนการดำเนินการตามตัวชี้วัด (ต.ค. 68 – ก.ย. 69)</a:t>
            </a:r>
          </a:p>
        </p:txBody>
      </p:sp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E53E3B47-1EDE-A662-3FF8-6432369A2BE5}"/>
              </a:ext>
            </a:extLst>
          </p:cNvPr>
          <p:cNvGraphicFramePr>
            <a:graphicFrameLocks noGrp="1"/>
          </p:cNvGraphicFramePr>
          <p:nvPr/>
        </p:nvGraphicFramePr>
        <p:xfrm>
          <a:off x="68172" y="4186646"/>
          <a:ext cx="11938226" cy="1702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1271">
                  <a:extLst>
                    <a:ext uri="{9D8B030D-6E8A-4147-A177-3AD203B41FA5}">
                      <a16:colId xmlns:a16="http://schemas.microsoft.com/office/drawing/2014/main" val="2892065096"/>
                    </a:ext>
                  </a:extLst>
                </a:gridCol>
                <a:gridCol w="6711410">
                  <a:extLst>
                    <a:ext uri="{9D8B030D-6E8A-4147-A177-3AD203B41FA5}">
                      <a16:colId xmlns:a16="http://schemas.microsoft.com/office/drawing/2014/main" val="2700536410"/>
                    </a:ext>
                  </a:extLst>
                </a:gridCol>
                <a:gridCol w="407179">
                  <a:extLst>
                    <a:ext uri="{9D8B030D-6E8A-4147-A177-3AD203B41FA5}">
                      <a16:colId xmlns:a16="http://schemas.microsoft.com/office/drawing/2014/main" val="1202398224"/>
                    </a:ext>
                  </a:extLst>
                </a:gridCol>
                <a:gridCol w="360644">
                  <a:extLst>
                    <a:ext uri="{9D8B030D-6E8A-4147-A177-3AD203B41FA5}">
                      <a16:colId xmlns:a16="http://schemas.microsoft.com/office/drawing/2014/main" val="3371328800"/>
                    </a:ext>
                  </a:extLst>
                </a:gridCol>
                <a:gridCol w="407179">
                  <a:extLst>
                    <a:ext uri="{9D8B030D-6E8A-4147-A177-3AD203B41FA5}">
                      <a16:colId xmlns:a16="http://schemas.microsoft.com/office/drawing/2014/main" val="1850866800"/>
                    </a:ext>
                  </a:extLst>
                </a:gridCol>
                <a:gridCol w="418813">
                  <a:extLst>
                    <a:ext uri="{9D8B030D-6E8A-4147-A177-3AD203B41FA5}">
                      <a16:colId xmlns:a16="http://schemas.microsoft.com/office/drawing/2014/main" val="737976483"/>
                    </a:ext>
                  </a:extLst>
                </a:gridCol>
                <a:gridCol w="465347">
                  <a:extLst>
                    <a:ext uri="{9D8B030D-6E8A-4147-A177-3AD203B41FA5}">
                      <a16:colId xmlns:a16="http://schemas.microsoft.com/office/drawing/2014/main" val="3763735119"/>
                    </a:ext>
                  </a:extLst>
                </a:gridCol>
                <a:gridCol w="418813">
                  <a:extLst>
                    <a:ext uri="{9D8B030D-6E8A-4147-A177-3AD203B41FA5}">
                      <a16:colId xmlns:a16="http://schemas.microsoft.com/office/drawing/2014/main" val="2037036335"/>
                    </a:ext>
                  </a:extLst>
                </a:gridCol>
                <a:gridCol w="500248">
                  <a:extLst>
                    <a:ext uri="{9D8B030D-6E8A-4147-A177-3AD203B41FA5}">
                      <a16:colId xmlns:a16="http://schemas.microsoft.com/office/drawing/2014/main" val="1112722066"/>
                    </a:ext>
                  </a:extLst>
                </a:gridCol>
                <a:gridCol w="442080">
                  <a:extLst>
                    <a:ext uri="{9D8B030D-6E8A-4147-A177-3AD203B41FA5}">
                      <a16:colId xmlns:a16="http://schemas.microsoft.com/office/drawing/2014/main" val="1622175094"/>
                    </a:ext>
                  </a:extLst>
                </a:gridCol>
                <a:gridCol w="372278">
                  <a:extLst>
                    <a:ext uri="{9D8B030D-6E8A-4147-A177-3AD203B41FA5}">
                      <a16:colId xmlns:a16="http://schemas.microsoft.com/office/drawing/2014/main" val="1454971805"/>
                    </a:ext>
                  </a:extLst>
                </a:gridCol>
                <a:gridCol w="418813">
                  <a:extLst>
                    <a:ext uri="{9D8B030D-6E8A-4147-A177-3AD203B41FA5}">
                      <a16:colId xmlns:a16="http://schemas.microsoft.com/office/drawing/2014/main" val="673811003"/>
                    </a:ext>
                  </a:extLst>
                </a:gridCol>
                <a:gridCol w="453713">
                  <a:extLst>
                    <a:ext uri="{9D8B030D-6E8A-4147-A177-3AD203B41FA5}">
                      <a16:colId xmlns:a16="http://schemas.microsoft.com/office/drawing/2014/main" val="568888282"/>
                    </a:ext>
                  </a:extLst>
                </a:gridCol>
                <a:gridCol w="330438">
                  <a:extLst>
                    <a:ext uri="{9D8B030D-6E8A-4147-A177-3AD203B41FA5}">
                      <a16:colId xmlns:a16="http://schemas.microsoft.com/office/drawing/2014/main" val="4146528416"/>
                    </a:ext>
                  </a:extLst>
                </a:gridCol>
              </a:tblGrid>
              <a:tr h="0">
                <a:tc rowSpan="2"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เดือน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gridSpan="12"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</a:t>
                      </a:r>
                      <a:r>
                        <a:rPr lang="th-TH" sz="1400" b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พ.ศ. 2569</a:t>
                      </a:r>
                      <a:endParaRPr lang="th-TH" sz="1400" b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77367721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761575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spc="0" baseline="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แจ้งหน่วยงานในสังกัดกระทรวงเกษตรและสหกรณ์ดำเนินการตามมาตรการฯ อย่างต่อเนื่อง หรือยกระดับมาตรการให้เหมาะสมกับสถานการณ์ในพื้นที่ตามข้อสั่งการที่เกี่ยวข้อง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382256"/>
                  </a:ext>
                </a:extLst>
              </a:tr>
              <a:tr h="169534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รวบรวมข้อมูลจุดความร้อนในพื้นที่เกษตร จำแนกเป็นพื้นที่เกษตรทั่วไป และพื้นที่ในเขตปฏิรูปที่ดิน พร้อมเผยแพร่ข้อมูลให้หน่วยงานระดับจังหวัด เพื่อใช้ติดตามและเฝ้าระวังในพื้นที่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6882953"/>
                  </a:ext>
                </a:extLst>
              </a:tr>
              <a:tr h="231968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th-TH" sz="140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จัดทำรายงานจุดความร้อน และผลการดำเนินงานมาตรการป้องกันและแก้ไขปัญหาการเผาในพื้นที่เกษตรกรรม ปี 2568/69 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5965298"/>
                  </a:ext>
                </a:extLst>
              </a:tr>
            </a:tbl>
          </a:graphicData>
        </a:graphic>
      </p:graphicFrame>
      <p:cxnSp>
        <p:nvCxnSpPr>
          <p:cNvPr id="25" name="Straight Arrow Connector 3">
            <a:extLst>
              <a:ext uri="{FF2B5EF4-FFF2-40B4-BE49-F238E27FC236}">
                <a16:creationId xmlns:a16="http://schemas.microsoft.com/office/drawing/2014/main" id="{4148E907-B566-B387-22E6-94AC7C24F5C8}"/>
              </a:ext>
            </a:extLst>
          </p:cNvPr>
          <p:cNvCxnSpPr>
            <a:cxnSpLocks/>
          </p:cNvCxnSpPr>
          <p:nvPr/>
        </p:nvCxnSpPr>
        <p:spPr>
          <a:xfrm>
            <a:off x="11677650" y="5751682"/>
            <a:ext cx="328748" cy="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3">
            <a:extLst>
              <a:ext uri="{FF2B5EF4-FFF2-40B4-BE49-F238E27FC236}">
                <a16:creationId xmlns:a16="http://schemas.microsoft.com/office/drawing/2014/main" id="{B5C39F32-47F2-118D-4AB3-1802EB081F6C}"/>
              </a:ext>
            </a:extLst>
          </p:cNvPr>
          <p:cNvCxnSpPr>
            <a:cxnSpLocks/>
          </p:cNvCxnSpPr>
          <p:nvPr/>
        </p:nvCxnSpPr>
        <p:spPr>
          <a:xfrm>
            <a:off x="7011131" y="5380507"/>
            <a:ext cx="4995267" cy="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3">
            <a:extLst>
              <a:ext uri="{FF2B5EF4-FFF2-40B4-BE49-F238E27FC236}">
                <a16:creationId xmlns:a16="http://schemas.microsoft.com/office/drawing/2014/main" id="{BF5A4D3F-921E-BC17-41E1-2AA1B73F7A89}"/>
              </a:ext>
            </a:extLst>
          </p:cNvPr>
          <p:cNvCxnSpPr>
            <a:cxnSpLocks/>
          </p:cNvCxnSpPr>
          <p:nvPr/>
        </p:nvCxnSpPr>
        <p:spPr>
          <a:xfrm>
            <a:off x="9057503" y="4914708"/>
            <a:ext cx="431216" cy="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510197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B84CE8-5815-4F62-340F-1B61B17577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EAF202EC-A4E1-F9BD-012A-C7B33ED0F7D1}"/>
              </a:ext>
            </a:extLst>
          </p:cNvPr>
          <p:cNvSpPr/>
          <p:nvPr/>
        </p:nvSpPr>
        <p:spPr>
          <a:xfrm>
            <a:off x="9962867" y="6400952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8FFABA4-B3DB-A815-323F-9CECD314ECF6}"/>
              </a:ext>
            </a:extLst>
          </p:cNvPr>
          <p:cNvSpPr txBox="1"/>
          <p:nvPr/>
        </p:nvSpPr>
        <p:spPr>
          <a:xfrm>
            <a:off x="122193" y="614659"/>
            <a:ext cx="79582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lvl="0" indent="-177800"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: </a:t>
            </a:r>
            <a:r>
              <a:rPr lang="en-US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10.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คะแนนการประเมินสถานะของหน่วยงานในการเป็นระบบราชการ 4.0 (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PMQA 4.0)</a:t>
            </a:r>
            <a:endParaRPr kumimoji="0" lang="th-TH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  <a:sym typeface="Symbol" panose="05050102010706020507" pitchFamily="18" charset="2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2BA5E36-381A-4826-AA0F-C93DE46F63D8}"/>
              </a:ext>
            </a:extLst>
          </p:cNvPr>
          <p:cNvSpPr txBox="1"/>
          <p:nvPr/>
        </p:nvSpPr>
        <p:spPr>
          <a:xfrm>
            <a:off x="104285" y="6341638"/>
            <a:ext cx="7920000" cy="296043"/>
          </a:xfrm>
          <a:prstGeom prst="rect">
            <a:avLst/>
          </a:prstGeom>
          <a:noFill/>
          <a:ln w="12700"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-3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เงื่อนไข</a:t>
            </a:r>
            <a:r>
              <a:rPr kumimoji="0" lang="en-US" sz="1600" b="1" i="0" u="none" strike="noStrike" kern="1200" cap="none" spc="-3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: -</a:t>
            </a:r>
            <a:endParaRPr kumimoji="0" lang="th-TH" sz="1600" b="0" i="0" u="none" strike="noStrike" kern="1200" cap="none" spc="-3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6B79DE39-362A-CA3E-A783-C88BF5433D2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7863275"/>
              </p:ext>
            </p:extLst>
          </p:nvPr>
        </p:nvGraphicFramePr>
        <p:xfrm>
          <a:off x="165986" y="4109508"/>
          <a:ext cx="7914440" cy="983715"/>
        </p:xfrm>
        <a:graphic>
          <a:graphicData uri="http://schemas.openxmlformats.org/drawingml/2006/table">
            <a:tbl>
              <a:tblPr firstRow="1" bandRow="1"/>
              <a:tblGrid>
                <a:gridCol w="674273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679622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679622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729048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593125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601530">
                  <a:extLst>
                    <a:ext uri="{9D8B030D-6E8A-4147-A177-3AD203B41FA5}">
                      <a16:colId xmlns:a16="http://schemas.microsoft.com/office/drawing/2014/main" val="3620300287"/>
                    </a:ext>
                  </a:extLst>
                </a:gridCol>
                <a:gridCol w="791444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791444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791444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791444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791444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0">
                <a:tc gridSpan="6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 – 2570 (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en-US" sz="16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rgbClr val="0000CC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rgbClr val="3B9D3B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37906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0" cap="none" spc="-5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360.72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0" cap="none" spc="-5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414.72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0" cap="none" spc="-5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399.03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0" cap="none" spc="-5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476.91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456.33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453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en-US" sz="1600" b="0" i="0" u="none" strike="noStrike" dirty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400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400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3B9D3B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400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sp>
        <p:nvSpPr>
          <p:cNvPr id="36" name="Google Shape;294;p8">
            <a:extLst>
              <a:ext uri="{FF2B5EF4-FFF2-40B4-BE49-F238E27FC236}">
                <a16:creationId xmlns:a16="http://schemas.microsoft.com/office/drawing/2014/main" id="{B93848C5-C989-CA6F-FFE3-C9A0CD3A5A8C}"/>
              </a:ext>
            </a:extLst>
          </p:cNvPr>
          <p:cNvSpPr/>
          <p:nvPr/>
        </p:nvSpPr>
        <p:spPr>
          <a:xfrm>
            <a:off x="119818" y="934778"/>
            <a:ext cx="8044821" cy="28622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1100"/>
              <a:buFont typeface="Tahoma"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  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PMQA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4.0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คือ เครื่องมือการประเมินระบบการบริหารของส่วนราชการในเชิงบูรณาการ เพื่อเชื่อมโยงยุทธศาสตร์ของส่วนราชการกับเป้าหมาย และทิศทางการพัฒนาของประเทศ โดยมีวัตถุประสงค์เพื่อเป็นแนวทางให้ส่วนราชการพัฒนาไปสู่ระบบราชการ 4.0 เพื่อประเมินความสามารถในการบริหารจัดการภายในหน่วยงานและความพยายามของส่วนราชการในการขับเคลื่อนงานให้บรรลุเป้าหมายอย่างยั่งยืน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พิจารณาจากความสามารถ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ในการบริหารจัดการภายในหน่วยงานและความพยายามของส่วนราชการในการขับเคลื่อนงานให้บรรลุเป้าหมายอย่างยั่งยืน โดยพิจารณาจาก 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ผลการประเมินสถานะการเป็นระบบราชการ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4.0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(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PMQA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4.0)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จากสำนักงาน ก.พ.ร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.</a:t>
            </a:r>
          </a:p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พิจารณาจากผลการประเมินสถานะการเป็นระบบราชการ 4.0 (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PMQA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4.0)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ซึ่งเป็นคะแนนเฉลี่ยในภาพรวมทั้ง 7 หมวด ประกอบด้วย หมวด 1 การนำองค์การ หมวด 2 การวางแผนเชิงยุทธศาสตร์ หมวด 3 การให้ความสำคัญกับผู้รับบริการและ</a:t>
            </a:r>
            <a:b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ผู้มีส่วนได้ส่วนเสีย หมวด 4 การวัด การวิเคราะห์และการจัดการความรู้ หมวด 5 การมุ่งเน้นบุคลากร หมวด 6 การมุ่งเน้นระบบปฏิบัติการ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และหมวด 7 ผลลัพธ์การดำเนินการ</a:t>
            </a:r>
            <a:endParaRPr kumimoji="0" lang="en-US" sz="18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981A9C4D-968E-ED15-2FA9-F0ED1CFA65FF}"/>
              </a:ext>
            </a:extLst>
          </p:cNvPr>
          <p:cNvSpPr/>
          <p:nvPr/>
        </p:nvSpPr>
        <p:spPr>
          <a:xfrm>
            <a:off x="8148485" y="722033"/>
            <a:ext cx="3982864" cy="4276687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40" name="Google Shape;269;p8">
            <a:extLst>
              <a:ext uri="{FF2B5EF4-FFF2-40B4-BE49-F238E27FC236}">
                <a16:creationId xmlns:a16="http://schemas.microsoft.com/office/drawing/2014/main" id="{CFA8F9FD-8F72-2598-77EF-E72DE01B7B18}"/>
              </a:ext>
            </a:extLst>
          </p:cNvPr>
          <p:cNvGraphicFramePr/>
          <p:nvPr/>
        </p:nvGraphicFramePr>
        <p:xfrm>
          <a:off x="8375653" y="3767275"/>
          <a:ext cx="3643320" cy="963770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9108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08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108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108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84830">
                <a:tc gridSpan="4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ค่าเป้าหมาย</a:t>
                      </a:r>
                      <a:endParaRPr sz="1600" u="none" strike="noStrike" cap="none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Sarabun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483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2561-2565</a:t>
                      </a:r>
                      <a:endParaRPr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2566-2570</a:t>
                      </a:r>
                      <a:endParaRPr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2571-2575</a:t>
                      </a:r>
                      <a:endParaRPr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2576-2580</a:t>
                      </a:r>
                      <a:endParaRPr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90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endParaRPr lang="th-TH" sz="140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>
                          <a:solidFill>
                            <a:srgbClr val="3B9D3B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85 </a:t>
                      </a: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ร้อยละ </a:t>
                      </a:r>
                      <a:r>
                        <a:rPr kumimoji="0" lang="en-US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9</a:t>
                      </a:r>
                      <a:r>
                        <a:rPr kumimoji="0" lang="th-TH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5</a:t>
                      </a:r>
                      <a:r>
                        <a:rPr kumimoji="0" lang="en-US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 </a:t>
                      </a:r>
                      <a:endParaRPr kumimoji="0" lang="th-TH" sz="16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ร้อยละ </a:t>
                      </a:r>
                      <a:r>
                        <a:rPr kumimoji="0" lang="en-US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100</a:t>
                      </a:r>
                      <a:endParaRPr kumimoji="0" lang="th-TH" sz="16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3" name="กลุ่ม 2">
            <a:extLst>
              <a:ext uri="{FF2B5EF4-FFF2-40B4-BE49-F238E27FC236}">
                <a16:creationId xmlns:a16="http://schemas.microsoft.com/office/drawing/2014/main" id="{BB83824A-86FC-E4D4-4B16-A36AB960143A}"/>
              </a:ext>
            </a:extLst>
          </p:cNvPr>
          <p:cNvGrpSpPr/>
          <p:nvPr/>
        </p:nvGrpSpPr>
        <p:grpSpPr>
          <a:xfrm>
            <a:off x="8180644" y="862469"/>
            <a:ext cx="4014613" cy="643554"/>
            <a:chOff x="8180644" y="862469"/>
            <a:chExt cx="4014613" cy="643554"/>
          </a:xfrm>
        </p:grpSpPr>
        <p:sp>
          <p:nvSpPr>
            <p:cNvPr id="38" name="Google Shape;262;p8">
              <a:extLst>
                <a:ext uri="{FF2B5EF4-FFF2-40B4-BE49-F238E27FC236}">
                  <a16:creationId xmlns:a16="http://schemas.microsoft.com/office/drawing/2014/main" id="{035D4CDC-F9AD-ADFB-BB47-8D1EE257FBC9}"/>
                </a:ext>
              </a:extLst>
            </p:cNvPr>
            <p:cNvSpPr/>
            <p:nvPr/>
          </p:nvSpPr>
          <p:spPr>
            <a:xfrm>
              <a:off x="8736201" y="862469"/>
              <a:ext cx="3459056" cy="5847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Sarabun"/>
                <a:buNone/>
                <a:tabLst/>
                <a:defRPr/>
              </a:pPr>
              <a:r>
                <a:rPr kumimoji="0" lang="th-TH" sz="16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ยุทธศาสตร์ชาติ </a:t>
              </a: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:</a:t>
              </a:r>
              <a:r>
                <a:rPr kumimoji="0" lang="en-US" sz="16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 </a:t>
              </a: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การปรับสมดุลและพัฒนาระบบบริหาร</a:t>
              </a:r>
              <a:br>
                <a:rPr kumimoji="0" lang="en-US" sz="16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</a:br>
              <a:r>
                <a:rPr kumimoji="0" lang="en-US" sz="16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                      </a:t>
              </a: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จัดการภาครัฐ </a:t>
              </a:r>
              <a:endParaRPr kumimoji="0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endParaRPr>
            </a:p>
          </p:txBody>
        </p:sp>
        <p:pic>
          <p:nvPicPr>
            <p:cNvPr id="41" name="Google Shape;273;p8">
              <a:extLst>
                <a:ext uri="{FF2B5EF4-FFF2-40B4-BE49-F238E27FC236}">
                  <a16:creationId xmlns:a16="http://schemas.microsoft.com/office/drawing/2014/main" id="{90EDE73B-C6CD-DBD3-27AD-FD2818E46C1D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8180644" y="864536"/>
              <a:ext cx="621792" cy="641487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9" name="Google Shape;263;p8">
            <a:extLst>
              <a:ext uri="{FF2B5EF4-FFF2-40B4-BE49-F238E27FC236}">
                <a16:creationId xmlns:a16="http://schemas.microsoft.com/office/drawing/2014/main" id="{8862E02D-6F81-9692-5BD4-D786DB35C9AD}"/>
              </a:ext>
            </a:extLst>
          </p:cNvPr>
          <p:cNvSpPr/>
          <p:nvPr/>
        </p:nvSpPr>
        <p:spPr>
          <a:xfrm>
            <a:off x="8755265" y="1555081"/>
            <a:ext cx="3404999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>
                <a:tab pos="808038" algn="l"/>
              </a:tabLst>
              <a:defRPr/>
            </a:pPr>
            <a:r>
              <a:rPr kumimoji="0" lang="th-TH" sz="16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แผนแม่บท 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ประเด็นที่ </a:t>
            </a:r>
            <a:r>
              <a:rPr kumimoji="0" lang="en-US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20 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การบริการประชาชน</a:t>
            </a:r>
            <a:br>
              <a:rPr kumimoji="0" lang="en-US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en-US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                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และประสิทธิภาพภาครัฐ</a:t>
            </a:r>
            <a:r>
              <a:rPr kumimoji="0" lang="en-US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 </a:t>
            </a:r>
            <a:endParaRPr kumimoji="0" sz="16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F33C1051-A07F-315D-EC99-3253653BA47B}"/>
              </a:ext>
            </a:extLst>
          </p:cNvPr>
          <p:cNvSpPr/>
          <p:nvPr/>
        </p:nvSpPr>
        <p:spPr>
          <a:xfrm>
            <a:off x="8190690" y="2451093"/>
            <a:ext cx="395970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24000" marR="0" lvl="0" indent="-1524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558925" algn="l"/>
              </a:tabLst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เป้าหมายระดับแผนแม่บทย่อย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ภาครัฐมีขีดสมรรถนะสูงเทียบเท่า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</a:p>
          <a:p>
            <a:pPr marL="1524000" marR="0" lvl="0" indent="-1524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558925" algn="l"/>
              </a:tabLst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                                    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มาตรฐานสากลและมีความคล่องตัว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</a:t>
            </a:r>
            <a:endParaRPr kumimoji="0" lang="th-TH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C9A4F22E-5707-6BBE-A420-29F24804D30E}"/>
              </a:ext>
            </a:extLst>
          </p:cNvPr>
          <p:cNvSpPr/>
          <p:nvPr/>
        </p:nvSpPr>
        <p:spPr>
          <a:xfrm>
            <a:off x="8192158" y="2155820"/>
            <a:ext cx="401031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แผนแม่บทย่อย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การพัฒนาระบบบริหารงานภาครัฐ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en-US" sz="1600" b="0" i="0" u="none" strike="noStrike" kern="1200" cap="none" spc="-2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88AC86D2-4072-1739-B3F7-118444FE391B}"/>
              </a:ext>
            </a:extLst>
          </p:cNvPr>
          <p:cNvSpPr/>
          <p:nvPr/>
        </p:nvSpPr>
        <p:spPr>
          <a:xfrm>
            <a:off x="8190969" y="2993997"/>
            <a:ext cx="390153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6088" marR="0" lvl="0" indent="-446088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สัดส่วนของหน่วยงานที่มีเกณฑ์การประเมินสถานะของ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b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หน่วยงานภาครัฐในการเป็นระบบราชการ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4.0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ที่อยู่ในระดับ</a:t>
            </a:r>
            <a:b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ก้าวหน้าขึ้นไปต่อหน่วยงานภาครัฐทั้งหมด</a:t>
            </a:r>
          </a:p>
        </p:txBody>
      </p:sp>
      <p:graphicFrame>
        <p:nvGraphicFramePr>
          <p:cNvPr id="47" name="Table 31">
            <a:extLst>
              <a:ext uri="{FF2B5EF4-FFF2-40B4-BE49-F238E27FC236}">
                <a16:creationId xmlns:a16="http://schemas.microsoft.com/office/drawing/2014/main" id="{46BFD8A7-E7BF-32C3-C535-78E2A41DE1D8}"/>
              </a:ext>
            </a:extLst>
          </p:cNvPr>
          <p:cNvGraphicFramePr>
            <a:graphicFrameLocks noGrp="1"/>
          </p:cNvGraphicFramePr>
          <p:nvPr/>
        </p:nvGraphicFramePr>
        <p:xfrm>
          <a:off x="145869" y="5515021"/>
          <a:ext cx="7927339" cy="693112"/>
        </p:xfrm>
        <a:graphic>
          <a:graphicData uri="http://schemas.openxmlformats.org/drawingml/2006/table">
            <a:tbl>
              <a:tblPr firstRow="1" bandRow="1"/>
              <a:tblGrid>
                <a:gridCol w="25682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612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9780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5296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900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>
                          <a:tab pos="265113" algn="l"/>
                        </a:tabLst>
                        <a:defRPr/>
                      </a:pPr>
                      <a:r>
                        <a:rPr kumimoji="0" lang="en-US" sz="1800" b="0" i="0" u="none" strike="noStrike" kern="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300 </a:t>
                      </a:r>
                      <a:r>
                        <a:rPr kumimoji="0" lang="th-TH" sz="1800" b="0" i="0" u="none" strike="noStrike" kern="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คะแนน</a:t>
                      </a:r>
                      <a:endParaRPr kumimoji="0" lang="en-US" sz="1800" b="0" i="0" u="none" strike="noStrike" kern="0" cap="none" spc="0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>
                          <a:tab pos="265113" algn="l"/>
                        </a:tabLst>
                        <a:defRPr/>
                      </a:pPr>
                      <a:r>
                        <a:rPr kumimoji="0" lang="en-US" sz="1800" b="0" i="0" u="none" strike="noStrike" kern="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400 </a:t>
                      </a:r>
                      <a:r>
                        <a:rPr kumimoji="0" lang="th-TH" sz="1800" b="0" i="0" u="none" strike="noStrike" kern="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คะแนน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>
                          <a:tab pos="265113" algn="l"/>
                        </a:tabLst>
                        <a:defRPr/>
                      </a:pPr>
                      <a:r>
                        <a:rPr kumimoji="0" lang="en-US" sz="18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470 </a:t>
                      </a:r>
                      <a:r>
                        <a:rPr kumimoji="0" lang="th-TH" sz="18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คะแนน</a:t>
                      </a:r>
                      <a:endParaRPr kumimoji="0" lang="en-US" sz="18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8" name="TextBox 47">
            <a:extLst>
              <a:ext uri="{FF2B5EF4-FFF2-40B4-BE49-F238E27FC236}">
                <a16:creationId xmlns:a16="http://schemas.microsoft.com/office/drawing/2014/main" id="{BD8D6721-42AC-957B-CC58-607E1A91C868}"/>
              </a:ext>
            </a:extLst>
          </p:cNvPr>
          <p:cNvSpPr txBox="1"/>
          <p:nvPr/>
        </p:nvSpPr>
        <p:spPr>
          <a:xfrm>
            <a:off x="123081" y="5235935"/>
            <a:ext cx="6391656" cy="3108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t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เกณฑ์การประเมิน </a:t>
            </a:r>
            <a:endParaRPr kumimoji="0" lang="th-TH" sz="16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84EF5CF-B1BA-B22A-5DB2-1A5428967A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80793" y="1571957"/>
            <a:ext cx="622800" cy="6228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39DDDAA-D90D-F2A1-A57D-27CE526D40E0}"/>
              </a:ext>
            </a:extLst>
          </p:cNvPr>
          <p:cNvSpPr/>
          <p:nvPr/>
        </p:nvSpPr>
        <p:spPr>
          <a:xfrm>
            <a:off x="92600" y="3819970"/>
            <a:ext cx="4865480" cy="2799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Tx/>
              <a:buNone/>
              <a:tabLst/>
              <a:defRPr/>
            </a:pPr>
            <a:r>
              <a:rPr kumimoji="0" lang="th-TH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256</a:t>
            </a:r>
            <a:r>
              <a:rPr kumimoji="0" lang="en-US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9</a:t>
            </a:r>
            <a:r>
              <a:rPr kumimoji="0" lang="th-TH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400 </a:t>
            </a:r>
            <a:r>
              <a:rPr kumimoji="0" lang="th-TH" sz="1800" b="0" i="0" u="none" strike="noStrike" kern="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คะแนน</a:t>
            </a:r>
            <a:r>
              <a:rPr kumimoji="0" lang="th-TH" sz="1800" b="0" i="0" u="none" strike="noStrike" kern="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89BF3EA-7BD9-2FD8-E8C3-17E3F6AD5A3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49491" y="4826887"/>
            <a:ext cx="2935915" cy="1999686"/>
          </a:xfrm>
          <a:prstGeom prst="rect">
            <a:avLst/>
          </a:prstGeom>
        </p:spPr>
      </p:pic>
      <p:sp>
        <p:nvSpPr>
          <p:cNvPr id="11" name="Slide Number Placeholder 1">
            <a:extLst>
              <a:ext uri="{FF2B5EF4-FFF2-40B4-BE49-F238E27FC236}">
                <a16:creationId xmlns:a16="http://schemas.microsoft.com/office/drawing/2014/main" id="{A8B487BE-C528-D307-5834-07343BF45F7C}"/>
              </a:ext>
            </a:extLst>
          </p:cNvPr>
          <p:cNvSpPr txBox="1">
            <a:spLocks/>
          </p:cNvSpPr>
          <p:nvPr/>
        </p:nvSpPr>
        <p:spPr>
          <a:xfrm>
            <a:off x="9347529" y="6492438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th-TH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grpSp>
        <p:nvGrpSpPr>
          <p:cNvPr id="12" name="Group 8">
            <a:extLst>
              <a:ext uri="{FF2B5EF4-FFF2-40B4-BE49-F238E27FC236}">
                <a16:creationId xmlns:a16="http://schemas.microsoft.com/office/drawing/2014/main" id="{951B11B9-0020-AF3F-60D3-9796E7307900}"/>
              </a:ext>
            </a:extLst>
          </p:cNvPr>
          <p:cNvGrpSpPr/>
          <p:nvPr/>
        </p:nvGrpSpPr>
        <p:grpSpPr>
          <a:xfrm>
            <a:off x="-11874" y="-8326"/>
            <a:ext cx="12215748" cy="594744"/>
            <a:chOff x="-38364" y="573594"/>
            <a:chExt cx="12192000" cy="569333"/>
          </a:xfrm>
        </p:grpSpPr>
        <p:sp>
          <p:nvSpPr>
            <p:cNvPr id="14" name="Rectangle 17">
              <a:extLst>
                <a:ext uri="{FF2B5EF4-FFF2-40B4-BE49-F238E27FC236}">
                  <a16:creationId xmlns:a16="http://schemas.microsoft.com/office/drawing/2014/main" id="{83166997-9760-83C8-40DD-F84D87B86E51}"/>
                </a:ext>
              </a:extLst>
            </p:cNvPr>
            <p:cNvSpPr/>
            <p:nvPr/>
          </p:nvSpPr>
          <p:spPr>
            <a:xfrm>
              <a:off x="-38364" y="573594"/>
              <a:ext cx="12192000" cy="557396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" name="TextBox 20">
              <a:extLst>
                <a:ext uri="{FF2B5EF4-FFF2-40B4-BE49-F238E27FC236}">
                  <a16:creationId xmlns:a16="http://schemas.microsoft.com/office/drawing/2014/main" id="{D82A582F-3BDA-6E7D-2CE8-990B095BBADE}"/>
                </a:ext>
              </a:extLst>
            </p:cNvPr>
            <p:cNvSpPr txBox="1"/>
            <p:nvPr/>
          </p:nvSpPr>
          <p:spPr>
            <a:xfrm>
              <a:off x="-34190" y="607566"/>
              <a:ext cx="7197911" cy="5353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ts val="18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ตัวชี้วัด สำนักงานปลัดกระทรวงเกษตรและสหกรณ์</a:t>
              </a:r>
            </a:p>
            <a:p>
              <a:pPr marL="0" marR="0" lvl="0" indent="0" algn="l" defTabSz="914400" rtl="0" eaLnBrk="1" fontAlgn="auto" latinLnBrk="0" hangingPunct="1">
                <a:lnSpc>
                  <a:spcPts val="18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การประเมินผลการปฏิบัติราชการของส่วนราชการ ประจำปีงบประมาณ พ.ศ. </a:t>
              </a: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2569 – 2570 </a:t>
              </a:r>
              <a:endPara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09C4F857-E00E-E23B-FB5E-1FA65293C482}"/>
              </a:ext>
            </a:extLst>
          </p:cNvPr>
          <p:cNvGrpSpPr/>
          <p:nvPr/>
        </p:nvGrpSpPr>
        <p:grpSpPr>
          <a:xfrm>
            <a:off x="10922273" y="202440"/>
            <a:ext cx="1107285" cy="676140"/>
            <a:chOff x="12240606" y="1307654"/>
            <a:chExt cx="1107285" cy="615553"/>
          </a:xfrm>
        </p:grpSpPr>
        <p:pic>
          <p:nvPicPr>
            <p:cNvPr id="24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73B33D2E-6D22-1A3A-F41E-67290CA1F6C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441110" y="1307654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" name="TextBox 2">
              <a:extLst>
                <a:ext uri="{FF2B5EF4-FFF2-40B4-BE49-F238E27FC236}">
                  <a16:creationId xmlns:a16="http://schemas.microsoft.com/office/drawing/2014/main" id="{2ECC2593-CE7E-FDE4-6EC5-CC20C0C9864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40606" y="1411557"/>
              <a:ext cx="1107285" cy="4488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b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10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057968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1481D5-1892-A017-4BD8-AD577AAE63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9BBD2EF6-5574-7A85-3624-9DE874E9E8F3}"/>
              </a:ext>
            </a:extLst>
          </p:cNvPr>
          <p:cNvSpPr/>
          <p:nvPr/>
        </p:nvSpPr>
        <p:spPr>
          <a:xfrm>
            <a:off x="4186807" y="6618002"/>
            <a:ext cx="3918206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เดือน ต.ค. ของทุกปี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B9F21E06-8D4E-07DB-1464-98C3D4DE9148}"/>
              </a:ext>
            </a:extLst>
          </p:cNvPr>
          <p:cNvSpPr/>
          <p:nvPr/>
        </p:nvSpPr>
        <p:spPr>
          <a:xfrm>
            <a:off x="159401" y="6618002"/>
            <a:ext cx="6734673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สำนักงานพัฒนารัฐบาลดิจิทัล (องค์การมหาชน) (สพร.)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4CDB412-83DE-7598-AB46-5043024B1E76}"/>
              </a:ext>
            </a:extLst>
          </p:cNvPr>
          <p:cNvSpPr/>
          <p:nvPr/>
        </p:nvSpPr>
        <p:spPr>
          <a:xfrm>
            <a:off x="250419" y="895049"/>
            <a:ext cx="11841694" cy="2759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394200" algn="l"/>
              </a:tabLst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	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สำนักงานพัฒนารัฐบาลดิจิทัล (องค์การมหาชน) หรือ สพร. สำรวจ เก็บรวบรวมข้อมูล วิเคราะห์ และวิจัย เพื่อจัดทำตัวชี้วัด ดัชนีสนับสนุนการพัฒนารัฐบาลดิจิทัลเสนอต่อคณะกรรมการพัฒนารัฐบาลดิจิทัล ซึ่งสอดคล้องกับโครงการสำรวจระดับความพร้อมการพัฒนารัฐบาลดิจิทัลหน่วยงานภาครัฐ ที่ทำการสำรวจมาอย่างต่อเนื่องตั้งแต่ปี พ.ศ. 2558 จนถึงปัจจุบัน โดยในปี พ.ศ. 256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8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สพร. ได้กำหนดกลุ่มเป้าหมายในการสำรวจ จำนวนรวมทั้งสิ้น 378 หน่วยงาน ประกอบด้วย หน่วยงานภาครัฐระดับกรมหรือเทียบเท่า จำนวน 302 หน่วยงาน (ส่วนราชการ รัฐวิสาหกิจ องค์การมหาชน และหน่วยงานรูปแบบอื่น) และคณะกรรมการผู้บริหารเทคโนโลยีสารสนเทศระดับสูงระดับจังหวัด (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Provincial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Chief Information Officer Committee: PCIO) 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จำนวน 76 จังหวัด</a:t>
            </a: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ระดับความพร้อมรัฐบาลดิจิทัล แบ่งเป็น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5 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ระดับ (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Initial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Developing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Defined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Managed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Optimizing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) จากการสำรวจ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7 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มิติ ได้แก่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1) Policies and Practices 2) Data-driven Practices 3)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Digital Capability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4)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Public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Service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5)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Smart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Back Office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6)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Secure and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Efficient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Infrastructure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และ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7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)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Digital Technology Practices</a:t>
            </a:r>
            <a:endParaRPr kumimoji="0" lang="th-TH" sz="1800" b="0" i="0" u="none" strike="sng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177800" marR="0" lvl="0" indent="-177800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ผลการสำรวจดังกล่าวจะสามารถใช้เป็นข้อมูลประกอบการจัดทำนโยบายและแผนการขับเคลื่อนภาครัฐไปสู่การเป็นรัฐบาลดิจิทัล (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Digital Government) 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โดย สพร. เป็นผู้ประมวลผลจากการสำรวจจากหน่วยงานทั้งหมดที่ประเมินตนเองตามแบบสำรวจของ สพร. (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DG Readiness Survey)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แล้วประกาศผลระดับความพร้อมรัฐบาลดิจิทัลในทุกปี ผ่านเว็บไซต์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  <a:hlinkClick r:id="rId3"/>
              </a:rPr>
              <a:t>https://www.dga.or.th/policy-standard/policy-regulation/dg-readiness-survey/</a:t>
            </a:r>
            <a:endParaRPr kumimoji="0" lang="th-TH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กรณีใช้ประเมินส่วนราชการที่อยู่ในระบบการประเมินส่วนราชการตามมาตรการปรับปรุงประสิทธิภาพในการปฏิบัติราชการของส่วนราชการตามที่สำนักงาน </a:t>
            </a:r>
            <a:r>
              <a:rPr kumimoji="0" lang="th-TH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ก.พ.ร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. กำหนดในปี 256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9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จะประกอบด้วย 163 หน่วยงาน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6415E62-6582-1250-33C0-4782518683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4598491"/>
              </p:ext>
            </p:extLst>
          </p:nvPr>
        </p:nvGraphicFramePr>
        <p:xfrm>
          <a:off x="180931" y="3828548"/>
          <a:ext cx="8050911" cy="1317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0378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664951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624894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705009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709015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704336">
                  <a:extLst>
                    <a:ext uri="{9D8B030D-6E8A-4147-A177-3AD203B41FA5}">
                      <a16:colId xmlns:a16="http://schemas.microsoft.com/office/drawing/2014/main" val="4083756591"/>
                    </a:ext>
                  </a:extLst>
                </a:gridCol>
                <a:gridCol w="815545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778476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778476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827903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891928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0">
                <a:tc gridSpan="6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 – 2570 (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en-US" sz="16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b="1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379067"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endParaRPr lang="en-US" sz="16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endParaRPr lang="en-US" sz="1600" b="0" i="0" u="none" strike="noStrike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 2 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 pillar </a:t>
                      </a: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จาก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7 pillar</a:t>
                      </a: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 4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 pillar</a:t>
                      </a: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b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จาก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7 pillar</a:t>
                      </a: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 4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 pillar</a:t>
                      </a: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b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จาก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7 pillar</a:t>
                      </a: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fontAlgn="b">
                        <a:lnSpc>
                          <a:spcPct val="85000"/>
                        </a:lnSpc>
                      </a:pPr>
                      <a:endParaRPr lang="en-US" sz="16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 2 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 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 pillar 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จาก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7 pillar</a:t>
                      </a: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 3 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( 5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pillar 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จาก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7 pillar</a:t>
                      </a: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)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 3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( 6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pillar 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จาก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7 pillar</a:t>
                      </a: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)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 4</a:t>
                      </a:r>
                      <a:endParaRPr lang="en-US" sz="1200" dirty="0">
                        <a:solidFill>
                          <a:srgbClr val="0000FF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( 7</a:t>
                      </a:r>
                      <a:r>
                        <a:rPr lang="en-US" sz="1200" b="0" i="0" u="none" strike="noStrike" dirty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pillar </a:t>
                      </a:r>
                      <a:endParaRPr lang="th-TH" sz="1200" b="0" i="0" u="none" strike="noStrike" dirty="0">
                        <a:solidFill>
                          <a:srgbClr val="0000F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จาก</a:t>
                      </a:r>
                      <a:r>
                        <a:rPr lang="en-US" sz="1200" b="0" i="0" u="none" strike="noStrike" dirty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b="0" i="0" u="none" strike="noStrike" dirty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</a:t>
                      </a:r>
                      <a:r>
                        <a:rPr lang="en-US" sz="1200" b="0" i="0" u="none" strike="noStrike" dirty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pillar</a:t>
                      </a:r>
                      <a:r>
                        <a:rPr lang="th-TH" sz="1200" b="0" i="0" u="none" strike="noStrike" dirty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)</a:t>
                      </a:r>
                      <a:endParaRPr lang="en-US" sz="1200" b="0" i="0" u="none" strike="noStrike" dirty="0">
                        <a:solidFill>
                          <a:srgbClr val="0000F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 4 ขึ้นไป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( 3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pillar 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จาก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pillar</a:t>
                      </a: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)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8E057375-4624-2F9E-136A-94283AC5E030}"/>
              </a:ext>
            </a:extLst>
          </p:cNvPr>
          <p:cNvSpPr txBox="1"/>
          <p:nvPr/>
        </p:nvSpPr>
        <p:spPr>
          <a:xfrm>
            <a:off x="8231842" y="3766814"/>
            <a:ext cx="3773168" cy="8248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เป้าหมายแผนแม่บทภายใต้ยุทธศาสตร์ พ.ศ. </a:t>
            </a:r>
            <a:r>
              <a:rPr kumimoji="0" lang="en-US" sz="1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2566 – 2580 </a:t>
            </a:r>
            <a:r>
              <a:rPr kumimoji="0" lang="th-TH" sz="1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(ฉบับแก้ไขเพิ่มเติม)</a:t>
            </a:r>
            <a:r>
              <a:rPr kumimoji="0" lang="en-US" sz="1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endParaRPr kumimoji="0" lang="th-TH" sz="1400" b="1" i="0" u="none" strike="noStrike" kern="1200" cap="none" spc="-4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b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สัดส่วนหน่วยงานระดับกรมที่มีระดับความพร้อมรัฐบาล ดิจิทัลหน่วยงานภาครัฐที่อยู่ในระดับ 4 ขึ้นไป ต่อ หน่วยงานภาครัฐระดับกรมทั้งหมด </a:t>
            </a:r>
            <a:b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(ไม่น้อยกว่าร้อยละ 20 ภายในปี 2570)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DCB0BBC-FBB3-C9AD-4F3E-477D7EEF8A38}"/>
              </a:ext>
            </a:extLst>
          </p:cNvPr>
          <p:cNvSpPr/>
          <p:nvPr/>
        </p:nvSpPr>
        <p:spPr>
          <a:xfrm>
            <a:off x="123082" y="3557632"/>
            <a:ext cx="3433048" cy="2799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9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-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9" name="Slide Number Placeholder 1">
            <a:extLst>
              <a:ext uri="{FF2B5EF4-FFF2-40B4-BE49-F238E27FC236}">
                <a16:creationId xmlns:a16="http://schemas.microsoft.com/office/drawing/2014/main" id="{CB115D62-593C-0475-838A-37F7299F7A51}"/>
              </a:ext>
            </a:extLst>
          </p:cNvPr>
          <p:cNvSpPr txBox="1">
            <a:spLocks/>
          </p:cNvSpPr>
          <p:nvPr/>
        </p:nvSpPr>
        <p:spPr>
          <a:xfrm>
            <a:off x="9347529" y="6492438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th-TH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451C7A7A-A8C3-4479-B713-7AC4147046D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861202"/>
              </p:ext>
            </p:extLst>
          </p:nvPr>
        </p:nvGraphicFramePr>
        <p:xfrm>
          <a:off x="123082" y="5198950"/>
          <a:ext cx="10283341" cy="1052168"/>
        </p:xfrm>
        <a:graphic>
          <a:graphicData uri="http://schemas.openxmlformats.org/drawingml/2006/table">
            <a:tbl>
              <a:tblPr/>
              <a:tblGrid>
                <a:gridCol w="2390626">
                  <a:extLst>
                    <a:ext uri="{9D8B030D-6E8A-4147-A177-3AD203B41FA5}">
                      <a16:colId xmlns:a16="http://schemas.microsoft.com/office/drawing/2014/main" val="4116421523"/>
                    </a:ext>
                  </a:extLst>
                </a:gridCol>
                <a:gridCol w="2656573">
                  <a:extLst>
                    <a:ext uri="{9D8B030D-6E8A-4147-A177-3AD203B41FA5}">
                      <a16:colId xmlns:a16="http://schemas.microsoft.com/office/drawing/2014/main" val="2395031024"/>
                    </a:ext>
                  </a:extLst>
                </a:gridCol>
                <a:gridCol w="2492943">
                  <a:extLst>
                    <a:ext uri="{9D8B030D-6E8A-4147-A177-3AD203B41FA5}">
                      <a16:colId xmlns:a16="http://schemas.microsoft.com/office/drawing/2014/main" val="1583591442"/>
                    </a:ext>
                  </a:extLst>
                </a:gridCol>
                <a:gridCol w="2743199">
                  <a:extLst>
                    <a:ext uri="{9D8B030D-6E8A-4147-A177-3AD203B41FA5}">
                      <a16:colId xmlns:a16="http://schemas.microsoft.com/office/drawing/2014/main" val="67155911"/>
                    </a:ext>
                  </a:extLst>
                </a:gridCol>
              </a:tblGrid>
              <a:tr h="364462">
                <a:tc gridSpan="4"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 </a:t>
                      </a:r>
                      <a:endParaRPr lang="th-TH" sz="1800" b="1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  <a:endParaRPr lang="th-TH" sz="1800" b="1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9275333"/>
                  </a:ext>
                </a:extLst>
              </a:tr>
              <a:tr h="249624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  <a:endParaRPr lang="th-TH" sz="18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เป้าหมายมาตรฐาน (75)</a:t>
                      </a:r>
                      <a:endParaRPr lang="th-TH" sz="18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E0B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  <a:endParaRPr lang="th-TH" sz="18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77869"/>
                  </a:ext>
                </a:extLst>
              </a:tr>
              <a:tr h="364462">
                <a:tc>
                  <a:txBody>
                    <a:bodyPr/>
                    <a:lstStyle/>
                    <a:p>
                      <a:pPr algn="ctr"/>
                      <a:r>
                        <a:rPr lang="th-TH" sz="1800" b="0" dirty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กลุ่มที่ </a:t>
                      </a:r>
                      <a:r>
                        <a:rPr lang="en-US" sz="1800" b="0" dirty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endParaRPr lang="th-TH" sz="1800" b="0" dirty="0">
                        <a:solidFill>
                          <a:srgbClr val="0000F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th-TH" sz="1400" b="0" i="0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มีจำนวน </a:t>
                      </a:r>
                      <a:r>
                        <a:rPr lang="nl-NL" sz="1400" b="0" i="0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Pillar </a:t>
                      </a:r>
                      <a:r>
                        <a:rPr lang="th-TH" sz="1400" b="0" i="0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ระดับ 4 ขึ้นไป เท่ากับ 5 </a:t>
                      </a:r>
                      <a:r>
                        <a:rPr lang="nl-NL" sz="1800" b="0" i="0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Pillar</a:t>
                      </a:r>
                      <a:endParaRPr lang="th-TH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th-TH" sz="1400" b="0" i="0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มีจำนวน </a:t>
                      </a:r>
                      <a:r>
                        <a:rPr lang="nl-NL" sz="1400" b="0" i="0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Pillar </a:t>
                      </a:r>
                      <a:r>
                        <a:rPr lang="th-TH" sz="1400" b="0" i="0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ระดับ 4 ขึ้นไป เท่ากับ 6 </a:t>
                      </a:r>
                      <a:r>
                        <a:rPr lang="nl-NL" sz="1800" b="0" i="0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Pillar</a:t>
                      </a:r>
                      <a:endParaRPr lang="th-TH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th-TH" sz="1400" b="0" i="0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มีจำนวน </a:t>
                      </a:r>
                      <a:r>
                        <a:rPr lang="nl-NL" sz="1400" b="0" i="0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Pillar </a:t>
                      </a:r>
                      <a:r>
                        <a:rPr lang="th-TH" sz="1400" b="0" i="0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ระดับ 4 ขึ้นไป เท่ากับ 7 </a:t>
                      </a:r>
                      <a:r>
                        <a:rPr lang="nl-NL" sz="1800" b="0" i="0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Pillar</a:t>
                      </a:r>
                      <a:endParaRPr lang="th-TH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2480138"/>
                  </a:ext>
                </a:extLst>
              </a:tr>
            </a:tbl>
          </a:graphicData>
        </a:graphic>
      </p:graphicFrame>
      <p:sp>
        <p:nvSpPr>
          <p:cNvPr id="15" name="Google Shape;259;p8">
            <a:extLst>
              <a:ext uri="{FF2B5EF4-FFF2-40B4-BE49-F238E27FC236}">
                <a16:creationId xmlns:a16="http://schemas.microsoft.com/office/drawing/2014/main" id="{74E7E0A8-17DA-C5A6-519C-18281B379B8A}"/>
              </a:ext>
            </a:extLst>
          </p:cNvPr>
          <p:cNvSpPr/>
          <p:nvPr/>
        </p:nvSpPr>
        <p:spPr>
          <a:xfrm>
            <a:off x="81762" y="611935"/>
            <a:ext cx="8563720" cy="3385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989013" lvl="0" indent="-989013">
              <a:lnSpc>
                <a:spcPct val="80000"/>
              </a:lnSpc>
              <a:buClr>
                <a:srgbClr val="000000"/>
              </a:buClr>
              <a:buSzPts val="2400"/>
              <a:defRPr/>
            </a:pPr>
            <a:r>
              <a:rPr kumimoji="0" lang="th-TH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ตัวชี้วัด : </a:t>
            </a:r>
            <a:r>
              <a:rPr lang="en-US" sz="2000" b="1" kern="0" dirty="0">
                <a:solidFill>
                  <a:srgbClr val="000000"/>
                </a:solidFill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11.</a:t>
            </a:r>
            <a:r>
              <a:rPr lang="th-TH" sz="2000" b="1" kern="0" dirty="0">
                <a:solidFill>
                  <a:srgbClr val="000000"/>
                </a:solidFill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ระดับความพร้อมรัฐบาลดิจิทัลหน่วยงานภาครัฐของประเทศไทย</a:t>
            </a:r>
            <a:endParaRPr kumimoji="0" lang="en-US" sz="2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grpSp>
        <p:nvGrpSpPr>
          <p:cNvPr id="2" name="Group 8">
            <a:extLst>
              <a:ext uri="{FF2B5EF4-FFF2-40B4-BE49-F238E27FC236}">
                <a16:creationId xmlns:a16="http://schemas.microsoft.com/office/drawing/2014/main" id="{05481E07-2252-F213-EBC5-43587D684FAB}"/>
              </a:ext>
            </a:extLst>
          </p:cNvPr>
          <p:cNvGrpSpPr/>
          <p:nvPr/>
        </p:nvGrpSpPr>
        <p:grpSpPr>
          <a:xfrm>
            <a:off x="-11874" y="-21026"/>
            <a:ext cx="12215748" cy="594744"/>
            <a:chOff x="-38364" y="573594"/>
            <a:chExt cx="12192000" cy="569333"/>
          </a:xfrm>
        </p:grpSpPr>
        <p:sp>
          <p:nvSpPr>
            <p:cNvPr id="3" name="Rectangle 17">
              <a:extLst>
                <a:ext uri="{FF2B5EF4-FFF2-40B4-BE49-F238E27FC236}">
                  <a16:creationId xmlns:a16="http://schemas.microsoft.com/office/drawing/2014/main" id="{DC3F1CC6-94BA-5D5D-F4D0-16903AE74EB3}"/>
                </a:ext>
              </a:extLst>
            </p:cNvPr>
            <p:cNvSpPr/>
            <p:nvPr/>
          </p:nvSpPr>
          <p:spPr>
            <a:xfrm>
              <a:off x="-38364" y="573594"/>
              <a:ext cx="12192000" cy="557396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" name="TextBox 20">
              <a:extLst>
                <a:ext uri="{FF2B5EF4-FFF2-40B4-BE49-F238E27FC236}">
                  <a16:creationId xmlns:a16="http://schemas.microsoft.com/office/drawing/2014/main" id="{56EAAC65-DDBE-2E6B-28EE-4D356A32C244}"/>
                </a:ext>
              </a:extLst>
            </p:cNvPr>
            <p:cNvSpPr txBox="1"/>
            <p:nvPr/>
          </p:nvSpPr>
          <p:spPr>
            <a:xfrm>
              <a:off x="-34190" y="607566"/>
              <a:ext cx="7197911" cy="5353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ts val="18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ตัวชี้วัด สำนักงานปลัดกระทรวงเกษตรและสหกรณ์</a:t>
              </a:r>
            </a:p>
            <a:p>
              <a:pPr marL="0" marR="0" lvl="0" indent="0" algn="l" defTabSz="914400" rtl="0" eaLnBrk="1" fontAlgn="auto" latinLnBrk="0" hangingPunct="1">
                <a:lnSpc>
                  <a:spcPts val="18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การประเมินผลการปฏิบัติราชการของส่วนราชการ ประจำปีงบประมาณ พ.ศ. </a:t>
              </a: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2569 – 2570 </a:t>
              </a:r>
              <a:endPara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5FE28B5-4ABA-1EDC-A12B-46B94EB7EEE0}"/>
              </a:ext>
            </a:extLst>
          </p:cNvPr>
          <p:cNvGrpSpPr/>
          <p:nvPr/>
        </p:nvGrpSpPr>
        <p:grpSpPr>
          <a:xfrm>
            <a:off x="11068081" y="319506"/>
            <a:ext cx="936929" cy="621560"/>
            <a:chOff x="12240606" y="1307654"/>
            <a:chExt cx="1107285" cy="615553"/>
          </a:xfrm>
        </p:grpSpPr>
        <p:pic>
          <p:nvPicPr>
            <p:cNvPr id="13" name="Picture 12" descr="C:\Users\dathpan\Downloads\056aac9a306aef891367aae43a86394b.jpg">
              <a:extLst>
                <a:ext uri="{FF2B5EF4-FFF2-40B4-BE49-F238E27FC236}">
                  <a16:creationId xmlns:a16="http://schemas.microsoft.com/office/drawing/2014/main" id="{315511E9-455E-F4AB-1C99-49CCDF63385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441110" y="1307654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TextBox 2">
              <a:extLst>
                <a:ext uri="{FF2B5EF4-FFF2-40B4-BE49-F238E27FC236}">
                  <a16:creationId xmlns:a16="http://schemas.microsoft.com/office/drawing/2014/main" id="{1E69FE54-8AB0-C8EA-CCE3-348BC12EC90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40606" y="1411557"/>
              <a:ext cx="1107285" cy="4882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b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5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0537186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8877D5-926A-F18A-9520-D4232C2723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867FC70-460D-33EE-ADC2-06ACD7BAAC96}"/>
              </a:ext>
            </a:extLst>
          </p:cNvPr>
          <p:cNvSpPr/>
          <p:nvPr/>
        </p:nvSpPr>
        <p:spPr>
          <a:xfrm>
            <a:off x="220029" y="1061834"/>
            <a:ext cx="11841694" cy="2759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394200" algn="l"/>
              </a:tabLst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	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สำนักงานพัฒนารัฐบาลดิจิทัล (องค์การมหาชน) หรือ สพร. สำรวจ เก็บรวบรวมข้อมูล วิเคราะห์ และวิจัย เพื่อจัดทำตัวชี้วัด ดัชนีสนับสนุนการพัฒนารัฐบาลดิจิทัลเสนอต่อคณะกรรมการพัฒนารัฐบาลดิจิทัล ซึ่งสอดคล้องกับโครงการสำรวจระดับความพร้อมการพัฒนารัฐบาลดิจิทัลหน่วยงานภาครัฐ ที่ทำการสำรวจมาอย่างต่อเนื่องตั้งแต่ปี พ.ศ. 2558 จนถึงปัจจุบัน โดยในปี พ.ศ. 256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8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สพร. ได้กำหนดกลุ่มเป้าหมายในการสำรวจ จำนวนรวมทั้งสิ้น 378 หน่วยงาน ประกอบด้วย หน่วยงานภาครัฐระดับกรมหรือเทียบเท่า จำนวน 302 หน่วยงาน (ส่วนราชการ รัฐวิสาหกิจ องค์การมหาชน และหน่วยงานรูปแบบอื่น) และคณะกรรมการผู้บริหารเทคโนโลยีสารสนเทศระดับสูงระดับจังหวัด (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Provincial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Chief Information Officer Committee: PCIO) 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จำนวน 76 จังหวัด</a:t>
            </a: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ระดับความพร้อมรัฐบาลดิจิทัล แบ่งเป็น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5 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ระดับ (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Initial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Developing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Defined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Managed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Optimizing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) จากการสำรวจ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7 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มิติ ได้แก่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1) Policies and Practices 2) Data-driven Practices 3)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Digital Capability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4)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Public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Service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5)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Smart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Back Office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6)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Secure and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Efficient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Infrastructure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และ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7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)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Digital Technology Practices</a:t>
            </a:r>
            <a:endParaRPr kumimoji="0" lang="th-TH" sz="1800" b="0" i="0" u="none" strike="sng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ผลการสำรวจดังกล่าวจะสามารถใช้เป็นข้อมูลประกอบการจัดทำนโยบายและแผนการขับเคลื่อนภาครัฐไปสู่การเป็นรัฐบาลดิจิทัล (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Digital Government) 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โดย สพร. เป็นผู้ประมวลผลจากการสำรวจจากหน่วยงานทั้งหมดที่ประเมินตนเองตามแบบสำรวจของ สพร. (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DG Readiness Survey)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แล้วประกาศผลระดับความพร้อมรัฐบาลดิจิทัลในทุกปี ผ่านเว็บไซต์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  <a:hlinkClick r:id="rId3"/>
              </a:rPr>
              <a:t>https://www.dga.or.th/policy-standard/policy-regulation/dg-readiness-survey/</a:t>
            </a:r>
            <a:endParaRPr kumimoji="0" lang="th-TH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กรณีใช้ประเมินส่วนราชการที่อยู่ในระบบการประเมินส่วนราชการตามมาตรการปรับปรุงประสิทธิภาพในการปฏิบัติราชการของส่วนราชการตามที่สำนักงาน </a:t>
            </a:r>
            <a:r>
              <a:rPr kumimoji="0" lang="th-TH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ก.พ.ร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. กำหนดในปี 2568 </a:t>
            </a:r>
            <a:b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</a:b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จะประกอบด้วย 163 หน่วยงาน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8574BF2-1161-2A55-FD1F-B6FE52CC5938}"/>
              </a:ext>
            </a:extLst>
          </p:cNvPr>
          <p:cNvSpPr txBox="1"/>
          <p:nvPr/>
        </p:nvSpPr>
        <p:spPr>
          <a:xfrm>
            <a:off x="8334563" y="4033123"/>
            <a:ext cx="3773168" cy="8248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เป้าหมายแผนแม่บทภายใต้ยุทธศาสตร์ พ.ศ. </a:t>
            </a:r>
            <a:r>
              <a:rPr kumimoji="0" lang="en-US" sz="1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2566 – 2580 </a:t>
            </a:r>
            <a:r>
              <a:rPr kumimoji="0" lang="th-TH" sz="1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(ฉบับแก้ไขเพิ่มเติม)</a:t>
            </a:r>
            <a:r>
              <a:rPr kumimoji="0" lang="en-US" sz="1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endParaRPr kumimoji="0" lang="th-TH" sz="1400" b="1" i="0" u="none" strike="noStrike" kern="1200" cap="none" spc="-4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b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สัดส่วนหน่วยงานระดับกรมที่มีระดับความพร้อมรัฐบาล ดิจิทัลหน่วยงานภาครัฐที่อยู่ในระดับ 4 ขึ้นไป ต่อ หน่วยงานภาครัฐระดับกรมทั้งหมด </a:t>
            </a:r>
            <a:b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(ไม่น้อยกว่าร้อยละ 20 ภายในปี 2570)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6215A50-6846-EF47-EBD0-92886F6738A0}"/>
              </a:ext>
            </a:extLst>
          </p:cNvPr>
          <p:cNvSpPr/>
          <p:nvPr/>
        </p:nvSpPr>
        <p:spPr>
          <a:xfrm>
            <a:off x="4199108" y="6492875"/>
            <a:ext cx="3918206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เดือน ต.ค. ของทุกปี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7B70420-02FD-4E96-E7A3-39E4B66CAF56}"/>
              </a:ext>
            </a:extLst>
          </p:cNvPr>
          <p:cNvSpPr/>
          <p:nvPr/>
        </p:nvSpPr>
        <p:spPr>
          <a:xfrm>
            <a:off x="159401" y="6492875"/>
            <a:ext cx="6734673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สำนักงานพัฒนารัฐบาลดิจิทัล (องค์การมหาชน) (สพร.)</a:t>
            </a:r>
          </a:p>
        </p:txBody>
      </p:sp>
      <p:sp>
        <p:nvSpPr>
          <p:cNvPr id="4" name="Slide Number Placeholder 1">
            <a:extLst>
              <a:ext uri="{FF2B5EF4-FFF2-40B4-BE49-F238E27FC236}">
                <a16:creationId xmlns:a16="http://schemas.microsoft.com/office/drawing/2014/main" id="{83604819-4797-8830-37AF-DEB9597AC1C0}"/>
              </a:ext>
            </a:extLst>
          </p:cNvPr>
          <p:cNvSpPr txBox="1">
            <a:spLocks/>
          </p:cNvSpPr>
          <p:nvPr/>
        </p:nvSpPr>
        <p:spPr>
          <a:xfrm>
            <a:off x="9347529" y="6492438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th-TH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18" name="Google Shape;259;p8">
            <a:extLst>
              <a:ext uri="{FF2B5EF4-FFF2-40B4-BE49-F238E27FC236}">
                <a16:creationId xmlns:a16="http://schemas.microsoft.com/office/drawing/2014/main" id="{F540885E-CBFC-C8FD-F702-E3457767F8BE}"/>
              </a:ext>
            </a:extLst>
          </p:cNvPr>
          <p:cNvSpPr/>
          <p:nvPr/>
        </p:nvSpPr>
        <p:spPr>
          <a:xfrm>
            <a:off x="150541" y="706836"/>
            <a:ext cx="8563720" cy="3631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989013" lvl="0" indent="-989013">
              <a:lnSpc>
                <a:spcPct val="80000"/>
              </a:lnSpc>
              <a:buClr>
                <a:srgbClr val="000000"/>
              </a:buClr>
              <a:buSzPts val="2400"/>
              <a:defRPr/>
            </a:pPr>
            <a:r>
              <a:rPr kumimoji="0" lang="th-TH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ตัวชี้วัด </a:t>
            </a:r>
            <a:r>
              <a:rPr lang="th-TH" sz="2200" b="1" kern="0" dirty="0">
                <a:solidFill>
                  <a:srgbClr val="000000"/>
                </a:solidFill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</a:t>
            </a:r>
            <a:r>
              <a:rPr lang="en-US" sz="2200" b="1" kern="0" dirty="0">
                <a:solidFill>
                  <a:srgbClr val="000000"/>
                </a:solidFill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12.</a:t>
            </a:r>
            <a:r>
              <a:rPr lang="th-TH" sz="2200" b="1" kern="0" dirty="0">
                <a:solidFill>
                  <a:srgbClr val="000000"/>
                </a:solidFill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คะแนนความพร้อมรัฐบาลดิจิทัลหน่วยงานภาครัฐของประเทศไทย</a:t>
            </a:r>
            <a:endParaRPr kumimoji="0" lang="en-US" sz="22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583FD29A-5862-7D0F-07C7-5B12F66FF4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1157511"/>
              </p:ext>
            </p:extLst>
          </p:nvPr>
        </p:nvGraphicFramePr>
        <p:xfrm>
          <a:off x="180931" y="4065046"/>
          <a:ext cx="8050911" cy="9837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0378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664951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624894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705009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817886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817886">
                  <a:extLst>
                    <a:ext uri="{9D8B030D-6E8A-4147-A177-3AD203B41FA5}">
                      <a16:colId xmlns:a16="http://schemas.microsoft.com/office/drawing/2014/main" val="4083756591"/>
                    </a:ext>
                  </a:extLst>
                </a:gridCol>
                <a:gridCol w="827903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741405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741406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803189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756004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0">
                <a:tc gridSpan="6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 – 2570 (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en-US" sz="16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b="1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379067"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endParaRPr 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endParaRPr 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50.67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74.94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6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85.88 </a:t>
                      </a:r>
                      <a:endParaRPr lang="en-US" sz="1600" b="0" i="0" u="none" strike="noStrike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50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55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60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65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70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sp>
        <p:nvSpPr>
          <p:cNvPr id="6" name="Rectangle 9">
            <a:extLst>
              <a:ext uri="{FF2B5EF4-FFF2-40B4-BE49-F238E27FC236}">
                <a16:creationId xmlns:a16="http://schemas.microsoft.com/office/drawing/2014/main" id="{14236783-6F52-630B-1F6B-FDAABB2ECE72}"/>
              </a:ext>
            </a:extLst>
          </p:cNvPr>
          <p:cNvSpPr/>
          <p:nvPr/>
        </p:nvSpPr>
        <p:spPr>
          <a:xfrm>
            <a:off x="123081" y="3832446"/>
            <a:ext cx="3433048" cy="2799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9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-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9" name="Table 11">
            <a:extLst>
              <a:ext uri="{FF2B5EF4-FFF2-40B4-BE49-F238E27FC236}">
                <a16:creationId xmlns:a16="http://schemas.microsoft.com/office/drawing/2014/main" id="{2456DB5D-6262-15A8-230C-F74522F7FA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5908046"/>
              </p:ext>
            </p:extLst>
          </p:nvPr>
        </p:nvGraphicFramePr>
        <p:xfrm>
          <a:off x="123082" y="5175951"/>
          <a:ext cx="10283341" cy="1052168"/>
        </p:xfrm>
        <a:graphic>
          <a:graphicData uri="http://schemas.openxmlformats.org/drawingml/2006/table">
            <a:tbl>
              <a:tblPr/>
              <a:tblGrid>
                <a:gridCol w="2390626">
                  <a:extLst>
                    <a:ext uri="{9D8B030D-6E8A-4147-A177-3AD203B41FA5}">
                      <a16:colId xmlns:a16="http://schemas.microsoft.com/office/drawing/2014/main" val="4116421523"/>
                    </a:ext>
                  </a:extLst>
                </a:gridCol>
                <a:gridCol w="2656573">
                  <a:extLst>
                    <a:ext uri="{9D8B030D-6E8A-4147-A177-3AD203B41FA5}">
                      <a16:colId xmlns:a16="http://schemas.microsoft.com/office/drawing/2014/main" val="2395031024"/>
                    </a:ext>
                  </a:extLst>
                </a:gridCol>
                <a:gridCol w="2492943">
                  <a:extLst>
                    <a:ext uri="{9D8B030D-6E8A-4147-A177-3AD203B41FA5}">
                      <a16:colId xmlns:a16="http://schemas.microsoft.com/office/drawing/2014/main" val="1583591442"/>
                    </a:ext>
                  </a:extLst>
                </a:gridCol>
                <a:gridCol w="2743199">
                  <a:extLst>
                    <a:ext uri="{9D8B030D-6E8A-4147-A177-3AD203B41FA5}">
                      <a16:colId xmlns:a16="http://schemas.microsoft.com/office/drawing/2014/main" val="67155911"/>
                    </a:ext>
                  </a:extLst>
                </a:gridCol>
              </a:tblGrid>
              <a:tr h="364462">
                <a:tc gridSpan="4"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 </a:t>
                      </a:r>
                      <a:endParaRPr lang="th-TH" sz="1800" b="1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  <a:endParaRPr lang="th-TH" sz="1800" b="1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9275333"/>
                  </a:ext>
                </a:extLst>
              </a:tr>
              <a:tr h="249624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  <a:endParaRPr lang="th-TH" sz="18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เป้าหมายมาตรฐาน (75)</a:t>
                      </a:r>
                      <a:endParaRPr lang="th-TH" sz="18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E0B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  <a:endParaRPr lang="th-TH" sz="18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77869"/>
                  </a:ext>
                </a:extLst>
              </a:tr>
              <a:tr h="364462">
                <a:tc>
                  <a:txBody>
                    <a:bodyPr/>
                    <a:lstStyle/>
                    <a:p>
                      <a:pPr algn="ctr"/>
                      <a:r>
                        <a:rPr lang="th-TH" sz="1800" b="0" dirty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กลุ่มที่ </a:t>
                      </a:r>
                      <a:r>
                        <a:rPr lang="en-US" sz="1800" b="0" dirty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th-TH" sz="1800" b="0" dirty="0">
                        <a:solidFill>
                          <a:srgbClr val="0000F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th-TH" sz="1800" b="0" i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80 คะแนน </a:t>
                      </a:r>
                      <a:endParaRPr lang="th-TH" sz="180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th-TH" sz="1800" b="0" i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85 คะแนน </a:t>
                      </a:r>
                      <a:endParaRPr lang="th-TH" sz="180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th-TH" sz="1800" b="0" i="0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90 คะแนน</a:t>
                      </a:r>
                      <a:endParaRPr lang="th-TH" sz="1800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2480138"/>
                  </a:ext>
                </a:extLst>
              </a:tr>
            </a:tbl>
          </a:graphicData>
        </a:graphic>
      </p:graphicFrame>
      <p:grpSp>
        <p:nvGrpSpPr>
          <p:cNvPr id="2" name="Group 8">
            <a:extLst>
              <a:ext uri="{FF2B5EF4-FFF2-40B4-BE49-F238E27FC236}">
                <a16:creationId xmlns:a16="http://schemas.microsoft.com/office/drawing/2014/main" id="{77E374B5-6CD4-064D-B08A-42B999D97385}"/>
              </a:ext>
            </a:extLst>
          </p:cNvPr>
          <p:cNvGrpSpPr/>
          <p:nvPr/>
        </p:nvGrpSpPr>
        <p:grpSpPr>
          <a:xfrm>
            <a:off x="-11874" y="-8326"/>
            <a:ext cx="12215748" cy="594744"/>
            <a:chOff x="-38364" y="573594"/>
            <a:chExt cx="12192000" cy="569333"/>
          </a:xfrm>
        </p:grpSpPr>
        <p:sp>
          <p:nvSpPr>
            <p:cNvPr id="8" name="Rectangle 17">
              <a:extLst>
                <a:ext uri="{FF2B5EF4-FFF2-40B4-BE49-F238E27FC236}">
                  <a16:creationId xmlns:a16="http://schemas.microsoft.com/office/drawing/2014/main" id="{8CBDF403-2B73-50E8-254B-7752ECE559D1}"/>
                </a:ext>
              </a:extLst>
            </p:cNvPr>
            <p:cNvSpPr/>
            <p:nvPr/>
          </p:nvSpPr>
          <p:spPr>
            <a:xfrm>
              <a:off x="-38364" y="573594"/>
              <a:ext cx="12192000" cy="557396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" name="TextBox 20">
              <a:extLst>
                <a:ext uri="{FF2B5EF4-FFF2-40B4-BE49-F238E27FC236}">
                  <a16:creationId xmlns:a16="http://schemas.microsoft.com/office/drawing/2014/main" id="{855136D8-F716-A5C1-633B-16C637AF80C1}"/>
                </a:ext>
              </a:extLst>
            </p:cNvPr>
            <p:cNvSpPr txBox="1"/>
            <p:nvPr/>
          </p:nvSpPr>
          <p:spPr>
            <a:xfrm>
              <a:off x="-34190" y="607566"/>
              <a:ext cx="7197911" cy="5353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ts val="18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ตัวชี้วัด สำนักงานปลัดกระทรวงเกษตรและสหกรณ์</a:t>
              </a:r>
            </a:p>
            <a:p>
              <a:pPr marL="0" marR="0" lvl="0" indent="0" algn="l" defTabSz="914400" rtl="0" eaLnBrk="1" fontAlgn="auto" latinLnBrk="0" hangingPunct="1">
                <a:lnSpc>
                  <a:spcPts val="18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การประเมินผลการปฏิบัติราชการของส่วนราชการ ประจำปีงบประมาณ พ.ศ. </a:t>
              </a: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2569 – 2570 </a:t>
              </a:r>
              <a:endPara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7DB3BCF1-B5D1-DBC1-49E9-E10B428E6229}"/>
              </a:ext>
            </a:extLst>
          </p:cNvPr>
          <p:cNvGrpSpPr/>
          <p:nvPr/>
        </p:nvGrpSpPr>
        <p:grpSpPr>
          <a:xfrm>
            <a:off x="11104530" y="334174"/>
            <a:ext cx="936929" cy="621560"/>
            <a:chOff x="12240606" y="1307654"/>
            <a:chExt cx="1107285" cy="615553"/>
          </a:xfrm>
        </p:grpSpPr>
        <p:pic>
          <p:nvPicPr>
            <p:cNvPr id="10" name="Picture 9" descr="C:\Users\dathpan\Downloads\056aac9a306aef891367aae43a86394b.jpg">
              <a:extLst>
                <a:ext uri="{FF2B5EF4-FFF2-40B4-BE49-F238E27FC236}">
                  <a16:creationId xmlns:a16="http://schemas.microsoft.com/office/drawing/2014/main" id="{34AFE5CD-7487-5704-F396-B5EBFE724DF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441110" y="1307654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TextBox 2">
              <a:extLst>
                <a:ext uri="{FF2B5EF4-FFF2-40B4-BE49-F238E27FC236}">
                  <a16:creationId xmlns:a16="http://schemas.microsoft.com/office/drawing/2014/main" id="{894A2EE3-57E6-8378-6D71-F727DDCB97A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40606" y="1411557"/>
              <a:ext cx="1107285" cy="4882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b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5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7336517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2">
          <a:extLst>
            <a:ext uri="{FF2B5EF4-FFF2-40B4-BE49-F238E27FC236}">
              <a16:creationId xmlns:a16="http://schemas.microsoft.com/office/drawing/2014/main" id="{B7A0B4FE-CB67-B509-DF7B-B60991B81D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8">
            <a:extLst>
              <a:ext uri="{FF2B5EF4-FFF2-40B4-BE49-F238E27FC236}">
                <a16:creationId xmlns:a16="http://schemas.microsoft.com/office/drawing/2014/main" id="{6E6AC8F3-B74E-4BDC-0D09-2F72178DB3CA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Calibri"/>
              <a:cs typeface="TH SarabunPSK" panose="020B0500040200020003" pitchFamily="34" charset="-34"/>
              <a:sym typeface="Calibri"/>
            </a:endParaRPr>
          </a:p>
        </p:txBody>
      </p:sp>
      <p:sp>
        <p:nvSpPr>
          <p:cNvPr id="261" name="Rectangle 260">
            <a:extLst>
              <a:ext uri="{FF2B5EF4-FFF2-40B4-BE49-F238E27FC236}">
                <a16:creationId xmlns:a16="http://schemas.microsoft.com/office/drawing/2014/main" id="{E15AC0D6-2C9F-ED3E-3209-C878161FB381}"/>
              </a:ext>
            </a:extLst>
          </p:cNvPr>
          <p:cNvSpPr/>
          <p:nvPr/>
        </p:nvSpPr>
        <p:spPr>
          <a:xfrm>
            <a:off x="109618" y="936971"/>
            <a:ext cx="12032687" cy="2499146"/>
          </a:xfrm>
          <a:prstGeom prst="rect">
            <a:avLst/>
          </a:prstGeom>
          <a:ln w="6350">
            <a:noFill/>
          </a:ln>
        </p:spPr>
        <p:txBody>
          <a:bodyPr wrap="square">
            <a:spAutoFit/>
          </a:bodyPr>
          <a:lstStyle/>
          <a:p>
            <a:pPr marL="804863" marR="0" lvl="0" indent="-80486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7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	</a:t>
            </a:r>
            <a:endParaRPr kumimoji="0" lang="en-US" sz="1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144000" marR="0" lvl="0" indent="-1440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/>
            </a:pPr>
            <a:r>
              <a:rPr kumimoji="0" lang="th-TH" sz="1700" b="0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ประเมินความพึงพอใจใช้ข้อมูลจากผลการประเมินคุณธรรมและความโปร่งใสในการดำเนินงานของหน่วยงานภาครัฐ (</a:t>
            </a:r>
            <a:r>
              <a:rPr kumimoji="0" lang="en-US" sz="1700" b="0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Integrity and Transparency Assessment: ITA) </a:t>
            </a:r>
            <a:r>
              <a:rPr kumimoji="0" lang="th-TH" sz="1700" b="0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ในแบบวัดการรับรู้ของผู้มีส่วนได้ส่วนเสียจากภายนอก </a:t>
            </a:r>
            <a:r>
              <a:rPr kumimoji="0" lang="th-TH" sz="17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</a:t>
            </a:r>
            <a:r>
              <a:rPr kumimoji="0" lang="en-US" sz="17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External Integrity and Transparency Assessment: EIT)</a:t>
            </a:r>
            <a:r>
              <a:rPr kumimoji="0" lang="th-TH" sz="17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โดย</a:t>
            </a:r>
            <a:r>
              <a:rPr kumimoji="0" lang="th-TH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การเก็บรวบรวมข้อมูลผู้มีส่วนได้ส่วนเสียภายนอก จะมีการจำแนกออกเป็น 2 ส่วน คือ ส่วนที่ 1 ผู้รับบริการหรือติดต่อราชการเข้าตอบด้วยตนเอง 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(EIT Public) </a:t>
            </a:r>
            <a:r>
              <a:rPr kumimoji="0" lang="th-TH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และ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ส่วนที่ 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</a:t>
            </a:r>
            <a:r>
              <a:rPr kumimoji="0" lang="th-TH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สำนักงาน ป.ป.ช. จัดเก็บข้อมูล 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(EIT Survey) </a:t>
            </a:r>
          </a:p>
          <a:p>
            <a:pPr marL="144000" marR="0" lvl="0" indent="-144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/>
            </a:pPr>
            <a:r>
              <a:rPr kumimoji="0" lang="th-TH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วิธีการรวบรวมข้อมูลแบบวัด </a:t>
            </a:r>
            <a:r>
              <a:rPr kumimoji="0" lang="en-US" sz="17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EIT Survey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เป็นการเก็บรวบรวมข้อมูล</a:t>
            </a:r>
            <a:r>
              <a:rPr kumimoji="0" lang="th-TH" sz="17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ส่วนที่ </a:t>
            </a:r>
            <a:r>
              <a:rPr kumimoji="0" lang="en-US" sz="17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  </a:t>
            </a:r>
            <a:r>
              <a:rPr kumimoji="0" lang="th-TH" sz="17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โดย</a:t>
            </a:r>
            <a:r>
              <a:rPr kumimoji="0" lang="th-TH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 ป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</a:t>
            </a:r>
            <a:r>
              <a:rPr kumimoji="0" lang="th-TH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จะเป็นผู้วิเคราะห์กลุ่มเป้าหมาย คัดเลือก และจัดเก็บข้อมูลจากผู้มีส่วนได้ส่วนเสียภายนอก โดยมีกลุ่มตัวอย่าง</a:t>
            </a:r>
            <a:b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ที่ใช้ในการจัดเก็บข้อมูลส่วนที่ 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 </a:t>
            </a:r>
            <a:r>
              <a:rPr kumimoji="0" lang="th-TH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จำนวนร้อยละ 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20 </a:t>
            </a:r>
            <a:r>
              <a:rPr kumimoji="0" lang="th-TH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ของจำนวนกลุ่มตัวอย่างของส่วนที่ 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 </a:t>
            </a:r>
            <a:r>
              <a:rPr kumimoji="0" lang="th-TH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แต่จะต้องมีจำนวนไม่น้อยกว่า 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20 </a:t>
            </a:r>
            <a:r>
              <a:rPr kumimoji="0" lang="th-TH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คน หรือตามที่สำนักงาน ป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กำหนด</a:t>
            </a:r>
          </a:p>
          <a:p>
            <a:pPr marL="144000" marR="0" lvl="0" indent="-144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/>
            </a:pPr>
            <a:r>
              <a:rPr kumimoji="0" lang="th-TH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ผู้มีส่วนได้ส่วนเสียภายนอก หมายถึง บุคคล นิติบุคคล บริษัทเอกชน หรือหน่วยงานของรัฐอื่นที่เคยมารับบริการหรือมาติดต่อตามภารกิจของหน่วยงานภาครัฐ รวมไปถึงพนักงานจ้างเหมาบริการ ในรอบปีงบประมาณ พ.ศ. 2569 นอกจากนี้ ยังหมายรวมถึงผู้มีส่วนได้ส่วนเสียสำคัญหรือผู้มีส่วนได้ส่วนเสียทางใดทางหนึ่งหรือได้รับผลกระทบจากการกำหนดนโยบาย การปฏิบัติหน้าที่หรือการดำเนินงานตามภารกิจของหน่วยงาน</a:t>
            </a:r>
          </a:p>
          <a:p>
            <a:pPr marL="144000" marR="0" lvl="0" indent="-144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/>
            </a:pPr>
            <a:r>
              <a:rPr kumimoji="0" lang="th-TH" sz="17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วิธีการวัด ใช้ผลคะแนน </a:t>
            </a:r>
            <a:r>
              <a:rPr kumimoji="0" lang="en-US" sz="17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EIT Survey </a:t>
            </a:r>
            <a:r>
              <a:rPr kumimoji="0" lang="th-TH" sz="17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ของ</a:t>
            </a:r>
            <a:r>
              <a:rPr kumimoji="0" lang="th-TH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 ป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7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</a:p>
        </p:txBody>
      </p:sp>
      <p:graphicFrame>
        <p:nvGraphicFramePr>
          <p:cNvPr id="263" name="Google Shape;267;p8">
            <a:extLst>
              <a:ext uri="{FF2B5EF4-FFF2-40B4-BE49-F238E27FC236}">
                <a16:creationId xmlns:a16="http://schemas.microsoft.com/office/drawing/2014/main" id="{04FB2288-78DE-97D8-0632-B44DC106F66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70924298"/>
              </p:ext>
            </p:extLst>
          </p:nvPr>
        </p:nvGraphicFramePr>
        <p:xfrm>
          <a:off x="312818" y="3717843"/>
          <a:ext cx="7783350" cy="1003672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860265">
                  <a:extLst>
                    <a:ext uri="{9D8B030D-6E8A-4147-A177-3AD203B41FA5}">
                      <a16:colId xmlns:a16="http://schemas.microsoft.com/office/drawing/2014/main" val="3139644857"/>
                    </a:ext>
                  </a:extLst>
                </a:gridCol>
                <a:gridCol w="8602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02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026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60265">
                  <a:extLst>
                    <a:ext uri="{9D8B030D-6E8A-4147-A177-3AD203B41FA5}">
                      <a16:colId xmlns:a16="http://schemas.microsoft.com/office/drawing/2014/main" val="275476671"/>
                    </a:ext>
                  </a:extLst>
                </a:gridCol>
                <a:gridCol w="69640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9640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9640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9640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9640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0">
                <a:tc gridSpan="5">
                  <a:txBody>
                    <a:bodyPr/>
                    <a:lstStyle/>
                    <a:p>
                      <a:pPr algn="ctr"/>
                      <a:r>
                        <a:rPr lang="th-TH" sz="1800" b="1" spc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 (</a:t>
                      </a:r>
                      <a:r>
                        <a:rPr lang="en-US" sz="1800" b="1" spc="0" dirty="0">
                          <a:solidFill>
                            <a:srgbClr val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EIT</a:t>
                      </a:r>
                      <a:r>
                        <a:rPr lang="th-TH" sz="1800" b="1" spc="0" dirty="0">
                          <a:solidFill>
                            <a:srgbClr val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Survey</a:t>
                      </a:r>
                      <a:r>
                        <a:rPr lang="en-US" sz="1800" b="1" spc="0" dirty="0">
                          <a:solidFill>
                            <a:srgbClr val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</a:t>
                      </a:r>
                      <a:endParaRPr lang="en-US" sz="1800" b="1" spc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b="1" u="none" strike="noStrike" cap="none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ค่าเป้าหมาย 2566 – 2570</a:t>
                      </a:r>
                      <a:endParaRPr lang="th-TH" sz="1800" b="1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2564</a:t>
                      </a:r>
                      <a:endParaRPr lang="th-TH" sz="18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2565</a:t>
                      </a:r>
                      <a:endParaRPr lang="th-TH"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2567</a:t>
                      </a:r>
                      <a:endParaRPr lang="th-TH" sz="18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</a:t>
                      </a:r>
                      <a:r>
                        <a:rPr lang="en-US" sz="18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8</a:t>
                      </a:r>
                      <a:endParaRPr lang="th-TH" sz="18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2566</a:t>
                      </a:r>
                      <a:endParaRPr sz="18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2567</a:t>
                      </a:r>
                      <a:endParaRPr sz="18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2568</a:t>
                      </a:r>
                      <a:endParaRPr lang="th-TH" sz="18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 dirty="0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2569</a:t>
                      </a:r>
                      <a:endParaRPr lang="th-TH" sz="1800" dirty="0">
                        <a:solidFill>
                          <a:srgbClr val="0000FF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2570</a:t>
                      </a:r>
                      <a:endParaRPr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008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8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86.57</a:t>
                      </a:r>
                      <a:endParaRPr kumimoji="0" lang="th-TH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81.42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800" b="0" i="0" u="none" strike="noStrike" kern="1200" cap="non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86.87</a:t>
                      </a:r>
                      <a:endParaRPr lang="en-US" sz="1800" b="0" i="0" u="none" strike="noStrike" kern="1200" cap="non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85.00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85.00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85.00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85.00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85.00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64" name="Google Shape;266;p8">
            <a:extLst>
              <a:ext uri="{FF2B5EF4-FFF2-40B4-BE49-F238E27FC236}">
                <a16:creationId xmlns:a16="http://schemas.microsoft.com/office/drawing/2014/main" id="{07ECC8CF-EB11-7EA0-7F34-81CF5ABF1FE7}"/>
              </a:ext>
            </a:extLst>
          </p:cNvPr>
          <p:cNvSpPr/>
          <p:nvPr/>
        </p:nvSpPr>
        <p:spPr>
          <a:xfrm>
            <a:off x="109618" y="3465265"/>
            <a:ext cx="4325033" cy="2584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Tx/>
              <a:buNone/>
              <a:tabLst/>
              <a:defRPr/>
            </a:pPr>
            <a:r>
              <a:rPr kumimoji="0" lang="th-TH" sz="1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เป้าหมายประจำปีงบประมาณ พ.ศ. 256</a:t>
            </a: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9</a:t>
            </a:r>
            <a:r>
              <a:rPr kumimoji="0" lang="th-TH" sz="1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endParaRPr kumimoji="0" lang="th-TH" sz="1800" b="0" i="0" u="none" strike="noStrike" kern="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2" name="Google Shape;259;p8">
            <a:extLst>
              <a:ext uri="{FF2B5EF4-FFF2-40B4-BE49-F238E27FC236}">
                <a16:creationId xmlns:a16="http://schemas.microsoft.com/office/drawing/2014/main" id="{6AA82ABA-39D4-E7FA-ED36-779FECFCD536}"/>
              </a:ext>
            </a:extLst>
          </p:cNvPr>
          <p:cNvSpPr/>
          <p:nvPr/>
        </p:nvSpPr>
        <p:spPr>
          <a:xfrm>
            <a:off x="81762" y="635620"/>
            <a:ext cx="8563720" cy="3631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989013" lvl="0" indent="-989013">
              <a:lnSpc>
                <a:spcPct val="80000"/>
              </a:lnSpc>
              <a:buClr>
                <a:srgbClr val="000000"/>
              </a:buClr>
              <a:buSzPts val="2400"/>
              <a:defRPr/>
            </a:pPr>
            <a:r>
              <a:rPr kumimoji="0" lang="th-TH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ตัวชี้วัด : </a:t>
            </a:r>
            <a:r>
              <a:rPr lang="en-US" sz="2200" b="1" kern="0" dirty="0">
                <a:solidFill>
                  <a:srgbClr val="000000"/>
                </a:solidFill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13. </a:t>
            </a:r>
            <a:r>
              <a:rPr kumimoji="0" lang="th-TH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คะแนน </a:t>
            </a: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Sarabun"/>
              </a:rPr>
              <a:t>EIT </a:t>
            </a:r>
            <a:r>
              <a:rPr kumimoji="0" lang="en-US" sz="2200" b="1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Survey</a:t>
            </a:r>
            <a:r>
              <a:rPr kumimoji="0" lang="th-TH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sp>
        <p:nvSpPr>
          <p:cNvPr id="7" name="Slide Number Placeholder 1">
            <a:extLst>
              <a:ext uri="{FF2B5EF4-FFF2-40B4-BE49-F238E27FC236}">
                <a16:creationId xmlns:a16="http://schemas.microsoft.com/office/drawing/2014/main" id="{F0807802-D4EB-D9EC-3CDB-A52170CB6841}"/>
              </a:ext>
            </a:extLst>
          </p:cNvPr>
          <p:cNvSpPr txBox="1">
            <a:spLocks/>
          </p:cNvSpPr>
          <p:nvPr/>
        </p:nvSpPr>
        <p:spPr>
          <a:xfrm>
            <a:off x="9347529" y="6492438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th-TH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B91914E-8DB5-37B3-E525-DEB54061B4BE}"/>
              </a:ext>
            </a:extLst>
          </p:cNvPr>
          <p:cNvSpPr/>
          <p:nvPr/>
        </p:nvSpPr>
        <p:spPr>
          <a:xfrm>
            <a:off x="312818" y="6492438"/>
            <a:ext cx="5330424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35100" marR="0" lvl="0" indent="-1435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สำนักงานคณะกรรมการป้องกันและปราบปรามการทุจริตแห่งชาติ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	 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PSK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F8B2393-A5C7-AB18-DD63-F809D21D29F4}"/>
              </a:ext>
            </a:extLst>
          </p:cNvPr>
          <p:cNvSpPr/>
          <p:nvPr/>
        </p:nvSpPr>
        <p:spPr>
          <a:xfrm>
            <a:off x="5163257" y="6492438"/>
            <a:ext cx="2327596" cy="270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ทุกปีงบประมาณ 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23E9EE14-50D2-2342-C3DF-36D027395D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2516079"/>
              </p:ext>
            </p:extLst>
          </p:nvPr>
        </p:nvGraphicFramePr>
        <p:xfrm>
          <a:off x="312818" y="4821305"/>
          <a:ext cx="10283341" cy="1052168"/>
        </p:xfrm>
        <a:graphic>
          <a:graphicData uri="http://schemas.openxmlformats.org/drawingml/2006/table">
            <a:tbl>
              <a:tblPr/>
              <a:tblGrid>
                <a:gridCol w="2390626">
                  <a:extLst>
                    <a:ext uri="{9D8B030D-6E8A-4147-A177-3AD203B41FA5}">
                      <a16:colId xmlns:a16="http://schemas.microsoft.com/office/drawing/2014/main" val="4116421523"/>
                    </a:ext>
                  </a:extLst>
                </a:gridCol>
                <a:gridCol w="2656573">
                  <a:extLst>
                    <a:ext uri="{9D8B030D-6E8A-4147-A177-3AD203B41FA5}">
                      <a16:colId xmlns:a16="http://schemas.microsoft.com/office/drawing/2014/main" val="2395031024"/>
                    </a:ext>
                  </a:extLst>
                </a:gridCol>
                <a:gridCol w="2492943">
                  <a:extLst>
                    <a:ext uri="{9D8B030D-6E8A-4147-A177-3AD203B41FA5}">
                      <a16:colId xmlns:a16="http://schemas.microsoft.com/office/drawing/2014/main" val="1583591442"/>
                    </a:ext>
                  </a:extLst>
                </a:gridCol>
                <a:gridCol w="2743199">
                  <a:extLst>
                    <a:ext uri="{9D8B030D-6E8A-4147-A177-3AD203B41FA5}">
                      <a16:colId xmlns:a16="http://schemas.microsoft.com/office/drawing/2014/main" val="67155911"/>
                    </a:ext>
                  </a:extLst>
                </a:gridCol>
              </a:tblGrid>
              <a:tr h="364462">
                <a:tc gridSpan="4">
                  <a:txBody>
                    <a:bodyPr/>
                    <a:lstStyle>
                      <a:lvl1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1pPr>
                      <a:lvl2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2pPr>
                      <a:lvl3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3pPr>
                      <a:lvl4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4pPr>
                      <a:lvl5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5pPr>
                      <a:lvl6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6pPr>
                      <a:lvl7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7pPr>
                      <a:lvl8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8pPr>
                      <a:lvl9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9pPr>
                    </a:lstStyle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 </a:t>
                      </a:r>
                      <a:endParaRPr lang="th-TH" sz="1800" b="1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  <a:endParaRPr lang="th-TH" sz="1800" b="1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9275333"/>
                  </a:ext>
                </a:extLst>
              </a:tr>
              <a:tr h="249624">
                <a:tc>
                  <a:txBody>
                    <a:bodyPr/>
                    <a:lstStyle>
                      <a:lvl1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1pPr>
                      <a:lvl2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2pPr>
                      <a:lvl3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3pPr>
                      <a:lvl4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4pPr>
                      <a:lvl5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5pPr>
                      <a:lvl6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6pPr>
                      <a:lvl7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7pPr>
                      <a:lvl8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8pPr>
                      <a:lvl9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9pPr>
                    </a:lstStyle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7E6E6">
                        <a:lumMod val="9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1pPr>
                      <a:lvl2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2pPr>
                      <a:lvl3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3pPr>
                      <a:lvl4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4pPr>
                      <a:lvl5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5pPr>
                      <a:lvl6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6pPr>
                      <a:lvl7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7pPr>
                      <a:lvl8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8pPr>
                      <a:lvl9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9pPr>
                    </a:lstStyle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  <a:endParaRPr lang="th-TH" sz="18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1pPr>
                      <a:lvl2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2pPr>
                      <a:lvl3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3pPr>
                      <a:lvl4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4pPr>
                      <a:lvl5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5pPr>
                      <a:lvl6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6pPr>
                      <a:lvl7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7pPr>
                      <a:lvl8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8pPr>
                      <a:lvl9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9pPr>
                    </a:lstStyle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เป้าหมายมาตรฐาน (75)</a:t>
                      </a:r>
                      <a:endParaRPr lang="th-TH" sz="18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E0B2"/>
                    </a:solidFill>
                  </a:tcPr>
                </a:tc>
                <a:tc>
                  <a:txBody>
                    <a:bodyPr/>
                    <a:lstStyle>
                      <a:lvl1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1pPr>
                      <a:lvl2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2pPr>
                      <a:lvl3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3pPr>
                      <a:lvl4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4pPr>
                      <a:lvl5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5pPr>
                      <a:lvl6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6pPr>
                      <a:lvl7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7pPr>
                      <a:lvl8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8pPr>
                      <a:lvl9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9pPr>
                    </a:lstStyle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  <a:endParaRPr lang="th-TH" sz="18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8D0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77869"/>
                  </a:ext>
                </a:extLst>
              </a:tr>
              <a:tr h="364462">
                <a:tc>
                  <a:txBody>
                    <a:bodyPr/>
                    <a:lstStyle>
                      <a:lvl1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1pPr>
                      <a:lvl2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2pPr>
                      <a:lvl3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3pPr>
                      <a:lvl4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4pPr>
                      <a:lvl5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5pPr>
                      <a:lvl6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6pPr>
                      <a:lvl7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7pPr>
                      <a:lvl8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8pPr>
                      <a:lvl9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defRPr sz="1400" b="0" i="0" u="none" strike="noStrike" cap="none">
                          <a:solidFill>
                            <a:schemeClr val="tx1"/>
                          </a:solidFill>
                          <a:latin typeface="Calibri" panose="020F0502020204030204"/>
                          <a:sym typeface="Arial"/>
                        </a:defRPr>
                      </a:lvl9pPr>
                    </a:lstStyle>
                    <a:p>
                      <a:pPr algn="ctr"/>
                      <a:r>
                        <a:rPr lang="th-TH" sz="1800" b="0" dirty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กลุ่มที่ </a:t>
                      </a:r>
                      <a:r>
                        <a:rPr lang="en-US" sz="1800" b="0" dirty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endParaRPr lang="th-TH" sz="1800" b="0" dirty="0">
                        <a:solidFill>
                          <a:srgbClr val="0000F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th-TH" sz="1800" b="0" i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80 คะแนน </a:t>
                      </a:r>
                      <a:endParaRPr lang="th-TH" sz="180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th-TH" sz="1800" b="0" i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90 คะแนน </a:t>
                      </a:r>
                      <a:endParaRPr lang="th-TH" sz="180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th-TH" sz="1800" b="0" i="0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100 คะแนน</a:t>
                      </a:r>
                      <a:endParaRPr lang="th-TH" sz="1800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2480138"/>
                  </a:ext>
                </a:extLst>
              </a:tr>
            </a:tbl>
          </a:graphicData>
        </a:graphic>
      </p:graphicFrame>
      <p:grpSp>
        <p:nvGrpSpPr>
          <p:cNvPr id="4" name="Group 8">
            <a:extLst>
              <a:ext uri="{FF2B5EF4-FFF2-40B4-BE49-F238E27FC236}">
                <a16:creationId xmlns:a16="http://schemas.microsoft.com/office/drawing/2014/main" id="{609D78A8-98E1-91A5-5A7F-1B459443A6DC}"/>
              </a:ext>
            </a:extLst>
          </p:cNvPr>
          <p:cNvGrpSpPr/>
          <p:nvPr/>
        </p:nvGrpSpPr>
        <p:grpSpPr>
          <a:xfrm>
            <a:off x="-11874" y="-8326"/>
            <a:ext cx="12215748" cy="594744"/>
            <a:chOff x="-38364" y="573594"/>
            <a:chExt cx="12192000" cy="569333"/>
          </a:xfrm>
        </p:grpSpPr>
        <p:sp>
          <p:nvSpPr>
            <p:cNvPr id="8" name="Rectangle 17">
              <a:extLst>
                <a:ext uri="{FF2B5EF4-FFF2-40B4-BE49-F238E27FC236}">
                  <a16:creationId xmlns:a16="http://schemas.microsoft.com/office/drawing/2014/main" id="{19F7E7CE-EF6C-59C5-4FB6-BE560E09EF17}"/>
                </a:ext>
              </a:extLst>
            </p:cNvPr>
            <p:cNvSpPr/>
            <p:nvPr/>
          </p:nvSpPr>
          <p:spPr>
            <a:xfrm>
              <a:off x="-38364" y="573594"/>
              <a:ext cx="12192000" cy="557396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" name="TextBox 20">
              <a:extLst>
                <a:ext uri="{FF2B5EF4-FFF2-40B4-BE49-F238E27FC236}">
                  <a16:creationId xmlns:a16="http://schemas.microsoft.com/office/drawing/2014/main" id="{87FA4D55-7CF5-EE3E-4AD9-99398FDEBAB0}"/>
                </a:ext>
              </a:extLst>
            </p:cNvPr>
            <p:cNvSpPr txBox="1"/>
            <p:nvPr/>
          </p:nvSpPr>
          <p:spPr>
            <a:xfrm>
              <a:off x="-34190" y="607566"/>
              <a:ext cx="7197911" cy="5353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ts val="18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ตัวชี้วัด สำนักงานปลัดกระทรวงเกษตรและสหกรณ์</a:t>
              </a:r>
            </a:p>
            <a:p>
              <a:pPr marL="0" marR="0" lvl="0" indent="0" algn="l" defTabSz="914400" rtl="0" eaLnBrk="1" fontAlgn="auto" latinLnBrk="0" hangingPunct="1">
                <a:lnSpc>
                  <a:spcPts val="18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การประเมินผลการปฏิบัติราชการของส่วนราชการ ประจำปีงบประมาณ พ.ศ. </a:t>
              </a: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2569 – 2570 </a:t>
              </a:r>
              <a:endPara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D6312E08-88EC-9283-24DA-1AAAED916DE4}"/>
              </a:ext>
            </a:extLst>
          </p:cNvPr>
          <p:cNvGrpSpPr/>
          <p:nvPr/>
        </p:nvGrpSpPr>
        <p:grpSpPr>
          <a:xfrm>
            <a:off x="10858500" y="362528"/>
            <a:ext cx="1022611" cy="621560"/>
            <a:chOff x="12240606" y="1307654"/>
            <a:chExt cx="1107285" cy="615553"/>
          </a:xfrm>
        </p:grpSpPr>
        <p:pic>
          <p:nvPicPr>
            <p:cNvPr id="5" name="Picture 4" descr="C:\Users\dathpan\Downloads\056aac9a306aef891367aae43a86394b.jpg">
              <a:extLst>
                <a:ext uri="{FF2B5EF4-FFF2-40B4-BE49-F238E27FC236}">
                  <a16:creationId xmlns:a16="http://schemas.microsoft.com/office/drawing/2014/main" id="{9DDA511C-82F1-B065-1169-79800ED8F8B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441110" y="1307654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TextBox 2">
              <a:extLst>
                <a:ext uri="{FF2B5EF4-FFF2-40B4-BE49-F238E27FC236}">
                  <a16:creationId xmlns:a16="http://schemas.microsoft.com/office/drawing/2014/main" id="{A97AE067-B2D3-A147-BAD9-542BA74A707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40606" y="1411557"/>
              <a:ext cx="1107285" cy="4882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b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10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8236908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Office Theme">
  <a:themeElements>
    <a:clrScheme name="Red Orange">
      <a:dk1>
        <a:srgbClr val="000000"/>
      </a:dk1>
      <a:lt1>
        <a:srgbClr val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8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>
            <a:lumMod val="95000"/>
          </a:schemeClr>
        </a:solidFill>
      </a:spPr>
      <a:bodyPr wrap="square" anchor="ctr">
        <a:spAutoFit/>
      </a:bodyPr>
      <a:lstStyle>
        <a:defPPr marL="0" marR="0" indent="0" algn="ctr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600" b="1" i="0" u="none" strike="noStrike" kern="1200" cap="none" spc="0" normalizeH="0" baseline="0" noProof="0" dirty="0">
            <a:ln>
              <a:noFill/>
            </a:ln>
            <a:solidFill>
              <a:prstClr val="black"/>
            </a:solidFill>
            <a:effectLst/>
            <a:uLnTx/>
            <a:uFillTx/>
            <a:latin typeface="TH SarabunPSK" panose="020B0500040200020003" pitchFamily="34" charset="-34"/>
            <a:ea typeface="+mn-ea"/>
            <a:cs typeface="TH SarabunPSK" panose="020B0500040200020003" pitchFamily="34" charset="-34"/>
          </a:defRPr>
        </a:defPPr>
      </a:lst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>
            <a:lumMod val="95000"/>
          </a:schemeClr>
        </a:solidFill>
      </a:spPr>
      <a:bodyPr wrap="square" anchor="ctr">
        <a:spAutoFit/>
      </a:bodyPr>
      <a:lstStyle>
        <a:defPPr marL="0" marR="0" indent="0" algn="ctr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600" b="1" i="0" u="none" strike="noStrike" kern="1200" cap="none" spc="0" normalizeH="0" baseline="0" noProof="0" dirty="0">
            <a:ln>
              <a:noFill/>
            </a:ln>
            <a:solidFill>
              <a:prstClr val="black"/>
            </a:solidFill>
            <a:effectLst/>
            <a:uLnTx/>
            <a:uFillTx/>
            <a:latin typeface="TH SarabunPSK" panose="020B0500040200020003" pitchFamily="34" charset="-34"/>
            <a:ea typeface="+mn-ea"/>
            <a:cs typeface="TH SarabunPSK" panose="020B0500040200020003" pitchFamily="34" charset="-34"/>
          </a:defRPr>
        </a:defPPr>
      </a:lst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6_Office Theme">
  <a:themeElements>
    <a:clrScheme name="Red Orange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7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>
            <a:lumMod val="95000"/>
          </a:schemeClr>
        </a:solidFill>
      </a:spPr>
      <a:bodyPr wrap="square" anchor="ctr">
        <a:spAutoFit/>
      </a:bodyPr>
      <a:lstStyle>
        <a:defPPr marL="0" marR="0" indent="0" algn="ctr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600" b="1" i="0" u="none" strike="noStrike" kern="1200" cap="none" spc="0" normalizeH="0" baseline="0" noProof="0" dirty="0">
            <a:ln>
              <a:noFill/>
            </a:ln>
            <a:solidFill>
              <a:prstClr val="black"/>
            </a:solidFill>
            <a:effectLst/>
            <a:uLnTx/>
            <a:uFillTx/>
            <a:latin typeface="TH SarabunPSK" panose="020B0500040200020003" pitchFamily="34" charset="-34"/>
            <a:ea typeface="+mn-ea"/>
            <a:cs typeface="TH SarabunPSK" panose="020B0500040200020003" pitchFamily="34" charset="-34"/>
          </a:defRPr>
        </a:defPPr>
      </a:lst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9_Office Theme">
  <a:themeElements>
    <a:clrScheme name="Red Orange">
      <a:dk1>
        <a:srgbClr val="000000"/>
      </a:dk1>
      <a:lt1>
        <a:srgbClr val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2_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E5835744281C946A96587CF24A2931C" ma:contentTypeVersion="15" ma:contentTypeDescription="Create a new document." ma:contentTypeScope="" ma:versionID="30b94b847f3393552a147e9d612818a4">
  <xsd:schema xmlns:xsd="http://www.w3.org/2001/XMLSchema" xmlns:xs="http://www.w3.org/2001/XMLSchema" xmlns:p="http://schemas.microsoft.com/office/2006/metadata/properties" xmlns:ns2="d4535f0d-ccf8-4d74-882d-da0842fba921" xmlns:ns3="d1a0d083-c9ff-4026-878f-77db2d905cc4" targetNamespace="http://schemas.microsoft.com/office/2006/metadata/properties" ma:root="true" ma:fieldsID="99036d3074bc929250cbe24851c8fa39" ns2:_="" ns3:_="">
    <xsd:import namespace="d4535f0d-ccf8-4d74-882d-da0842fba921"/>
    <xsd:import namespace="d1a0d083-c9ff-4026-878f-77db2d905cc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4535f0d-ccf8-4d74-882d-da0842fba92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b9d3fb4-cc55-4ee2-b9cc-7dfd193f5ce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a0d083-c9ff-4026-878f-77db2d905cc4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58a07e69-4ed2-4760-8e13-2dc423be05cc}" ma:internalName="TaxCatchAll" ma:showField="CatchAllData" ma:web="d1a0d083-c9ff-4026-878f-77db2d905cc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4535f0d-ccf8-4d74-882d-da0842fba921">
      <Terms xmlns="http://schemas.microsoft.com/office/infopath/2007/PartnerControls"/>
    </lcf76f155ced4ddcb4097134ff3c332f>
    <TaxCatchAll xmlns="d1a0d083-c9ff-4026-878f-77db2d905cc4" xsi:nil="true"/>
  </documentManagement>
</p:properties>
</file>

<file path=customXml/itemProps1.xml><?xml version="1.0" encoding="utf-8"?>
<ds:datastoreItem xmlns:ds="http://schemas.openxmlformats.org/officeDocument/2006/customXml" ds:itemID="{64FEED21-2BF4-47E0-A6A1-8015BE372F5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5BFA29D-5641-453F-BD3A-B5144FFA805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4535f0d-ccf8-4d74-882d-da0842fba921"/>
    <ds:schemaRef ds:uri="d1a0d083-c9ff-4026-878f-77db2d905cc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F78BBDC-76EF-41CC-896C-CD9D83299CA1}">
  <ds:schemaRefs>
    <ds:schemaRef ds:uri="http://schemas.microsoft.com/office/2006/metadata/properties"/>
    <ds:schemaRef ds:uri="http://schemas.microsoft.com/office/infopath/2007/PartnerControls"/>
    <ds:schemaRef ds:uri="d4535f0d-ccf8-4d74-882d-da0842fba921"/>
    <ds:schemaRef ds:uri="d1a0d083-c9ff-4026-878f-77db2d905cc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306</TotalTime>
  <Words>12136</Words>
  <Application>Microsoft Office PowerPoint</Application>
  <PresentationFormat>แบบจอกว้าง</PresentationFormat>
  <Paragraphs>1681</Paragraphs>
  <Slides>26</Slides>
  <Notes>9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12</vt:i4>
      </vt:variant>
      <vt:variant>
        <vt:lpstr>ธีม</vt:lpstr>
      </vt:variant>
      <vt:variant>
        <vt:i4>9</vt:i4>
      </vt:variant>
      <vt:variant>
        <vt:lpstr>ชื่อเรื่องสไลด์</vt:lpstr>
      </vt:variant>
      <vt:variant>
        <vt:i4>26</vt:i4>
      </vt:variant>
    </vt:vector>
  </HeadingPairs>
  <TitlesOfParts>
    <vt:vector size="47" baseType="lpstr">
      <vt:lpstr>Aptos</vt:lpstr>
      <vt:lpstr>Arial</vt:lpstr>
      <vt:lpstr>Calibri</vt:lpstr>
      <vt:lpstr>Calibri Light</vt:lpstr>
      <vt:lpstr>Cordia New</vt:lpstr>
      <vt:lpstr>Sarabun</vt:lpstr>
      <vt:lpstr>Tahoma</vt:lpstr>
      <vt:lpstr>TH Sarabun PSK</vt:lpstr>
      <vt:lpstr>TH SarabunIT๙</vt:lpstr>
      <vt:lpstr>TH SarabunPSK</vt:lpstr>
      <vt:lpstr>THSarabunPSK</vt:lpstr>
      <vt:lpstr>Wingdings</vt:lpstr>
      <vt:lpstr>1_Office Theme</vt:lpstr>
      <vt:lpstr>3_Office Theme</vt:lpstr>
      <vt:lpstr>4_Office Theme</vt:lpstr>
      <vt:lpstr>8_Office Theme</vt:lpstr>
      <vt:lpstr>5_Office Theme</vt:lpstr>
      <vt:lpstr>6_Office Theme</vt:lpstr>
      <vt:lpstr>7_Office Theme</vt:lpstr>
      <vt:lpstr>9_Office Theme</vt:lpstr>
      <vt:lpstr>2_Office Theme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Lukkana</dc:creator>
  <cp:lastModifiedBy>sureporn wathin</cp:lastModifiedBy>
  <cp:revision>27</cp:revision>
  <cp:lastPrinted>2025-08-20T03:34:37Z</cp:lastPrinted>
  <dcterms:created xsi:type="dcterms:W3CDTF">2024-01-11T01:31:55Z</dcterms:created>
  <dcterms:modified xsi:type="dcterms:W3CDTF">2026-03-16T08:27:21Z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0x0101007E5835744281C946A96587CF24A2931C</vt:lpwstr>
  </property>
</Properties>
</file>