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4.xml" ContentType="application/vnd.openxmlformats-officedocument.theme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  <p:sldMasterId id="2147483674" r:id="rId5"/>
    <p:sldMasterId id="2147483680" r:id="rId6"/>
    <p:sldMasterId id="2147483682" r:id="rId7"/>
    <p:sldMasterId id="2147483695" r:id="rId8"/>
  </p:sldMasterIdLst>
  <p:notesMasterIdLst>
    <p:notesMasterId r:id="rId34"/>
  </p:notesMasterIdLst>
  <p:sldIdLst>
    <p:sldId id="17880" r:id="rId9"/>
    <p:sldId id="2147480231" r:id="rId10"/>
    <p:sldId id="2146848582" r:id="rId11"/>
    <p:sldId id="2146848583" r:id="rId12"/>
    <p:sldId id="2147480246" r:id="rId13"/>
    <p:sldId id="2147480247" r:id="rId14"/>
    <p:sldId id="2146848586" r:id="rId15"/>
    <p:sldId id="2146848587" r:id="rId16"/>
    <p:sldId id="2147480220" r:id="rId17"/>
    <p:sldId id="2147480248" r:id="rId18"/>
    <p:sldId id="2147480249" r:id="rId19"/>
    <p:sldId id="2147480232" r:id="rId20"/>
    <p:sldId id="2147480233" r:id="rId21"/>
    <p:sldId id="2147480237" r:id="rId22"/>
    <p:sldId id="2147480238" r:id="rId23"/>
    <p:sldId id="2147480239" r:id="rId24"/>
    <p:sldId id="2147480240" r:id="rId25"/>
    <p:sldId id="2147480241" r:id="rId26"/>
    <p:sldId id="2147480242" r:id="rId27"/>
    <p:sldId id="2147480243" r:id="rId28"/>
    <p:sldId id="2147480245" r:id="rId29"/>
    <p:sldId id="2147480250" r:id="rId30"/>
    <p:sldId id="2147480251" r:id="rId31"/>
    <p:sldId id="2147480252" r:id="rId32"/>
    <p:sldId id="2147480253" r:id="rId33"/>
  </p:sldIdLst>
  <p:sldSz cx="12192000" cy="6858000"/>
  <p:notesSz cx="6799263" cy="9929813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98316B0E-28AA-1D43-8A31-C308FA4A366F}">
          <p14:sldIdLst>
            <p14:sldId id="17880"/>
            <p14:sldId id="2147480231"/>
          </p14:sldIdLst>
        </p14:section>
        <p14:section name="อัตลักษณ์" id="{4E2F4D98-FE5B-4D3C-B590-1FF24B2798BF}">
          <p14:sldIdLst>
            <p14:sldId id="2146848582"/>
            <p14:sldId id="2146848583"/>
          </p14:sldIdLst>
        </p14:section>
        <p14:section name="GAP" id="{AA680D7D-6E51-4BD4-A918-18C2F2CF9A5C}">
          <p14:sldIdLst>
            <p14:sldId id="2147480246"/>
            <p14:sldId id="2147480247"/>
          </p14:sldIdLst>
        </p14:section>
        <p14:section name="อินทรีย์" id="{0871CD74-222D-46A7-8F58-1C1CFA33234E}">
          <p14:sldIdLst>
            <p14:sldId id="2146848586"/>
            <p14:sldId id="2146848587"/>
          </p14:sldIdLst>
        </p14:section>
        <p14:section name="รายได้เงินสดสุทธิ" id="{0107AF9D-4875-4719-BD27-99013972C1E2}">
          <p14:sldIdLst>
            <p14:sldId id="2147480220"/>
          </p14:sldIdLst>
        </p14:section>
        <p14:section name="e-service" id="{52D70355-731A-41CF-800C-AB243A507375}">
          <p14:sldIdLst>
            <p14:sldId id="2147480248"/>
            <p14:sldId id="2147480249"/>
          </p14:sldIdLst>
        </p14:section>
        <p14:section name="Function KPI" id="{F74DA8FD-550A-DF4C-B78F-C3A294C3AB57}">
          <p14:sldIdLst>
            <p14:sldId id="2147480232"/>
            <p14:sldId id="2147480233"/>
            <p14:sldId id="2147480237"/>
            <p14:sldId id="2147480238"/>
            <p14:sldId id="2147480239"/>
            <p14:sldId id="2147480240"/>
            <p14:sldId id="2147480241"/>
            <p14:sldId id="2147480242"/>
            <p14:sldId id="2147480243"/>
            <p14:sldId id="2147480245"/>
          </p14:sldIdLst>
        </p14:section>
        <p14:section name="Potential Base" id="{187CC65C-0064-475A-A88F-CD81A0EEB6C0}">
          <p14:sldIdLst>
            <p14:sldId id="2147480250"/>
            <p14:sldId id="2147480251"/>
            <p14:sldId id="2147480252"/>
            <p14:sldId id="2147480253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1DDCQ34" initials="1" lastIdx="1" clrIdx="0">
    <p:extLst>
      <p:ext uri="{19B8F6BF-5375-455C-9EA6-DF929625EA0E}">
        <p15:presenceInfo xmlns:p15="http://schemas.microsoft.com/office/powerpoint/2012/main" userId="1DDCQ34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17" autoAdjust="0"/>
    <p:restoredTop sz="94660"/>
  </p:normalViewPr>
  <p:slideViewPr>
    <p:cSldViewPr snapToGrid="0">
      <p:cViewPr>
        <p:scale>
          <a:sx n="120" d="100"/>
          <a:sy n="120" d="100"/>
        </p:scale>
        <p:origin x="-36" y="-12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5.xml"/><Relationship Id="rId18" Type="http://schemas.openxmlformats.org/officeDocument/2006/relationships/slide" Target="slides/slide10.xml"/><Relationship Id="rId26" Type="http://schemas.openxmlformats.org/officeDocument/2006/relationships/slide" Target="slides/slide18.xml"/><Relationship Id="rId39" Type="http://schemas.openxmlformats.org/officeDocument/2006/relationships/tableStyles" Target="tableStyles.xml"/><Relationship Id="rId21" Type="http://schemas.openxmlformats.org/officeDocument/2006/relationships/slide" Target="slides/slide13.xml"/><Relationship Id="rId34" Type="http://schemas.openxmlformats.org/officeDocument/2006/relationships/notesMaster" Target="notesMasters/notesMaster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4.xml"/><Relationship Id="rId17" Type="http://schemas.openxmlformats.org/officeDocument/2006/relationships/slide" Target="slides/slide9.xml"/><Relationship Id="rId25" Type="http://schemas.openxmlformats.org/officeDocument/2006/relationships/slide" Target="slides/slide17.xml"/><Relationship Id="rId33" Type="http://schemas.openxmlformats.org/officeDocument/2006/relationships/slide" Target="slides/slide25.xml"/><Relationship Id="rId38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8.xml"/><Relationship Id="rId20" Type="http://schemas.openxmlformats.org/officeDocument/2006/relationships/slide" Target="slides/slide12.xml"/><Relationship Id="rId29" Type="http://schemas.openxmlformats.org/officeDocument/2006/relationships/slide" Target="slides/slide2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24" Type="http://schemas.openxmlformats.org/officeDocument/2006/relationships/slide" Target="slides/slide16.xml"/><Relationship Id="rId32" Type="http://schemas.openxmlformats.org/officeDocument/2006/relationships/slide" Target="slides/slide24.xml"/><Relationship Id="rId37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7.xml"/><Relationship Id="rId23" Type="http://schemas.openxmlformats.org/officeDocument/2006/relationships/slide" Target="slides/slide15.xml"/><Relationship Id="rId28" Type="http://schemas.openxmlformats.org/officeDocument/2006/relationships/slide" Target="slides/slide20.xml"/><Relationship Id="rId36" Type="http://schemas.openxmlformats.org/officeDocument/2006/relationships/presProps" Target="presProps.xml"/><Relationship Id="rId10" Type="http://schemas.openxmlformats.org/officeDocument/2006/relationships/slide" Target="slides/slide2.xml"/><Relationship Id="rId19" Type="http://schemas.openxmlformats.org/officeDocument/2006/relationships/slide" Target="slides/slide11.xml"/><Relationship Id="rId31" Type="http://schemas.openxmlformats.org/officeDocument/2006/relationships/slide" Target="slides/slide23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slide" Target="slides/slide6.xml"/><Relationship Id="rId22" Type="http://schemas.openxmlformats.org/officeDocument/2006/relationships/slide" Target="slides/slide14.xml"/><Relationship Id="rId27" Type="http://schemas.openxmlformats.org/officeDocument/2006/relationships/slide" Target="slides/slide19.xml"/><Relationship Id="rId30" Type="http://schemas.openxmlformats.org/officeDocument/2006/relationships/slide" Target="slides/slide22.xml"/><Relationship Id="rId35" Type="http://schemas.openxmlformats.org/officeDocument/2006/relationships/commentAuthors" Target="commentAuthors.xml"/><Relationship Id="rId8" Type="http://schemas.openxmlformats.org/officeDocument/2006/relationships/slideMaster" Target="slideMasters/slideMaster5.xml"/><Relationship Id="rId3" Type="http://schemas.openxmlformats.org/officeDocument/2006/relationships/customXml" Target="../customXml/item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3" y="2"/>
            <a:ext cx="2946347" cy="498215"/>
          </a:xfrm>
          <a:prstGeom prst="rect">
            <a:avLst/>
          </a:prstGeom>
        </p:spPr>
        <p:txBody>
          <a:bodyPr vert="horz" lIns="91010" tIns="45506" rIns="91010" bIns="45506" rtlCol="0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1345" y="2"/>
            <a:ext cx="2946347" cy="498215"/>
          </a:xfrm>
          <a:prstGeom prst="rect">
            <a:avLst/>
          </a:prstGeom>
        </p:spPr>
        <p:txBody>
          <a:bodyPr vert="horz" lIns="91010" tIns="45506" rIns="91010" bIns="45506" rtlCol="0"/>
          <a:lstStyle>
            <a:lvl1pPr algn="r">
              <a:defRPr sz="1200"/>
            </a:lvl1pPr>
          </a:lstStyle>
          <a:p>
            <a:fld id="{57E5A907-1186-4C96-B337-C3562E1A9DD8}" type="datetimeFigureOut">
              <a:rPr lang="th-TH" smtClean="0"/>
              <a:t>27/01/69</a:t>
            </a:fld>
            <a:endParaRPr lang="th-TH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4713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010" tIns="45506" rIns="91010" bIns="45506" rtlCol="0" anchor="ctr"/>
          <a:lstStyle/>
          <a:p>
            <a:endParaRPr lang="th-TH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927" y="4778724"/>
            <a:ext cx="5439410" cy="3909864"/>
          </a:xfrm>
          <a:prstGeom prst="rect">
            <a:avLst/>
          </a:prstGeom>
        </p:spPr>
        <p:txBody>
          <a:bodyPr vert="horz" lIns="91010" tIns="45506" rIns="91010" bIns="45506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3" y="9431599"/>
            <a:ext cx="2946347" cy="498214"/>
          </a:xfrm>
          <a:prstGeom prst="rect">
            <a:avLst/>
          </a:prstGeom>
        </p:spPr>
        <p:txBody>
          <a:bodyPr vert="horz" lIns="91010" tIns="45506" rIns="91010" bIns="45506" rtlCol="0" anchor="b"/>
          <a:lstStyle>
            <a:lvl1pPr algn="l">
              <a:defRPr sz="1200"/>
            </a:lvl1pPr>
          </a:lstStyle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1345" y="9431599"/>
            <a:ext cx="2946347" cy="498214"/>
          </a:xfrm>
          <a:prstGeom prst="rect">
            <a:avLst/>
          </a:prstGeom>
        </p:spPr>
        <p:txBody>
          <a:bodyPr vert="horz" lIns="91010" tIns="45506" rIns="91010" bIns="45506" rtlCol="0" anchor="b"/>
          <a:lstStyle>
            <a:lvl1pPr algn="r">
              <a:defRPr sz="1200"/>
            </a:lvl1pPr>
          </a:lstStyle>
          <a:p>
            <a:fld id="{2495A382-ADB2-47CE-A170-71CD4F04469C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905837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D96E752-636E-D620-0612-35D34494689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ตัวแทนรูปบนสไลด์ 1">
            <a:extLst>
              <a:ext uri="{FF2B5EF4-FFF2-40B4-BE49-F238E27FC236}">
                <a16:creationId xmlns:a16="http://schemas.microsoft.com/office/drawing/2014/main" id="{944FC17F-A8FA-5976-C405-FE1D9B50ABD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ตัวแทนบันทึกย่อ 2">
            <a:extLst>
              <a:ext uri="{FF2B5EF4-FFF2-40B4-BE49-F238E27FC236}">
                <a16:creationId xmlns:a16="http://schemas.microsoft.com/office/drawing/2014/main" id="{5894EBCE-29FF-1E85-C15D-B9410430988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 dirty="0">
              <a:cs typeface="Cordia New" panose="020B0304020202020204" pitchFamily="34" charset="-34"/>
            </a:endParaRPr>
          </a:p>
        </p:txBody>
      </p:sp>
      <p:sp>
        <p:nvSpPr>
          <p:cNvPr id="4" name="ตัวแทนหมายเลขสไลด์ 3">
            <a:extLst>
              <a:ext uri="{FF2B5EF4-FFF2-40B4-BE49-F238E27FC236}">
                <a16:creationId xmlns:a16="http://schemas.microsoft.com/office/drawing/2014/main" id="{FC701D75-A239-DC52-9890-AD1B671E7919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5411">
              <a:defRPr/>
            </a:pPr>
            <a:fld id="{04254E74-38A3-48BA-BDA9-4FB17B592AA0}" type="slidenum">
              <a:rPr lang="en-US">
                <a:solidFill>
                  <a:prstClr val="black"/>
                </a:solidFill>
                <a:latin typeface="Aptos" panose="02110004020202020204"/>
              </a:rPr>
              <a:pPr defTabSz="945411">
                <a:defRPr/>
              </a:pPr>
              <a:t>5</a:t>
            </a:fld>
            <a:endParaRPr lang="en-US" dirty="0">
              <a:solidFill>
                <a:prstClr val="black"/>
              </a:solidFill>
              <a:latin typeface="Aptos" panose="021100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72829688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-492125" y="1611313"/>
            <a:ext cx="7729538" cy="4348162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>
          <a:xfrm>
            <a:off x="709420" y="6889909"/>
            <a:ext cx="5675355" cy="4024106"/>
          </a:xfrm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859655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46452">
              <a:defRPr/>
            </a:pPr>
            <a:fld id="{4B259B72-21AC-4EA9-B34A-7F54E7D11800}" type="slidenum">
              <a:rPr lang="th-TH">
                <a:solidFill>
                  <a:prstClr val="black"/>
                </a:solidFill>
                <a:latin typeface="Calibri" panose="020F0502020204030204"/>
                <a:cs typeface="Cordia New" panose="020B0304020202020204" pitchFamily="34" charset="-34"/>
              </a:rPr>
              <a:pPr defTabSz="946452">
                <a:defRPr/>
              </a:pPr>
              <a:t>20</a:t>
            </a:fld>
            <a:endParaRPr lang="th-TH">
              <a:solidFill>
                <a:prstClr val="black"/>
              </a:solidFill>
              <a:latin typeface="Calibri" panose="020F0502020204030204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50382879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02CE04D-35D6-DAD5-D03C-7E403009AE6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5629F67-7C72-94AE-1034-7CB7404621D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733A5D82-B43F-661D-7ADD-E4E0B657A372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4C0597C-8FB3-7FDD-86FF-CE77AECEFD24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4491">
              <a:defRPr/>
            </a:pPr>
            <a:fld id="{A11A5BF7-4EEC-4492-84C1-7EB317355FA7}" type="slidenum">
              <a:rPr lang="en-US">
                <a:solidFill>
                  <a:prstClr val="black"/>
                </a:solidFill>
                <a:latin typeface="Calibri" panose="020F0502020204030204"/>
              </a:rPr>
              <a:pPr defTabSz="914491">
                <a:defRPr/>
              </a:pPr>
              <a:t>22</a:t>
            </a:fld>
            <a:endParaRPr lang="en-US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8632592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EBD6DB-26D2-09C8-B146-05703FD5CD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22DE638-E590-8341-2F1D-5BF5BF81B04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CE9B45E4-3375-CD72-9E36-6D70B8011DF5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C151D0B-23C5-8F4C-B34E-3A0A0BC6EDB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4491">
              <a:defRPr/>
            </a:pPr>
            <a:fld id="{30161678-81DA-4AE8-8824-2AA569F593C1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14491">
                <a:defRPr/>
              </a:pPr>
              <a:t>23</a:t>
            </a:fld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10074411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F34C0-F48F-033E-676E-0C6890E4A0F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B90F75CD-18BE-91A5-CCCA-6A1C1786A20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3B889F08-4211-FC6E-45A4-A3E9AE20302C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ปี 2565 ร้อยละ หน่วยงานระดับกรมที่มีระดับความพร้อมรัฐบาลดิจิทัลหน่วยงานภาครัฐที่อยู่ในระดับ 4 ขึ้นไป อยู่ที่ ร้อยละ 8.06</a:t>
            </a:r>
            <a:br>
              <a:rPr lang="th-TH"/>
            </a:br>
            <a:br>
              <a:rPr lang="th-TH"/>
            </a:br>
            <a:r>
              <a:rPr lang="th-TH"/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(ไม่น้อยกว่าร้อยละ 20 ภายในปี 2570) </a:t>
            </a:r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9E118A8-433D-F79F-D43D-C760641F90A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14491">
              <a:defRPr/>
            </a:pPr>
            <a:fld id="{30161678-81DA-4AE8-8824-2AA569F593C1}" type="slidenum">
              <a:rPr lang="en-GB">
                <a:solidFill>
                  <a:prstClr val="black"/>
                </a:solidFill>
                <a:latin typeface="Calibri" panose="020F0502020204030204"/>
              </a:rPr>
              <a:pPr defTabSz="914491">
                <a:defRPr/>
              </a:pPr>
              <a:t>24</a:t>
            </a:fld>
            <a:endParaRPr lang="en-GB" dirty="0">
              <a:solidFill>
                <a:prstClr val="black"/>
              </a:solidFill>
              <a:latin typeface="Calibri" panose="020F0502020204030204"/>
            </a:endParaRPr>
          </a:p>
        </p:txBody>
      </p:sp>
    </p:spTree>
    <p:extLst>
      <p:ext uri="{BB962C8B-B14F-4D97-AF65-F5344CB8AC3E}">
        <p14:creationId xmlns:p14="http://schemas.microsoft.com/office/powerpoint/2010/main" val="269637975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49">
          <a:extLst>
            <a:ext uri="{FF2B5EF4-FFF2-40B4-BE49-F238E27FC236}">
              <a16:creationId xmlns:a16="http://schemas.microsoft.com/office/drawing/2014/main" id="{CB960E07-D7FC-9121-815E-3DCCC300A59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0" name="Google Shape;250;p8:notes">
            <a:extLst>
              <a:ext uri="{FF2B5EF4-FFF2-40B4-BE49-F238E27FC236}">
                <a16:creationId xmlns:a16="http://schemas.microsoft.com/office/drawing/2014/main" id="{5CF33887-3E23-5B1D-949E-0E146A20B029}"/>
              </a:ext>
            </a:extLst>
          </p:cNvPr>
          <p:cNvSpPr txBox="1">
            <a:spLocks noGrp="1"/>
          </p:cNvSpPr>
          <p:nvPr>
            <p:ph type="body" idx="1"/>
          </p:nvPr>
        </p:nvSpPr>
        <p:spPr>
          <a:xfrm>
            <a:off x="712553" y="5914290"/>
            <a:ext cx="5700414" cy="4838964"/>
          </a:xfrm>
          <a:prstGeom prst="rect">
            <a:avLst/>
          </a:prstGeom>
        </p:spPr>
        <p:txBody>
          <a:bodyPr spcFirstLastPara="1" wrap="square" lIns="91434" tIns="45705" rIns="91434" bIns="45705" anchor="t" anchorCtr="0">
            <a:noAutofit/>
          </a:bodyPr>
          <a:lstStyle/>
          <a:p>
            <a:endParaRPr dirty="0"/>
          </a:p>
        </p:txBody>
      </p:sp>
      <p:sp>
        <p:nvSpPr>
          <p:cNvPr id="251" name="Google Shape;251;p8:notes">
            <a:extLst>
              <a:ext uri="{FF2B5EF4-FFF2-40B4-BE49-F238E27FC236}">
                <a16:creationId xmlns:a16="http://schemas.microsoft.com/office/drawing/2014/main" id="{39867CE1-275D-8036-E387-C15127251920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-122238" y="1536700"/>
            <a:ext cx="7369176" cy="414655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</p:spTree>
    <p:extLst>
      <p:ext uri="{BB962C8B-B14F-4D97-AF65-F5344CB8AC3E}">
        <p14:creationId xmlns:p14="http://schemas.microsoft.com/office/powerpoint/2010/main" val="37688562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4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5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74566C-16BA-56B7-7849-FC05957525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00E4047-A5D1-86CD-0B87-02405D21BB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32C337-639F-42C8-EC53-6C9647ABF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8B80A6-F1F5-E94C-3AC4-B04CC06E0CB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3F3B97E-9247-18AC-4ED7-C93C86EBBF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07157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18DA8D-A8C5-E088-AB24-F481B35C11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ADC8C65-E455-211F-8E95-BE95ADF25A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BD7AAF8-453E-A764-9980-86B0E794F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BC16C9-E171-8527-C9CA-7102C003EC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656379-34FE-EB62-4534-DEFB25DEB1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7621144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E92BB03-E9EC-A3DE-A503-16B3B653C19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AA295F-D46B-9744-ECC3-3B81397C1EE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D60231B-0CD0-942B-614D-15454F6C9B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131B06-A4DC-7F07-40CA-4D548A2ED0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5AAF3AC-C957-93BC-0E02-8A32127C7AD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700597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FEDFEF-4B83-93C6-4319-38452CDB5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55AE196-38C1-AD7E-8D51-DA0661FC58F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B5917F8-BE3C-DADA-0729-FC9059C531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487AACD-EBAE-9435-267B-3CAC49A8A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9DEE11B-FCDA-4CBE-F494-D7B464AA98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FB9EC1-61CD-C092-2D8D-3F3EF74DA6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756354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A9FE82-A8D9-ED50-06EE-D6B3809D0D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4018ED3-88E5-7860-B9D7-374142366A6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A6B44EA-3F23-FDED-53BB-190544E5EA9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961FA0B-391E-7B6F-751F-E7144BFC7E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F52B3AA-6B95-477E-F52A-45CBD397850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CA7B3E7-22CF-C5EE-BB28-6E6C20CAFF5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49682C2-21F6-BB19-E2F4-E387581BD1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118E803-25BC-8BE7-35E9-3A64E6EE09B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917636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25EB186-E26D-4B8A-8EAE-07776D730E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159E9EB-5CE2-2BF4-A58F-C704F507F1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E092E02-7E41-DA24-39B8-1D26EEDA350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DA33EF1-0583-5DA1-A793-452E7F728E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4404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2BA953-9C10-B581-035D-9B8620F302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305EBC7-FB92-BEA8-AC88-8C9328329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5F16C73-8EB5-5D86-578E-86CAB9F490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367930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5B3915C-4A6C-86DC-8D25-F019A47D04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63CD13-F1AA-3009-ED4D-6F1786160A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2047667-0CDB-C7AB-06CB-BFC4755638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22FD0BF-060A-02C4-98A4-082BEB1F85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66F3763-ADEB-874A-95EE-82506FD198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1EF9730-C08D-2943-9DF9-7BBA68649D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88149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712DF7-6F8F-1BC0-7D6C-A184442D00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53668FC-4C06-F1A9-3345-6A0DF173468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0361892-2E4C-4BCE-5FA7-BFD74E681DC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5B93A4-C3D2-9D05-AE40-C55C4404DF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583E6E-5DF1-8E88-F20F-C892FDAF154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1C5B162-BD4A-4E84-24FB-EF572A5294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2437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4A724B-A07E-CE99-B42D-86F2C112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8A26D4-CDE7-4D02-4BFC-4B9010C8EE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A44C0-599F-E747-F368-0034C019994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4C2312-D456-108C-87A8-37AF75F5F2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1CD94B2-4B34-71B9-B668-ADEB14D954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348472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9E060C47-12D1-8B73-A7CD-FBFA3B56212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605BDBA-6C7D-7521-83BD-0B35451CA4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47B27-EE4C-B942-883C-B911D2A5AC5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77C23A0-7DE2-111F-BE07-CB5EAF3252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135BC-B53D-9E30-0CBD-10F336A7E4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9592046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87512" y="6569328"/>
            <a:ext cx="2743200" cy="365125"/>
          </a:xfrm>
          <a:prstGeom prst="rect">
            <a:avLst/>
          </a:prstGeo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200" b="0" i="0" u="none" strike="noStrike" kern="120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2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: Rounded Corners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66255" y="1018903"/>
            <a:ext cx="11830153" cy="5603636"/>
          </a:xfrm>
          <a:prstGeom prst="roundRect">
            <a:avLst>
              <a:gd name="adj" fmla="val 7810"/>
            </a:avLst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04602094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1/27/2026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49959164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1/27/2026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72177002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1/27/2026</a:t>
            </a:fld>
            <a:endParaRPr lang="en-US" dirty="0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401147598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1/27/2026</a:t>
            </a:fld>
            <a:endParaRPr lang="en-US" dirty="0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408906462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1/27/2026</a:t>
            </a:fld>
            <a:endParaRPr lang="en-US" dirty="0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1325126674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73B661-61BC-4758-875D-C66BE45B49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01DF3EA-7099-49DC-A468-DB0DEC1BF6C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4C72F0-5866-4CEC-AE60-9F5B79476C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6AABAC2-5386-43F5-8AE7-7D988D2CDFB8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2228D9-DF13-4A0E-92E0-7D150359A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5">
            <a:extLst>
              <a:ext uri="{FF2B5EF4-FFF2-40B4-BE49-F238E27FC236}">
                <a16:creationId xmlns:a16="http://schemas.microsoft.com/office/drawing/2014/main" id="{B47AE0DE-4583-1631-9A8F-2CBCBAB6AFA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lt"/>
                <a:cs typeface="TH SarabunPSK" panose="020B0500040200020003" pitchFamily="34" charset="-34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1515636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D5E24E-108B-4B3E-AA94-12CFE693D2D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50716D0-35E2-4839-993E-6C35B6045A90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983D301-2B36-4200-90B3-4CF3C3A3D1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FD1493-B9FE-40DA-BBB9-642082031259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C9FF00-A8BA-488C-BC0E-BBCD77347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EE3530A-1664-4758-B85F-C9DAEA0082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5241922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DDB804B-78C6-2CB8-A472-27F7A05DC00F}"/>
              </a:ext>
            </a:extLst>
          </p:cNvPr>
          <p:cNvSpPr/>
          <p:nvPr userDrawn="1"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rgbClr val="FFBD47"/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E876C51-0AF4-4989-AA73-FDA0BA469D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47B5BF-AA26-46AB-AA2E-A5966B2144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1D480BD-847B-4FB0-B746-C2759C3FF8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2EF4A5-9892-4532-BED8-B9FE8D47C34D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5350DDB-97FF-45A1-98B7-CDC3FF7810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77F7E7-4F9C-46DD-8738-D76CA0694F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660"/>
            <a:ext cx="2743200" cy="365125"/>
          </a:xfrm>
        </p:spPr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52331551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5F028D5-0985-4CBA-A044-83D0C70A6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F913771-4786-46F7-8DFC-76AA1F14B8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D0456B-B9EE-497E-A698-83BB43B78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868E50-F544-49F7-BEAD-765EEBAF507F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A758C67-1167-4980-8600-624D3C82BF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C2C9AC-0E90-4FDE-B40E-1BC2456E20C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4918593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52B5-6443-4ECE-B1F5-3837B255B5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48786BD-4A35-4A86-9FB0-D20A0A74B94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78D66B3-4A8C-420E-997E-1D2FC1263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8C545A-D865-4D37-83DA-9592D367C4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8B46D8-2C59-442D-BEFA-9438A8408A8E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0B80FF5-916A-4EEF-8B86-5A270063AD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38B891C-8C75-499F-8F1F-E8BF11B88B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407973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6716E0-C22D-48E8-A17A-EDD4E079A4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4FCAEA1-D480-48D6-841C-E0B0472CA6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5418EC-E007-4E0F-B731-FE13F427A96E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D10FCF-AA29-45E8-80C8-CE19B6E61D9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FB92B-A126-475B-ADE6-CB4F9E9A533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F72FA88F-9CB2-42E2-9A4E-2DF01A91A51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164FD-5816-4F02-A6F3-2CD6B9480CAC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9B7DBE1-649C-4C13-8FF9-CA8069E3D6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E248F61-611E-4190-AF0F-E18C5596A8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34023228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DDD597B-2047-452A-A6F0-C17767939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1766E11-BD54-43F0-A0E6-5CFF8C52BD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BE1874-9E37-4E33-90E8-97303C154CD5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CC16218-A66B-49E9-A869-0643C820A0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51C55E0-AB3F-4A37-A9EF-1CFB30B754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4955200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F8177-454C-4C86-B2DF-55F0DE9FD047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0621547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1C0A8B-1D5A-4CC8-879A-34F33624AD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2D5A473-40BF-45B6-AAAA-BD19BB5E662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C428E46-96B8-4727-A47E-E380F234F11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9F52938-F89E-4858-AFC8-42B91EBC39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09D7D-D02B-4FDF-8CF6-3E468166E6BB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6BDCC0B-8674-45C2-9BC5-141BF1328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0905AE8-A7B3-465E-81EE-87E09F2CFE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02333641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923A995-AB86-47AC-9FDA-28C1477DA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0886F350-0ED8-49DB-B472-3992353CB69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0A96700-CD50-4174-B20A-00B0498B48D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AEB5F13-D64F-47FB-8FF3-0692993C9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213CE-2305-4134-992D-596F1AF0CF16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FEC787A-77BE-4DDD-8FCB-87F92D54D3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B5BA65E-186A-44B6-9D12-0D2C3E3A73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32674178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804A0C-816A-45C3-915A-B8663D05AF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DFAC23A-CB93-43C5-B09F-63A8AB55D2D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7A57CBC-FE88-4FA3-9E2E-7D1359DCC6F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AC1B7F7-38C6-4642-8538-03C36A255EF8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3480712-92B9-4367-B114-B462514F1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15040AE-7CF6-4445-8F3C-F2FDE67EC6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7044494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7E09FE8-F029-4160-BF98-3318A57A3A4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0A8C005-AB18-4800-B11F-6C399A72BD3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6D152B7-9EF5-432E-8DB2-BEE40324A2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C00A2A-E738-410D-8D0E-27C82606BC9E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6E286E6-FE18-42CB-8181-A022296865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C2A53D-A678-4DE8-B367-240AD09FFE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8559976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4D688CFF-17F2-4807-A398-FA651046DDB6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31851B1-F306-47EB-A6E3-26F8C0BD33DA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C5A2D2A-AA78-411C-98AF-4E10D76913B9}"/>
              </a:ext>
            </a:extLst>
          </p:cNvPr>
          <p:cNvSpPr/>
          <p:nvPr userDrawn="1"/>
        </p:nvSpPr>
        <p:spPr>
          <a:xfrm>
            <a:off x="1" y="888237"/>
            <a:ext cx="12191999" cy="5969763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87A340C3-9E38-494B-9CEE-64298BFB034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315892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solidFill>
                  <a:schemeClr val="tx1"/>
                </a:solidFill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1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‹#›</a:t>
            </a:fld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100682723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preserve="1" userDrawn="1">
  <p:cSld name="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09665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Content" type="obj">
  <p:cSld name="1_Title and Content">
    <p:spTree>
      <p:nvGrpSpPr>
        <p:cNvPr id="1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2"/>
          <p:cNvSpPr txBox="1"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/>
          </a:p>
        </p:txBody>
      </p:sp>
      <p:sp>
        <p:nvSpPr>
          <p:cNvPr id="17" name="Google Shape;17;p22"/>
          <p:cNvSpPr txBox="1"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normAutofit/>
          </a:bodyPr>
          <a:lstStyle>
            <a:lvl1pPr marL="457200" lvl="0" indent="-3429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marL="914400" lvl="1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marL="1371600" lvl="2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marL="1828800" lvl="3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marL="2286000" lvl="4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marL="2743200" lvl="5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marL="3200400" lvl="6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marL="3657600" lvl="7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marL="4114800" lvl="8" indent="-3429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>
            <a:endParaRPr/>
          </a:p>
        </p:txBody>
      </p:sp>
      <p:sp>
        <p:nvSpPr>
          <p:cNvPr id="18" name="Google Shape;18;p22"/>
          <p:cNvSpPr txBox="1">
            <a:spLocks noGrp="1"/>
          </p:cNvSpPr>
          <p:nvPr>
            <p:ph type="dt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19" name="Google Shape;19;p22"/>
          <p:cNvSpPr txBox="1">
            <a:spLocks noGrp="1"/>
          </p:cNvSpPr>
          <p:nvPr>
            <p:ph type="ft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>
            <a:endParaRPr dirty="0"/>
          </a:p>
        </p:txBody>
      </p:sp>
      <p:sp>
        <p:nvSpPr>
          <p:cNvPr id="4" name="Slide Number Placeholder 5">
            <a:extLst>
              <a:ext uri="{FF2B5EF4-FFF2-40B4-BE49-F238E27FC236}">
                <a16:creationId xmlns:a16="http://schemas.microsoft.com/office/drawing/2014/main" id="{AA3268DA-DBD7-41A0-A7E3-222A6B81F71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06461309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: Rounded Corners 6">
            <a:extLst>
              <a:ext uri="{FF2B5EF4-FFF2-40B4-BE49-F238E27FC236}">
                <a16:creationId xmlns:a16="http://schemas.microsoft.com/office/drawing/2014/main" id="{EBB34C19-5956-40ED-8814-CA54CB437C36}"/>
              </a:ext>
            </a:extLst>
          </p:cNvPr>
          <p:cNvSpPr/>
          <p:nvPr userDrawn="1"/>
        </p:nvSpPr>
        <p:spPr>
          <a:xfrm>
            <a:off x="307287" y="1007599"/>
            <a:ext cx="1091415" cy="516402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9" name="Slide Number Placeholder 3">
            <a:extLst>
              <a:ext uri="{FF2B5EF4-FFF2-40B4-BE49-F238E27FC236}">
                <a16:creationId xmlns:a16="http://schemas.microsoft.com/office/drawing/2014/main" id="{4742393A-54F4-4365-8850-D5BB8660038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448800" y="6259783"/>
            <a:ext cx="2743200" cy="365125"/>
          </a:xfrm>
          <a:prstGeom prst="rect">
            <a:avLst/>
          </a:prstGeom>
        </p:spPr>
        <p:txBody>
          <a:bodyPr/>
          <a:lstStyle>
            <a:lvl1pPr>
              <a:defRPr sz="1600" b="1">
                <a:latin typeface="TH SarabunPSK" panose="020B0500040200020003" pitchFamily="34" charset="-34"/>
                <a:cs typeface="TH SarabunPSK" panose="020B0500040200020003" pitchFamily="34" charset="-34"/>
              </a:defRPr>
            </a:lvl1pPr>
          </a:lstStyle>
          <a:p>
            <a:pPr algn="r">
              <a:defRPr/>
            </a:pPr>
            <a:fld id="{41A61DF1-3BB6-403F-9CC9-71F63F6F4AF1}" type="slidenum">
              <a:rPr lang="th-TH" smtClean="0">
                <a:solidFill>
                  <a:prstClr val="white"/>
                </a:solidFill>
              </a:rPr>
              <a:pPr algn="r">
                <a:defRPr/>
              </a:pPr>
              <a:t>‹#›</a:t>
            </a:fld>
            <a:endParaRPr lang="th-TH">
              <a:solidFill>
                <a:prstClr val="white"/>
              </a:solidFill>
            </a:endParaRPr>
          </a:p>
        </p:txBody>
      </p:sp>
      <p:sp>
        <p:nvSpPr>
          <p:cNvPr id="11" name="Rectangle: Rounded Corners 10">
            <a:extLst>
              <a:ext uri="{FF2B5EF4-FFF2-40B4-BE49-F238E27FC236}">
                <a16:creationId xmlns:a16="http://schemas.microsoft.com/office/drawing/2014/main" id="{7A4B018B-7F1E-4B49-B9C1-AEB89CF4DA9B}"/>
              </a:ext>
            </a:extLst>
          </p:cNvPr>
          <p:cNvSpPr/>
          <p:nvPr userDrawn="1"/>
        </p:nvSpPr>
        <p:spPr>
          <a:xfrm>
            <a:off x="302493" y="176983"/>
            <a:ext cx="11599343" cy="655145"/>
          </a:xfrm>
          <a:prstGeom prst="roundRect">
            <a:avLst>
              <a:gd name="adj" fmla="val 35833"/>
            </a:avLst>
          </a:prstGeom>
          <a:solidFill>
            <a:srgbClr val="1577A5"/>
          </a:solidFill>
          <a:ln w="38100">
            <a:solidFill>
              <a:schemeClr val="bg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2800" b="1" i="0" u="none" strike="noStrike" kern="1200" cap="none" spc="3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F36595C3-2EBF-4C6E-88D7-87CB3744729E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32350" y="233092"/>
            <a:ext cx="645523" cy="542926"/>
          </a:xfrm>
          <a:prstGeom prst="rect">
            <a:avLst/>
          </a:prstGeom>
          <a:effectLst>
            <a:softEdge rad="0"/>
          </a:effectLst>
        </p:spPr>
      </p:pic>
    </p:spTree>
    <p:extLst>
      <p:ext uri="{BB962C8B-B14F-4D97-AF65-F5344CB8AC3E}">
        <p14:creationId xmlns:p14="http://schemas.microsoft.com/office/powerpoint/2010/main" val="1174576322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7456A59D-6640-46D8-BBFF-8A855C91007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6F8177-454C-4C86-B2DF-55F0DE9FD047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F04B532-AC43-4B21-80FD-AA1A6C89D3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C9709E-5CC9-4B24-9555-E32F6E6FA5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527199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slideLayout" Target="../slideLayouts/slideLayout15.xml"/><Relationship Id="rId7" Type="http://schemas.openxmlformats.org/officeDocument/2006/relationships/image" Target="../media/image2.png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theme" Target="../theme/theme2.xml"/><Relationship Id="rId11" Type="http://schemas.openxmlformats.org/officeDocument/2006/relationships/image" Target="../media/image6.png"/><Relationship Id="rId5" Type="http://schemas.openxmlformats.org/officeDocument/2006/relationships/slideLayout" Target="../slideLayouts/slideLayout17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6.xml"/><Relationship Id="rId9" Type="http://schemas.openxmlformats.org/officeDocument/2006/relationships/image" Target="../media/image4.png"/></Relationships>
</file>

<file path=ppt/slideMasters/_rels/slideMaster3.xml.rels><?xml version="1.0" encoding="UTF-8" standalone="yes"?>
<Relationships xmlns="http://schemas.openxmlformats.org/package/2006/relationships"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18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6.xml"/><Relationship Id="rId13" Type="http://schemas.openxmlformats.org/officeDocument/2006/relationships/theme" Target="../theme/theme4.xml"/><Relationship Id="rId3" Type="http://schemas.openxmlformats.org/officeDocument/2006/relationships/slideLayout" Target="../slideLayouts/slideLayout21.xml"/><Relationship Id="rId7" Type="http://schemas.openxmlformats.org/officeDocument/2006/relationships/slideLayout" Target="../slideLayouts/slideLayout25.xml"/><Relationship Id="rId12" Type="http://schemas.openxmlformats.org/officeDocument/2006/relationships/slideLayout" Target="../slideLayouts/slideLayout30.xml"/><Relationship Id="rId2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9.xml"/><Relationship Id="rId6" Type="http://schemas.openxmlformats.org/officeDocument/2006/relationships/slideLayout" Target="../slideLayouts/slideLayout24.xml"/><Relationship Id="rId11" Type="http://schemas.openxmlformats.org/officeDocument/2006/relationships/slideLayout" Target="../slideLayouts/slideLayout29.xml"/><Relationship Id="rId5" Type="http://schemas.openxmlformats.org/officeDocument/2006/relationships/slideLayout" Target="../slideLayouts/slideLayout23.xml"/><Relationship Id="rId10" Type="http://schemas.openxmlformats.org/officeDocument/2006/relationships/slideLayout" Target="../slideLayouts/slideLayout28.xml"/><Relationship Id="rId4" Type="http://schemas.openxmlformats.org/officeDocument/2006/relationships/slideLayout" Target="../slideLayouts/slideLayout22.xml"/><Relationship Id="rId9" Type="http://schemas.openxmlformats.org/officeDocument/2006/relationships/slideLayout" Target="../slideLayouts/slideLayout27.xml"/><Relationship Id="rId14" Type="http://schemas.openxmlformats.org/officeDocument/2006/relationships/image" Target="../media/image7.pn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3.xml"/><Relationship Id="rId2" Type="http://schemas.openxmlformats.org/officeDocument/2006/relationships/slideLayout" Target="../slideLayouts/slideLayout32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7.png"/><Relationship Id="rId5" Type="http://schemas.openxmlformats.org/officeDocument/2006/relationships/theme" Target="../theme/theme5.xml"/><Relationship Id="rId4" Type="http://schemas.openxmlformats.org/officeDocument/2006/relationships/slideLayout" Target="../slideLayouts/slideLayout3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7F8EA1F-4C4C-2D41-5B89-87E7CE498D9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CDC21AC-0A3D-CD17-D095-0A57DD3E0B0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B3E17B-9349-DFF0-99C4-D8C4DB9C446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E54DFE-0511-423C-B2BB-9FDFA5165DA1}" type="datetimeFigureOut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56E69A3-A954-9807-0D1B-86B1C0B894E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A1658BD-A865-0A87-8458-8A51C00278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3A84D-25AB-4A54-984A-17CAA8DE083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388556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3" r:id="rId1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12698"/>
            <a:ext cx="2432811" cy="304800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30124" y="143230"/>
            <a:ext cx="11740896" cy="795553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11365865" y="0"/>
                </a:moveTo>
                <a:lnTo>
                  <a:pt x="234823" y="0"/>
                </a:lnTo>
                <a:lnTo>
                  <a:pt x="187497" y="4771"/>
                </a:lnTo>
                <a:lnTo>
                  <a:pt x="143417" y="18456"/>
                </a:lnTo>
                <a:lnTo>
                  <a:pt x="103529" y="40109"/>
                </a:lnTo>
                <a:lnTo>
                  <a:pt x="68776" y="68786"/>
                </a:lnTo>
                <a:lnTo>
                  <a:pt x="40103" y="103540"/>
                </a:lnTo>
                <a:lnTo>
                  <a:pt x="18453" y="143428"/>
                </a:lnTo>
                <a:lnTo>
                  <a:pt x="4770" y="187504"/>
                </a:lnTo>
                <a:lnTo>
                  <a:pt x="0" y="234823"/>
                </a:lnTo>
                <a:lnTo>
                  <a:pt x="0" y="420496"/>
                </a:lnTo>
                <a:lnTo>
                  <a:pt x="4770" y="467815"/>
                </a:lnTo>
                <a:lnTo>
                  <a:pt x="18453" y="511891"/>
                </a:lnTo>
                <a:lnTo>
                  <a:pt x="40103" y="551779"/>
                </a:lnTo>
                <a:lnTo>
                  <a:pt x="68776" y="586533"/>
                </a:lnTo>
                <a:lnTo>
                  <a:pt x="103529" y="615210"/>
                </a:lnTo>
                <a:lnTo>
                  <a:pt x="143417" y="636863"/>
                </a:lnTo>
                <a:lnTo>
                  <a:pt x="187497" y="650548"/>
                </a:lnTo>
                <a:lnTo>
                  <a:pt x="234823" y="655319"/>
                </a:lnTo>
                <a:lnTo>
                  <a:pt x="11365865" y="655319"/>
                </a:lnTo>
                <a:lnTo>
                  <a:pt x="11413183" y="650548"/>
                </a:lnTo>
                <a:lnTo>
                  <a:pt x="11457259" y="636863"/>
                </a:lnTo>
                <a:lnTo>
                  <a:pt x="11497147" y="615210"/>
                </a:lnTo>
                <a:lnTo>
                  <a:pt x="11531901" y="586533"/>
                </a:lnTo>
                <a:lnTo>
                  <a:pt x="11560578" y="551779"/>
                </a:lnTo>
                <a:lnTo>
                  <a:pt x="11582231" y="511891"/>
                </a:lnTo>
                <a:lnTo>
                  <a:pt x="11595916" y="467815"/>
                </a:lnTo>
                <a:lnTo>
                  <a:pt x="11600688" y="420496"/>
                </a:lnTo>
                <a:lnTo>
                  <a:pt x="11600688" y="234823"/>
                </a:lnTo>
                <a:lnTo>
                  <a:pt x="11595916" y="187504"/>
                </a:lnTo>
                <a:lnTo>
                  <a:pt x="11582231" y="143428"/>
                </a:lnTo>
                <a:lnTo>
                  <a:pt x="11560578" y="103540"/>
                </a:lnTo>
                <a:lnTo>
                  <a:pt x="11531901" y="68786"/>
                </a:lnTo>
                <a:lnTo>
                  <a:pt x="11497147" y="40109"/>
                </a:lnTo>
                <a:lnTo>
                  <a:pt x="11457259" y="18456"/>
                </a:lnTo>
                <a:lnTo>
                  <a:pt x="11413183" y="4771"/>
                </a:lnTo>
                <a:lnTo>
                  <a:pt x="11365865" y="0"/>
                </a:lnTo>
                <a:close/>
              </a:path>
            </a:pathLst>
          </a:custGeom>
          <a:solidFill>
            <a:srgbClr val="6FAC46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0" name="bg object 20"/>
          <p:cNvSpPr/>
          <p:nvPr/>
        </p:nvSpPr>
        <p:spPr>
          <a:xfrm>
            <a:off x="302513" y="177545"/>
            <a:ext cx="11600815" cy="655320"/>
          </a:xfrm>
          <a:custGeom>
            <a:avLst/>
            <a:gdLst/>
            <a:ahLst/>
            <a:cxnLst/>
            <a:rect l="l" t="t" r="r" b="b"/>
            <a:pathLst>
              <a:path w="11600815" h="655319">
                <a:moveTo>
                  <a:pt x="0" y="234823"/>
                </a:moveTo>
                <a:lnTo>
                  <a:pt x="4770" y="187504"/>
                </a:lnTo>
                <a:lnTo>
                  <a:pt x="18453" y="143428"/>
                </a:lnTo>
                <a:lnTo>
                  <a:pt x="40103" y="103540"/>
                </a:lnTo>
                <a:lnTo>
                  <a:pt x="68776" y="68786"/>
                </a:lnTo>
                <a:lnTo>
                  <a:pt x="103529" y="40109"/>
                </a:lnTo>
                <a:lnTo>
                  <a:pt x="143417" y="18456"/>
                </a:lnTo>
                <a:lnTo>
                  <a:pt x="187497" y="4771"/>
                </a:lnTo>
                <a:lnTo>
                  <a:pt x="234823" y="0"/>
                </a:lnTo>
                <a:lnTo>
                  <a:pt x="11365865" y="0"/>
                </a:lnTo>
                <a:lnTo>
                  <a:pt x="11413183" y="4771"/>
                </a:lnTo>
                <a:lnTo>
                  <a:pt x="11457259" y="18456"/>
                </a:lnTo>
                <a:lnTo>
                  <a:pt x="11497147" y="40109"/>
                </a:lnTo>
                <a:lnTo>
                  <a:pt x="11531901" y="68786"/>
                </a:lnTo>
                <a:lnTo>
                  <a:pt x="11560578" y="103540"/>
                </a:lnTo>
                <a:lnTo>
                  <a:pt x="11582231" y="143428"/>
                </a:lnTo>
                <a:lnTo>
                  <a:pt x="11595916" y="187504"/>
                </a:lnTo>
                <a:lnTo>
                  <a:pt x="11600688" y="234823"/>
                </a:lnTo>
                <a:lnTo>
                  <a:pt x="11600688" y="420496"/>
                </a:lnTo>
                <a:lnTo>
                  <a:pt x="11595916" y="467815"/>
                </a:lnTo>
                <a:lnTo>
                  <a:pt x="11582231" y="511891"/>
                </a:lnTo>
                <a:lnTo>
                  <a:pt x="11560578" y="551779"/>
                </a:lnTo>
                <a:lnTo>
                  <a:pt x="11531901" y="586533"/>
                </a:lnTo>
                <a:lnTo>
                  <a:pt x="11497147" y="615210"/>
                </a:lnTo>
                <a:lnTo>
                  <a:pt x="11457259" y="636863"/>
                </a:lnTo>
                <a:lnTo>
                  <a:pt x="11413183" y="650548"/>
                </a:lnTo>
                <a:lnTo>
                  <a:pt x="11365865" y="655319"/>
                </a:lnTo>
                <a:lnTo>
                  <a:pt x="234823" y="655319"/>
                </a:lnTo>
                <a:lnTo>
                  <a:pt x="187497" y="650548"/>
                </a:lnTo>
                <a:lnTo>
                  <a:pt x="143417" y="636863"/>
                </a:lnTo>
                <a:lnTo>
                  <a:pt x="103529" y="615210"/>
                </a:lnTo>
                <a:lnTo>
                  <a:pt x="68776" y="586533"/>
                </a:lnTo>
                <a:lnTo>
                  <a:pt x="40103" y="551779"/>
                </a:lnTo>
                <a:lnTo>
                  <a:pt x="18453" y="511891"/>
                </a:lnTo>
                <a:lnTo>
                  <a:pt x="4770" y="467815"/>
                </a:lnTo>
                <a:lnTo>
                  <a:pt x="0" y="420496"/>
                </a:lnTo>
                <a:lnTo>
                  <a:pt x="0" y="234823"/>
                </a:lnTo>
                <a:close/>
              </a:path>
            </a:pathLst>
          </a:custGeom>
          <a:ln w="38100">
            <a:solidFill>
              <a:srgbClr val="FFFFFF"/>
            </a:solidFill>
          </a:ln>
        </p:spPr>
        <p:txBody>
          <a:bodyPr wrap="square" lIns="0" tIns="0" rIns="0" bIns="0" rtlCol="0"/>
          <a:lstStyle/>
          <a:p>
            <a:endParaRPr dirty="0"/>
          </a:p>
        </p:txBody>
      </p:sp>
      <p:pic>
        <p:nvPicPr>
          <p:cNvPr id="21" name="bg object 2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132819" y="233172"/>
            <a:ext cx="644651" cy="542543"/>
          </a:xfrm>
          <a:prstGeom prst="rect">
            <a:avLst/>
          </a:prstGeom>
        </p:spPr>
      </p:pic>
      <p:pic>
        <p:nvPicPr>
          <p:cNvPr id="22" name="bg object 2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0" y="873249"/>
            <a:ext cx="12191999" cy="5984748"/>
          </a:xfrm>
          <a:prstGeom prst="rect">
            <a:avLst/>
          </a:prstGeom>
        </p:spPr>
      </p:pic>
      <p:sp>
        <p:nvSpPr>
          <p:cNvPr id="23" name="bg object 23"/>
          <p:cNvSpPr/>
          <p:nvPr/>
        </p:nvSpPr>
        <p:spPr>
          <a:xfrm>
            <a:off x="0" y="888491"/>
            <a:ext cx="12192000" cy="5969635"/>
          </a:xfrm>
          <a:custGeom>
            <a:avLst/>
            <a:gdLst/>
            <a:ahLst/>
            <a:cxnLst/>
            <a:rect l="l" t="t" r="r" b="b"/>
            <a:pathLst>
              <a:path w="12192000" h="5969634">
                <a:moveTo>
                  <a:pt x="12192000" y="0"/>
                </a:moveTo>
                <a:lnTo>
                  <a:pt x="0" y="0"/>
                </a:lnTo>
                <a:lnTo>
                  <a:pt x="0" y="5969508"/>
                </a:lnTo>
                <a:lnTo>
                  <a:pt x="12192000" y="5969508"/>
                </a:lnTo>
                <a:lnTo>
                  <a:pt x="12192000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4" name="bg object 24"/>
          <p:cNvSpPr/>
          <p:nvPr/>
        </p:nvSpPr>
        <p:spPr>
          <a:xfrm>
            <a:off x="397763" y="1467611"/>
            <a:ext cx="10231120" cy="5245735"/>
          </a:xfrm>
          <a:custGeom>
            <a:avLst/>
            <a:gdLst/>
            <a:ahLst/>
            <a:cxnLst/>
            <a:rect l="l" t="t" r="r" b="b"/>
            <a:pathLst>
              <a:path w="10231120" h="5245734">
                <a:moveTo>
                  <a:pt x="9862058" y="0"/>
                </a:moveTo>
                <a:lnTo>
                  <a:pt x="368554" y="0"/>
                </a:lnTo>
                <a:lnTo>
                  <a:pt x="322324" y="2870"/>
                </a:lnTo>
                <a:lnTo>
                  <a:pt x="277807" y="11253"/>
                </a:lnTo>
                <a:lnTo>
                  <a:pt x="235350" y="24803"/>
                </a:lnTo>
                <a:lnTo>
                  <a:pt x="195296" y="43175"/>
                </a:lnTo>
                <a:lnTo>
                  <a:pt x="157992" y="66023"/>
                </a:lnTo>
                <a:lnTo>
                  <a:pt x="123784" y="93002"/>
                </a:lnTo>
                <a:lnTo>
                  <a:pt x="93015" y="123768"/>
                </a:lnTo>
                <a:lnTo>
                  <a:pt x="66033" y="157976"/>
                </a:lnTo>
                <a:lnTo>
                  <a:pt x="43182" y="195279"/>
                </a:lnTo>
                <a:lnTo>
                  <a:pt x="24808" y="235334"/>
                </a:lnTo>
                <a:lnTo>
                  <a:pt x="11256" y="277795"/>
                </a:lnTo>
                <a:lnTo>
                  <a:pt x="2871" y="322316"/>
                </a:lnTo>
                <a:lnTo>
                  <a:pt x="0" y="368553"/>
                </a:lnTo>
                <a:lnTo>
                  <a:pt x="0" y="4877054"/>
                </a:lnTo>
                <a:lnTo>
                  <a:pt x="2871" y="4923283"/>
                </a:lnTo>
                <a:lnTo>
                  <a:pt x="11256" y="4967800"/>
                </a:lnTo>
                <a:lnTo>
                  <a:pt x="24808" y="5010257"/>
                </a:lnTo>
                <a:lnTo>
                  <a:pt x="43182" y="5050311"/>
                </a:lnTo>
                <a:lnTo>
                  <a:pt x="66033" y="5087615"/>
                </a:lnTo>
                <a:lnTo>
                  <a:pt x="93015" y="5121823"/>
                </a:lnTo>
                <a:lnTo>
                  <a:pt x="123784" y="5152592"/>
                </a:lnTo>
                <a:lnTo>
                  <a:pt x="157992" y="5179574"/>
                </a:lnTo>
                <a:lnTo>
                  <a:pt x="195296" y="5202425"/>
                </a:lnTo>
                <a:lnTo>
                  <a:pt x="235350" y="5220799"/>
                </a:lnTo>
                <a:lnTo>
                  <a:pt x="277807" y="5234351"/>
                </a:lnTo>
                <a:lnTo>
                  <a:pt x="322324" y="5242736"/>
                </a:lnTo>
                <a:lnTo>
                  <a:pt x="368554" y="5245608"/>
                </a:lnTo>
                <a:lnTo>
                  <a:pt x="9862058" y="5245608"/>
                </a:lnTo>
                <a:lnTo>
                  <a:pt x="9908295" y="5242736"/>
                </a:lnTo>
                <a:lnTo>
                  <a:pt x="9952816" y="5234351"/>
                </a:lnTo>
                <a:lnTo>
                  <a:pt x="9995277" y="5220799"/>
                </a:lnTo>
                <a:lnTo>
                  <a:pt x="10035332" y="5202425"/>
                </a:lnTo>
                <a:lnTo>
                  <a:pt x="10072635" y="5179574"/>
                </a:lnTo>
                <a:lnTo>
                  <a:pt x="10106843" y="5152592"/>
                </a:lnTo>
                <a:lnTo>
                  <a:pt x="10137609" y="5121823"/>
                </a:lnTo>
                <a:lnTo>
                  <a:pt x="10164588" y="5087615"/>
                </a:lnTo>
                <a:lnTo>
                  <a:pt x="10187436" y="5050311"/>
                </a:lnTo>
                <a:lnTo>
                  <a:pt x="10205808" y="5010257"/>
                </a:lnTo>
                <a:lnTo>
                  <a:pt x="10219358" y="4967800"/>
                </a:lnTo>
                <a:lnTo>
                  <a:pt x="10227741" y="4923283"/>
                </a:lnTo>
                <a:lnTo>
                  <a:pt x="10230612" y="4877054"/>
                </a:lnTo>
                <a:lnTo>
                  <a:pt x="10230612" y="368553"/>
                </a:lnTo>
                <a:lnTo>
                  <a:pt x="10227741" y="322316"/>
                </a:lnTo>
                <a:lnTo>
                  <a:pt x="10219358" y="277795"/>
                </a:lnTo>
                <a:lnTo>
                  <a:pt x="10205808" y="235334"/>
                </a:lnTo>
                <a:lnTo>
                  <a:pt x="10187436" y="195279"/>
                </a:lnTo>
                <a:lnTo>
                  <a:pt x="10164588" y="157976"/>
                </a:lnTo>
                <a:lnTo>
                  <a:pt x="10137609" y="123768"/>
                </a:lnTo>
                <a:lnTo>
                  <a:pt x="10106843" y="93002"/>
                </a:lnTo>
                <a:lnTo>
                  <a:pt x="10072635" y="66023"/>
                </a:lnTo>
                <a:lnTo>
                  <a:pt x="10035332" y="43175"/>
                </a:lnTo>
                <a:lnTo>
                  <a:pt x="9995277" y="24803"/>
                </a:lnTo>
                <a:lnTo>
                  <a:pt x="9952816" y="11253"/>
                </a:lnTo>
                <a:lnTo>
                  <a:pt x="9908295" y="2870"/>
                </a:lnTo>
                <a:lnTo>
                  <a:pt x="9862058" y="0"/>
                </a:lnTo>
                <a:close/>
              </a:path>
            </a:pathLst>
          </a:custGeom>
          <a:solidFill>
            <a:srgbClr val="E1EFD9"/>
          </a:solidFill>
        </p:spPr>
        <p:txBody>
          <a:bodyPr wrap="square" lIns="0" tIns="0" rIns="0" bIns="0" rtlCol="0"/>
          <a:lstStyle/>
          <a:p>
            <a:endParaRPr dirty="0"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49986" y="225298"/>
            <a:ext cx="10688955" cy="4521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625246" y="3209290"/>
            <a:ext cx="6337300" cy="138683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350" b="1" i="0">
                <a:solidFill>
                  <a:schemeClr val="tx1"/>
                </a:solidFill>
                <a:latin typeface="TH SarabunIT๙"/>
                <a:cs typeface="TH SarabunIT๙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10477627" y="6466966"/>
            <a:ext cx="1164590" cy="4165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0">
                <a:solidFill>
                  <a:schemeClr val="bg1"/>
                </a:solidFill>
                <a:latin typeface="TH SarabunIT๙"/>
                <a:cs typeface="TH SarabunIT๙"/>
              </a:defRPr>
            </a:lvl1pPr>
          </a:lstStyle>
          <a:p>
            <a:pPr marL="12700">
              <a:lnSpc>
                <a:spcPts val="3035"/>
              </a:lnSpc>
            </a:pPr>
            <a:r>
              <a:rPr dirty="0"/>
              <a:t>ร้อยละ</a:t>
            </a:r>
            <a:r>
              <a:rPr spc="-60" dirty="0"/>
              <a:t> </a:t>
            </a:r>
            <a:r>
              <a:rPr spc="-195" dirty="0">
                <a:latin typeface="TH SarabunPSK"/>
                <a:cs typeface="TH SarabunPSK"/>
              </a:rPr>
              <a:t>10</a:t>
            </a:r>
            <a:r>
              <a:rPr spc="-195" dirty="0"/>
              <a:t>0</a:t>
            </a:r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1/27/2026</a:t>
            </a:fld>
            <a:endParaRPr lang="en-US" dirty="0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866498" y="6544081"/>
            <a:ext cx="235584" cy="2489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600" b="0" i="0">
                <a:solidFill>
                  <a:schemeClr val="tx1"/>
                </a:solidFill>
                <a:latin typeface="TH SarabunPSK"/>
                <a:cs typeface="TH SarabunPSK"/>
              </a:defRPr>
            </a:lvl1pPr>
          </a:lstStyle>
          <a:p>
            <a:pPr marL="38100">
              <a:lnSpc>
                <a:spcPts val="1775"/>
              </a:lnSpc>
            </a:pPr>
            <a:fld id="{81D60167-4931-47E6-BA6A-407CBD079E47}" type="slidenum">
              <a:rPr spc="-25" dirty="0"/>
              <a:t>‹#›</a:t>
            </a:fld>
            <a:endParaRPr spc="-25" dirty="0"/>
          </a:p>
        </p:txBody>
      </p:sp>
    </p:spTree>
    <p:extLst>
      <p:ext uri="{BB962C8B-B14F-4D97-AF65-F5344CB8AC3E}">
        <p14:creationId xmlns:p14="http://schemas.microsoft.com/office/powerpoint/2010/main" val="19015288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2E3F509-E3B8-4131-B149-CE69071A2F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7DD98E9-55F8-4013-9CAD-4B0C0C76197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D93DA9C-7751-419E-AD07-08A0DF4F8BA7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657281-791E-48F1-A381-E8A97D965B59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0347B18-11AD-4AEF-9E95-6CDC7D3407A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218A4-29F1-44B8-901E-36494900A38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+mn-lt"/>
                <a:cs typeface="TH SarabunPSK" panose="020B0500040200020003" pitchFamily="34" charset="-34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714718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F8182F4-E9CA-4398-AA44-82F229C24B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8D8A1C-D96B-4928-B1F1-5E7AD75180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FDC11D1-3B1E-4F5A-A720-016269119D1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E5856F7-E759-4BBF-A573-783188DA298E}" type="datetime1">
              <a:rPr lang="en-US" smtClean="0"/>
              <a:t>1/27/2026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4B7520-C4B3-4F9F-89F5-563AFEA75E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40CEAD9-9CFB-4167-873C-B5AAD2708F6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F76A67-BFCB-477B-89DD-496DA411800D}" type="slidenum">
              <a:rPr lang="en-US" smtClean="0"/>
              <a:t>‹#›</a:t>
            </a:fld>
            <a:endParaRPr lang="en-US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0241458-DC69-5515-E280-2BD857122E34}"/>
              </a:ext>
            </a:extLst>
          </p:cNvPr>
          <p:cNvSpPr/>
          <p:nvPr userDrawn="1"/>
        </p:nvSpPr>
        <p:spPr>
          <a:xfrm>
            <a:off x="0" y="-23288"/>
            <a:ext cx="10878207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8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41E63BC2-B414-047E-FCC2-B58A37C058EC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62813" y="11992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0282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  <p:sldLayoutId id="2147483694" r:id="rId1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TH SarabunPSK" panose="020B0500040200020003" pitchFamily="34" charset="-34"/>
          <a:ea typeface="+mj-ea"/>
          <a:cs typeface="TH SarabunPSK" panose="020B0500040200020003" pitchFamily="34" charset="-34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TH SarabunPSK" panose="020B0500040200020003" pitchFamily="34" charset="-34"/>
          <a:ea typeface="+mn-ea"/>
          <a:cs typeface="TH SarabunPSK" panose="020B0500040200020003" pitchFamily="34" charset="-34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lt1"/>
        </a:solidFill>
        <a:effectLst/>
      </p:bgPr>
    </p:bg>
    <p:spTree>
      <p:nvGrpSpPr>
        <p:cNvPr id="1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E21C3B38-71CE-1833-2FE1-B7CC56FA2DC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/>
                </a:solidFill>
                <a:latin typeface="Calibri" panose="020F0502020204030204" pitchFamily="34" charset="0"/>
                <a:cs typeface="Calibri" panose="020F0502020204030204" pitchFamily="34" charset="0"/>
              </a:defRPr>
            </a:lvl1pPr>
          </a:lstStyle>
          <a:p>
            <a:fld id="{C787E290-76B0-4EA1-9FB1-BF333C18EEE2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28999999-A6B5-9969-59DB-B0506DE20BB0}"/>
              </a:ext>
            </a:extLst>
          </p:cNvPr>
          <p:cNvSpPr/>
          <p:nvPr userDrawn="1"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pic>
        <p:nvPicPr>
          <p:cNvPr id="3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ECB6FAA8-29F3-C880-BCEE-1EB338D514F0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88656535"/>
      </p:ext>
    </p:extLst>
  </p:cSld>
  <p:clrMap bg1="lt1" tx1="dk1" bg2="dk2" tx2="lt2" accent1="accent1" accent2="accent2" accent3="accent3" accent4="accent4" accent5="accent5" accent6="accent6" hlink="hlink" folHlink="folHlink"/>
  <p:sldLayoutIdLst>
    <p:sldLayoutId id="2147483696" r:id="rId1"/>
    <p:sldLayoutId id="2147483697" r:id="rId2"/>
    <p:sldLayoutId id="2147483698" r:id="rId3"/>
    <p:sldLayoutId id="2147483699" r:id="rId4"/>
  </p:sldLayoutIdLst>
  <p:hf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7" Type="http://schemas.openxmlformats.org/officeDocument/2006/relationships/image" Target="../media/image13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6" Type="http://schemas.openxmlformats.org/officeDocument/2006/relationships/hyperlink" Target="https://www.nesdc.go.th/download/document/NSCR/NS67_Book.pdf" TargetMode="External"/><Relationship Id="rId5" Type="http://schemas.openxmlformats.org/officeDocument/2006/relationships/hyperlink" Target="https://www.nesdc.go.th/download/document/NSCR/Masterplan2566-2580.pdf" TargetMode="External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6.png"/><Relationship Id="rId5" Type="http://schemas.openxmlformats.org/officeDocument/2006/relationships/hyperlink" Target="https://www.nesdc.go.th/download/document/NSCR/NS67_Book.pdf" TargetMode="External"/><Relationship Id="rId4" Type="http://schemas.openxmlformats.org/officeDocument/2006/relationships/hyperlink" Target="https://www.nesdc.go.th/download/document/NSCR/Masterplan2566-2580.pdf" TargetMode="Externa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download/document/NSCR/NS67_Book.pdf" TargetMode="External"/><Relationship Id="rId2" Type="http://schemas.openxmlformats.org/officeDocument/2006/relationships/hyperlink" Target="https://www.nesdc.go.th/article_attach/article_file_20230307173847.pdf" TargetMode="External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6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8.xml"/><Relationship Id="rId5" Type="http://schemas.openxmlformats.org/officeDocument/2006/relationships/image" Target="../media/image20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esdc.go.th/download/document/NSCR/Masterplan2566-2580.pdf" TargetMode="External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esdc.go.th/download/document/NSCR/NS67_Book.pdf" TargetMode="Externa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2.png"/><Relationship Id="rId5" Type="http://schemas.openxmlformats.org/officeDocument/2006/relationships/image" Target="../media/image14.png"/><Relationship Id="rId4" Type="http://schemas.openxmlformats.org/officeDocument/2006/relationships/image" Target="../media/image1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6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0.xml"/><Relationship Id="rId5" Type="http://schemas.openxmlformats.org/officeDocument/2006/relationships/image" Target="../media/image16.png"/><Relationship Id="rId4" Type="http://schemas.openxmlformats.org/officeDocument/2006/relationships/hyperlink" Target="https://www.dga.or.th/policy-standard/policy-regulation/dg-readiness-survey/" TargetMode="Externa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3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" name="Rectangle 58">
            <a:extLst>
              <a:ext uri="{FF2B5EF4-FFF2-40B4-BE49-F238E27FC236}">
                <a16:creationId xmlns:a16="http://schemas.microsoft.com/office/drawing/2014/main" id="{C2EC05C2-AC68-47F5-863D-7B96517A1D54}"/>
              </a:ext>
            </a:extLst>
          </p:cNvPr>
          <p:cNvSpPr/>
          <p:nvPr/>
        </p:nvSpPr>
        <p:spPr>
          <a:xfrm>
            <a:off x="13646" y="1886075"/>
            <a:ext cx="12192000" cy="276913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15" name="Rectangle 114"/>
          <p:cNvSpPr/>
          <p:nvPr/>
        </p:nvSpPr>
        <p:spPr>
          <a:xfrm>
            <a:off x="-20480" y="-23716"/>
            <a:ext cx="11627893" cy="55046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-13648" y="6400800"/>
            <a:ext cx="12219294" cy="470847"/>
            <a:chOff x="-13648" y="6400800"/>
            <a:chExt cx="12219294" cy="470847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99731E13-D5F2-41FB-ABFE-F220E9B05DDC}"/>
                </a:ext>
              </a:extLst>
            </p:cNvPr>
            <p:cNvSpPr/>
            <p:nvPr/>
          </p:nvSpPr>
          <p:spPr>
            <a:xfrm>
              <a:off x="9976513" y="6400800"/>
              <a:ext cx="2229133" cy="470847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5" name="Rectangle 4"/>
            <p:cNvSpPr/>
            <p:nvPr/>
          </p:nvSpPr>
          <p:spPr>
            <a:xfrm>
              <a:off x="-13648" y="6492875"/>
              <a:ext cx="11627893" cy="365125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92278" y="2116481"/>
            <a:ext cx="1208607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รายละเอียดตัวชี้วัดในการประเมินส่วนราชการ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ตามมาตรการปรับปรุงประสิทธิภาพในการปฏิบัติราชการ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ประจำปีงบประมาณ พ.ศ. 256</a:t>
            </a:r>
            <a:r>
              <a:rPr kumimoji="0" lang="en-US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– 2570</a:t>
            </a:r>
            <a:endParaRPr kumimoji="0" lang="th-TH" sz="3600" b="1" i="0" u="none" strike="noStrike" kern="1200" cap="none" spc="0" normalizeH="0" baseline="0" noProof="0" dirty="0">
              <a:ln>
                <a:noFill/>
              </a:ln>
              <a:solidFill>
                <a:srgbClr val="203864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3600" b="1" i="0" u="none" strike="noStrike" kern="1200" cap="none" spc="0" normalizeH="0" baseline="0" noProof="0" dirty="0">
                <a:ln>
                  <a:noFill/>
                </a:ln>
                <a:solidFill>
                  <a:srgbClr val="203864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สำนักงานมาตรฐานสินค้าเกษตรและอาหารแห่งชาติ</a:t>
            </a:r>
          </a:p>
        </p:txBody>
      </p:sp>
    </p:spTree>
    <p:extLst>
      <p:ext uri="{BB962C8B-B14F-4D97-AF65-F5344CB8AC3E}">
        <p14:creationId xmlns:p14="http://schemas.microsoft.com/office/powerpoint/2010/main" val="9257715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73144"/>
              </p:ext>
            </p:extLst>
          </p:nvPr>
        </p:nvGraphicFramePr>
        <p:xfrm>
          <a:off x="688473" y="4768656"/>
          <a:ext cx="10025380" cy="88950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9003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250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52729">
                <a:tc>
                  <a:txBody>
                    <a:bodyPr/>
                    <a:lstStyle/>
                    <a:p>
                      <a:pPr marL="68579" indent="0">
                        <a:lnSpc>
                          <a:spcPct val="100000"/>
                        </a:lnSpc>
                        <a:spcBef>
                          <a:spcPts val="110"/>
                        </a:spcBef>
                        <a:buFont typeface="+mj-lt"/>
                        <a:buNone/>
                        <a:tabLst>
                          <a:tab pos="246379" algn="l"/>
                        </a:tabLst>
                      </a:pPr>
                      <a:r>
                        <a:rPr lang="th-TH" sz="1400" b="0" spc="-4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 คะแนน</a:t>
                      </a:r>
                      <a:r>
                        <a:rPr sz="1400" b="0" spc="-4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การประเมินสถานะของหน่วยงานในการเป็นระบบราชการ</a:t>
                      </a:r>
                      <a:r>
                        <a:rPr sz="1400" b="0" spc="1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1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</a:t>
                      </a:r>
                      <a:r>
                        <a:rPr sz="1400" b="0" spc="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(PMQA</a:t>
                      </a:r>
                      <a:r>
                        <a:rPr sz="1400" b="0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4.0)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397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2648">
                <a:tc>
                  <a:txBody>
                    <a:bodyPr/>
                    <a:lstStyle/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ระดับความพร้อมรัฐบาลดิจิทัลหน่วยงานภาครัฐของประเทศไทย</a:t>
                      </a:r>
                    </a:p>
                    <a:p>
                      <a:pPr marL="68579" indent="0">
                        <a:lnSpc>
                          <a:spcPts val="1675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คะแนนความพร้อมรัฐบาลดิจิทัลหน่วยงานภาครัฐของประเทศไทย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75"/>
                        </a:lnSpc>
                      </a:pPr>
                      <a:r>
                        <a:rPr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  <a:p>
                      <a:pPr marL="0" marR="382270" lvl="0" indent="0" algn="l" defTabSz="914400" eaLnBrk="1" fontAlgn="auto" latinLnBrk="0" hangingPunct="1">
                        <a:lnSpc>
                          <a:spcPts val="167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675">
                <a:tc>
                  <a:txBody>
                    <a:bodyPr/>
                    <a:lstStyle/>
                    <a:p>
                      <a:pPr marL="68579" indent="0">
                        <a:lnSpc>
                          <a:spcPts val="1660"/>
                        </a:lnSpc>
                        <a:buFont typeface="Wingdings"/>
                        <a:buNone/>
                        <a:tabLst>
                          <a:tab pos="246379" algn="l"/>
                        </a:tabLst>
                      </a:pP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 </a:t>
                      </a:r>
                      <a:r>
                        <a:rPr lang="en-US" sz="1400" b="0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 Survey</a:t>
                      </a:r>
                      <a:endParaRPr sz="1400" b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R="382270" algn="l">
                        <a:lnSpc>
                          <a:spcPts val="1660"/>
                        </a:lnSpc>
                      </a:pPr>
                      <a:r>
                        <a:rPr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400" spc="-25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" name="object 3"/>
          <p:cNvSpPr/>
          <p:nvPr/>
        </p:nvSpPr>
        <p:spPr>
          <a:xfrm>
            <a:off x="722376" y="1372097"/>
            <a:ext cx="9874250" cy="371603"/>
          </a:xfrm>
          <a:custGeom>
            <a:avLst/>
            <a:gdLst/>
            <a:ahLst/>
            <a:cxnLst/>
            <a:rect l="l" t="t" r="r" b="b"/>
            <a:pathLst>
              <a:path w="9874250" h="455930">
                <a:moveTo>
                  <a:pt x="9873996" y="0"/>
                </a:moveTo>
                <a:lnTo>
                  <a:pt x="0" y="0"/>
                </a:lnTo>
                <a:lnTo>
                  <a:pt x="0" y="455675"/>
                </a:lnTo>
                <a:lnTo>
                  <a:pt x="9873996" y="455675"/>
                </a:lnTo>
                <a:lnTo>
                  <a:pt x="9873996" y="0"/>
                </a:lnTo>
                <a:close/>
              </a:path>
            </a:pathLst>
          </a:custGeom>
          <a:solidFill>
            <a:srgbClr val="FFF1CC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133345" y="1325181"/>
            <a:ext cx="5681345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การประเมินประสิทธิผลการดําเนินงาน</a:t>
            </a:r>
            <a:r>
              <a:rPr kumimoji="0" sz="24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(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Performance</a:t>
            </a:r>
            <a:r>
              <a:rPr kumimoji="0" sz="2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 Base</a:t>
            </a:r>
            <a:r>
              <a:rPr kumimoji="0" sz="2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grpSp>
        <p:nvGrpSpPr>
          <p:cNvPr id="66" name="Group 65">
            <a:extLst>
              <a:ext uri="{FF2B5EF4-FFF2-40B4-BE49-F238E27FC236}">
                <a16:creationId xmlns:a16="http://schemas.microsoft.com/office/drawing/2014/main" id="{0DFAFB67-F43C-4758-A9E1-26C4F2EBBF61}"/>
              </a:ext>
            </a:extLst>
          </p:cNvPr>
          <p:cNvGrpSpPr/>
          <p:nvPr/>
        </p:nvGrpSpPr>
        <p:grpSpPr>
          <a:xfrm>
            <a:off x="8939291" y="1346518"/>
            <a:ext cx="1739264" cy="381515"/>
            <a:chOff x="9439440" y="1346205"/>
            <a:chExt cx="1739264" cy="381515"/>
          </a:xfrm>
        </p:grpSpPr>
        <p:sp>
          <p:nvSpPr>
            <p:cNvPr id="5" name="object 5"/>
            <p:cNvSpPr/>
            <p:nvPr/>
          </p:nvSpPr>
          <p:spPr>
            <a:xfrm>
              <a:off x="9439440" y="1377202"/>
              <a:ext cx="1739264" cy="349250"/>
            </a:xfrm>
            <a:custGeom>
              <a:avLst/>
              <a:gdLst/>
              <a:ahLst/>
              <a:cxnLst/>
              <a:rect l="l" t="t" r="r" b="b"/>
              <a:pathLst>
                <a:path w="1739265" h="349250">
                  <a:moveTo>
                    <a:pt x="1680717" y="0"/>
                  </a:moveTo>
                  <a:lnTo>
                    <a:pt x="58165" y="0"/>
                  </a:lnTo>
                  <a:lnTo>
                    <a:pt x="35522" y="4570"/>
                  </a:lnTo>
                  <a:lnTo>
                    <a:pt x="17033" y="17033"/>
                  </a:lnTo>
                  <a:lnTo>
                    <a:pt x="4570" y="35522"/>
                  </a:lnTo>
                  <a:lnTo>
                    <a:pt x="0" y="58165"/>
                  </a:lnTo>
                  <a:lnTo>
                    <a:pt x="0" y="290830"/>
                  </a:lnTo>
                  <a:lnTo>
                    <a:pt x="4570" y="313473"/>
                  </a:lnTo>
                  <a:lnTo>
                    <a:pt x="17033" y="331962"/>
                  </a:lnTo>
                  <a:lnTo>
                    <a:pt x="35522" y="344425"/>
                  </a:lnTo>
                  <a:lnTo>
                    <a:pt x="58165" y="348996"/>
                  </a:lnTo>
                  <a:lnTo>
                    <a:pt x="1680717" y="348996"/>
                  </a:lnTo>
                  <a:lnTo>
                    <a:pt x="1703361" y="344425"/>
                  </a:lnTo>
                  <a:lnTo>
                    <a:pt x="1721850" y="331962"/>
                  </a:lnTo>
                  <a:lnTo>
                    <a:pt x="1734313" y="313473"/>
                  </a:lnTo>
                  <a:lnTo>
                    <a:pt x="1738883" y="290830"/>
                  </a:lnTo>
                  <a:lnTo>
                    <a:pt x="1738883" y="58165"/>
                  </a:lnTo>
                  <a:lnTo>
                    <a:pt x="1734313" y="35522"/>
                  </a:lnTo>
                  <a:lnTo>
                    <a:pt x="1721850" y="17033"/>
                  </a:lnTo>
                  <a:lnTo>
                    <a:pt x="1703361" y="4570"/>
                  </a:lnTo>
                  <a:lnTo>
                    <a:pt x="1680717" y="0"/>
                  </a:lnTo>
                  <a:close/>
                </a:path>
              </a:pathLst>
            </a:custGeom>
            <a:solidFill>
              <a:srgbClr val="EC7C3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6" name="object 6"/>
            <p:cNvSpPr txBox="1"/>
            <p:nvPr/>
          </p:nvSpPr>
          <p:spPr>
            <a:xfrm>
              <a:off x="9909746" y="1346205"/>
              <a:ext cx="1029969" cy="381515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9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ร้อยละ</a:t>
              </a:r>
              <a:r>
                <a:rPr kumimoji="0" sz="2400" b="1" i="0" u="none" strike="noStrike" kern="0" cap="none" spc="-6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kumimoji="0" sz="2400" b="1" i="0" u="none" strike="noStrike" kern="0" cap="none" spc="-18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70</a:t>
              </a:r>
              <a:endParaRPr kumimoji="0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612425" y="4288172"/>
            <a:ext cx="10055910" cy="410475"/>
            <a:chOff x="540715" y="5233416"/>
            <a:chExt cx="10055910" cy="410475"/>
          </a:xfrm>
        </p:grpSpPr>
        <p:sp>
          <p:nvSpPr>
            <p:cNvPr id="8" name="object 8"/>
            <p:cNvSpPr/>
            <p:nvPr/>
          </p:nvSpPr>
          <p:spPr>
            <a:xfrm>
              <a:off x="722375" y="5233416"/>
              <a:ext cx="9874250" cy="357113"/>
            </a:xfrm>
            <a:custGeom>
              <a:avLst/>
              <a:gdLst/>
              <a:ahLst/>
              <a:cxnLst/>
              <a:rect l="l" t="t" r="r" b="b"/>
              <a:pathLst>
                <a:path w="9874250" h="457200">
                  <a:moveTo>
                    <a:pt x="9873996" y="0"/>
                  </a:moveTo>
                  <a:lnTo>
                    <a:pt x="0" y="0"/>
                  </a:lnTo>
                  <a:lnTo>
                    <a:pt x="0" y="457200"/>
                  </a:lnTo>
                  <a:lnTo>
                    <a:pt x="9873996" y="457200"/>
                  </a:lnTo>
                  <a:lnTo>
                    <a:pt x="9873996" y="0"/>
                  </a:lnTo>
                  <a:close/>
                </a:path>
              </a:pathLst>
            </a:custGeom>
            <a:solidFill>
              <a:srgbClr val="DAE2F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  <p:sp>
          <p:nvSpPr>
            <p:cNvPr id="9" name="object 9"/>
            <p:cNvSpPr/>
            <p:nvPr/>
          </p:nvSpPr>
          <p:spPr>
            <a:xfrm>
              <a:off x="540715" y="5233416"/>
              <a:ext cx="474648" cy="410475"/>
            </a:xfrm>
            <a:custGeom>
              <a:avLst/>
              <a:gdLst/>
              <a:ahLst/>
              <a:cxnLst/>
              <a:rect l="l" t="t" r="r" b="b"/>
              <a:pathLst>
                <a:path w="567055" h="567054">
                  <a:moveTo>
                    <a:pt x="283464" y="0"/>
                  </a:moveTo>
                  <a:lnTo>
                    <a:pt x="237484" y="3709"/>
                  </a:lnTo>
                  <a:lnTo>
                    <a:pt x="193867" y="14447"/>
                  </a:lnTo>
                  <a:lnTo>
                    <a:pt x="153195" y="31632"/>
                  </a:lnTo>
                  <a:lnTo>
                    <a:pt x="116053" y="54681"/>
                  </a:lnTo>
                  <a:lnTo>
                    <a:pt x="83024" y="83010"/>
                  </a:lnTo>
                  <a:lnTo>
                    <a:pt x="54692" y="116037"/>
                  </a:lnTo>
                  <a:lnTo>
                    <a:pt x="31639" y="153179"/>
                  </a:lnTo>
                  <a:lnTo>
                    <a:pt x="14451" y="193852"/>
                  </a:lnTo>
                  <a:lnTo>
                    <a:pt x="3710" y="237475"/>
                  </a:lnTo>
                  <a:lnTo>
                    <a:pt x="0" y="283464"/>
                  </a:lnTo>
                  <a:lnTo>
                    <a:pt x="3710" y="329443"/>
                  </a:lnTo>
                  <a:lnTo>
                    <a:pt x="14451" y="373060"/>
                  </a:lnTo>
                  <a:lnTo>
                    <a:pt x="31639" y="413732"/>
                  </a:lnTo>
                  <a:lnTo>
                    <a:pt x="54692" y="450874"/>
                  </a:lnTo>
                  <a:lnTo>
                    <a:pt x="83024" y="483903"/>
                  </a:lnTo>
                  <a:lnTo>
                    <a:pt x="116053" y="512235"/>
                  </a:lnTo>
                  <a:lnTo>
                    <a:pt x="153195" y="535288"/>
                  </a:lnTo>
                  <a:lnTo>
                    <a:pt x="193867" y="552476"/>
                  </a:lnTo>
                  <a:lnTo>
                    <a:pt x="237484" y="563217"/>
                  </a:lnTo>
                  <a:lnTo>
                    <a:pt x="283464" y="566928"/>
                  </a:lnTo>
                  <a:lnTo>
                    <a:pt x="329443" y="563217"/>
                  </a:lnTo>
                  <a:lnTo>
                    <a:pt x="373060" y="552476"/>
                  </a:lnTo>
                  <a:lnTo>
                    <a:pt x="413732" y="535288"/>
                  </a:lnTo>
                  <a:lnTo>
                    <a:pt x="450874" y="512235"/>
                  </a:lnTo>
                  <a:lnTo>
                    <a:pt x="483903" y="483903"/>
                  </a:lnTo>
                  <a:lnTo>
                    <a:pt x="512235" y="450874"/>
                  </a:lnTo>
                  <a:lnTo>
                    <a:pt x="535288" y="413732"/>
                  </a:lnTo>
                  <a:lnTo>
                    <a:pt x="552476" y="373060"/>
                  </a:lnTo>
                  <a:lnTo>
                    <a:pt x="563217" y="329443"/>
                  </a:lnTo>
                  <a:lnTo>
                    <a:pt x="566928" y="283464"/>
                  </a:lnTo>
                  <a:lnTo>
                    <a:pt x="563217" y="237475"/>
                  </a:lnTo>
                  <a:lnTo>
                    <a:pt x="552476" y="193852"/>
                  </a:lnTo>
                  <a:lnTo>
                    <a:pt x="535288" y="153179"/>
                  </a:lnTo>
                  <a:lnTo>
                    <a:pt x="512235" y="116037"/>
                  </a:lnTo>
                  <a:lnTo>
                    <a:pt x="483903" y="83010"/>
                  </a:lnTo>
                  <a:lnTo>
                    <a:pt x="450874" y="54681"/>
                  </a:lnTo>
                  <a:lnTo>
                    <a:pt x="413732" y="31632"/>
                  </a:lnTo>
                  <a:lnTo>
                    <a:pt x="373060" y="14447"/>
                  </a:lnTo>
                  <a:lnTo>
                    <a:pt x="329443" y="3709"/>
                  </a:lnTo>
                  <a:lnTo>
                    <a:pt x="283464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endParaRPr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777033" y="4297829"/>
            <a:ext cx="217804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098214" y="4265799"/>
            <a:ext cx="5307965" cy="381515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การประเมินศักยภาพในการดําเนินงาน</a:t>
            </a:r>
            <a:r>
              <a:rPr kumimoji="0" sz="2400" b="1" i="0" u="none" strike="noStrike" kern="0" cap="none" spc="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(</a:t>
            </a:r>
            <a:r>
              <a:rPr kumimoji="0" sz="2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Potential</a:t>
            </a:r>
            <a:r>
              <a:rPr kumimoji="0" sz="2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Base</a:t>
            </a:r>
            <a:r>
              <a:rPr kumimoji="0" sz="2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)</a:t>
            </a:r>
            <a:endParaRPr kumimoji="0" sz="2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384397" y="314958"/>
            <a:ext cx="10747628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การประเมินผลการปฏิบัติราชการ</a:t>
            </a: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ของ</a:t>
            </a: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สำนักงานมาตรฐานสินค้าเกษตรและอาหารแห่งชาติ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ประจําปีงบประมาณ</a:t>
            </a:r>
            <a:r>
              <a:rPr kumimoji="0" sz="24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พ.ศ.</a:t>
            </a:r>
            <a:r>
              <a:rPr kumimoji="0" sz="2400" b="1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 </a:t>
            </a:r>
            <a:r>
              <a:rPr kumimoji="0" sz="240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256</a:t>
            </a:r>
            <a:r>
              <a:rPr kumimoji="0" lang="th-TH" sz="2400" b="1" i="0" u="none" strike="noStrike" kern="0" cap="none" spc="-17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t>9 - 2570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281940" y="809231"/>
            <a:ext cx="2577465" cy="742315"/>
            <a:chOff x="281940" y="809231"/>
            <a:chExt cx="2577465" cy="742315"/>
          </a:xfrm>
        </p:grpSpPr>
        <p:pic>
          <p:nvPicPr>
            <p:cNvPr id="16" name="object 1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73380" y="911301"/>
              <a:ext cx="2485644" cy="448106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81940" y="809231"/>
              <a:ext cx="2506980" cy="742200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426719" y="926591"/>
            <a:ext cx="2383790" cy="346075"/>
          </a:xfrm>
          <a:prstGeom prst="rect">
            <a:avLst/>
          </a:prstGeom>
          <a:solidFill>
            <a:srgbClr val="D9D9D9"/>
          </a:solidFill>
        </p:spPr>
        <p:txBody>
          <a:bodyPr vert="horz" wrap="square" lIns="0" tIns="0" rIns="0" bIns="0" rtlCol="0">
            <a:spAutoFit/>
          </a:bodyPr>
          <a:lstStyle/>
          <a:p>
            <a:pPr marL="90805" marR="0" lvl="0" indent="0" algn="l" defTabSz="914400" rtl="0" eaLnBrk="1" fontAlgn="auto" latinLnBrk="0" hangingPunct="1">
              <a:lnSpc>
                <a:spcPts val="262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ea typeface="+mn-ea"/>
                <a:cs typeface="TH SarabunIT๙"/>
              </a:rPr>
              <a:t>องค์ประกอบการประเมิน</a:t>
            </a:r>
            <a:endParaRPr kumimoji="0" sz="24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ea typeface="+mn-ea"/>
              <a:cs typeface="TH SarabunIT๙"/>
            </a:endParaRPr>
          </a:p>
        </p:txBody>
      </p:sp>
      <p:sp>
        <p:nvSpPr>
          <p:cNvPr id="19" name="object 19"/>
          <p:cNvSpPr/>
          <p:nvPr/>
        </p:nvSpPr>
        <p:spPr>
          <a:xfrm>
            <a:off x="8951848" y="5940208"/>
            <a:ext cx="1740535" cy="349250"/>
          </a:xfrm>
          <a:custGeom>
            <a:avLst/>
            <a:gdLst/>
            <a:ahLst/>
            <a:cxnLst/>
            <a:rect l="l" t="t" r="r" b="b"/>
            <a:pathLst>
              <a:path w="1740534" h="349250">
                <a:moveTo>
                  <a:pt x="1649094" y="0"/>
                </a:moveTo>
                <a:lnTo>
                  <a:pt x="91312" y="0"/>
                </a:lnTo>
                <a:lnTo>
                  <a:pt x="55774" y="7177"/>
                </a:lnTo>
                <a:lnTo>
                  <a:pt x="26749" y="26750"/>
                </a:lnTo>
                <a:lnTo>
                  <a:pt x="7177" y="55780"/>
                </a:lnTo>
                <a:lnTo>
                  <a:pt x="0" y="91325"/>
                </a:lnTo>
                <a:lnTo>
                  <a:pt x="0" y="257670"/>
                </a:lnTo>
                <a:lnTo>
                  <a:pt x="7177" y="293218"/>
                </a:lnTo>
                <a:lnTo>
                  <a:pt x="26749" y="322246"/>
                </a:lnTo>
                <a:lnTo>
                  <a:pt x="55774" y="341818"/>
                </a:lnTo>
                <a:lnTo>
                  <a:pt x="91312" y="348994"/>
                </a:lnTo>
                <a:lnTo>
                  <a:pt x="1649094" y="348994"/>
                </a:lnTo>
                <a:lnTo>
                  <a:pt x="1684633" y="341818"/>
                </a:lnTo>
                <a:lnTo>
                  <a:pt x="1713658" y="322246"/>
                </a:lnTo>
                <a:lnTo>
                  <a:pt x="1733230" y="293218"/>
                </a:lnTo>
                <a:lnTo>
                  <a:pt x="1740407" y="257670"/>
                </a:lnTo>
                <a:lnTo>
                  <a:pt x="1740407" y="91325"/>
                </a:lnTo>
                <a:lnTo>
                  <a:pt x="1733230" y="55780"/>
                </a:lnTo>
                <a:lnTo>
                  <a:pt x="1713658" y="26750"/>
                </a:lnTo>
                <a:lnTo>
                  <a:pt x="1684633" y="7177"/>
                </a:lnTo>
                <a:lnTo>
                  <a:pt x="1649094" y="0"/>
                </a:lnTo>
                <a:close/>
              </a:path>
            </a:pathLst>
          </a:custGeom>
          <a:solidFill>
            <a:srgbClr val="538235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</a:endParaRPr>
          </a:p>
        </p:txBody>
      </p:sp>
      <p:graphicFrame>
        <p:nvGraphicFramePr>
          <p:cNvPr id="22" name="object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587677"/>
              </p:ext>
            </p:extLst>
          </p:nvPr>
        </p:nvGraphicFramePr>
        <p:xfrm>
          <a:off x="630780" y="1729969"/>
          <a:ext cx="10105620" cy="24861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825717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8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17009">
                <a:tc gridSpan="2">
                  <a:txBody>
                    <a:bodyPr/>
                    <a:lstStyle/>
                    <a:p>
                      <a:pPr marL="1270" algn="ctr">
                        <a:lnSpc>
                          <a:spcPts val="2370"/>
                        </a:lnSpc>
                      </a:pPr>
                      <a:r>
                        <a:rPr sz="2000" b="1" spc="-10" dirty="0"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ตัวชี้วัด</a:t>
                      </a:r>
                      <a:endParaRPr sz="2000" dirty="0"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0" marR="0" marT="0" marB="0">
                    <a:lnL w="12700">
                      <a:solidFill>
                        <a:srgbClr val="FFFFFF"/>
                      </a:solidFill>
                      <a:prstDash val="solid"/>
                    </a:lnL>
                    <a:lnR w="12700">
                      <a:solidFill>
                        <a:srgbClr val="FFFFFF"/>
                      </a:solidFill>
                      <a:prstDash val="solid"/>
                    </a:lnR>
                    <a:lnT w="12700">
                      <a:solidFill>
                        <a:srgbClr val="FFFFFF"/>
                      </a:solidFill>
                      <a:prstDash val="solid"/>
                    </a:lnT>
                    <a:solidFill>
                      <a:srgbClr val="FFE69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128905">
                        <a:lnSpc>
                          <a:spcPts val="1545"/>
                        </a:lnSpc>
                      </a:pPr>
                      <a:r>
                        <a:rPr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</a:t>
                      </a:r>
                      <a:r>
                        <a:rPr lang="th-TH"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ที่กำหนดจากตัวชี้วัด</a:t>
                      </a:r>
                      <a:r>
                        <a:rPr sz="1400" b="1" spc="-3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เชิงยุทธศาสตร์สําคัญ</a:t>
                      </a:r>
                      <a:r>
                        <a:rPr sz="1400" b="1" spc="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(Strategic</a:t>
                      </a:r>
                      <a:r>
                        <a:rPr sz="1400" b="1" spc="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310" indent="-192405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310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อัตราการขยายตัวของมูลค่าของสินค้าเกษตรอัตลักษณ์พื้นถิ่น</a:t>
                      </a:r>
                      <a:r>
                        <a:rPr sz="1400" spc="2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          </a:r>
                      <a:r>
                        <a:rPr sz="1400" spc="10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sz="1400" spc="-1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</a:t>
                      </a:r>
                      <a:r>
                        <a:rPr lang="th-TH" sz="1400" spc="-1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sz="140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10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อัตราการขยายตัวของมูลค่าสินค้าเกษตรปลอดภัยที่เป็นสินค้าอินทรีย์</a:t>
                      </a:r>
                      <a:r>
                        <a:rPr sz="1400" spc="33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(ปีงบประมาณ)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sz="1400" spc="-1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รายได้เงินสดสุทธิทางการเกษตรของเกษตรกรเฉลี่ยต่อครัวเรือน</a:t>
                      </a:r>
                      <a:endParaRPr lang="th-TH" sz="1400" spc="-1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321945" indent="-193040">
                        <a:lnSpc>
                          <a:spcPts val="1595"/>
                        </a:lnSpc>
                        <a:buFont typeface="TH SarabunPSK"/>
                        <a:buAutoNum type="arabicPeriod"/>
                        <a:tabLst>
                          <a:tab pos="321945" algn="l"/>
                        </a:tabLst>
                      </a:pPr>
                      <a:r>
                        <a:rPr lang="th-TH" sz="140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ร้อยละเฉลี่ยของงานบริการที่พัฒนาและเชื่อมโยงมาให้บริการบนแพลตฟอร์มดิจิทัลกลาง </a:t>
                      </a:r>
                      <a:endParaRPr sz="1400" dirty="0">
                        <a:solidFill>
                          <a:srgbClr val="7030A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0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ct val="90100"/>
                        </a:lnSpc>
                      </a:pPr>
                      <a:r>
                        <a:rPr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5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</a:t>
                      </a:r>
                      <a:r>
                        <a:rPr lang="th-TH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</a:t>
                      </a:r>
                      <a:r>
                        <a:rPr sz="140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solidFill>
                            <a:srgbClr val="7030A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 </a:t>
                      </a:r>
                      <a:r>
                        <a:rPr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5</a:t>
                      </a:r>
                      <a:r>
                        <a:rPr lang="en-US" sz="1400" spc="-5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</a:t>
                      </a:r>
                      <a:r>
                        <a:rPr sz="140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400" spc="-2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ct val="90100"/>
                        </a:lnSpc>
                      </a:pPr>
                      <a:r>
                        <a:rPr lang="th-TH" sz="1400" spc="-20" dirty="0">
                          <a:solidFill>
                            <a:srgbClr val="6F2F9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10</a:t>
                      </a:r>
                      <a:endParaRPr lang="en-US" sz="1400" spc="-2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marR="412115" algn="l">
                        <a:lnSpc>
                          <a:spcPct val="90100"/>
                        </a:lnSpc>
                      </a:pPr>
                      <a:endParaRPr lang="en-US" sz="1400" spc="-20" dirty="0">
                        <a:solidFill>
                          <a:srgbClr val="6F2F9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1905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4204">
                <a:tc>
                  <a:txBody>
                    <a:bodyPr/>
                    <a:lstStyle/>
                    <a:p>
                      <a:pPr marL="128905">
                        <a:lnSpc>
                          <a:spcPts val="1595"/>
                        </a:lnSpc>
                        <a:spcBef>
                          <a:spcPts val="5"/>
                        </a:spcBef>
                      </a:pP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ตัวชี้วัดตามภารกิจพื้นฐาน/งานตามหน้าที่ความรับผิดชอบหลัก</a:t>
                      </a:r>
                      <a:r>
                        <a:rPr sz="1400" b="1" spc="15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(Function</a:t>
                      </a:r>
                      <a:r>
                        <a:rPr sz="1400" b="1" spc="135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sz="1400" b="1" spc="-1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KPIs)</a:t>
                      </a:r>
                      <a:endParaRPr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marR="0" lvl="0" indent="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1945" algn="l"/>
                          <a:tab pos="869315" algn="l"/>
                          <a:tab pos="2032635" algn="l"/>
                        </a:tabLst>
                        <a:defRPr/>
                      </a:pPr>
                      <a:r>
                        <a:rPr lang="en-US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6. </a:t>
                      </a: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หน่วยรับรอง/หน่วยตรวจด้านสินค้าเกษตรและอาหารที่ได้รับการรับรองระบบงานหรือการต่ออายุการรับรองระบบงาน </a:t>
                      </a:r>
                      <a:endParaRPr lang="en-US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28905" marR="0" lvl="0" indent="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1945" algn="l"/>
                          <a:tab pos="869315" algn="l"/>
                          <a:tab pos="2032635" algn="l"/>
                        </a:tabLst>
                        <a:defRPr/>
                      </a:pPr>
                      <a:r>
                        <a:rPr lang="en-US" sz="1400" u="none" dirty="0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 </a:t>
                      </a:r>
                      <a:r>
                        <a:rPr lang="th-TH" sz="1400" u="none" dirty="0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ความสำเร็จในการเจรจาจัดทำความตกลงและการเจรจาแก้ไขปัญหาสินค้าเกษตรและอาหาร </a:t>
                      </a:r>
                    </a:p>
                    <a:p>
                      <a:pPr marL="128905" marR="0" lvl="0" indent="0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TH SarabunPSK"/>
                        <a:buNone/>
                        <a:tabLst>
                          <a:tab pos="321945" algn="l"/>
                          <a:tab pos="869315" algn="l"/>
                          <a:tab pos="2032635" algn="l"/>
                        </a:tabLst>
                        <a:defRPr/>
                      </a:pPr>
                      <a:r>
                        <a:rPr lang="th-TH" sz="1400" u="none" dirty="0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u="none" dirty="0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lang="th-TH" sz="1400" u="none" dirty="0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จำนวนการถ่ายทอดองค์ความรู้ด้านมาตรฐานสินค้าเกษตร</a:t>
                      </a:r>
                      <a:r>
                        <a:rPr lang="en-US" sz="1400" u="none" dirty="0">
                          <a:uFill>
                            <a:solidFill>
                              <a:srgbClr val="000000"/>
                            </a:solidFill>
                          </a:u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,</a:t>
                      </a: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  <a:sym typeface="Arial"/>
                        </a:rPr>
                        <a:t>มาตรฐานโคเด็กซ์, </a:t>
                      </a:r>
                      <a:r>
                        <a:rPr kumimoji="0" lang="en-US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  <a:sym typeface="Arial"/>
                        </a:rPr>
                        <a:t>WOAH, IPPC, </a:t>
                      </a:r>
                      <a:r>
                        <a:rPr kumimoji="0" lang="th-TH" sz="14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  <a:sym typeface="Arial"/>
                        </a:rPr>
                        <a:t>มาตรฐานอาเซียน, และเรื่องอื่นที่เกี่ยวข้อง</a:t>
                      </a:r>
                      <a:endParaRPr lang="th-TH" sz="1400" b="0" u="none" dirty="0">
                        <a:uFill>
                          <a:solidFill>
                            <a:srgbClr val="000000"/>
                          </a:solidFill>
                        </a:u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635" marB="0"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spcBef>
                          <a:spcPts val="20"/>
                        </a:spcBef>
                      </a:pPr>
                      <a:endParaRPr sz="13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algn="l">
                        <a:lnSpc>
                          <a:spcPts val="1595"/>
                        </a:lnSpc>
                      </a:pPr>
                      <a:r>
                        <a:rPr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0</a:t>
                      </a:r>
                      <a:r>
                        <a:rPr lang="th-TH"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836294" algn="l">
                        <a:lnSpc>
                          <a:spcPts val="1595"/>
                        </a:lnSpc>
                      </a:pPr>
                      <a:r>
                        <a:rPr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sz="1400" spc="-2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spc="-5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  <a:p>
                      <a:pPr marL="836294" marR="0" lvl="0" indent="0" algn="l" defTabSz="914400" eaLnBrk="1" fontAlgn="auto" latinLnBrk="0" hangingPunct="1">
                        <a:lnSpc>
                          <a:spcPts val="1595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</a:t>
                      </a:r>
                      <a:r>
                        <a:rPr lang="th-TH" sz="1400" spc="-2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spc="-5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</a:t>
                      </a:r>
                      <a:endParaRPr lang="th-TH" sz="140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0" marR="0" marT="2540" marB="0"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3" name="object 23"/>
          <p:cNvSpPr/>
          <p:nvPr/>
        </p:nvSpPr>
        <p:spPr>
          <a:xfrm>
            <a:off x="731879" y="3299517"/>
            <a:ext cx="9432290" cy="0"/>
          </a:xfrm>
          <a:custGeom>
            <a:avLst/>
            <a:gdLst/>
            <a:ahLst/>
            <a:cxnLst/>
            <a:rect l="l" t="t" r="r" b="b"/>
            <a:pathLst>
              <a:path w="9432290">
                <a:moveTo>
                  <a:pt x="0" y="0"/>
                </a:moveTo>
                <a:lnTo>
                  <a:pt x="9432036" y="0"/>
                </a:lnTo>
              </a:path>
            </a:pathLst>
          </a:custGeom>
          <a:ln w="6350">
            <a:solidFill>
              <a:srgbClr val="FFC000"/>
            </a:solidFill>
            <a:prstDash val="sysDot"/>
          </a:ln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</a:endParaRPr>
          </a:p>
        </p:txBody>
      </p:sp>
      <p:grpSp>
        <p:nvGrpSpPr>
          <p:cNvPr id="24" name="object 24"/>
          <p:cNvGrpSpPr/>
          <p:nvPr/>
        </p:nvGrpSpPr>
        <p:grpSpPr>
          <a:xfrm>
            <a:off x="10748962" y="4075050"/>
            <a:ext cx="339090" cy="147320"/>
            <a:chOff x="10745469" y="4047490"/>
            <a:chExt cx="339090" cy="147320"/>
          </a:xfrm>
        </p:grpSpPr>
        <p:sp>
          <p:nvSpPr>
            <p:cNvPr id="25" name="object 25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26" name="object 26"/>
            <p:cNvSpPr/>
            <p:nvPr/>
          </p:nvSpPr>
          <p:spPr>
            <a:xfrm>
              <a:off x="10751819" y="4053840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20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27" name="object 27"/>
          <p:cNvSpPr txBox="1"/>
          <p:nvPr/>
        </p:nvSpPr>
        <p:spPr>
          <a:xfrm>
            <a:off x="10718418" y="1858136"/>
            <a:ext cx="969644" cy="20827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คําอธิบาย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12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Tag</a:t>
            </a:r>
            <a:r>
              <a:rPr kumimoji="0" sz="1200" b="1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1200" b="1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28" name="object 28"/>
          <p:cNvGrpSpPr/>
          <p:nvPr/>
        </p:nvGrpSpPr>
        <p:grpSpPr>
          <a:xfrm>
            <a:off x="10733278" y="2090673"/>
            <a:ext cx="339090" cy="145415"/>
            <a:chOff x="10733278" y="2090673"/>
            <a:chExt cx="339090" cy="145415"/>
          </a:xfrm>
        </p:grpSpPr>
        <p:sp>
          <p:nvSpPr>
            <p:cNvPr id="29" name="object 29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0" name="object 30"/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31" name="object 31"/>
          <p:cNvSpPr txBox="1"/>
          <p:nvPr/>
        </p:nvSpPr>
        <p:spPr>
          <a:xfrm>
            <a:off x="10787888" y="2059686"/>
            <a:ext cx="232410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-2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แม่บท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32" name="object 32"/>
          <p:cNvSpPr txBox="1"/>
          <p:nvPr/>
        </p:nvSpPr>
        <p:spPr>
          <a:xfrm>
            <a:off x="11121008" y="2082546"/>
            <a:ext cx="723900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ตัวชี้วัดตามแผนแม่บทฯ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33" name="object 33"/>
          <p:cNvGrpSpPr/>
          <p:nvPr/>
        </p:nvGrpSpPr>
        <p:grpSpPr>
          <a:xfrm>
            <a:off x="10737850" y="2543301"/>
            <a:ext cx="339090" cy="147320"/>
            <a:chOff x="10737850" y="2543301"/>
            <a:chExt cx="339090" cy="147320"/>
          </a:xfrm>
        </p:grpSpPr>
        <p:sp>
          <p:nvSpPr>
            <p:cNvPr id="34" name="object 34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B3C5D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35" name="object 35"/>
            <p:cNvSpPr/>
            <p:nvPr/>
          </p:nvSpPr>
          <p:spPr>
            <a:xfrm>
              <a:off x="10744200" y="2549651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B3C5D4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36" name="object 36"/>
          <p:cNvSpPr txBox="1"/>
          <p:nvPr/>
        </p:nvSpPr>
        <p:spPr>
          <a:xfrm>
            <a:off x="10787633" y="2505582"/>
            <a:ext cx="240029" cy="206375"/>
          </a:xfrm>
          <a:prstGeom prst="rect">
            <a:avLst/>
          </a:prstGeom>
        </p:spPr>
        <p:txBody>
          <a:bodyPr vert="horz" wrap="square" lIns="0" tIns="43815" rIns="0" bIns="0" rtlCol="0">
            <a:spAutoFit/>
          </a:bodyPr>
          <a:lstStyle/>
          <a:p>
            <a:pPr marL="45720" marR="5080" lvl="0" indent="-33655" algn="l" defTabSz="914400" rtl="0" eaLnBrk="1" fontAlgn="auto" latinLnBrk="0" hangingPunct="1">
              <a:lnSpc>
                <a:spcPct val="70000"/>
              </a:lnSpc>
              <a:spcBef>
                <a:spcPts val="34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นโยบาย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/</a:t>
            </a:r>
            <a:r>
              <a:rPr kumimoji="0" sz="7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sz="7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สั่งการ</a:t>
            </a:r>
            <a:endParaRPr kumimoji="0" sz="7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sp>
        <p:nvSpPr>
          <p:cNvPr id="37" name="object 37"/>
          <p:cNvSpPr txBox="1"/>
          <p:nvPr/>
        </p:nvSpPr>
        <p:spPr>
          <a:xfrm>
            <a:off x="11124692" y="2486025"/>
            <a:ext cx="715010" cy="272415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 marR="5080" lvl="0" indent="0" algn="l" defTabSz="914400" rtl="0" eaLnBrk="1" fontAlgn="auto" latinLnBrk="0" hangingPunct="1">
              <a:lnSpc>
                <a:spcPts val="860"/>
              </a:lnSpc>
              <a:spcBef>
                <a:spcPts val="31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ตัวชี้วัดนโยบายรัฐบาล/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ข้อสั่งการ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38" name="object 38"/>
          <p:cNvGrpSpPr/>
          <p:nvPr/>
        </p:nvGrpSpPr>
        <p:grpSpPr>
          <a:xfrm>
            <a:off x="10746993" y="3034029"/>
            <a:ext cx="339090" cy="147320"/>
            <a:chOff x="10746993" y="3034029"/>
            <a:chExt cx="339090" cy="147320"/>
          </a:xfrm>
        </p:grpSpPr>
        <p:sp>
          <p:nvSpPr>
            <p:cNvPr id="39" name="object 39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6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6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F4DBB1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0" name="object 40"/>
            <p:cNvSpPr/>
            <p:nvPr/>
          </p:nvSpPr>
          <p:spPr>
            <a:xfrm>
              <a:off x="10753343" y="3040379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6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6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6"/>
                  </a:lnTo>
                  <a:close/>
                </a:path>
              </a:pathLst>
            </a:custGeom>
            <a:ln w="12700">
              <a:solidFill>
                <a:srgbClr val="F4DBB1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41" name="object 41"/>
          <p:cNvSpPr txBox="1"/>
          <p:nvPr/>
        </p:nvSpPr>
        <p:spPr>
          <a:xfrm>
            <a:off x="10728959" y="2974339"/>
            <a:ext cx="1036319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500" b="1" i="0" u="none" strike="noStrike" kern="0" cap="none" spc="0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แผนบูรฯ</a:t>
            </a:r>
            <a:r>
              <a:rPr kumimoji="0" sz="1500" b="1" i="0" u="none" strike="noStrike" kern="0" cap="none" spc="457" normalizeH="0" baseline="-11111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ตัวชี้วัดตามแผนงาน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42" name="object 42"/>
          <p:cNvGrpSpPr/>
          <p:nvPr/>
        </p:nvGrpSpPr>
        <p:grpSpPr>
          <a:xfrm>
            <a:off x="10746993" y="3779265"/>
            <a:ext cx="339090" cy="145415"/>
            <a:chOff x="10746993" y="3779265"/>
            <a:chExt cx="339090" cy="145415"/>
          </a:xfrm>
        </p:grpSpPr>
        <p:sp>
          <p:nvSpPr>
            <p:cNvPr id="43" name="object 43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1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0" y="113156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1" y="132587"/>
                  </a:lnTo>
                  <a:lnTo>
                    <a:pt x="285630" y="127373"/>
                  </a:lnTo>
                  <a:lnTo>
                    <a:pt x="306704" y="113156"/>
                  </a:lnTo>
                  <a:lnTo>
                    <a:pt x="320921" y="92082"/>
                  </a:lnTo>
                  <a:lnTo>
                    <a:pt x="326135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1" y="0"/>
                  </a:lnTo>
                  <a:close/>
                </a:path>
              </a:pathLst>
            </a:custGeom>
            <a:solidFill>
              <a:srgbClr val="A08E80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44" name="object 44"/>
            <p:cNvSpPr/>
            <p:nvPr/>
          </p:nvSpPr>
          <p:spPr>
            <a:xfrm>
              <a:off x="10753343" y="3785615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1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5" y="66293"/>
                  </a:lnTo>
                  <a:lnTo>
                    <a:pt x="320921" y="92082"/>
                  </a:lnTo>
                  <a:lnTo>
                    <a:pt x="306704" y="113156"/>
                  </a:lnTo>
                  <a:lnTo>
                    <a:pt x="285630" y="127373"/>
                  </a:lnTo>
                  <a:lnTo>
                    <a:pt x="259841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0" y="113156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A08E80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45" name="object 45"/>
          <p:cNvSpPr txBox="1"/>
          <p:nvPr/>
        </p:nvSpPr>
        <p:spPr>
          <a:xfrm>
            <a:off x="10787888" y="3755263"/>
            <a:ext cx="260985" cy="1778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ภารกิจ</a:t>
            </a:r>
            <a:endParaRPr kumimoji="0" sz="10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pic>
        <p:nvPicPr>
          <p:cNvPr id="46" name="object 4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0746993" y="3517138"/>
            <a:ext cx="337311" cy="145287"/>
          </a:xfrm>
          <a:prstGeom prst="rect">
            <a:avLst/>
          </a:prstGeom>
        </p:spPr>
      </p:pic>
      <p:sp>
        <p:nvSpPr>
          <p:cNvPr id="47" name="object 47"/>
          <p:cNvSpPr txBox="1"/>
          <p:nvPr/>
        </p:nvSpPr>
        <p:spPr>
          <a:xfrm>
            <a:off x="11121897" y="3057905"/>
            <a:ext cx="700405" cy="94424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320" marR="5080" lvl="0" indent="-1905" algn="l" defTabSz="914400" rtl="0" eaLnBrk="1" fontAlgn="auto" latinLnBrk="0" hangingPunct="1">
              <a:lnSpc>
                <a:spcPct val="128000"/>
              </a:lnSpc>
              <a:spcBef>
                <a:spcPts val="1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บูรณาการ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ตัวชี้วัดตามภารกิจใหม่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20320" marR="24765" lvl="0" indent="0" algn="l" defTabSz="914400" rtl="0" eaLnBrk="1" fontAlgn="auto" latinLnBrk="0" hangingPunct="1">
              <a:lnSpc>
                <a:spcPct val="80000"/>
              </a:lnSpc>
              <a:spcBef>
                <a:spcPts val="56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ตัวชี้วัดจากแผนแม่บทฯ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kumimoji="0" sz="900" b="0" i="0" u="none" strike="noStrike" kern="0" cap="none" spc="-4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และแผนฯ</a:t>
            </a:r>
            <a:r>
              <a:rPr kumimoji="0" sz="900" b="0" i="0" u="none" strike="noStrike" kern="0" cap="none" spc="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kumimoji="0" sz="900" b="0" i="0" u="none" strike="noStrike" kern="0" cap="none" spc="-2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13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</a:endParaRPr>
          </a:p>
          <a:p>
            <a:pPr marL="12700" marR="5715" lvl="0" indent="0" algn="l" defTabSz="914400" rtl="0" eaLnBrk="1" fontAlgn="auto" latinLnBrk="0" hangingPunct="1">
              <a:lnSpc>
                <a:spcPct val="80000"/>
              </a:lnSpc>
              <a:spcBef>
                <a:spcPts val="45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900" b="0" i="0" u="none" strike="noStrike" kern="0" cap="none" spc="-3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ตัวชี้วัดภารกิจสําคัญของ</a:t>
            </a:r>
            <a:r>
              <a:rPr kumimoji="0" sz="900" b="0" i="0" u="none" strike="noStrike" kern="0" cap="none" spc="50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หน่วยงาน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pSp>
        <p:nvGrpSpPr>
          <p:cNvPr id="48" name="object 48"/>
          <p:cNvGrpSpPr/>
          <p:nvPr/>
        </p:nvGrpSpPr>
        <p:grpSpPr>
          <a:xfrm>
            <a:off x="10731754" y="3293109"/>
            <a:ext cx="339090" cy="145415"/>
            <a:chOff x="10731754" y="3293109"/>
            <a:chExt cx="339090" cy="145415"/>
          </a:xfrm>
        </p:grpSpPr>
        <p:sp>
          <p:nvSpPr>
            <p:cNvPr id="49" name="object 49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4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7C8587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0" name="object 50"/>
            <p:cNvSpPr/>
            <p:nvPr/>
          </p:nvSpPr>
          <p:spPr>
            <a:xfrm>
              <a:off x="10738104" y="3299459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6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7C8587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51" name="object 51"/>
          <p:cNvSpPr txBox="1"/>
          <p:nvPr/>
        </p:nvSpPr>
        <p:spPr>
          <a:xfrm>
            <a:off x="10742168" y="3280663"/>
            <a:ext cx="320675" cy="14795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10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800" b="0" i="0" u="none" strike="noStrike" kern="0" cap="none" spc="-1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IT๙"/>
                <a:cs typeface="TH SarabunIT๙"/>
              </a:rPr>
              <a:t>ภารกิจใหม่</a:t>
            </a:r>
            <a:endParaRPr kumimoji="0" sz="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/>
              <a:cs typeface="TH SarabunIT๙"/>
            </a:endParaRPr>
          </a:p>
        </p:txBody>
      </p:sp>
      <p:grpSp>
        <p:nvGrpSpPr>
          <p:cNvPr id="52" name="object 52"/>
          <p:cNvGrpSpPr/>
          <p:nvPr/>
        </p:nvGrpSpPr>
        <p:grpSpPr>
          <a:xfrm>
            <a:off x="10737850" y="2319273"/>
            <a:ext cx="339090" cy="147320"/>
            <a:chOff x="10737850" y="2319273"/>
            <a:chExt cx="339090" cy="147320"/>
          </a:xfrm>
        </p:grpSpPr>
        <p:sp>
          <p:nvSpPr>
            <p:cNvPr id="53" name="object 53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4" name="object 54"/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55" name="object 55"/>
          <p:cNvSpPr txBox="1"/>
          <p:nvPr/>
        </p:nvSpPr>
        <p:spPr>
          <a:xfrm>
            <a:off x="10849736" y="2297938"/>
            <a:ext cx="1232028" cy="153888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89560" algn="l"/>
              </a:tabLst>
              <a:defRPr/>
            </a:pPr>
            <a:r>
              <a:rPr kumimoji="0" sz="1500" b="1" i="0" u="none" strike="noStrike" kern="0" cap="none" spc="-37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13</a:t>
            </a:r>
            <a:r>
              <a:rPr kumimoji="0" sz="1500" b="1" i="0" u="none" strike="noStrike" kern="0" cap="none" spc="0" normalizeH="0" baseline="2777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	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ตัวชี้วัดตามแผนฯ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sz="900" b="0" i="0" u="none" strike="noStrike" kern="0" cap="none" spc="-4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13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grpSp>
        <p:nvGrpSpPr>
          <p:cNvPr id="57" name="object 57"/>
          <p:cNvGrpSpPr/>
          <p:nvPr/>
        </p:nvGrpSpPr>
        <p:grpSpPr>
          <a:xfrm>
            <a:off x="10748518" y="4289805"/>
            <a:ext cx="340360" cy="145415"/>
            <a:chOff x="10748518" y="4289805"/>
            <a:chExt cx="340360" cy="145415"/>
          </a:xfrm>
        </p:grpSpPr>
        <p:sp>
          <p:nvSpPr>
            <p:cNvPr id="58" name="object 58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261365" y="0"/>
                  </a:moveTo>
                  <a:lnTo>
                    <a:pt x="66293" y="0"/>
                  </a:lnTo>
                  <a:lnTo>
                    <a:pt x="40505" y="5214"/>
                  </a:lnTo>
                  <a:lnTo>
                    <a:pt x="19430" y="19431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0" y="113157"/>
                  </a:lnTo>
                  <a:lnTo>
                    <a:pt x="40505" y="127373"/>
                  </a:lnTo>
                  <a:lnTo>
                    <a:pt x="66293" y="132588"/>
                  </a:lnTo>
                  <a:lnTo>
                    <a:pt x="261365" y="132588"/>
                  </a:lnTo>
                  <a:lnTo>
                    <a:pt x="287154" y="127373"/>
                  </a:lnTo>
                  <a:lnTo>
                    <a:pt x="308228" y="113157"/>
                  </a:lnTo>
                  <a:lnTo>
                    <a:pt x="322445" y="92082"/>
                  </a:lnTo>
                  <a:lnTo>
                    <a:pt x="327659" y="66294"/>
                  </a:lnTo>
                  <a:lnTo>
                    <a:pt x="322445" y="40505"/>
                  </a:lnTo>
                  <a:lnTo>
                    <a:pt x="308228" y="19431"/>
                  </a:lnTo>
                  <a:lnTo>
                    <a:pt x="287154" y="5214"/>
                  </a:lnTo>
                  <a:lnTo>
                    <a:pt x="261365" y="0"/>
                  </a:lnTo>
                  <a:close/>
                </a:path>
              </a:pathLst>
            </a:custGeom>
            <a:solidFill>
              <a:srgbClr val="71C9EF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59" name="object 59"/>
            <p:cNvSpPr/>
            <p:nvPr/>
          </p:nvSpPr>
          <p:spPr>
            <a:xfrm>
              <a:off x="10754868" y="4296155"/>
              <a:ext cx="327660" cy="132715"/>
            </a:xfrm>
            <a:custGeom>
              <a:avLst/>
              <a:gdLst/>
              <a:ahLst/>
              <a:cxnLst/>
              <a:rect l="l" t="t" r="r" b="b"/>
              <a:pathLst>
                <a:path w="327659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1"/>
                  </a:lnTo>
                  <a:lnTo>
                    <a:pt x="40505" y="5214"/>
                  </a:lnTo>
                  <a:lnTo>
                    <a:pt x="66293" y="0"/>
                  </a:lnTo>
                  <a:lnTo>
                    <a:pt x="261365" y="0"/>
                  </a:lnTo>
                  <a:lnTo>
                    <a:pt x="287154" y="5214"/>
                  </a:lnTo>
                  <a:lnTo>
                    <a:pt x="308228" y="19431"/>
                  </a:lnTo>
                  <a:lnTo>
                    <a:pt x="322445" y="40505"/>
                  </a:lnTo>
                  <a:lnTo>
                    <a:pt x="327659" y="66294"/>
                  </a:lnTo>
                  <a:lnTo>
                    <a:pt x="322445" y="92082"/>
                  </a:lnTo>
                  <a:lnTo>
                    <a:pt x="308228" y="113157"/>
                  </a:lnTo>
                  <a:lnTo>
                    <a:pt x="287154" y="127373"/>
                  </a:lnTo>
                  <a:lnTo>
                    <a:pt x="261365" y="132588"/>
                  </a:lnTo>
                  <a:lnTo>
                    <a:pt x="66293" y="132588"/>
                  </a:lnTo>
                  <a:lnTo>
                    <a:pt x="40505" y="127373"/>
                  </a:lnTo>
                  <a:lnTo>
                    <a:pt x="19430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700">
              <a:solidFill>
                <a:srgbClr val="71C9EF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60" name="object 60"/>
          <p:cNvSpPr txBox="1"/>
          <p:nvPr/>
        </p:nvSpPr>
        <p:spPr>
          <a:xfrm>
            <a:off x="10787214" y="3962020"/>
            <a:ext cx="1090295" cy="508000"/>
          </a:xfrm>
          <a:prstGeom prst="rect">
            <a:avLst/>
          </a:prstGeom>
        </p:spPr>
        <p:txBody>
          <a:bodyPr vert="horz" wrap="square" lIns="0" tIns="10160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JKPI</a:t>
            </a:r>
            <a:r>
              <a:rPr kumimoji="0" sz="10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...</a:t>
            </a:r>
            <a:r>
              <a:rPr kumimoji="0" sz="10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JKPI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ในประเด็นที่</a:t>
            </a:r>
            <a:r>
              <a:rPr kumimoji="0" sz="900" b="0" i="0" u="none" strike="noStrike" kern="0" cap="none" spc="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1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-</a:t>
            </a:r>
            <a:r>
              <a:rPr kumimoji="0" sz="900" b="0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 </a:t>
            </a:r>
            <a:r>
              <a:rPr kumimoji="0" sz="900" b="0" i="0" u="none" strike="noStrike" kern="0" cap="none" spc="-5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 New" panose="020B0500040200020003" pitchFamily="34" charset="-34"/>
                <a:cs typeface="TH Sarabun New" panose="020B0500040200020003" pitchFamily="34" charset="-34"/>
              </a:rPr>
              <a:t>6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 New" panose="020B0500040200020003" pitchFamily="34" charset="-34"/>
              <a:cs typeface="TH Sarabun New" panose="020B0500040200020003" pitchFamily="34" charset="-34"/>
            </a:endParaRPr>
          </a:p>
          <a:p>
            <a:pPr marL="16510" marR="0" lvl="0" indent="0" algn="l" defTabSz="914400" rtl="0" eaLnBrk="1" fontAlgn="auto" latinLnBrk="0" hangingPunct="1">
              <a:lnSpc>
                <a:spcPct val="100000"/>
              </a:lnSpc>
              <a:spcBef>
                <a:spcPts val="7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JKPI</a:t>
            </a:r>
            <a:r>
              <a:rPr kumimoji="0" sz="10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kumimoji="0" sz="1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...</a:t>
            </a:r>
            <a:r>
              <a:rPr kumimoji="0" sz="1000" b="0" i="0" u="none" strike="noStrike" kern="0" cap="none" spc="15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 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Joint</a:t>
            </a:r>
            <a:r>
              <a:rPr kumimoji="0" sz="9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KPI </a:t>
            </a:r>
            <a:r>
              <a:rPr kumimoji="0" sz="900" b="0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 panose="020B0500040200020003" pitchFamily="34" charset="-34"/>
                <a:cs typeface="TH SarabunIT๙" panose="020B0500040200020003" pitchFamily="34" charset="-34"/>
              </a:rPr>
              <a:t>บังคับ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pic>
        <p:nvPicPr>
          <p:cNvPr id="61" name="object 6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0692383" y="4319015"/>
            <a:ext cx="92200" cy="90677"/>
          </a:xfrm>
          <a:prstGeom prst="rect">
            <a:avLst/>
          </a:prstGeom>
        </p:spPr>
      </p:pic>
      <p:grpSp>
        <p:nvGrpSpPr>
          <p:cNvPr id="62" name="object 62"/>
          <p:cNvGrpSpPr/>
          <p:nvPr/>
        </p:nvGrpSpPr>
        <p:grpSpPr>
          <a:xfrm>
            <a:off x="10733278" y="2813050"/>
            <a:ext cx="339090" cy="145415"/>
            <a:chOff x="10733278" y="2813050"/>
            <a:chExt cx="339090" cy="145415"/>
          </a:xfrm>
        </p:grpSpPr>
        <p:sp>
          <p:nvSpPr>
            <p:cNvPr id="63" name="object 63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4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4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F4B893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64" name="object 64"/>
            <p:cNvSpPr/>
            <p:nvPr/>
          </p:nvSpPr>
          <p:spPr>
            <a:xfrm>
              <a:off x="10739628" y="2819400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4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4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4"/>
                  </a:lnTo>
                  <a:close/>
                </a:path>
              </a:pathLst>
            </a:custGeom>
            <a:ln w="12699">
              <a:solidFill>
                <a:srgbClr val="F4B89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sp>
        <p:nvSpPr>
          <p:cNvPr id="65" name="object 65"/>
          <p:cNvSpPr txBox="1"/>
          <p:nvPr/>
        </p:nvSpPr>
        <p:spPr>
          <a:xfrm>
            <a:off x="10741279" y="2780537"/>
            <a:ext cx="1340485" cy="166071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kumimoji="0" sz="1000" b="1" i="0" u="none" strike="noStrike" kern="0" cap="none" spc="-2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kumimoji="0" sz="1000" b="1" i="0" u="none" strike="noStrike" kern="0" cap="none" spc="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sz="1000" b="1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r>
              <a:rPr kumimoji="0" sz="1000" b="1" i="0" u="none" strike="noStrike" kern="0" cap="none" spc="40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ตัวชี้วัดตามแผนระดับ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2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หรือ</a:t>
            </a:r>
            <a:r>
              <a:rPr kumimoji="0" sz="900" b="0" i="0" u="none" strike="noStrike" kern="0" cap="none" spc="-5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sz="900" b="0" i="0" u="none" strike="noStrike" kern="0" cap="none" spc="-204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3</a:t>
            </a:r>
            <a:endParaRPr kumimoji="0" sz="9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pic>
        <p:nvPicPr>
          <p:cNvPr id="68" name="object 68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51946" y="2200366"/>
            <a:ext cx="472355" cy="612742"/>
          </a:xfrm>
          <a:prstGeom prst="rect">
            <a:avLst/>
          </a:prstGeom>
        </p:spPr>
      </p:pic>
      <p:sp>
        <p:nvSpPr>
          <p:cNvPr id="76" name="object 76"/>
          <p:cNvSpPr txBox="1">
            <a:spLocks noGrp="1"/>
          </p:cNvSpPr>
          <p:nvPr>
            <p:ph type="ftr" sz="quarter" idx="5"/>
          </p:nvPr>
        </p:nvSpPr>
        <p:spPr>
          <a:xfrm>
            <a:off x="9204674" y="5934105"/>
            <a:ext cx="1164590" cy="396262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ts val="303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400" b="1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ร้อยละ</a:t>
            </a:r>
            <a:r>
              <a:rPr kumimoji="0" sz="2400" b="1" i="0" u="none" strike="noStrike" kern="0" cap="none" spc="-6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sz="2400" b="1" i="0" u="none" strike="noStrike" kern="0" cap="none" spc="-195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100</a:t>
            </a:r>
          </a:p>
        </p:txBody>
      </p:sp>
      <p:sp>
        <p:nvSpPr>
          <p:cNvPr id="77" name="object 77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 marR="0" lvl="0" indent="0" algn="l" defTabSz="914400" rtl="0" eaLnBrk="1" fontAlgn="auto" latinLnBrk="0" hangingPunct="1">
              <a:lnSpc>
                <a:spcPts val="1775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81D60167-4931-47E6-BA6A-407CBD079E47}" type="slidenum">
              <a:rPr kumimoji="0" sz="1600" b="0" i="0" u="none" strike="noStrike" kern="0" cap="none" spc="-25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/>
                <a:ea typeface="+mn-ea"/>
                <a:cs typeface="TH SarabunPSK"/>
              </a:rPr>
              <a:pPr marL="38100" marR="0" lvl="0" indent="0" algn="l" defTabSz="914400" rtl="0" eaLnBrk="1" fontAlgn="auto" latinLnBrk="0" hangingPunct="1">
                <a:lnSpc>
                  <a:spcPts val="1775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sz="1600" b="0" i="0" u="none" strike="noStrike" kern="0" cap="none" spc="-25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/>
              <a:ea typeface="+mn-ea"/>
              <a:cs typeface="TH SarabunPSK"/>
            </a:endParaRPr>
          </a:p>
        </p:txBody>
      </p:sp>
      <p:grpSp>
        <p:nvGrpSpPr>
          <p:cNvPr id="87" name="object 52">
            <a:extLst>
              <a:ext uri="{FF2B5EF4-FFF2-40B4-BE49-F238E27FC236}">
                <a16:creationId xmlns:a16="http://schemas.microsoft.com/office/drawing/2014/main" id="{D998CDB9-86EB-4D52-BA5A-6D8C09CC8D13}"/>
              </a:ext>
            </a:extLst>
          </p:cNvPr>
          <p:cNvGrpSpPr/>
          <p:nvPr/>
        </p:nvGrpSpPr>
        <p:grpSpPr>
          <a:xfrm>
            <a:off x="346322" y="3018831"/>
            <a:ext cx="291677" cy="115136"/>
            <a:chOff x="10744200" y="2325623"/>
            <a:chExt cx="334934" cy="134620"/>
          </a:xfrm>
        </p:grpSpPr>
        <p:sp>
          <p:nvSpPr>
            <p:cNvPr id="88" name="object 53">
              <a:extLst>
                <a:ext uri="{FF2B5EF4-FFF2-40B4-BE49-F238E27FC236}">
                  <a16:creationId xmlns:a16="http://schemas.microsoft.com/office/drawing/2014/main" id="{CDD980D2-6772-4072-8A37-E07E84D70C35}"/>
                </a:ext>
              </a:extLst>
            </p:cNvPr>
            <p:cNvSpPr/>
            <p:nvPr/>
          </p:nvSpPr>
          <p:spPr>
            <a:xfrm>
              <a:off x="10752744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259079" y="0"/>
                  </a:moveTo>
                  <a:lnTo>
                    <a:pt x="67055" y="0"/>
                  </a:lnTo>
                  <a:lnTo>
                    <a:pt x="40933" y="5262"/>
                  </a:lnTo>
                  <a:lnTo>
                    <a:pt x="19621" y="19621"/>
                  </a:lnTo>
                  <a:lnTo>
                    <a:pt x="5262" y="40933"/>
                  </a:lnTo>
                  <a:lnTo>
                    <a:pt x="0" y="67055"/>
                  </a:lnTo>
                  <a:lnTo>
                    <a:pt x="5262" y="93178"/>
                  </a:lnTo>
                  <a:lnTo>
                    <a:pt x="19621" y="114490"/>
                  </a:lnTo>
                  <a:lnTo>
                    <a:pt x="40933" y="128849"/>
                  </a:lnTo>
                  <a:lnTo>
                    <a:pt x="67055" y="134112"/>
                  </a:lnTo>
                  <a:lnTo>
                    <a:pt x="259079" y="134112"/>
                  </a:lnTo>
                  <a:lnTo>
                    <a:pt x="285202" y="128849"/>
                  </a:lnTo>
                  <a:lnTo>
                    <a:pt x="306514" y="114490"/>
                  </a:lnTo>
                  <a:lnTo>
                    <a:pt x="320873" y="93178"/>
                  </a:lnTo>
                  <a:lnTo>
                    <a:pt x="326135" y="67055"/>
                  </a:lnTo>
                  <a:lnTo>
                    <a:pt x="320873" y="40933"/>
                  </a:lnTo>
                  <a:lnTo>
                    <a:pt x="306514" y="19621"/>
                  </a:lnTo>
                  <a:lnTo>
                    <a:pt x="285202" y="5262"/>
                  </a:lnTo>
                  <a:lnTo>
                    <a:pt x="259079" y="0"/>
                  </a:lnTo>
                  <a:close/>
                </a:path>
              </a:pathLst>
            </a:custGeom>
            <a:solidFill>
              <a:srgbClr val="6A8DC3"/>
            </a:solidFill>
          </p:spPr>
          <p:txBody>
            <a:bodyPr wrap="square" lIns="0" tIns="0" rIns="0" bIns="0" rtlCol="0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100" b="0" i="0" u="none" strike="noStrike" kern="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ordia New" panose="020B0304020202020204" pitchFamily="34" charset="-34"/>
                </a:rPr>
                <a:t>13</a:t>
              </a:r>
              <a:endParaRPr kumimoji="0" sz="11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89" name="object 54">
              <a:extLst>
                <a:ext uri="{FF2B5EF4-FFF2-40B4-BE49-F238E27FC236}">
                  <a16:creationId xmlns:a16="http://schemas.microsoft.com/office/drawing/2014/main" id="{A618558E-D264-4102-BE39-4CC69E6544A4}"/>
                </a:ext>
              </a:extLst>
            </p:cNvPr>
            <p:cNvSpPr/>
            <p:nvPr/>
          </p:nvSpPr>
          <p:spPr>
            <a:xfrm>
              <a:off x="10744200" y="2325623"/>
              <a:ext cx="326390" cy="134620"/>
            </a:xfrm>
            <a:custGeom>
              <a:avLst/>
              <a:gdLst/>
              <a:ahLst/>
              <a:cxnLst/>
              <a:rect l="l" t="t" r="r" b="b"/>
              <a:pathLst>
                <a:path w="326390" h="134619">
                  <a:moveTo>
                    <a:pt x="0" y="67055"/>
                  </a:moveTo>
                  <a:lnTo>
                    <a:pt x="5262" y="40933"/>
                  </a:lnTo>
                  <a:lnTo>
                    <a:pt x="19621" y="19621"/>
                  </a:lnTo>
                  <a:lnTo>
                    <a:pt x="40933" y="5262"/>
                  </a:lnTo>
                  <a:lnTo>
                    <a:pt x="67055" y="0"/>
                  </a:lnTo>
                  <a:lnTo>
                    <a:pt x="259079" y="0"/>
                  </a:lnTo>
                  <a:lnTo>
                    <a:pt x="285202" y="5262"/>
                  </a:lnTo>
                  <a:lnTo>
                    <a:pt x="306514" y="19621"/>
                  </a:lnTo>
                  <a:lnTo>
                    <a:pt x="320873" y="40933"/>
                  </a:lnTo>
                  <a:lnTo>
                    <a:pt x="326135" y="67055"/>
                  </a:lnTo>
                  <a:lnTo>
                    <a:pt x="320873" y="93178"/>
                  </a:lnTo>
                  <a:lnTo>
                    <a:pt x="306514" y="114490"/>
                  </a:lnTo>
                  <a:lnTo>
                    <a:pt x="285202" y="128849"/>
                  </a:lnTo>
                  <a:lnTo>
                    <a:pt x="259079" y="134112"/>
                  </a:lnTo>
                  <a:lnTo>
                    <a:pt x="67055" y="134112"/>
                  </a:lnTo>
                  <a:lnTo>
                    <a:pt x="40933" y="128849"/>
                  </a:lnTo>
                  <a:lnTo>
                    <a:pt x="19621" y="114490"/>
                  </a:lnTo>
                  <a:lnTo>
                    <a:pt x="5262" y="93178"/>
                  </a:lnTo>
                  <a:lnTo>
                    <a:pt x="0" y="67055"/>
                  </a:lnTo>
                  <a:close/>
                </a:path>
              </a:pathLst>
            </a:custGeom>
            <a:ln w="12700">
              <a:solidFill>
                <a:srgbClr val="6A8DC3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90" name="object 28">
            <a:extLst>
              <a:ext uri="{FF2B5EF4-FFF2-40B4-BE49-F238E27FC236}">
                <a16:creationId xmlns:a16="http://schemas.microsoft.com/office/drawing/2014/main" id="{720265A6-37A3-4ECD-9802-4DF2C5EA428E}"/>
              </a:ext>
            </a:extLst>
          </p:cNvPr>
          <p:cNvGrpSpPr/>
          <p:nvPr/>
        </p:nvGrpSpPr>
        <p:grpSpPr>
          <a:xfrm>
            <a:off x="384397" y="2843895"/>
            <a:ext cx="233331" cy="103936"/>
            <a:chOff x="10733278" y="2090673"/>
            <a:chExt cx="339090" cy="145415"/>
          </a:xfrm>
        </p:grpSpPr>
        <p:sp>
          <p:nvSpPr>
            <p:cNvPr id="91" name="object 29">
              <a:extLst>
                <a:ext uri="{FF2B5EF4-FFF2-40B4-BE49-F238E27FC236}">
                  <a16:creationId xmlns:a16="http://schemas.microsoft.com/office/drawing/2014/main" id="{3311134C-8B8B-4E6F-B6B8-3B8309B290C8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259842" y="0"/>
                  </a:moveTo>
                  <a:lnTo>
                    <a:pt x="66294" y="0"/>
                  </a:lnTo>
                  <a:lnTo>
                    <a:pt x="40505" y="5214"/>
                  </a:lnTo>
                  <a:lnTo>
                    <a:pt x="19430" y="19430"/>
                  </a:lnTo>
                  <a:lnTo>
                    <a:pt x="5214" y="40505"/>
                  </a:lnTo>
                  <a:lnTo>
                    <a:pt x="0" y="66293"/>
                  </a:lnTo>
                  <a:lnTo>
                    <a:pt x="5214" y="92082"/>
                  </a:lnTo>
                  <a:lnTo>
                    <a:pt x="19431" y="113157"/>
                  </a:lnTo>
                  <a:lnTo>
                    <a:pt x="40505" y="127373"/>
                  </a:lnTo>
                  <a:lnTo>
                    <a:pt x="66294" y="132587"/>
                  </a:lnTo>
                  <a:lnTo>
                    <a:pt x="259842" y="132587"/>
                  </a:lnTo>
                  <a:lnTo>
                    <a:pt x="285630" y="127373"/>
                  </a:lnTo>
                  <a:lnTo>
                    <a:pt x="306705" y="113157"/>
                  </a:lnTo>
                  <a:lnTo>
                    <a:pt x="320921" y="92082"/>
                  </a:lnTo>
                  <a:lnTo>
                    <a:pt x="326136" y="66293"/>
                  </a:lnTo>
                  <a:lnTo>
                    <a:pt x="320921" y="40505"/>
                  </a:lnTo>
                  <a:lnTo>
                    <a:pt x="306704" y="19430"/>
                  </a:lnTo>
                  <a:lnTo>
                    <a:pt x="285630" y="5214"/>
                  </a:lnTo>
                  <a:lnTo>
                    <a:pt x="259842" y="0"/>
                  </a:lnTo>
                  <a:close/>
                </a:path>
              </a:pathLst>
            </a:custGeom>
            <a:solidFill>
              <a:srgbClr val="355389"/>
            </a:solidFill>
          </p:spPr>
          <p:txBody>
            <a:bodyPr wrap="square" lIns="0" tIns="0" rIns="0" bIns="0" rtlCol="0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900" b="0" i="0" u="none" strike="noStrike" kern="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/>
                  <a:cs typeface="Cordia New" panose="020B0304020202020204" pitchFamily="34" charset="-34"/>
                </a:rPr>
                <a:t>แม่บท</a:t>
              </a:r>
              <a:endParaRPr kumimoji="0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  <p:sp>
          <p:nvSpPr>
            <p:cNvPr id="92" name="object 30">
              <a:extLst>
                <a:ext uri="{FF2B5EF4-FFF2-40B4-BE49-F238E27FC236}">
                  <a16:creationId xmlns:a16="http://schemas.microsoft.com/office/drawing/2014/main" id="{B5D502F0-1A1A-4E1E-8558-1B24FAE89B77}"/>
                </a:ext>
              </a:extLst>
            </p:cNvPr>
            <p:cNvSpPr/>
            <p:nvPr/>
          </p:nvSpPr>
          <p:spPr>
            <a:xfrm>
              <a:off x="10739628" y="2097023"/>
              <a:ext cx="326390" cy="132715"/>
            </a:xfrm>
            <a:custGeom>
              <a:avLst/>
              <a:gdLst/>
              <a:ahLst/>
              <a:cxnLst/>
              <a:rect l="l" t="t" r="r" b="b"/>
              <a:pathLst>
                <a:path w="326390" h="132714">
                  <a:moveTo>
                    <a:pt x="0" y="66293"/>
                  </a:moveTo>
                  <a:lnTo>
                    <a:pt x="5214" y="40505"/>
                  </a:lnTo>
                  <a:lnTo>
                    <a:pt x="19430" y="19430"/>
                  </a:lnTo>
                  <a:lnTo>
                    <a:pt x="40505" y="5214"/>
                  </a:lnTo>
                  <a:lnTo>
                    <a:pt x="66294" y="0"/>
                  </a:lnTo>
                  <a:lnTo>
                    <a:pt x="259842" y="0"/>
                  </a:lnTo>
                  <a:lnTo>
                    <a:pt x="285630" y="5214"/>
                  </a:lnTo>
                  <a:lnTo>
                    <a:pt x="306704" y="19430"/>
                  </a:lnTo>
                  <a:lnTo>
                    <a:pt x="320921" y="40505"/>
                  </a:lnTo>
                  <a:lnTo>
                    <a:pt x="326136" y="66293"/>
                  </a:lnTo>
                  <a:lnTo>
                    <a:pt x="320921" y="92082"/>
                  </a:lnTo>
                  <a:lnTo>
                    <a:pt x="306705" y="113157"/>
                  </a:lnTo>
                  <a:lnTo>
                    <a:pt x="285630" y="127373"/>
                  </a:lnTo>
                  <a:lnTo>
                    <a:pt x="259842" y="132587"/>
                  </a:lnTo>
                  <a:lnTo>
                    <a:pt x="66294" y="132587"/>
                  </a:lnTo>
                  <a:lnTo>
                    <a:pt x="40505" y="127373"/>
                  </a:lnTo>
                  <a:lnTo>
                    <a:pt x="19431" y="113157"/>
                  </a:lnTo>
                  <a:lnTo>
                    <a:pt x="5214" y="92082"/>
                  </a:lnTo>
                  <a:lnTo>
                    <a:pt x="0" y="66293"/>
                  </a:lnTo>
                  <a:close/>
                </a:path>
              </a:pathLst>
            </a:custGeom>
            <a:ln w="12699">
              <a:solidFill>
                <a:srgbClr val="355389"/>
              </a:solidFill>
            </a:ln>
          </p:spPr>
          <p:txBody>
            <a:bodyPr wrap="square" lIns="0" tIns="0" rIns="0" bIns="0" rtlCol="0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900" b="0" i="0" u="none" strike="noStrike" kern="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/>
              </a:endParaRPr>
            </a:p>
          </p:txBody>
        </p:sp>
      </p:grpSp>
      <p:grpSp>
        <p:nvGrpSpPr>
          <p:cNvPr id="67" name="Group 66">
            <a:extLst>
              <a:ext uri="{FF2B5EF4-FFF2-40B4-BE49-F238E27FC236}">
                <a16:creationId xmlns:a16="http://schemas.microsoft.com/office/drawing/2014/main" id="{B28588E9-7A3B-44FD-A545-79499BF1FC87}"/>
              </a:ext>
            </a:extLst>
          </p:cNvPr>
          <p:cNvGrpSpPr/>
          <p:nvPr/>
        </p:nvGrpSpPr>
        <p:grpSpPr>
          <a:xfrm>
            <a:off x="272083" y="3574631"/>
            <a:ext cx="330228" cy="591037"/>
            <a:chOff x="272083" y="4398966"/>
            <a:chExt cx="330228" cy="591037"/>
          </a:xfrm>
        </p:grpSpPr>
        <p:pic>
          <p:nvPicPr>
            <p:cNvPr id="93" name="object 69">
              <a:extLst>
                <a:ext uri="{FF2B5EF4-FFF2-40B4-BE49-F238E27FC236}">
                  <a16:creationId xmlns:a16="http://schemas.microsoft.com/office/drawing/2014/main" id="{7F697105-BEFB-4895-B762-8E37A738DF3F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9223" y="4398966"/>
              <a:ext cx="323088" cy="224027"/>
            </a:xfrm>
            <a:prstGeom prst="rect">
              <a:avLst/>
            </a:prstGeom>
          </p:spPr>
        </p:pic>
        <p:pic>
          <p:nvPicPr>
            <p:cNvPr id="94" name="object 69">
              <a:extLst>
                <a:ext uri="{FF2B5EF4-FFF2-40B4-BE49-F238E27FC236}">
                  <a16:creationId xmlns:a16="http://schemas.microsoft.com/office/drawing/2014/main" id="{847D9D78-D2E4-4B11-86C5-F6897C1CB4EE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2083" y="4765976"/>
              <a:ext cx="323088" cy="224027"/>
            </a:xfrm>
            <a:prstGeom prst="rect">
              <a:avLst/>
            </a:prstGeom>
          </p:spPr>
        </p:pic>
        <p:pic>
          <p:nvPicPr>
            <p:cNvPr id="95" name="object 69">
              <a:extLst>
                <a:ext uri="{FF2B5EF4-FFF2-40B4-BE49-F238E27FC236}">
                  <a16:creationId xmlns:a16="http://schemas.microsoft.com/office/drawing/2014/main" id="{CF22559A-1E60-4D94-B5CE-A4CE33D7C10C}"/>
                </a:ext>
              </a:extLst>
            </p:cNvPr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78748" y="4582471"/>
              <a:ext cx="323088" cy="224027"/>
            </a:xfrm>
            <a:prstGeom prst="rect">
              <a:avLst/>
            </a:prstGeom>
          </p:spPr>
        </p:pic>
      </p:grpSp>
      <p:grpSp>
        <p:nvGrpSpPr>
          <p:cNvPr id="70" name="Group 69">
            <a:extLst>
              <a:ext uri="{FF2B5EF4-FFF2-40B4-BE49-F238E27FC236}">
                <a16:creationId xmlns:a16="http://schemas.microsoft.com/office/drawing/2014/main" id="{C92C9FDA-E145-4258-BD6F-A263E402583A}"/>
              </a:ext>
            </a:extLst>
          </p:cNvPr>
          <p:cNvGrpSpPr/>
          <p:nvPr/>
        </p:nvGrpSpPr>
        <p:grpSpPr>
          <a:xfrm>
            <a:off x="8916702" y="4315682"/>
            <a:ext cx="1740535" cy="390869"/>
            <a:chOff x="10120086" y="4957646"/>
            <a:chExt cx="1740535" cy="351611"/>
          </a:xfrm>
        </p:grpSpPr>
        <p:sp>
          <p:nvSpPr>
            <p:cNvPr id="12" name="object 12"/>
            <p:cNvSpPr/>
            <p:nvPr/>
          </p:nvSpPr>
          <p:spPr>
            <a:xfrm>
              <a:off x="10120086" y="4957646"/>
              <a:ext cx="1740535" cy="347980"/>
            </a:xfrm>
            <a:custGeom>
              <a:avLst/>
              <a:gdLst/>
              <a:ahLst/>
              <a:cxnLst/>
              <a:rect l="l" t="t" r="r" b="b"/>
              <a:pathLst>
                <a:path w="1740534" h="347979">
                  <a:moveTo>
                    <a:pt x="1682495" y="0"/>
                  </a:moveTo>
                  <a:lnTo>
                    <a:pt x="57911" y="0"/>
                  </a:lnTo>
                  <a:lnTo>
                    <a:pt x="35361" y="4548"/>
                  </a:lnTo>
                  <a:lnTo>
                    <a:pt x="16954" y="16954"/>
                  </a:lnTo>
                  <a:lnTo>
                    <a:pt x="4548" y="35361"/>
                  </a:lnTo>
                  <a:lnTo>
                    <a:pt x="0" y="57911"/>
                  </a:lnTo>
                  <a:lnTo>
                    <a:pt x="0" y="289559"/>
                  </a:lnTo>
                  <a:lnTo>
                    <a:pt x="4548" y="312099"/>
                  </a:lnTo>
                  <a:lnTo>
                    <a:pt x="16954" y="330507"/>
                  </a:lnTo>
                  <a:lnTo>
                    <a:pt x="35361" y="342920"/>
                  </a:lnTo>
                  <a:lnTo>
                    <a:pt x="57911" y="347471"/>
                  </a:lnTo>
                  <a:lnTo>
                    <a:pt x="1682495" y="347471"/>
                  </a:lnTo>
                  <a:lnTo>
                    <a:pt x="1705046" y="342920"/>
                  </a:lnTo>
                  <a:lnTo>
                    <a:pt x="1723453" y="330507"/>
                  </a:lnTo>
                  <a:lnTo>
                    <a:pt x="1735859" y="312099"/>
                  </a:lnTo>
                  <a:lnTo>
                    <a:pt x="1740407" y="289559"/>
                  </a:lnTo>
                  <a:lnTo>
                    <a:pt x="1740407" y="57911"/>
                  </a:lnTo>
                  <a:lnTo>
                    <a:pt x="1735859" y="35361"/>
                  </a:lnTo>
                  <a:lnTo>
                    <a:pt x="1723453" y="16954"/>
                  </a:lnTo>
                  <a:lnTo>
                    <a:pt x="1705046" y="4548"/>
                  </a:lnTo>
                  <a:lnTo>
                    <a:pt x="1682495" y="0"/>
                  </a:lnTo>
                  <a:close/>
                </a:path>
              </a:pathLst>
            </a:custGeom>
            <a:solidFill>
              <a:srgbClr val="4471C4"/>
            </a:solidFill>
          </p:spPr>
          <p:txBody>
            <a:bodyPr wrap="square" lIns="0" tIns="0" rIns="0" bIns="0" rtlCol="0"/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  <p:sp>
          <p:nvSpPr>
            <p:cNvPr id="13" name="object 13"/>
            <p:cNvSpPr txBox="1"/>
            <p:nvPr/>
          </p:nvSpPr>
          <p:spPr>
            <a:xfrm>
              <a:off x="10504995" y="4966060"/>
              <a:ext cx="1030605" cy="343197"/>
            </a:xfrm>
            <a:prstGeom prst="rect">
              <a:avLst/>
            </a:prstGeom>
          </p:spPr>
          <p:txBody>
            <a:bodyPr vert="horz" wrap="square" lIns="0" tIns="12065" rIns="0" bIns="0" rtlCol="0">
              <a:spAutoFit/>
            </a:bodyPr>
            <a:lstStyle/>
            <a:p>
              <a:pPr marL="1270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95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sz="2400" b="1" i="0" u="none" strike="noStrike" kern="0" cap="none" spc="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ร้อยละ</a:t>
              </a:r>
              <a:r>
                <a:rPr kumimoji="0" sz="2400" b="1" i="0" u="none" strike="noStrike" kern="0" cap="none" spc="-60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 </a:t>
              </a:r>
              <a:r>
                <a:rPr kumimoji="0" sz="2400" b="1" i="0" u="none" strike="noStrike" kern="0" cap="none" spc="-175" normalizeH="0" baseline="0" noProof="0" dirty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TH SarabunPSK" panose="020B0500040200020003" pitchFamily="34" charset="-34"/>
                  <a:cs typeface="TH SarabunPSK" panose="020B0500040200020003" pitchFamily="34" charset="-34"/>
                </a:rPr>
                <a:t>30</a:t>
              </a:r>
              <a:endParaRPr kumimoji="0" sz="24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20" name="object 20"/>
          <p:cNvSpPr/>
          <p:nvPr/>
        </p:nvSpPr>
        <p:spPr>
          <a:xfrm>
            <a:off x="495236" y="1412490"/>
            <a:ext cx="516253" cy="445646"/>
          </a:xfrm>
          <a:custGeom>
            <a:avLst/>
            <a:gdLst/>
            <a:ahLst/>
            <a:cxnLst/>
            <a:rect l="l" t="t" r="r" b="b"/>
            <a:pathLst>
              <a:path w="567055" h="567055">
                <a:moveTo>
                  <a:pt x="283464" y="0"/>
                </a:moveTo>
                <a:lnTo>
                  <a:pt x="237484" y="3709"/>
                </a:lnTo>
                <a:lnTo>
                  <a:pt x="193867" y="14447"/>
                </a:lnTo>
                <a:lnTo>
                  <a:pt x="153195" y="31632"/>
                </a:lnTo>
                <a:lnTo>
                  <a:pt x="116053" y="54681"/>
                </a:lnTo>
                <a:lnTo>
                  <a:pt x="83024" y="83010"/>
                </a:lnTo>
                <a:lnTo>
                  <a:pt x="54692" y="116037"/>
                </a:lnTo>
                <a:lnTo>
                  <a:pt x="31639" y="153179"/>
                </a:lnTo>
                <a:lnTo>
                  <a:pt x="14451" y="193852"/>
                </a:lnTo>
                <a:lnTo>
                  <a:pt x="3710" y="237475"/>
                </a:lnTo>
                <a:lnTo>
                  <a:pt x="0" y="283463"/>
                </a:lnTo>
                <a:lnTo>
                  <a:pt x="3710" y="329452"/>
                </a:lnTo>
                <a:lnTo>
                  <a:pt x="14451" y="373075"/>
                </a:lnTo>
                <a:lnTo>
                  <a:pt x="31639" y="413748"/>
                </a:lnTo>
                <a:lnTo>
                  <a:pt x="54692" y="450890"/>
                </a:lnTo>
                <a:lnTo>
                  <a:pt x="83024" y="483917"/>
                </a:lnTo>
                <a:lnTo>
                  <a:pt x="116053" y="512246"/>
                </a:lnTo>
                <a:lnTo>
                  <a:pt x="153195" y="535295"/>
                </a:lnTo>
                <a:lnTo>
                  <a:pt x="193867" y="552480"/>
                </a:lnTo>
                <a:lnTo>
                  <a:pt x="237484" y="563218"/>
                </a:lnTo>
                <a:lnTo>
                  <a:pt x="283464" y="566927"/>
                </a:lnTo>
                <a:lnTo>
                  <a:pt x="329443" y="563218"/>
                </a:lnTo>
                <a:lnTo>
                  <a:pt x="373060" y="552480"/>
                </a:lnTo>
                <a:lnTo>
                  <a:pt x="413732" y="535295"/>
                </a:lnTo>
                <a:lnTo>
                  <a:pt x="450874" y="512246"/>
                </a:lnTo>
                <a:lnTo>
                  <a:pt x="483903" y="483917"/>
                </a:lnTo>
                <a:lnTo>
                  <a:pt x="512235" y="450890"/>
                </a:lnTo>
                <a:lnTo>
                  <a:pt x="535288" y="413748"/>
                </a:lnTo>
                <a:lnTo>
                  <a:pt x="552476" y="373075"/>
                </a:lnTo>
                <a:lnTo>
                  <a:pt x="563217" y="329452"/>
                </a:lnTo>
                <a:lnTo>
                  <a:pt x="566928" y="283463"/>
                </a:lnTo>
                <a:lnTo>
                  <a:pt x="563217" y="237475"/>
                </a:lnTo>
                <a:lnTo>
                  <a:pt x="552476" y="193852"/>
                </a:lnTo>
                <a:lnTo>
                  <a:pt x="535288" y="153179"/>
                </a:lnTo>
                <a:lnTo>
                  <a:pt x="512235" y="116037"/>
                </a:lnTo>
                <a:lnTo>
                  <a:pt x="483903" y="83010"/>
                </a:lnTo>
                <a:lnTo>
                  <a:pt x="450874" y="54681"/>
                </a:lnTo>
                <a:lnTo>
                  <a:pt x="413732" y="31632"/>
                </a:lnTo>
                <a:lnTo>
                  <a:pt x="373060" y="14447"/>
                </a:lnTo>
                <a:lnTo>
                  <a:pt x="329443" y="3709"/>
                </a:lnTo>
                <a:lnTo>
                  <a:pt x="283464" y="0"/>
                </a:lnTo>
                <a:close/>
              </a:path>
            </a:pathLst>
          </a:custGeom>
          <a:solidFill>
            <a:srgbClr val="EC7C30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668131" y="1366503"/>
            <a:ext cx="217804" cy="44307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95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sz="2800" b="1" i="0" u="none" strike="noStrike" kern="0" cap="none" spc="-315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1</a:t>
            </a:r>
            <a:endParaRPr kumimoji="0" sz="2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</p:txBody>
      </p:sp>
      <p:sp>
        <p:nvSpPr>
          <p:cNvPr id="83" name="object 25">
            <a:extLst>
              <a:ext uri="{FF2B5EF4-FFF2-40B4-BE49-F238E27FC236}">
                <a16:creationId xmlns:a16="http://schemas.microsoft.com/office/drawing/2014/main" id="{4EEC5BF6-41C9-4A72-8E3F-4BBA35AD04A5}"/>
              </a:ext>
            </a:extLst>
          </p:cNvPr>
          <p:cNvSpPr/>
          <p:nvPr/>
        </p:nvSpPr>
        <p:spPr>
          <a:xfrm>
            <a:off x="75305" y="2458790"/>
            <a:ext cx="261322" cy="112377"/>
          </a:xfrm>
          <a:custGeom>
            <a:avLst/>
            <a:gdLst/>
            <a:ahLst/>
            <a:cxnLst/>
            <a:rect l="l" t="t" r="r" b="b"/>
            <a:pathLst>
              <a:path w="326390" h="134620">
                <a:moveTo>
                  <a:pt x="259079" y="0"/>
                </a:moveTo>
                <a:lnTo>
                  <a:pt x="67055" y="0"/>
                </a:lnTo>
                <a:lnTo>
                  <a:pt x="40933" y="5262"/>
                </a:lnTo>
                <a:lnTo>
                  <a:pt x="19621" y="19621"/>
                </a:lnTo>
                <a:lnTo>
                  <a:pt x="5262" y="40933"/>
                </a:lnTo>
                <a:lnTo>
                  <a:pt x="0" y="67056"/>
                </a:lnTo>
                <a:lnTo>
                  <a:pt x="5262" y="93178"/>
                </a:lnTo>
                <a:lnTo>
                  <a:pt x="19621" y="114490"/>
                </a:lnTo>
                <a:lnTo>
                  <a:pt x="40933" y="128849"/>
                </a:lnTo>
                <a:lnTo>
                  <a:pt x="67055" y="134112"/>
                </a:lnTo>
                <a:lnTo>
                  <a:pt x="259079" y="134112"/>
                </a:lnTo>
                <a:lnTo>
                  <a:pt x="285202" y="128849"/>
                </a:lnTo>
                <a:lnTo>
                  <a:pt x="306514" y="114490"/>
                </a:lnTo>
                <a:lnTo>
                  <a:pt x="320873" y="93178"/>
                </a:lnTo>
                <a:lnTo>
                  <a:pt x="326135" y="67056"/>
                </a:lnTo>
                <a:lnTo>
                  <a:pt x="320873" y="40933"/>
                </a:lnTo>
                <a:lnTo>
                  <a:pt x="306514" y="19621"/>
                </a:lnTo>
                <a:lnTo>
                  <a:pt x="285202" y="5262"/>
                </a:lnTo>
                <a:lnTo>
                  <a:pt x="259079" y="0"/>
                </a:lnTo>
                <a:close/>
              </a:path>
            </a:pathLst>
          </a:custGeom>
          <a:solidFill>
            <a:srgbClr val="71C9EF"/>
          </a:solidFill>
        </p:spPr>
        <p:txBody>
          <a:bodyPr wrap="square" lIns="0" tIns="0" rIns="0" bIns="0" rtlCol="0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85" name="TextBox 84">
            <a:extLst>
              <a:ext uri="{FF2B5EF4-FFF2-40B4-BE49-F238E27FC236}">
                <a16:creationId xmlns:a16="http://schemas.microsoft.com/office/drawing/2014/main" id="{3299146E-845F-4C59-B957-B559391CB689}"/>
              </a:ext>
            </a:extLst>
          </p:cNvPr>
          <p:cNvSpPr txBox="1"/>
          <p:nvPr/>
        </p:nvSpPr>
        <p:spPr>
          <a:xfrm>
            <a:off x="10013" y="2399405"/>
            <a:ext cx="440833" cy="21824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12700" marR="0" lvl="0" indent="0" algn="l" defTabSz="914400" rtl="0" eaLnBrk="1" fontAlgn="auto" latinLnBrk="0" hangingPunct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JKPI</a:t>
            </a:r>
            <a:r>
              <a:rPr kumimoji="0" lang="en-US" sz="800" b="0" i="0" u="none" strike="noStrike" kern="0" cap="none" spc="-1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/>
                <a:cs typeface="TH SarabunPSK"/>
              </a:rPr>
              <a:t> </a:t>
            </a:r>
            <a:r>
              <a:rPr kumimoji="0" lang="en-US" sz="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kumimoji="0" lang="en-US" sz="800" b="0" i="0" u="none" strike="noStrike" kern="0" cap="none" spc="229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IT๙"/>
                <a:cs typeface="TH SarabunIT๙"/>
              </a:rPr>
              <a:t> </a:t>
            </a:r>
            <a:endParaRPr kumimoji="0" lang="th-TH" sz="7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/>
              <a:cs typeface="TH SarabunPSK"/>
            </a:endParaRPr>
          </a:p>
        </p:txBody>
      </p:sp>
    </p:spTree>
    <p:extLst>
      <p:ext uri="{BB962C8B-B14F-4D97-AF65-F5344CB8AC3E}">
        <p14:creationId xmlns:p14="http://schemas.microsoft.com/office/powerpoint/2010/main" val="63451350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Rectangle 1">
            <a:extLst>
              <a:ext uri="{FF2B5EF4-FFF2-40B4-BE49-F238E27FC236}">
                <a16:creationId xmlns:a16="http://schemas.microsoft.com/office/drawing/2014/main" id="{FE6B44CD-7D73-0EA0-9A75-865CB0DE3FC0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2435"/>
            <a:ext cx="7891462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985838" indent="-985838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985838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85838" marR="0" lvl="0" indent="-985838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38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1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อัตราการขยายตัวของมูลค่าของสินค้าเก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20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(ปีงบประมาณ)</a:t>
            </a:r>
          </a:p>
        </p:txBody>
      </p:sp>
      <p:sp>
        <p:nvSpPr>
          <p:cNvPr id="10244" name="Rectangle 25">
            <a:extLst>
              <a:ext uri="{FF2B5EF4-FFF2-40B4-BE49-F238E27FC236}">
                <a16:creationId xmlns:a16="http://schemas.microsoft.com/office/drawing/2014/main" id="{7D834EF5-C0DF-F3BF-1EF5-AF386A961711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49404" y="6283252"/>
            <a:ext cx="2736850" cy="2451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546100" indent="-5461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54610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5C66D1CC-1B66-A432-5CCF-6924C05256D3}"/>
              </a:ext>
            </a:extLst>
          </p:cNvPr>
          <p:cNvSpPr/>
          <p:nvPr/>
        </p:nvSpPr>
        <p:spPr>
          <a:xfrm>
            <a:off x="0" y="6268104"/>
            <a:ext cx="3092291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A6A4BF64-D292-8A64-8167-92DC9BDE96C9}"/>
              </a:ext>
            </a:extLst>
          </p:cNvPr>
          <p:cNvSpPr/>
          <p:nvPr/>
        </p:nvSpPr>
        <p:spPr>
          <a:xfrm>
            <a:off x="54610" y="2037219"/>
            <a:ext cx="7679690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7E10EB03-58E7-09CC-84BF-EB28260A5CCE}"/>
              </a:ext>
            </a:extLst>
          </p:cNvPr>
          <p:cNvSpPr/>
          <p:nvPr/>
        </p:nvSpPr>
        <p:spPr>
          <a:xfrm>
            <a:off x="8839200" y="965200"/>
            <a:ext cx="3352800" cy="308747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A852B0C6-CFEC-B73B-6F64-9C74ECB8C689}"/>
              </a:ext>
            </a:extLst>
          </p:cNvPr>
          <p:cNvSpPr/>
          <p:nvPr/>
        </p:nvSpPr>
        <p:spPr>
          <a:xfrm>
            <a:off x="773430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030101</a:t>
            </a:r>
          </a:p>
        </p:txBody>
      </p:sp>
      <p:sp>
        <p:nvSpPr>
          <p:cNvPr id="10250" name="Rectangle 16">
            <a:extLst>
              <a:ext uri="{FF2B5EF4-FFF2-40B4-BE49-F238E27FC236}">
                <a16:creationId xmlns:a16="http://schemas.microsoft.com/office/drawing/2014/main" id="{BC7D5CE1-CEC4-7A96-DB65-D6553E0857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28078" y="1116662"/>
            <a:ext cx="3459162" cy="4930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</a:t>
            </a:r>
            <a:b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251" name="Rectangle 17">
            <a:extLst>
              <a:ext uri="{FF2B5EF4-FFF2-40B4-BE49-F238E27FC236}">
                <a16:creationId xmlns:a16="http://schemas.microsoft.com/office/drawing/2014/main" id="{F87E7228-8480-81AD-BD7E-E186849603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9495525" y="1634822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F141B86A-EF94-20D5-B8DD-D2AC5B913708}"/>
              </a:ext>
            </a:extLst>
          </p:cNvPr>
          <p:cNvCxnSpPr>
            <a:cxnSpLocks/>
            <a:stCxn id="14" idx="3"/>
            <a:endCxn id="11" idx="0"/>
          </p:cNvCxnSpPr>
          <p:nvPr/>
        </p:nvCxnSpPr>
        <p:spPr>
          <a:xfrm>
            <a:off x="8955088" y="701675"/>
            <a:ext cx="1560512" cy="263525"/>
          </a:xfrm>
          <a:prstGeom prst="bentConnector2">
            <a:avLst/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1DEF3D92-C735-F2A1-E71B-83B62CB4433A}"/>
              </a:ext>
            </a:extLst>
          </p:cNvPr>
          <p:cNvGraphicFramePr>
            <a:graphicFrameLocks noGrp="1"/>
          </p:cNvGraphicFramePr>
          <p:nvPr/>
        </p:nvGraphicFramePr>
        <p:xfrm>
          <a:off x="8839200" y="2647909"/>
          <a:ext cx="3292476" cy="12271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311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311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5263">
                <a:tc gridSpan="4"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56612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3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1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6" marR="91446" marT="45712" marB="45712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0272" name="Picture 21">
            <a:extLst>
              <a:ext uri="{FF2B5EF4-FFF2-40B4-BE49-F238E27FC236}">
                <a16:creationId xmlns:a16="http://schemas.microsoft.com/office/drawing/2014/main" id="{0EEA8161-5109-7A13-6B88-78D18AB66E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76930" y="1043393"/>
            <a:ext cx="437832" cy="4512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3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92F0D22C-9B02-6026-06A0-668BC356AD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60603" y="1504153"/>
            <a:ext cx="514602" cy="5146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4" name="Rectangle 27">
            <a:extLst>
              <a:ext uri="{FF2B5EF4-FFF2-40B4-BE49-F238E27FC236}">
                <a16:creationId xmlns:a16="http://schemas.microsoft.com/office/drawing/2014/main" id="{5C1D6769-94AF-341D-7F27-88F4D20B9C0E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50301" y="2161425"/>
            <a:ext cx="4030662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altLang="en-US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A50ACB54-B2C9-228E-73D5-22C2571175E4}"/>
              </a:ext>
            </a:extLst>
          </p:cNvPr>
          <p:cNvSpPr/>
          <p:nvPr/>
        </p:nvSpPr>
        <p:spPr>
          <a:xfrm>
            <a:off x="9495525" y="1864202"/>
            <a:ext cx="4175125" cy="2714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FBEE93AB-0559-3DBA-BBB6-FFA4EC58FD81}"/>
              </a:ext>
            </a:extLst>
          </p:cNvPr>
          <p:cNvSpPr/>
          <p:nvPr/>
        </p:nvSpPr>
        <p:spPr>
          <a:xfrm>
            <a:off x="129570" y="654805"/>
            <a:ext cx="7958138" cy="14478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801688" marR="0" lvl="0" indent="-801688" algn="thaiDist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endParaRPr kumimoji="0" 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80975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การนำทรัพยากรที่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นอ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ภูมิปัญญาท้องถิ่น และความโดดเด่นเฉพาะพื้นที่มาสร้างให้เกิดเป็นผลผลิตสินค้าเกษตรและผลิตภัณฑ์ทางการเกษตรที่มีคุณลักษณะพิเศษ เป็นเอกลักษณ์ของประเทศไทย เป็นที่รู้จักของต่างชาติ รวมทั้งสินค้าเกษตรที่ได้รับการรับรองสิ่งบ่งชี้ทางภูมิศาสตร์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Geographical Indication: GI)</a:t>
            </a: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ษต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รอ</a:t>
            </a:r>
            <a:r>
              <a:rPr kumimoji="0" lang="th-TH" sz="1400" b="1" i="0" u="none" strike="noStrike" kern="1200" cap="none" spc="0" normalizeH="0" baseline="0" noProof="0" dirty="0" err="1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ัต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ลักษณ์พื้นถิ่น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ประกอบด้วย ผลไม้เมืองร้อน (ทุเรียน มังคุด เงาะ ลำไย ลองกอง) ข้าวหอมมะลิ ผ้าไหมไทยตรานกยูงพระราชทาน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ปลา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สวยงาม (ปลากัด) กุ้งก้ามกราม ปลาสลิด โคเนื้อ (โคขุนโพนยางคำ) ไข่เค็มไชยา ไก่พื้นเมือง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ไก่เบตง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สินค้า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พืชอัต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ลักษณ์ 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80975" marR="0" lvl="0" indent="-180975" algn="l" defTabSz="914400" rtl="0" eaLnBrk="1" fontAlgn="auto" latinLnBrk="0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173038" algn="l"/>
              </a:tabLst>
              <a:defRPr/>
            </a:pPr>
            <a:r>
              <a:rPr kumimoji="0" lang="th-TH" sz="1400" b="1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371" name="Rectangle 2">
            <a:extLst>
              <a:ext uri="{FF2B5EF4-FFF2-40B4-BE49-F238E27FC236}">
                <a16:creationId xmlns:a16="http://schemas.microsoft.com/office/drawing/2014/main" id="{C1FD5B32-1208-F841-74D3-1C5C29F57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014450" y="4346575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br>
              <a:rPr kumimoji="0" lang="th-TH" altLang="th-TH" sz="2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Cordia New" panose="020B0304020202020204" pitchFamily="34" charset="-34"/>
              </a:rPr>
            </a:br>
            <a:endParaRPr kumimoji="0" lang="th-TH" altLang="th-TH" sz="2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Cordia New" panose="020B0304020202020204" pitchFamily="34" charset="-34"/>
            </a:endParaRPr>
          </a:p>
        </p:txBody>
      </p:sp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38B701D4-671D-85A5-1744-FDD60B1AD866}"/>
              </a:ext>
            </a:extLst>
          </p:cNvPr>
          <p:cNvGraphicFramePr>
            <a:graphicFrameLocks noGrp="1"/>
          </p:cNvGraphicFramePr>
          <p:nvPr/>
        </p:nvGraphicFramePr>
        <p:xfrm>
          <a:off x="125899" y="4542734"/>
          <a:ext cx="3452189" cy="1730659"/>
        </p:xfrm>
        <a:graphic>
          <a:graphicData uri="http://schemas.openxmlformats.org/drawingml/2006/table">
            <a:tbl>
              <a:tblPr firstRow="1" bandRow="1"/>
              <a:tblGrid>
                <a:gridCol w="11507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8741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01404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42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758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1336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2" name="ตาราง 11">
            <a:extLst>
              <a:ext uri="{FF2B5EF4-FFF2-40B4-BE49-F238E27FC236}">
                <a16:creationId xmlns:a16="http://schemas.microsoft.com/office/drawing/2014/main" id="{C0207067-9918-3441-955A-FE714D8BCBE1}"/>
              </a:ext>
            </a:extLst>
          </p:cNvPr>
          <p:cNvGraphicFramePr>
            <a:graphicFrameLocks noGrp="1"/>
          </p:cNvGraphicFramePr>
          <p:nvPr/>
        </p:nvGraphicFramePr>
        <p:xfrm>
          <a:off x="99061" y="2309168"/>
          <a:ext cx="8679815" cy="2159000"/>
        </p:xfrm>
        <a:graphic>
          <a:graphicData uri="http://schemas.openxmlformats.org/drawingml/2006/table">
            <a:tbl>
              <a:tblPr/>
              <a:tblGrid>
                <a:gridCol w="2711680">
                  <a:extLst>
                    <a:ext uri="{9D8B030D-6E8A-4147-A177-3AD203B41FA5}">
                      <a16:colId xmlns:a16="http://schemas.microsoft.com/office/drawing/2014/main" val="1578670482"/>
                    </a:ext>
                  </a:extLst>
                </a:gridCol>
                <a:gridCol w="401565">
                  <a:extLst>
                    <a:ext uri="{9D8B030D-6E8A-4147-A177-3AD203B41FA5}">
                      <a16:colId xmlns:a16="http://schemas.microsoft.com/office/drawing/2014/main" val="1101637949"/>
                    </a:ext>
                  </a:extLst>
                </a:gridCol>
                <a:gridCol w="643770">
                  <a:extLst>
                    <a:ext uri="{9D8B030D-6E8A-4147-A177-3AD203B41FA5}">
                      <a16:colId xmlns:a16="http://schemas.microsoft.com/office/drawing/2014/main" val="1508930426"/>
                    </a:ext>
                  </a:extLst>
                </a:gridCol>
                <a:gridCol w="699749">
                  <a:extLst>
                    <a:ext uri="{9D8B030D-6E8A-4147-A177-3AD203B41FA5}">
                      <a16:colId xmlns:a16="http://schemas.microsoft.com/office/drawing/2014/main" val="1441161336"/>
                    </a:ext>
                  </a:extLst>
                </a:gridCol>
                <a:gridCol w="690418">
                  <a:extLst>
                    <a:ext uri="{9D8B030D-6E8A-4147-A177-3AD203B41FA5}">
                      <a16:colId xmlns:a16="http://schemas.microsoft.com/office/drawing/2014/main" val="2490931332"/>
                    </a:ext>
                  </a:extLst>
                </a:gridCol>
                <a:gridCol w="625109">
                  <a:extLst>
                    <a:ext uri="{9D8B030D-6E8A-4147-A177-3AD203B41FA5}">
                      <a16:colId xmlns:a16="http://schemas.microsoft.com/office/drawing/2014/main" val="1149713334"/>
                    </a:ext>
                  </a:extLst>
                </a:gridCol>
                <a:gridCol w="715460">
                  <a:extLst>
                    <a:ext uri="{9D8B030D-6E8A-4147-A177-3AD203B41FA5}">
                      <a16:colId xmlns:a16="http://schemas.microsoft.com/office/drawing/2014/main" val="364195558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506052557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4233186001"/>
                    </a:ext>
                  </a:extLst>
                </a:gridCol>
                <a:gridCol w="730688">
                  <a:extLst>
                    <a:ext uri="{9D8B030D-6E8A-4147-A177-3AD203B41FA5}">
                      <a16:colId xmlns:a16="http://schemas.microsoft.com/office/drawing/2014/main" val="1918813931"/>
                    </a:ext>
                  </a:extLst>
                </a:gridCol>
              </a:tblGrid>
              <a:tr h="225586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8025220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มูลค่ารวมของสินค้าเก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ลักษณ์พื้นถิ่น (ล้านบาท)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264,587.32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264,018.59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289,232.26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311,115.07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337,479.06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369,581.22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414,370.18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4705074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-0.21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9.55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7.57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8.47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9.51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6937934"/>
                  </a:ext>
                </a:extLst>
              </a:tr>
              <a:tr h="372323">
                <a:tc>
                  <a:txBody>
                    <a:bodyPr/>
                    <a:lstStyle/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สินค้าผลไม้เมืองร้อนที่สำคัญ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algn="l" fontAlgn="ctr">
                        <a:lnSpc>
                          <a:spcPts val="1400"/>
                        </a:lnSpc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(ทุเรียน มังคุด เงาะ ลำไย ลองกอง)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155,688.00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164,836.00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193,945.00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184,850.00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208,120.63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231,796.53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269,771.18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2049906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สินค้าข้าวหอมมะลิ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สศ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100,448.00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89,940.00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86,098.00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115,431.00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117,024.00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127,437.53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132,569.71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89949545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สินค้าผ้าไหมนกยูงพระราชทาน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173.00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550.00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587.03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642.97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710.80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378179919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</a:t>
                      </a: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สินค้าประมง ปลาสวยงาม (ปลากัด) กุ้งก้ามกราม ปลาสลิด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7,633.32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8,442.59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8,158.26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9,250.33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10,564.26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8,714.53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9,990.40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5904761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5. สินค้าปศุสัตว์ (โคขุนโพนยางคำ ไข่เค็มไชยา ไก่เบตง)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672.00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627.00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621.00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713.56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642.21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4" marR="9524" marT="953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435.72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523.18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54805692"/>
                  </a:ext>
                </a:extLst>
              </a:tr>
              <a:tr h="22301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6. สินค้า</a:t>
                      </a:r>
                      <a:r>
                        <a:rPr lang="th-TH" sz="1400" b="0" i="0" u="none" strike="noStrike" dirty="0" err="1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พืชอัต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ลักษณ์ 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กสก.</a:t>
                      </a:r>
                    </a:p>
                  </a:txBody>
                  <a:tcPr marL="7619" marR="7619" marT="7624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-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320.18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540.93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553.94 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804.91</a:t>
                      </a:r>
                    </a:p>
                  </a:txBody>
                  <a:tcPr marL="9525" marR="9525" marT="9525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0" marR="0" marT="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1401006"/>
                  </a:ext>
                </a:extLst>
              </a:tr>
            </a:tbl>
          </a:graphicData>
        </a:graphic>
      </p:graphicFrame>
      <p:grpSp>
        <p:nvGrpSpPr>
          <p:cNvPr id="17" name="Group 12">
            <a:extLst>
              <a:ext uri="{FF2B5EF4-FFF2-40B4-BE49-F238E27FC236}">
                <a16:creationId xmlns:a16="http://schemas.microsoft.com/office/drawing/2014/main" id="{9989A2B2-2C2A-7AF2-E4D4-73FCF4D7B58B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18" name="Rectangle 19">
              <a:extLst>
                <a:ext uri="{FF2B5EF4-FFF2-40B4-BE49-F238E27FC236}">
                  <a16:creationId xmlns:a16="http://schemas.microsoft.com/office/drawing/2014/main" id="{98F84B84-958F-F865-9037-57A540E39715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0" name="TextBox 23">
              <a:extLst>
                <a:ext uri="{FF2B5EF4-FFF2-40B4-BE49-F238E27FC236}">
                  <a16:creationId xmlns:a16="http://schemas.microsoft.com/office/drawing/2014/main" id="{40988587-9139-2155-D047-9E7AE1CDF6CF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22" name="Google Shape;253;p8">
            <a:extLst>
              <a:ext uri="{FF2B5EF4-FFF2-40B4-BE49-F238E27FC236}">
                <a16:creationId xmlns:a16="http://schemas.microsoft.com/office/drawing/2014/main" id="{DA32B771-B335-1F64-C149-93C367811DB3}"/>
              </a:ext>
            </a:extLst>
          </p:cNvPr>
          <p:cNvSpPr/>
          <p:nvPr/>
        </p:nvSpPr>
        <p:spPr>
          <a:xfrm>
            <a:off x="11129" y="6481442"/>
            <a:ext cx="996599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75A1E4E7-82C2-9645-6DB8-A1525742E239}"/>
              </a:ext>
            </a:extLst>
          </p:cNvPr>
          <p:cNvGrpSpPr/>
          <p:nvPr/>
        </p:nvGrpSpPr>
        <p:grpSpPr>
          <a:xfrm>
            <a:off x="6231464" y="402191"/>
            <a:ext cx="911619" cy="338555"/>
            <a:chOff x="2960452" y="1170205"/>
            <a:chExt cx="601134" cy="209783"/>
          </a:xfrm>
        </p:grpSpPr>
        <p:sp>
          <p:nvSpPr>
            <p:cNvPr id="8" name="Rectangle: Rounded Corners 7">
              <a:extLst>
                <a:ext uri="{FF2B5EF4-FFF2-40B4-BE49-F238E27FC236}">
                  <a16:creationId xmlns:a16="http://schemas.microsoft.com/office/drawing/2014/main" id="{B6C8F710-D86A-584D-3E9C-5E3B8C94E81B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13" name="TextBox 10">
              <a:extLst>
                <a:ext uri="{FF2B5EF4-FFF2-40B4-BE49-F238E27FC236}">
                  <a16:creationId xmlns:a16="http://schemas.microsoft.com/office/drawing/2014/main" id="{E41A826D-421A-1D7A-A8CD-96380DDE065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6" name="Rectangle 34">
            <a:extLst>
              <a:ext uri="{FF2B5EF4-FFF2-40B4-BE49-F238E27FC236}">
                <a16:creationId xmlns:a16="http://schemas.microsoft.com/office/drawing/2014/main" id="{275ABE71-4EE1-0ED7-8377-6ED95185FED8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10">
            <a:extLst>
              <a:ext uri="{FF2B5EF4-FFF2-40B4-BE49-F238E27FC236}">
                <a16:creationId xmlns:a16="http://schemas.microsoft.com/office/drawing/2014/main" id="{92BA4F2F-B3C2-986D-382D-86B968833E49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5" name="Slide Number Placeholder 3">
            <a:extLst>
              <a:ext uri="{FF2B5EF4-FFF2-40B4-BE49-F238E27FC236}">
                <a16:creationId xmlns:a16="http://schemas.microsoft.com/office/drawing/2014/main" id="{7FB513E4-A490-E79A-CC40-CF86C2974142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3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25" name="ตาราง 13">
            <a:extLst>
              <a:ext uri="{FF2B5EF4-FFF2-40B4-BE49-F238E27FC236}">
                <a16:creationId xmlns:a16="http://schemas.microsoft.com/office/drawing/2014/main" id="{7C58D228-4642-3641-E01E-B957CE5C7F29}"/>
              </a:ext>
            </a:extLst>
          </p:cNvPr>
          <p:cNvGraphicFramePr>
            <a:graphicFrameLocks noGrp="1"/>
          </p:cNvGraphicFramePr>
          <p:nvPr/>
        </p:nvGraphicFramePr>
        <p:xfrm>
          <a:off x="7583557" y="4512365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4F2A5E74-7651-BF6B-9304-394CB8B22C1A}"/>
              </a:ext>
            </a:extLst>
          </p:cNvPr>
          <p:cNvGraphicFramePr>
            <a:graphicFrameLocks noGrp="1"/>
          </p:cNvGraphicFramePr>
          <p:nvPr/>
        </p:nvGraphicFramePr>
        <p:xfrm>
          <a:off x="3756994" y="4532369"/>
          <a:ext cx="3588024" cy="1696198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088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21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91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+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endParaRPr lang="th-TH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58583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10.03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12.12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12.62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" name="กลุ่ม 4">
            <a:extLst>
              <a:ext uri="{FF2B5EF4-FFF2-40B4-BE49-F238E27FC236}">
                <a16:creationId xmlns:a16="http://schemas.microsoft.com/office/drawing/2014/main" id="{A2BCC6C1-A17E-A222-0789-85E50B4D0F0D}"/>
              </a:ext>
            </a:extLst>
          </p:cNvPr>
          <p:cNvGrpSpPr>
            <a:grpSpLocks/>
          </p:cNvGrpSpPr>
          <p:nvPr/>
        </p:nvGrpSpPr>
        <p:grpSpPr bwMode="auto">
          <a:xfrm>
            <a:off x="10949246" y="366799"/>
            <a:ext cx="1141178" cy="710467"/>
            <a:chOff x="7094185" y="1707729"/>
            <a:chExt cx="1164188" cy="613365"/>
          </a:xfrm>
        </p:grpSpPr>
        <p:pic>
          <p:nvPicPr>
            <p:cNvPr id="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91238B72-23F9-D6FE-3EEA-0A9A7A951DDF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Box 2">
              <a:extLst>
                <a:ext uri="{FF2B5EF4-FFF2-40B4-BE49-F238E27FC236}">
                  <a16:creationId xmlns:a16="http://schemas.microsoft.com/office/drawing/2014/main" id="{076CF58A-2B3E-14EB-6D7B-1C652499B2DF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8</a:t>
              </a:r>
              <a:endPara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3">
            <a:extLst>
              <a:ext uri="{FF2B5EF4-FFF2-40B4-BE49-F238E27FC236}">
                <a16:creationId xmlns:a16="http://schemas.microsoft.com/office/drawing/2014/main" id="{EE130B8C-05A4-20CD-06D7-E42135226CB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560388"/>
            <a:ext cx="68405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1. อัตราการขยายตัวของมูลค่าของสินค้าเกษตรอัตลักษณ์พื้นถิ่น (ปีงบประมาณ)</a:t>
            </a:r>
          </a:p>
        </p:txBody>
      </p:sp>
      <p:sp>
        <p:nvSpPr>
          <p:cNvPr id="11267" name="Rectangle 4">
            <a:extLst>
              <a:ext uri="{FF2B5EF4-FFF2-40B4-BE49-F238E27FC236}">
                <a16:creationId xmlns:a16="http://schemas.microsoft.com/office/drawing/2014/main" id="{9B1E0134-722D-41FE-80F7-9639C9A5040B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79475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0CEE4FB7-C94A-D8B2-3367-126AB2F97A5D}"/>
              </a:ext>
            </a:extLst>
          </p:cNvPr>
          <p:cNvGraphicFramePr>
            <a:graphicFrameLocks noGrp="1"/>
          </p:cNvGraphicFramePr>
          <p:nvPr/>
        </p:nvGraphicFramePr>
        <p:xfrm>
          <a:off x="269875" y="1281113"/>
          <a:ext cx="11622089" cy="4327746"/>
        </p:xfrm>
        <a:graphic>
          <a:graphicData uri="http://schemas.openxmlformats.org/drawingml/2006/table">
            <a:tbl>
              <a:tblPr firstRow="1" bandRow="1"/>
              <a:tblGrid>
                <a:gridCol w="35822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77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180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เก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noProof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dirty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  <a:endParaRPr lang="th-TH" sz="20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9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ษต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</a:t>
                      </a:r>
                      <a:r>
                        <a:rPr kumimoji="0" lang="th-TH" sz="1800" b="0" i="0" u="none" strike="noStrike" kern="1200" cap="none" spc="0" normalizeH="0" baseline="0" err="1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ัต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ลักษณ์พื้นถิ่น รอบ 12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33" marR="91433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33" marR="91433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935A478-83D6-37F3-3D31-1B6F973BA14C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cxnSp>
        <p:nvCxnSpPr>
          <p:cNvPr id="2" name="ลูกศรเชื่อมต่อแบบตรง 4">
            <a:extLst>
              <a:ext uri="{FF2B5EF4-FFF2-40B4-BE49-F238E27FC236}">
                <a16:creationId xmlns:a16="http://schemas.microsoft.com/office/drawing/2014/main" id="{8638DEE9-5D87-96A2-D4BB-C61E4839B11B}"/>
              </a:ext>
            </a:extLst>
          </p:cNvPr>
          <p:cNvCxnSpPr>
            <a:cxnSpLocks/>
          </p:cNvCxnSpPr>
          <p:nvPr/>
        </p:nvCxnSpPr>
        <p:spPr>
          <a:xfrm>
            <a:off x="5254625" y="2462213"/>
            <a:ext cx="1071563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" name="ลูกศรเชื่อมต่อแบบตรง 8">
            <a:extLst>
              <a:ext uri="{FF2B5EF4-FFF2-40B4-BE49-F238E27FC236}">
                <a16:creationId xmlns:a16="http://schemas.microsoft.com/office/drawing/2014/main" id="{DF118FC7-7D68-4205-5840-7253C8874CEA}"/>
              </a:ext>
            </a:extLst>
          </p:cNvPr>
          <p:cNvCxnSpPr>
            <a:cxnSpLocks/>
          </p:cNvCxnSpPr>
          <p:nvPr/>
        </p:nvCxnSpPr>
        <p:spPr>
          <a:xfrm>
            <a:off x="8037513" y="3435350"/>
            <a:ext cx="54133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9">
            <a:extLst>
              <a:ext uri="{FF2B5EF4-FFF2-40B4-BE49-F238E27FC236}">
                <a16:creationId xmlns:a16="http://schemas.microsoft.com/office/drawing/2014/main" id="{0959D1FB-2E02-0A58-AB73-815234145854}"/>
              </a:ext>
            </a:extLst>
          </p:cNvPr>
          <p:cNvCxnSpPr>
            <a:cxnSpLocks/>
          </p:cNvCxnSpPr>
          <p:nvPr/>
        </p:nvCxnSpPr>
        <p:spPr>
          <a:xfrm>
            <a:off x="9755188" y="44338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17">
            <a:extLst>
              <a:ext uri="{FF2B5EF4-FFF2-40B4-BE49-F238E27FC236}">
                <a16:creationId xmlns:a16="http://schemas.microsoft.com/office/drawing/2014/main" id="{A01E2525-4DAD-48D1-B30E-AA0A8B196406}"/>
              </a:ext>
            </a:extLst>
          </p:cNvPr>
          <p:cNvCxnSpPr>
            <a:cxnSpLocks/>
          </p:cNvCxnSpPr>
          <p:nvPr/>
        </p:nvCxnSpPr>
        <p:spPr>
          <a:xfrm>
            <a:off x="6426200" y="2925763"/>
            <a:ext cx="2152650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5">
            <a:extLst>
              <a:ext uri="{FF2B5EF4-FFF2-40B4-BE49-F238E27FC236}">
                <a16:creationId xmlns:a16="http://schemas.microsoft.com/office/drawing/2014/main" id="{1125A701-E570-AECE-5D86-2B8FEF7334C3}"/>
              </a:ext>
            </a:extLst>
          </p:cNvPr>
          <p:cNvCxnSpPr>
            <a:cxnSpLocks/>
          </p:cNvCxnSpPr>
          <p:nvPr/>
        </p:nvCxnSpPr>
        <p:spPr>
          <a:xfrm>
            <a:off x="11434763" y="5432425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9">
            <a:extLst>
              <a:ext uri="{FF2B5EF4-FFF2-40B4-BE49-F238E27FC236}">
                <a16:creationId xmlns:a16="http://schemas.microsoft.com/office/drawing/2014/main" id="{C4B8E1F6-9DA3-C0A6-A32E-AB60A39A5B5F}"/>
              </a:ext>
            </a:extLst>
          </p:cNvPr>
          <p:cNvCxnSpPr>
            <a:cxnSpLocks/>
          </p:cNvCxnSpPr>
          <p:nvPr/>
        </p:nvCxnSpPr>
        <p:spPr>
          <a:xfrm>
            <a:off x="8664575" y="4103688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20">
            <a:extLst>
              <a:ext uri="{FF2B5EF4-FFF2-40B4-BE49-F238E27FC236}">
                <a16:creationId xmlns:a16="http://schemas.microsoft.com/office/drawing/2014/main" id="{AF50C232-5400-61EB-5086-1BC6F7D43A92}"/>
              </a:ext>
            </a:extLst>
          </p:cNvPr>
          <p:cNvCxnSpPr>
            <a:cxnSpLocks/>
          </p:cNvCxnSpPr>
          <p:nvPr/>
        </p:nvCxnSpPr>
        <p:spPr>
          <a:xfrm>
            <a:off x="10291763" y="49371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8FD4ADF7-C86F-9D04-E5CF-763377D57C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17DD823D-26CC-EF45-8F33-AA6D10C2699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1">
            <a:extLst>
              <a:ext uri="{FF2B5EF4-FFF2-40B4-BE49-F238E27FC236}">
                <a16:creationId xmlns:a16="http://schemas.microsoft.com/office/drawing/2014/main" id="{95149841-EBAC-0E1F-9C1B-3FEFE661D102}"/>
              </a:ext>
            </a:extLst>
          </p:cNvPr>
          <p:cNvSpPr>
            <a:spLocks noChangeArrowheads="1"/>
          </p:cNvSpPr>
          <p:nvPr/>
        </p:nvSpPr>
        <p:spPr bwMode="auto">
          <a:xfrm>
            <a:off x="80963" y="433070"/>
            <a:ext cx="7345362" cy="600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6450" indent="-80645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806450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6450" marR="0" lvl="0" indent="-806450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6450" algn="l"/>
              </a:tabLst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2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</a:t>
            </a:r>
            <a:b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</a:b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97176F98-5759-1E90-9621-8D8FC37A05D5}"/>
              </a:ext>
            </a:extLst>
          </p:cNvPr>
          <p:cNvSpPr/>
          <p:nvPr/>
        </p:nvSpPr>
        <p:spPr>
          <a:xfrm>
            <a:off x="92103" y="1965055"/>
            <a:ext cx="7646987" cy="288925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948743AE-EEDB-C07E-E5A5-931679E4076D}"/>
              </a:ext>
            </a:extLst>
          </p:cNvPr>
          <p:cNvSpPr/>
          <p:nvPr/>
        </p:nvSpPr>
        <p:spPr>
          <a:xfrm>
            <a:off x="8732838" y="1300318"/>
            <a:ext cx="3459162" cy="2685273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FD39A790-0C90-8FBA-8042-1B84EAC73090}"/>
              </a:ext>
            </a:extLst>
          </p:cNvPr>
          <p:cNvSpPr/>
          <p:nvPr/>
        </p:nvSpPr>
        <p:spPr>
          <a:xfrm>
            <a:off x="7194550" y="501650"/>
            <a:ext cx="1220788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24" name="Rectangle 23">
            <a:extLst>
              <a:ext uri="{FF2B5EF4-FFF2-40B4-BE49-F238E27FC236}">
                <a16:creationId xmlns:a16="http://schemas.microsoft.com/office/drawing/2014/main" id="{0E32CAE3-5B73-115D-C541-9B79101F1A0F}"/>
              </a:ext>
            </a:extLst>
          </p:cNvPr>
          <p:cNvSpPr/>
          <p:nvPr/>
        </p:nvSpPr>
        <p:spPr>
          <a:xfrm>
            <a:off x="9242439" y="1414724"/>
            <a:ext cx="3459162" cy="296043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sz="1600" b="0" i="0" u="none" strike="noStrike" kern="1200" cap="none" spc="-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297" name="Rectangle 26">
            <a:extLst>
              <a:ext uri="{FF2B5EF4-FFF2-40B4-BE49-F238E27FC236}">
                <a16:creationId xmlns:a16="http://schemas.microsoft.com/office/drawing/2014/main" id="{E436F80D-0E58-2116-AF60-CEE8CFC70B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9393545" y="1812498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30" name="Elbow Connector 23">
            <a:extLst>
              <a:ext uri="{FF2B5EF4-FFF2-40B4-BE49-F238E27FC236}">
                <a16:creationId xmlns:a16="http://schemas.microsoft.com/office/drawing/2014/main" id="{438E88CE-DCA5-6CB9-16AA-9566FDB34EBE}"/>
              </a:ext>
            </a:extLst>
          </p:cNvPr>
          <p:cNvCxnSpPr>
            <a:cxnSpLocks/>
          </p:cNvCxnSpPr>
          <p:nvPr/>
        </p:nvCxnSpPr>
        <p:spPr>
          <a:xfrm rot="16200000" flipH="1">
            <a:off x="8180524" y="916877"/>
            <a:ext cx="974965" cy="461529"/>
          </a:xfrm>
          <a:prstGeom prst="bentConnector3">
            <a:avLst>
              <a:gd name="adj1" fmla="val -91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1" name="Table 30">
            <a:extLst>
              <a:ext uri="{FF2B5EF4-FFF2-40B4-BE49-F238E27FC236}">
                <a16:creationId xmlns:a16="http://schemas.microsoft.com/office/drawing/2014/main" id="{8FB2EBE5-3D42-8C06-F3C9-6EB27DC8508F}"/>
              </a:ext>
            </a:extLst>
          </p:cNvPr>
          <p:cNvGraphicFramePr>
            <a:graphicFrameLocks noGrp="1"/>
          </p:cNvGraphicFramePr>
          <p:nvPr/>
        </p:nvGraphicFramePr>
        <p:xfrm>
          <a:off x="8804416" y="2432254"/>
          <a:ext cx="3271628" cy="141410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179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1790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199947">
                <a:tc gridSpan="4"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3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99947"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500"/>
                        </a:lnSpc>
                      </a:pP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6792">
                <a:tc>
                  <a:txBody>
                    <a:bodyPr/>
                    <a:lstStyle/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ts val="1500"/>
                        </a:lnSpc>
                        <a:defRPr/>
                      </a:pPr>
                      <a:r>
                        <a:rPr lang="th-TH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3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3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05" marR="91405" marT="45184" marB="45184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2318" name="Picture 32">
            <a:extLst>
              <a:ext uri="{FF2B5EF4-FFF2-40B4-BE49-F238E27FC236}">
                <a16:creationId xmlns:a16="http://schemas.microsoft.com/office/drawing/2014/main" id="{0F423C87-5E76-AA0D-09BD-3AE4F154FA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24047" y="1357164"/>
            <a:ext cx="392113" cy="405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31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2FD8F605-7538-ACBE-929F-07AEA5B976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45092" y="1762486"/>
            <a:ext cx="444501" cy="4445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320" name="Rectangle 37">
            <a:extLst>
              <a:ext uri="{FF2B5EF4-FFF2-40B4-BE49-F238E27FC236}">
                <a16:creationId xmlns:a16="http://schemas.microsoft.com/office/drawing/2014/main" id="{A9363BB0-995A-FBA6-75D1-A5C3E8986C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27261" y="2173674"/>
            <a:ext cx="4032250" cy="271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997730FA-A99D-E625-D5E4-856475E7AA13}"/>
              </a:ext>
            </a:extLst>
          </p:cNvPr>
          <p:cNvSpPr/>
          <p:nvPr/>
        </p:nvSpPr>
        <p:spPr>
          <a:xfrm>
            <a:off x="9429959" y="1954598"/>
            <a:ext cx="3716338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39D1603C-D2E2-651C-7EF1-A136CD26C0D6}"/>
              </a:ext>
            </a:extLst>
          </p:cNvPr>
          <p:cNvSpPr txBox="1"/>
          <p:nvPr/>
        </p:nvSpPr>
        <p:spPr>
          <a:xfrm>
            <a:off x="9020175" y="426486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A366304C-F679-7804-FAC4-8AECA2D60FFC}"/>
              </a:ext>
            </a:extLst>
          </p:cNvPr>
          <p:cNvSpPr/>
          <p:nvPr/>
        </p:nvSpPr>
        <p:spPr>
          <a:xfrm>
            <a:off x="122997" y="713221"/>
            <a:ext cx="8653255" cy="134036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หมายถึง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6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 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รวม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SEED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พืช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ลำไย ทุเรียน มังคุด มะม่วง มะพร้าวอ่อน ลองกอง เงาะ สับปะรด กล้วย ส้มโอ) ปศุสัตว์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โคเนื้อโคนม สุกร ไก่เนื้อ ไก่ไข่) ประมง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กุ้งทะเล ปลานิล)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8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48C21C86-3B23-BD0C-E33A-2FDE7DF7F56C}"/>
              </a:ext>
            </a:extLst>
          </p:cNvPr>
          <p:cNvGraphicFramePr>
            <a:graphicFrameLocks noGrp="1"/>
          </p:cNvGraphicFramePr>
          <p:nvPr/>
        </p:nvGraphicFramePr>
        <p:xfrm>
          <a:off x="131347" y="2236013"/>
          <a:ext cx="8581854" cy="1770019"/>
        </p:xfrm>
        <a:graphic>
          <a:graphicData uri="http://schemas.openxmlformats.org/drawingml/2006/table">
            <a:tbl>
              <a:tblPr/>
              <a:tblGrid>
                <a:gridCol w="285287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3114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4145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70455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9403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6750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0527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4658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771469">
                  <a:extLst>
                    <a:ext uri="{9D8B030D-6E8A-4147-A177-3AD203B41FA5}">
                      <a16:colId xmlns:a16="http://schemas.microsoft.com/office/drawing/2014/main" val="2965821956"/>
                    </a:ext>
                  </a:extLst>
                </a:gridCol>
                <a:gridCol w="521701">
                  <a:extLst>
                    <a:ext uri="{9D8B030D-6E8A-4147-A177-3AD203B41FA5}">
                      <a16:colId xmlns:a16="http://schemas.microsoft.com/office/drawing/2014/main" val="3646770372"/>
                    </a:ext>
                  </a:extLst>
                </a:gridCol>
              </a:tblGrid>
              <a:tr h="221025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574" marR="7574" marT="757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620" marR="7620" marT="7622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0837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มูลค่าสินค้าเกษตรที่ผ่านการตรวจรับรอง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ล้านบาท)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405,232.63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566,770.86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634,049.18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818,868.53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762,322.27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799,589.58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849,034.32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8.29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39.86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11.87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29.15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-6.91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4.89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>
                        <a:buNone/>
                      </a:pPr>
                      <a:r>
                        <a:rPr lang="th-TH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</a:t>
                      </a: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 สินค้าข้าว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รวม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SEED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2,624.00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1,746.00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1,015.00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1,581.00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1,595.29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1,715.22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1,844.12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34383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ลำไย ทุเรียน มังคุด มะม่วง มะพร้าวอ่อน   </a:t>
                      </a:r>
                      <a:b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ลองกอง เงาะ สับปะรด กล้วย ส้มโอ ) 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94,604.37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146,509.20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139,011.27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124,772.27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152,549.16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167,577.82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 สินค้าปศุสัตว์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โคเนื้อ โคนม สุกร ไก่เนื้อ ไก่ไข่)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361,091.00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430,900.00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445,800.00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635,820.38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596,280.60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607,691.77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639,494.42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22931">
                <a:tc>
                  <a:txBody>
                    <a:bodyPr/>
                    <a:lstStyle/>
                    <a:p>
                      <a:pPr algn="l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 สินค้าประมง </a:t>
                      </a: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GAP (</a:t>
                      </a: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กุ้งทะเล ปลานิล)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41,517.63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39,520.49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40,724.98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42,455.88</a:t>
                      </a:r>
                    </a:p>
                  </a:txBody>
                  <a:tcPr marL="7574" marR="7574" marT="7576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39,674.11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7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en-US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37,633.36 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    40,117.97 </a:t>
                      </a:r>
                    </a:p>
                  </a:txBody>
                  <a:tcPr marL="9525" marR="9525" marT="9525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2" marB="0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4" name="Rectangle 3">
            <a:extLst>
              <a:ext uri="{FF2B5EF4-FFF2-40B4-BE49-F238E27FC236}">
                <a16:creationId xmlns:a16="http://schemas.microsoft.com/office/drawing/2014/main" id="{81228BD9-0A24-0808-BBF7-AAF974611B05}"/>
              </a:ext>
            </a:extLst>
          </p:cNvPr>
          <p:cNvSpPr/>
          <p:nvPr/>
        </p:nvSpPr>
        <p:spPr>
          <a:xfrm>
            <a:off x="0" y="6229313"/>
            <a:ext cx="6701742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5" name="Group 12">
            <a:extLst>
              <a:ext uri="{FF2B5EF4-FFF2-40B4-BE49-F238E27FC236}">
                <a16:creationId xmlns:a16="http://schemas.microsoft.com/office/drawing/2014/main" id="{EFF0BEB4-9221-7864-A330-6D58C488DAD4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7" name="Rectangle 19">
              <a:extLst>
                <a:ext uri="{FF2B5EF4-FFF2-40B4-BE49-F238E27FC236}">
                  <a16:creationId xmlns:a16="http://schemas.microsoft.com/office/drawing/2014/main" id="{53791B77-B801-A945-03B2-854F8983CBB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9" name="TextBox 23">
              <a:extLst>
                <a:ext uri="{FF2B5EF4-FFF2-40B4-BE49-F238E27FC236}">
                  <a16:creationId xmlns:a16="http://schemas.microsoft.com/office/drawing/2014/main" id="{23246D1E-2195-AF82-B251-68BC341F04AD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0" name="Google Shape;253;p8">
            <a:extLst>
              <a:ext uri="{FF2B5EF4-FFF2-40B4-BE49-F238E27FC236}">
                <a16:creationId xmlns:a16="http://schemas.microsoft.com/office/drawing/2014/main" id="{6602C2C3-0132-9B04-9E2A-F09895BAAD7D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https://www.nesdc.go.th/download/document/NSCR/Masterplan2566-2580.pdf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6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58953EAC-1EB4-8393-21C2-075545EA58BA}"/>
              </a:ext>
            </a:extLst>
          </p:cNvPr>
          <p:cNvGrpSpPr/>
          <p:nvPr/>
        </p:nvGrpSpPr>
        <p:grpSpPr>
          <a:xfrm>
            <a:off x="5904350" y="433206"/>
            <a:ext cx="911619" cy="338555"/>
            <a:chOff x="2960452" y="1170205"/>
            <a:chExt cx="601134" cy="209783"/>
          </a:xfrm>
        </p:grpSpPr>
        <p:sp>
          <p:nvSpPr>
            <p:cNvPr id="26" name="Rectangle: Rounded Corners 7">
              <a:extLst>
                <a:ext uri="{FF2B5EF4-FFF2-40B4-BE49-F238E27FC236}">
                  <a16:creationId xmlns:a16="http://schemas.microsoft.com/office/drawing/2014/main" id="{C0B07450-6996-440C-5FBC-273BBDA7000D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7" name="TextBox 10">
              <a:extLst>
                <a:ext uri="{FF2B5EF4-FFF2-40B4-BE49-F238E27FC236}">
                  <a16:creationId xmlns:a16="http://schemas.microsoft.com/office/drawing/2014/main" id="{FB2B86A0-230F-DDBC-E8CD-C57A1F4A2D3E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id="{57A99128-4B93-2786-4EC2-679B50DCB40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5FCDC1AD-E174-DB10-4912-43FAFEBDC72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3" name="Slide Number Placeholder 3">
            <a:extLst>
              <a:ext uri="{FF2B5EF4-FFF2-40B4-BE49-F238E27FC236}">
                <a16:creationId xmlns:a16="http://schemas.microsoft.com/office/drawing/2014/main" id="{9AB87AA6-CF21-A1E7-7D93-16008C9BCD07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5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5B46D06B-ADBD-C03D-9570-456EC9D24E67}"/>
              </a:ext>
            </a:extLst>
          </p:cNvPr>
          <p:cNvGraphicFramePr>
            <a:graphicFrameLocks noGrp="1"/>
          </p:cNvGraphicFramePr>
          <p:nvPr/>
        </p:nvGraphicFramePr>
        <p:xfrm>
          <a:off x="130513" y="4229296"/>
          <a:ext cx="3568479" cy="1888511"/>
        </p:xfrm>
        <a:graphic>
          <a:graphicData uri="http://schemas.openxmlformats.org/drawingml/2006/table">
            <a:tbl>
              <a:tblPr firstRow="1" bandRow="1"/>
              <a:tblGrid>
                <a:gridCol w="118949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8949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809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1071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4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01610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</a:t>
                      </a:r>
                      <a:endParaRPr lang="th-TH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3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ที่ผ่านการตรวจรับรองมาตรฐานการปฏิบัติทางการเกษตรที่ดี 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</a:t>
                      </a:r>
                    </a:p>
                    <a:p>
                      <a:pPr algn="ctr" rtl="0" fontAlgn="ctr"/>
                      <a:r>
                        <a:rPr lang="th-TH" sz="13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การปฏิบัติงานตามแผน รอบ 6 เดือน</a:t>
                      </a:r>
                      <a:endParaRPr lang="en-US" sz="13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ตาราง 13">
            <a:extLst>
              <a:ext uri="{FF2B5EF4-FFF2-40B4-BE49-F238E27FC236}">
                <a16:creationId xmlns:a16="http://schemas.microsoft.com/office/drawing/2014/main" id="{612A4C58-31E2-4731-75BC-B1E3450DC013}"/>
              </a:ext>
            </a:extLst>
          </p:cNvPr>
          <p:cNvGraphicFramePr>
            <a:graphicFrameLocks noGrp="1"/>
          </p:cNvGraphicFramePr>
          <p:nvPr/>
        </p:nvGraphicFramePr>
        <p:xfrm>
          <a:off x="7583808" y="4254200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5" name="Table 11">
            <a:extLst>
              <a:ext uri="{FF2B5EF4-FFF2-40B4-BE49-F238E27FC236}">
                <a16:creationId xmlns:a16="http://schemas.microsoft.com/office/drawing/2014/main" id="{325AE4F9-BD3E-5AA4-69A1-0033FF21BD33}"/>
              </a:ext>
            </a:extLst>
          </p:cNvPr>
          <p:cNvGraphicFramePr>
            <a:graphicFrameLocks noGrp="1"/>
          </p:cNvGraphicFramePr>
          <p:nvPr/>
        </p:nvGraphicFramePr>
        <p:xfrm>
          <a:off x="3851353" y="4238850"/>
          <a:ext cx="3588024" cy="1890239"/>
        </p:xfrm>
        <a:graphic>
          <a:graphicData uri="http://schemas.openxmlformats.org/drawingml/2006/table">
            <a:tbl>
              <a:tblPr firstRow="1" bandRow="1"/>
              <a:tblGrid>
                <a:gridCol w="106348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24239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28214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32715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2272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7274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(2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41440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5.54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6.18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6.68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grpSp>
        <p:nvGrpSpPr>
          <p:cNvPr id="2" name="กลุ่ม 4">
            <a:extLst>
              <a:ext uri="{FF2B5EF4-FFF2-40B4-BE49-F238E27FC236}">
                <a16:creationId xmlns:a16="http://schemas.microsoft.com/office/drawing/2014/main" id="{ED5B9017-6DD0-5142-B50B-D4D5851A28BF}"/>
              </a:ext>
            </a:extLst>
          </p:cNvPr>
          <p:cNvGrpSpPr>
            <a:grpSpLocks/>
          </p:cNvGrpSpPr>
          <p:nvPr/>
        </p:nvGrpSpPr>
        <p:grpSpPr bwMode="auto">
          <a:xfrm>
            <a:off x="6535295" y="278015"/>
            <a:ext cx="878737" cy="688531"/>
            <a:chOff x="7094185" y="1707728"/>
            <a:chExt cx="1164188" cy="688715"/>
          </a:xfrm>
        </p:grpSpPr>
        <p:pic>
          <p:nvPicPr>
            <p:cNvPr id="17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220146C-EEC1-9E77-22C0-188FB7162F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8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9" name="TextBox 2">
              <a:extLst>
                <a:ext uri="{FF2B5EF4-FFF2-40B4-BE49-F238E27FC236}">
                  <a16:creationId xmlns:a16="http://schemas.microsoft.com/office/drawing/2014/main" id="{6704F2B5-6A31-2CA9-4E1B-A0C45B83FBA1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8493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US" altLang="th-TH" sz="1600" b="1" dirty="0">
                  <a:solidFill>
                    <a:prstClr val="black"/>
                  </a:solidFill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8</a:t>
              </a:r>
              <a:endPara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55686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>
          <a:extLst>
            <a:ext uri="{FF2B5EF4-FFF2-40B4-BE49-F238E27FC236}">
              <a16:creationId xmlns:a16="http://schemas.microsoft.com/office/drawing/2014/main" id="{D9F1E863-9310-8B90-CD8A-BD904166810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3">
            <a:extLst>
              <a:ext uri="{FF2B5EF4-FFF2-40B4-BE49-F238E27FC236}">
                <a16:creationId xmlns:a16="http://schemas.microsoft.com/office/drawing/2014/main" id="{50F0B300-E8E6-4A19-602B-8DB60F0B38E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584200"/>
            <a:ext cx="9212262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2.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อัตราการขยายตัวของมูลค่าสินค้าเกษตรที่ผ่านการตรวจรับรองมาตรฐานการปฏิบัติทางการเกษตรที่ดี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4339" name="Rectangle 4">
            <a:extLst>
              <a:ext uri="{FF2B5EF4-FFF2-40B4-BE49-F238E27FC236}">
                <a16:creationId xmlns:a16="http://schemas.microsoft.com/office/drawing/2014/main" id="{87F09663-EDCA-2657-F53F-F36DED9F2CBF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9225" y="838200"/>
            <a:ext cx="3897313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9B08E027-A4BD-D509-3488-C80BB3738FC6}"/>
              </a:ext>
            </a:extLst>
          </p:cNvPr>
          <p:cNvSpPr/>
          <p:nvPr/>
        </p:nvSpPr>
        <p:spPr>
          <a:xfrm>
            <a:off x="0" y="1588"/>
            <a:ext cx="12192000" cy="463550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294B6F69-2998-1451-74A6-472B839088AE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152525"/>
          <a:ext cx="11623676" cy="384018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61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61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รายชนิดสินค้า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6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5181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9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4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51814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 </a:t>
                      </a:r>
                      <a:r>
                        <a:rPr kumimoji="0" lang="en-US" sz="14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GAP</a:t>
                      </a: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 รอบ 12 เดือน</a:t>
                      </a:r>
                      <a:endParaRPr kumimoji="0" lang="en-US" sz="14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712" marB="45712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712" marB="45712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EF0ECF1C-B3B3-62B2-C2BE-7710EACD728C}"/>
              </a:ext>
            </a:extLst>
          </p:cNvPr>
          <p:cNvCxnSpPr>
            <a:cxnSpLocks/>
          </p:cNvCxnSpPr>
          <p:nvPr/>
        </p:nvCxnSpPr>
        <p:spPr>
          <a:xfrm>
            <a:off x="5245100" y="2090738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B3E82026-69CC-98BB-6A3B-83193688B0B4}"/>
              </a:ext>
            </a:extLst>
          </p:cNvPr>
          <p:cNvCxnSpPr>
            <a:cxnSpLocks/>
          </p:cNvCxnSpPr>
          <p:nvPr/>
        </p:nvCxnSpPr>
        <p:spPr>
          <a:xfrm>
            <a:off x="8026400" y="3067050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85CA41B7-3016-8513-5C80-7313BF6E4EA3}"/>
              </a:ext>
            </a:extLst>
          </p:cNvPr>
          <p:cNvCxnSpPr>
            <a:cxnSpLocks/>
          </p:cNvCxnSpPr>
          <p:nvPr/>
        </p:nvCxnSpPr>
        <p:spPr>
          <a:xfrm>
            <a:off x="9715500" y="3900488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7FFC8CCA-ADBA-17BE-7EFE-BAF95A280AB1}"/>
              </a:ext>
            </a:extLst>
          </p:cNvPr>
          <p:cNvCxnSpPr>
            <a:cxnSpLocks/>
          </p:cNvCxnSpPr>
          <p:nvPr/>
        </p:nvCxnSpPr>
        <p:spPr>
          <a:xfrm>
            <a:off x="6416675" y="2627313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9ED0A6E8-11FD-03AC-A4DB-124B5AAAE20E}"/>
              </a:ext>
            </a:extLst>
          </p:cNvPr>
          <p:cNvCxnSpPr>
            <a:cxnSpLocks/>
          </p:cNvCxnSpPr>
          <p:nvPr/>
        </p:nvCxnSpPr>
        <p:spPr>
          <a:xfrm>
            <a:off x="11425238" y="48117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EF57FB0-5A38-25D5-F637-FFCE341488C0}"/>
              </a:ext>
            </a:extLst>
          </p:cNvPr>
          <p:cNvCxnSpPr>
            <a:cxnSpLocks/>
          </p:cNvCxnSpPr>
          <p:nvPr/>
        </p:nvCxnSpPr>
        <p:spPr>
          <a:xfrm>
            <a:off x="8620125" y="3514725"/>
            <a:ext cx="15240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BEC9F902-BB11-4BF0-E33B-7205586C858B}"/>
              </a:ext>
            </a:extLst>
          </p:cNvPr>
          <p:cNvCxnSpPr>
            <a:cxnSpLocks/>
          </p:cNvCxnSpPr>
          <p:nvPr/>
        </p:nvCxnSpPr>
        <p:spPr>
          <a:xfrm>
            <a:off x="10282238" y="43656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E4117F6-1431-9E3F-25EF-CA7D04BE6C2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>
                <a:defRPr/>
              </a:pPr>
              <a:t>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47067189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85B3CAE8-F895-A508-3654-1EFDFE24B097}"/>
              </a:ext>
            </a:extLst>
          </p:cNvPr>
          <p:cNvSpPr/>
          <p:nvPr/>
        </p:nvSpPr>
        <p:spPr>
          <a:xfrm>
            <a:off x="58738" y="1879745"/>
            <a:ext cx="7648575" cy="290512"/>
          </a:xfrm>
          <a:prstGeom prst="rect">
            <a:avLst/>
          </a:prstGeom>
          <a:noFill/>
          <a:ln>
            <a:noFill/>
          </a:ln>
        </p:spPr>
        <p:txBody>
          <a:bodyPr spcFirstLastPara="1" lIns="91425" tIns="45700" rIns="91425" bIns="4570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2569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2568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(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ไม่น้อยกว่าผลการดำเนินงานปี 2569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)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E40F09C-97E2-7A9A-F2CC-6DF69AB6E7D2}"/>
              </a:ext>
            </a:extLst>
          </p:cNvPr>
          <p:cNvSpPr/>
          <p:nvPr/>
        </p:nvSpPr>
        <p:spPr>
          <a:xfrm>
            <a:off x="8730780" y="1355323"/>
            <a:ext cx="3461220" cy="2629937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3998AE67-9077-4A90-AF2D-61473237F129}"/>
              </a:ext>
            </a:extLst>
          </p:cNvPr>
          <p:cNvSpPr/>
          <p:nvPr/>
        </p:nvSpPr>
        <p:spPr>
          <a:xfrm>
            <a:off x="7464506" y="419061"/>
            <a:ext cx="1220787" cy="400050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none" anchor="ctr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รหัส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030201</a:t>
            </a:r>
          </a:p>
        </p:txBody>
      </p:sp>
      <p:sp>
        <p:nvSpPr>
          <p:cNvPr id="15366" name="Rectangle 16">
            <a:extLst>
              <a:ext uri="{FF2B5EF4-FFF2-40B4-BE49-F238E27FC236}">
                <a16:creationId xmlns:a16="http://schemas.microsoft.com/office/drawing/2014/main" id="{69F005EB-A764-175A-FE99-83FE1379F9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9135587" y="1439275"/>
            <a:ext cx="3459162" cy="2960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ยุทธศาสตร์ชาติ</a:t>
            </a:r>
            <a:r>
              <a:rPr kumimoji="0" lang="en-US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การสร้างความสามารถในการแข่งขัน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67" name="Rectangle 17">
            <a:extLst>
              <a:ext uri="{FF2B5EF4-FFF2-40B4-BE49-F238E27FC236}">
                <a16:creationId xmlns:a16="http://schemas.microsoft.com/office/drawing/2014/main" id="{7AF4ED0B-622B-3DBC-43FF-C37F506DBF74}"/>
              </a:ext>
            </a:extLst>
          </p:cNvPr>
          <p:cNvSpPr>
            <a:spLocks noChangeArrowheads="1"/>
          </p:cNvSpPr>
          <p:nvPr/>
        </p:nvSpPr>
        <p:spPr bwMode="auto">
          <a:xfrm>
            <a:off x="9236560" y="1921837"/>
            <a:ext cx="2164375" cy="259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ประเด็นที่ </a:t>
            </a:r>
            <a:r>
              <a:rPr kumimoji="0" lang="en-US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3 </a:t>
            </a:r>
            <a:r>
              <a:rPr kumimoji="0" lang="th-TH" alt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การเกษตร</a:t>
            </a:r>
            <a:endParaRPr kumimoji="0" lang="en-US" altLang="en-US" sz="16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cxnSp>
        <p:nvCxnSpPr>
          <p:cNvPr id="19" name="Elbow Connector 23">
            <a:extLst>
              <a:ext uri="{FF2B5EF4-FFF2-40B4-BE49-F238E27FC236}">
                <a16:creationId xmlns:a16="http://schemas.microsoft.com/office/drawing/2014/main" id="{A432293E-2F7B-10FD-1F9A-4CB8E1CC9477}"/>
              </a:ext>
            </a:extLst>
          </p:cNvPr>
          <p:cNvCxnSpPr>
            <a:cxnSpLocks/>
          </p:cNvCxnSpPr>
          <p:nvPr/>
        </p:nvCxnSpPr>
        <p:spPr>
          <a:xfrm rot="16200000" flipH="1">
            <a:off x="8313366" y="1024858"/>
            <a:ext cx="983500" cy="239647"/>
          </a:xfrm>
          <a:prstGeom prst="bentConnector3">
            <a:avLst>
              <a:gd name="adj1" fmla="val 343"/>
            </a:avLst>
          </a:prstGeom>
          <a:ln>
            <a:solidFill>
              <a:srgbClr val="3B9B33"/>
            </a:solidFill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0B06D918-2DC4-1C30-5A72-F73E040F8F39}"/>
              </a:ext>
            </a:extLst>
          </p:cNvPr>
          <p:cNvGraphicFramePr>
            <a:graphicFrameLocks noGrp="1"/>
          </p:cNvGraphicFramePr>
          <p:nvPr/>
        </p:nvGraphicFramePr>
        <p:xfrm>
          <a:off x="8817664" y="2578121"/>
          <a:ext cx="3318044" cy="129780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951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2951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0">
                <a:tc gridSpan="4"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51221">
                <a:tc>
                  <a:txBody>
                    <a:bodyPr/>
                    <a:lstStyle/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ขยายตัว</a:t>
                      </a:r>
                    </a:p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th-TH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(1) ไม่น้อยกว่า ร้อยละ 5</a:t>
                      </a:r>
                    </a:p>
                    <a:p>
                      <a:pPr marL="0" marR="0" indent="0" algn="ctr" defTabSz="914400" rtl="0" eaLnBrk="1" fontAlgn="auto" latinLnBrk="0" hangingPunct="1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(2) ไม่น้อยกว่า ร้อยละ 5</a:t>
                      </a:r>
                    </a:p>
                  </a:txBody>
                  <a:tcPr marL="91421" marR="91421" marT="45539" marB="45539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88" name="Picture 21">
            <a:extLst>
              <a:ext uri="{FF2B5EF4-FFF2-40B4-BE49-F238E27FC236}">
                <a16:creationId xmlns:a16="http://schemas.microsoft.com/office/drawing/2014/main" id="{CFA6E584-EE6C-FF80-03E4-DFF01B541B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1260" y="1378035"/>
            <a:ext cx="410947" cy="423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89" name="Picture 42" descr="3) แผนแม่บทประเด็น การเกษตร – NSCR">
            <a:extLst>
              <a:ext uri="{FF2B5EF4-FFF2-40B4-BE49-F238E27FC236}">
                <a16:creationId xmlns:a16="http://schemas.microsoft.com/office/drawing/2014/main" id="{C8C93D15-3D88-2D10-86B3-355C756305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4040" y="1791134"/>
            <a:ext cx="474192" cy="4755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90" name="Rectangle 27">
            <a:extLst>
              <a:ext uri="{FF2B5EF4-FFF2-40B4-BE49-F238E27FC236}">
                <a16:creationId xmlns:a16="http://schemas.microsoft.com/office/drawing/2014/main" id="{8BC909F5-3FAE-B915-C6CA-757EE6DA79A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749189" y="2210207"/>
            <a:ext cx="4032250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1524000" indent="-15240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1524000" marR="0" lvl="0" indent="-152400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สินค้าเกษตรปลอดภัยมีมูลค่าเพิ่มขึ้น</a:t>
            </a: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824BE1FD-A946-FE61-2EDC-F74083F530E6}"/>
              </a:ext>
            </a:extLst>
          </p:cNvPr>
          <p:cNvSpPr/>
          <p:nvPr/>
        </p:nvSpPr>
        <p:spPr>
          <a:xfrm>
            <a:off x="8762365" y="2367209"/>
            <a:ext cx="4175125" cy="269875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เกษตรปลอดภัย</a:t>
            </a:r>
            <a:endParaRPr kumimoji="0" lang="en-US" sz="14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392" name="Rectangle 14">
            <a:extLst>
              <a:ext uri="{FF2B5EF4-FFF2-40B4-BE49-F238E27FC236}">
                <a16:creationId xmlns:a16="http://schemas.microsoft.com/office/drawing/2014/main" id="{734725F9-E1C4-AC02-0620-BAF56F3E68FB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430530"/>
            <a:ext cx="7207250" cy="354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93763" indent="-893763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93763" marR="0" lvl="0" indent="-893763" algn="l" defTabSz="342900" rtl="0" eaLnBrk="1" fontAlgn="t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3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  <a:endParaRPr kumimoji="0" lang="th-TH" altLang="en-US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 panose="020B060402020202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7D401A02-CECC-C332-3357-61B4EC67C4D6}"/>
              </a:ext>
            </a:extLst>
          </p:cNvPr>
          <p:cNvSpPr txBox="1"/>
          <p:nvPr/>
        </p:nvSpPr>
        <p:spPr>
          <a:xfrm>
            <a:off x="9020175" y="406607"/>
            <a:ext cx="3171825" cy="959622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ปี66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 : 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อัตราการขยายตัวของมูลค่าของสินค้าเกษตรปลอดภัยที่ได้รับการรับรอง ได้แก่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(1) สินค้าเกษตรที่ผ่านการตรวจรับรองมาตรฐานการปฏิบัติทางการเกษตรที่ดี และ </a:t>
            </a:r>
            <a:b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</a:b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(2) สินค้าอินทรีย์ (เฉลี่ยร้อยละ)</a:t>
            </a:r>
            <a:endParaRPr kumimoji="0" lang="en-US" sz="1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2" name="Rectangle 35">
            <a:extLst>
              <a:ext uri="{FF2B5EF4-FFF2-40B4-BE49-F238E27FC236}">
                <a16:creationId xmlns:a16="http://schemas.microsoft.com/office/drawing/2014/main" id="{91FBAD11-F5BB-866F-5B3E-4958EDEE39FE}"/>
              </a:ext>
            </a:extLst>
          </p:cNvPr>
          <p:cNvSpPr/>
          <p:nvPr/>
        </p:nvSpPr>
        <p:spPr>
          <a:xfrm>
            <a:off x="38417" y="785495"/>
            <a:ext cx="8516379" cy="118064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สินค้าเกษตรปลอดภัย หมายถึง </a:t>
            </a:r>
            <a:r>
              <a:rPr kumimoji="0" lang="th-TH" sz="1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การทำ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การเกษตรที่เป็นมิตรต่อสิ่งแวดล้อม ได้ผลผลิตสินค้าเกษตรที่มีความปลอดภัยจากสารพิษหรือสารปนเปื้อนที่ส่งผลกระทบต่อสุขภาพของผู้ผลิตและผู้บริโภค และสิ่งแวดล้อม รวมทั้งสินค้าเกษตรที่ได้รับการรับรองมาตรฐานต่างประกอบด้วยมาตรฐาน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GAP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และมาตรฐานเกษตรอินทรีย์ (ระดับชุมชน ระดับประเทศ และระดับสากล)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801688" marR="0" lvl="0" indent="-801688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801688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สินค้าเกษตรอินทรีย์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ประกอบด้วย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ข้าวอินทรีย์  พืชอินทรีย์ (มะพร้าวแกง/มะพร้าวอ่อน มันสำปะหลัง กล้วย มังคุด อ้อยโรงงาน มะม่วง ทุเรียน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                         ลองกอง/ลางสาด/ดูกู เห็ด) ปศุสัตว์อินทรีย์ (โคนมและน้ำนมดิบ ไก่ไข่และไข่ไก่ ไก่เนื้อ) ประมงอินทรีย์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auto" latinLnBrk="0" hangingPunct="1">
              <a:lnSpc>
                <a:spcPts val="14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แหล่งอ้างอิง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สำนักงานเศรษฐกิจการเกษตรรวบรวมและตรวจสอบข้อมูลจากหน่วยงานที่รับผิดชอบแต่ละสินค้า</a:t>
            </a:r>
            <a:endParaRPr kumimoji="0" lang="en-US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24" name="Table 8">
            <a:extLst>
              <a:ext uri="{FF2B5EF4-FFF2-40B4-BE49-F238E27FC236}">
                <a16:creationId xmlns:a16="http://schemas.microsoft.com/office/drawing/2014/main" id="{2B6F5432-4CD7-0894-2451-A0AF4FCA1469}"/>
              </a:ext>
            </a:extLst>
          </p:cNvPr>
          <p:cNvGraphicFramePr>
            <a:graphicFrameLocks noGrp="1"/>
          </p:cNvGraphicFramePr>
          <p:nvPr/>
        </p:nvGraphicFramePr>
        <p:xfrm>
          <a:off x="87056" y="2185657"/>
          <a:ext cx="8591743" cy="2060575"/>
        </p:xfrm>
        <a:graphic>
          <a:graphicData uri="http://schemas.openxmlformats.org/drawingml/2006/table">
            <a:tbl>
              <a:tblPr/>
              <a:tblGrid>
                <a:gridCol w="318666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2691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3892534155"/>
                    </a:ext>
                  </a:extLst>
                </a:gridCol>
                <a:gridCol w="622270">
                  <a:extLst>
                    <a:ext uri="{9D8B030D-6E8A-4147-A177-3AD203B41FA5}">
                      <a16:colId xmlns:a16="http://schemas.microsoft.com/office/drawing/2014/main" val="1779492436"/>
                    </a:ext>
                  </a:extLst>
                </a:gridCol>
              </a:tblGrid>
              <a:tr h="253022"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Base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Line</a:t>
                      </a:r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กรม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ADDC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1" i="0" u="none" strike="noStrike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1" i="0" u="none" strike="noStrike" kern="1200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2569</a:t>
                      </a:r>
                      <a:endParaRPr lang="th-TH" sz="1400" b="1" i="0" u="none" strike="noStrike" kern="1200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7CAA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มูลค่าสินค้าเกษตรอินทรีย์ (ล้านบาท)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14,674.01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14,077.02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10,085.10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8,149.60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8,573.67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9,210.39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10,293.19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269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อัตราการขยายตัว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-4.07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-28.36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-19.19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th-TH" sz="1400" u="none" strike="noStrike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7.4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21014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สินค้าข้าวอินทรีย์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กข.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14,553.00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13,932.00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9,895.00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8,010.58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8,443.14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8,997.32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10,078.83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441155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2. สินค้าพืชอินทรีย์ (มะพร้าวแกง/มะพร้าวอ่อน มันสำปะหลัง กล้วย 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 มังคุด อ้อยโรงงาน มะม่วง ทุเรียน ลองกอง/ลางสาด/ดูกู เห็ด)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กวก.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0.01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0.02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0.10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0.23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94396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3.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สินค้าปศุสัตว์อินทรีย์ 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โคนมและน้ำนมดิบ ไก่ไข่และ</a:t>
                      </a:r>
                      <a:b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  ไข่ไก่ ไก่เนื้อ</a:t>
                      </a: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ปศ.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121.00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145.00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143.00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115.20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lnSpc>
                          <a:spcPts val="1500"/>
                        </a:lnSpc>
                      </a:pPr>
                      <a:r>
                        <a:rPr lang="en-US" sz="14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130.53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183.03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182.72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52450">
                <a:tc>
                  <a:txBody>
                    <a:bodyPr/>
                    <a:lstStyle/>
                    <a:p>
                      <a:pPr algn="l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4.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สินค้าประมงอินทรีย์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th-TH" sz="14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กป</a:t>
                      </a: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- 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47.00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ts val="1500"/>
                        </a:lnSpc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23.59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30.99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525" marR="9525" marT="9526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30.04 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31.64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620" marR="7620" marT="7621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grpSp>
        <p:nvGrpSpPr>
          <p:cNvPr id="2" name="Group 12">
            <a:extLst>
              <a:ext uri="{FF2B5EF4-FFF2-40B4-BE49-F238E27FC236}">
                <a16:creationId xmlns:a16="http://schemas.microsoft.com/office/drawing/2014/main" id="{03BE5B44-F660-F3AF-B575-E205BCC3D701}"/>
              </a:ext>
            </a:extLst>
          </p:cNvPr>
          <p:cNvGrpSpPr/>
          <p:nvPr/>
        </p:nvGrpSpPr>
        <p:grpSpPr bwMode="ltGray">
          <a:xfrm>
            <a:off x="-13648" y="-56501"/>
            <a:ext cx="11627893" cy="461665"/>
            <a:chOff x="-13648" y="-56501"/>
            <a:chExt cx="11627893" cy="461665"/>
          </a:xfrm>
        </p:grpSpPr>
        <p:sp>
          <p:nvSpPr>
            <p:cNvPr id="5" name="Rectangle 19">
              <a:extLst>
                <a:ext uri="{FF2B5EF4-FFF2-40B4-BE49-F238E27FC236}">
                  <a16:creationId xmlns:a16="http://schemas.microsoft.com/office/drawing/2014/main" id="{E164979D-E3CD-DF24-A465-04F17F73C771}"/>
                </a:ext>
              </a:extLst>
            </p:cNvPr>
            <p:cNvSpPr/>
            <p:nvPr/>
          </p:nvSpPr>
          <p:spPr bwMode="ltGray">
            <a:xfrm>
              <a:off x="-13648" y="-15861"/>
              <a:ext cx="11627893" cy="418052"/>
            </a:xfrm>
            <a:prstGeom prst="rect">
              <a:avLst/>
            </a:prstGeom>
            <a:solidFill>
              <a:srgbClr val="002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6" name="TextBox 23">
              <a:extLst>
                <a:ext uri="{FF2B5EF4-FFF2-40B4-BE49-F238E27FC236}">
                  <a16:creationId xmlns:a16="http://schemas.microsoft.com/office/drawing/2014/main" id="{DB0B4726-F76A-1E7C-1C2C-D4F02C2CB626}"/>
                </a:ext>
              </a:extLst>
            </p:cNvPr>
            <p:cNvSpPr txBox="1"/>
            <p:nvPr/>
          </p:nvSpPr>
          <p:spPr bwMode="ltGray">
            <a:xfrm>
              <a:off x="123081" y="-56501"/>
              <a:ext cx="8083564" cy="46166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รายละเอียดตัวชี้วัด</a:t>
              </a:r>
              <a:r>
                <a:rPr kumimoji="0" lang="en-US" sz="2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: Strategic KPIs 2569 - 2570</a:t>
              </a:r>
              <a:endPara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18" name="Google Shape;253;p8">
            <a:extLst>
              <a:ext uri="{FF2B5EF4-FFF2-40B4-BE49-F238E27FC236}">
                <a16:creationId xmlns:a16="http://schemas.microsoft.com/office/drawing/2014/main" id="{DA824CA7-F34A-22B2-5A79-524375E2F424}"/>
              </a:ext>
            </a:extLst>
          </p:cNvPr>
          <p:cNvSpPr/>
          <p:nvPr/>
        </p:nvSpPr>
        <p:spPr>
          <a:xfrm>
            <a:off x="11129" y="6481442"/>
            <a:ext cx="9964722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5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pSp>
        <p:nvGrpSpPr>
          <p:cNvPr id="22" name="Group 6">
            <a:extLst>
              <a:ext uri="{FF2B5EF4-FFF2-40B4-BE49-F238E27FC236}">
                <a16:creationId xmlns:a16="http://schemas.microsoft.com/office/drawing/2014/main" id="{4E7BFCB4-AEA3-C8B5-7BD5-0A2E5921264E}"/>
              </a:ext>
            </a:extLst>
          </p:cNvPr>
          <p:cNvGrpSpPr/>
          <p:nvPr/>
        </p:nvGrpSpPr>
        <p:grpSpPr>
          <a:xfrm>
            <a:off x="6627698" y="414100"/>
            <a:ext cx="911619" cy="338555"/>
            <a:chOff x="2960452" y="1170205"/>
            <a:chExt cx="601134" cy="209783"/>
          </a:xfrm>
        </p:grpSpPr>
        <p:sp>
          <p:nvSpPr>
            <p:cNvPr id="23" name="Rectangle: Rounded Corners 7">
              <a:extLst>
                <a:ext uri="{FF2B5EF4-FFF2-40B4-BE49-F238E27FC236}">
                  <a16:creationId xmlns:a16="http://schemas.microsoft.com/office/drawing/2014/main" id="{A3CFD730-4F26-1DB0-E449-4C6FD1E07D05}"/>
                </a:ext>
              </a:extLst>
            </p:cNvPr>
            <p:cNvSpPr/>
            <p:nvPr/>
          </p:nvSpPr>
          <p:spPr>
            <a:xfrm>
              <a:off x="3097901" y="121283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35548A"/>
            </a:solidFill>
            <a:ln>
              <a:solidFill>
                <a:srgbClr val="35548A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6" name="TextBox 10">
              <a:extLst>
                <a:ext uri="{FF2B5EF4-FFF2-40B4-BE49-F238E27FC236}">
                  <a16:creationId xmlns:a16="http://schemas.microsoft.com/office/drawing/2014/main" id="{77A9770C-7FAA-7120-0DC5-2AFD0FFE7B94}"/>
                </a:ext>
              </a:extLst>
            </p:cNvPr>
            <p:cNvSpPr txBox="1"/>
            <p:nvPr/>
          </p:nvSpPr>
          <p:spPr>
            <a:xfrm>
              <a:off x="2960452" y="1170205"/>
              <a:ext cx="601134" cy="20978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แม่บท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id="{CF61D7DE-3945-9A5E-6900-FD8189669A9B}"/>
              </a:ext>
            </a:extLst>
          </p:cNvPr>
          <p:cNvSpPr txBox="1"/>
          <p:nvPr/>
        </p:nvSpPr>
        <p:spPr>
          <a:xfrm>
            <a:off x="9312479" y="50801"/>
            <a:ext cx="2235502" cy="2960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Rectangle 10">
            <a:extLst>
              <a:ext uri="{FF2B5EF4-FFF2-40B4-BE49-F238E27FC236}">
                <a16:creationId xmlns:a16="http://schemas.microsoft.com/office/drawing/2014/main" id="{68842E71-7E13-64D7-4A24-660C00FA815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rgbClr val="FFBD47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10" name="Slide Number Placeholder 3">
            <a:extLst>
              <a:ext uri="{FF2B5EF4-FFF2-40B4-BE49-F238E27FC236}">
                <a16:creationId xmlns:a16="http://schemas.microsoft.com/office/drawing/2014/main" id="{8F96CB1B-0A37-1A87-026E-A101F5995D8B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7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98D19E01-5F4F-FEFF-DC6E-51A7095D3262}"/>
              </a:ext>
            </a:extLst>
          </p:cNvPr>
          <p:cNvGraphicFramePr>
            <a:graphicFrameLocks noGrp="1"/>
          </p:cNvGraphicFramePr>
          <p:nvPr/>
        </p:nvGraphicFramePr>
        <p:xfrm>
          <a:off x="104299" y="4521607"/>
          <a:ext cx="3460702" cy="1536486"/>
        </p:xfrm>
        <a:graphic>
          <a:graphicData uri="http://schemas.openxmlformats.org/drawingml/2006/table">
            <a:tbl>
              <a:tblPr firstRow="1" bandRow="1"/>
              <a:tblGrid>
                <a:gridCol w="118509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13780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9524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2569-2570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590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  <a:endParaRPr lang="en-US" sz="1300" b="1" kern="120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3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33717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จัดทำแผนปฏิบัติงานขับเคลื่อน</a:t>
                      </a:r>
                      <a:b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การเพิ่มมูลค่าสินค้าเกษตรอินทรีย์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</a:t>
                      </a:r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</a:t>
                      </a:r>
                    </a:p>
                  </a:txBody>
                  <a:tcPr marL="72000" marR="7620" marT="762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5" name="ตาราง 13">
            <a:extLst>
              <a:ext uri="{FF2B5EF4-FFF2-40B4-BE49-F238E27FC236}">
                <a16:creationId xmlns:a16="http://schemas.microsoft.com/office/drawing/2014/main" id="{AC546732-E43E-BB9B-5BE4-9EF0164DEFA8}"/>
              </a:ext>
            </a:extLst>
          </p:cNvPr>
          <p:cNvGraphicFramePr>
            <a:graphicFrameLocks noGrp="1"/>
          </p:cNvGraphicFramePr>
          <p:nvPr/>
        </p:nvGraphicFramePr>
        <p:xfrm>
          <a:off x="7659819" y="4335327"/>
          <a:ext cx="4389782" cy="1835640"/>
        </p:xfrm>
        <a:graphic>
          <a:graphicData uri="http://schemas.openxmlformats.org/drawingml/2006/table">
            <a:tbl>
              <a:tblPr/>
              <a:tblGrid>
                <a:gridCol w="934278">
                  <a:extLst>
                    <a:ext uri="{9D8B030D-6E8A-4147-A177-3AD203B41FA5}">
                      <a16:colId xmlns:a16="http://schemas.microsoft.com/office/drawing/2014/main" val="1166679466"/>
                    </a:ext>
                  </a:extLst>
                </a:gridCol>
                <a:gridCol w="974035">
                  <a:extLst>
                    <a:ext uri="{9D8B030D-6E8A-4147-A177-3AD203B41FA5}">
                      <a16:colId xmlns:a16="http://schemas.microsoft.com/office/drawing/2014/main" val="2324328284"/>
                    </a:ext>
                  </a:extLst>
                </a:gridCol>
                <a:gridCol w="1101326">
                  <a:extLst>
                    <a:ext uri="{9D8B030D-6E8A-4147-A177-3AD203B41FA5}">
                      <a16:colId xmlns:a16="http://schemas.microsoft.com/office/drawing/2014/main" val="91341792"/>
                    </a:ext>
                  </a:extLst>
                </a:gridCol>
                <a:gridCol w="1380143">
                  <a:extLst>
                    <a:ext uri="{9D8B030D-6E8A-4147-A177-3AD203B41FA5}">
                      <a16:colId xmlns:a16="http://schemas.microsoft.com/office/drawing/2014/main" val="2331501721"/>
                    </a:ext>
                  </a:extLst>
                </a:gridCol>
              </a:tblGrid>
              <a:tr h="48674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2570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th-TH" sz="1400" b="0" i="0" u="none" strike="noStrike" dirty="0">
                        <a:solidFill>
                          <a:srgbClr val="000000"/>
                        </a:solidFill>
                        <a:effectLst/>
                        <a:latin typeface="THSarabunPSK" panose="020B0500040200020003" pitchFamily="34" charset="-34"/>
                        <a:cs typeface="THSarabunPSK" panose="020B0500040200020003" pitchFamily="34" charset="-34"/>
                      </a:endParaRPr>
                    </a:p>
                  </a:txBody>
                  <a:tcPr marL="36000" marR="7620" marT="7620" marB="0" anchor="ctr"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3320071"/>
                  </a:ext>
                </a:extLst>
              </a:tr>
              <a:tr h="48674"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เกณฑ์</a:t>
                      </a:r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 12 </a:t>
                      </a:r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เดือน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EBA56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เป้าหมายมาตรฐาน (75)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36000" marR="7620" marT="7620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1163724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ผลการดำเนินงานย้อนหลัง </a:t>
                      </a:r>
                      <a:b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</a:b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ปีดีขึ้น</a:t>
                      </a:r>
                      <a:r>
                        <a:rPr lang="th-TH" sz="1200" kern="1200" noProof="0" dirty="0" err="1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เรื่อยๆ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ผลการดำเนินงานที่ดีที่สุด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interval</a:t>
                      </a: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 </a:t>
                      </a: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(0.5) </a:t>
                      </a: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63008540"/>
                  </a:ext>
                </a:extLst>
              </a:tr>
              <a:tr h="10985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 </a:t>
                      </a:r>
                      <a:r>
                        <a:rPr lang="en-US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3 </a:t>
                      </a:r>
                      <a:r>
                        <a:rPr lang="th-TH" sz="1200" kern="1200" noProof="0" dirty="0">
                          <a:solidFill>
                            <a:schemeClr val="dk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ปีย้อนหลัง ขึ้นๆ ลงๆ</a:t>
                      </a:r>
                      <a:endParaRPr lang="en-US" sz="1200" kern="1200" noProof="0" dirty="0">
                        <a:solidFill>
                          <a:schemeClr val="dk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36000" marR="7620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ผลการดำเนินงานที่ต่ำที่สุด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ผลการดำเนินงานเฉลี่ย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SarabunPSK" panose="020B0500040200020003" pitchFamily="34" charset="-34"/>
                          <a:ea typeface="Tahoma" panose="020B0604030504040204" pitchFamily="34" charset="0"/>
                          <a:cs typeface="TH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ผลการดำเนินงานเฉลี่ย(3 ปีย้อนหลัง) + </a:t>
                      </a:r>
                      <a:r>
                        <a:rPr lang="en-US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interval (0.5)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effectLst/>
                          <a:latin typeface="THSarabunPSK" panose="020B0500040200020003" pitchFamily="34" charset="-34"/>
                          <a:cs typeface="THSarabunPSK" panose="020B0500040200020003" pitchFamily="34" charset="-34"/>
                        </a:rPr>
                        <a:t>หรือผลการดำเนินงานที่ดีที่สุด</a:t>
                      </a:r>
                      <a:endParaRPr lang="th-TH" sz="1200" b="0" i="0" u="none" strike="noStrike" dirty="0">
                        <a:solidFill>
                          <a:schemeClr val="tx1"/>
                        </a:solidFill>
                        <a:effectLst/>
                        <a:latin typeface="THSarabunPSK" panose="020B0500040200020003" pitchFamily="34" charset="-34"/>
                        <a:ea typeface="Tahoma" panose="020B0604030504040204" pitchFamily="34" charset="0"/>
                        <a:cs typeface="THSarabunPSK" panose="020B0500040200020003" pitchFamily="34" charset="-34"/>
                      </a:endParaRPr>
                    </a:p>
                  </a:txBody>
                  <a:tcPr marL="91437" marR="91437" marT="36000" marB="3600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01965966"/>
                  </a:ext>
                </a:extLst>
              </a:tr>
            </a:tbl>
          </a:graphicData>
        </a:graphic>
      </p:graphicFrame>
      <p:graphicFrame>
        <p:nvGraphicFramePr>
          <p:cNvPr id="16" name="Table 11">
            <a:extLst>
              <a:ext uri="{FF2B5EF4-FFF2-40B4-BE49-F238E27FC236}">
                <a16:creationId xmlns:a16="http://schemas.microsoft.com/office/drawing/2014/main" id="{F981F429-3545-97E5-C0CB-26C367016D43}"/>
              </a:ext>
            </a:extLst>
          </p:cNvPr>
          <p:cNvGraphicFramePr>
            <a:graphicFrameLocks noGrp="1"/>
          </p:cNvGraphicFramePr>
          <p:nvPr/>
        </p:nvGraphicFramePr>
        <p:xfrm>
          <a:off x="3715473" y="4489337"/>
          <a:ext cx="3785211" cy="1633671"/>
        </p:xfrm>
        <a:graphic>
          <a:graphicData uri="http://schemas.openxmlformats.org/drawingml/2006/table">
            <a:tbl>
              <a:tblPr firstRow="1" bandRow="1"/>
              <a:tblGrid>
                <a:gridCol w="112193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1066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5261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2351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4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4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2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4469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(50)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</a:t>
                      </a: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(100)</a:t>
                      </a:r>
                    </a:p>
                  </a:txBody>
                  <a:tcPr marL="121932" marR="121932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71700"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ผลการดำเนินงานเฉลี่ย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ผลการดำเนินงานดีที่สุด</a:t>
                      </a:r>
                      <a:b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 ย้อนหลัง)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ผลการดำเนินงานที่ดีที่สุด</a:t>
                      </a:r>
                      <a:b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(3 ปีย้อนหลัง) +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interval (0.5)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922"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8.39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11.76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buNone/>
                      </a:pPr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12.26 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84679493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4B4D2161-671E-17AD-A199-E23E310D2E6B}"/>
              </a:ext>
            </a:extLst>
          </p:cNvPr>
          <p:cNvSpPr/>
          <p:nvPr/>
        </p:nvSpPr>
        <p:spPr>
          <a:xfrm>
            <a:off x="103387" y="6215109"/>
            <a:ext cx="6251114" cy="2451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สำนักงานปลัด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กระทรวงเกษตรและสหกรณ์ </a:t>
            </a:r>
            <a:r>
              <a:rPr kumimoji="0" lang="th-TH" alt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ทุกปีงบประมาณ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4" name="กลุ่ม 4">
            <a:extLst>
              <a:ext uri="{FF2B5EF4-FFF2-40B4-BE49-F238E27FC236}">
                <a16:creationId xmlns:a16="http://schemas.microsoft.com/office/drawing/2014/main" id="{A1E3DD86-5C11-ED9B-28D6-BEA2C885E989}"/>
              </a:ext>
            </a:extLst>
          </p:cNvPr>
          <p:cNvGrpSpPr>
            <a:grpSpLocks/>
          </p:cNvGrpSpPr>
          <p:nvPr/>
        </p:nvGrpSpPr>
        <p:grpSpPr bwMode="auto">
          <a:xfrm>
            <a:off x="7704096" y="1282743"/>
            <a:ext cx="1141178" cy="710467"/>
            <a:chOff x="7094185" y="1707728"/>
            <a:chExt cx="1164188" cy="613365"/>
          </a:xfrm>
        </p:grpSpPr>
        <p:pic>
          <p:nvPicPr>
            <p:cNvPr id="1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E3A14A-6833-8C6D-0A27-4A41D38FBA4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8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7" name="TextBox 2">
              <a:extLst>
                <a:ext uri="{FF2B5EF4-FFF2-40B4-BE49-F238E27FC236}">
                  <a16:creationId xmlns:a16="http://schemas.microsoft.com/office/drawing/2014/main" id="{49938CF6-A31A-D56C-B7F1-ECB146E1E1E2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3">
            <a:extLst>
              <a:ext uri="{FF2B5EF4-FFF2-40B4-BE49-F238E27FC236}">
                <a16:creationId xmlns:a16="http://schemas.microsoft.com/office/drawing/2014/main" id="{9DEF2A2D-5255-342F-142C-1959198888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233363" y="431800"/>
            <a:ext cx="6896100" cy="34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3.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 panose="020B0604020202020204" pitchFamily="34" charset="0"/>
              </a:rPr>
              <a:t>อัตราการขยายตัวของมูลค่าสินค้าเกษตรปลอดภัยที่เป็นสินค้าอินทรีย์ </a:t>
            </a:r>
            <a:r>
              <a:rPr kumimoji="0" lang="th-TH" altLang="en-US" sz="20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(ปีงบประมาณ)</a:t>
            </a:r>
          </a:p>
        </p:txBody>
      </p:sp>
      <p:sp>
        <p:nvSpPr>
          <p:cNvPr id="16387" name="Rectangle 4">
            <a:extLst>
              <a:ext uri="{FF2B5EF4-FFF2-40B4-BE49-F238E27FC236}">
                <a16:creationId xmlns:a16="http://schemas.microsoft.com/office/drawing/2014/main" id="{46B2A445-5FE3-4BA3-3612-16D699736F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7800" y="671513"/>
            <a:ext cx="3944938" cy="347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 (ต.ค. 68 – ก.ย. 69)</a:t>
            </a: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FE27D892-629D-F69D-7E2F-7D870A71280E}"/>
              </a:ext>
            </a:extLst>
          </p:cNvPr>
          <p:cNvSpPr/>
          <p:nvPr/>
        </p:nvSpPr>
        <p:spPr>
          <a:xfrm>
            <a:off x="0" y="-25400"/>
            <a:ext cx="12192000" cy="465138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graphicFrame>
        <p:nvGraphicFramePr>
          <p:cNvPr id="3" name="Table 12">
            <a:extLst>
              <a:ext uri="{FF2B5EF4-FFF2-40B4-BE49-F238E27FC236}">
                <a16:creationId xmlns:a16="http://schemas.microsoft.com/office/drawing/2014/main" id="{E9660278-EAD8-12EC-48FF-96332EC17C4A}"/>
              </a:ext>
            </a:extLst>
          </p:cNvPr>
          <p:cNvGraphicFramePr>
            <a:graphicFrameLocks noGrp="1"/>
          </p:cNvGraphicFramePr>
          <p:nvPr/>
        </p:nvGraphicFramePr>
        <p:xfrm>
          <a:off x="284163" y="1000125"/>
          <a:ext cx="11623676" cy="4327746"/>
        </p:xfrm>
        <a:graphic>
          <a:graphicData uri="http://schemas.openxmlformats.org/drawingml/2006/table">
            <a:tbl>
              <a:tblPr firstRow="1" bandRow="1"/>
              <a:tblGrid>
                <a:gridCol w="35826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33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56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</a:tblGrid>
              <a:tr h="335219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2568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19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400" b="0" i="0" u="none" strike="noStrike" kern="1200" baseline="0">
                        <a:solidFill>
                          <a:schemeClr val="tx1"/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จัดทำแผนปฏิบัติงานขับเคลื่อนการเพิ่มมูลค่า</a:t>
                      </a: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รายชนิดสินค้า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พืช ประมง ปศุสัตว์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ตามที่ตัวชี้วัดกำหนด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6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รายงานการติดตามความก้าวหน้าการปฏิบัติงานตามแผน รอบ 6 เดือน 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63999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9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656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ติดตามความก้าวหน้าการปฏิบัติงานตามแผน รอบ </a:t>
                      </a:r>
                      <a:r>
                        <a:rPr kumimoji="0" lang="en-US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639999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4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  <a:endParaRPr lang="th-TH" sz="14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ขับเคลื่อนงานตามแผนงานโครงการ /แผนปฏิบัติการ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สินค้าเกษตรอินทรีย์  </a:t>
                      </a:r>
                      <a:r>
                        <a:rPr kumimoji="0" lang="th-TH" sz="18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รอบ 12 เดือน</a:t>
                      </a:r>
                      <a:endParaRPr kumimoji="0" lang="en-US" sz="18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65697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4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91445" marR="91445" marT="45697" marB="45697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8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ติดตามรายงานผลการปฏิบัติงานตามตัวชี้วัด รอบ 12 เดือน</a:t>
                      </a: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4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45" marR="91445" marT="45697" marB="45697"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</a:tbl>
          </a:graphicData>
        </a:graphic>
      </p:graphicFrame>
      <p:cxnSp>
        <p:nvCxnSpPr>
          <p:cNvPr id="8" name="ลูกศรเชื่อมต่อแบบตรง 4">
            <a:extLst>
              <a:ext uri="{FF2B5EF4-FFF2-40B4-BE49-F238E27FC236}">
                <a16:creationId xmlns:a16="http://schemas.microsoft.com/office/drawing/2014/main" id="{CF921A57-9A8E-F348-69A5-5FCBEC6F4FE2}"/>
              </a:ext>
            </a:extLst>
          </p:cNvPr>
          <p:cNvCxnSpPr>
            <a:cxnSpLocks/>
          </p:cNvCxnSpPr>
          <p:nvPr/>
        </p:nvCxnSpPr>
        <p:spPr>
          <a:xfrm>
            <a:off x="5245100" y="2009775"/>
            <a:ext cx="10699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" name="ลูกศรเชื่อมต่อแบบตรง 8">
            <a:extLst>
              <a:ext uri="{FF2B5EF4-FFF2-40B4-BE49-F238E27FC236}">
                <a16:creationId xmlns:a16="http://schemas.microsoft.com/office/drawing/2014/main" id="{E2B151A1-29D6-83BC-4DEB-BCCA8C3A2A75}"/>
              </a:ext>
            </a:extLst>
          </p:cNvPr>
          <p:cNvCxnSpPr>
            <a:cxnSpLocks/>
          </p:cNvCxnSpPr>
          <p:nvPr/>
        </p:nvCxnSpPr>
        <p:spPr>
          <a:xfrm>
            <a:off x="8026400" y="3138488"/>
            <a:ext cx="54133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ลูกศรเชื่อมต่อแบบตรง 9">
            <a:extLst>
              <a:ext uri="{FF2B5EF4-FFF2-40B4-BE49-F238E27FC236}">
                <a16:creationId xmlns:a16="http://schemas.microsoft.com/office/drawing/2014/main" id="{F8683794-A63F-26B5-C499-2AA89ECAD9BF}"/>
              </a:ext>
            </a:extLst>
          </p:cNvPr>
          <p:cNvCxnSpPr>
            <a:cxnSpLocks/>
          </p:cNvCxnSpPr>
          <p:nvPr/>
        </p:nvCxnSpPr>
        <p:spPr>
          <a:xfrm>
            <a:off x="9745663" y="4121150"/>
            <a:ext cx="536575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ลูกศรเชื่อมต่อแบบตรง 17">
            <a:extLst>
              <a:ext uri="{FF2B5EF4-FFF2-40B4-BE49-F238E27FC236}">
                <a16:creationId xmlns:a16="http://schemas.microsoft.com/office/drawing/2014/main" id="{086BDCE0-4CD5-DBA2-BCB0-47B70A7408F0}"/>
              </a:ext>
            </a:extLst>
          </p:cNvPr>
          <p:cNvCxnSpPr>
            <a:cxnSpLocks/>
          </p:cNvCxnSpPr>
          <p:nvPr/>
        </p:nvCxnSpPr>
        <p:spPr>
          <a:xfrm>
            <a:off x="6416675" y="2584450"/>
            <a:ext cx="2151063" cy="1905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ลูกศรเชื่อมต่อแบบตรง 15">
            <a:extLst>
              <a:ext uri="{FF2B5EF4-FFF2-40B4-BE49-F238E27FC236}">
                <a16:creationId xmlns:a16="http://schemas.microsoft.com/office/drawing/2014/main" id="{397AC01D-F5C0-8C57-B8C1-2331ED6F717D}"/>
              </a:ext>
            </a:extLst>
          </p:cNvPr>
          <p:cNvCxnSpPr>
            <a:cxnSpLocks/>
          </p:cNvCxnSpPr>
          <p:nvPr/>
        </p:nvCxnSpPr>
        <p:spPr>
          <a:xfrm>
            <a:off x="11425238" y="5141913"/>
            <a:ext cx="482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ลูกศรเชื่อมต่อแบบตรง 19">
            <a:extLst>
              <a:ext uri="{FF2B5EF4-FFF2-40B4-BE49-F238E27FC236}">
                <a16:creationId xmlns:a16="http://schemas.microsoft.com/office/drawing/2014/main" id="{6180C944-EDB0-3B1C-2A9D-65EB75D8AFAF}"/>
              </a:ext>
            </a:extLst>
          </p:cNvPr>
          <p:cNvCxnSpPr>
            <a:cxnSpLocks/>
          </p:cNvCxnSpPr>
          <p:nvPr/>
        </p:nvCxnSpPr>
        <p:spPr>
          <a:xfrm>
            <a:off x="8636000" y="3632200"/>
            <a:ext cx="1525588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ลูกศรเชื่อมต่อแบบตรง 20">
            <a:extLst>
              <a:ext uri="{FF2B5EF4-FFF2-40B4-BE49-F238E27FC236}">
                <a16:creationId xmlns:a16="http://schemas.microsoft.com/office/drawing/2014/main" id="{ADB52DFE-B2C0-F71D-43EE-E7D9AA9A4925}"/>
              </a:ext>
            </a:extLst>
          </p:cNvPr>
          <p:cNvCxnSpPr>
            <a:cxnSpLocks/>
          </p:cNvCxnSpPr>
          <p:nvPr/>
        </p:nvCxnSpPr>
        <p:spPr>
          <a:xfrm>
            <a:off x="10282238" y="4606925"/>
            <a:ext cx="162560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04CFCAA-E520-13E4-60B8-C81EF75B1A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448800" y="6453188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09CD032E-0569-5554-252C-79AC839213B2}"/>
              </a:ext>
            </a:extLst>
          </p:cNvPr>
          <p:cNvSpPr/>
          <p:nvPr/>
        </p:nvSpPr>
        <p:spPr>
          <a:xfrm>
            <a:off x="9975850" y="6400800"/>
            <a:ext cx="2230438" cy="471488"/>
          </a:xfrm>
          <a:prstGeom prst="rect">
            <a:avLst/>
          </a:prstGeom>
          <a:solidFill>
            <a:schemeClr val="accent2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09040B9-F4A5-6BFC-588B-E625B03B66ED}"/>
              </a:ext>
            </a:extLst>
          </p:cNvPr>
          <p:cNvSpPr/>
          <p:nvPr/>
        </p:nvSpPr>
        <p:spPr>
          <a:xfrm>
            <a:off x="8760192" y="1339993"/>
            <a:ext cx="3431807" cy="269692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12" name="Slide Number Placeholder 3">
            <a:extLst>
              <a:ext uri="{FF2B5EF4-FFF2-40B4-BE49-F238E27FC236}">
                <a16:creationId xmlns:a16="http://schemas.microsoft.com/office/drawing/2014/main" id="{1DD46D09-73E1-EDB9-0C3F-E7711FBE9F43}"/>
              </a:ext>
            </a:extLst>
          </p:cNvPr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9448800" y="6453188"/>
            <a:ext cx="2743200" cy="365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rgbClr val="898989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626AB51-884D-4B10-AC94-117D725B7C32}" type="slidenum">
              <a:rPr lang="en-US" altLang="en-US" smtClean="0"/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9</a:t>
            </a:fld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Tahoma" panose="020B0604030504040204" pitchFamily="34" charset="0"/>
            </a:endParaRPr>
          </a:p>
        </p:txBody>
      </p:sp>
      <p:sp>
        <p:nvSpPr>
          <p:cNvPr id="17413" name="Rectangle 15">
            <a:extLst>
              <a:ext uri="{FF2B5EF4-FFF2-40B4-BE49-F238E27FC236}">
                <a16:creationId xmlns:a16="http://schemas.microsoft.com/office/drawing/2014/main" id="{19C182A2-C625-2FAB-FB2F-0998A104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1411733"/>
            <a:ext cx="335121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8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 ฉบับที่ 13 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ECF2CE5A-C804-CB84-49BF-B86AA8408B40}"/>
              </a:ext>
            </a:extLst>
          </p:cNvPr>
          <p:cNvSpPr/>
          <p:nvPr/>
        </p:nvSpPr>
        <p:spPr>
          <a:xfrm>
            <a:off x="127000" y="1862930"/>
            <a:ext cx="7904163" cy="258762"/>
          </a:xfrm>
          <a:prstGeom prst="rect">
            <a:avLst/>
          </a:prstGeom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เพิ่มขึ้นร้อยละ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เป้าหมายปี 2570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8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เพิ่มขึ้นร้อยละ 10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rgbClr val="008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35776A64-A512-1290-6115-D1DE4EE41390}"/>
              </a:ext>
            </a:extLst>
          </p:cNvPr>
          <p:cNvGraphicFramePr>
            <a:graphicFrameLocks noGrp="1"/>
          </p:cNvGraphicFramePr>
          <p:nvPr/>
        </p:nvGraphicFramePr>
        <p:xfrm>
          <a:off x="8800147" y="2699036"/>
          <a:ext cx="3368041" cy="120491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36804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35249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34416">
                <a:tc>
                  <a:txBody>
                    <a:bodyPr/>
                    <a:lstStyle/>
                    <a:p>
                      <a:pPr marL="0" lvl="0" indent="0" algn="ctr" defTabSz="914400" rtl="0" eaLnBrk="1" latinLnBrk="0" hangingPunct="1">
                        <a:lnSpc>
                          <a:spcPct val="80000"/>
                        </a:lnSpc>
                        <a:buFont typeface="Arial" panose="020B0604020202020204" pitchFamily="34" charset="0"/>
                        <a:buNone/>
                        <a:defRPr/>
                      </a:pPr>
                      <a:r>
                        <a:rPr lang="th-TH" sz="1600" kern="1200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รายได้สุทธิต่อครัวเรือนเกษตรกร ไม่ต่ำกว่า 537,000 บาทต่อครัวเรือน เมื่อสิ้นสุดแผน</a:t>
                      </a:r>
                    </a:p>
                  </a:txBody>
                  <a:tcPr marL="91441" marR="91441" marT="45705" marB="4570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8" name="Rectangle 27">
            <a:extLst>
              <a:ext uri="{FF2B5EF4-FFF2-40B4-BE49-F238E27FC236}">
                <a16:creationId xmlns:a16="http://schemas.microsoft.com/office/drawing/2014/main" id="{DCC0A6A3-FA5E-1BCF-2262-AB1E8F2BC5D7}"/>
              </a:ext>
            </a:extLst>
          </p:cNvPr>
          <p:cNvSpPr/>
          <p:nvPr/>
        </p:nvSpPr>
        <p:spPr>
          <a:xfrm>
            <a:off x="92075" y="6230230"/>
            <a:ext cx="8935012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สำนักงานเศรษฐกิจการเกษตร กระทรวงเกษตรและสหกรณ์  </a:t>
            </a: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มีนาคมของทุกปี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7" name="Rectangle 31">
            <a:extLst>
              <a:ext uri="{FF2B5EF4-FFF2-40B4-BE49-F238E27FC236}">
                <a16:creationId xmlns:a16="http://schemas.microsoft.com/office/drawing/2014/main" id="{106FA7A1-9074-C85A-90FD-495652F766F5}"/>
              </a:ext>
            </a:extLst>
          </p:cNvPr>
          <p:cNvSpPr>
            <a:spLocks noChangeArrowheads="1"/>
          </p:cNvSpPr>
          <p:nvPr/>
        </p:nvSpPr>
        <p:spPr bwMode="auto">
          <a:xfrm>
            <a:off x="8800147" y="2250366"/>
            <a:ext cx="4151313" cy="4429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เป้าหมายหมุดหมาย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มูลค่าเพิ่มของสินค้าเกษตรและเกษตรแปรรูป</a:t>
            </a:r>
            <a:b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สูงขึ้น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41DCB460-D165-879C-FE73-9CD391F14BD1}"/>
              </a:ext>
            </a:extLst>
          </p:cNvPr>
          <p:cNvSpPr txBox="1"/>
          <p:nvPr/>
        </p:nvSpPr>
        <p:spPr>
          <a:xfrm>
            <a:off x="8954928" y="1714570"/>
            <a:ext cx="3041650" cy="523875"/>
          </a:xfrm>
          <a:prstGeom prst="rect">
            <a:avLst/>
          </a:prstGeom>
          <a:solidFill>
            <a:schemeClr val="bg1"/>
          </a:solidFill>
          <a:ln>
            <a:solidFill>
              <a:srgbClr val="339933"/>
            </a:solidFill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หมุดหมายที่ 1  ไทยเป็นประเทศชั้นนำด้านสินค้าเกษตรและเกษตรแปรรูปมูลค่าสูง </a:t>
            </a:r>
            <a:endParaRPr kumimoji="0" lang="th-TH" sz="1400" b="1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429" name="Rectangle 34">
            <a:extLst>
              <a:ext uri="{FF2B5EF4-FFF2-40B4-BE49-F238E27FC236}">
                <a16:creationId xmlns:a16="http://schemas.microsoft.com/office/drawing/2014/main" id="{84F29791-2D51-9B1C-016C-2D508B1617DD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4137108"/>
            <a:ext cx="9761538" cy="26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 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	</a:t>
            </a:r>
            <a:r>
              <a:rPr kumimoji="0" lang="en-US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ค่าเป้าหมายจากแผนปฏิบัติราชการของกระทรวงเกษตรและสหกรณ์ ระยะ 5 ปี (พ.ศ. 2566 - 2570) กำหนดเป้าหมายรายได้เงินสดสุทธิครัวเรือนเกษตร เพิ่มขึ้น ไม่น้อยกว่าร้อยละ 10 ต่อปี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D30BD7A-CD38-DA52-CE0F-4304EC42E6C5}"/>
              </a:ext>
            </a:extLst>
          </p:cNvPr>
          <p:cNvSpPr txBox="1"/>
          <p:nvPr/>
        </p:nvSpPr>
        <p:spPr>
          <a:xfrm>
            <a:off x="9607550" y="746353"/>
            <a:ext cx="2967038" cy="585787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รายได้สุทธิต่อครัวเรือนเกษตรกร ไม่ต่ำกว่า 537,000 บาทต่อครัวเรือน เมื่อสิ้นสุดแผน 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7433" name="TextBox 17">
            <a:extLst>
              <a:ext uri="{FF2B5EF4-FFF2-40B4-BE49-F238E27FC236}">
                <a16:creationId xmlns:a16="http://schemas.microsoft.com/office/drawing/2014/main" id="{89099F5F-72C4-0822-768E-6FA99183B00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2076" y="475933"/>
            <a:ext cx="6215592" cy="3762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990600" indent="-990600" defTabSz="3429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 defTabSz="3429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defTabSz="3429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990600" marR="0" lvl="0" indent="-990600" algn="l" defTabSz="342900" rtl="0" eaLnBrk="1" fontAlgn="t" latinLnBrk="0" hangingPunct="1">
              <a:lnSpc>
                <a:spcPts val="2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lang="en-US" altLang="en-US" sz="2200" b="1" dirty="0">
                <a:solidFill>
                  <a:srgbClr val="000000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4</a:t>
            </a:r>
            <a:r>
              <a:rPr kumimoji="0" lang="th-TH" altLang="en-US" sz="22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รายได้เงินสดสุทธิทางการเกษตรของเกษตรกรเฉลี่ยต่อครัวเรือน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3DA4E92-E59C-4CAD-EF7C-FA898938C995}"/>
              </a:ext>
            </a:extLst>
          </p:cNvPr>
          <p:cNvGraphicFramePr>
            <a:graphicFrameLocks noGrp="1"/>
          </p:cNvGraphicFramePr>
          <p:nvPr/>
        </p:nvGraphicFramePr>
        <p:xfrm>
          <a:off x="122835" y="2111819"/>
          <a:ext cx="8636673" cy="2032125"/>
        </p:xfrm>
        <a:graphic>
          <a:graphicData uri="http://schemas.openxmlformats.org/drawingml/2006/table">
            <a:tbl>
              <a:tblPr/>
              <a:tblGrid>
                <a:gridCol w="108292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85910359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219541111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1478635945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4066758567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710522009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919931338"/>
                    </a:ext>
                  </a:extLst>
                </a:gridCol>
                <a:gridCol w="629479">
                  <a:extLst>
                    <a:ext uri="{9D8B030D-6E8A-4147-A177-3AD203B41FA5}">
                      <a16:colId xmlns:a16="http://schemas.microsoft.com/office/drawing/2014/main" val="662497070"/>
                    </a:ext>
                  </a:extLst>
                </a:gridCol>
              </a:tblGrid>
              <a:tr h="266760">
                <a:tc gridSpan="8">
                  <a:txBody>
                    <a:bodyPr/>
                    <a:lstStyle/>
                    <a:p>
                      <a:pPr algn="ctr" rtl="0" fontAlgn="ctr"/>
                      <a:r>
                        <a:rPr lang="th-TH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rtl="0" fontAlgn="ctr"/>
                      <a:endParaRPr lang="en-US" sz="1600" b="1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r>
                        <a:rPr lang="en-US" sz="1400" b="1" u="none" strike="noStrike" cap="none" dirty="0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*</a:t>
                      </a:r>
                      <a:endParaRPr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7" marR="91457" marT="45247" marB="45247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6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ปีงบประมาณ</a:t>
                      </a:r>
                    </a:p>
                  </a:txBody>
                  <a:tcPr marL="72006" marR="72006" marT="9527" marB="0" anchor="b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2563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4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u="none" strike="noStrike" cap="none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dirty="0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78,604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spc="-30" baseline="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79,485.62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78,322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80,271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81,616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FF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5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hMerge="1">
                  <a:txBody>
                    <a:bodyPr/>
                    <a:lstStyle/>
                    <a:p>
                      <a:pPr algn="ctr" rtl="0" fontAlgn="ctr"/>
                      <a:endParaRPr lang="en-US" sz="1400" b="0" i="0" u="none" strike="noStrike" dirty="0">
                        <a:solidFill>
                          <a:srgbClr val="FF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91472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รายได้เพิ่มขึ้น</a:t>
                      </a:r>
                      <a:endParaRPr lang="en-US" sz="14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จากปีก่อนหน้า(บาท)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4,347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882 </a:t>
                      </a: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ลดลง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-1,164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1,949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1,345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เพิ่มขึ้น </a:t>
                      </a:r>
                      <a:endParaRPr lang="en-US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algn="ctr" rtl="0" fontAlgn="ctr"/>
                      <a:r>
                        <a:rPr lang="th-TH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1,514 บาท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38178">
                <a:tc>
                  <a:txBody>
                    <a:bodyPr/>
                    <a:lstStyle/>
                    <a:p>
                      <a:pPr algn="l" fontAlgn="b"/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อัตราการขยายตัว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(+5.53)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(+1.12)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(-1.46)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(+2.49)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(+1.68)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(+1.86)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FF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n/a</a:t>
                      </a:r>
                    </a:p>
                  </a:txBody>
                  <a:tcPr marL="72006" marR="72006" marT="9527" marB="0"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r>
                        <a:rPr lang="en-US" sz="1400" b="0" kern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lang="th-TH" sz="1400" b="0" kern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</a:t>
                      </a:r>
                      <a:b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เพิ่มขึ้นร้อยละ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8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800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  <p:sp>
        <p:nvSpPr>
          <p:cNvPr id="3" name="Google Shape;260;p8">
            <a:extLst>
              <a:ext uri="{FF2B5EF4-FFF2-40B4-BE49-F238E27FC236}">
                <a16:creationId xmlns:a16="http://schemas.microsoft.com/office/drawing/2014/main" id="{038C9813-09CD-FD33-C7FF-6753F6FF18CF}"/>
              </a:ext>
            </a:extLst>
          </p:cNvPr>
          <p:cNvSpPr/>
          <p:nvPr/>
        </p:nvSpPr>
        <p:spPr>
          <a:xfrm>
            <a:off x="9654541" y="421898"/>
            <a:ext cx="1221809" cy="400110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:010102</a:t>
            </a:r>
            <a:endParaRPr kumimoji="0" sz="1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  <a:sym typeface="Arial"/>
            </a:endParaRPr>
          </a:p>
        </p:txBody>
      </p:sp>
      <p:graphicFrame>
        <p:nvGraphicFramePr>
          <p:cNvPr id="6" name="Table 18">
            <a:extLst>
              <a:ext uri="{FF2B5EF4-FFF2-40B4-BE49-F238E27FC236}">
                <a16:creationId xmlns:a16="http://schemas.microsoft.com/office/drawing/2014/main" id="{A51E5585-E7B4-0C39-A9BD-C2612BE1DF5D}"/>
              </a:ext>
            </a:extLst>
          </p:cNvPr>
          <p:cNvGraphicFramePr>
            <a:graphicFrameLocks noGrp="1"/>
          </p:cNvGraphicFramePr>
          <p:nvPr/>
        </p:nvGraphicFramePr>
        <p:xfrm>
          <a:off x="186330" y="4384542"/>
          <a:ext cx="5616000" cy="1224530"/>
        </p:xfrm>
        <a:graphic>
          <a:graphicData uri="http://schemas.openxmlformats.org/drawingml/2006/table">
            <a:tbl>
              <a:tblPr firstRow="1" bandRow="1"/>
              <a:tblGrid>
                <a:gridCol w="18720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720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96559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2569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 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560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81,672.33 บาท/ครัวเรือน/ปี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(ผลการดำเนินงานเฉลี่ย</a:t>
                      </a:r>
                      <a:b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ย้อนหลัง 3 ปี)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83,130 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บาท/ครัวเรือน/ปี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(ผลการดำเนินงานที่ดีที่สุด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 ปีย้อนหลัง)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84,593.09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ผลการดำเนินงานที่ดีที่สุด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ร้อยละ 1.76*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9">
            <a:extLst>
              <a:ext uri="{FF2B5EF4-FFF2-40B4-BE49-F238E27FC236}">
                <a16:creationId xmlns:a16="http://schemas.microsoft.com/office/drawing/2014/main" id="{1540FD7C-761A-A999-3F44-FC32DE504F57}"/>
              </a:ext>
            </a:extLst>
          </p:cNvPr>
          <p:cNvSpPr/>
          <p:nvPr/>
        </p:nvSpPr>
        <p:spPr bwMode="ltGray"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9" name="TextBox 23">
            <a:extLst>
              <a:ext uri="{FF2B5EF4-FFF2-40B4-BE49-F238E27FC236}">
                <a16:creationId xmlns:a16="http://schemas.microsoft.com/office/drawing/2014/main" id="{05AA2877-3043-E812-518F-C285F1D84421}"/>
              </a:ext>
            </a:extLst>
          </p:cNvPr>
          <p:cNvSpPr txBox="1"/>
          <p:nvPr/>
        </p:nvSpPr>
        <p:spPr bwMode="ltGray">
          <a:xfrm>
            <a:off x="123081" y="-5650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Strategic KPIs 2569 - 2570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2" name="Google Shape;253;p8">
            <a:extLst>
              <a:ext uri="{FF2B5EF4-FFF2-40B4-BE49-F238E27FC236}">
                <a16:creationId xmlns:a16="http://schemas.microsoft.com/office/drawing/2014/main" id="{E47D7E10-194E-E82D-8EE7-C7937A344E8D}"/>
              </a:ext>
            </a:extLst>
          </p:cNvPr>
          <p:cNvSpPr/>
          <p:nvPr/>
        </p:nvSpPr>
        <p:spPr>
          <a:xfrm>
            <a:off x="11129" y="6498486"/>
            <a:ext cx="9951738" cy="387758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ข้อมูลจากเอกสารประกอบ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แผนพัฒนาเศรษฐกิจและสังคมแห่งชาติฉบับที่ 13 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2"/>
              </a:rPr>
              <a:t>https://www.nesdc.go.th/article_attach/article_file_20230307173847.pdf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graphicFrame>
        <p:nvGraphicFramePr>
          <p:cNvPr id="17" name="Table 18">
            <a:extLst>
              <a:ext uri="{FF2B5EF4-FFF2-40B4-BE49-F238E27FC236}">
                <a16:creationId xmlns:a16="http://schemas.microsoft.com/office/drawing/2014/main" id="{EC42143D-190A-13A6-9A9F-7A9E18E1ADFA}"/>
              </a:ext>
            </a:extLst>
          </p:cNvPr>
          <p:cNvGraphicFramePr>
            <a:graphicFrameLocks noGrp="1"/>
          </p:cNvGraphicFramePr>
          <p:nvPr/>
        </p:nvGraphicFramePr>
        <p:xfrm>
          <a:off x="5847424" y="4377512"/>
          <a:ext cx="6219183" cy="1254726"/>
        </p:xfrm>
        <a:graphic>
          <a:graphicData uri="http://schemas.openxmlformats.org/drawingml/2006/table">
            <a:tbl>
              <a:tblPr firstRow="1" bandRow="1"/>
              <a:tblGrid>
                <a:gridCol w="207306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07306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27678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และรอบ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0" marR="121936" marT="43738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 dirty="0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461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757752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ctr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 panose="020B0604020202020204" pitchFamily="34" charset="0"/>
                        <a:buNone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ที่ดีที่สุด </a:t>
                      </a:r>
                      <a:endParaRPr lang="th-TH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</a:t>
                      </a: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เฉลี่ยย้อนหลัง 3 ปี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ที่ดีที่สุด  +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Interval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มาตรฐาน-ขั้นต้น</a:t>
                      </a:r>
                      <a:endParaRPr kumimoji="0" lang="en-US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18" name="Group 101">
            <a:extLst>
              <a:ext uri="{FF2B5EF4-FFF2-40B4-BE49-F238E27FC236}">
                <a16:creationId xmlns:a16="http://schemas.microsoft.com/office/drawing/2014/main" id="{D89E76F3-51FE-88EC-9519-BE2F244D33EB}"/>
              </a:ext>
            </a:extLst>
          </p:cNvPr>
          <p:cNvGrpSpPr/>
          <p:nvPr/>
        </p:nvGrpSpPr>
        <p:grpSpPr>
          <a:xfrm>
            <a:off x="5948685" y="469888"/>
            <a:ext cx="1251716" cy="260845"/>
            <a:chOff x="2137172" y="2910487"/>
            <a:chExt cx="715155" cy="138718"/>
          </a:xfrm>
        </p:grpSpPr>
        <p:sp>
          <p:nvSpPr>
            <p:cNvPr id="19" name="Rectangle: Rounded Corners 99">
              <a:extLst>
                <a:ext uri="{FF2B5EF4-FFF2-40B4-BE49-F238E27FC236}">
                  <a16:creationId xmlns:a16="http://schemas.microsoft.com/office/drawing/2014/main" id="{081E37D2-37CE-FD9F-39DD-8BA6F4B5D329}"/>
                </a:ext>
              </a:extLst>
            </p:cNvPr>
            <p:cNvSpPr/>
            <p:nvPr/>
          </p:nvSpPr>
          <p:spPr>
            <a:xfrm>
              <a:off x="2251333" y="2910487"/>
              <a:ext cx="486833" cy="134920"/>
            </a:xfrm>
            <a:prstGeom prst="roundRect">
              <a:avLst>
                <a:gd name="adj" fmla="val 50000"/>
              </a:avLst>
            </a:prstGeom>
            <a:solidFill>
              <a:srgbClr val="B3C6D5"/>
            </a:solidFill>
            <a:ln>
              <a:solidFill>
                <a:srgbClr val="B3C6D5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23" name="TextBox 100">
              <a:extLst>
                <a:ext uri="{FF2B5EF4-FFF2-40B4-BE49-F238E27FC236}">
                  <a16:creationId xmlns:a16="http://schemas.microsoft.com/office/drawing/2014/main" id="{6C6EE3BF-89A2-363A-0EAD-45ECDEC09427}"/>
                </a:ext>
              </a:extLst>
            </p:cNvPr>
            <p:cNvSpPr txBox="1"/>
            <p:nvPr/>
          </p:nvSpPr>
          <p:spPr>
            <a:xfrm>
              <a:off x="2137172" y="2913900"/>
              <a:ext cx="715155" cy="135305"/>
            </a:xfrm>
            <a:prstGeom prst="rect">
              <a:avLst/>
            </a:prstGeom>
            <a:noFill/>
          </p:spPr>
          <p:txBody>
            <a:bodyPr wrap="square" lIns="36000" rIns="3600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7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นโยบาย</a:t>
              </a:r>
              <a:r>
                <a:rPr kumimoji="0" lang="en-US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/</a:t>
              </a:r>
              <a:r>
                <a:rPr kumimoji="0" lang="th-TH" sz="14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สั่งการ</a:t>
              </a:r>
              <a:endPara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33" name="Group 25">
            <a:extLst>
              <a:ext uri="{FF2B5EF4-FFF2-40B4-BE49-F238E27FC236}">
                <a16:creationId xmlns:a16="http://schemas.microsoft.com/office/drawing/2014/main" id="{30CA2BB8-3606-EBB8-C031-3E01A4D27C03}"/>
              </a:ext>
            </a:extLst>
          </p:cNvPr>
          <p:cNvGrpSpPr/>
          <p:nvPr/>
        </p:nvGrpSpPr>
        <p:grpSpPr>
          <a:xfrm>
            <a:off x="7027070" y="425799"/>
            <a:ext cx="593174" cy="307777"/>
            <a:chOff x="233162" y="2666849"/>
            <a:chExt cx="326234" cy="176945"/>
          </a:xfrm>
        </p:grpSpPr>
        <p:sp>
          <p:nvSpPr>
            <p:cNvPr id="34" name="Rectangle: Rounded Corners 26">
              <a:extLst>
                <a:ext uri="{FF2B5EF4-FFF2-40B4-BE49-F238E27FC236}">
                  <a16:creationId xmlns:a16="http://schemas.microsoft.com/office/drawing/2014/main" id="{15D58506-7228-12B2-66D0-B2E5761A983C}"/>
                </a:ext>
              </a:extLst>
            </p:cNvPr>
            <p:cNvSpPr/>
            <p:nvPr/>
          </p:nvSpPr>
          <p:spPr>
            <a:xfrm>
              <a:off x="233162" y="2693367"/>
              <a:ext cx="326234" cy="132958"/>
            </a:xfrm>
            <a:prstGeom prst="roundRect">
              <a:avLst>
                <a:gd name="adj" fmla="val 50000"/>
              </a:avLst>
            </a:prstGeom>
            <a:solidFill>
              <a:srgbClr val="A18E80"/>
            </a:solidFill>
            <a:ln>
              <a:solidFill>
                <a:srgbClr val="A18E8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endParaRPr>
            </a:p>
          </p:txBody>
        </p:sp>
        <p:sp>
          <p:nvSpPr>
            <p:cNvPr id="35" name="TextBox 30">
              <a:extLst>
                <a:ext uri="{FF2B5EF4-FFF2-40B4-BE49-F238E27FC236}">
                  <a16:creationId xmlns:a16="http://schemas.microsoft.com/office/drawing/2014/main" id="{FF1C1B20-1625-5594-CC6E-20DF7BD27E21}"/>
                </a:ext>
              </a:extLst>
            </p:cNvPr>
            <p:cNvSpPr txBox="1"/>
            <p:nvPr/>
          </p:nvSpPr>
          <p:spPr>
            <a:xfrm>
              <a:off x="270279" y="2666849"/>
              <a:ext cx="252000" cy="176945"/>
            </a:xfrm>
            <a:prstGeom prst="rect">
              <a:avLst/>
            </a:prstGeom>
            <a:noFill/>
          </p:spPr>
          <p:txBody>
            <a:bodyPr wrap="square" lIns="0" rIns="0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4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ภารกิจ</a:t>
              </a:r>
            </a:p>
          </p:txBody>
        </p:sp>
      </p:grpSp>
      <p:sp>
        <p:nvSpPr>
          <p:cNvPr id="24" name="Rectangle 34">
            <a:extLst>
              <a:ext uri="{FF2B5EF4-FFF2-40B4-BE49-F238E27FC236}">
                <a16:creationId xmlns:a16="http://schemas.microsoft.com/office/drawing/2014/main" id="{04C3093C-3F4B-0849-5443-B1817B02E1A5}"/>
              </a:ext>
            </a:extLst>
          </p:cNvPr>
          <p:cNvSpPr/>
          <p:nvPr/>
        </p:nvSpPr>
        <p:spPr>
          <a:xfrm>
            <a:off x="9287264" y="55843"/>
            <a:ext cx="2494441" cy="29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ทุกกรมในกระทรวงเกษตรและสหกรณ์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" name="Rectangle 3">
            <a:extLst>
              <a:ext uri="{FF2B5EF4-FFF2-40B4-BE49-F238E27FC236}">
                <a16:creationId xmlns:a16="http://schemas.microsoft.com/office/drawing/2014/main" id="{0C38CA02-E8A8-CAFF-AC51-4D7F5439E823}"/>
              </a:ext>
            </a:extLst>
          </p:cNvPr>
          <p:cNvSpPr/>
          <p:nvPr/>
        </p:nvSpPr>
        <p:spPr>
          <a:xfrm>
            <a:off x="176989" y="5648371"/>
            <a:ext cx="5616001" cy="3928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0" algn="l"/>
              </a:tabLst>
              <a:defRPr/>
            </a:pP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 อัตราการเติบโตของรายได้เงินสดสุทธิทางการเกษตรของเกษตรกรเฉลี่ยต่อครัวเรือน ร้อยละ 1.76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อัตราการเติบโตแบบ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Exponential </a:t>
            </a:r>
            <a:b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en-US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Growth)</a:t>
            </a:r>
            <a:r>
              <a:rPr kumimoji="0" lang="th-TH" altLang="en-US" sz="1200" b="0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ปี 2568</a:t>
            </a:r>
            <a:endParaRPr kumimoji="0" lang="en-US" altLang="en-US" sz="12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Rectangle 7">
            <a:extLst>
              <a:ext uri="{FF2B5EF4-FFF2-40B4-BE49-F238E27FC236}">
                <a16:creationId xmlns:a16="http://schemas.microsoft.com/office/drawing/2014/main" id="{CD9A1C34-9DBC-D2EB-11A8-262639E9A7F2}"/>
              </a:ext>
            </a:extLst>
          </p:cNvPr>
          <p:cNvSpPr/>
          <p:nvPr/>
        </p:nvSpPr>
        <p:spPr>
          <a:xfrm>
            <a:off x="25400" y="763479"/>
            <a:ext cx="8580913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890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รายได้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เงินสดทางการเกษตร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รายได้ที่เป็นเงินสดจากการจำหน่ายผลผลิต ผลพลอยได้และสิ่งอื่นใดจากกระบวนการผลิตทางการเกษตร ประกอบด้วย รายได้เงินสดเกษตรทางพืช รายได้เงินสดเกษตรทางสัตว์ และรายได้เงินสดเกษตรอื่น ๆ ที่เกิดขึ้นในฟาร์ม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(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ไม่รวมถึงการเก็บของป่ามาขาย และบริการทางการเกษตร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รายจ่ายเงินสดทางการเกษตร </a:t>
            </a:r>
            <a:r>
              <a:rPr kumimoji="0" lang="th-TH" sz="1400" b="0" i="0" u="none" strike="noStrike" kern="1200" cap="none" spc="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ค่าใช้จ่ายที่เป็นเงินสดในการซื้อวัสดุปัจจัยการผลิตและค่าจ้างแรงงานที่ใช้ในกระบวนการผลิตทางการเกษตร ทั้งการปลูกพืชเลี้ยงสัตว์ และกิจกรรมอื่นที่เกี่ยวกับการเกษตรที่เกิดขึ้นในฟาร์ม </a:t>
            </a:r>
            <a:endParaRPr kumimoji="0" lang="en-US" sz="1400" b="0" i="0" u="none" strike="noStrike" kern="1200" cap="none" spc="3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รายได้เงินสดสุทธิทางการเกษตร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หมายถึง รายได้เงินสดทางการเกษตรหักด้วยรายจ่ายเงินสดทางการเกษตร 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</p:txBody>
      </p:sp>
      <p:sp>
        <p:nvSpPr>
          <p:cNvPr id="8" name="Rectangle 34">
            <a:extLst>
              <a:ext uri="{FF2B5EF4-FFF2-40B4-BE49-F238E27FC236}">
                <a16:creationId xmlns:a16="http://schemas.microsoft.com/office/drawing/2014/main" id="{B128DA96-D5C6-8E7A-51B7-2C92360F8F59}"/>
              </a:ext>
            </a:extLst>
          </p:cNvPr>
          <p:cNvSpPr>
            <a:spLocks noChangeArrowheads="1"/>
          </p:cNvSpPr>
          <p:nvPr/>
        </p:nvSpPr>
        <p:spPr bwMode="auto">
          <a:xfrm>
            <a:off x="122555" y="5999176"/>
            <a:ext cx="11659150" cy="270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marL="803275" indent="-803275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tabLst>
                <a:tab pos="690563" algn="l"/>
              </a:tabLst>
              <a:defRPr>
                <a:solidFill>
                  <a:schemeClr val="tx1"/>
                </a:solidFill>
                <a:latin typeface="Calibri" panose="020F0502020204030204" pitchFamily="34" charset="0"/>
                <a:cs typeface="Cordia New" panose="020B0304020202020204" pitchFamily="34" charset="-34"/>
              </a:defRPr>
            </a:lvl9pPr>
          </a:lstStyle>
          <a:p>
            <a:pPr marL="803275" marR="0" lvl="0" indent="-803275" algn="l" defTabSz="914400" rtl="0" eaLnBrk="1" fontAlgn="auto" latinLnBrk="0" hangingPunct="1">
              <a:lnSpc>
                <a:spcPct val="8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>
                <a:tab pos="690563" algn="l"/>
              </a:tabLst>
              <a:defRPr/>
            </a:pPr>
            <a:r>
              <a:rPr kumimoji="0" lang="th-TH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alt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alt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ต้องจัดทำ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รายงานผลการดำเนินงานตามโครงการ กิจกรรมการถอดบทเรียน ประกอบในการรายงานผลตัวชี้วัดรอบ 12 เดือนให้สำนักงาน ก.พ.ร. ภายใน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30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กันยายน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SarabunPSK" panose="020B0500040200020003" pitchFamily="34" charset="-34"/>
                <a:ea typeface="+mn-ea"/>
                <a:cs typeface="THSarabunPSK" panose="020B0500040200020003" pitchFamily="34" charset="-34"/>
              </a:rPr>
              <a:t> หากไม่ดำเนินการจะหักคะแนน 10 คะแนน ในภาพรวมของตัวชี้วัดนี้</a:t>
            </a:r>
            <a:endParaRPr kumimoji="0" lang="en-US" alt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highlight>
                <a:srgbClr val="FFFF00"/>
              </a:highlight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4E97C571-852E-3010-A38A-113206DC91F6}"/>
              </a:ext>
            </a:extLst>
          </p:cNvPr>
          <p:cNvGrpSpPr/>
          <p:nvPr/>
        </p:nvGrpSpPr>
        <p:grpSpPr>
          <a:xfrm>
            <a:off x="8883804" y="492198"/>
            <a:ext cx="724349" cy="427588"/>
            <a:chOff x="7706938" y="763131"/>
            <a:chExt cx="724349" cy="427588"/>
          </a:xfrm>
        </p:grpSpPr>
        <p:pic>
          <p:nvPicPr>
            <p:cNvPr id="15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A479ECC-6E18-B92C-18E2-58696508F26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812786" y="763131"/>
              <a:ext cx="505346" cy="42758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6" name="TextBox 6">
              <a:extLst>
                <a:ext uri="{FF2B5EF4-FFF2-40B4-BE49-F238E27FC236}">
                  <a16:creationId xmlns:a16="http://schemas.microsoft.com/office/drawing/2014/main" id="{419BCF6D-042A-2359-9D35-8526779F63E1}"/>
                </a:ext>
              </a:extLst>
            </p:cNvPr>
            <p:cNvSpPr txBox="1"/>
            <p:nvPr/>
          </p:nvSpPr>
          <p:spPr>
            <a:xfrm>
              <a:off x="7706938" y="865817"/>
              <a:ext cx="724349" cy="2451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ต่อเนื่อง</a:t>
              </a:r>
              <a:r>
                <a:rPr kumimoji="0" lang="en-US" sz="12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 </a:t>
              </a:r>
              <a:endParaRPr kumimoji="0" lang="en-GB" sz="1200" b="1" i="0" u="none" strike="noStrike" kern="120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</p:grpSp>
      <p:grpSp>
        <p:nvGrpSpPr>
          <p:cNvPr id="4" name="กลุ่ม 4">
            <a:extLst>
              <a:ext uri="{FF2B5EF4-FFF2-40B4-BE49-F238E27FC236}">
                <a16:creationId xmlns:a16="http://schemas.microsoft.com/office/drawing/2014/main" id="{D2561803-F69A-D51D-5F6A-5C924B4477EA}"/>
              </a:ext>
            </a:extLst>
          </p:cNvPr>
          <p:cNvGrpSpPr>
            <a:grpSpLocks/>
          </p:cNvGrpSpPr>
          <p:nvPr/>
        </p:nvGrpSpPr>
        <p:grpSpPr bwMode="auto">
          <a:xfrm>
            <a:off x="7999220" y="227477"/>
            <a:ext cx="1141178" cy="710467"/>
            <a:chOff x="7094185" y="1707728"/>
            <a:chExt cx="1164188" cy="613365"/>
          </a:xfrm>
        </p:grpSpPr>
        <p:pic>
          <p:nvPicPr>
            <p:cNvPr id="26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0B7772A2-B528-07AD-0493-E484CA57EBF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8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7" name="TextBox 2">
              <a:extLst>
                <a:ext uri="{FF2B5EF4-FFF2-40B4-BE49-F238E27FC236}">
                  <a16:creationId xmlns:a16="http://schemas.microsoft.com/office/drawing/2014/main" id="{0581C350-976F-5C82-7926-1B99F02A5D7C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endPara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  <a:endPara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070E93B-9D27-2E6F-A57C-10880B7BEFE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888B43-DB98-8A7B-A7CB-63599D9D3636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3D6BC5D1-7950-664C-3A9D-2738E5C2E0C6}"/>
              </a:ext>
            </a:extLst>
          </p:cNvPr>
          <p:cNvSpPr txBox="1"/>
          <p:nvPr/>
        </p:nvSpPr>
        <p:spPr>
          <a:xfrm>
            <a:off x="38365" y="-15861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17E8A7D-513D-3D36-B7F1-1C14CC965A5F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80BA58FA-16CB-0C93-BC69-1DE90E6942D7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10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7" name="Table 3">
            <a:extLst>
              <a:ext uri="{FF2B5EF4-FFF2-40B4-BE49-F238E27FC236}">
                <a16:creationId xmlns:a16="http://schemas.microsoft.com/office/drawing/2014/main" id="{38D8A197-7660-125E-3B94-C9844B9D2CBE}"/>
              </a:ext>
            </a:extLst>
          </p:cNvPr>
          <p:cNvGraphicFramePr>
            <a:graphicFrameLocks noGrp="1"/>
          </p:cNvGraphicFramePr>
          <p:nvPr/>
        </p:nvGraphicFramePr>
        <p:xfrm>
          <a:off x="8137184" y="4682117"/>
          <a:ext cx="3880936" cy="11669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0234">
                  <a:extLst>
                    <a:ext uri="{9D8B030D-6E8A-4147-A177-3AD203B41FA5}">
                      <a16:colId xmlns:a16="http://schemas.microsoft.com/office/drawing/2014/main" val="3290651922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1748223117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737433306"/>
                    </a:ext>
                  </a:extLst>
                </a:gridCol>
                <a:gridCol w="970234">
                  <a:extLst>
                    <a:ext uri="{9D8B030D-6E8A-4147-A177-3AD203B41FA5}">
                      <a16:colId xmlns:a16="http://schemas.microsoft.com/office/drawing/2014/main" val="2432731020"/>
                    </a:ext>
                  </a:extLst>
                </a:gridCol>
              </a:tblGrid>
              <a:tr h="315840">
                <a:tc gridSpan="4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endParaRPr lang="en-US" sz="1600" b="1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15317191"/>
                  </a:ext>
                </a:extLst>
              </a:tr>
              <a:tr h="315840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2561-2565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2566-2570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2571-2575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2576-2580</a:t>
                      </a: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10430294"/>
                  </a:ext>
                </a:extLst>
              </a:tr>
              <a:tr h="5352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60</a:t>
                      </a:r>
                      <a:endParaRPr lang="th-TH" sz="1600" b="1">
                        <a:solidFill>
                          <a:srgbClr val="008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ไม่น้อยกว่า</a:t>
                      </a:r>
                      <a:b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</a:t>
                      </a: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kumimoji="0" lang="th-TH" sz="16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T="36000" marB="3600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9615170"/>
                  </a:ext>
                </a:extLst>
              </a:tr>
            </a:tbl>
          </a:graphicData>
        </a:graphic>
      </p:graphicFrame>
      <p:sp>
        <p:nvSpPr>
          <p:cNvPr id="9" name="Google Shape;254;p8">
            <a:extLst>
              <a:ext uri="{FF2B5EF4-FFF2-40B4-BE49-F238E27FC236}">
                <a16:creationId xmlns:a16="http://schemas.microsoft.com/office/drawing/2014/main" id="{8D15C335-F5F0-4CE4-7811-9D8E3FD71E69}"/>
              </a:ext>
            </a:extLst>
          </p:cNvPr>
          <p:cNvSpPr/>
          <p:nvPr/>
        </p:nvSpPr>
        <p:spPr>
          <a:xfrm>
            <a:off x="8180183" y="2102839"/>
            <a:ext cx="3894225" cy="979023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Tx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10" name="Google Shape;260;p8">
            <a:extLst>
              <a:ext uri="{FF2B5EF4-FFF2-40B4-BE49-F238E27FC236}">
                <a16:creationId xmlns:a16="http://schemas.microsoft.com/office/drawing/2014/main" id="{ABB5468A-9D45-8A32-2683-801EDB177D36}"/>
              </a:ext>
            </a:extLst>
          </p:cNvPr>
          <p:cNvSpPr/>
          <p:nvPr/>
        </p:nvSpPr>
        <p:spPr>
          <a:xfrm>
            <a:off x="8193475" y="1349708"/>
            <a:ext cx="1219119" cy="400069"/>
          </a:xfrm>
          <a:prstGeom prst="rect">
            <a:avLst/>
          </a:prstGeom>
          <a:solidFill>
            <a:srgbClr val="F2F2F2"/>
          </a:solidFill>
          <a:ln>
            <a:noFill/>
          </a:ln>
        </p:spPr>
        <p:txBody>
          <a:bodyPr spcFirstLastPara="1" wrap="square" lIns="91425" tIns="45700" rIns="91425" bIns="45700" anchor="ctr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รหัส :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200101</a:t>
            </a:r>
            <a:endParaRPr kumimoji="0" lang="th-TH" sz="2000" b="1" i="0" u="none" strike="noStrike" kern="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cxnSp>
        <p:nvCxnSpPr>
          <p:cNvPr id="11" name="Google Shape;268;p8">
            <a:extLst>
              <a:ext uri="{FF2B5EF4-FFF2-40B4-BE49-F238E27FC236}">
                <a16:creationId xmlns:a16="http://schemas.microsoft.com/office/drawing/2014/main" id="{9E07C1F4-6291-859F-6749-0DF10DD8C9E4}"/>
              </a:ext>
            </a:extLst>
          </p:cNvPr>
          <p:cNvCxnSpPr>
            <a:cxnSpLocks/>
            <a:stCxn id="10" idx="3"/>
          </p:cNvCxnSpPr>
          <p:nvPr/>
        </p:nvCxnSpPr>
        <p:spPr>
          <a:xfrm>
            <a:off x="9412594" y="1549743"/>
            <a:ext cx="130415" cy="511471"/>
          </a:xfrm>
          <a:prstGeom prst="bentConnector2">
            <a:avLst/>
          </a:prstGeom>
          <a:noFill/>
          <a:ln w="9525" cap="flat" cmpd="sng">
            <a:solidFill>
              <a:srgbClr val="3B9B33"/>
            </a:solidFill>
            <a:prstDash val="solid"/>
            <a:miter lim="800000"/>
            <a:headEnd type="oval" w="med" len="med"/>
            <a:tailEnd type="oval" w="med" len="med"/>
          </a:ln>
        </p:spPr>
      </p:cxnSp>
      <p:sp>
        <p:nvSpPr>
          <p:cNvPr id="13" name="Google Shape;262;p8">
            <a:extLst>
              <a:ext uri="{FF2B5EF4-FFF2-40B4-BE49-F238E27FC236}">
                <a16:creationId xmlns:a16="http://schemas.microsoft.com/office/drawing/2014/main" id="{33835439-2676-0B25-9BBA-4C10B5AECD1B}"/>
              </a:ext>
            </a:extLst>
          </p:cNvPr>
          <p:cNvSpPr/>
          <p:nvPr/>
        </p:nvSpPr>
        <p:spPr>
          <a:xfrm>
            <a:off x="8719844" y="2139676"/>
            <a:ext cx="3177630" cy="535491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089080" marR="0" lvl="0" indent="-108908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ยุทธศาสตร์ชาติ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ด้านการปรับสมดุลและพัฒนาระบบการบริหารจัดการภาครัฐ</a:t>
            </a: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4" name="Google Shape;263;p8">
            <a:extLst>
              <a:ext uri="{FF2B5EF4-FFF2-40B4-BE49-F238E27FC236}">
                <a16:creationId xmlns:a16="http://schemas.microsoft.com/office/drawing/2014/main" id="{18A1343B-E558-52C7-E399-1B5EF370F0C1}"/>
              </a:ext>
            </a:extLst>
          </p:cNvPr>
          <p:cNvSpPr/>
          <p:nvPr/>
        </p:nvSpPr>
        <p:spPr>
          <a:xfrm>
            <a:off x="8717450" y="2788122"/>
            <a:ext cx="3368099" cy="24002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803315" marR="0" lvl="0" indent="-803315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 และประสิทธิภาพภาครัฐ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15" name="Google Shape;338;p10">
            <a:extLst>
              <a:ext uri="{FF2B5EF4-FFF2-40B4-BE49-F238E27FC236}">
                <a16:creationId xmlns:a16="http://schemas.microsoft.com/office/drawing/2014/main" id="{76F31125-59B0-36C0-3D80-C686AF55CCB2}"/>
              </a:ext>
            </a:extLst>
          </p:cNvPr>
          <p:cNvSpPr/>
          <p:nvPr/>
        </p:nvSpPr>
        <p:spPr>
          <a:xfrm>
            <a:off x="8104919" y="3240311"/>
            <a:ext cx="3969489" cy="120028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1612900" marR="0" lvl="0" indent="-1612900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เป้าหมายระดับประเด็น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1200" cap="none" spc="-3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ประเทศไทยที่ทันสมัย มีประสิทธิภาพ   และตอบโจทย์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ประชาชน</a:t>
            </a:r>
          </a:p>
          <a:p>
            <a:pPr marL="1255776" marR="0" lvl="0" indent="-1255776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แผนย่อย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การพัฒนาบริการประชาชน</a:t>
            </a:r>
          </a:p>
          <a:p>
            <a:pPr marL="1704975" marR="0" lvl="0" indent="-1704975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เป้าหมายแผนแม่บทย่อย </a:t>
            </a:r>
            <a:r>
              <a:rPr kumimoji="0" lang="th-TH" sz="18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 งานบริการภาครัฐที่ปรับเปลี่ยนเป็นดิจิทัลเพิ่มขึ้น</a:t>
            </a:r>
          </a:p>
        </p:txBody>
      </p:sp>
      <p:pic>
        <p:nvPicPr>
          <p:cNvPr id="16" name="Picture 12">
            <a:extLst>
              <a:ext uri="{FF2B5EF4-FFF2-40B4-BE49-F238E27FC236}">
                <a16:creationId xmlns:a16="http://schemas.microsoft.com/office/drawing/2014/main" id="{1D9483A7-38E8-4F31-326F-8CAEF71A95DC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354144" y="2183364"/>
            <a:ext cx="368454" cy="376821"/>
          </a:xfrm>
          <a:prstGeom prst="rect">
            <a:avLst/>
          </a:prstGeom>
        </p:spPr>
      </p:pic>
      <p:pic>
        <p:nvPicPr>
          <p:cNvPr id="17" name="Picture 42">
            <a:extLst>
              <a:ext uri="{FF2B5EF4-FFF2-40B4-BE49-F238E27FC236}">
                <a16:creationId xmlns:a16="http://schemas.microsoft.com/office/drawing/2014/main" id="{EA76A38E-BBED-CB4E-AE6F-0D84C50C4B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8335324" y="2651066"/>
            <a:ext cx="398986" cy="3770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TextBox 18">
            <a:extLst>
              <a:ext uri="{FF2B5EF4-FFF2-40B4-BE49-F238E27FC236}">
                <a16:creationId xmlns:a16="http://schemas.microsoft.com/office/drawing/2014/main" id="{A1C1E52F-FD0D-42F6-2AC0-B7042CB4FEA0}"/>
              </a:ext>
            </a:extLst>
          </p:cNvPr>
          <p:cNvSpPr txBox="1"/>
          <p:nvPr/>
        </p:nvSpPr>
        <p:spPr>
          <a:xfrm>
            <a:off x="151768" y="933552"/>
            <a:ext cx="1448058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9" name="TextBox 19">
            <a:extLst>
              <a:ext uri="{FF2B5EF4-FFF2-40B4-BE49-F238E27FC236}">
                <a16:creationId xmlns:a16="http://schemas.microsoft.com/office/drawing/2014/main" id="{BD9B6586-CAB0-89E1-1CA9-0010710C28C5}"/>
              </a:ext>
            </a:extLst>
          </p:cNvPr>
          <p:cNvSpPr txBox="1"/>
          <p:nvPr/>
        </p:nvSpPr>
        <p:spPr>
          <a:xfrm>
            <a:off x="9499942" y="1355030"/>
            <a:ext cx="2604814" cy="689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thaiDist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กระบวนงานที่ปรับเปลี่ยนให้เป็นดิจิทัลต่อกระบวนงานทั้งหมดที่สามารถปรับเปลี่ยนให้อยู่ในรูปแบบดิจิทัล</a:t>
            </a:r>
            <a:endParaRPr kumimoji="0" lang="en-GB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1" name="Rectangle 4">
            <a:extLst>
              <a:ext uri="{FF2B5EF4-FFF2-40B4-BE49-F238E27FC236}">
                <a16:creationId xmlns:a16="http://schemas.microsoft.com/office/drawing/2014/main" id="{7D389618-85A0-FF0A-0478-43178D582714}"/>
              </a:ext>
            </a:extLst>
          </p:cNvPr>
          <p:cNvSpPr/>
          <p:nvPr/>
        </p:nvSpPr>
        <p:spPr>
          <a:xfrm>
            <a:off x="11578941" y="545429"/>
            <a:ext cx="551698" cy="301621"/>
          </a:xfrm>
          <a:prstGeom prst="rect">
            <a:avLst/>
          </a:prstGeom>
          <a:solidFill>
            <a:srgbClr val="ED7D31"/>
          </a:solidFill>
        </p:spPr>
        <p:txBody>
          <a:bodyPr wrap="square">
            <a:spAutoFit/>
          </a:bodyPr>
          <a:lstStyle/>
          <a:p>
            <a:pPr marL="985887" marR="0" lvl="0" indent="-985887" algn="ctr" defTabSz="342917" rtl="0" eaLnBrk="1" fontAlgn="t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985887" algn="l"/>
              </a:tabLst>
              <a:defRPr/>
            </a:pP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SKPIs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2" name="Group 24">
            <a:extLst>
              <a:ext uri="{FF2B5EF4-FFF2-40B4-BE49-F238E27FC236}">
                <a16:creationId xmlns:a16="http://schemas.microsoft.com/office/drawing/2014/main" id="{A2430991-A93E-2FF5-5DFB-68EACB93B8C8}"/>
              </a:ext>
            </a:extLst>
          </p:cNvPr>
          <p:cNvGrpSpPr/>
          <p:nvPr/>
        </p:nvGrpSpPr>
        <p:grpSpPr>
          <a:xfrm>
            <a:off x="10852150" y="501843"/>
            <a:ext cx="879672" cy="588816"/>
            <a:chOff x="12240605" y="1307654"/>
            <a:chExt cx="1107285" cy="678130"/>
          </a:xfrm>
        </p:grpSpPr>
        <p:pic>
          <p:nvPicPr>
            <p:cNvPr id="23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B4F33F30-FD47-261A-143E-EA8CFBBA0196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4" name="TextBox 2">
              <a:extLst>
                <a:ext uri="{FF2B5EF4-FFF2-40B4-BE49-F238E27FC236}">
                  <a16:creationId xmlns:a16="http://schemas.microsoft.com/office/drawing/2014/main" id="{3132093C-3BE7-47AC-49AE-2E6ED271EBF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5" y="1411557"/>
              <a:ext cx="1107285" cy="5742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46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graphicFrame>
        <p:nvGraphicFramePr>
          <p:cNvPr id="27" name="Google Shape;267;p8">
            <a:extLst>
              <a:ext uri="{FF2B5EF4-FFF2-40B4-BE49-F238E27FC236}">
                <a16:creationId xmlns:a16="http://schemas.microsoft.com/office/drawing/2014/main" id="{3E49DF23-9DE3-DBCC-5016-FBECFE893694}"/>
              </a:ext>
            </a:extLst>
          </p:cNvPr>
          <p:cNvGraphicFramePr/>
          <p:nvPr/>
        </p:nvGraphicFramePr>
        <p:xfrm>
          <a:off x="425107" y="5105692"/>
          <a:ext cx="7468669" cy="955083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0768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0768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800372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57468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335280">
                <a:tc gridSpan="5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ข้อมูลพื้นฐาน (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Baseline)</a:t>
                      </a:r>
                    </a:p>
                  </a:txBody>
                  <a:tcPr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6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– 2570</a:t>
                      </a:r>
                      <a:r>
                        <a:rPr lang="en-US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 (</a:t>
                      </a:r>
                      <a:r>
                        <a:rPr lang="th-TH" sz="1800" b="1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ถ้ามี)</a:t>
                      </a:r>
                      <a:endParaRPr sz="18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2884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2563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8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sz="1800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8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8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en-US" sz="18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800" spc="-5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endParaRPr lang="en-US" sz="18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38" name="กล่องข้อความ 256">
            <a:extLst>
              <a:ext uri="{FF2B5EF4-FFF2-40B4-BE49-F238E27FC236}">
                <a16:creationId xmlns:a16="http://schemas.microsoft.com/office/drawing/2014/main" id="{35BB7767-D4D2-754A-3819-779D495E79DB}"/>
              </a:ext>
            </a:extLst>
          </p:cNvPr>
          <p:cNvSpPr txBox="1"/>
          <p:nvPr/>
        </p:nvSpPr>
        <p:spPr>
          <a:xfrm>
            <a:off x="61361" y="608336"/>
            <a:ext cx="10914773" cy="3877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11254" marR="0" lvl="0" indent="-811254" algn="l" defTabSz="914446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</a:t>
            </a:r>
            <a:r>
              <a:rPr kumimoji="0" lang="th-TH" sz="24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ี้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วัดที่ 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5</a:t>
            </a: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ร้อยละเฉลี่ยของงานบริการที่พัฒนาและเชื่อมโยงมาให้บริการบนแพลตฟอร์มดิจิทัลกลาง </a:t>
            </a:r>
            <a:endParaRPr kumimoji="0" 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9" name="Rectangle 2">
            <a:extLst>
              <a:ext uri="{FF2B5EF4-FFF2-40B4-BE49-F238E27FC236}">
                <a16:creationId xmlns:a16="http://schemas.microsoft.com/office/drawing/2014/main" id="{A59E8531-094E-C0D6-6F25-38C17B3105D2}"/>
              </a:ext>
            </a:extLst>
          </p:cNvPr>
          <p:cNvSpPr/>
          <p:nvPr/>
        </p:nvSpPr>
        <p:spPr>
          <a:xfrm>
            <a:off x="151768" y="1305279"/>
            <a:ext cx="7953150" cy="2978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งานบริการ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กระบวนงานบริการภาครัฐของแต่ละกรณีที่</a:t>
            </a:r>
            <a:r>
              <a: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ให้บริการ (เช่น ขอใหม่ ขอต่ออายุ ขอแก้ไขเปลี่ยนแปลง ขอโอน ขอยกเลิก เป็นต้น)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ที่หน่วยงานต้องพัฒนาเพื่อให้สามารถให้บริการในรูปแบบ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และที่หน่วยงานสามารถให้บริการในรูปแบบ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e-Service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ได้แล้ว 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marR="0" lvl="0" indent="-285764" algn="thaiDist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หน่วยงานที่ต้องพัฒนาและเชื่อมโยงงานบริการบนแพลตฟอร์มดิจิทัลกลาง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หน่วยงานภาครัฐ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ี่ให้บริการงานบริการภาครัฐแก่ภาคประชาชนและภาคธุรกิจที่ต้องพัฒนาและเชื่อมโยงงานบริการมาให้บริการ</a:t>
            </a:r>
            <a:b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บนแพลตฟอร์มดิจิทัลกลาง ในปีงบประมาณ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kumimoji="0" lang="en-US" sz="20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endParaRPr kumimoji="0" lang="th-TH" sz="20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303227" marR="0" lvl="0" indent="-285764" algn="thaiDist" defTabSz="914446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แพลตฟอร์มดิจิทัลกลาง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หมายถึง </a:t>
            </a:r>
            <a:r>
              <a: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ระบบ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Citizen</a:t>
            </a:r>
            <a:r>
              <a: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(แอปพลิเคชัน “ทางรัฐ”) และ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Biz</a:t>
            </a:r>
            <a:r>
              <a: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  <a:r>
              <a:rPr kumimoji="0" lang="en-US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Portal</a:t>
            </a:r>
            <a:r>
              <a:rPr kumimoji="0" lang="th-TH" sz="20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* ซึ่งเป็นแพลตฟอร์มกลางของงานบริการภาครัฐ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ตามประกาศคณะกรรมการพัฒนารัฐบาลดิจิทัล เรื่อง แพลตฟอร์มกลางของงานบริการภาครัฐสำหรับภาคธุรกิจและประชาชน เมื่อวันที่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มกราคม 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</a:t>
            </a:r>
          </a:p>
          <a:p>
            <a:pPr marL="303227" marR="0" lvl="0" indent="-285764" algn="l" defTabSz="914446" rtl="0" eaLnBrk="1" fontAlgn="auto" latinLnBrk="0" hangingPunct="1">
              <a:lnSpc>
                <a:spcPct val="90000"/>
              </a:lnSpc>
              <a:spcBef>
                <a:spcPts val="3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สูตรการคำนวณ</a:t>
            </a: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</a:p>
        </p:txBody>
      </p:sp>
      <p:sp>
        <p:nvSpPr>
          <p:cNvPr id="58" name="TextBox 35">
            <a:extLst>
              <a:ext uri="{FF2B5EF4-FFF2-40B4-BE49-F238E27FC236}">
                <a16:creationId xmlns:a16="http://schemas.microsoft.com/office/drawing/2014/main" id="{E002DB8D-C23E-5E32-FEA0-C47976142A71}"/>
              </a:ext>
            </a:extLst>
          </p:cNvPr>
          <p:cNvSpPr txBox="1"/>
          <p:nvPr/>
        </p:nvSpPr>
        <p:spPr>
          <a:xfrm>
            <a:off x="2347348" y="4283723"/>
            <a:ext cx="36241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ความสำเร็จของแต่ละงานบริการ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N = </a:t>
            </a:r>
            <a:r>
              <a:rPr kumimoji="0" 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จำนวนงานบริการ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AD95402-37B1-A9B0-B876-581E7335E99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grpSp>
        <p:nvGrpSpPr>
          <p:cNvPr id="53" name="Group 34">
            <a:extLst>
              <a:ext uri="{FF2B5EF4-FFF2-40B4-BE49-F238E27FC236}">
                <a16:creationId xmlns:a16="http://schemas.microsoft.com/office/drawing/2014/main" id="{B851F483-E1C0-FC5B-D0A3-77748E2C2AA7}"/>
              </a:ext>
            </a:extLst>
          </p:cNvPr>
          <p:cNvGrpSpPr/>
          <p:nvPr/>
        </p:nvGrpSpPr>
        <p:grpSpPr>
          <a:xfrm>
            <a:off x="2319973" y="3791849"/>
            <a:ext cx="2261859" cy="658701"/>
            <a:chOff x="1654505" y="3872573"/>
            <a:chExt cx="2381319" cy="658701"/>
          </a:xfrm>
        </p:grpSpPr>
        <p:sp>
          <p:nvSpPr>
            <p:cNvPr id="54" name="TextBox 29">
              <a:extLst>
                <a:ext uri="{FF2B5EF4-FFF2-40B4-BE49-F238E27FC236}">
                  <a16:creationId xmlns:a16="http://schemas.microsoft.com/office/drawing/2014/main" id="{77F00A35-4F9E-C8BD-FA47-E99F0541B41E}"/>
                </a:ext>
              </a:extLst>
            </p:cNvPr>
            <p:cNvSpPr txBox="1"/>
            <p:nvPr/>
          </p:nvSpPr>
          <p:spPr>
            <a:xfrm>
              <a:off x="2557062" y="3872573"/>
              <a:ext cx="1478762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n1+n2+n3+n</a:t>
              </a:r>
              <a:r>
                <a:rPr kumimoji="0" lang="th-TH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...</a:t>
              </a:r>
              <a:endParaRPr kumimoji="0" lang="en-US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endParaRPr>
            </a:p>
          </p:txBody>
        </p:sp>
        <p:cxnSp>
          <p:nvCxnSpPr>
            <p:cNvPr id="55" name="Straight Connector 30">
              <a:extLst>
                <a:ext uri="{FF2B5EF4-FFF2-40B4-BE49-F238E27FC236}">
                  <a16:creationId xmlns:a16="http://schemas.microsoft.com/office/drawing/2014/main" id="{6B76116D-FDF8-3073-2F69-2A4E44FB381A}"/>
                </a:ext>
              </a:extLst>
            </p:cNvPr>
            <p:cNvCxnSpPr/>
            <p:nvPr/>
          </p:nvCxnSpPr>
          <p:spPr>
            <a:xfrm>
              <a:off x="2557063" y="4167466"/>
              <a:ext cx="1188000" cy="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56" name="TextBox 31">
              <a:extLst>
                <a:ext uri="{FF2B5EF4-FFF2-40B4-BE49-F238E27FC236}">
                  <a16:creationId xmlns:a16="http://schemas.microsoft.com/office/drawing/2014/main" id="{316E07B4-2F8B-8DB7-E748-95C5B3C765A2}"/>
                </a:ext>
              </a:extLst>
            </p:cNvPr>
            <p:cNvSpPr txBox="1"/>
            <p:nvPr/>
          </p:nvSpPr>
          <p:spPr>
            <a:xfrm>
              <a:off x="1654505" y="3945756"/>
              <a:ext cx="978846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ct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sz="20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ค่าเฉลี่ย </a:t>
              </a: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=</a:t>
              </a:r>
            </a:p>
          </p:txBody>
        </p:sp>
        <p:sp>
          <p:nvSpPr>
            <p:cNvPr id="57" name="TextBox 32">
              <a:extLst>
                <a:ext uri="{FF2B5EF4-FFF2-40B4-BE49-F238E27FC236}">
                  <a16:creationId xmlns:a16="http://schemas.microsoft.com/office/drawing/2014/main" id="{AC9EADBC-2241-30E9-93C1-1CBC5E92C8E1}"/>
                </a:ext>
              </a:extLst>
            </p:cNvPr>
            <p:cNvSpPr txBox="1"/>
            <p:nvPr/>
          </p:nvSpPr>
          <p:spPr>
            <a:xfrm>
              <a:off x="2995343" y="4131164"/>
              <a:ext cx="398483" cy="40011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marL="0" marR="0" lvl="0" indent="0" algn="l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20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</a:rPr>
                <a:t>N</a:t>
              </a:r>
            </a:p>
          </p:txBody>
        </p:sp>
      </p:grpSp>
      <p:sp>
        <p:nvSpPr>
          <p:cNvPr id="4" name="TextBox 3">
            <a:extLst>
              <a:ext uri="{FF2B5EF4-FFF2-40B4-BE49-F238E27FC236}">
                <a16:creationId xmlns:a16="http://schemas.microsoft.com/office/drawing/2014/main" id="{01030F15-242F-4710-7022-113E03591F03}"/>
              </a:ext>
            </a:extLst>
          </p:cNvPr>
          <p:cNvSpPr txBox="1"/>
          <p:nvPr/>
        </p:nvSpPr>
        <p:spPr>
          <a:xfrm>
            <a:off x="425107" y="6115741"/>
            <a:ext cx="747031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*สำนักงานพัฒนารัฐบาลดิจิทัล (องค์การมหาชน) อยู่ระหว่างปรับระบบ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Biz Portal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ที่เดิมให้บริการผ่านเว็บไซต์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https://bizportal.go.th 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เป็นการให้บริการผ่านเว็บไซต์ “ทางรัฐ” แทน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200521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B35A4E1-73CB-2DF2-3CC8-29993A62A90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AF71B7E4-6678-D069-B6EC-15594866C809}"/>
              </a:ext>
            </a:extLst>
          </p:cNvPr>
          <p:cNvSpPr/>
          <p:nvPr/>
        </p:nvSpPr>
        <p:spPr>
          <a:xfrm>
            <a:off x="-13648" y="-15861"/>
            <a:ext cx="12179592" cy="555166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44B32615-3BB7-EE84-5614-810DBBA289F7}"/>
              </a:ext>
            </a:extLst>
          </p:cNvPr>
          <p:cNvSpPr txBox="1"/>
          <p:nvPr/>
        </p:nvSpPr>
        <p:spPr>
          <a:xfrm>
            <a:off x="38365" y="-15861"/>
            <a:ext cx="93607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32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90328009-37FA-B9F2-CDDD-D4493D24AD11}"/>
              </a:ext>
            </a:extLst>
          </p:cNvPr>
          <p:cNvSpPr/>
          <p:nvPr/>
        </p:nvSpPr>
        <p:spPr>
          <a:xfrm>
            <a:off x="9962868" y="6534233"/>
            <a:ext cx="2229133" cy="33756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9" name="Slide Number Placeholder 17">
            <a:extLst>
              <a:ext uri="{FF2B5EF4-FFF2-40B4-BE49-F238E27FC236}">
                <a16:creationId xmlns:a16="http://schemas.microsoft.com/office/drawing/2014/main" id="{20ACD9E9-1134-2A6E-F09D-19ACC5674E56}"/>
              </a:ext>
            </a:extLst>
          </p:cNvPr>
          <p:cNvSpPr txBox="1">
            <a:spLocks/>
          </p:cNvSpPr>
          <p:nvPr/>
        </p:nvSpPr>
        <p:spPr>
          <a:xfrm>
            <a:off x="11416222" y="6447549"/>
            <a:ext cx="731600" cy="524800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46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00000000-1234-1234-1234-123412341234}" type="slidenum">
              <a:rPr kumimoji="0" lang="en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46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11</a:t>
            </a:fld>
            <a:endParaRPr kumimoji="0" lang="en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DD94CFE-C4B8-2FAC-A7AB-7B6D3A28CB37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545924" y="39982"/>
            <a:ext cx="472196" cy="397147"/>
          </a:xfrm>
          <a:prstGeom prst="rect">
            <a:avLst/>
          </a:prstGeom>
          <a:effectLst>
            <a:glow rad="38100">
              <a:schemeClr val="bg1"/>
            </a:glow>
          </a:effectLst>
        </p:spPr>
      </p:pic>
      <p:sp>
        <p:nvSpPr>
          <p:cNvPr id="3" name="Google Shape;266;p8">
            <a:extLst>
              <a:ext uri="{FF2B5EF4-FFF2-40B4-BE49-F238E27FC236}">
                <a16:creationId xmlns:a16="http://schemas.microsoft.com/office/drawing/2014/main" id="{E8DD48C8-1040-51AE-6759-5C62C078DF41}"/>
              </a:ext>
            </a:extLst>
          </p:cNvPr>
          <p:cNvSpPr/>
          <p:nvPr/>
        </p:nvSpPr>
        <p:spPr>
          <a:xfrm>
            <a:off x="270141" y="712076"/>
            <a:ext cx="2015859" cy="276959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46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20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0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20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A00C6-05CD-845E-E632-EF29C21BFF45}"/>
              </a:ext>
            </a:extLst>
          </p:cNvPr>
          <p:cNvSpPr txBox="1"/>
          <p:nvPr/>
        </p:nvSpPr>
        <p:spPr>
          <a:xfrm>
            <a:off x="270141" y="6196858"/>
            <a:ext cx="9532395" cy="425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14887" marR="0" lvl="0" indent="-414887" algn="thaiDist" defTabSz="914446" rtl="0" eaLnBrk="1" fontAlgn="auto" latinLnBrk="0" hangingPunct="1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หน่วยงานต้องรายงานผลการพัฒนา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บุคลากรไอทีหรือบุคลากรผู้ปฏิบัติงานด้านดิจิทัลของส่วนราชการทุกประเภทที่ได้รับการยกระดับทักษะดิจิทัล ที่มี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จำนวนไม่น้อยกว่าร้อยละ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70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ของบุคลากรไอทีหรือปฏิบัติงานด้านดิจิทัล</a:t>
            </a:r>
            <a:b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</a:b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ของส่วนราชการ ในรอบปีงบประมาณ พ.ศ.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9 (รอบ </a:t>
            </a:r>
            <a:r>
              <a:rPr kumimoji="0" lang="en-US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12</a:t>
            </a:r>
            <a:r>
              <a:rPr kumimoji="0" lang="th-TH" sz="1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เดือน)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โดยรายงานผลฯ ไปยังสำนักงาน ก.พ.ร. ภายใน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30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กันยายน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2569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หากไม่ดำเนินการ จะหักคะแนน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10 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คะแนนของตัวชี้วัดนี้</a:t>
            </a:r>
          </a:p>
        </p:txBody>
      </p:sp>
      <p:graphicFrame>
        <p:nvGraphicFramePr>
          <p:cNvPr id="12" name="Table 31">
            <a:extLst>
              <a:ext uri="{FF2B5EF4-FFF2-40B4-BE49-F238E27FC236}">
                <a16:creationId xmlns:a16="http://schemas.microsoft.com/office/drawing/2014/main" id="{A7DD49C9-E939-9AC9-3F22-0325D693BE8E}"/>
              </a:ext>
            </a:extLst>
          </p:cNvPr>
          <p:cNvGraphicFramePr>
            <a:graphicFrameLocks noGrp="1"/>
          </p:cNvGraphicFramePr>
          <p:nvPr/>
        </p:nvGraphicFramePr>
        <p:xfrm>
          <a:off x="270141" y="1041344"/>
          <a:ext cx="11651717" cy="1573358"/>
        </p:xfrm>
        <a:graphic>
          <a:graphicData uri="http://schemas.openxmlformats.org/drawingml/2006/table">
            <a:tbl>
              <a:tblPr firstRow="1" bandRow="1"/>
              <a:tblGrid>
                <a:gridCol w="1143792">
                  <a:extLst>
                    <a:ext uri="{9D8B030D-6E8A-4147-A177-3AD203B41FA5}">
                      <a16:colId xmlns:a16="http://schemas.microsoft.com/office/drawing/2014/main" val="2226011936"/>
                    </a:ext>
                  </a:extLst>
                </a:gridCol>
                <a:gridCol w="34798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9673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3531391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94740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รอบการประเมิน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spc="-3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-3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66619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75</a:t>
                      </a:r>
                      <a:endParaRPr lang="th-TH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มาให้บริการบนแพลตฟอร์มดิจิทัลกลาง </a:t>
                      </a:r>
                      <a:endParaRPr lang="en-US" sz="12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(เฉพาะขั้นตอนสำคัญที่ 1 – 2) ได้ร้อยละ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th-TH" sz="1200" b="0" strike="noStrike" spc="0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711977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444500" indent="-444500" algn="ctr">
                        <a:lnSpc>
                          <a:spcPct val="85000"/>
                        </a:lnSpc>
                      </a:pPr>
                      <a:r>
                        <a:rPr lang="en-US" sz="1200" b="1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12 </a:t>
                      </a:r>
                      <a:r>
                        <a:rPr lang="th-TH" sz="1200" b="1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50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75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รายงานสัดส่วนการรับบริการในทุกช่องทางการให้บริการของทุกงานบริการ</a:t>
                      </a:r>
                      <a:b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ที่พัฒนาและเชื่อมโยงมาให้บริการบนแพลตฟอร์มดิจิทัลกลางแล้ว*</a:t>
                      </a:r>
                      <a:endParaRPr lang="en-US" sz="1200" b="0" strike="noStrike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177800" marR="0" lvl="0" indent="-17780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ค่าเฉลี่ยของทุกงานบริการที่</a:t>
                      </a:r>
                      <a:r>
                        <a:rPr lang="th-TH" sz="1200" b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ที่พัฒนาและเชื่อมโยงมาให้บริการบนแพลตฟอร์มดิจิทัลกลาง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(ตามขั้นตอนสำคัญที่ 1 – 5) </a:t>
                      </a:r>
                      <a:r>
                        <a:rPr lang="en-US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b="0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ได้ร้อยละ 100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93920"/>
                  </a:ext>
                </a:extLst>
              </a:tr>
            </a:tbl>
          </a:graphicData>
        </a:graphic>
      </p:graphicFrame>
      <p:graphicFrame>
        <p:nvGraphicFramePr>
          <p:cNvPr id="20" name="Table 8">
            <a:extLst>
              <a:ext uri="{FF2B5EF4-FFF2-40B4-BE49-F238E27FC236}">
                <a16:creationId xmlns:a16="http://schemas.microsoft.com/office/drawing/2014/main" id="{9F647A35-E359-8F60-DA6A-A869E2D807B5}"/>
              </a:ext>
            </a:extLst>
          </p:cNvPr>
          <p:cNvGraphicFramePr>
            <a:graphicFrameLocks noGrp="1"/>
          </p:cNvGraphicFramePr>
          <p:nvPr/>
        </p:nvGraphicFramePr>
        <p:xfrm>
          <a:off x="288851" y="2901446"/>
          <a:ext cx="11614296" cy="3210056"/>
        </p:xfrm>
        <a:graphic>
          <a:graphicData uri="http://schemas.openxmlformats.org/drawingml/2006/table">
            <a:tbl>
              <a:tblPr firstRow="1" bandRow="1"/>
              <a:tblGrid>
                <a:gridCol w="5071534">
                  <a:extLst>
                    <a:ext uri="{9D8B030D-6E8A-4147-A177-3AD203B41FA5}">
                      <a16:colId xmlns:a16="http://schemas.microsoft.com/office/drawing/2014/main" val="1838007041"/>
                    </a:ext>
                  </a:extLst>
                </a:gridCol>
                <a:gridCol w="3859815">
                  <a:extLst>
                    <a:ext uri="{9D8B030D-6E8A-4147-A177-3AD203B41FA5}">
                      <a16:colId xmlns:a16="http://schemas.microsoft.com/office/drawing/2014/main" val="1049917544"/>
                    </a:ext>
                  </a:extLst>
                </a:gridCol>
                <a:gridCol w="671494">
                  <a:extLst>
                    <a:ext uri="{9D8B030D-6E8A-4147-A177-3AD203B41FA5}">
                      <a16:colId xmlns:a16="http://schemas.microsoft.com/office/drawing/2014/main" val="3564928989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2055843690"/>
                    </a:ext>
                  </a:extLst>
                </a:gridCol>
                <a:gridCol w="660400">
                  <a:extLst>
                    <a:ext uri="{9D8B030D-6E8A-4147-A177-3AD203B41FA5}">
                      <a16:colId xmlns:a16="http://schemas.microsoft.com/office/drawing/2014/main" val="39833547"/>
                    </a:ext>
                  </a:extLst>
                </a:gridCol>
                <a:gridCol w="690653">
                  <a:extLst>
                    <a:ext uri="{9D8B030D-6E8A-4147-A177-3AD203B41FA5}">
                      <a16:colId xmlns:a16="http://schemas.microsoft.com/office/drawing/2014/main" val="611053782"/>
                    </a:ext>
                  </a:extLst>
                </a:gridCol>
              </a:tblGrid>
              <a:tr h="560493">
                <a:tc row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ขั้นตอนสำคัญในการพัฒนาและเชื่อมโยงงานบริการ</a:t>
                      </a:r>
                    </a:p>
                  </a:txBody>
                  <a:tcPr anchor="ctr">
                    <a:lnL w="6350" cap="flat" cmpd="sng" algn="ctr">
                      <a:noFill/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เอกสารที่ใช้ในการตรวจสอบ</a:t>
                      </a:r>
                      <a:endParaRPr lang="en-US" sz="16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spc="-30" baseline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2569</a:t>
                      </a:r>
                      <a:endParaRPr lang="en-US" sz="1200" b="1" spc="-30" baseline="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งานบริการที่เริ่มพัฒนา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ในปีงบประมาณ พ.ศ. 2568 </a:t>
                      </a:r>
                      <a:b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แต่ยังดำเนินการไม่แล้วเสร็จ</a:t>
                      </a:r>
                      <a:endParaRPr lang="en-US" sz="1200" b="1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90000"/>
                        </a:lnSpc>
                      </a:pPr>
                      <a:endParaRPr lang="en-US" sz="21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45309630"/>
                  </a:ext>
                </a:extLst>
              </a:tr>
              <a:tr h="405045"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 vMerge="1"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137160" marR="137160" marT="68580" marB="685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b="1" kern="1200">
                          <a:solidFill>
                            <a:schemeClr val="bg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คะแนน</a:t>
                      </a: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en-US" sz="1200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(12 </a:t>
                      </a:r>
                      <a:r>
                        <a:rPr lang="th-TH" sz="120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เดือน)</a:t>
                      </a:r>
                      <a:endParaRPr lang="en-US" sz="1200" dirty="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84C2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14319513"/>
                  </a:ext>
                </a:extLst>
              </a:tr>
              <a:tr h="374565">
                <a:tc>
                  <a:txBody>
                    <a:bodyPr/>
                    <a:lstStyle/>
                    <a:p>
                      <a:pPr marL="180975" indent="-141288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หน่วยงานทำหนังสือแจ้งความประสงค์ขอนำงานบริการมาเชื่อมโยงและให้บริการบนแพลตฟอร์มดิจิทัลกลางไปยังสำนักงานพัฒนารัฐบาลดิจิทัล (องค์การมหาชน) (สพร.) พร้อมแนบหนังสือมอบหมายเจ้าหน้าที่ในการประสานงาน/ดำเนินการแทนหน่วยงาน </a:t>
                      </a:r>
                      <a:r>
                        <a:rPr lang="th-TH" sz="1200" dirty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ธันวาคม 2568</a:t>
                      </a:r>
                      <a:endParaRPr lang="en-US" sz="120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0960" marR="60960" marT="30480" marB="30480"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หนังสือแจ้งความประสงค์ฯ และหนังสือมอบหมายเจ้าหน้าที่ฯ โดยส่งอีเมลเข้า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saraban@dga.or.th</a:t>
                      </a:r>
                    </a:p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อีเมลตอบกลับจากการบันทึกข้อมูลผ่านระบบแจ้งความประสงค์ (จะได้รับหลังจากกรอกแบบฟอร์มและ</a:t>
                      </a:r>
                      <a:r>
                        <a:rPr lang="th-TH" sz="1200" dirty="0" err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อัปโห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ลดหนังสือแจ้งความประสงค์ฯ และหนังสือมอบหมายเจ้าหน้าที่ฯ)</a:t>
                      </a:r>
                    </a:p>
                  </a:txBody>
                  <a:tcPr marL="60960" marR="60960" marT="30480" marB="30480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indent="0" algn="ctr">
                        <a:lnSpc>
                          <a:spcPct val="85000"/>
                        </a:lnSpc>
                        <a:buFont typeface="Arial" panose="020B0604020202020204" pitchFamily="34" charset="0"/>
                        <a:buNone/>
                      </a:pPr>
                      <a:r>
                        <a:rPr lang="th-TH" sz="1200" strike="noStrik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3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noFill/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38919305"/>
                  </a:ext>
                </a:extLst>
              </a:tr>
              <a:tr h="2244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+mj-lt"/>
                        <a:buNone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2)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หน่วยงานแจ้งขอ </a:t>
                      </a:r>
                      <a:r>
                        <a:rPr lang="en-US" sz="1200" spc="-3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3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จาก สพร. </a:t>
                      </a:r>
                      <a:r>
                        <a:rPr lang="th-TH" sz="1200" spc="-3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มีนาคม 2569</a:t>
                      </a:r>
                      <a:endParaRPr lang="en-US" sz="1200" spc="-30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ผลการขอ </a:t>
                      </a:r>
                      <a:r>
                        <a:rPr lang="en-US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Credential </a:t>
                      </a:r>
                      <a:r>
                        <a:rPr lang="th-TH" sz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ของหน่วยงานจากระบบการติดตามสถานะการดำเนินงานของ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200" strike="noStrik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50</a:t>
                      </a:r>
                      <a:endParaRPr lang="en-US" sz="1200" strike="noStrike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515927792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93663" marR="0" lvl="0" indent="-936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หน่วยงานทดสอบ แบบ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มิถุนายน 2569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b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2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หากพบประเด็นหน่วยงานต้องปรับปรุงแก้ไขให้แล้วเสร็จ </a:t>
                      </a:r>
                      <a:r>
                        <a:rPr lang="th-TH" sz="1200" spc="-2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กรกฎาคม 2569</a:t>
                      </a:r>
                      <a:endParaRPr lang="en-US" sz="1200" spc="-20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UAT Environment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ที่ผ่านแล้ว จาก สพร. 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40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8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137160" marR="137160" marT="68580" marB="68580"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0523411"/>
                  </a:ext>
                </a:extLst>
              </a:tr>
              <a:tr h="405045"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85725" marR="0" lvl="0" indent="-85725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หน่วยงานทดสอบแบบ </a:t>
                      </a:r>
                      <a:r>
                        <a:rPr lang="en-US" sz="1200" spc="-4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End-to-End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บน </a:t>
                      </a:r>
                      <a:r>
                        <a:rPr lang="en-US" sz="1200" spc="-4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 Production Environment </a:t>
                      </a: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และส่งผลให้ สพร.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31 สิงหาคม 2569 </a:t>
                      </a:r>
                      <a:b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200" spc="-4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โดย สพร. จะทำการตรวจสอบซ้ำ หากพบประเด็น หน่วยงานต้องปรับปรุงแก้ไขให้แล้วเสร็จ </a:t>
                      </a:r>
                      <a:r>
                        <a:rPr lang="th-TH" sz="1200" spc="-40" baseline="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  <a:endParaRPr lang="en-US" sz="1200" spc="-40" baseline="0" dirty="0">
                        <a:solidFill>
                          <a:srgbClr val="FF000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ผลการทดสอบระบบบน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Pre-Production Environment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ที่ผ่านแล้ว จาก สพร.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marR="0" lvl="0" indent="-182563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63743989"/>
                  </a:ext>
                </a:extLst>
              </a:tr>
              <a:tr h="24959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5) 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เปิดให้บริการบนแพลตฟอร์มดิจิทัลกลาง </a:t>
                      </a: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(Production)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200">
                          <a:solidFill>
                            <a:srgbClr val="FF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ภายในวันที่ 30 กันยายน 2569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มีงานบริการที่เปิดให้บริการบนแพลตฟอร์มดิจิทัลกลาง 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182563" indent="-182563">
                        <a:lnSpc>
                          <a:spcPct val="85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B22600">
                        <a:lumMod val="60000"/>
                        <a:lumOff val="4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6238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472449198"/>
                  </a:ext>
                </a:extLst>
              </a:tr>
              <a:tr h="249597">
                <a:tc gridSpan="2"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รวม</a:t>
                      </a:r>
                    </a:p>
                  </a:txBody>
                  <a:tcPr>
                    <a:lnL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182563" indent="-182563">
                        <a:lnSpc>
                          <a:spcPct val="90000"/>
                        </a:lnSpc>
                        <a:buFont typeface="Arial" panose="020B0604020202020204" pitchFamily="34" charset="0"/>
                        <a:buChar char="•"/>
                      </a:pPr>
                      <a:endParaRPr lang="en-US" sz="1600">
                        <a:solidFill>
                          <a:srgbClr val="FF0000"/>
                        </a:solidFill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+mj-lt"/>
                        <a:buNone/>
                        <a:tabLst/>
                        <a:defRPr/>
                      </a:pPr>
                      <a:r>
                        <a:rPr lang="th-TH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noFill/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1pPr>
                      <a:lvl2pPr marL="685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2pPr>
                      <a:lvl3pPr marL="1371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3pPr>
                      <a:lvl4pPr marL="2057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4pPr>
                      <a:lvl5pPr marL="27432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5pPr>
                      <a:lvl6pPr marL="34290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6pPr>
                      <a:lvl7pPr marL="41148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7pPr>
                      <a:lvl8pPr marL="48006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8pPr>
                      <a:lvl9pPr marL="5486400" algn="l" defTabSz="1371600" rtl="0" eaLnBrk="1" latinLnBrk="0" hangingPunct="1">
                        <a:defRPr sz="2700" kern="1200">
                          <a:solidFill>
                            <a:schemeClr val="tx1"/>
                          </a:solidFill>
                          <a:latin typeface="Calibri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100</a:t>
                      </a:r>
                    </a:p>
                  </a:txBody>
                  <a:tcPr>
                    <a:lnL>
                      <a:noFill/>
                    </a:lnL>
                    <a:lnR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R>
                    <a:lnT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E84C22"/>
                      </a:solidFill>
                      <a:prstDash val="solid"/>
                      <a:miter lim="800000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62177191"/>
                  </a:ext>
                </a:extLst>
              </a:tr>
            </a:tbl>
          </a:graphicData>
        </a:graphic>
      </p:graphicFrame>
      <p:sp>
        <p:nvSpPr>
          <p:cNvPr id="25" name="TextBox 24">
            <a:extLst>
              <a:ext uri="{FF2B5EF4-FFF2-40B4-BE49-F238E27FC236}">
                <a16:creationId xmlns:a16="http://schemas.microsoft.com/office/drawing/2014/main" id="{56F00F5D-8D8C-FCF3-A105-B02C65E71B46}"/>
              </a:ext>
            </a:extLst>
          </p:cNvPr>
          <p:cNvSpPr txBox="1"/>
          <p:nvPr/>
        </p:nvSpPr>
        <p:spPr>
          <a:xfrm>
            <a:off x="321712" y="2597405"/>
            <a:ext cx="11600145" cy="256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60963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*งานบริการที่พัฒนาและเชื่อมโยงมาให้บริการบนแพลตฟอร์มดิจิทัลกลางแล้ว หมายถึง กระบวนงาน (รายกรณี) ที่พัฒนาและเชื่อมโยงกับ </a:t>
            </a:r>
            <a:r>
              <a:rPr kumimoji="0" lang="en-US" sz="1067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Biz Portal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หรือแอปพลิเคชัน “ทางรัฐ” แล้วทุก</a:t>
            </a:r>
            <a:r>
              <a:rPr kumimoji="0" lang="th-TH" sz="1067" b="0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กระบวนงาน (รายกรณี) </a:t>
            </a:r>
            <a:r>
              <a:rPr kumimoji="0" lang="th-TH" sz="1067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ก่อนปีงบประมาณ พ.ศ. 2569 และกระบวนงาน (รายกรณี) ที่พัฒนาเชื่อมโยงได้แล้วเสร็จในปีงบประมาณ พ.ศ. 2569</a:t>
            </a:r>
            <a:endParaRPr kumimoji="0" lang="en-US" sz="1067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79235744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9039828" y="785644"/>
            <a:ext cx="1587119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ตัวชี้วัดใหม่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10650634" y="598380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0</a:t>
              </a:r>
              <a:endPara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4" name="ตาราง 9">
            <a:extLst>
              <a:ext uri="{FF2B5EF4-FFF2-40B4-BE49-F238E27FC236}">
                <a16:creationId xmlns:a16="http://schemas.microsoft.com/office/drawing/2014/main" id="{E95AF6F7-91CF-9E6A-AFA6-EC08BF05F3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12824586"/>
              </p:ext>
            </p:extLst>
          </p:nvPr>
        </p:nvGraphicFramePr>
        <p:xfrm>
          <a:off x="286396" y="1089764"/>
          <a:ext cx="11642956" cy="23774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4295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8208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661579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นิยาม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</a:t>
                      </a:r>
                      <a:r>
                        <a:rPr lang="th-TH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การตรวจประเมินเพื่อการรับรองระบบงาน</a:t>
                      </a:r>
                      <a:r>
                        <a:rPr lang="en-US" sz="1600" b="1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หมายความว่า กระบวนการที่ มก</a:t>
                      </a:r>
                      <a:r>
                        <a:rPr lang="th-TH" sz="1600" dirty="0" err="1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อช</a:t>
                      </a: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. ดำเนินการตรวจประเมินหน่วยรับรองหรือหน่วยตรวจ ซึ่งได้ยื่นคำขอรับการรับรองระบบงานเป็นครั้งแรก หรือหน่วยรับรอง    </a:t>
                      </a:r>
                      <a:b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หรือหน่วยตรวจที่ได้รับการรับรองระบบงานแล้ว </a:t>
                      </a:r>
                      <a:r>
                        <a:rPr lang="th-TH" sz="1600" dirty="0">
                          <a:latin typeface="TH Sarabun PSK"/>
                          <a:cs typeface="TH SarabunPSK" panose="020B0500040200020003" pitchFamily="34" charset="-34"/>
                        </a:rPr>
                        <a:t>และได้ยื่นคำขอเพื่อขอต่ออายุการรับรอง ขยายขอบข่าย หรือขอบข่ายย่อย ตามมาตรฐานสินค้าเกษตร (มก</a:t>
                      </a:r>
                      <a:r>
                        <a:rPr lang="th-TH" sz="1600" dirty="0" err="1">
                          <a:latin typeface="TH Sarabun PSK"/>
                          <a:cs typeface="TH SarabunPSK" panose="020B0500040200020003" pitchFamily="34" charset="-34"/>
                        </a:rPr>
                        <a:t>ษ</a:t>
                      </a:r>
                      <a:r>
                        <a:rPr lang="th-TH" sz="1600" dirty="0">
                          <a:latin typeface="TH Sarabun PSK"/>
                          <a:cs typeface="TH SarabunPSK" panose="020B0500040200020003" pitchFamily="34" charset="-34"/>
                        </a:rPr>
                        <a:t>.) หรือมาตรฐานระหว่างประเทศ  </a:t>
                      </a:r>
                    </a:p>
                    <a:p>
                      <a:pPr marL="90488" marR="0" lvl="0" indent="-90488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dirty="0">
                          <a:latin typeface="TH Sarabun PSK"/>
                          <a:cs typeface="TH SarabunPSK" panose="020B0500040200020003" pitchFamily="34" charset="-34"/>
                        </a:rPr>
                        <a:t>ขอบเขตการประเมิน </a:t>
                      </a:r>
                      <a:r>
                        <a:rPr lang="en-US" sz="1600" b="1" dirty="0">
                          <a:latin typeface="TH Sarabun PSK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600" dirty="0">
                          <a:latin typeface="TH Sarabun PSK"/>
                          <a:cs typeface="TH SarabunPSK" panose="020B0500040200020003" pitchFamily="34" charset="-34"/>
                        </a:rPr>
                        <a:t>การรับรองระบบงานหน่วยรับรอง/หน่วยตรวจรายใหม่ หรือ หน่วยรับรอง/หน่วยตรวจเดิมที่ผ่านการรับรองระบบงานแล้วและที่ยื่นต่ออายุการรับรองระบบงาน/ขยายขอบข่าย/ขอบข่ายย่อย/</a:t>
                      </a:r>
                      <a:br>
                        <a:rPr lang="th-TH" sz="1600" dirty="0">
                          <a:latin typeface="TH Sarabun PSK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 PSK"/>
                          <a:cs typeface="TH SarabunPSK" panose="020B0500040200020003" pitchFamily="34" charset="-34"/>
                        </a:rPr>
                        <a:t>                            </a:t>
                      </a:r>
                      <a:r>
                        <a:rPr lang="th-TH" sz="1600" spc="-30" baseline="0" dirty="0">
                          <a:latin typeface="TH Sarabun PSK"/>
                          <a:cs typeface="TH SarabunPSK" panose="020B0500040200020003" pitchFamily="34" charset="-34"/>
                        </a:rPr>
                        <a:t>มาตรฐาน มกษ. หรือ มาตรฐานระหว่างประเทศ มีขอบเขตครอบคลุมการตรวจประเมินเพื่อให้การรับรองระบบงานแก่ (1) ผู้ยื่นคำขอที่ยื่นขอสมัครใหม่ (</a:t>
                      </a:r>
                      <a:r>
                        <a:rPr lang="en-US" sz="1600" spc="-30" baseline="0" dirty="0">
                          <a:latin typeface="TH Sarabun PSK"/>
                          <a:cs typeface="TH SarabunPSK" panose="020B0500040200020003" pitchFamily="34" charset="-34"/>
                        </a:rPr>
                        <a:t>Initial assessment) </a:t>
                      </a:r>
                      <a:r>
                        <a:rPr lang="th-TH" sz="1600" spc="-30" baseline="0" dirty="0">
                          <a:latin typeface="TH Sarabun PSK"/>
                          <a:cs typeface="TH SarabunPSK" panose="020B0500040200020003" pitchFamily="34" charset="-34"/>
                        </a:rPr>
                        <a:t>หรือ (2) หน่วยรับรอง/</a:t>
                      </a:r>
                      <a:br>
                        <a:rPr lang="th-TH" sz="1600" spc="-10" dirty="0">
                          <a:latin typeface="TH Sarabun PSK"/>
                          <a:cs typeface="TH SarabunPSK" panose="020B0500040200020003" pitchFamily="34" charset="-34"/>
                        </a:rPr>
                      </a:br>
                      <a:r>
                        <a:rPr lang="th-TH" sz="1600" spc="-10" dirty="0">
                          <a:latin typeface="TH Sarabun PSK"/>
                          <a:cs typeface="TH SarabunPSK" panose="020B0500040200020003" pitchFamily="34" charset="-34"/>
                        </a:rPr>
                        <a:t>                             หน่วยตรวจเดิม</a:t>
                      </a:r>
                      <a:r>
                        <a:rPr lang="th-TH" sz="1600" dirty="0">
                          <a:latin typeface="TH Sarabun PSK"/>
                          <a:cs typeface="TH SarabunPSK" panose="020B0500040200020003" pitchFamily="34" charset="-34"/>
                        </a:rPr>
                        <a:t>ที่ผ่านการรับรองระบบงานแล้วมาขอยื่นต่ออายุการรับรองระบบงาน/ขยายขอบข่าย/ขอบข่ายย่อย/มาตรฐาน มกษ. หรือมาตรฐานระหว่างประเทศ โดยมีคณะผู้ทบทวนผล               </a:t>
                      </a:r>
                      <a:br>
                        <a:rPr lang="th-TH" sz="1600" dirty="0">
                          <a:latin typeface="TH Sarabun PSK"/>
                          <a:cs typeface="TH SarabunPSK" panose="020B0500040200020003" pitchFamily="34" charset="-34"/>
                        </a:rPr>
                      </a:br>
                      <a:r>
                        <a:rPr lang="th-TH" sz="1600" dirty="0">
                          <a:latin typeface="TH Sarabun PSK"/>
                          <a:cs typeface="TH SarabunPSK" panose="020B0500040200020003" pitchFamily="34" charset="-34"/>
                        </a:rPr>
                        <a:t>                            การตรวจประเมิ</a:t>
                      </a:r>
                      <a:r>
                        <a:rPr lang="th-TH" sz="1600" spc="-40" baseline="0" dirty="0">
                          <a:latin typeface="TH Sarabun PSK"/>
                          <a:cs typeface="TH SarabunPSK" panose="020B0500040200020003" pitchFamily="34" charset="-34"/>
                        </a:rPr>
                        <a:t>นทำหน้าที่พิจารณา จัดทำข้อเสนอแนะ และนำเสนอต่อเลขาธิการ มกอช. เพื่อใช้ประกอบการพิจารณาอนุมัติหรือไม่อนุมัติการรับรองระบบงานแก่หน่วยรับรองหรือหน่วยตรวจดังกล่า</a:t>
                      </a:r>
                      <a:r>
                        <a:rPr lang="th-TH" sz="1600" dirty="0">
                          <a:latin typeface="TH Sarabun PSK"/>
                          <a:cs typeface="TH SarabunPSK" panose="020B0500040200020003" pitchFamily="34" charset="-34"/>
                        </a:rPr>
                        <a:t>ว</a:t>
                      </a:r>
                      <a:endParaRPr lang="th-TH" sz="1600" strike="sngStrike" dirty="0">
                        <a:latin typeface="TH Sarabun PSK"/>
                        <a:cs typeface="TH SarabunPSK" panose="020B0500040200020003" pitchFamily="34" charset="-34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การเก็บข้อมูล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 PSK"/>
                          <a:ea typeface="Tahoma" pitchFamily="34" charset="0"/>
                          <a:cs typeface="TH SarabunPSK" panose="020B0500040200020003" pitchFamily="34" charset="-34"/>
                        </a:rPr>
                        <a:t> เป็นผู้เก็บข้อมูลใบรับรองระบบงานสำหรับการสมัครใหม่ หรือหน่วยรับรอง/หน่วยตรวจเดิมที่ยื่นต่ออายุการรับรองระบบงาน/ขยายขอบข่าย/ขอบข่ายย่อย/มาตรฐาน มกษ. หรือมาตรฐานระหว่างประเทศ 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E5D3850-8CF9-5D26-452A-E9EFC126F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9939"/>
            <a:ext cx="12215748" cy="638540"/>
            <a:chOff x="23748" y="26478"/>
            <a:chExt cx="12192000" cy="611257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611257"/>
              <a:chOff x="-38364" y="573594"/>
              <a:chExt cx="12192000" cy="611257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36109"/>
                <a:ext cx="7197911" cy="54874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 สำนักงานมาตรฐานสินค้าเกษตรและอาหารแห่งชาติ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กองรับรองมาตรฐาน สำนักงานมาตรฐานสินค้าเกษตรและอาหารแห่งชาติ  </a:t>
            </a:r>
          </a:p>
        </p:txBody>
      </p:sp>
      <p:sp>
        <p:nvSpPr>
          <p:cNvPr id="2" name="Rectangle 20">
            <a:extLst>
              <a:ext uri="{FF2B5EF4-FFF2-40B4-BE49-F238E27FC236}">
                <a16:creationId xmlns:a16="http://schemas.microsoft.com/office/drawing/2014/main" id="{98655DA8-C12F-3D9C-4C9E-5C6ED0C20BB6}"/>
              </a:ext>
            </a:extLst>
          </p:cNvPr>
          <p:cNvSpPr/>
          <p:nvPr/>
        </p:nvSpPr>
        <p:spPr>
          <a:xfrm>
            <a:off x="286396" y="3700447"/>
            <a:ext cx="9834744" cy="58785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จำนวนใบรับรองที่ได้รับการอนุมัติให้การรับรองระบบงาน/การต่ออายุ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/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การ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ขยายขอบข่าย/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การ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ขอบข่ายย่อย/มกษ. หรือมาตรฐานระหว่างประเทศ จำนวน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5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ใบ </a:t>
            </a:r>
          </a:p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จำนวนใบรับรองที่ได้รับการอนุมัติให้การรับรองระบบงาน/การต่ออายุ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/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การ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ขยายขอบข่าย/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การ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ขอบข่ายย่อย/มกษ. หรือมาตรฐานระหว่างประเทศ จำนวน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5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ใบ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21">
            <a:extLst>
              <a:ext uri="{FF2B5EF4-FFF2-40B4-BE49-F238E27FC236}">
                <a16:creationId xmlns:a16="http://schemas.microsoft.com/office/drawing/2014/main" id="{A1273204-AB76-BD41-C4EB-B8D1DD88B5CA}"/>
              </a:ext>
            </a:extLst>
          </p:cNvPr>
          <p:cNvGraphicFramePr>
            <a:graphicFrameLocks noGrp="1"/>
          </p:cNvGraphicFramePr>
          <p:nvPr/>
        </p:nvGraphicFramePr>
        <p:xfrm>
          <a:off x="286396" y="4322188"/>
          <a:ext cx="11642955" cy="100585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47866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047866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047866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047866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04786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280725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1280725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280725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280725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280725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292035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292035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6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600" b="1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b="1" dirty="0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292043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</a:p>
                  </a:txBody>
                  <a:tcPr marL="7620" marR="762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85F91395-5F1D-9E06-5B6B-4DF7B0FE012C}"/>
              </a:ext>
            </a:extLst>
          </p:cNvPr>
          <p:cNvSpPr txBox="1"/>
          <p:nvPr/>
        </p:nvSpPr>
        <p:spPr>
          <a:xfrm>
            <a:off x="274522" y="751210"/>
            <a:ext cx="8732119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6. จำนวนหน่วยรับรอง/หน่วยตรวจด้านสินค้าเกษตรและอาหารที่ได้รับการรับรองระบบงานหรือการต่ออายุการรับรองระบบงาน  </a:t>
            </a:r>
          </a:p>
        </p:txBody>
      </p:sp>
    </p:spTree>
    <p:extLst>
      <p:ext uri="{BB962C8B-B14F-4D97-AF65-F5344CB8AC3E}">
        <p14:creationId xmlns:p14="http://schemas.microsoft.com/office/powerpoint/2010/main" val="218643727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9603890" y="762580"/>
            <a:ext cx="1141178" cy="34647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ตัวชี้วัดใหม่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10650634" y="598380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0</a:t>
              </a:r>
            </a:p>
          </p:txBody>
        </p:sp>
      </p:grpSp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E5D3850-8CF9-5D26-452A-E9EFC126F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13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9939"/>
            <a:ext cx="12215748" cy="630845"/>
            <a:chOff x="23748" y="26478"/>
            <a:chExt cx="12192000" cy="60389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603891"/>
              <a:chOff x="-38364" y="573594"/>
              <a:chExt cx="12192000" cy="603891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36109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 สำนักงานมาตรฐานสินค้าเกษตรและอาหารแห่งชาติ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098731E7-379D-C8FB-74DA-CEB80B3CB624}"/>
              </a:ext>
            </a:extLst>
          </p:cNvPr>
          <p:cNvSpPr/>
          <p:nvPr/>
        </p:nvSpPr>
        <p:spPr>
          <a:xfrm>
            <a:off x="243428" y="6043411"/>
            <a:ext cx="427151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ปีงบประมาณ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8C95B9-D989-0B14-0B60-C1FF6675F8EB}"/>
              </a:ext>
            </a:extLst>
          </p:cNvPr>
          <p:cNvSpPr/>
          <p:nvPr/>
        </p:nvSpPr>
        <p:spPr>
          <a:xfrm>
            <a:off x="243428" y="4570738"/>
            <a:ext cx="11560258" cy="11323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90563" marR="0" lvl="0" indent="-6905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-  การให้การรับรองระบบงานและการต่ออายุการรับรองระบบงาน ขึ้นอยู่กับความประสงค์และความพร้อมของผู้รับบริการในการนำไปใช้ประโยชน์เป็นสำคัญ ซึ่งเป็นปัจจัยที่อยู่นอกเหนือการควบคุมของหน่วยงานและไม่สามารถกำหนดหรือคาดการณ์ได้อย่างแน่นอนในด้านการเข้ามาขอรับบริการและดำเนินการได้สำเร็จตามเป้าหมายของผู้รับบริการ</a:t>
            </a:r>
          </a:p>
          <a:p>
            <a:pPr marL="690563" marR="0" lvl="0" indent="-690563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690563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- </a:t>
            </a:r>
            <a:r>
              <a:rPr kumimoji="0" lang="th-TH" sz="1400" b="0" i="0" u="none" strike="noStrike" kern="1200" cap="none" spc="-2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หากงบประมาณสำหรับการรับรองระบบงานด้านสินค้าเกษตรและอาหารถูกปรับลด อาจส่งผลให้การตรวจประเมินและการกำกับดูแล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หน่วยรับรอง/หน่วยตรวจที่ให้บริการตรวจประเมิน ตรวจติดตาม และการออกใบรับรอง/รายงานการตรวจแก่สถานประกอบการไม่เป็นไปตามแผนงานที่กำหนด ส่งผลให้กระบวนการรับรองระบบงานเกิดความล่าช้า หรือไม่ครอบคลุมพื้นที่เป้าหมาย ซึ่งอาจกระทบต่อประสิทธิภาพในการควบคุมคุณภาพและความปลอดภัยของสินค้าเกษตร ตลอดจนความเชื่อมั่นของผู้บริโภคและคู่ค้าทั้งในและต่างประเทศ อีกทั้งยังอาจส่งผลกระทบต่อโอกาสทางการค้าและการส่งออกสินค้าเกษตรของประเทศ รวมถึงการยกระดับมาตรฐานการผลิตสินค้าเกษตรให้สอดคล้องกับข้อกำหนดสากลอย่างยั่งยืน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3466844-BFB2-0A9A-6F2E-3BC03000B316}"/>
              </a:ext>
            </a:extLst>
          </p:cNvPr>
          <p:cNvSpPr/>
          <p:nvPr/>
        </p:nvSpPr>
        <p:spPr>
          <a:xfrm>
            <a:off x="2244179" y="6101583"/>
            <a:ext cx="427151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กองรับรองมาตรฐาน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283299" y="6341495"/>
            <a:ext cx="9973340" cy="535491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- ข้อมูลจาก เอกสารประกอบแผนแม่บทภายใต้ยุทธศาสตร์ชาติฯ (ฉบับแก้ไขเพิ่มเติม)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3"/>
              </a:rPr>
              <a:t>https://www.nesdc.go.th/download/document/NSCR/Masterplan2566-2580.pdf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และ</a:t>
            </a:r>
            <a:b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	- รายงานสรุปผลการดำเนินการตามยุทธศาสตร์ชาติ ประจำปี 2567 ที่มา </a:t>
            </a:r>
            <a:r>
              <a:rPr kumimoji="0" lang="en-US" sz="12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  <a:hlinkClick r:id="rId4"/>
              </a:rPr>
              <a:t>https://www.nesdc.go.th/download/document/NSCR/NS67_Book.pdf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  - กองรับรองมาตรฐาน สำนักงานมาตรฐานสินค้าเกษตรและอาหารแห่งชาติ.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D08B0ECD-7CE6-520B-0399-3E37388BB52B}"/>
              </a:ext>
            </a:extLst>
          </p:cNvPr>
          <p:cNvSpPr txBox="1"/>
          <p:nvPr/>
        </p:nvSpPr>
        <p:spPr>
          <a:xfrm>
            <a:off x="274522" y="751210"/>
            <a:ext cx="9234933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6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จำนวนหน่วยรับรอง/หน่วยตรวจด้านสินค้าเกษตรและอาหารที่ได้รับการรับรองระบบงานหรือการต่ออายุการรับรองระบบงาน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(ต่อ)   </a:t>
            </a:r>
          </a:p>
        </p:txBody>
      </p:sp>
      <p:graphicFrame>
        <p:nvGraphicFramePr>
          <p:cNvPr id="4" name="Table 11">
            <a:extLst>
              <a:ext uri="{FF2B5EF4-FFF2-40B4-BE49-F238E27FC236}">
                <a16:creationId xmlns:a16="http://schemas.microsoft.com/office/drawing/2014/main" id="{40415461-13CE-0DBE-21BE-67E5B7A0E84F}"/>
              </a:ext>
            </a:extLst>
          </p:cNvPr>
          <p:cNvGraphicFramePr>
            <a:graphicFrameLocks noGrp="1"/>
          </p:cNvGraphicFramePr>
          <p:nvPr/>
        </p:nvGraphicFramePr>
        <p:xfrm>
          <a:off x="243428" y="1174598"/>
          <a:ext cx="5568126" cy="1675571"/>
        </p:xfrm>
        <a:graphic>
          <a:graphicData uri="http://schemas.openxmlformats.org/drawingml/2006/table">
            <a:tbl>
              <a:tblPr firstRow="1" bandRow="1"/>
              <a:tblGrid>
                <a:gridCol w="19896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21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6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466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หน่วยรับรอง/หน่วยตรวจดำเนินการแก้ไขแล้วเสร็จ หรือหัวหน้าผู้ตรวจประเมินพิจารณาให้ข้อคิดเห็น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1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ขอบข่าย/ขอบข่ายย่อย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หน่วยรับรอง/หน่วยตรวจดำเนินการแก้ไขแล้วเสร็จ หรือหัวหน้าผู้ตรวจประเมินพิจารณาให้ข้อคิดเห็น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2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ขอบข่าย/ขอบข่ายย่อย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- หน่วยรับรอง/หน่วยตรวจดำเนินการแก้ไขแล้วเสร็จ หรือหัวหน้าผู้ตรวจประเมินพิจารณาให้ข้อคิดเห็น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3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ขอบข่าย/ขอบข่ายย่อย </a:t>
                      </a:r>
                      <a:endParaRPr kumimoji="0" lang="th-TH" sz="14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5" name="Table 11">
            <a:extLst>
              <a:ext uri="{FF2B5EF4-FFF2-40B4-BE49-F238E27FC236}">
                <a16:creationId xmlns:a16="http://schemas.microsoft.com/office/drawing/2014/main" id="{9450AC58-7562-049F-7BAA-DC6FD59B379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27281939"/>
              </p:ext>
            </p:extLst>
          </p:nvPr>
        </p:nvGraphicFramePr>
        <p:xfrm>
          <a:off x="243428" y="2908675"/>
          <a:ext cx="5568127" cy="1016595"/>
        </p:xfrm>
        <a:graphic>
          <a:graphicData uri="http://schemas.openxmlformats.org/drawingml/2006/table">
            <a:tbl>
              <a:tblPr firstRow="1" bandRow="1"/>
              <a:tblGrid>
                <a:gridCol w="870997">
                  <a:extLst>
                    <a:ext uri="{9D8B030D-6E8A-4147-A177-3AD203B41FA5}">
                      <a16:colId xmlns:a16="http://schemas.microsoft.com/office/drawing/2014/main" val="1586482846"/>
                    </a:ext>
                  </a:extLst>
                </a:gridCol>
                <a:gridCol w="15657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56571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56571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16562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b="1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b="1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b="1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b="1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b="1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endParaRPr/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76375"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183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ส่วนราชการ</a:t>
                      </a: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ออกใบรับรอง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6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ขอบข่าย/ขอบข่ายย่อย</a:t>
                      </a:r>
                      <a:endParaRPr lang="th-TH" sz="1600" strike="noStrike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ออกใบรับรอง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th-TH" sz="16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ขอบข่าย/ขอบข่ายย่อย</a:t>
                      </a:r>
                      <a:endParaRPr lang="en-US" sz="1600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ออกใบรับรอง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th-TH" sz="16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ขอบข่าย/ขอบข่ายย่อย</a:t>
                      </a:r>
                      <a:endParaRPr lang="en-US" sz="1600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9" name="Table 11">
            <a:extLst>
              <a:ext uri="{FF2B5EF4-FFF2-40B4-BE49-F238E27FC236}">
                <a16:creationId xmlns:a16="http://schemas.microsoft.com/office/drawing/2014/main" id="{6CB4E6D1-D4B6-4FB4-592D-1DE9281C42CA}"/>
              </a:ext>
            </a:extLst>
          </p:cNvPr>
          <p:cNvGraphicFramePr>
            <a:graphicFrameLocks noGrp="1"/>
          </p:cNvGraphicFramePr>
          <p:nvPr/>
        </p:nvGraphicFramePr>
        <p:xfrm>
          <a:off x="6107874" y="1315277"/>
          <a:ext cx="5695812" cy="1462211"/>
        </p:xfrm>
        <a:graphic>
          <a:graphicData uri="http://schemas.openxmlformats.org/drawingml/2006/table">
            <a:tbl>
              <a:tblPr firstRow="1" bandRow="1"/>
              <a:tblGrid>
                <a:gridCol w="189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86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8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หน่วยรับรอง/หน่วยตรวจดำเนินการแก้ไขแล้วเสร็จ หรือหัวหน้าผู้ตรวจประเมินพิจารณาให้ข้อคิดเห็น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1</a:t>
                      </a: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ขอบข่าย/ขอบข่ายย่อย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0000"/>
                        </a:lnSpc>
                        <a:buNone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หน่วยรับรอง/หน่วยตรวจดำเนินการแก้ไขแล้วเสร็จ หรือหัวหน้าผู้ตรวจประเมินพิจารณาให้ข้อคิดเห็น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2</a:t>
                      </a:r>
                      <a:r>
                        <a:rPr lang="th-TH" sz="14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ขอบข่าย/ขอบข่ายย่อย 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- หน่วยรับรอง/หน่วยตรวจดำเนินการแก้ไขแล้วเสร็จ หรือหัวหน้าผู้ตรวจประเมินพิจารณาให้ข้อคิดเห็น</a:t>
                      </a: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3</a:t>
                      </a: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ขอบข่าย/ขอบข่ายย่อย </a:t>
                      </a:r>
                      <a:endParaRPr kumimoji="0" lang="th-TH" sz="1400" b="0" i="0" u="none" strike="sng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4" name="Table 11">
            <a:extLst>
              <a:ext uri="{FF2B5EF4-FFF2-40B4-BE49-F238E27FC236}">
                <a16:creationId xmlns:a16="http://schemas.microsoft.com/office/drawing/2014/main" id="{A3A5B00F-11B3-959E-8FAA-D8AAB54668C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79073865"/>
              </p:ext>
            </p:extLst>
          </p:nvPr>
        </p:nvGraphicFramePr>
        <p:xfrm>
          <a:off x="6096000" y="2836350"/>
          <a:ext cx="5695812" cy="1260435"/>
        </p:xfrm>
        <a:graphic>
          <a:graphicData uri="http://schemas.openxmlformats.org/drawingml/2006/table">
            <a:tbl>
              <a:tblPr firstRow="1" bandRow="1"/>
              <a:tblGrid>
                <a:gridCol w="189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86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8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ออกใบรับรอง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</a:t>
                      </a:r>
                      <a:r>
                        <a:rPr lang="th-TH" sz="16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ขอบข่าย/ขอบข่ายย่อย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strike="noStrike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ออกใบรับรอง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i="0" u="none" strike="noStrike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 </a:t>
                      </a:r>
                      <a:r>
                        <a:rPr lang="th-TH" sz="16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ขอบข่าย/ขอบข่ายย่อย</a:t>
                      </a:r>
                      <a:endParaRPr lang="en-US" sz="1600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0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ออกใบรับรอง</a:t>
                      </a: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strike="noStrike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th-TH" sz="1600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ขอบข่าย/ขอบข่ายย่อย</a:t>
                      </a:r>
                      <a:endParaRPr lang="en-US" sz="1600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b="1" i="0" u="none" strike="noStrike" dirty="0">
                        <a:solidFill>
                          <a:schemeClr val="tx1"/>
                        </a:solidFill>
                        <a:effectLst/>
                        <a:highlight>
                          <a:srgbClr val="FFFF00"/>
                        </a:highlight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7620" marR="7620" marT="7620" marB="0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7" name="Rectangle 14">
            <a:extLst>
              <a:ext uri="{FF2B5EF4-FFF2-40B4-BE49-F238E27FC236}">
                <a16:creationId xmlns:a16="http://schemas.microsoft.com/office/drawing/2014/main" id="{3CEDB0E9-3D07-D6FD-7A73-7B1171A01A3C}"/>
              </a:ext>
            </a:extLst>
          </p:cNvPr>
          <p:cNvSpPr/>
          <p:nvPr/>
        </p:nvSpPr>
        <p:spPr>
          <a:xfrm>
            <a:off x="243427" y="4044477"/>
            <a:ext cx="5568126" cy="3970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61950" lvl="0" indent="-361950">
              <a:lnSpc>
                <a:spcPct val="80000"/>
              </a:lnSpc>
              <a:defRPr/>
            </a:pP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เงื่อนไข </a:t>
            </a:r>
            <a:r>
              <a:rPr kumimoji="0" lang="en-US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200" b="1" i="0" u="none" strike="noStrike" kern="1200" cap="none" spc="0" normalizeH="0" baseline="0" noProof="0" dirty="0">
                <a:ln>
                  <a:noFill/>
                </a:ln>
                <a:solidFill>
                  <a:srgbClr val="0000FF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ผลการประเมินตัวชี้วัดนี้ประกอบด้วยรายใหม่และต่ออายุ โดยต้องมีผู้สมัครรายใหม่ไม่น้อยกว่า 3 ราย หากไม่สามารถดำเนินการได้ หัก 10 คะแนนในภาพรวมของผลการประเมิน</a:t>
            </a:r>
            <a:r>
              <a:rPr lang="th-TH" sz="1200" b="1" dirty="0">
                <a:solidFill>
                  <a:srgbClr val="0000FF"/>
                </a:solidFill>
                <a:latin typeface="TH SarabunPSK" panose="020B0500040200020003" pitchFamily="34" charset="-34"/>
                <a:cs typeface="TH SarabunPSK" panose="020B0500040200020003" pitchFamily="34" charset="-34"/>
              </a:rPr>
              <a:t>ตัวชี้วัดนี้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3" name="Rectangle 14">
            <a:extLst>
              <a:ext uri="{FF2B5EF4-FFF2-40B4-BE49-F238E27FC236}">
                <a16:creationId xmlns:a16="http://schemas.microsoft.com/office/drawing/2014/main" id="{277AAC78-7AB0-43FC-A743-6E30D301F2D5}"/>
              </a:ext>
            </a:extLst>
          </p:cNvPr>
          <p:cNvSpPr/>
          <p:nvPr/>
        </p:nvSpPr>
        <p:spPr>
          <a:xfrm>
            <a:off x="6107874" y="4154539"/>
            <a:ext cx="5568127" cy="2492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200" i="0" u="sng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200" i="0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200" i="0" u="none" strike="noStrike" kern="1200" cap="none" spc="0" normalizeH="0" baseline="0" noProof="0" dirty="0">
                <a:ln>
                  <a:noFill/>
                </a:ln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เกณฑ์การประเมินปี 2570 จะพิจารณาจากผลการดำเนินงานปี 2569 อีกครั้งหนึ่ง </a:t>
            </a:r>
            <a:endParaRPr kumimoji="0" lang="en-US" sz="1200" i="0" u="none" strike="noStrike" kern="1200" cap="none" spc="0" normalizeH="0" baseline="0" noProof="0" dirty="0">
              <a:ln>
                <a:noFill/>
              </a:ln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8990268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708745"/>
            <a:ext cx="11370184" cy="5493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6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จำนวนหน่วยรับรองสินค้าเกษตรและอาหารที่ได้รับการรับรองระบบงานและการต่ออายุการรับรองระบบงาน</a:t>
            </a:r>
          </a:p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(หน่วยรับรอง/หน่วยตรวจรายใหม่หรือหน่วยรับรอง/หน่วยตรวจเดิมที่ยื่นขอต่ออายุการรับรองระบบงาน/ขยายขอบข่าย/ขอบข่ายย่อย/มกษ. หรือมาตรฐานระหว่างประเทศ )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336200" y="1504464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356027"/>
              </p:ext>
            </p:extLst>
          </p:nvPr>
        </p:nvGraphicFramePr>
        <p:xfrm>
          <a:off x="336200" y="1909296"/>
          <a:ext cx="11622989" cy="327758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None/>
                      </a:pPr>
                      <a:r>
                        <a:rPr lang="th-TH" sz="15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การรับและตรวจสอบคำขอ (</a:t>
                      </a:r>
                      <a:r>
                        <a:rPr lang="en-US" sz="15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Application)</a:t>
                      </a:r>
                      <a:endParaRPr lang="en-US" sz="12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None/>
                      </a:pPr>
                      <a:r>
                        <a:rPr lang="th-TH" sz="150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การทบทวนเอกสารระบบคุณภาพของผู้ยื่นคำขอ (</a:t>
                      </a:r>
                      <a:r>
                        <a:rPr lang="en-US" sz="15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Document review)</a:t>
                      </a:r>
                      <a:endParaRPr lang="en-US" sz="12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None/>
                      </a:pPr>
                      <a:r>
                        <a:rPr lang="th-TH" sz="15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การตรวจประเมิน ณ สำนักงาน (</a:t>
                      </a:r>
                      <a:r>
                        <a:rPr lang="en-US" sz="15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Office</a:t>
                      </a:r>
                      <a:r>
                        <a:rPr lang="th-TH" sz="15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assessment)</a:t>
                      </a:r>
                      <a:r>
                        <a:rPr lang="th-TH" sz="1500" spc="-2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/ การตรวจประเมิน ณ สถานประกอบการ</a:t>
                      </a:r>
                      <a:r>
                        <a:rPr lang="th-TH" sz="15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5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Witness assessment)</a:t>
                      </a:r>
                      <a:r>
                        <a:rPr lang="th-TH" sz="15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 หรือการพิจารณาให้ข้อคิดเห็นเพื่อให้การรับรองระบบงานโดยหัวหน้าผู้ตรวจประเมิน</a:t>
                      </a:r>
                      <a:endParaRPr lang="en-US" sz="12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None/>
                      </a:pPr>
                      <a:r>
                        <a:rPr lang="th-TH" sz="1500" spc="-2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การจัดเตรียมเอกสารหลักฐานที่เกี่ยวข้องเพื่อเสนอเข้าที่ประชุมคณะทบทวน</a:t>
                      </a:r>
                      <a:endParaRPr lang="en-US" sz="12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None/>
                      </a:pPr>
                      <a:r>
                        <a:rPr lang="th-TH" sz="15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การประชุมคณะทบทวนเพื่อตัดสินใจรับรอง (</a:t>
                      </a:r>
                      <a:r>
                        <a:rPr lang="en-US" sz="15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Accreditation Review Panel)</a:t>
                      </a:r>
                      <a:endParaRPr lang="en-US" sz="12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6576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5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6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thaiDist">
                        <a:buNone/>
                      </a:pPr>
                      <a:r>
                        <a:rPr lang="th-TH" sz="1500" dirty="0">
                          <a:effectLst/>
                          <a:latin typeface="TH SarabunPSK" panose="020B0500040200020003" pitchFamily="34" charset="-34"/>
                          <a:ea typeface="Times New Roman" panose="02020603050405020304" pitchFamily="18" charset="0"/>
                          <a:cs typeface="TH SarabunPSK" panose="020B0500040200020003" pitchFamily="34" charset="-34"/>
                        </a:rPr>
                        <a:t>การพิจารณาและอนุมัติลงนามใบรับรองการรับรองระบบงาน</a:t>
                      </a:r>
                    </a:p>
                    <a:p>
                      <a:pPr algn="thaiDist">
                        <a:buNone/>
                      </a:pPr>
                      <a:endParaRPr lang="en-US" sz="1500" dirty="0">
                        <a:effectLst/>
                        <a:latin typeface="TH SarabunPSK" panose="020B0500040200020003" pitchFamily="34" charset="-34"/>
                        <a:ea typeface="Times New Roman" panose="02020603050405020304" pitchFamily="18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 dirty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4840696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14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791B99ED-F546-42E2-B888-42774FB1FFF8}"/>
              </a:ext>
            </a:extLst>
          </p:cNvPr>
          <p:cNvCxnSpPr>
            <a:cxnSpLocks/>
          </p:cNvCxnSpPr>
          <p:nvPr/>
        </p:nvCxnSpPr>
        <p:spPr>
          <a:xfrm>
            <a:off x="5287274" y="2783994"/>
            <a:ext cx="6641240" cy="0"/>
          </a:xfrm>
          <a:prstGeom prst="line">
            <a:avLst/>
          </a:prstGeom>
          <a:noFill/>
          <a:ln w="9525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headEnd type="oval" w="med" len="med"/>
            <a:tailEnd type="oval" w="med" len="med"/>
          </a:ln>
          <a:effectLst/>
        </p:spPr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9E17ED60-B839-48B6-9983-7E74CFCD1BA3}"/>
              </a:ext>
            </a:extLst>
          </p:cNvPr>
          <p:cNvCxnSpPr>
            <a:cxnSpLocks/>
          </p:cNvCxnSpPr>
          <p:nvPr/>
        </p:nvCxnSpPr>
        <p:spPr>
          <a:xfrm>
            <a:off x="5287274" y="3142340"/>
            <a:ext cx="6641240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headEnd type="oval" w="med" len="med"/>
            <a:tailEnd type="oval" w="med" len="med"/>
          </a:ln>
          <a:effectLst/>
        </p:spPr>
      </p:cxn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3F6CF447-5A52-4C67-A34F-F52D63D0DC3C}"/>
              </a:ext>
            </a:extLst>
          </p:cNvPr>
          <p:cNvCxnSpPr>
            <a:cxnSpLocks/>
          </p:cNvCxnSpPr>
          <p:nvPr/>
        </p:nvCxnSpPr>
        <p:spPr>
          <a:xfrm>
            <a:off x="5287274" y="3578945"/>
            <a:ext cx="6641240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headEnd type="oval" w="med" len="med"/>
            <a:tailEnd type="oval" w="med" len="med"/>
          </a:ln>
          <a:effectLst/>
        </p:spPr>
      </p:cxnSp>
      <p:cxnSp>
        <p:nvCxnSpPr>
          <p:cNvPr id="11" name="Straight Connector 17">
            <a:extLst>
              <a:ext uri="{FF2B5EF4-FFF2-40B4-BE49-F238E27FC236}">
                <a16:creationId xmlns:a16="http://schemas.microsoft.com/office/drawing/2014/main" id="{DF1E12CD-A797-485D-A560-9A10E86F13C6}"/>
              </a:ext>
            </a:extLst>
          </p:cNvPr>
          <p:cNvCxnSpPr>
            <a:cxnSpLocks/>
          </p:cNvCxnSpPr>
          <p:nvPr/>
        </p:nvCxnSpPr>
        <p:spPr>
          <a:xfrm>
            <a:off x="8649147" y="4180013"/>
            <a:ext cx="3279367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headEnd type="oval" w="med" len="med"/>
            <a:tailEnd type="oval" w="med" len="med"/>
          </a:ln>
          <a:effectLst/>
        </p:spPr>
      </p:cxnSp>
      <p:cxnSp>
        <p:nvCxnSpPr>
          <p:cNvPr id="12" name="Straight Connector 17">
            <a:extLst>
              <a:ext uri="{FF2B5EF4-FFF2-40B4-BE49-F238E27FC236}">
                <a16:creationId xmlns:a16="http://schemas.microsoft.com/office/drawing/2014/main" id="{3BF85A27-FAEA-41DE-A0B3-7F7BFC4633A9}"/>
              </a:ext>
            </a:extLst>
          </p:cNvPr>
          <p:cNvCxnSpPr>
            <a:cxnSpLocks/>
          </p:cNvCxnSpPr>
          <p:nvPr/>
        </p:nvCxnSpPr>
        <p:spPr>
          <a:xfrm>
            <a:off x="8654064" y="4529599"/>
            <a:ext cx="3279367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headEnd type="oval" w="med" len="med"/>
            <a:tailEnd type="oval" w="med" len="med"/>
          </a:ln>
          <a:effectLst/>
        </p:spPr>
      </p:cxnSp>
      <p:cxnSp>
        <p:nvCxnSpPr>
          <p:cNvPr id="13" name="Straight Connector 17">
            <a:extLst>
              <a:ext uri="{FF2B5EF4-FFF2-40B4-BE49-F238E27FC236}">
                <a16:creationId xmlns:a16="http://schemas.microsoft.com/office/drawing/2014/main" id="{352EF597-17F1-4D6D-A1A3-73823F18E637}"/>
              </a:ext>
            </a:extLst>
          </p:cNvPr>
          <p:cNvCxnSpPr>
            <a:cxnSpLocks/>
          </p:cNvCxnSpPr>
          <p:nvPr/>
        </p:nvCxnSpPr>
        <p:spPr>
          <a:xfrm>
            <a:off x="8649147" y="4952456"/>
            <a:ext cx="3279367" cy="0"/>
          </a:xfrm>
          <a:prstGeom prst="line">
            <a:avLst/>
          </a:prstGeom>
          <a:noFill/>
          <a:ln w="635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headEnd type="oval" w="med" len="med"/>
            <a:tailEnd type="oval" w="med" len="med"/>
          </a:ln>
          <a:effectLst/>
        </p:spPr>
      </p:cxnSp>
    </p:spTree>
    <p:extLst>
      <p:ext uri="{BB962C8B-B14F-4D97-AF65-F5344CB8AC3E}">
        <p14:creationId xmlns:p14="http://schemas.microsoft.com/office/powerpoint/2010/main" val="33532038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entagon 43">
            <a:extLst>
              <a:ext uri="{FF2B5EF4-FFF2-40B4-BE49-F238E27FC236}">
                <a16:creationId xmlns:a16="http://schemas.microsoft.com/office/drawing/2014/main" id="{5378B85D-6E2C-D016-0805-FAE75AB509A7}"/>
              </a:ext>
            </a:extLst>
          </p:cNvPr>
          <p:cNvSpPr/>
          <p:nvPr/>
        </p:nvSpPr>
        <p:spPr>
          <a:xfrm>
            <a:off x="9033900" y="723607"/>
            <a:ext cx="1587119" cy="320908"/>
          </a:xfrm>
          <a:prstGeom prst="homePlate">
            <a:avLst>
              <a:gd name="adj" fmla="val 39432"/>
            </a:avLst>
          </a:prstGeom>
          <a:solidFill>
            <a:srgbClr val="D9D9D9"/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t" anchorCtr="0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ตัวชี้วัดต่อเนื่อง</a:t>
            </a:r>
          </a:p>
        </p:txBody>
      </p:sp>
      <p:grpSp>
        <p:nvGrpSpPr>
          <p:cNvPr id="11" name="กลุ่ม 4">
            <a:extLst>
              <a:ext uri="{FF2B5EF4-FFF2-40B4-BE49-F238E27FC236}">
                <a16:creationId xmlns:a16="http://schemas.microsoft.com/office/drawing/2014/main" id="{8A9866CA-FAF0-3041-E9D4-CB54F2AB651F}"/>
              </a:ext>
            </a:extLst>
          </p:cNvPr>
          <p:cNvGrpSpPr>
            <a:grpSpLocks/>
          </p:cNvGrpSpPr>
          <p:nvPr/>
        </p:nvGrpSpPr>
        <p:grpSpPr bwMode="auto">
          <a:xfrm>
            <a:off x="10650634" y="598380"/>
            <a:ext cx="1141178" cy="710467"/>
            <a:chOff x="7094185" y="1707729"/>
            <a:chExt cx="1164188" cy="613365"/>
          </a:xfrm>
        </p:grpSpPr>
        <p:pic>
          <p:nvPicPr>
            <p:cNvPr id="12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5508534B-8C8B-1164-80D1-4599BC4534A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3" name="TextBox 2">
              <a:extLst>
                <a:ext uri="{FF2B5EF4-FFF2-40B4-BE49-F238E27FC236}">
                  <a16:creationId xmlns:a16="http://schemas.microsoft.com/office/drawing/2014/main" id="{C5AAA755-1935-4CCB-7750-1E6A851505FE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94185" y="1811512"/>
              <a:ext cx="1164188" cy="50485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 </a:t>
              </a:r>
            </a:p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srgbClr val="FF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2</a:t>
              </a:r>
              <a:endPara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graphicFrame>
        <p:nvGraphicFramePr>
          <p:cNvPr id="14" name="ตาราง 9">
            <a:extLst>
              <a:ext uri="{FF2B5EF4-FFF2-40B4-BE49-F238E27FC236}">
                <a16:creationId xmlns:a16="http://schemas.microsoft.com/office/drawing/2014/main" id="{E95AF6F7-91CF-9E6A-AFA6-EC08BF05F356}"/>
              </a:ext>
            </a:extLst>
          </p:cNvPr>
          <p:cNvGraphicFramePr>
            <a:graphicFrameLocks noGrp="1"/>
          </p:cNvGraphicFramePr>
          <p:nvPr/>
        </p:nvGraphicFramePr>
        <p:xfrm>
          <a:off x="300625" y="1064012"/>
          <a:ext cx="11391624" cy="2133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3916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168208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คำอธิบาย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684543"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นิยาม  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</a:t>
                      </a:r>
                      <a:r>
                        <a:rPr lang="th-TH" sz="16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็นการวัดความสำเร็จในการดำเนินการตามประเด็นการเจรจาจัดทำข้อบทว่าด้วยมาตรการสุขอนามัยและสุขอนามัยพืช (</a:t>
                      </a:r>
                      <a:r>
                        <a:rPr lang="en-US" sz="16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SPS) </a:t>
                      </a:r>
                      <a:r>
                        <a:rPr lang="th-TH" sz="16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ภายใต้กรอบการเจรจาจัดทำความตกลงเขตการค้าเสรี และการเจรจา</a:t>
                      </a:r>
                      <a:br>
                        <a:rPr lang="th-TH" sz="16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แก้ไขปัญหาสินค้าเกษตรและอาหาร ซึ่งเป็นไปตามภารกิจของ มกอช. ที่มีเป้าหมายที่จะผลักดันให้สำเร็จในปีงบประมาณ พ.ศ. 2568 พิจารณาจากผลสำเร็จของการเจรจาตามเป้าหมายที่กำหนด </a:t>
                      </a:r>
                      <a:br>
                        <a:rPr lang="th-TH" sz="16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</a:br>
                      <a:r>
                        <a:rPr lang="th-TH" sz="1600" b="0" dirty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4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 โดยให้ครอบคลุมทุกกิจกรรมในแต่ละประเด็น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ขอบเขตการประเมิน :</a:t>
                      </a:r>
                      <a:r>
                        <a:rPr lang="th-TH" sz="16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ในประเด็นที่คู่เจรจาไม่ตอบรับการประชุม หรือเลื่อนการประชุม หรือมีเหตุปัจจัยภายนอกที่ไม่สามารถควบคุมได้ จะพิจารณาตัดประเด็นนั้น ๆ ออก และวัดเฉพาะประเด็นที่เหลือ</a:t>
                      </a:r>
                      <a:br>
                        <a:rPr lang="th-TH" sz="16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600" b="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                            ในสัดส่วน 100% 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การเก็บข้อมูล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รอบการประเมิน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th-TH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แหล่งที่มาของข้อมูล</a:t>
                      </a:r>
                      <a:r>
                        <a:rPr lang="en-US" sz="1600" b="1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600" b="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itchFamily="34" charset="0"/>
                          <a:cs typeface="TH SarabunPSK" panose="020B0500040200020003" pitchFamily="34" charset="-34"/>
                        </a:rPr>
                        <a:t> กองนโยบายมาตรฐานสินค้าเกษตรและอาหาร</a:t>
                      </a:r>
                    </a:p>
                  </a:txBody>
                  <a:tcPr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E5D3850-8CF9-5D26-452A-E9EFC126F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-125985"/>
            <a:ext cx="12215748" cy="630845"/>
            <a:chOff x="23748" y="26478"/>
            <a:chExt cx="12192000" cy="60389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603891"/>
              <a:chOff x="-38364" y="573594"/>
              <a:chExt cx="12192000" cy="603891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36109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สำนักงานมาตรฐานสินค้าเกษตรและอาหารแห่งชาติ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</a:t>
            </a:r>
            <a:r>
              <a:rPr kumimoji="0" lang="th-TH" sz="12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กองนโยบายมาตรฐานสินค้าเกษตรและอาหาร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สำนักงานมาตรฐานสินค้าเกษตรและอาหารแห่งชาติ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Rectangle 20">
            <a:extLst>
              <a:ext uri="{FF2B5EF4-FFF2-40B4-BE49-F238E27FC236}">
                <a16:creationId xmlns:a16="http://schemas.microsoft.com/office/drawing/2014/main" id="{98655DA8-C12F-3D9C-4C9E-5C6ED0C20BB6}"/>
              </a:ext>
            </a:extLst>
          </p:cNvPr>
          <p:cNvSpPr/>
          <p:nvPr/>
        </p:nvSpPr>
        <p:spPr>
          <a:xfrm>
            <a:off x="300625" y="3299971"/>
            <a:ext cx="5649238" cy="58785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2569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4 ประเด็นการเจรจา</a:t>
            </a:r>
            <a:endParaRPr kumimoji="0" lang="th-TH" sz="16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2570 </a:t>
            </a:r>
            <a:r>
              <a:rPr kumimoji="0" lang="en-US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</a:t>
            </a:r>
            <a:r>
              <a:rPr kumimoji="0" lang="th-TH" sz="16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4 ประเด็นการเจรจา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aphicFrame>
        <p:nvGraphicFramePr>
          <p:cNvPr id="4" name="Table 21">
            <a:extLst>
              <a:ext uri="{FF2B5EF4-FFF2-40B4-BE49-F238E27FC236}">
                <a16:creationId xmlns:a16="http://schemas.microsoft.com/office/drawing/2014/main" id="{A1273204-AB76-BD41-C4EB-B8D1DD88B5CA}"/>
              </a:ext>
            </a:extLst>
          </p:cNvPr>
          <p:cNvGraphicFramePr>
            <a:graphicFrameLocks noGrp="1"/>
          </p:cNvGraphicFramePr>
          <p:nvPr/>
        </p:nvGraphicFramePr>
        <p:xfrm>
          <a:off x="300625" y="3951809"/>
          <a:ext cx="11391625" cy="122144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5246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1025246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1025246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1025246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1025246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1253079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1253079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1253079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1253079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253079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407143"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/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– 2570 (</a:t>
                      </a:r>
                      <a:r>
                        <a:rPr lang="th-TH" sz="14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4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407143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4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sz="1400" b="1" dirty="0"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2569*</a:t>
                      </a:r>
                      <a:endParaRPr sz="1400" b="1" dirty="0">
                        <a:solidFill>
                          <a:srgbClr val="0000FF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ts val="14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400" b="1" u="none" strike="noStrike" cap="none">
                          <a:solidFill>
                            <a:srgbClr val="48A448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400" b="1" dirty="0">
                        <a:solidFill>
                          <a:srgbClr val="48A448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407155">
                <a:tc>
                  <a:txBody>
                    <a:bodyPr/>
                    <a:lstStyle/>
                    <a:p>
                      <a:pPr algn="ctr"/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8000"/>
                        </a:buClr>
                        <a:buSzPts val="1600"/>
                        <a:buFont typeface="Sarabun"/>
                        <a:buNone/>
                        <a:tabLst/>
                        <a:defRPr/>
                      </a:pPr>
                      <a:r>
                        <a:rPr lang="th-TH" sz="14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4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id="{40567C63-8B60-CA2E-262F-06EA9C64662B}"/>
              </a:ext>
            </a:extLst>
          </p:cNvPr>
          <p:cNvSpPr txBox="1"/>
          <p:nvPr/>
        </p:nvSpPr>
        <p:spPr>
          <a:xfrm>
            <a:off x="300624" y="645184"/>
            <a:ext cx="8329025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7.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ความสำเร็จของการเจรจาจัดทำความตกลง และการเจรจาแก้ไขปัญหาสินค้าเกษตรและอาหาร</a:t>
            </a:r>
          </a:p>
        </p:txBody>
      </p:sp>
    </p:spTree>
    <p:extLst>
      <p:ext uri="{BB962C8B-B14F-4D97-AF65-F5344CB8AC3E}">
        <p14:creationId xmlns:p14="http://schemas.microsoft.com/office/powerpoint/2010/main" val="320158915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Rectangle 18">
            <a:extLst>
              <a:ext uri="{FF2B5EF4-FFF2-40B4-BE49-F238E27FC236}">
                <a16:creationId xmlns:a16="http://schemas.microsoft.com/office/drawing/2014/main" id="{3CAC797B-ADB6-6DD8-80FE-997BB535307C}"/>
              </a:ext>
            </a:extLst>
          </p:cNvPr>
          <p:cNvSpPr/>
          <p:nvPr/>
        </p:nvSpPr>
        <p:spPr>
          <a:xfrm>
            <a:off x="9976513" y="6527804"/>
            <a:ext cx="2229133" cy="343843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0" name="Slide Number Placeholder 3">
            <a:extLst>
              <a:ext uri="{FF2B5EF4-FFF2-40B4-BE49-F238E27FC236}">
                <a16:creationId xmlns:a16="http://schemas.microsoft.com/office/drawing/2014/main" id="{8E5D3850-8CF9-5D26-452A-E9EFC126F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9318523" y="6492875"/>
            <a:ext cx="2743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16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CC1555F-3002-CD2A-13E4-DC1C046F7DC7}"/>
              </a:ext>
            </a:extLst>
          </p:cNvPr>
          <p:cNvGrpSpPr/>
          <p:nvPr/>
        </p:nvGrpSpPr>
        <p:grpSpPr>
          <a:xfrm>
            <a:off x="0" y="9939"/>
            <a:ext cx="12215748" cy="630845"/>
            <a:chOff x="23748" y="26478"/>
            <a:chExt cx="12192000" cy="603891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518BB069-E069-641A-25DC-200742BCB2E8}"/>
                </a:ext>
              </a:extLst>
            </p:cNvPr>
            <p:cNvGrpSpPr/>
            <p:nvPr/>
          </p:nvGrpSpPr>
          <p:grpSpPr>
            <a:xfrm>
              <a:off x="23748" y="26478"/>
              <a:ext cx="12192000" cy="603891"/>
              <a:chOff x="-38364" y="573594"/>
              <a:chExt cx="12192000" cy="603891"/>
            </a:xfrm>
          </p:grpSpPr>
          <p:sp>
            <p:nvSpPr>
              <p:cNvPr id="26" name="Rectangle 25">
                <a:extLst>
                  <a:ext uri="{FF2B5EF4-FFF2-40B4-BE49-F238E27FC236}">
                    <a16:creationId xmlns:a16="http://schemas.microsoft.com/office/drawing/2014/main" id="{B337728A-0B51-AF2C-DE3E-D8CEB18B5B3E}"/>
                  </a:ext>
                </a:extLst>
              </p:cNvPr>
              <p:cNvSpPr/>
              <p:nvPr/>
            </p:nvSpPr>
            <p:spPr>
              <a:xfrm>
                <a:off x="-38364" y="573594"/>
                <a:ext cx="12192000" cy="557396"/>
              </a:xfrm>
              <a:prstGeom prst="rect">
                <a:avLst/>
              </a:prstGeom>
              <a:solidFill>
                <a:srgbClr val="00206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marL="0" marR="0" lvl="0" indent="0" algn="ctr" defTabSz="914400" rtl="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en-US" sz="1800" b="0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Calibri" panose="020F0502020204030204"/>
                  <a:ea typeface="+mn-ea"/>
                  <a:cs typeface="+mn-cs"/>
                </a:endParaRPr>
              </a:p>
            </p:txBody>
          </p:sp>
          <p:sp>
            <p:nvSpPr>
              <p:cNvPr id="27" name="TextBox 20">
                <a:extLst>
                  <a:ext uri="{FF2B5EF4-FFF2-40B4-BE49-F238E27FC236}">
                    <a16:creationId xmlns:a16="http://schemas.microsoft.com/office/drawing/2014/main" id="{184FCA17-35A0-C51B-5B67-7E6942A53D2D}"/>
                  </a:ext>
                </a:extLst>
              </p:cNvPr>
              <p:cNvSpPr txBox="1"/>
              <p:nvPr/>
            </p:nvSpPr>
            <p:spPr>
              <a:xfrm>
                <a:off x="-34190" y="636109"/>
                <a:ext cx="7197911" cy="54137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20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ตัวชี้วัด สำนักงานมาตรฐานสินค้าเกษตรและอาหารแห่งชาติ </a:t>
                </a:r>
              </a:p>
              <a:p>
                <a:pPr marL="0" marR="0" lvl="0" indent="0" algn="l" defTabSz="914400" rtl="0" eaLnBrk="1" fontAlgn="auto" latinLnBrk="0" hangingPunct="1">
                  <a:lnSpc>
                    <a:spcPts val="18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th-TH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การประเมินผลการปฏิบัติราชการของส่วนราชการ ประจำปีงบประมาณ พ.ศ. </a:t>
                </a:r>
                <a:r>
                  <a:rPr kumimoji="0" lang="en-US" sz="1800" b="1" i="0" u="none" strike="noStrike" kern="120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TH SarabunPSK" panose="020B0500040200020003" pitchFamily="34" charset="-34"/>
                    <a:ea typeface="Tahoma" panose="020B0604030504040204" pitchFamily="34" charset="0"/>
                    <a:cs typeface="TH SarabunPSK" panose="020B0500040200020003" pitchFamily="34" charset="-34"/>
                  </a:rPr>
                  <a:t>2569 - 2570</a:t>
                </a:r>
                <a:endPara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endParaRPr>
              </a:p>
            </p:txBody>
          </p:sp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97DF9391-9B8C-5790-F8C8-F7C24B06C3B4}"/>
                </a:ext>
              </a:extLst>
            </p:cNvPr>
            <p:cNvSpPr txBox="1"/>
            <p:nvPr/>
          </p:nvSpPr>
          <p:spPr>
            <a:xfrm>
              <a:off x="9808446" y="133481"/>
              <a:ext cx="2168443" cy="353552"/>
            </a:xfrm>
            <a:prstGeom prst="rect">
              <a:avLst/>
            </a:prstGeom>
            <a:solidFill>
              <a:schemeClr val="accent2"/>
            </a:solidFill>
          </p:spPr>
          <p:txBody>
            <a:bodyPr wrap="square" rtlCol="0">
              <a:sp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Function KPI </a:t>
              </a:r>
              <a:r>
                <a:rPr kumimoji="0" lang="th-TH" sz="1800" b="1" i="0" u="none" strike="noStrike" kern="1200" cap="none" spc="0" normalizeH="0" baseline="0" noProof="0" dirty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กรม</a:t>
              </a:r>
              <a:endPara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endParaRPr>
            </a:p>
          </p:txBody>
        </p:sp>
      </p:grpSp>
      <p:sp>
        <p:nvSpPr>
          <p:cNvPr id="15" name="Rectangle 14">
            <a:extLst>
              <a:ext uri="{FF2B5EF4-FFF2-40B4-BE49-F238E27FC236}">
                <a16:creationId xmlns:a16="http://schemas.microsoft.com/office/drawing/2014/main" id="{098731E7-379D-C8FB-74DA-CEB80B3CB624}"/>
              </a:ext>
            </a:extLst>
          </p:cNvPr>
          <p:cNvSpPr/>
          <p:nvPr/>
        </p:nvSpPr>
        <p:spPr>
          <a:xfrm>
            <a:off x="422973" y="6053704"/>
            <a:ext cx="427151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ปีงบประมาณ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A78C95B9-D989-0B14-0B60-C1FF6675F8EB}"/>
              </a:ext>
            </a:extLst>
          </p:cNvPr>
          <p:cNvSpPr/>
          <p:nvPr/>
        </p:nvSpPr>
        <p:spPr>
          <a:xfrm>
            <a:off x="422973" y="5508070"/>
            <a:ext cx="720000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หมายเหตุ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-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33466844-BFB2-0A9A-6F2E-3BC03000B316}"/>
              </a:ext>
            </a:extLst>
          </p:cNvPr>
          <p:cNvSpPr/>
          <p:nvPr/>
        </p:nvSpPr>
        <p:spPr>
          <a:xfrm>
            <a:off x="422973" y="5766277"/>
            <a:ext cx="4271510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4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กองนโยบายมาตรฐานสินค้าเกษตรและอาหาร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9" name="Google Shape;253;p8">
            <a:extLst>
              <a:ext uri="{FF2B5EF4-FFF2-40B4-BE49-F238E27FC236}">
                <a16:creationId xmlns:a16="http://schemas.microsoft.com/office/drawing/2014/main" id="{6F5261AD-EBB5-61C6-19C4-BFAD0567A016}"/>
              </a:ext>
            </a:extLst>
          </p:cNvPr>
          <p:cNvSpPr/>
          <p:nvPr/>
        </p:nvSpPr>
        <p:spPr>
          <a:xfrm>
            <a:off x="0" y="6617975"/>
            <a:ext cx="9973340" cy="240025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100"/>
              <a:buFont typeface="Sarabun"/>
              <a:buNone/>
              <a:tabLst>
                <a:tab pos="631825" algn="l"/>
              </a:tabLst>
              <a:defRPr/>
            </a:pPr>
            <a:r>
              <a:rPr kumimoji="0" lang="th-TH" sz="12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แหล่งอ้างอิง </a:t>
            </a:r>
            <a:r>
              <a:rPr kumimoji="0" lang="th-TH" sz="12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	กองนโยบายมาตรฐานสินค้าเกษตรและอาหาร สำนักงานมาตรฐานสินค้าเกษตรและอาหารแห่งชาติ</a:t>
            </a:r>
            <a:endParaRPr kumimoji="0" sz="12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7" name="Table 11">
            <a:extLst>
              <a:ext uri="{FF2B5EF4-FFF2-40B4-BE49-F238E27FC236}">
                <a16:creationId xmlns:a16="http://schemas.microsoft.com/office/drawing/2014/main" id="{E2DC814D-7FD1-F93C-EBE9-E34B7A3C2EA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397681"/>
              </p:ext>
            </p:extLst>
          </p:nvPr>
        </p:nvGraphicFramePr>
        <p:xfrm>
          <a:off x="300625" y="1157085"/>
          <a:ext cx="5568126" cy="1300441"/>
        </p:xfrm>
        <a:graphic>
          <a:graphicData uri="http://schemas.openxmlformats.org/drawingml/2006/table">
            <a:tbl>
              <a:tblPr firstRow="1" bandRow="1"/>
              <a:tblGrid>
                <a:gridCol w="19896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4215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3627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2569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6466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การประชุมหารือกับหน่วยงานที่เกี่ยวข้อง 2 ประเด็นเจรจา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ขออนุมัติท่าทีการเจรจาจากปลัดกระทรวงเกษตรและสหกรณ์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 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ประเด็นเจรจา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ประเด็นเจรจา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8" name="Table 11">
            <a:extLst>
              <a:ext uri="{FF2B5EF4-FFF2-40B4-BE49-F238E27FC236}">
                <a16:creationId xmlns:a16="http://schemas.microsoft.com/office/drawing/2014/main" id="{4307006F-7FF6-C1E7-8439-7A3E890808DF}"/>
              </a:ext>
            </a:extLst>
          </p:cNvPr>
          <p:cNvGraphicFramePr>
            <a:graphicFrameLocks noGrp="1"/>
          </p:cNvGraphicFramePr>
          <p:nvPr/>
        </p:nvGraphicFramePr>
        <p:xfrm>
          <a:off x="308122" y="2529276"/>
          <a:ext cx="5594767" cy="897122"/>
        </p:xfrm>
        <a:graphic>
          <a:graphicData uri="http://schemas.openxmlformats.org/drawingml/2006/table">
            <a:tbl>
              <a:tblPr firstRow="1" bandRow="1"/>
              <a:tblGrid>
                <a:gridCol w="199409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288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7187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88836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indent="0" algn="ctr" defTabSz="6858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 ประเด็นเจรจา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ประเด็นเจรจา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ประเด็นเจรจา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0" name="Table 11">
            <a:extLst>
              <a:ext uri="{FF2B5EF4-FFF2-40B4-BE49-F238E27FC236}">
                <a16:creationId xmlns:a16="http://schemas.microsoft.com/office/drawing/2014/main" id="{D3AF3631-6EEA-F26B-5B33-A0FB5E1261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0404347"/>
              </p:ext>
            </p:extLst>
          </p:nvPr>
        </p:nvGraphicFramePr>
        <p:xfrm>
          <a:off x="6140320" y="1157084"/>
          <a:ext cx="5695812" cy="1300441"/>
        </p:xfrm>
        <a:graphic>
          <a:graphicData uri="http://schemas.openxmlformats.org/drawingml/2006/table">
            <a:tbl>
              <a:tblPr firstRow="1" bandRow="1"/>
              <a:tblGrid>
                <a:gridCol w="189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86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8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เกณฑ์การประเมินปี 2570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รอบที่ 1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(6 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การประชุมหารือกับหน่วยงานที่เกี่ยวข้อง 2 ประเด็นเจรจา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ขออนุมัติท่าทีการเจรจาจากปลัดกระทรวงเกษตรและสหกรณ์ </a:t>
                      </a:r>
                      <a:r>
                        <a:rPr lang="en-US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</a:t>
                      </a: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ประเด็นเจรจา</a:t>
                      </a: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1 ประเด็นเจรจา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8" name="Table 11">
            <a:extLst>
              <a:ext uri="{FF2B5EF4-FFF2-40B4-BE49-F238E27FC236}">
                <a16:creationId xmlns:a16="http://schemas.microsoft.com/office/drawing/2014/main" id="{35897C32-214E-3E5C-D529-BDB51292256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3266277"/>
              </p:ext>
            </p:extLst>
          </p:nvPr>
        </p:nvGraphicFramePr>
        <p:xfrm>
          <a:off x="6140320" y="2582625"/>
          <a:ext cx="5695812" cy="847075"/>
        </p:xfrm>
        <a:graphic>
          <a:graphicData uri="http://schemas.openxmlformats.org/drawingml/2006/table">
            <a:tbl>
              <a:tblPr firstRow="1" bandRow="1"/>
              <a:tblGrid>
                <a:gridCol w="189860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986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898604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15583">
                <a:tc gridSpan="3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l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รอบ 2 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12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เดือน</a:t>
                      </a:r>
                      <a:r>
                        <a:rPr lang="en-US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  <a:r>
                        <a:rPr lang="th-TH" sz="1600" kern="1200" noProof="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600" kern="1200" noProof="0" dirty="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83127" marR="83127" marT="43717" marB="0" anchor="b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00" b="1">
                        <a:solidFill>
                          <a:sysClr val="windowText" lastClr="00000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95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91609" marR="91609" marT="43717" marB="43717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6E0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25780">
                <a:tc>
                  <a:txBody>
                    <a:bodyPr/>
                    <a:lstStyle/>
                    <a:p>
                      <a:pPr marL="0" marR="0" indent="0" algn="ctr" defTabSz="6858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 ประเด็นเจรจา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6858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 ประเด็นเจรจา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ประเด็นเจรจา</a:t>
                      </a:r>
                      <a:endParaRPr lang="en-GB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 anchor="ctr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" name="กล่องข้อความ 1">
            <a:extLst>
              <a:ext uri="{FF2B5EF4-FFF2-40B4-BE49-F238E27FC236}">
                <a16:creationId xmlns:a16="http://schemas.microsoft.com/office/drawing/2014/main" id="{53BB460C-3AF8-8AAA-B862-667E1589A016}"/>
              </a:ext>
            </a:extLst>
          </p:cNvPr>
          <p:cNvSpPr txBox="1"/>
          <p:nvPr/>
        </p:nvSpPr>
        <p:spPr>
          <a:xfrm>
            <a:off x="300624" y="645184"/>
            <a:ext cx="7187057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622300" marR="0" lvl="0" indent="-6223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 ความสำเร็จของการเจรจาจัดทำความตกลง และการเจรจาแก้ไขปัญหาสินค้าเกษตรและอาหาร</a:t>
            </a: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E080DAA0-524E-4A85-90D6-B8AB39D042E1}"/>
              </a:ext>
            </a:extLst>
          </p:cNvPr>
          <p:cNvSpPr/>
          <p:nvPr/>
        </p:nvSpPr>
        <p:spPr>
          <a:xfrm>
            <a:off x="6140320" y="3529838"/>
            <a:ext cx="5137280" cy="4478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หมายเหตุ การพิจารณาประเด็นการเจรจา ขึ้นกับสถานการณ์การเปล่ียนแปลง ดังนั้น ในปีงบประมาณ 2570 จะขอทบทวนประเด็นการเจรจาก่อนเสนอเป็นวัดของปี 2570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28195659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336200" y="899251"/>
            <a:ext cx="11370184" cy="3277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ความสำเร็จของการเจรจาจัดทำความตกลง และการเจรจาแก้ไขปัญหาสินค้าเกษตรและอาหาร</a:t>
            </a:r>
            <a:endParaRPr kumimoji="0" lang="th-TH" sz="18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F461F523-1B48-0660-45B9-A84C28A552F7}"/>
              </a:ext>
            </a:extLst>
          </p:cNvPr>
          <p:cNvSpPr/>
          <p:nvPr/>
        </p:nvSpPr>
        <p:spPr>
          <a:xfrm>
            <a:off x="336200" y="1087355"/>
            <a:ext cx="2377574" cy="3469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แผนการดำเนินการตามตัวชี้วัด</a:t>
            </a:r>
          </a:p>
        </p:txBody>
      </p:sp>
      <p:graphicFrame>
        <p:nvGraphicFramePr>
          <p:cNvPr id="6" name="Table 12">
            <a:extLst>
              <a:ext uri="{FF2B5EF4-FFF2-40B4-BE49-F238E27FC236}">
                <a16:creationId xmlns:a16="http://schemas.microsoft.com/office/drawing/2014/main" id="{B6D5C7DA-2B24-2969-181D-3121F5EFE598}"/>
              </a:ext>
            </a:extLst>
          </p:cNvPr>
          <p:cNvGraphicFramePr>
            <a:graphicFrameLocks noGrp="1"/>
          </p:cNvGraphicFramePr>
          <p:nvPr/>
        </p:nvGraphicFramePr>
        <p:xfrm>
          <a:off x="336200" y="1464452"/>
          <a:ext cx="11622989" cy="2500340"/>
        </p:xfrm>
        <a:graphic>
          <a:graphicData uri="http://schemas.openxmlformats.org/drawingml/2006/table">
            <a:tbl>
              <a:tblPr firstRow="1" bandRow="1"/>
              <a:tblGrid>
                <a:gridCol w="35824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5780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6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2569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6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จัดทำข้อมูล 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674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ประชุมหารือกับหน่วยงานที่เกี่ยวข้อง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76411645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ขออนุมัติท่าทีการเจรจาจากปลัดกระทรวงเกษตรและสหกรณ์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4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ประชุมกับคู่เจรจาในฐานะหัวหน้าคณะฝ่ายไทย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12488293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5</a:t>
                      </a:r>
                      <a:endParaRPr lang="th-TH" sz="1600" b="0" i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รายงานผลการประชุมเจรจาให้ปลัดกระทรวงเกษตรและสหกรณ์ทราบ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6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17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13" name="ลูกศรเชื่อมต่อแบบตรง 4">
            <a:extLst>
              <a:ext uri="{FF2B5EF4-FFF2-40B4-BE49-F238E27FC236}">
                <a16:creationId xmlns:a16="http://schemas.microsoft.com/office/drawing/2014/main" id="{CA7584EE-99CE-494C-BDE4-18B866540291}"/>
              </a:ext>
            </a:extLst>
          </p:cNvPr>
          <p:cNvCxnSpPr>
            <a:cxnSpLocks/>
            <a:endCxn id="6" idx="3"/>
          </p:cNvCxnSpPr>
          <p:nvPr/>
        </p:nvCxnSpPr>
        <p:spPr>
          <a:xfrm flipV="1">
            <a:off x="5301049" y="2714622"/>
            <a:ext cx="6658140" cy="15892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ลูกศรเชื่อมต่อแบบตรง 4">
            <a:extLst>
              <a:ext uri="{FF2B5EF4-FFF2-40B4-BE49-F238E27FC236}">
                <a16:creationId xmlns:a16="http://schemas.microsoft.com/office/drawing/2014/main" id="{B6C57EFD-2F05-43D8-9185-ACE868D51804}"/>
              </a:ext>
            </a:extLst>
          </p:cNvPr>
          <p:cNvCxnSpPr>
            <a:cxnSpLocks/>
          </p:cNvCxnSpPr>
          <p:nvPr/>
        </p:nvCxnSpPr>
        <p:spPr>
          <a:xfrm>
            <a:off x="5301049" y="3071641"/>
            <a:ext cx="6658140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ลูกศรเชื่อมต่อแบบตรง 4">
            <a:extLst>
              <a:ext uri="{FF2B5EF4-FFF2-40B4-BE49-F238E27FC236}">
                <a16:creationId xmlns:a16="http://schemas.microsoft.com/office/drawing/2014/main" id="{801966CA-9FF8-4568-9D75-152B299E71BC}"/>
              </a:ext>
            </a:extLst>
          </p:cNvPr>
          <p:cNvCxnSpPr>
            <a:cxnSpLocks/>
          </p:cNvCxnSpPr>
          <p:nvPr/>
        </p:nvCxnSpPr>
        <p:spPr>
          <a:xfrm>
            <a:off x="5313405" y="3805129"/>
            <a:ext cx="6645784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ลูกศรเชื่อมต่อแบบตรง 4">
            <a:extLst>
              <a:ext uri="{FF2B5EF4-FFF2-40B4-BE49-F238E27FC236}">
                <a16:creationId xmlns:a16="http://schemas.microsoft.com/office/drawing/2014/main" id="{4E485AE0-FEE1-4F73-A6BB-388B3E22E97C}"/>
              </a:ext>
            </a:extLst>
          </p:cNvPr>
          <p:cNvCxnSpPr>
            <a:cxnSpLocks/>
          </p:cNvCxnSpPr>
          <p:nvPr/>
        </p:nvCxnSpPr>
        <p:spPr>
          <a:xfrm>
            <a:off x="5313405" y="3453287"/>
            <a:ext cx="6645784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ลูกศรเชื่อมต่อแบบตรง 4">
            <a:extLst>
              <a:ext uri="{FF2B5EF4-FFF2-40B4-BE49-F238E27FC236}">
                <a16:creationId xmlns:a16="http://schemas.microsoft.com/office/drawing/2014/main" id="{550AAC0B-0A2F-443E-8BF0-C48B26F8EFD6}"/>
              </a:ext>
            </a:extLst>
          </p:cNvPr>
          <p:cNvCxnSpPr>
            <a:cxnSpLocks/>
          </p:cNvCxnSpPr>
          <p:nvPr/>
        </p:nvCxnSpPr>
        <p:spPr>
          <a:xfrm>
            <a:off x="5325762" y="2305306"/>
            <a:ext cx="6633427" cy="0"/>
          </a:xfrm>
          <a:prstGeom prst="straightConnector1">
            <a:avLst/>
          </a:prstGeom>
          <a:ln>
            <a:solidFill>
              <a:schemeClr val="tx1"/>
            </a:solidFill>
            <a:headEnd type="oval"/>
            <a:tailEnd type="stealt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81123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725ED1F9-E74B-6506-6B22-EB521205A80F}"/>
              </a:ext>
            </a:extLst>
          </p:cNvPr>
          <p:cNvSpPr/>
          <p:nvPr/>
        </p:nvSpPr>
        <p:spPr>
          <a:xfrm>
            <a:off x="232811" y="708745"/>
            <a:ext cx="11370184" cy="3469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7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ความสำเร็จของการเจรจาจัดทำความตกลง และการเจรจาแก้ไขปัญหาสินค้าเกษตรและอาหาร</a:t>
            </a:r>
            <a:endParaRPr kumimoji="0" lang="th-TH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7" name="สี่เหลี่ยมผืนผ้า 45">
            <a:extLst>
              <a:ext uri="{FF2B5EF4-FFF2-40B4-BE49-F238E27FC236}">
                <a16:creationId xmlns:a16="http://schemas.microsoft.com/office/drawing/2014/main" id="{39C56AB2-0B66-2A5B-7E16-91E54C7AE8DA}"/>
              </a:ext>
            </a:extLst>
          </p:cNvPr>
          <p:cNvSpPr/>
          <p:nvPr/>
        </p:nvSpPr>
        <p:spPr>
          <a:xfrm>
            <a:off x="0" y="940"/>
            <a:ext cx="12192000" cy="464482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  <p:sp>
        <p:nvSpPr>
          <p:cNvPr id="14" name="Slide Number Placeholder 13">
            <a:extLst>
              <a:ext uri="{FF2B5EF4-FFF2-40B4-BE49-F238E27FC236}">
                <a16:creationId xmlns:a16="http://schemas.microsoft.com/office/drawing/2014/main" id="{E763A346-A3E5-E05A-F5EE-355D6CB111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11353800" y="6465066"/>
            <a:ext cx="838200" cy="365125"/>
          </a:xfrm>
        </p:spPr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E2D2C519-8A74-4384-9F95-E1D319450D03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18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2" name="Table 6">
            <a:extLst>
              <a:ext uri="{FF2B5EF4-FFF2-40B4-BE49-F238E27FC236}">
                <a16:creationId xmlns:a16="http://schemas.microsoft.com/office/drawing/2014/main" id="{2F8D9A00-3B41-401D-B136-0908CA1D5A14}"/>
              </a:ext>
            </a:extLst>
          </p:cNvPr>
          <p:cNvGraphicFramePr>
            <a:graphicFrameLocks noGrp="1"/>
          </p:cNvGraphicFramePr>
          <p:nvPr/>
        </p:nvGraphicFramePr>
        <p:xfrm>
          <a:off x="232811" y="1509528"/>
          <a:ext cx="11593288" cy="48031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97632">
                  <a:extLst>
                    <a:ext uri="{9D8B030D-6E8A-4147-A177-3AD203B41FA5}">
                      <a16:colId xmlns:a16="http://schemas.microsoft.com/office/drawing/2014/main" val="1879525552"/>
                    </a:ext>
                  </a:extLst>
                </a:gridCol>
                <a:gridCol w="3815256">
                  <a:extLst>
                    <a:ext uri="{9D8B030D-6E8A-4147-A177-3AD203B41FA5}">
                      <a16:colId xmlns:a16="http://schemas.microsoft.com/office/drawing/2014/main" val="4245018202"/>
                    </a:ext>
                  </a:extLst>
                </a:gridCol>
                <a:gridCol w="5580400">
                  <a:extLst>
                    <a:ext uri="{9D8B030D-6E8A-4147-A177-3AD203B41FA5}">
                      <a16:colId xmlns:a16="http://schemas.microsoft.com/office/drawing/2014/main" val="755888236"/>
                    </a:ext>
                  </a:extLst>
                </a:gridCol>
              </a:tblGrid>
              <a:tr h="203831">
                <a:tc>
                  <a:txBody>
                    <a:bodyPr/>
                    <a:lstStyle/>
                    <a:p>
                      <a:pPr marL="457200" marR="0" lvl="1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b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ประเด็นเจรจา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b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ผลผลิตที่จะได้รับ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457200" marR="0" lvl="1" algn="ctr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b="1"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กิจกรรมที่ดำเนินการ</a:t>
                      </a:r>
                      <a:endParaRPr lang="en-US" sz="1100" dirty="0"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22398001"/>
                  </a:ext>
                </a:extLst>
              </a:tr>
              <a:tr h="919545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en-US" sz="11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</a:t>
                      </a:r>
                      <a:r>
                        <a:rPr lang="th-TH" sz="1100" b="0" kern="1200" spc="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.การเจรจาจัดทำข้อบทมาตรการสุขอนามัยและสุขอนามัยพืช (</a:t>
                      </a:r>
                      <a:r>
                        <a:rPr lang="en-US" sz="11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SPS) </a:t>
                      </a:r>
                      <a:r>
                        <a:rPr lang="th-TH" sz="1100" b="0" kern="1200" spc="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ภายใต้ความตกลงการค้าเสรีไทย-สหภาพยุโรป (</a:t>
                      </a:r>
                      <a:r>
                        <a:rPr lang="en-US" sz="1100" b="0" kern="120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FTA THAI-EU)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สามารถเจรจามาตรา 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(articles) </a:t>
                      </a: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ภายใต้ข้อบทด้าน 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SPS </a:t>
                      </a: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ในการเจรจาภายใต้ 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FTA THAI-EU</a:t>
                      </a: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ได้อย่างน้อย 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มาตรา</a:t>
                      </a:r>
                      <a:endParaRPr lang="th-TH" sz="110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จัดทำข้อมูล </a:t>
                      </a: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ประชุมหารือกับหน่วยงานที่เกี่ยวข้องเพื่อจัดทำท่าทีประกอบการประชุมเจรจา</a:t>
                      </a: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ขออนุมัติท่าทีการเจรจาจากปลัดกระทรวงเกษตรและสหกรณ์</a:t>
                      </a: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เข้าร่วมประชุมเจรจาจัดทำข้อบท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SPS </a:t>
                      </a: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ในฐานะหัวหน้าคณะฝ่ายไทย</a:t>
                      </a: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รายงานผลการประชุมเจรจาให้ปลัดกระทรวงเกษตรและสหกรณ์ทราบ</a:t>
                      </a: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endParaRPr lang="th-TH" sz="110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806404951"/>
                  </a:ext>
                </a:extLst>
              </a:tr>
              <a:tr h="82179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>
                          <a:tab pos="152400" algn="l"/>
                        </a:tabLst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</a:t>
                      </a: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การเจรจา</a:t>
                      </a:r>
                      <a:r>
                        <a:rPr lang="th-TH" sz="1100" b="0" spc="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จัดทำข้อบทว่าด้วยมาตรการสุขอนามัยและสุขอนามัยพืช (</a:t>
                      </a:r>
                      <a:r>
                        <a:rPr lang="en-US" sz="11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SPS) </a:t>
                      </a:r>
                      <a:r>
                        <a:rPr lang="th-TH" sz="1100" b="0" spc="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ภายใต้กรอบการเจรจาจัดทำความตกลงเขตการค้าเสรีอาเซียน – แคนาดา (</a:t>
                      </a:r>
                      <a:r>
                        <a:rPr lang="en-US" sz="1100" b="0" spc="0" baseline="0" dirty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ACAFTA</a:t>
                      </a:r>
                      <a:r>
                        <a:rPr lang="th-TH" sz="1100" b="0" spc="0" baseline="0">
                          <a:solidFill>
                            <a:schemeClr val="tx1"/>
                          </a:solidFill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สามารถเจรจามาตรา 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(articles) </a:t>
                      </a: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ภายใต้ข้อบทด้าน 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SPS </a:t>
                      </a: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ในการเจรจา 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FTA </a:t>
                      </a: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อาเซียน – แคนาดา ได้อย่างน้อย </a:t>
                      </a:r>
                      <a:r>
                        <a:rPr lang="en-US" sz="1100" b="0" kern="1200" baseline="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 </a:t>
                      </a:r>
                      <a:r>
                        <a:rPr lang="th-TH" sz="1100" b="0" kern="1200" baseline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มาตรา</a:t>
                      </a:r>
                      <a:endParaRPr lang="th-TH" sz="110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จัดทำข้อมูล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ประชุมหารือกับหน่วยงานที่เกี่ยวข้องเพื่อจัดทำท่าทีประกอบการประชุมเจรจา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ขออนุมัติท่าทีการเจรจาจากปลัดกระทรวงเกษตรและสหกรณ์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  <a:defRPr/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เข้าร่วมการประชุมคณะทำงานย่อยด้านมาตรการสุขอนามัยและสุขอนามัยพืช 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</a:t>
                      </a:r>
                      <a:r>
                        <a:rPr kumimoji="0" lang="x-non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Sub-</a:t>
                      </a: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Working Group on SPS) </a:t>
                      </a: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ภายใต้การเจรจาจัดทำกรอบความตกลงการค้าเสรีอาเซียน-แคนาดา </a:t>
                      </a:r>
                      <a:r>
                        <a:rPr kumimoji="0" lang="x-none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(ACAFTA) </a:t>
                      </a:r>
                      <a:endParaRPr kumimoji="0" lang="th-TH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  <a:defRPr/>
                      </a:pPr>
                      <a:r>
                        <a:rPr kumimoji="0" lang="th-TH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ในฐานะหัวหน้าคณะฝ่ายไทย</a:t>
                      </a:r>
                      <a:endParaRPr lang="th-TH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รายงานผลการประชุมเจรจาให้ปลัดกระทรวงเกษตรและสหกรณ์ทราบ</a:t>
                      </a: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876844593"/>
                  </a:ext>
                </a:extLst>
              </a:tr>
              <a:tr h="61399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</a:t>
                      </a: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การประชุมคณะอนุกรรมการพิเศษว่าด้วยความปลอดภัยอาหาร ภายใต้กรอบความตกลงหุ้นส่วนเศรษฐกิจไทย-ญี่ปุ่น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(JTEPA)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สามารถหยิบประเด็นการเจรจาเพื่อแก้ไขปัญหา หรือเจรจาเปิดตลาดสินค้าเกษตรกับญี่ปุ่นได้ อย่างน้อย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เรื่อง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จัดทำข้อมูล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ประชุมหารือกับหน่วยงานที่เกี่ยวข้องเพื่อจัดทำท่าทีประกอบการประชุมเจรจา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ขออนุมัติท่าทีการเจรจาจากปลัดกระทรวงเกษตรและสหกรณ์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ประชุมเจรจากับประเทศคู่ค้า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รายงานผลการประชุมเจรจาให้ปลัดกระทรวงเกษตรและสหกรณ์ทราบ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63162673"/>
                  </a:ext>
                </a:extLst>
              </a:tr>
              <a:tr h="613998"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152400" algn="l"/>
                        </a:tabLst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</a:t>
                      </a: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การประชุมคณะกรรมการร่วมทางเทคนิคด้านสุขอนามัยและสุขอนามัยพืชไทย – จีน ภายใต้กรอบความร่วมมือด้านสุขอนามัยและสุขอนามัยพืช (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JTC</a:t>
                      </a: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- </a:t>
                      </a:r>
                      <a:r>
                        <a:rPr lang="en-US" altLang="zh-CN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SPS</a:t>
                      </a: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)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742950" algn="l"/>
                        </a:tabLst>
                      </a:pP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สามารถหยิบยกประเด็นการเจรจาเพื่อแก้ไขปัญหา หรือเจรจาเปิดตลาดสินค้าเกษตรกับสาธารณรัฐประชาชนจีนได้ อย่างน้อย </a:t>
                      </a:r>
                      <a:r>
                        <a:rPr lang="en-US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 </a:t>
                      </a:r>
                      <a:r>
                        <a:rPr lang="th-TH" sz="110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เรื่อง</a:t>
                      </a: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10185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1. จัดทำข้อมูล 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2. ประชุมหารือกับหน่วยงานที่เกี่ยวข้องเพื่อจัดทำท่าทีประกอบการประชุมเจรจา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3. ขออนุมัติท่าทีการเจรจาจากปลัดกระทรวงเกษตรและสหกรณ์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4. ประชุมเจรจากับประเทศคู่ค้า</a:t>
                      </a: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r>
                        <a:rPr lang="th-TH" sz="1100" dirty="0">
                          <a:solidFill>
                            <a:schemeClr val="tx1"/>
                          </a:solidFill>
                          <a:effectLst/>
                          <a:latin typeface="Tahoma" panose="020B0604030504040204" pitchFamily="34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5. รายงานผลการประชุมเจรจาให้ปลัดกระทรวงเกษตรและสหกรณ์ทราบ</a:t>
                      </a:r>
                    </a:p>
                    <a:p>
                      <a:pPr marL="0" marR="0" lvl="0" indent="0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600"/>
                        <a:buFont typeface="+mj-lt"/>
                        <a:buNone/>
                        <a:tabLst>
                          <a:tab pos="29210" algn="l"/>
                          <a:tab pos="229235" algn="l"/>
                        </a:tabLst>
                      </a:pPr>
                      <a:endParaRPr lang="en-US" sz="1100" dirty="0">
                        <a:solidFill>
                          <a:schemeClr val="tx1"/>
                        </a:solidFill>
                        <a:effectLst/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02149924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1F71F89A-9930-4996-8964-09850E911E09}"/>
              </a:ext>
            </a:extLst>
          </p:cNvPr>
          <p:cNvSpPr txBox="1"/>
          <p:nvPr/>
        </p:nvSpPr>
        <p:spPr>
          <a:xfrm>
            <a:off x="322728" y="1109728"/>
            <a:ext cx="471185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ประเด็นเจรจาปี 2569</a:t>
            </a:r>
            <a:endParaRPr kumimoji="0" lang="en-US" sz="18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627692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6" name="ตาราง 9"/>
          <p:cNvGraphicFramePr>
            <a:graphicFrameLocks noGrp="1"/>
          </p:cNvGraphicFramePr>
          <p:nvPr/>
        </p:nvGraphicFramePr>
        <p:xfrm>
          <a:off x="222757" y="1206536"/>
          <a:ext cx="11709117" cy="30513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0911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381424">
                <a:tc>
                  <a:txBody>
                    <a:bodyPr/>
                    <a:lstStyle/>
                    <a:p>
                      <a:pPr marL="0" marR="0" lvl="0" indent="0" algn="thai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5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PSK"/>
                          <a:ea typeface="Tahoma" pitchFamily="34" charset="0"/>
                          <a:cs typeface="TH SarabunPSK" pitchFamily="34" charset="-34"/>
                        </a:rPr>
                        <a:t>คำอธิบาย </a:t>
                      </a: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0443036"/>
                  </a:ext>
                </a:extLst>
              </a:tr>
              <a:tr h="266996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1" u="none" spc="0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1. </a:t>
                      </a:r>
                      <a:r>
                        <a:rPr lang="th-TH" sz="1500" b="1" u="none" spc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นิยาม</a:t>
                      </a:r>
                      <a:r>
                        <a:rPr lang="th-TH" sz="1500" b="1" u="none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1" u="none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th-TH" sz="1500" b="0" u="none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endParaRPr lang="en-US" sz="1500" b="0" u="none" spc="0" baseline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b="1" u="none" kern="120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การถ่ายทอดองค์ความรู้ </a:t>
                      </a:r>
                      <a:r>
                        <a:rPr lang="th-TH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หมายถึง  กระบวนการที่นำความรู้ที่มีอยู่ไปเผยแพร่หรือส่งต่อให้กับผู้อื่น เพื่อให้เกิดการเรียนรู้ ความเข้าใจ และสามารถนำไปปรับใช้ได้จริง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b="1" u="none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มาตรฐานสินค้าเกษตร</a:t>
                      </a:r>
                      <a:r>
                        <a:rPr lang="th-TH" sz="1500" b="0" u="none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หมายถึง มาตรฐานสินค้าเกษตรที่กำหนดขึ้นตามพระราชบัญญัติมาตรฐานสินค้า</a:t>
                      </a:r>
                      <a:r>
                        <a:rPr lang="th-TH" sz="1500" b="0" u="none" kern="120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เกษตร พ</a:t>
                      </a:r>
                      <a:r>
                        <a:rPr lang="en-US" sz="1500" b="0" u="none" kern="120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</a:t>
                      </a:r>
                      <a:r>
                        <a:rPr lang="th-TH" sz="1500" b="0" u="none" kern="120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ศ</a:t>
                      </a:r>
                      <a:r>
                        <a:rPr lang="en-US" sz="1500" b="0" u="none" kern="1200" spc="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. </a:t>
                      </a:r>
                      <a:r>
                        <a:rPr kumimoji="0" lang="en-US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2551</a:t>
                      </a:r>
                      <a:r>
                        <a:rPr kumimoji="0" lang="en-US" sz="1500" b="1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kumimoji="0" lang="th-TH" sz="1500" b="0" i="0" u="none" strike="noStrike" kern="1200" cap="none" spc="0" normalizeH="0" baseline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รวมถึงระเบียบปฏิบัติสำหรับการรับรองมาตรฐานสินค้าเกษตร</a:t>
                      </a:r>
                      <a:endParaRPr kumimoji="0" lang="en-US" sz="1500" b="0" i="0" u="none" strike="noStrike" kern="1200" cap="none" spc="0" normalizeH="0" baseline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b="1" u="none" kern="1200" spc="-3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การถ่ายทอดองค์ความรู้ด้านมาตรฐานสินค้าเกษตร, มาตรฐานโคเด็กซ์, </a:t>
                      </a:r>
                      <a:r>
                        <a:rPr lang="en-US" sz="1500" b="1" u="none" kern="1200" spc="-3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WOAH, IPPC, </a:t>
                      </a:r>
                      <a:r>
                        <a:rPr lang="th-TH" sz="1500" b="1" u="none" kern="1200" spc="-3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มาตรฐานอาเซียน, และเรื่องอื่นที่เกี่ยวข้อง </a:t>
                      </a:r>
                      <a:r>
                        <a:rPr lang="th-TH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หมายถึง การนำมาตรฐานสินค้าเกษตร, มาตรฐานโคเด็กซ์, </a:t>
                      </a:r>
                      <a:r>
                        <a:rPr lang="en-US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WOAH, IPPC, </a:t>
                      </a:r>
                      <a:r>
                        <a:rPr lang="th-TH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มาตรฐานอาเซียน และเรื่องอื่น</a:t>
                      </a:r>
                      <a:br>
                        <a:rPr lang="th-TH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ที่เกี่ยวข้อง ไปถ่ายทอดทั้งในลักษณะการบรรยาย อภิปราย อบรมเชิงปฏิบัติการ เสวนา </a:t>
                      </a:r>
                      <a:r>
                        <a:rPr lang="th-TH" sz="1500" b="0" u="none" strike="noStrik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เพื่อ</a:t>
                      </a:r>
                      <a:r>
                        <a:rPr lang="th-TH" sz="1500" b="0" u="none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ให้ผู้</a:t>
                      </a:r>
                      <a:r>
                        <a:rPr lang="th-TH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เข้ารับการถ่ายทอดองค์ความรู้</a:t>
                      </a:r>
                      <a:r>
                        <a:rPr lang="th-TH" sz="1500" b="0" u="none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นำมาตรฐานสินค้าเกษตรและเรื่องที่เกี่ยวข้องไปใช้ประโยชน์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500" b="1" u="none" kern="1200" spc="-2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ผู้เข้ารับการถ่ายทอดองค์ความรู้ </a:t>
                      </a:r>
                      <a:r>
                        <a:rPr lang="th-TH" sz="1500" b="0" u="none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หมายถึง เกษตรกร </a:t>
                      </a:r>
                      <a:r>
                        <a:rPr lang="th-TH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ผู้ประกอบการ สถาบันการศึกษา เจ้าหน้าที่ภาครัฐและภาคเอกชน </a:t>
                      </a:r>
                      <a:r>
                        <a:rPr lang="th-TH" sz="1500" b="0" u="none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ผู้ตรวจประเมินของหน่วยรับรอง</a:t>
                      </a:r>
                      <a:r>
                        <a:rPr lang="th-TH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องค์กรอิสระ (</a:t>
                      </a:r>
                      <a:r>
                        <a:rPr lang="en-US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NGOs</a:t>
                      </a:r>
                      <a:r>
                        <a:rPr lang="th-TH" sz="1500" b="0" u="none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 </a:t>
                      </a:r>
                      <a:r>
                        <a:rPr lang="th-TH" sz="1500" b="0" u="none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ที่เข้ารับการถ่ายทอดความรู้ เพื่อนำไปใช้ประโยชน์</a:t>
                      </a:r>
                      <a:br>
                        <a:rPr lang="th-TH" sz="1500" b="0" u="none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</a:br>
                      <a:r>
                        <a:rPr lang="th-TH" sz="1500" b="0" u="none" kern="12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ในด้านต่างๆ เช่น เป็นแนวทางในการยกระดับการผลิตสินค้าเกษตรเข้าสู่ระบบมาตรฐาน เตรียมความพร้อมในการขอ/ให้การรับรองมาตรฐานสินค้าเกษตร  พัฒนาความรู้ทางการศึกษาด้านมาตรฐานสินค้าเกษตร 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1" u="none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2.</a:t>
                      </a:r>
                      <a:r>
                        <a:rPr lang="th-TH" sz="1500" b="1" u="none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ขอบเขตการประเมิน</a:t>
                      </a:r>
                      <a:r>
                        <a:rPr lang="th-TH" sz="1500" b="0" u="none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500" b="0" u="none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 </a:t>
                      </a:r>
                      <a:r>
                        <a:rPr lang="th-TH" sz="1500" b="0" u="none" kern="12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วัดจากจำนวนผู้เข้ารับการถ่ายทอดองค์ความรู้ด้านมาตรฐานสินค้าเกษตร, มาตรฐานโคเด็กซ์, </a:t>
                      </a:r>
                      <a:r>
                        <a:rPr lang="en-US" sz="1500" b="0" u="none" kern="12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WOAH, IPPC, </a:t>
                      </a:r>
                      <a:r>
                        <a:rPr lang="th-TH" sz="1500" b="0" u="none" kern="1200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มาตรฐานอาเซียน, และเรื่องอื่นที่เกี่ยวข้อง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1" u="none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3.</a:t>
                      </a:r>
                      <a:r>
                        <a:rPr lang="th-TH" sz="1500" b="1" u="none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lang="th-TH" sz="1500" b="1" u="none" spc="0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วิธีการเก็บข้อมูล </a:t>
                      </a:r>
                      <a:r>
                        <a:rPr lang="en-US" sz="1500" b="1" u="none" spc="0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:</a:t>
                      </a:r>
                      <a:r>
                        <a:rPr lang="th-TH" sz="1500" b="0" u="none" spc="0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จัดเก็บรวบรวม/บันทึกข้อมูลจำนวนผู้เข้ารับการถ่ายทอดองค์ความรู้  และหลักฐานการเป็นวิทยากร</a:t>
                      </a:r>
                      <a:r>
                        <a:rPr lang="en-US" sz="1500" b="0" u="none" spc="0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/</a:t>
                      </a:r>
                      <a:r>
                        <a:rPr lang="th-TH" sz="1500" b="0" u="none" spc="0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อาจารย์พิเศษ/ผู้ร่วมเสวนา</a:t>
                      </a:r>
                      <a:endParaRPr lang="th-TH" sz="1500" b="0" u="none" strike="sngStrike" spc="0" baseline="0" dirty="0">
                        <a:solidFill>
                          <a:prstClr val="black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500" b="1" u="none" baseline="0" dirty="0">
                          <a:solidFill>
                            <a:prstClr val="black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4. </a:t>
                      </a:r>
                      <a:r>
                        <a:rPr lang="th-TH" sz="1500" b="1" u="none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แหล่งที่มาของข้อมูล </a:t>
                      </a:r>
                      <a:r>
                        <a:rPr lang="en-US" sz="1500" b="1" u="none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:</a:t>
                      </a:r>
                      <a:r>
                        <a:rPr lang="en-US" sz="1500" b="0" u="none" baseline="0" dirty="0">
                          <a:solidFill>
                            <a:prstClr val="black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สำนักกำหนดมาตรฐาน</a:t>
                      </a:r>
                      <a:r>
                        <a:rPr lang="en-US" sz="15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500" dirty="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สำนักงานมาตรฐานสินค้าเกษตรและอาหารแห่งชาติ</a:t>
                      </a:r>
                      <a:endParaRPr lang="th-TH" sz="1500" b="0" dirty="0">
                        <a:solidFill>
                          <a:prstClr val="black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68580" marR="6858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EEBF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pSp>
        <p:nvGrpSpPr>
          <p:cNvPr id="27" name="กลุ่ม 4">
            <a:extLst>
              <a:ext uri="{FF2B5EF4-FFF2-40B4-BE49-F238E27FC236}">
                <a16:creationId xmlns:a16="http://schemas.microsoft.com/office/drawing/2014/main" id="{9CE8E153-8471-4286-A40E-9F41179C2FA2}"/>
              </a:ext>
            </a:extLst>
          </p:cNvPr>
          <p:cNvGrpSpPr>
            <a:grpSpLocks/>
          </p:cNvGrpSpPr>
          <p:nvPr/>
        </p:nvGrpSpPr>
        <p:grpSpPr bwMode="auto">
          <a:xfrm>
            <a:off x="10967041" y="616611"/>
            <a:ext cx="1219200" cy="745997"/>
            <a:chOff x="7074115" y="1707729"/>
            <a:chExt cx="1207180" cy="613365"/>
          </a:xfrm>
        </p:grpSpPr>
        <p:pic>
          <p:nvPicPr>
            <p:cNvPr id="28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D6AD7F85-097D-46BE-9D75-92D22E813BFD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7286862" y="1707729"/>
              <a:ext cx="742574" cy="61336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Box 2">
              <a:extLst>
                <a:ext uri="{FF2B5EF4-FFF2-40B4-BE49-F238E27FC236}">
                  <a16:creationId xmlns:a16="http://schemas.microsoft.com/office/drawing/2014/main" id="{0314B78D-38DD-48ED-8595-CA297CCAE676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7074115" y="1809725"/>
              <a:ext cx="1207180" cy="4808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377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  <a:sym typeface="Arial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  <a:sym typeface="Arial"/>
                </a:rPr>
              </a:b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  <a:sym typeface="Arial"/>
                </a:rPr>
                <a:t>1</a:t>
              </a: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itchFamily="34" charset="-34"/>
                  <a:ea typeface="Tahoma" panose="020B0604030504040204" pitchFamily="34" charset="0"/>
                  <a:cs typeface="TH SarabunPSK" pitchFamily="34" charset="-34"/>
                  <a:sym typeface="Arial"/>
                </a:rPr>
                <a:t>2</a:t>
              </a:r>
            </a:p>
          </p:txBody>
        </p:sp>
      </p:grpSp>
      <p:sp>
        <p:nvSpPr>
          <p:cNvPr id="22" name="TextBox 20">
            <a:extLst>
              <a:ext uri="{FF2B5EF4-FFF2-40B4-BE49-F238E27FC236}">
                <a16:creationId xmlns:a16="http://schemas.microsoft.com/office/drawing/2014/main" id="{9A3D60C7-45F4-47AB-B2B7-762A9F179FCC}"/>
              </a:ext>
            </a:extLst>
          </p:cNvPr>
          <p:cNvSpPr txBox="1"/>
          <p:nvPr/>
        </p:nvSpPr>
        <p:spPr>
          <a:xfrm>
            <a:off x="90250" y="1057"/>
            <a:ext cx="7197911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ตัวชี้วัด .......ชื่อกรม................</a:t>
            </a:r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ตามมาตรการปรับปรุงประสิทธิภาพในการปฏิบัติราชการ ประจำปีงบประมาณ พ.ศ.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homa" panose="020B0604030504040204" pitchFamily="34" charset="0"/>
                <a:ea typeface="Tahoma" panose="020B0604030504040204" pitchFamily="34" charset="0"/>
                <a:cs typeface="Tahoma" panose="020B0604030504040204" pitchFamily="34" charset="0"/>
                <a:sym typeface="Arial"/>
              </a:rPr>
              <a:t>2566</a:t>
            </a:r>
            <a:endParaRPr kumimoji="0" lang="th-TH" sz="14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ahoma" panose="020B0604030504040204" pitchFamily="34" charset="0"/>
              <a:ea typeface="Tahoma" panose="020B0604030504040204" pitchFamily="34" charset="0"/>
              <a:cs typeface="Tahoma" panose="020B0604030504040204" pitchFamily="34" charset="0"/>
              <a:sym typeface="Arial"/>
            </a:endParaRPr>
          </a:p>
        </p:txBody>
      </p:sp>
      <p:sp>
        <p:nvSpPr>
          <p:cNvPr id="31" name="สี่เหลี่ยมผืนผ้า 30">
            <a:extLst>
              <a:ext uri="{FF2B5EF4-FFF2-40B4-BE49-F238E27FC236}">
                <a16:creationId xmlns:a16="http://schemas.microsoft.com/office/drawing/2014/main" id="{1E306E17-08E6-4917-8259-ED9F649CFAEE}"/>
              </a:ext>
            </a:extLst>
          </p:cNvPr>
          <p:cNvSpPr/>
          <p:nvPr/>
        </p:nvSpPr>
        <p:spPr>
          <a:xfrm>
            <a:off x="7060" y="-62239"/>
            <a:ext cx="12192000" cy="67884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  <a:sym typeface="Arial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  <a:sym typeface="Arial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  <a:sym typeface="Arial"/>
            </a:endParaRPr>
          </a:p>
        </p:txBody>
      </p:sp>
      <p:sp>
        <p:nvSpPr>
          <p:cNvPr id="32" name="TextBox 20">
            <a:extLst>
              <a:ext uri="{FF2B5EF4-FFF2-40B4-BE49-F238E27FC236}">
                <a16:creationId xmlns:a16="http://schemas.microsoft.com/office/drawing/2014/main" id="{6D7EFCD1-7D5F-4B40-931B-FAFE0190FE5D}"/>
              </a:ext>
            </a:extLst>
          </p:cNvPr>
          <p:cNvSpPr txBox="1"/>
          <p:nvPr/>
        </p:nvSpPr>
        <p:spPr>
          <a:xfrm>
            <a:off x="108116" y="-61234"/>
            <a:ext cx="88386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ตัวชี้วัด สำนักงานมาตรฐานสินค้าเกษตรและอาหารแห่งชาติ</a:t>
            </a:r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การประเมินผลการปฏิบัติราชการของส่วนราชการ</a:t>
            </a:r>
            <a:r>
              <a:rPr kumimoji="0" lang="th-TH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 ประจำปีงบประมาณ พ.ศ. </a:t>
            </a:r>
            <a:r>
              <a:rPr kumimoji="0" lang="en-US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2569</a:t>
            </a:r>
            <a:r>
              <a:rPr kumimoji="0" lang="th-TH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 </a:t>
            </a:r>
            <a:r>
              <a:rPr kumimoji="0" lang="en-US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- 2570</a:t>
            </a:r>
            <a:endParaRPr kumimoji="0" lang="th-TH" sz="1867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Tahoma" panose="020B0604030504040204" pitchFamily="34" charset="0"/>
              <a:cs typeface="TH SarabunPSK" pitchFamily="34" charset="-34"/>
              <a:sym typeface="Arial"/>
            </a:endParaRPr>
          </a:p>
        </p:txBody>
      </p:sp>
      <p:graphicFrame>
        <p:nvGraphicFramePr>
          <p:cNvPr id="25" name="Table 24"/>
          <p:cNvGraphicFramePr>
            <a:graphicFrameLocks noGrp="1"/>
          </p:cNvGraphicFramePr>
          <p:nvPr/>
        </p:nvGraphicFramePr>
        <p:xfrm>
          <a:off x="190748" y="4680889"/>
          <a:ext cx="5527802" cy="1828258"/>
        </p:xfrm>
        <a:graphic>
          <a:graphicData uri="http://schemas.openxmlformats.org/drawingml/2006/table">
            <a:tbl>
              <a:tblPr firstRow="1"/>
              <a:tblGrid>
                <a:gridCol w="293700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94080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812800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  <a:gridCol w="883919">
                  <a:extLst>
                    <a:ext uri="{9D8B030D-6E8A-4147-A177-3AD203B41FA5}">
                      <a16:colId xmlns:a16="http://schemas.microsoft.com/office/drawing/2014/main" val="4161316149"/>
                    </a:ext>
                  </a:extLst>
                </a:gridCol>
              </a:tblGrid>
              <a:tr h="285048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ข้อมูลพื้นฐาน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900" b="1" i="0" u="none" strike="noStrike" kern="1200" cap="none" spc="0" normalizeH="0" baseline="0" noProof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285048">
                <a:tc>
                  <a:txBody>
                    <a:bodyPr/>
                    <a:lstStyle/>
                    <a:p>
                      <a:pPr lvl="0" algn="ctr"/>
                      <a:r>
                        <a:rPr lang="th-TH" sz="1600" b="1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ปีงบประมาณ</a:t>
                      </a:r>
                      <a:endParaRPr lang="en-US" sz="1600" b="1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25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66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25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67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x-none" sz="1600" b="1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256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8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157698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spc="0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ผลการดำเนินงาน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550" b="0" kern="1200" spc="0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จำนวนผู้เข้ารับการถ่ายทอดองค์ความรู้ด้านมาตรฐานสินค้าเกษตร, มาตรฐานโคเด็กซ์, </a:t>
                      </a:r>
                      <a:r>
                        <a:rPr lang="en-US" sz="1550" b="0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WOAH, IPPC, </a:t>
                      </a:r>
                      <a:r>
                        <a:rPr lang="th-TH" sz="1550" b="0" kern="1200" spc="0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มาตรฐานอาเซียน, และเรื่องอื่นที่เกี่ยวข้อง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N/A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N/A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990 </a:t>
                      </a: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คน</a:t>
                      </a: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6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5908038" y="4706754"/>
          <a:ext cx="5447613" cy="1013480"/>
        </p:xfrm>
        <a:graphic>
          <a:graphicData uri="http://schemas.openxmlformats.org/drawingml/2006/table">
            <a:tbl>
              <a:tblPr firstRow="1"/>
              <a:tblGrid>
                <a:gridCol w="143311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99501">
                  <a:extLst>
                    <a:ext uri="{9D8B030D-6E8A-4147-A177-3AD203B41FA5}">
                      <a16:colId xmlns:a16="http://schemas.microsoft.com/office/drawing/2014/main" val="1573796114"/>
                    </a:ext>
                  </a:extLst>
                </a:gridCol>
                <a:gridCol w="1252269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362733">
                  <a:extLst>
                    <a:ext uri="{9D8B030D-6E8A-4147-A177-3AD203B41FA5}">
                      <a16:colId xmlns:a16="http://schemas.microsoft.com/office/drawing/2014/main" val="4041828440"/>
                    </a:ext>
                  </a:extLst>
                </a:gridCol>
              </a:tblGrid>
              <a:tr h="335280">
                <a:tc gridSpan="4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ค่าเป้าหมาย 256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8</a:t>
                      </a: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-25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70</a:t>
                      </a: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(ถ้ามี)</a:t>
                      </a: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 baseline="0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endParaRPr lang="en-US" sz="900" b="1">
                        <a:solidFill>
                          <a:schemeClr val="tx1"/>
                        </a:solidFill>
                        <a:effectLst/>
                        <a:latin typeface="Tahoma" pitchFamily="34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45947573"/>
                  </a:ext>
                </a:extLst>
              </a:tr>
              <a:tr h="335280">
                <a:tc>
                  <a:txBody>
                    <a:bodyPr/>
                    <a:lstStyle/>
                    <a:p>
                      <a:pPr lvl="0" algn="ctr"/>
                      <a:r>
                        <a:rPr lang="th-TH" sz="1600" b="1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ปีงบประมาณ</a:t>
                      </a:r>
                      <a:endParaRPr lang="en-US" sz="1600" b="1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25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69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25</a:t>
                      </a:r>
                      <a:r>
                        <a:rPr lang="en-US" sz="1600" b="1" baseline="0" dirty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70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42920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spc="0" baseline="0">
                          <a:solidFill>
                            <a:schemeClr val="tx1"/>
                          </a:solidFill>
                          <a:effectLst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ค่าเป้าหมาย</a:t>
                      </a:r>
                    </a:p>
                  </a:txBody>
                  <a:tcPr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-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เพิ่มขึ้นร้อยละ 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เพิ่มขึ้นร้อยละ 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sp>
        <p:nvSpPr>
          <p:cNvPr id="3" name="TextBox 2">
            <a:extLst>
              <a:ext uri="{FF2B5EF4-FFF2-40B4-BE49-F238E27FC236}">
                <a16:creationId xmlns:a16="http://schemas.microsoft.com/office/drawing/2014/main" id="{67F928C1-F8F1-7D13-BDCF-9081D0AEB9C2}"/>
              </a:ext>
            </a:extLst>
          </p:cNvPr>
          <p:cNvSpPr txBox="1"/>
          <p:nvPr/>
        </p:nvSpPr>
        <p:spPr>
          <a:xfrm>
            <a:off x="190748" y="796838"/>
            <a:ext cx="10703417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803275" marR="0" lvl="0" indent="-803275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ตัวชี้วัด  </a:t>
            </a: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: 8. </a:t>
            </a:r>
            <a:r>
              <a:rPr kumimoji="0" lang="th-TH" sz="18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จำนวนการถ่ายทอดองค์ความรู้ด้านมาตรฐานสินค้าเกษตร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 </a:t>
            </a:r>
          </a:p>
          <a:p>
            <a:pPr marL="803275" marR="0" lvl="0" indent="-803275" algn="l" defTabSz="121917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tabLst/>
              <a:defRPr/>
            </a:pP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                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มาตรฐานโคเด็ก</a:t>
            </a:r>
            <a:r>
              <a:rPr kumimoji="0" lang="th-TH" sz="1800" b="1" i="0" u="none" strike="noStrike" kern="0" cap="none" spc="0" normalizeH="0" baseline="0" noProof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ซ์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, 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WOAH, IPPC, 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มาตรฐานอาเซียน, และเรื่องอื่นที่เกี่ยวข้อง</a:t>
            </a:r>
          </a:p>
        </p:txBody>
      </p:sp>
      <p:sp>
        <p:nvSpPr>
          <p:cNvPr id="2" name="Slide Number Placeholder 36">
            <a:extLst>
              <a:ext uri="{FF2B5EF4-FFF2-40B4-BE49-F238E27FC236}">
                <a16:creationId xmlns:a16="http://schemas.microsoft.com/office/drawing/2014/main" id="{0799DA23-305C-5047-1B20-27937E52038A}"/>
              </a:ext>
            </a:extLst>
          </p:cNvPr>
          <p:cNvSpPr txBox="1">
            <a:spLocks/>
          </p:cNvSpPr>
          <p:nvPr/>
        </p:nvSpPr>
        <p:spPr>
          <a:xfrm>
            <a:off x="9399105" y="64928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C787E290-76B0-4EA1-9FB1-BF333C18EEE2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 pitchFamily="34" charset="0"/>
                <a:ea typeface="+mn-ea"/>
                <a:cs typeface="Calibri" panose="020F050202020403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 pitchFamily="34" charset="0"/>
              <a:ea typeface="+mn-ea"/>
              <a:cs typeface="Calibri" panose="020F0502020204030204" pitchFamily="34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821AA757-6A41-4ED3-B5DC-D9B64DC11ED7}"/>
              </a:ext>
            </a:extLst>
          </p:cNvPr>
          <p:cNvSpPr/>
          <p:nvPr/>
        </p:nvSpPr>
        <p:spPr>
          <a:xfrm>
            <a:off x="190748" y="4418480"/>
            <a:ext cx="11731459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Tahoma" panose="020B0604030504040204" pitchFamily="34" charset="0"/>
                <a:cs typeface="TH SarabunPSK" pitchFamily="34" charset="-34"/>
                <a:sym typeface="Arial"/>
              </a:rPr>
              <a:t>เป้าหมายปี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2569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:</a:t>
            </a: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Tahoma" panose="020B0604030504040204" pitchFamily="34" charset="0"/>
                <a:cs typeface="TH SarabunPSK" pitchFamily="34" charset="-34"/>
                <a:sym typeface="Arial"/>
              </a:rPr>
              <a:t> 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Arial"/>
              </a:rPr>
              <a:t>จำนวนผู้เข้ารับการถ่ายทอดองค์ความรู้มีจำนวนเพิ่มขึ้นร้อยละ 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10</a:t>
            </a:r>
          </a:p>
        </p:txBody>
      </p:sp>
      <p:grpSp>
        <p:nvGrpSpPr>
          <p:cNvPr id="4" name="Group 3"/>
          <p:cNvGrpSpPr/>
          <p:nvPr/>
        </p:nvGrpSpPr>
        <p:grpSpPr>
          <a:xfrm>
            <a:off x="5908038" y="6213104"/>
            <a:ext cx="5908815" cy="570223"/>
            <a:chOff x="5908038" y="6131824"/>
            <a:chExt cx="5908815" cy="570223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E3524C59-0BE6-45AB-A36C-644CAE1ABD11}"/>
                </a:ext>
              </a:extLst>
            </p:cNvPr>
            <p:cNvSpPr/>
            <p:nvPr/>
          </p:nvSpPr>
          <p:spPr>
            <a:xfrm>
              <a:off x="5920952" y="6406004"/>
              <a:ext cx="5892715" cy="2960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46086" marR="0" lvl="0" indent="-546086" algn="l" defTabSz="914377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546086" algn="l"/>
                </a:tabLst>
                <a:defRPr/>
              </a:pP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  <a:sym typeface="Arial"/>
                </a:rPr>
                <a:t>หมายเหตุ</a:t>
              </a:r>
              <a:r>
                <a:rPr kumimoji="0" lang="th-TH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  <a:sym typeface="Arial"/>
                </a:rPr>
                <a:t> 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  <a:sym typeface="Arial"/>
                </a:rPr>
                <a:t>: ……………………………-…………………………….….…</a:t>
              </a:r>
              <a:r>
                <a:rPr kumimoji="0" lang="th-TH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  <a:sym typeface="Arial"/>
                </a:rPr>
                <a:t>.................................................................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+mn-ea"/>
                  <a:cs typeface="TH SarabunPSK" panose="020B0500040200020003" pitchFamily="34" charset="-34"/>
                  <a:sym typeface="Arial"/>
                </a:rPr>
                <a:t>….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C106B11C-4C5B-4BF5-8814-01110130A0E3}"/>
                </a:ext>
              </a:extLst>
            </p:cNvPr>
            <p:cNvSpPr/>
            <p:nvPr/>
          </p:nvSpPr>
          <p:spPr>
            <a:xfrm>
              <a:off x="5908038" y="6131824"/>
              <a:ext cx="5908815" cy="296043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marL="546086" marR="0" lvl="0" indent="-546086" algn="l" defTabSz="914377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>
                  <a:tab pos="546086" algn="l"/>
                </a:tabLst>
                <a:defRPr/>
              </a:pPr>
              <a:r>
                <a:rPr kumimoji="0" 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IT๙" panose="020B0500040200020003" pitchFamily="34" charset="-34"/>
                  <a:ea typeface="+mn-ea"/>
                  <a:cs typeface="TH SarabunIT๙" panose="020B0500040200020003" pitchFamily="34" charset="-34"/>
                  <a:sym typeface="Arial"/>
                </a:rPr>
                <a:t>ผู้รับผิดชอบการรายงานผล</a:t>
              </a:r>
              <a:r>
                <a:rPr kumimoji="0" lang="th-TH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IT๙" panose="020B0500040200020003" pitchFamily="34" charset="-34"/>
                  <a:ea typeface="+mn-ea"/>
                  <a:cs typeface="TH SarabunIT๙" panose="020B0500040200020003" pitchFamily="34" charset="-34"/>
                  <a:sym typeface="Arial"/>
                </a:rPr>
                <a:t> </a:t>
              </a:r>
              <a:r>
                <a:rPr kumimoji="0" lang="en-US" sz="1600" b="0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IT๙" panose="020B0500040200020003" pitchFamily="34" charset="-34"/>
                  <a:ea typeface="+mn-ea"/>
                  <a:cs typeface="TH SarabunIT๙" panose="020B0500040200020003" pitchFamily="34" charset="-34"/>
                  <a:sym typeface="Arial"/>
                </a:rPr>
                <a:t>:</a:t>
              </a:r>
              <a:r>
                <a:rPr kumimoji="0" lang="th-TH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IT๙" panose="020B0500040200020003" pitchFamily="34" charset="-34"/>
                  <a:ea typeface="+mn-ea"/>
                  <a:cs typeface="TH SarabunIT๙" panose="020B0500040200020003" pitchFamily="34" charset="-34"/>
                  <a:sym typeface="Arial"/>
                </a:rPr>
                <a:t>  มก</a:t>
              </a:r>
              <a:r>
                <a:rPr kumimoji="0" lang="th-TH" sz="1600" b="0" i="0" u="none" strike="noStrike" kern="1200" cap="none" spc="0" normalizeH="0" baseline="0" noProof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IT๙" panose="020B0500040200020003" pitchFamily="34" charset="-34"/>
                  <a:ea typeface="+mn-ea"/>
                  <a:cs typeface="TH SarabunIT๙" panose="020B0500040200020003" pitchFamily="34" charset="-34"/>
                  <a:sym typeface="Arial"/>
                </a:rPr>
                <a:t>อช</a:t>
              </a:r>
              <a:r>
                <a:rPr kumimoji="0" lang="th-TH" sz="1600" b="0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IT๙" panose="020B0500040200020003" pitchFamily="34" charset="-34"/>
                  <a:ea typeface="+mn-ea"/>
                  <a:cs typeface="TH SarabunIT๙" panose="020B0500040200020003" pitchFamily="34" charset="-34"/>
                  <a:sym typeface="Arial"/>
                </a:rPr>
                <a:t>. (สกม.) </a:t>
              </a:r>
              <a:endPara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IT๙" panose="020B0500040200020003" pitchFamily="34" charset="-34"/>
                <a:ea typeface="+mn-ea"/>
                <a:cs typeface="TH SarabunIT๙" panose="020B0500040200020003" pitchFamily="34" charset="-34"/>
                <a:sym typeface="Arial"/>
              </a:endParaRPr>
            </a:p>
          </p:txBody>
        </p:sp>
      </p:grpSp>
      <p:sp>
        <p:nvSpPr>
          <p:cNvPr id="5" name="TextBox 24">
            <a:extLst>
              <a:ext uri="{FF2B5EF4-FFF2-40B4-BE49-F238E27FC236}">
                <a16:creationId xmlns:a16="http://schemas.microsoft.com/office/drawing/2014/main" id="{AE61EF78-1115-FCED-F91E-0715DCE4F335}"/>
              </a:ext>
            </a:extLst>
          </p:cNvPr>
          <p:cNvSpPr txBox="1"/>
          <p:nvPr/>
        </p:nvSpPr>
        <p:spPr>
          <a:xfrm>
            <a:off x="9803757" y="121718"/>
            <a:ext cx="2172667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Function KPI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09956151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ตาราง 9">
            <a:extLst>
              <a:ext uri="{FF2B5EF4-FFF2-40B4-BE49-F238E27FC236}">
                <a16:creationId xmlns:a16="http://schemas.microsoft.com/office/drawing/2014/main" id="{3267A818-051F-4CE5-95AF-74101C42977B}"/>
              </a:ext>
            </a:extLst>
          </p:cNvPr>
          <p:cNvGraphicFramePr>
            <a:graphicFrameLocks noGrp="1"/>
          </p:cNvGraphicFramePr>
          <p:nvPr/>
        </p:nvGraphicFramePr>
        <p:xfrm>
          <a:off x="348170" y="5397866"/>
          <a:ext cx="10548728" cy="87379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54872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4592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ประโยชน์ที่จะได้รับ</a:t>
                      </a:r>
                    </a:p>
                  </a:txBody>
                  <a:tcPr>
                    <a:lnL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551155"/>
                  </a:ext>
                </a:extLst>
              </a:tr>
              <a:tr h="414533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0" baseline="0" dirty="0"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ผู้มีส่วนได้ส่วนเสียมีความรู้ ความเข้าใจ สามารถนำมาตรฐานสินค้าเกษตรไปใช้ประโยชน์ได้ และเพิ่มโอกาสให้ผู้มีส่วนได้ส่วนเสียนำมาตรฐานสินค้าเกษตรไปปฏิบัติใช้ได้มากขึ้น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3" name="Table 7">
            <a:extLst>
              <a:ext uri="{FF2B5EF4-FFF2-40B4-BE49-F238E27FC236}">
                <a16:creationId xmlns:a16="http://schemas.microsoft.com/office/drawing/2014/main" id="{6B0FDD9C-6E07-4FBF-9AE9-DEC681AF86BF}"/>
              </a:ext>
            </a:extLst>
          </p:cNvPr>
          <p:cNvGraphicFramePr>
            <a:graphicFrameLocks noGrp="1"/>
          </p:cNvGraphicFramePr>
          <p:nvPr/>
        </p:nvGraphicFramePr>
        <p:xfrm>
          <a:off x="348170" y="1244873"/>
          <a:ext cx="1149566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7229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3396994">
                  <a:extLst>
                    <a:ext uri="{9D8B030D-6E8A-4147-A177-3AD203B41FA5}">
                      <a16:colId xmlns:a16="http://schemas.microsoft.com/office/drawing/2014/main" val="1896758016"/>
                    </a:ext>
                  </a:extLst>
                </a:gridCol>
                <a:gridCol w="3512389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3389048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รอบ 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เป้าหมายขั้นต้น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50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)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endParaRPr lang="th-TH" sz="1600" baseline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เป้าหมายมาตรฐาน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เป้าหมายขั้นสูง 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457539"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6 เดือน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>
                        <a:buNone/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297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คน</a:t>
                      </a:r>
                    </a:p>
                    <a:p>
                      <a:pPr marL="0" indent="0" algn="ctr">
                        <a:buNone/>
                      </a:pP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(จำนวนผู้เข้ารับการถ่ายทอดองค์ความรู้ฯ </a:t>
                      </a:r>
                      <a:b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คิดเป็นร้อยละ 30 ของปีงบประมาณ 2568)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buNone/>
                      </a:pPr>
                      <a:r>
                        <a:rPr lang="th-TH" sz="1600" kern="12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347  คน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(จำนวนผู้เข้ารับการถ่ายทอดองค์ความรู้ฯ 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คิดเป็นร้อยละ </a:t>
                      </a:r>
                      <a:r>
                        <a:rPr lang="th-TH" sz="1600" kern="1200" baseline="0" noProof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35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ของปีงบประมาณ 2568)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defTabSz="914400" rtl="0" eaLnBrk="1" latinLnBrk="0" hangingPunct="1">
                        <a:buNone/>
                      </a:pPr>
                      <a:r>
                        <a:rPr lang="th-TH" sz="1600" kern="12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396 คน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(จำนวนผู้เข้ารับการถ่ายทอดองค์ความรู้ฯ 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คิดเป็นร้อยละ </a:t>
                      </a:r>
                      <a:r>
                        <a:rPr lang="th-TH" sz="1600" kern="1200" baseline="0" noProof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40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ของปีงบประมาณ 2568)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12 เดือน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990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 คน</a:t>
                      </a:r>
                      <a:b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  <a:t>ผลงานปีงบฯ 68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1,089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คน</a:t>
                      </a:r>
                    </a:p>
                    <a:p>
                      <a:pPr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  <a:t>เพิ่มขึ้นร้อยละ 10 ของผลงานปีงบฯ 68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)</a:t>
                      </a:r>
                      <a:endParaRPr lang="th-TH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  <a:t>1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  <a:t>,</a:t>
                      </a: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  <a:t>109</a:t>
                      </a:r>
                      <a:r>
                        <a:rPr lang="th-TH" sz="1600" kern="1200" baseline="0" noProof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IT๙" panose="020B0500040200020003" pitchFamily="34" charset="-34"/>
                        </a:rPr>
                        <a:t>คน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 PSK"/>
                          <a:ea typeface="+mn-ea"/>
                          <a:cs typeface="TH SarabunIT๙" panose="020B0500040200020003" pitchFamily="34" charset="-34"/>
                        </a:rPr>
                      </a:b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  <a:t>เพิ่มขึ้นร้อยละ 12 ของผลงานปีงบฯ 68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)</a:t>
                      </a:r>
                      <a:endParaRPr lang="th-TH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264312"/>
                  </a:ext>
                </a:extLst>
              </a:tr>
            </a:tbl>
          </a:graphicData>
        </a:graphic>
      </p:graphicFrame>
      <p:sp>
        <p:nvSpPr>
          <p:cNvPr id="4" name="สี่เหลี่ยมผืนผ้า 33">
            <a:extLst>
              <a:ext uri="{FF2B5EF4-FFF2-40B4-BE49-F238E27FC236}">
                <a16:creationId xmlns:a16="http://schemas.microsoft.com/office/drawing/2014/main" id="{A73BCC5D-8124-4079-96DF-541FF7F1539D}"/>
              </a:ext>
            </a:extLst>
          </p:cNvPr>
          <p:cNvSpPr/>
          <p:nvPr/>
        </p:nvSpPr>
        <p:spPr>
          <a:xfrm>
            <a:off x="348170" y="870549"/>
            <a:ext cx="329419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เกณฑ์การประเมิน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ปีงบประมาณ พ.ศ.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2569</a:t>
            </a:r>
          </a:p>
        </p:txBody>
      </p:sp>
      <p:sp>
        <p:nvSpPr>
          <p:cNvPr id="5" name="สี่เหลี่ยมผืนผ้า 33">
            <a:extLst>
              <a:ext uri="{FF2B5EF4-FFF2-40B4-BE49-F238E27FC236}">
                <a16:creationId xmlns:a16="http://schemas.microsoft.com/office/drawing/2014/main" id="{A73BCC5D-8124-4079-96DF-541FF7F1539D}"/>
              </a:ext>
            </a:extLst>
          </p:cNvPr>
          <p:cNvSpPr/>
          <p:nvPr/>
        </p:nvSpPr>
        <p:spPr>
          <a:xfrm>
            <a:off x="348170" y="3150982"/>
            <a:ext cx="329419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เกณฑ์การประเมิน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 </a:t>
            </a: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ปีงบประมาณ พ.ศ. 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2570</a:t>
            </a:r>
          </a:p>
        </p:txBody>
      </p:sp>
      <p:graphicFrame>
        <p:nvGraphicFramePr>
          <p:cNvPr id="6" name="Table 7">
            <a:extLst>
              <a:ext uri="{FF2B5EF4-FFF2-40B4-BE49-F238E27FC236}">
                <a16:creationId xmlns:a16="http://schemas.microsoft.com/office/drawing/2014/main" id="{6B0FDD9C-6E07-4FBF-9AE9-DEC681AF86BF}"/>
              </a:ext>
            </a:extLst>
          </p:cNvPr>
          <p:cNvGraphicFramePr>
            <a:graphicFrameLocks noGrp="1"/>
          </p:cNvGraphicFramePr>
          <p:nvPr/>
        </p:nvGraphicFramePr>
        <p:xfrm>
          <a:off x="348170" y="3490533"/>
          <a:ext cx="11495660" cy="1737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97229">
                  <a:extLst>
                    <a:ext uri="{9D8B030D-6E8A-4147-A177-3AD203B41FA5}">
                      <a16:colId xmlns:a16="http://schemas.microsoft.com/office/drawing/2014/main" val="4953110"/>
                    </a:ext>
                  </a:extLst>
                </a:gridCol>
                <a:gridCol w="3396994">
                  <a:extLst>
                    <a:ext uri="{9D8B030D-6E8A-4147-A177-3AD203B41FA5}">
                      <a16:colId xmlns:a16="http://schemas.microsoft.com/office/drawing/2014/main" val="1896758016"/>
                    </a:ext>
                  </a:extLst>
                </a:gridCol>
                <a:gridCol w="3512389">
                  <a:extLst>
                    <a:ext uri="{9D8B030D-6E8A-4147-A177-3AD203B41FA5}">
                      <a16:colId xmlns:a16="http://schemas.microsoft.com/office/drawing/2014/main" val="1230062339"/>
                    </a:ext>
                  </a:extLst>
                </a:gridCol>
                <a:gridCol w="3389048">
                  <a:extLst>
                    <a:ext uri="{9D8B030D-6E8A-4147-A177-3AD203B41FA5}">
                      <a16:colId xmlns:a16="http://schemas.microsoft.com/office/drawing/2014/main" val="614190394"/>
                    </a:ext>
                  </a:extLst>
                </a:gridCol>
              </a:tblGrid>
              <a:tr h="296018"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รอบ 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 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เป้าหมาย</a:t>
                      </a:r>
                      <a:r>
                        <a:rPr kumimoji="0" lang="th-TH" sz="16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ขั้นต้น 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50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F0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เป้าหมายมาตรฐาน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(75)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5E0B5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เป้าหมายขั้นสูง (100)</a:t>
                      </a: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18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85119167"/>
                  </a:ext>
                </a:extLst>
              </a:tr>
              <a:tr h="511305"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6 เดือน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จำนวนผู้เข้ารับการถ่ายทอดองค์ความรู้ฯ 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คิดเป็นร้อยละ 30 ของปีงบประมาณ 2569</a:t>
                      </a: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จำนวนผู้เข้ารับการถ่ายทอดองค์ความรู้ฯ </a:t>
                      </a:r>
                      <a:b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คิดเป็นร้อยละ </a:t>
                      </a:r>
                      <a:r>
                        <a:rPr lang="th-TH" sz="1600" kern="1200" baseline="0" noProof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35</a:t>
                      </a: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ของปีงบประมาณ 2569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จำนวนผู้เข้ารับการถ่ายทอดองค์ความรู้ฯ 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คิดเป็นร้อยละ </a:t>
                      </a:r>
                      <a:r>
                        <a:rPr lang="th-TH" sz="1600" kern="1200" baseline="0" noProof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40</a:t>
                      </a:r>
                      <a:r>
                        <a:rPr kumimoji="0" lang="th-TH" sz="24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ของปีงบประมาณ 2569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63391358"/>
                  </a:ext>
                </a:extLst>
              </a:tr>
              <a:tr h="511305">
                <a:tc>
                  <a:txBody>
                    <a:bodyPr/>
                    <a:lstStyle/>
                    <a:p>
                      <a:pPr algn="ctr"/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12 เดือน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จำนวนผู้เข้ารับการถ่ายทอดองค์ความรู้ฯ 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ปีงบประมาณ 2569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8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จำนวนผู้เข้ารับการถ่ายทอดองค์ความรู้ฯ </a:t>
                      </a:r>
                      <a:r>
                        <a:rPr lang="th-TH" sz="1600" baseline="0" dirty="0">
                          <a:solidFill>
                            <a:schemeClr val="tx1"/>
                          </a:solidFill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</a:rPr>
                        <a:t>ปีงบประมาณ 2569 </a:t>
                      </a: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  <a:t>เพิ่มขึ้นร้อยละ 10 </a:t>
                      </a:r>
                      <a:endParaRPr lang="th-TH" sz="1600" baseline="0" dirty="0">
                        <a:solidFill>
                          <a:schemeClr val="tx1"/>
                        </a:solidFill>
                        <a:latin typeface="TH SarabunPSK" pitchFamily="34" charset="-34"/>
                        <a:ea typeface="Tahoma" panose="020B0604030504040204" pitchFamily="34" charset="0"/>
                        <a:cs typeface="TH SarabunPSK" pitchFamily="34" charset="-34"/>
                      </a:endParaRPr>
                    </a:p>
                  </a:txBody>
                  <a:tcPr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  <a:t>จำนวนผู้เข้ารับการถ่ายทอดองค์ความรู้ฯ </a:t>
                      </a:r>
                      <a:b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</a:b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itchFamily="34" charset="-34"/>
                          <a:ea typeface="Tahoma" panose="020B0604030504040204" pitchFamily="34" charset="0"/>
                          <a:cs typeface="TH SarabunPSK" pitchFamily="34" charset="-34"/>
                          <a:sym typeface="Arial"/>
                        </a:rPr>
                        <a:t>เพิ่มขึ้นร้อยละ 12 ของปีงบประมาณ 2569</a:t>
                      </a:r>
                    </a:p>
                  </a:txBody>
                  <a:tcPr anchor="ctr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7615640"/>
                  </a:ext>
                </a:extLst>
              </a:tr>
            </a:tbl>
          </a:graphicData>
        </a:graphic>
      </p:graphicFrame>
      <p:sp>
        <p:nvSpPr>
          <p:cNvPr id="7" name="สี่เหลี่ยมผืนผ้า 6">
            <a:extLst>
              <a:ext uri="{FF2B5EF4-FFF2-40B4-BE49-F238E27FC236}">
                <a16:creationId xmlns:a16="http://schemas.microsoft.com/office/drawing/2014/main" id="{735A29EC-BB72-C789-AEF4-2F3D722BFC84}"/>
              </a:ext>
            </a:extLst>
          </p:cNvPr>
          <p:cNvSpPr/>
          <p:nvPr/>
        </p:nvSpPr>
        <p:spPr>
          <a:xfrm>
            <a:off x="7060" y="-62239"/>
            <a:ext cx="12192000" cy="678849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  <a:sym typeface="Arial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  <a:sym typeface="Arial"/>
            </a:endParaRPr>
          </a:p>
          <a:p>
            <a:pPr marL="0" marR="0" lvl="0" indent="0" algn="ctr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/>
              <a:ea typeface="+mn-ea"/>
              <a:cs typeface="Cordia New" panose="020B0304020202020204" pitchFamily="34" charset="-34"/>
              <a:sym typeface="Arial"/>
            </a:endParaRPr>
          </a:p>
        </p:txBody>
      </p:sp>
      <p:sp>
        <p:nvSpPr>
          <p:cNvPr id="8" name="TextBox 20">
            <a:extLst>
              <a:ext uri="{FF2B5EF4-FFF2-40B4-BE49-F238E27FC236}">
                <a16:creationId xmlns:a16="http://schemas.microsoft.com/office/drawing/2014/main" id="{580DD425-1E09-7687-D9F5-03D6CC444FFB}"/>
              </a:ext>
            </a:extLst>
          </p:cNvPr>
          <p:cNvSpPr txBox="1"/>
          <p:nvPr/>
        </p:nvSpPr>
        <p:spPr>
          <a:xfrm>
            <a:off x="108116" y="-61234"/>
            <a:ext cx="883868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ตัวชี้วัด สำนักงานมาตรฐานสินค้าเกษตรและอาหารแห่งชาติ</a:t>
            </a:r>
          </a:p>
          <a:p>
            <a:pPr marL="0" marR="0" lvl="0" indent="0" algn="l" defTabSz="914377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การประเมินผลการปฏิบัติราชการของส่วนราชการ</a:t>
            </a:r>
            <a:r>
              <a:rPr kumimoji="0" lang="th-TH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 ประจำปีงบประมาณ พ.ศ. </a:t>
            </a:r>
            <a:r>
              <a:rPr kumimoji="0" lang="en-US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  <a:sym typeface="Arial"/>
              </a:rPr>
              <a:t>2569</a:t>
            </a:r>
            <a:r>
              <a:rPr kumimoji="0" lang="en-US" sz="1867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itchFamily="34" charset="-34"/>
                <a:ea typeface="Tahoma" panose="020B0604030504040204" pitchFamily="34" charset="0"/>
                <a:cs typeface="TH SarabunPSK" pitchFamily="34" charset="-34"/>
              </a:rPr>
              <a:t> - 2570</a:t>
            </a:r>
            <a:endParaRPr kumimoji="0" lang="th-TH" sz="1867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itchFamily="34" charset="-34"/>
              <a:ea typeface="Tahoma" panose="020B0604030504040204" pitchFamily="34" charset="0"/>
              <a:cs typeface="TH SarabunPSK" pitchFamily="34" charset="-34"/>
              <a:sym typeface="Arial"/>
            </a:endParaRPr>
          </a:p>
        </p:txBody>
      </p:sp>
      <p:sp>
        <p:nvSpPr>
          <p:cNvPr id="9" name="TextBox 24">
            <a:extLst>
              <a:ext uri="{FF2B5EF4-FFF2-40B4-BE49-F238E27FC236}">
                <a16:creationId xmlns:a16="http://schemas.microsoft.com/office/drawing/2014/main" id="{C96E9DF7-F372-2037-F7D9-2A26CD52F81C}"/>
              </a:ext>
            </a:extLst>
          </p:cNvPr>
          <p:cNvSpPr txBox="1"/>
          <p:nvPr/>
        </p:nvSpPr>
        <p:spPr>
          <a:xfrm>
            <a:off x="9803757" y="121718"/>
            <a:ext cx="2172667" cy="369332"/>
          </a:xfrm>
          <a:prstGeom prst="rect">
            <a:avLst/>
          </a:prstGeom>
          <a:solidFill>
            <a:schemeClr val="accent2"/>
          </a:solidFill>
        </p:spPr>
        <p:txBody>
          <a:bodyPr wrap="squar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Function KPI </a:t>
            </a: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กรม</a:t>
            </a:r>
            <a:endParaRPr kumimoji="0" lang="en-US" sz="1800" b="1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6505352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9" name="Table 58">
            <a:extLst>
              <a:ext uri="{FF2B5EF4-FFF2-40B4-BE49-F238E27FC236}">
                <a16:creationId xmlns:a16="http://schemas.microsoft.com/office/drawing/2014/main" id="{F61289E9-DEF2-ACDD-8359-64BF75E2B9A4}"/>
              </a:ext>
            </a:extLst>
          </p:cNvPr>
          <p:cNvGraphicFramePr>
            <a:graphicFrameLocks noGrp="1"/>
          </p:cNvGraphicFramePr>
          <p:nvPr/>
        </p:nvGraphicFramePr>
        <p:xfrm>
          <a:off x="259646" y="1442885"/>
          <a:ext cx="11622989" cy="2621280"/>
        </p:xfrm>
        <a:graphic>
          <a:graphicData uri="http://schemas.openxmlformats.org/drawingml/2006/table">
            <a:tbl>
              <a:tblPr firstRow="1" bandRow="1"/>
              <a:tblGrid>
                <a:gridCol w="35842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6513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6998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1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2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  <a:gridCol w="557223">
                  <a:extLst>
                    <a:ext uri="{9D8B030D-6E8A-4147-A177-3AD203B41FA5}">
                      <a16:colId xmlns:a16="http://schemas.microsoft.com/office/drawing/2014/main" val="20010"/>
                    </a:ext>
                  </a:extLst>
                </a:gridCol>
              </a:tblGrid>
              <a:tr h="210316"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ที่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rowSpan="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กิจกรรม</a:t>
                      </a:r>
                      <a:endParaRPr lang="th-TH" sz="1800" b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gridSpan="12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1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ปีงบประมาณ พ.ศ. 256</a:t>
                      </a:r>
                      <a:r>
                        <a:rPr lang="en-US" sz="1800" b="1" dirty="0">
                          <a:solidFill>
                            <a:schemeClr val="bg1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</a:t>
                      </a:r>
                      <a:endParaRPr lang="th-TH" sz="1800" b="1">
                        <a:solidFill>
                          <a:schemeClr val="bg1"/>
                        </a:solidFill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th-TH" sz="1050" b="0">
                        <a:solidFill>
                          <a:srgbClr val="002060"/>
                        </a:solidFill>
                        <a:latin typeface="Tahoma" panose="020B0604030504040204" pitchFamily="34" charset="0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th-TH"/>
                    </a:p>
                  </a:txBody>
                  <a:tcPr/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ต.ค.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ธ.ค.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ก.พ.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มี.ค.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เม.ย.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พ.ค.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มิ.ย.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ส.ค.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/>
                      <a:r>
                        <a:rPr lang="th-TH" sz="1800" b="0">
                          <a:solidFill>
                            <a:srgbClr val="002060"/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ก.ย.</a:t>
                      </a: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B9BD5">
                        <a:tint val="2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575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en-US" sz="1600" b="0" i="0" u="none" strike="noStrike" kern="1200" baseline="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</a:t>
                      </a:r>
                      <a:endParaRPr lang="th-TH" sz="1600" b="0" i="0" u="none" strike="noStrike" kern="1200" baseline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PSK"/>
                          <a:ea typeface="Tahoma" panose="020B0604030504040204" pitchFamily="34" charset="0"/>
                          <a:cs typeface="TH SarabunPSK" pitchFamily="34" charset="-34"/>
                        </a:rPr>
                        <a:t>การถ่ายทอดองค์ความรู้ให้แก่ผู้มีส่วนได้ส่วนเสีย เช่น เกษตรกร ผู้ประกอบการ </a:t>
                      </a:r>
                      <a:r>
                        <a:rPr kumimoji="0" lang="th-TH" sz="1600" b="0" i="0" u="none" strike="noStrike" kern="1200" cap="none" spc="-3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PSK"/>
                          <a:ea typeface="Tahoma" panose="020B0604030504040204" pitchFamily="34" charset="0"/>
                          <a:cs typeface="TH SarabunPSK" pitchFamily="34" charset="-34"/>
                        </a:rPr>
                        <a:t>สถาบันการศึกษา เจ้าหน้าที่ภาครัฐและภาคเอกชน ผู้ตรวจประเมินของหน่วยรับรอง </a:t>
                      </a:r>
                      <a:br>
                        <a:rPr kumimoji="0" lang="th-TH" sz="1600" b="0" i="0" u="none" strike="noStrike" kern="1200" cap="none" spc="-3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PSK"/>
                          <a:ea typeface="Tahoma" panose="020B0604030504040204" pitchFamily="34" charset="0"/>
                          <a:cs typeface="TH SarabunPSK" pitchFamily="34" charset="-34"/>
                        </a:rPr>
                      </a:b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 PSK"/>
                          <a:ea typeface="Tahoma" panose="020B0604030504040204" pitchFamily="34" charset="0"/>
                          <a:cs typeface="TH SarabunPSK" pitchFamily="34" charset="-34"/>
                        </a:rPr>
                        <a:t>และผู้ที่เกี่ยวข้อง  เพื่อสร้างความรู้ ความเข้าใจ และสามารถนำมาตรฐานสินค้าเกษตรไปใช้ประโยชน์ได้ </a:t>
                      </a:r>
                      <a:endParaRPr lang="th-TH" sz="1600" b="0" kern="1200" spc="0" baseline="0">
                        <a:solidFill>
                          <a:schemeClr val="dk1"/>
                        </a:solidFill>
                        <a:effectLst/>
                        <a:latin typeface="TH Sarabun PSK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6576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Wingdings" panose="05000000000000000000" pitchFamily="2" charset="2"/>
                        <a:buNone/>
                        <a:tabLst/>
                        <a:defRPr/>
                      </a:pPr>
                      <a:r>
                        <a:rPr lang="th-TH" sz="1600" b="0" i="0" baseline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รวบรวม และจัดทำสรุปข้อมูลจำนวนผู้เข้ารับการถ่ายทอดองค์ความรู้</a:t>
                      </a:r>
                      <a:r>
                        <a:rPr lang="th-TH" sz="1600" b="0" kern="0"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  <a:sym typeface="Arial"/>
                        </a:rPr>
                        <a:t>ด้านมาตรฐานสินค้าเกษตร</a:t>
                      </a:r>
                      <a:r>
                        <a:rPr lang="en-US" sz="1600" b="0" kern="0" dirty="0"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  <a:sym typeface="Arial"/>
                        </a:rPr>
                        <a:t>, </a:t>
                      </a:r>
                      <a:r>
                        <a:rPr lang="th-TH" sz="1600" b="0" kern="0"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  <a:sym typeface="Arial"/>
                        </a:rPr>
                        <a:t>มาตรฐานโคเด็กซ์, </a:t>
                      </a:r>
                      <a:r>
                        <a:rPr lang="en-US" sz="1600" b="0" kern="0" dirty="0"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  <a:sym typeface="Arial"/>
                        </a:rPr>
                        <a:t>WOAH, IPPC, </a:t>
                      </a:r>
                      <a:r>
                        <a:rPr lang="th-TH" sz="1600" b="0" kern="0"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  <a:sym typeface="Arial"/>
                        </a:rPr>
                        <a:t>มาตรฐานอาเซียน, และเรื่องอื่น</a:t>
                      </a:r>
                      <a:br>
                        <a:rPr lang="en-US" sz="1600" b="0" kern="0" dirty="0"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  <a:sym typeface="Arial"/>
                        </a:rPr>
                      </a:br>
                      <a:r>
                        <a:rPr lang="th-TH" sz="1600" b="0" kern="0">
                          <a:latin typeface="TH SarabunPSK" pitchFamily="34" charset="-34"/>
                          <a:ea typeface="Tahoma" pitchFamily="34" charset="0"/>
                          <a:cs typeface="TH SarabunPSK" pitchFamily="34" charset="-34"/>
                          <a:sym typeface="Arial"/>
                        </a:rPr>
                        <a:t>ที่เกี่ยวข้อง</a:t>
                      </a:r>
                      <a:r>
                        <a:rPr kumimoji="0" lang="th-TH" sz="1600" b="0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</a:p>
                  </a:txBody>
                  <a:tcPr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FF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180975" marR="0" lvl="0" indent="-180975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th-TH" sz="1800" b="0" i="0" u="none" strike="noStrike" kern="1200" cap="none" spc="-30" normalizeH="0" baseline="0" noProof="0">
                        <a:ln>
                          <a:noFill/>
                        </a:ln>
                        <a:solidFill>
                          <a:srgbClr val="002060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4472C4">
                          <a:lumMod val="40000"/>
                          <a:lumOff val="60000"/>
                        </a:srgb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9045137"/>
                  </a:ext>
                </a:extLst>
              </a:tr>
            </a:tbl>
          </a:graphicData>
        </a:graphic>
      </p:graphicFrame>
      <p:graphicFrame>
        <p:nvGraphicFramePr>
          <p:cNvPr id="60" name="Table 4">
            <a:extLst>
              <a:ext uri="{FF2B5EF4-FFF2-40B4-BE49-F238E27FC236}">
                <a16:creationId xmlns:a16="http://schemas.microsoft.com/office/drawing/2014/main" id="{EB6D5035-FA3F-1B66-EF68-20BCCBBAE9B7}"/>
              </a:ext>
            </a:extLst>
          </p:cNvPr>
          <p:cNvGraphicFramePr>
            <a:graphicFrameLocks noGrp="1"/>
          </p:cNvGraphicFramePr>
          <p:nvPr/>
        </p:nvGraphicFramePr>
        <p:xfrm>
          <a:off x="213926" y="1038727"/>
          <a:ext cx="5000533" cy="396240"/>
        </p:xfrm>
        <a:graphic>
          <a:graphicData uri="http://schemas.openxmlformats.org/drawingml/2006/table">
            <a:tbl>
              <a:tblPr firstRow="1" bandRow="1"/>
              <a:tblGrid>
                <a:gridCol w="5000533">
                  <a:extLst>
                    <a:ext uri="{9D8B030D-6E8A-4147-A177-3AD203B41FA5}">
                      <a16:colId xmlns:a16="http://schemas.microsoft.com/office/drawing/2014/main" val="1661457189"/>
                    </a:ext>
                  </a:extLst>
                </a:gridCol>
              </a:tblGrid>
              <a:tr h="295003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2000" b="1" i="0" u="none" strike="noStrike" kern="1200" cap="none" spc="0" normalizeH="0" baseline="0" noProof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แผนการดำเนินการตามตัวชี้วัด</a:t>
                      </a:r>
                      <a:endParaRPr kumimoji="0" lang="en-US" sz="20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7566634"/>
                  </a:ext>
                </a:extLst>
              </a:tr>
            </a:tbl>
          </a:graphicData>
        </a:graphic>
      </p:graphicFrame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DBB68B68-8486-0817-49B3-52BDADB03668}"/>
              </a:ext>
            </a:extLst>
          </p:cNvPr>
          <p:cNvCxnSpPr>
            <a:cxnSpLocks/>
          </p:cNvCxnSpPr>
          <p:nvPr/>
        </p:nvCxnSpPr>
        <p:spPr>
          <a:xfrm>
            <a:off x="7436484" y="3621962"/>
            <a:ext cx="1073671" cy="0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headEnd type="diamond" w="med" len="med"/>
            <a:tailEnd type="triangle" w="med" len="med"/>
          </a:ln>
          <a:effectLst/>
        </p:spPr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A85A6273-1809-737F-BCDE-C25A18753500}"/>
              </a:ext>
            </a:extLst>
          </p:cNvPr>
          <p:cNvSpPr txBox="1"/>
          <p:nvPr/>
        </p:nvSpPr>
        <p:spPr>
          <a:xfrm>
            <a:off x="123081" y="-15861"/>
            <a:ext cx="808356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0BD9336-FB87-99F9-9C4E-4B749F0BD79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9144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5C6D154-BB8A-41F4-A743-957630BEB1BB}" type="slidenum">
              <a:rPr lang="en-US" smtClean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Calibri" panose="020F0502020204030204" pitchFamily="34" charset="0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CFEB4A97-98A5-38E5-616D-A2F0BEB36AD0}"/>
              </a:ext>
            </a:extLst>
          </p:cNvPr>
          <p:cNvSpPr/>
          <p:nvPr/>
        </p:nvSpPr>
        <p:spPr>
          <a:xfrm>
            <a:off x="259646" y="445804"/>
            <a:ext cx="11298603" cy="338514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5838" marR="0" lvl="0" indent="-985838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 8 : 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จำนวนผู้เข้ารับการถ่ายทอดองค์ความรู้ด้านมาตรฐานสินค้าเกษตร,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มาตรฐานโคเด็ก</a:t>
            </a:r>
            <a:r>
              <a:rPr kumimoji="0" lang="th-TH" sz="2000" b="1" i="0" u="none" strike="noStrike" kern="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ซ์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, </a:t>
            </a:r>
            <a:r>
              <a:rPr kumimoji="0" lang="en-US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WOAH, IPPC, </a:t>
            </a:r>
            <a:r>
              <a:rPr kumimoji="0" lang="th-TH" sz="2000" b="1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itchFamily="34" charset="-34"/>
                <a:ea typeface="Tahoma" pitchFamily="34" charset="0"/>
                <a:cs typeface="TH SarabunPSK" pitchFamily="34" charset="-34"/>
                <a:sym typeface="Arial"/>
              </a:rPr>
              <a:t>มาตรฐานอาเซียน, และเรื่องอื่นที่เกี่ยวข้อง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34D86117-BE90-7C62-9C05-8784C56BDBAB}"/>
              </a:ext>
            </a:extLst>
          </p:cNvPr>
          <p:cNvCxnSpPr>
            <a:cxnSpLocks/>
          </p:cNvCxnSpPr>
          <p:nvPr/>
        </p:nvCxnSpPr>
        <p:spPr>
          <a:xfrm>
            <a:off x="10759440" y="3621962"/>
            <a:ext cx="1117600" cy="0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headEnd type="diamond" w="med" len="med"/>
            <a:tailEnd type="triangle" w="med" len="med"/>
          </a:ln>
          <a:effectLst/>
        </p:spPr>
      </p:cxn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3AAA7889-FF63-AF75-B7E6-02870374AFFB}"/>
              </a:ext>
            </a:extLst>
          </p:cNvPr>
          <p:cNvCxnSpPr>
            <a:cxnSpLocks/>
          </p:cNvCxnSpPr>
          <p:nvPr/>
        </p:nvCxnSpPr>
        <p:spPr>
          <a:xfrm>
            <a:off x="5267961" y="2524389"/>
            <a:ext cx="6609079" cy="37556"/>
          </a:xfrm>
          <a:prstGeom prst="line">
            <a:avLst/>
          </a:prstGeom>
          <a:noFill/>
          <a:ln w="12700" cap="flat" cmpd="sng" algn="ctr">
            <a:solidFill>
              <a:sysClr val="windowText" lastClr="000000">
                <a:lumMod val="65000"/>
                <a:lumOff val="35000"/>
              </a:sysClr>
            </a:solidFill>
            <a:prstDash val="solid"/>
            <a:miter lim="800000"/>
            <a:headEnd type="diamond" w="med" len="med"/>
            <a:tailEnd type="triangle" w="med" len="med"/>
          </a:ln>
          <a:effectLst/>
        </p:spPr>
      </p:cxnSp>
      <p:sp>
        <p:nvSpPr>
          <p:cNvPr id="3" name="สี่เหลี่ยมผืนผ้า 45">
            <a:extLst>
              <a:ext uri="{FF2B5EF4-FFF2-40B4-BE49-F238E27FC236}">
                <a16:creationId xmlns:a16="http://schemas.microsoft.com/office/drawing/2014/main" id="{AB70D3E3-F136-3D4A-5BBD-B46DBDC1E41F}"/>
              </a:ext>
            </a:extLst>
          </p:cNvPr>
          <p:cNvSpPr/>
          <p:nvPr/>
        </p:nvSpPr>
        <p:spPr>
          <a:xfrm>
            <a:off x="0" y="17559"/>
            <a:ext cx="12192000" cy="365309"/>
          </a:xfrm>
          <a:prstGeom prst="rect">
            <a:avLst/>
          </a:prstGeom>
          <a:solidFill>
            <a:schemeClr val="accent1">
              <a:lumMod val="75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</a:p>
        </p:txBody>
      </p:sp>
    </p:spTree>
    <p:extLst>
      <p:ext uri="{BB962C8B-B14F-4D97-AF65-F5344CB8AC3E}">
        <p14:creationId xmlns:p14="http://schemas.microsoft.com/office/powerpoint/2010/main" val="373174994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CB84CE8-5815-4F62-340F-1B61B17577D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3015FFC-DEEA-4EFC-1C4F-36EDE96EB2B3}"/>
              </a:ext>
            </a:extLst>
          </p:cNvPr>
          <p:cNvSpPr/>
          <p:nvPr/>
        </p:nvSpPr>
        <p:spPr>
          <a:xfrm>
            <a:off x="-13648" y="-15861"/>
            <a:ext cx="11627893" cy="418052"/>
          </a:xfrm>
          <a:prstGeom prst="rect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9E8D11E-C381-A959-338A-6E064AE5E06E}"/>
              </a:ext>
            </a:extLst>
          </p:cNvPr>
          <p:cNvSpPr txBox="1"/>
          <p:nvPr/>
        </p:nvSpPr>
        <p:spPr>
          <a:xfrm>
            <a:off x="123081" y="-15861"/>
            <a:ext cx="927602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EAF202EC-A4E1-F9BD-012A-C7B33ED0F7D1}"/>
              </a:ext>
            </a:extLst>
          </p:cNvPr>
          <p:cNvSpPr/>
          <p:nvPr/>
        </p:nvSpPr>
        <p:spPr>
          <a:xfrm>
            <a:off x="9962867" y="6400952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9" name="Picture 2" descr="สำนักงานคณะกรรมการการพัฒนาระบบราชการ">
            <a:extLst>
              <a:ext uri="{FF2B5EF4-FFF2-40B4-BE49-F238E27FC236}">
                <a16:creationId xmlns:a16="http://schemas.microsoft.com/office/drawing/2014/main" id="{D608432C-3824-E1FB-F309-CA9DAE870E5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656345" y="31427"/>
            <a:ext cx="497291" cy="4175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8FFABA4-B3DB-A815-323F-9CECD314ECF6}"/>
              </a:ext>
            </a:extLst>
          </p:cNvPr>
          <p:cNvSpPr txBox="1"/>
          <p:nvPr/>
        </p:nvSpPr>
        <p:spPr>
          <a:xfrm>
            <a:off x="87518" y="413715"/>
            <a:ext cx="7958233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7800" marR="0" lvl="0" indent="-1778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ตัวชี้วัดที่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9 :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คะแนนการประเมินสถานะของหน่วยงานในการเป็นระบบราชการ 4.0 (</a:t>
            </a:r>
            <a:r>
              <a:rPr kumimoji="0" lang="en-US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 4.0)</a:t>
            </a:r>
            <a:endParaRPr kumimoji="0" lang="th-TH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  <a:sym typeface="Symbol" panose="05050102010706020507" pitchFamily="18" charset="2"/>
            </a:endParaRPr>
          </a:p>
        </p:txBody>
      </p:sp>
      <p:grpSp>
        <p:nvGrpSpPr>
          <p:cNvPr id="23" name="Group 22">
            <a:extLst>
              <a:ext uri="{FF2B5EF4-FFF2-40B4-BE49-F238E27FC236}">
                <a16:creationId xmlns:a16="http://schemas.microsoft.com/office/drawing/2014/main" id="{09C4F857-E00E-E23B-FB5E-1FA65293C482}"/>
              </a:ext>
            </a:extLst>
          </p:cNvPr>
          <p:cNvGrpSpPr/>
          <p:nvPr/>
        </p:nvGrpSpPr>
        <p:grpSpPr>
          <a:xfrm>
            <a:off x="10643689" y="-5108"/>
            <a:ext cx="1107285" cy="676140"/>
            <a:chOff x="12240606" y="1307654"/>
            <a:chExt cx="1107285" cy="615553"/>
          </a:xfrm>
        </p:grpSpPr>
        <p:pic>
          <p:nvPicPr>
            <p:cNvPr id="24" name="Picture 1" descr="C:\Users\dathpan\Downloads\056aac9a306aef891367aae43a86394b.jpg">
              <a:extLst>
                <a:ext uri="{FF2B5EF4-FFF2-40B4-BE49-F238E27FC236}">
                  <a16:creationId xmlns:a16="http://schemas.microsoft.com/office/drawing/2014/main" id="{73B33D2E-6D22-1A3A-F41E-67290CA1F6C7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5" name="TextBox 2">
              <a:extLst>
                <a:ext uri="{FF2B5EF4-FFF2-40B4-BE49-F238E27FC236}">
                  <a16:creationId xmlns:a16="http://schemas.microsoft.com/office/drawing/2014/main" id="{2ECC2593-CE7E-FDE4-6EC5-CC20C0C9864D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4884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33" name="TextBox 32">
            <a:extLst>
              <a:ext uri="{FF2B5EF4-FFF2-40B4-BE49-F238E27FC236}">
                <a16:creationId xmlns:a16="http://schemas.microsoft.com/office/drawing/2014/main" id="{F2BA5E36-381A-4826-AA0F-C93DE46F63D8}"/>
              </a:ext>
            </a:extLst>
          </p:cNvPr>
          <p:cNvSpPr txBox="1"/>
          <p:nvPr/>
        </p:nvSpPr>
        <p:spPr>
          <a:xfrm>
            <a:off x="104285" y="6341638"/>
            <a:ext cx="7920000" cy="296043"/>
          </a:xfrm>
          <a:prstGeom prst="rect">
            <a:avLst/>
          </a:prstGeom>
          <a:noFill/>
          <a:ln w="12700">
            <a:noFill/>
          </a:ln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-3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เงื่อนไข</a:t>
            </a:r>
            <a:r>
              <a:rPr kumimoji="0" lang="en-US" sz="1600" b="1" i="0" u="none" strike="noStrike" kern="1200" cap="none" spc="-3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: -</a:t>
            </a:r>
            <a:endParaRPr kumimoji="0" lang="th-TH" sz="1600" b="0" i="0" u="none" strike="noStrike" kern="1200" cap="none" spc="-3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6B79DE39-362A-CA3E-A783-C88BF5433D2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4794855"/>
              </p:ext>
            </p:extLst>
          </p:nvPr>
        </p:nvGraphicFramePr>
        <p:xfrm>
          <a:off x="165986" y="4109508"/>
          <a:ext cx="7914440" cy="994763"/>
        </p:xfrm>
        <a:graphic>
          <a:graphicData uri="http://schemas.openxmlformats.org/drawingml/2006/table">
            <a:tbl>
              <a:tblPr firstRow="1" bandRow="1"/>
              <a:tblGrid>
                <a:gridCol w="791444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791444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>
                      <a:lvl1pPr marL="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b="1" kern="1200">
                          <a:solidFill>
                            <a:schemeClr val="lt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6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6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6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2564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2565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rgbClr val="0000CC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600" dirty="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418.25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480.72</a:t>
                      </a:r>
                    </a:p>
                  </a:txBody>
                  <a:tcPr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469.71</a:t>
                      </a:r>
                      <a:endParaRPr lang="en-US" sz="16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447.00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 anchor="ctr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6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CC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3B9D3B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</a:t>
                      </a:r>
                    </a:p>
                  </a:txBody>
                  <a:tcPr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C000">
                        <a:lumMod val="20000"/>
                        <a:lumOff val="8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36" name="Google Shape;294;p8">
            <a:extLst>
              <a:ext uri="{FF2B5EF4-FFF2-40B4-BE49-F238E27FC236}">
                <a16:creationId xmlns:a16="http://schemas.microsoft.com/office/drawing/2014/main" id="{B93848C5-C989-CA6F-FFE3-C9A0CD3A5A8C}"/>
              </a:ext>
            </a:extLst>
          </p:cNvPr>
          <p:cNvSpPr/>
          <p:nvPr/>
        </p:nvSpPr>
        <p:spPr>
          <a:xfrm>
            <a:off x="95068" y="781330"/>
            <a:ext cx="8044821" cy="286228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prstClr val="black"/>
              </a:buClr>
              <a:buSzPts val="1100"/>
              <a:buFont typeface="Tahoma"/>
              <a:buNone/>
              <a:tabLst/>
              <a:defRPr/>
            </a:pPr>
            <a:r>
              <a:rPr kumimoji="0" 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 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คือ เครื่องมือการประเมินระบบการบริหารของส่วนราชการในเชิงบูรณาการ เพื่อเชื่อมโยงยุทธศาสตร์ของส่วนราชการกับเป้าหมาย และทิศทางการพัฒนาของประเทศ โดยมีวัตถุประสงค์เพื่อเป็นแนวทางให้ส่วนราชการพัฒนาไปสู่ระบบราชการ 4.0 เพื่อประเมินความสามารถ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</a:t>
            </a: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พิจารณาจากความสามารถ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ในการบริหารจัดการภายในหน่วยงานและความพยายามของส่วนราชการในการขับเคลื่อนงานให้บรรลุเป้าหมายอย่างยั่งยืน โดยพิจารณาจาก 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ผลการประเมินสถานะการเป็นระบบราชการ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(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 จากสำนักงาน ก.พ.ร</a:t>
            </a:r>
            <a:r>
              <a:rPr kumimoji="0" lang="en-US" sz="1800" b="0" i="0" u="none" strike="noStrike" kern="120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Tahoma" panose="020B0604030504040204" pitchFamily="34" charset="0"/>
                <a:cs typeface="TH SarabunPSK" panose="020B0500040200020003" pitchFamily="34" charset="-34"/>
              </a:rPr>
              <a:t>.</a:t>
            </a:r>
          </a:p>
          <a:p>
            <a:pPr marL="265113" marR="0" lvl="0" indent="-176213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265113" algn="l"/>
              </a:tabLst>
              <a:defRPr/>
            </a:pP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พิจารณาจากผลการประเมินสถานะการเป็นระบบราชการ 4.0 (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PMQA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4.0)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ซึ่งเป็นคะแนนเฉลี่ยในภาพรวมทั้ง 7 หมวด ประกอบด้วย หมวด 1 การนำองค์การ หมวด 2 การวางแผนเชิงยุทธศาสตร์ หมวด 3 การให้ความสำคัญกับผู้รับบริการและ</a:t>
            </a:r>
            <a:b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 หมวด 4 การวัด การวิเคราะห์และการจัดการความรู้ หมวด 5 การมุ่งเน้นบุคลากร หมวด 6 การมุ่งเน้นระบบปฏิบัติการ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8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และหมวด 7 ผลลัพธ์การดำเนินการ</a:t>
            </a:r>
            <a:endParaRPr kumimoji="0" lang="en-US" sz="1800" b="1" i="0" u="none" strike="noStrike" kern="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37" name="Rectangle 36">
            <a:extLst>
              <a:ext uri="{FF2B5EF4-FFF2-40B4-BE49-F238E27FC236}">
                <a16:creationId xmlns:a16="http://schemas.microsoft.com/office/drawing/2014/main" id="{981A9C4D-968E-ED15-2FA9-F0ED1CFA65FF}"/>
              </a:ext>
            </a:extLst>
          </p:cNvPr>
          <p:cNvSpPr/>
          <p:nvPr/>
        </p:nvSpPr>
        <p:spPr>
          <a:xfrm>
            <a:off x="8148485" y="722033"/>
            <a:ext cx="3982864" cy="4276687"/>
          </a:xfrm>
          <a:prstGeom prst="rect">
            <a:avLst/>
          </a:prstGeom>
          <a:solidFill>
            <a:sysClr val="window" lastClr="FFFFFF">
              <a:lumMod val="95000"/>
            </a:sys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40" name="Google Shape;269;p8">
            <a:extLst>
              <a:ext uri="{FF2B5EF4-FFF2-40B4-BE49-F238E27FC236}">
                <a16:creationId xmlns:a16="http://schemas.microsoft.com/office/drawing/2014/main" id="{CFA8F9FD-8F72-2598-77EF-E72DE01B7B18}"/>
              </a:ext>
            </a:extLst>
          </p:cNvPr>
          <p:cNvGraphicFramePr/>
          <p:nvPr/>
        </p:nvGraphicFramePr>
        <p:xfrm>
          <a:off x="8375653" y="3767275"/>
          <a:ext cx="3643320" cy="969294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91083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108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284830">
                <a:tc gridSpan="4"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</a:t>
                      </a:r>
                      <a:endParaRPr sz="1600" u="none" strike="noStrike" cap="none" dirty="0">
                        <a:solidFill>
                          <a:schemeClr val="dk1"/>
                        </a:solidFill>
                        <a:latin typeface="TH SarabunPSK" panose="020B0500040200020003" pitchFamily="34" charset="-34"/>
                        <a:ea typeface="Sarabun"/>
                        <a:cs typeface="TH SarabunPSK" panose="020B0500040200020003" pitchFamily="34" charset="-34"/>
                        <a:sym typeface="Sarabun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4830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2561-2565</a:t>
                      </a:r>
                      <a:endParaRPr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800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2566-2570</a:t>
                      </a:r>
                      <a:endParaRPr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2571-2575</a:t>
                      </a:r>
                      <a:endParaRPr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dk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2576-2580</a:t>
                      </a:r>
                      <a:endParaRPr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49025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lvl="0" algn="ctr">
                        <a:lnSpc>
                          <a:spcPct val="80000"/>
                        </a:lnSpc>
                        <a:defRPr/>
                      </a:pPr>
                      <a:endParaRPr lang="th-TH" sz="1400">
                        <a:solidFill>
                          <a:schemeClr val="bg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rtl="0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>
                          <a:solidFill>
                            <a:srgbClr val="3B9D3B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ร้อยละ 85 </a:t>
                      </a: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 algn="ctr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9</a:t>
                      </a: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5</a:t>
                      </a:r>
                      <a:r>
                        <a:rPr kumimoji="0" lang="en-US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 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0" cap="none" spc="0" normalizeH="0" baseline="0" noProof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ร้อยละ </a:t>
                      </a:r>
                      <a:r>
                        <a:rPr kumimoji="0" lang="en-US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  <a:sym typeface="Arial"/>
                        </a:rPr>
                        <a:t>100</a:t>
                      </a:r>
                      <a:endParaRPr kumimoji="0" lang="th-TH" sz="1600" b="0" i="0" u="none" strike="noStrike" kern="0" cap="none" spc="0" normalizeH="0" baseline="0" noProof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  <a:sym typeface="Arial"/>
                      </a:endParaRPr>
                    </a:p>
                  </a:txBody>
                  <a:tcPr marL="91450" marR="91450" marT="45725" marB="45725">
                    <a:lnL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L>
                    <a:lnR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R>
                    <a:lnT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T>
                    <a:lnB w="12700" cap="flat" cmpd="sng">
                      <a:solidFill>
                        <a:srgbClr val="A5A5A5"/>
                      </a:solidFill>
                      <a:prstDash val="solid"/>
                      <a:round/>
                      <a:headEnd type="none" w="sm" len="sm"/>
                      <a:tailEnd type="none" w="sm" len="sm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pSp>
        <p:nvGrpSpPr>
          <p:cNvPr id="3" name="กลุ่ม 2">
            <a:extLst>
              <a:ext uri="{FF2B5EF4-FFF2-40B4-BE49-F238E27FC236}">
                <a16:creationId xmlns:a16="http://schemas.microsoft.com/office/drawing/2014/main" id="{BB83824A-86FC-E4D4-4B16-A36AB960143A}"/>
              </a:ext>
            </a:extLst>
          </p:cNvPr>
          <p:cNvGrpSpPr/>
          <p:nvPr/>
        </p:nvGrpSpPr>
        <p:grpSpPr>
          <a:xfrm>
            <a:off x="8180644" y="862469"/>
            <a:ext cx="4014613" cy="643554"/>
            <a:chOff x="8180644" y="862469"/>
            <a:chExt cx="4014613" cy="643554"/>
          </a:xfrm>
        </p:grpSpPr>
        <p:sp>
          <p:nvSpPr>
            <p:cNvPr id="38" name="Google Shape;262;p8">
              <a:extLst>
                <a:ext uri="{FF2B5EF4-FFF2-40B4-BE49-F238E27FC236}">
                  <a16:creationId xmlns:a16="http://schemas.microsoft.com/office/drawing/2014/main" id="{035D4CDC-F9AD-ADFB-BB47-8D1EE257FBC9}"/>
                </a:ext>
              </a:extLst>
            </p:cNvPr>
            <p:cNvSpPr/>
            <p:nvPr/>
          </p:nvSpPr>
          <p:spPr>
            <a:xfrm>
              <a:off x="8736201" y="862469"/>
              <a:ext cx="3459056" cy="584735"/>
            </a:xfrm>
            <a:prstGeom prst="rect">
              <a:avLst/>
            </a:prstGeom>
            <a:noFill/>
            <a:ln>
              <a:noFill/>
            </a:ln>
          </p:spPr>
          <p:txBody>
            <a:bodyPr spcFirstLastPara="1" wrap="square" lIns="91425" tIns="45700" rIns="91425" bIns="45700" anchor="t" anchorCtr="0">
              <a:spAutoFit/>
            </a:bodyPr>
            <a:lstStyle/>
            <a:p>
              <a:pPr marL="0" marR="0" lvl="0" indent="0" algn="l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Sarabun"/>
                <a:buNone/>
                <a:tabLst/>
                <a:defRPr/>
              </a:pPr>
              <a:r>
                <a:rPr kumimoji="0" lang="th-TH" sz="1600" b="1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ยุทธศาสตร์ชาติ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:</a:t>
              </a: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การปรับสมดุลและพัฒนาระบบบริหาร</a:t>
              </a:r>
              <a:b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</a:br>
              <a:r>
                <a:rPr kumimoji="0" lang="en-US" sz="1600" b="0" i="0" u="none" strike="noStrike" kern="0" cap="none" spc="0" normalizeH="0" baseline="0" noProof="0" dirty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                      </a:t>
              </a:r>
              <a:r>
                <a:rPr kumimoji="0" lang="th-TH" sz="1600" b="0" i="0" u="none" strike="noStrike" kern="0" cap="none" spc="0" normalizeH="0" baseline="0" noProof="0">
                  <a:ln>
                    <a:noFill/>
                  </a:ln>
                  <a:solidFill>
                    <a:srgbClr val="000000"/>
                  </a:solidFill>
                  <a:effectLst/>
                  <a:uLnTx/>
                  <a:uFillTx/>
                  <a:latin typeface="TH SarabunPSK" panose="020B0500040200020003" pitchFamily="34" charset="-34"/>
                  <a:ea typeface="Sarabun"/>
                  <a:cs typeface="TH SarabunPSK" panose="020B0500040200020003" pitchFamily="34" charset="-34"/>
                  <a:sym typeface="Sarabun"/>
                </a:rPr>
                <a:t>จัดการภาครัฐ </a:t>
              </a:r>
              <a:endParaRPr kumimoji="0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endParaRPr>
            </a:p>
          </p:txBody>
        </p:sp>
        <p:pic>
          <p:nvPicPr>
            <p:cNvPr id="41" name="Google Shape;273;p8">
              <a:extLst>
                <a:ext uri="{FF2B5EF4-FFF2-40B4-BE49-F238E27FC236}">
                  <a16:creationId xmlns:a16="http://schemas.microsoft.com/office/drawing/2014/main" id="{90EDE73B-C6CD-DBD3-27AD-FD2818E46C1D}"/>
                </a:ext>
              </a:extLst>
            </p:cNvPr>
            <p:cNvPicPr preferRelativeResize="0"/>
            <p:nvPr/>
          </p:nvPicPr>
          <p:blipFill rotWithShape="1">
            <a:blip r:embed="rId5">
              <a:alphaModFix/>
            </a:blip>
            <a:srcRect/>
            <a:stretch/>
          </p:blipFill>
          <p:spPr>
            <a:xfrm>
              <a:off x="8180644" y="864536"/>
              <a:ext cx="621792" cy="641487"/>
            </a:xfrm>
            <a:prstGeom prst="rect">
              <a:avLst/>
            </a:prstGeom>
            <a:noFill/>
            <a:ln>
              <a:noFill/>
            </a:ln>
          </p:spPr>
        </p:pic>
      </p:grpSp>
      <p:sp>
        <p:nvSpPr>
          <p:cNvPr id="39" name="Google Shape;263;p8">
            <a:extLst>
              <a:ext uri="{FF2B5EF4-FFF2-40B4-BE49-F238E27FC236}">
                <a16:creationId xmlns:a16="http://schemas.microsoft.com/office/drawing/2014/main" id="{8862E02D-6F81-9692-5BD4-D786DB35C9AD}"/>
              </a:ext>
            </a:extLst>
          </p:cNvPr>
          <p:cNvSpPr/>
          <p:nvPr/>
        </p:nvSpPr>
        <p:spPr>
          <a:xfrm>
            <a:off x="8755265" y="1555081"/>
            <a:ext cx="3404999" cy="58473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Sarabun"/>
              <a:buNone/>
              <a:tabLst>
                <a:tab pos="808038" algn="l"/>
              </a:tabLst>
              <a:defRPr/>
            </a:pPr>
            <a:r>
              <a:rPr kumimoji="0" lang="th-TH" sz="16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แผนแม่บท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ประเด็นที่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20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การบริการประชาชน</a:t>
            </a:r>
            <a:b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</a:b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               </a:t>
            </a:r>
            <a:r>
              <a:rPr kumimoji="0" lang="th-TH" sz="16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และประสิทธิภาพภาครัฐ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 </a:t>
            </a:r>
            <a:endParaRPr kumimoji="0" sz="1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43" name="Rectangle 42">
            <a:extLst>
              <a:ext uri="{FF2B5EF4-FFF2-40B4-BE49-F238E27FC236}">
                <a16:creationId xmlns:a16="http://schemas.microsoft.com/office/drawing/2014/main" id="{F33C1051-A07F-315D-EC99-3253653BA47B}"/>
              </a:ext>
            </a:extLst>
          </p:cNvPr>
          <p:cNvSpPr/>
          <p:nvPr/>
        </p:nvSpPr>
        <p:spPr>
          <a:xfrm>
            <a:off x="8190690" y="2451093"/>
            <a:ext cx="3959708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เป้าหมายระดับแผนแม่บทย่อย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ภาครัฐมีขีดสมรรถนะสูงเทียบเท่า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  <a:p>
            <a:pPr marL="1524000" marR="0" lvl="0" indent="-152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1558925" algn="l"/>
              </a:tabLst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                                  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มาตรฐานสากลและมีความคล่องตัว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</a:t>
            </a:r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C9A4F22E-5707-6BBE-A420-29F24804D30E}"/>
              </a:ext>
            </a:extLst>
          </p:cNvPr>
          <p:cNvSpPr/>
          <p:nvPr/>
        </p:nvSpPr>
        <p:spPr>
          <a:xfrm>
            <a:off x="8192158" y="2155820"/>
            <a:ext cx="401031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แผนแม่บทย่อย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การพัฒนาระบบบริหารงานภาครัฐ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600" b="0" i="0" u="none" strike="noStrike" kern="1200" cap="none" spc="-2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88AC86D2-4072-1739-B3F7-118444FE391B}"/>
              </a:ext>
            </a:extLst>
          </p:cNvPr>
          <p:cNvSpPr/>
          <p:nvPr/>
        </p:nvSpPr>
        <p:spPr>
          <a:xfrm>
            <a:off x="8190969" y="2993997"/>
            <a:ext cx="3901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46088" marR="0" lvl="0" indent="-446088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ตัวชี้วัด</a:t>
            </a:r>
            <a:r>
              <a:rPr kumimoji="0" lang="en-US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สัดส่วนของหน่วยงานที่มีเกณฑ์การประเมินสถานะของ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หน่วยงานภาครัฐในการเป็นระบบราชการ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4.0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ที่อยู่ในระดับ</a:t>
            </a:r>
            <a:b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  </a:t>
            </a:r>
            <a:r>
              <a:rPr kumimoji="0" lang="th-TH" sz="1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ก้าวหน้าขึ้นไปต่อหน่วยงานภาครัฐทั้งหมด</a:t>
            </a:r>
          </a:p>
        </p:txBody>
      </p:sp>
      <p:graphicFrame>
        <p:nvGraphicFramePr>
          <p:cNvPr id="47" name="Table 31">
            <a:extLst>
              <a:ext uri="{FF2B5EF4-FFF2-40B4-BE49-F238E27FC236}">
                <a16:creationId xmlns:a16="http://schemas.microsoft.com/office/drawing/2014/main" id="{46BFD8A7-E7BF-32C3-C535-78E2A41DE1D8}"/>
              </a:ext>
            </a:extLst>
          </p:cNvPr>
          <p:cNvGraphicFramePr>
            <a:graphicFrameLocks noGrp="1"/>
          </p:cNvGraphicFramePr>
          <p:nvPr/>
        </p:nvGraphicFramePr>
        <p:xfrm>
          <a:off x="145869" y="5515021"/>
          <a:ext cx="7927339" cy="693112"/>
        </p:xfrm>
        <a:graphic>
          <a:graphicData uri="http://schemas.openxmlformats.org/drawingml/2006/table">
            <a:tbl>
              <a:tblPr firstRow="1" bandRow="1"/>
              <a:tblGrid>
                <a:gridCol w="25682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6128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9780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252969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40000"/>
                        <a:lumOff val="60000"/>
                      </a:srgb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 anchor="b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ysClr val="windowText" lastClr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70AD47">
                        <a:lumMod val="60000"/>
                        <a:lumOff val="40000"/>
                      </a:srgb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9008"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300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400 </a:t>
                      </a:r>
                      <a:r>
                        <a:rPr kumimoji="0" lang="th-TH" sz="1800" b="0" i="0" u="none" strike="noStrike" kern="0" cap="none" spc="0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None/>
                        <a:tabLst>
                          <a:tab pos="265113" algn="l"/>
                        </a:tabLst>
                        <a:defRPr/>
                      </a:pPr>
                      <a:r>
                        <a:rPr kumimoji="0" lang="en-US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470 </a:t>
                      </a:r>
                      <a:r>
                        <a:rPr kumimoji="0" lang="th-TH" sz="18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คะแนน</a:t>
                      </a:r>
                      <a:endParaRPr kumimoji="0" lang="en-US" sz="18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ysClr val="window" lastClr="FFFFFF">
                          <a:lumMod val="8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ysClr val="window" lastClr="FFFFFF">
                          <a:lumMod val="6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48" name="TextBox 47">
            <a:extLst>
              <a:ext uri="{FF2B5EF4-FFF2-40B4-BE49-F238E27FC236}">
                <a16:creationId xmlns:a16="http://schemas.microsoft.com/office/drawing/2014/main" id="{BD8D6721-42AC-957B-CC58-607E1A91C868}"/>
              </a:ext>
            </a:extLst>
          </p:cNvPr>
          <p:cNvSpPr txBox="1"/>
          <p:nvPr/>
        </p:nvSpPr>
        <p:spPr>
          <a:xfrm>
            <a:off x="123081" y="5235935"/>
            <a:ext cx="6391656" cy="3108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t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เกณฑ์การประเมิน </a:t>
            </a:r>
            <a:endParaRPr kumimoji="0" lang="th-TH" sz="1600" b="1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A84EF5CF-B1BA-B22A-5DB2-1A5428967A8F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80793" y="1571957"/>
            <a:ext cx="622800" cy="622800"/>
          </a:xfrm>
          <a:prstGeom prst="rect">
            <a:avLst/>
          </a:prstGeom>
        </p:spPr>
      </p:pic>
      <p:sp>
        <p:nvSpPr>
          <p:cNvPr id="2" name="Google Shape;478;p10">
            <a:extLst>
              <a:ext uri="{FF2B5EF4-FFF2-40B4-BE49-F238E27FC236}">
                <a16:creationId xmlns:a16="http://schemas.microsoft.com/office/drawing/2014/main" id="{99AC955F-F850-E290-67D7-B9E22F432FA3}"/>
              </a:ext>
            </a:extLst>
          </p:cNvPr>
          <p:cNvSpPr txBox="1"/>
          <p:nvPr/>
        </p:nvSpPr>
        <p:spPr>
          <a:xfrm>
            <a:off x="8970575" y="-9112"/>
            <a:ext cx="1809845" cy="41760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2060"/>
              </a:buClr>
              <a:buSzPts val="2000"/>
              <a:buFont typeface="Sarabun"/>
              <a:buNone/>
              <a:tabLst/>
              <a:defRPr/>
            </a:pP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KPI </a:t>
            </a:r>
            <a:r>
              <a:rPr kumimoji="0" lang="th-TH" sz="2000" b="1" i="0" u="none" strike="noStrike" kern="1200" cap="none" spc="0" normalizeH="0" baseline="0" noProof="0" err="1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Template</a:t>
            </a:r>
            <a:r>
              <a:rPr kumimoji="0" lang="th-TH" sz="2000" b="1" i="0" u="none" strike="noStrike" kern="1200" cap="none" spc="0" normalizeH="0" baseline="0" noProof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39DDDAA-D90D-F2A1-A57D-27CE526D40E0}"/>
              </a:ext>
            </a:extLst>
          </p:cNvPr>
          <p:cNvSpPr/>
          <p:nvPr/>
        </p:nvSpPr>
        <p:spPr>
          <a:xfrm>
            <a:off x="92600" y="3819970"/>
            <a:ext cx="4865480" cy="2799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 ปี 256</a:t>
            </a:r>
            <a:r>
              <a:rPr kumimoji="0" lang="en-US" sz="18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8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r>
              <a:rPr kumimoji="0" lang="en-US" sz="1800" b="0" i="0" u="none" strike="noStrike" kern="0" cap="none" spc="0" normalizeH="0" baseline="0" noProof="0" dirty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400 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</a:t>
            </a:r>
            <a:r>
              <a:rPr kumimoji="0" lang="th-TH" sz="1800" b="0" i="0" u="none" strike="noStrike" kern="0" cap="none" spc="0" normalizeH="0" baseline="0" noProof="0">
                <a:ln>
                  <a:noFill/>
                </a:ln>
                <a:solidFill>
                  <a:srgbClr val="0000CC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endParaRPr kumimoji="0" lang="th-TH" sz="1800" b="0" i="0" u="none" strike="noStrike" kern="120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Tahoma" panose="020B0604030504040204" pitchFamily="34" charset="0"/>
              <a:cs typeface="TH SarabunPSK" panose="020B0500040200020003" pitchFamily="34" charset="-34"/>
            </a:endParaRP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89BF3EA-7BD9-2FD8-E8C3-17E3F6AD5A3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749491" y="4826887"/>
            <a:ext cx="2935915" cy="1999686"/>
          </a:xfrm>
          <a:prstGeom prst="rect">
            <a:avLst/>
          </a:prstGeom>
        </p:spPr>
      </p:pic>
      <p:sp>
        <p:nvSpPr>
          <p:cNvPr id="11" name="Slide Number Placeholder 1">
            <a:extLst>
              <a:ext uri="{FF2B5EF4-FFF2-40B4-BE49-F238E27FC236}">
                <a16:creationId xmlns:a16="http://schemas.microsoft.com/office/drawing/2014/main" id="{A8B487BE-C528-D307-5834-07343BF45F7C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22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1578480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E1481D5-1892-A017-4BD8-AD577AAE63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12980019-0927-85CF-C602-7C95301D5821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9BBD2EF6-5574-7A85-3624-9DE874E9E8F3}"/>
              </a:ext>
            </a:extLst>
          </p:cNvPr>
          <p:cNvSpPr/>
          <p:nvPr/>
        </p:nvSpPr>
        <p:spPr>
          <a:xfrm>
            <a:off x="4186807" y="6618002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B9F21E06-8D4E-07DB-1464-98C3D4DE9148}"/>
              </a:ext>
            </a:extLst>
          </p:cNvPr>
          <p:cNvSpPr/>
          <p:nvPr/>
        </p:nvSpPr>
        <p:spPr>
          <a:xfrm>
            <a:off x="159401" y="6618002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2986D866-B039-AD5D-B8F8-03F44AD984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54CDB412-83DE-7598-AB46-5043024B1E76}"/>
              </a:ext>
            </a:extLst>
          </p:cNvPr>
          <p:cNvSpPr/>
          <p:nvPr/>
        </p:nvSpPr>
        <p:spPr>
          <a:xfrm>
            <a:off x="250419" y="717249"/>
            <a:ext cx="11841694" cy="1851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4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9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จะประกอบด้วย 163 หน่วยงาน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D002B58-A464-9571-9B58-1CC0C78FC431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86415E62-6582-1250-33C0-4782518683B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6787879"/>
              </p:ext>
            </p:extLst>
          </p:nvPr>
        </p:nvGraphicFramePr>
        <p:xfrm>
          <a:off x="250419" y="2934430"/>
          <a:ext cx="8050911" cy="100164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1302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65238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9728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921318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1330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19551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 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pillar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3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 pillar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6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</a:t>
                      </a:r>
                      <a:endParaRPr kumimoji="0" lang="th-TH" sz="14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</a:t>
                      </a:r>
                    </a:p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ระดับ 4 </a:t>
                      </a:r>
                    </a:p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 </a:t>
                      </a: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pillars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8E057375-4624-2F9E-136A-94283AC5E030}"/>
              </a:ext>
            </a:extLst>
          </p:cNvPr>
          <p:cNvSpPr txBox="1"/>
          <p:nvPr/>
        </p:nvSpPr>
        <p:spPr>
          <a:xfrm>
            <a:off x="8317561" y="2901195"/>
            <a:ext cx="3773168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 </a:t>
            </a:r>
            <a:b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DCB0BBC-FBB3-C9AD-4F3E-477D7EEF8A38}"/>
              </a:ext>
            </a:extLst>
          </p:cNvPr>
          <p:cNvSpPr/>
          <p:nvPr/>
        </p:nvSpPr>
        <p:spPr>
          <a:xfrm>
            <a:off x="250419" y="2588659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9" name="Slide Number Placeholder 1">
            <a:extLst>
              <a:ext uri="{FF2B5EF4-FFF2-40B4-BE49-F238E27FC236}">
                <a16:creationId xmlns:a16="http://schemas.microsoft.com/office/drawing/2014/main" id="{CB115D62-593C-0475-838A-37F7299F7A5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23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75FE28B5-4ABA-1EDC-A12B-46B94EB7EEE0}"/>
              </a:ext>
            </a:extLst>
          </p:cNvPr>
          <p:cNvGrpSpPr/>
          <p:nvPr/>
        </p:nvGrpSpPr>
        <p:grpSpPr>
          <a:xfrm>
            <a:off x="9213768" y="275727"/>
            <a:ext cx="936929" cy="621560"/>
            <a:chOff x="12240606" y="1307654"/>
            <a:chExt cx="1107285" cy="615553"/>
          </a:xfrm>
        </p:grpSpPr>
        <p:pic>
          <p:nvPicPr>
            <p:cNvPr id="13" name="Picture 12" descr="C:\Users\dathpan\Downloads\056aac9a306aef891367aae43a86394b.jpg">
              <a:extLst>
                <a:ext uri="{FF2B5EF4-FFF2-40B4-BE49-F238E27FC236}">
                  <a16:creationId xmlns:a16="http://schemas.microsoft.com/office/drawing/2014/main" id="{315511E9-455E-F4AB-1C99-49CCDF633850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4" name="TextBox 2">
              <a:extLst>
                <a:ext uri="{FF2B5EF4-FFF2-40B4-BE49-F238E27FC236}">
                  <a16:creationId xmlns:a16="http://schemas.microsoft.com/office/drawing/2014/main" id="{1E69FE54-8AB0-C8EA-CCE3-348BC12EC908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5" name="Google Shape;259;p8">
            <a:extLst>
              <a:ext uri="{FF2B5EF4-FFF2-40B4-BE49-F238E27FC236}">
                <a16:creationId xmlns:a16="http://schemas.microsoft.com/office/drawing/2014/main" id="{74E7E0A8-17DA-C5A6-519C-18281B379B8A}"/>
              </a:ext>
            </a:extLst>
          </p:cNvPr>
          <p:cNvSpPr/>
          <p:nvPr/>
        </p:nvSpPr>
        <p:spPr>
          <a:xfrm>
            <a:off x="203330" y="470935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10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: ระดับความพร้อมรัฐบาลดิจิทัลหน่วยงานภาครัฐของประเทศไทย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2BF23733-287D-33D6-ECA0-C4F2208051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0957238"/>
              </p:ext>
            </p:extLst>
          </p:nvPr>
        </p:nvGraphicFramePr>
        <p:xfrm>
          <a:off x="250419" y="4014482"/>
          <a:ext cx="10283341" cy="1180341"/>
        </p:xfrm>
        <a:graphic>
          <a:graphicData uri="http://schemas.openxmlformats.org/drawingml/2006/table">
            <a:tbl>
              <a:tblPr/>
              <a:tblGrid>
                <a:gridCol w="2390626">
                  <a:extLst>
                    <a:ext uri="{9D8B030D-6E8A-4147-A177-3AD203B41FA5}">
                      <a16:colId xmlns:a16="http://schemas.microsoft.com/office/drawing/2014/main" val="4116421523"/>
                    </a:ext>
                  </a:extLst>
                </a:gridCol>
                <a:gridCol w="2656573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492943">
                  <a:extLst>
                    <a:ext uri="{9D8B030D-6E8A-4147-A177-3AD203B41FA5}">
                      <a16:colId xmlns:a16="http://schemas.microsoft.com/office/drawing/2014/main" val="1583591442"/>
                    </a:ext>
                  </a:extLst>
                </a:gridCol>
                <a:gridCol w="2743199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</a:tblGrid>
              <a:tr h="158084">
                <a:tc gridSpan="4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 </a:t>
                      </a:r>
                      <a:endParaRPr lang="th-TH" sz="14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  <a:prstDash val="solid"/>
                    </a:lnR>
                    <a:lnT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800" b="1" i="0" u="none" strike="noStrike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800" b="1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48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mpd="sng">
                      <a:noFill/>
                      <a:prstDash val="soli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73169"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FD8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เป้าหมายมาตรฐาน (75)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E0B2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  <a:endParaRPr lang="th-TH" sz="1400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66131"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กลุ่มที่ 3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(หน่วยงานที่ได้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เป็นจำนวน  6-7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Pillars)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kumimoji="0" lang="en-US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4 ขึ้นไป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เท่ากับผลการดำเนินงาน ปี 68</a:t>
                      </a:r>
                      <a:endParaRPr lang="th-TH" sz="1400" strike="sng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5 ขึ้นไปอย่างน้อย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1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</a:p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มีจำนวน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ระดับ 5 ขึ้นไปอย่างน้อย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3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Pillars </a:t>
                      </a:r>
                    </a:p>
                    <a:p>
                      <a:pPr algn="ctr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และไม่มี </a:t>
                      </a:r>
                      <a:r>
                        <a:rPr lang="en-US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Pillar </a:t>
                      </a:r>
                      <a:r>
                        <a:rPr lang="th-TH" sz="1400" b="0" i="0" u="none" strike="noStrike" kern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ที่ต่ำกว่าระดับ 4</a:t>
                      </a:r>
                    </a:p>
                  </a:txBody>
                  <a:tcPr marL="61913" marR="61913" marT="23813" marB="23813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90569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6224352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28877D5-926A-F18A-9520-D4232C27233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สำนักงานพัฒนารัฐบาลดิจิทัล (องค์การมหาชน) สพร. หรือ DGA">
            <a:extLst>
              <a:ext uri="{FF2B5EF4-FFF2-40B4-BE49-F238E27FC236}">
                <a16:creationId xmlns:a16="http://schemas.microsoft.com/office/drawing/2014/main" id="{8F87CAEC-4117-60AF-8A32-736BC81015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96072" y="65168"/>
            <a:ext cx="524737" cy="3002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867FC70-460D-33EE-ADC2-06ACD7BAAC96}"/>
              </a:ext>
            </a:extLst>
          </p:cNvPr>
          <p:cNvSpPr/>
          <p:nvPr/>
        </p:nvSpPr>
        <p:spPr>
          <a:xfrm>
            <a:off x="237941" y="846497"/>
            <a:ext cx="11475978" cy="18512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marR="0" lvl="0" indent="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4394200" algn="l"/>
              </a:tabLst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สำนักงานพัฒนารัฐบาลดิจิทัล (องค์การมหาชน) หรือ สพร. สำรวจ เก็บรวบรวมข้อมูล วิเคราะห์ และวิจัย เพื่อจัดทำตัวชี้วัด ดัชนีสนับสนุนการพัฒนารัฐบาลดิจิทัลเสนอต่อคณะกรรมการพัฒนารัฐบาลดิจิทัล ซึ่งสอดคล้องกับโครงการสำรวจระดับความพร้อมการพัฒนารัฐบาลดิจิทัลหน่วยงานภาครัฐ ที่ทำการสำรวจมาอย่างต่อเนื่องตั้งแต่ปี พ.ศ. 2558 จนถึงปัจจุบัน โดยในปี พ.ศ. 256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8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สพร. ได้กำหนดกลุ่มเป้าหมายในการสำรวจ จำนวนรวมทั้งสิ้น 378 หน่วยงาน ประกอบด้วย หน่วยงานภาครัฐระดับกรมหรือเทียบเท่า จำนวน 302 หน่วยงาน (ส่วนราชการ รัฐวิสาหกิจ องค์การมหาชน และหน่วยงานรูปแบบอื่น) และคณะกรรมการผู้บริหารเทคโนโลยีสารสนเทศระดับสูงระดับจังหวัด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Provincial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Chief Information Officer Committee: PCIO)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จำนวน 76 จังหวัด</a:t>
            </a: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ระดับความพร้อมรัฐบาลดิจิทัล แบ่งเป็น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ระดับ (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Initial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Developing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Defined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Managed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,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Optimizing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 จากการสำรวจ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มิติ ได้แก่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1) Policies and Practices 2) Data-driven Practices 3)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Capability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4)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Public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Service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5)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Smart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Back Office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6)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Secure and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Efficient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Infrastructure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และ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7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)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Digital Technology Practices</a:t>
            </a:r>
            <a:endParaRPr kumimoji="0" lang="th-TH" sz="1400" b="0" i="0" u="none" strike="sng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ผลการสำรวจดังกล่าวจะสามารถใช้เป็นข้อมูลประกอบการจัดทำนโยบายและแผนการขับเคลื่อนภาครัฐไปสู่การเป็นรัฐบาลดิจิทัล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Digital Government)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โดย สพร. เป็นผู้ประมวลผลจากการสำรวจจากหน่วยงานทั้งหมดที่ประเมินตนเองตามแบบสำรวจของ สพร. (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DG Readiness Survey)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 แล้วประกาศผลระดับความพร้อมรัฐบาลดิจิทัลในทุกปี ผ่านเว็บไซต์ </a:t>
            </a:r>
            <a:r>
              <a:rPr kumimoji="0" lang="en-GB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  <a:hlinkClick r:id="rId4"/>
              </a:rPr>
              <a:t>https://www.dga.or.th/policy-standard/policy-regulation/dg-readiness-survey/</a:t>
            </a:r>
            <a:endParaRPr kumimoji="0" lang="th-TH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Tahoma" pitchFamily="34" charset="0"/>
              <a:cs typeface="TH SarabunPSK" panose="020B0500040200020003" pitchFamily="34" charset="-34"/>
            </a:endParaRPr>
          </a:p>
          <a:p>
            <a:pPr marL="177800" marR="0" lvl="0" indent="-177800" algn="thaiDist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>
                <a:tab pos="4394200" algn="l"/>
              </a:tabLst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รณีใช้ประเมินส่วนราชการที่อยู่ในระบบการประเมินส่วนราชการตามมาตรการปรับปรุงประสิทธิภาพในการปฏิบัติราชการของส่วนราชการตามที่สำนักงาน </a:t>
            </a:r>
            <a:r>
              <a:rPr kumimoji="0" lang="th-TH" sz="1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ก.พ.ร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Tahoma" pitchFamily="34" charset="0"/>
                <a:cs typeface="TH SarabunPSK" panose="020B0500040200020003" pitchFamily="34" charset="-34"/>
              </a:rPr>
              <a:t>. กำหนดในปี 2568 จะประกอบด้วย 163 หน่วยงาน</a:t>
            </a:r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6184A91F-095C-1B2B-5A79-9C8594BCEEAD}"/>
              </a:ext>
            </a:extLst>
          </p:cNvPr>
          <p:cNvSpPr/>
          <p:nvPr/>
        </p:nvSpPr>
        <p:spPr>
          <a:xfrm>
            <a:off x="270966" y="2868695"/>
            <a:ext cx="3433048" cy="24314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 ปี 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</a:t>
            </a: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9</a:t>
            </a:r>
            <a:r>
              <a:rPr kumimoji="0" lang="en-US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-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8574BF2-1161-2A55-FD1F-B6FE52CC5938}"/>
              </a:ext>
            </a:extLst>
          </p:cNvPr>
          <p:cNvSpPr txBox="1"/>
          <p:nvPr/>
        </p:nvSpPr>
        <p:spPr>
          <a:xfrm>
            <a:off x="8304415" y="3130189"/>
            <a:ext cx="3786314" cy="8248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เป้าหมายแผนแม่บทภายใต้ยุทธศาสตร์ พ.ศ. 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2566 – 2580 </a:t>
            </a:r>
            <a:r>
              <a:rPr kumimoji="0" lang="th-TH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(ฉบับแก้ไขเพิ่มเติม)</a:t>
            </a:r>
            <a:r>
              <a:rPr kumimoji="0" lang="en-US" sz="1400" b="1" i="0" u="none" strike="noStrike" kern="1200" cap="none" spc="-4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endParaRPr kumimoji="0" lang="th-TH" sz="1400" b="1" i="0" u="none" strike="noStrike" kern="1200" cap="none" spc="-4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0" marR="0" lvl="0" indent="0" algn="l" defTabSz="914400" rtl="0" eaLnBrk="1" fontAlgn="b" latinLnBrk="0" hangingPunct="1">
              <a:lnSpc>
                <a:spcPct val="85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สัดส่วนหน่วยงานระดับกรมที่มีระดับความพร้อมรัฐบาล ดิจิทัลหน่วยงานภาครัฐที่อยู่ในระดับ 4 ขึ้นไป ต่อ หน่วยงานภาครัฐระดับกรมทั้งหมด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b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(ไม่น้อยกว่าร้อยละ 20 ภายในปี 2570)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rgbClr val="0000FF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76215A50-6846-EF47-EBD0-92886F6738A0}"/>
              </a:ext>
            </a:extLst>
          </p:cNvPr>
          <p:cNvSpPr/>
          <p:nvPr/>
        </p:nvSpPr>
        <p:spPr>
          <a:xfrm>
            <a:off x="4199108" y="6492875"/>
            <a:ext cx="3918206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เดือน ต.ค. ของทุกปี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A7B70420-02FD-4E96-E7A3-39E4B66CAF56}"/>
              </a:ext>
            </a:extLst>
          </p:cNvPr>
          <p:cNvSpPr/>
          <p:nvPr/>
        </p:nvSpPr>
        <p:spPr>
          <a:xfrm>
            <a:off x="159401" y="6492875"/>
            <a:ext cx="6734673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สำนักงานพัฒนารัฐบาลดิจิทัล (องค์การมหาชน) (สพร.)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0F5709-083A-E5AB-F0B0-E204D00F4C40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28BC23F8-DB49-1ABD-E7D3-102B00C828D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6833099"/>
              </p:ext>
            </p:extLst>
          </p:nvPr>
        </p:nvGraphicFramePr>
        <p:xfrm>
          <a:off x="270966" y="3106189"/>
          <a:ext cx="8050911" cy="88655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50378">
                  <a:extLst>
                    <a:ext uri="{9D8B030D-6E8A-4147-A177-3AD203B41FA5}">
                      <a16:colId xmlns:a16="http://schemas.microsoft.com/office/drawing/2014/main" val="51523606"/>
                    </a:ext>
                  </a:extLst>
                </a:gridCol>
                <a:gridCol w="664951">
                  <a:extLst>
                    <a:ext uri="{9D8B030D-6E8A-4147-A177-3AD203B41FA5}">
                      <a16:colId xmlns:a16="http://schemas.microsoft.com/office/drawing/2014/main" val="2644754066"/>
                    </a:ext>
                  </a:extLst>
                </a:gridCol>
                <a:gridCol w="624894">
                  <a:extLst>
                    <a:ext uri="{9D8B030D-6E8A-4147-A177-3AD203B41FA5}">
                      <a16:colId xmlns:a16="http://schemas.microsoft.com/office/drawing/2014/main" val="1595627643"/>
                    </a:ext>
                  </a:extLst>
                </a:gridCol>
                <a:gridCol w="705009">
                  <a:extLst>
                    <a:ext uri="{9D8B030D-6E8A-4147-A177-3AD203B41FA5}">
                      <a16:colId xmlns:a16="http://schemas.microsoft.com/office/drawing/2014/main" val="2659447798"/>
                    </a:ext>
                  </a:extLst>
                </a:gridCol>
                <a:gridCol w="713020">
                  <a:extLst>
                    <a:ext uri="{9D8B030D-6E8A-4147-A177-3AD203B41FA5}">
                      <a16:colId xmlns:a16="http://schemas.microsoft.com/office/drawing/2014/main" val="3079781069"/>
                    </a:ext>
                  </a:extLst>
                </a:gridCol>
                <a:gridCol w="865238">
                  <a:extLst>
                    <a:ext uri="{9D8B030D-6E8A-4147-A177-3AD203B41FA5}">
                      <a16:colId xmlns:a16="http://schemas.microsoft.com/office/drawing/2014/main" val="3602311173"/>
                    </a:ext>
                  </a:extLst>
                </a:gridCol>
                <a:gridCol w="897284">
                  <a:extLst>
                    <a:ext uri="{9D8B030D-6E8A-4147-A177-3AD203B41FA5}">
                      <a16:colId xmlns:a16="http://schemas.microsoft.com/office/drawing/2014/main" val="3714185839"/>
                    </a:ext>
                  </a:extLst>
                </a:gridCol>
                <a:gridCol w="921318">
                  <a:extLst>
                    <a:ext uri="{9D8B030D-6E8A-4147-A177-3AD203B41FA5}">
                      <a16:colId xmlns:a16="http://schemas.microsoft.com/office/drawing/2014/main" val="1510311638"/>
                    </a:ext>
                  </a:extLst>
                </a:gridCol>
                <a:gridCol w="913306">
                  <a:extLst>
                    <a:ext uri="{9D8B030D-6E8A-4147-A177-3AD203B41FA5}">
                      <a16:colId xmlns:a16="http://schemas.microsoft.com/office/drawing/2014/main" val="3878331073"/>
                    </a:ext>
                  </a:extLst>
                </a:gridCol>
                <a:gridCol w="1195513">
                  <a:extLst>
                    <a:ext uri="{9D8B030D-6E8A-4147-A177-3AD203B41FA5}">
                      <a16:colId xmlns:a16="http://schemas.microsoft.com/office/drawing/2014/main" val="2065998880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</a:t>
                      </a:r>
                      <a:r>
                        <a:rPr lang="th-TH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(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Baseline)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5"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th-TH" sz="120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ค่าเป้าหมาย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20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 – 2570 (</a:t>
                      </a:r>
                      <a:r>
                        <a:rPr lang="th-TH" sz="1200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ถ้ามี)</a:t>
                      </a:r>
                      <a:endParaRPr lang="en-US" sz="120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US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21399034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4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5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7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</a:t>
                      </a:r>
                      <a:r>
                        <a:rPr lang="th-TH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</a:t>
                      </a:r>
                      <a:endParaRPr lang="en-US" sz="12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2567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2568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b="1" dirty="0">
                          <a:solidFill>
                            <a:srgbClr val="0000FF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2569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5000"/>
                        </a:lnSpc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2570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8994238"/>
                  </a:ext>
                </a:extLst>
              </a:tr>
              <a:tr h="379067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64.47</a:t>
                      </a: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65.36</a:t>
                      </a:r>
                      <a:endParaRPr lang="en-US" sz="14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di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4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77.26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83.22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4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88.22</a:t>
                      </a:r>
                      <a:endParaRPr lang="en-US" sz="14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85000"/>
                        </a:lnSpc>
                      </a:pPr>
                      <a:r>
                        <a:rPr lang="th-TH" sz="1200" b="0" i="0" u="none" strike="noStrike" dirty="0">
                          <a:solidFill>
                            <a:srgbClr val="0000FF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200" b="0" i="0" u="none" strike="noStrike" dirty="0">
                        <a:solidFill>
                          <a:srgbClr val="0000FF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2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  <a:endParaRPr kumimoji="0" lang="en-US" sz="12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uLnTx/>
                        <a:uFillTx/>
                        <a:latin typeface="TH SarabunPSK" panose="020B0500040200020003" pitchFamily="34" charset="-34"/>
                        <a:ea typeface="+mn-ea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69680560"/>
                  </a:ext>
                </a:extLst>
              </a:tr>
            </a:tbl>
          </a:graphicData>
        </a:graphic>
      </p:graphicFrame>
      <p:sp>
        <p:nvSpPr>
          <p:cNvPr id="4" name="Slide Number Placeholder 1">
            <a:extLst>
              <a:ext uri="{FF2B5EF4-FFF2-40B4-BE49-F238E27FC236}">
                <a16:creationId xmlns:a16="http://schemas.microsoft.com/office/drawing/2014/main" id="{83604819-4797-8830-37AF-DEB9597AC1C0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DB3BCF1-B5D1-DBC1-49E9-E10B428E6229}"/>
              </a:ext>
            </a:extLst>
          </p:cNvPr>
          <p:cNvGrpSpPr/>
          <p:nvPr/>
        </p:nvGrpSpPr>
        <p:grpSpPr>
          <a:xfrm>
            <a:off x="9213768" y="385879"/>
            <a:ext cx="936929" cy="621560"/>
            <a:chOff x="12240606" y="1307654"/>
            <a:chExt cx="1107285" cy="615553"/>
          </a:xfrm>
        </p:grpSpPr>
        <p:pic>
          <p:nvPicPr>
            <p:cNvPr id="10" name="Picture 9" descr="C:\Users\dathpan\Downloads\056aac9a306aef891367aae43a86394b.jpg">
              <a:extLst>
                <a:ext uri="{FF2B5EF4-FFF2-40B4-BE49-F238E27FC236}">
                  <a16:creationId xmlns:a16="http://schemas.microsoft.com/office/drawing/2014/main" id="{34AFE5CD-7487-5704-F396-B5EBFE724DFE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11" name="TextBox 2">
              <a:extLst>
                <a:ext uri="{FF2B5EF4-FFF2-40B4-BE49-F238E27FC236}">
                  <a16:creationId xmlns:a16="http://schemas.microsoft.com/office/drawing/2014/main" id="{894A2EE3-57E6-8378-6D71-F727DDCB97A9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5</a:t>
              </a: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228E2B0A-0A7A-6E1B-7A25-EFBD0405C1B2}"/>
              </a:ext>
            </a:extLst>
          </p:cNvPr>
          <p:cNvSpPr txBox="1"/>
          <p:nvPr/>
        </p:nvSpPr>
        <p:spPr bwMode="white">
          <a:xfrm>
            <a:off x="123081" y="-15861"/>
            <a:ext cx="104743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รายละเอียดตัวชี้วัด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2400" b="1" i="0" u="none" strike="noStrike" kern="120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การประเมินระดับความพร้อมรัฐบาลดิจิทัลของหน่วยงานภาครัฐ (</a:t>
            </a:r>
            <a:r>
              <a:rPr kumimoji="0" 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DG Readiness Survey)</a:t>
            </a:r>
            <a:endParaRPr kumimoji="0" lang="th-TH" sz="20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8" name="Google Shape;259;p8">
            <a:extLst>
              <a:ext uri="{FF2B5EF4-FFF2-40B4-BE49-F238E27FC236}">
                <a16:creationId xmlns:a16="http://schemas.microsoft.com/office/drawing/2014/main" id="{F540885E-CBFC-C8FD-F702-E3457767F8BE}"/>
              </a:ext>
            </a:extLst>
          </p:cNvPr>
          <p:cNvSpPr/>
          <p:nvPr/>
        </p:nvSpPr>
        <p:spPr>
          <a:xfrm>
            <a:off x="150541" y="465536"/>
            <a:ext cx="8563720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Tx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11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: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คะแนนความพร้อมรัฐบาลดิจิทัลหน่วยงานภาครัฐของประเทศไทย</a:t>
            </a:r>
            <a:endParaRPr kumimoji="0" lang="en-US" sz="2200" b="1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65B72DE-F8D4-7737-5FAB-1F50ECDB27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8238904"/>
              </p:ext>
            </p:extLst>
          </p:nvPr>
        </p:nvGraphicFramePr>
        <p:xfrm>
          <a:off x="237941" y="4044775"/>
          <a:ext cx="10178564" cy="992732"/>
        </p:xfrm>
        <a:graphic>
          <a:graphicData uri="http://schemas.openxmlformats.org/drawingml/2006/table">
            <a:tbl>
              <a:tblPr firstRow="1" bandRow="1"/>
              <a:tblGrid>
                <a:gridCol w="793862">
                  <a:extLst>
                    <a:ext uri="{9D8B030D-6E8A-4147-A177-3AD203B41FA5}">
                      <a16:colId xmlns:a16="http://schemas.microsoft.com/office/drawing/2014/main" val="2821890577"/>
                    </a:ext>
                  </a:extLst>
                </a:gridCol>
                <a:gridCol w="2155806">
                  <a:extLst>
                    <a:ext uri="{9D8B030D-6E8A-4147-A177-3AD203B41FA5}">
                      <a16:colId xmlns:a16="http://schemas.microsoft.com/office/drawing/2014/main" val="2605340732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409632">
                  <a:extLst>
                    <a:ext uri="{9D8B030D-6E8A-4147-A177-3AD203B41FA5}">
                      <a16:colId xmlns:a16="http://schemas.microsoft.com/office/drawing/2014/main" val="2157571252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spc="0" baseline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600" b="1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E1EFD8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 hMerge="1"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kern="1200">
                        <a:solidFill>
                          <a:schemeClr val="dk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032724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th-TH" sz="1600" b="1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6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5E0B4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9D18E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1104358"/>
                  </a:ext>
                </a:extLst>
              </a:tr>
              <a:tr h="30869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3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80.00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600" b="1" kern="120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89.99 คะแนน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85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th-TH" sz="1600" kern="1200" spc="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3279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5680720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252">
          <a:extLst>
            <a:ext uri="{FF2B5EF4-FFF2-40B4-BE49-F238E27FC236}">
              <a16:creationId xmlns:a16="http://schemas.microsoft.com/office/drawing/2014/main" id="{B7A0B4FE-CB67-B509-DF7B-B60991B81D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" name="Google Shape;257;p8">
            <a:extLst>
              <a:ext uri="{FF2B5EF4-FFF2-40B4-BE49-F238E27FC236}">
                <a16:creationId xmlns:a16="http://schemas.microsoft.com/office/drawing/2014/main" id="{6E6AC8F3-B74E-4BDC-0D09-2F72178DB3CA}"/>
              </a:ext>
            </a:extLst>
          </p:cNvPr>
          <p:cNvSpPr/>
          <p:nvPr/>
        </p:nvSpPr>
        <p:spPr>
          <a:xfrm>
            <a:off x="9976513" y="6400800"/>
            <a:ext cx="2229133" cy="470847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FFFFFF"/>
              </a:buClr>
              <a:buSzPts val="1800"/>
              <a:buFont typeface="Calibri"/>
              <a:buNone/>
              <a:tabLst/>
              <a:defRPr/>
            </a:pPr>
            <a:endParaRPr kumimoji="0" sz="18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H SarabunPSK" panose="020B0500040200020003" pitchFamily="34" charset="-34"/>
              <a:ea typeface="Calibri"/>
              <a:cs typeface="TH SarabunPSK" panose="020B0500040200020003" pitchFamily="34" charset="-34"/>
              <a:sym typeface="Calibri"/>
            </a:endParaRPr>
          </a:p>
        </p:txBody>
      </p:sp>
      <p:sp>
        <p:nvSpPr>
          <p:cNvPr id="261" name="Rectangle 260">
            <a:extLst>
              <a:ext uri="{FF2B5EF4-FFF2-40B4-BE49-F238E27FC236}">
                <a16:creationId xmlns:a16="http://schemas.microsoft.com/office/drawing/2014/main" id="{E15AC0D6-2C9F-ED3E-3209-C878161FB381}"/>
              </a:ext>
            </a:extLst>
          </p:cNvPr>
          <p:cNvSpPr/>
          <p:nvPr/>
        </p:nvSpPr>
        <p:spPr>
          <a:xfrm>
            <a:off x="312818" y="758994"/>
            <a:ext cx="11474629" cy="2111347"/>
          </a:xfrm>
          <a:prstGeom prst="rect">
            <a:avLst/>
          </a:prstGeom>
          <a:ln w="6350">
            <a:noFill/>
          </a:ln>
        </p:spPr>
        <p:txBody>
          <a:bodyPr wrap="square">
            <a:spAutoFit/>
          </a:bodyPr>
          <a:lstStyle/>
          <a:p>
            <a:pPr marL="804863" marR="0" lvl="0" indent="-80486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คำอธิบาย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	</a:t>
            </a:r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  <a:p>
            <a:pPr marL="144000" marR="0" lvl="0" indent="-1440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ประเมินความพึงพอใจใช้ข้อมูลจากผลการประเมินคุณธรรมและความโปร่งใสในการดำเนินงานของหน่วยงานภาครัฐ (</a:t>
            </a:r>
            <a:r>
              <a:rPr kumimoji="0" lang="en-US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Integrity and Transparency Assessment: ITA) </a:t>
            </a:r>
            <a:r>
              <a:rPr kumimoji="0" lang="th-TH" sz="1600" b="0" i="0" u="none" strike="noStrike" kern="1200" cap="none" spc="-1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ในแบบวัดการรับรู้ของผู้มีส่วนได้ส่วนเสียจากภายนอก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External Integrity and Transparency Assessment: EIT)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การเก็บรวบรวมข้อมูลผู้มีส่วนได้ส่วนเสียภายนอก จะมีการจำแนกออกเป็น 2 ส่วน คือ ส่วนที่ 1 ผู้รับบริการหรือติดต่อราชการเข้าตอบด้วยตนเอง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Public)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และ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สำนักงาน ป.ป.ช. จัดเก็บข้อมูล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(EIT Survey) 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วิธีการรวบรวมข้อมูลแบบวัด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EIT Survey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เป็นการเก็บรวบรวมข้อมูล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ส่วนที่ </a:t>
            </a:r>
            <a:r>
              <a:rPr kumimoji="0" lang="en-US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 </a:t>
            </a:r>
            <a:r>
              <a:rPr kumimoji="0" lang="th-TH" sz="1600" b="0" i="0" u="none" strike="noStrike" kern="1200" cap="none" spc="-2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โดย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จะเป็นผู้วิเคราะห์กลุ่มเป้าหมาย คัดเลือก และจัดเก็บข้อมูลจากผู้มีส่วนได้ส่วนเสียภายนอก โดยมีกลุ่มตัวอย่างที่ใช้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ในการจัดเก็บข้อมูลส่วนที่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จำนวนร้อยละ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ของจำนวนกลุ่มตัวอย่างของส่วนที่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1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แต่จะต้องมีจำนวนไม่น้อยกว่า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20 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คน หรือตามที่สำนักงาน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กำหนด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ผู้มีส่วนได้ส่วนเสียภายนอก หมายถึง บุคคล นิติบุคคล บริษัทเอกชน หรือหน่วยงานของรัฐอื่นที่เคยมารับบริการหรือมาติดต่อตามภารกิจของหน่วยงานภาครัฐ รวมไปถึงพนักงานจ้างเหมาบริการ ในรอบปีงบประมาณ </a:t>
            </a:r>
            <a:b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</a:b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พ.ศ. 256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cs typeface="TH SarabunPSK" panose="020B0500040200020003" pitchFamily="34" charset="-34"/>
              </a:rPr>
              <a:t>9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นอกจากนี้ ยังหมายรวมถึงผู้มีส่วนได้ส่วนเสียสำคัญหรือผู้มีส่วนได้ส่วนเสียทางใดทางหนึ่งหรือได้รับผลกระทบจากการกำหนดนโยบาย การปฏิบัติหน้าที่หรือการดำเนินงานตามภารกิจของหน่วยงาน</a:t>
            </a:r>
          </a:p>
          <a:p>
            <a:pPr marL="144000" marR="0" lvl="0" indent="-1440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Char char="•"/>
              <a:tabLst/>
              <a:defRPr/>
            </a:pP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วิธีการวัด ใช้ผลคะแนน </a:t>
            </a:r>
            <a:r>
              <a:rPr kumimoji="0" lang="en-US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EIT Survey </a:t>
            </a:r>
            <a:r>
              <a:rPr kumimoji="0" lang="th-TH" sz="1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ของ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 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ป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.</a:t>
            </a:r>
            <a:r>
              <a:rPr kumimoji="0" lang="th-TH" sz="1600" b="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</a:p>
        </p:txBody>
      </p:sp>
      <p:graphicFrame>
        <p:nvGraphicFramePr>
          <p:cNvPr id="263" name="Google Shape;267;p8">
            <a:extLst>
              <a:ext uri="{FF2B5EF4-FFF2-40B4-BE49-F238E27FC236}">
                <a16:creationId xmlns:a16="http://schemas.microsoft.com/office/drawing/2014/main" id="{04FB2288-78DE-97D8-0632-B44DC106F66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958426500"/>
              </p:ext>
            </p:extLst>
          </p:nvPr>
        </p:nvGraphicFramePr>
        <p:xfrm>
          <a:off x="312818" y="3144982"/>
          <a:ext cx="7783350" cy="931536"/>
        </p:xfrm>
        <a:graphic>
          <a:graphicData uri="http://schemas.openxmlformats.org/drawingml/2006/table">
            <a:tbl>
              <a:tblPr firstRow="1" bandRow="1">
                <a:noFill/>
              </a:tblPr>
              <a:tblGrid>
                <a:gridCol w="860265">
                  <a:extLst>
                    <a:ext uri="{9D8B030D-6E8A-4147-A177-3AD203B41FA5}">
                      <a16:colId xmlns:a16="http://schemas.microsoft.com/office/drawing/2014/main" val="3139644857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60265">
                  <a:extLst>
                    <a:ext uri="{9D8B030D-6E8A-4147-A177-3AD203B41FA5}">
                      <a16:colId xmlns:a16="http://schemas.microsoft.com/office/drawing/2014/main" val="275476671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7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8"/>
                    </a:ext>
                  </a:extLst>
                </a:gridCol>
                <a:gridCol w="696405">
                  <a:extLst>
                    <a:ext uri="{9D8B030D-6E8A-4147-A177-3AD203B41FA5}">
                      <a16:colId xmlns:a16="http://schemas.microsoft.com/office/drawing/2014/main" val="20009"/>
                    </a:ext>
                  </a:extLst>
                </a:gridCol>
              </a:tblGrid>
              <a:tr h="0">
                <a:tc gridSpan="5">
                  <a:txBody>
                    <a:bodyPr/>
                    <a:lstStyle/>
                    <a:p>
                      <a:pPr algn="ctr"/>
                      <a:r>
                        <a:rPr lang="th-TH" sz="1600" b="1" spc="0"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ข้อมูลพื้นฐาน (</a:t>
                      </a:r>
                      <a:r>
                        <a:rPr lang="en-US" sz="1600" b="1" spc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EIT</a:t>
                      </a:r>
                      <a:r>
                        <a:rPr lang="th-TH" sz="1600" b="1" spc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kumimoji="0" lang="en-US" sz="1600" b="1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Survey</a:t>
                      </a:r>
                      <a:r>
                        <a:rPr lang="en-US" sz="1600" b="1" spc="0" dirty="0">
                          <a:solidFill>
                            <a:srgbClr val="000000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)</a:t>
                      </a:r>
                      <a:endParaRPr lang="en-US" sz="1600" b="1" spc="0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gridSpan="5"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9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b="1" u="none" strike="noStrike" cap="none" baseline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ค่าเป้าหมาย 2566 – 2570</a:t>
                      </a:r>
                      <a:endParaRPr lang="th-TH" sz="1600" b="1" baseline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45720" marR="4572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2564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2565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60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2566</a:t>
                      </a: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lang="th-TH"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</a:t>
                      </a:r>
                      <a:r>
                        <a:rPr lang="en-US" sz="1600" u="none" strike="noStrike" cap="none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8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2566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2567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2568</a:t>
                      </a:r>
                      <a:endParaRPr lang="th-TH" sz="160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rgbClr val="0070C0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2569</a:t>
                      </a:r>
                      <a:endParaRPr lang="th-TH" sz="1600">
                        <a:solidFill>
                          <a:srgbClr val="0070C0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rtl="0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th-TH" sz="1600" u="none" strike="noStrike" cap="none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ea typeface="Sarabun"/>
                          <a:cs typeface="TH SarabunPSK" panose="020B0500040200020003" pitchFamily="34" charset="-34"/>
                          <a:sym typeface="Sarabun"/>
                        </a:rPr>
                        <a:t>2570</a:t>
                      </a:r>
                      <a:endParaRPr sz="160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3600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80087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80000"/>
                        </a:lnSpc>
                      </a:pPr>
                      <a:r>
                        <a:rPr lang="th-TH" sz="1600" spc="0" baseline="0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-</a:t>
                      </a:r>
                      <a:endParaRPr lang="en-US" sz="1600" spc="0" baseline="0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92.48     </a:t>
                      </a:r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 panose="020F0502020204030204"/>
                        </a:defRPr>
                      </a:lvl9pPr>
                    </a:lstStyle>
                    <a:p>
                      <a:pPr algn="ctr" fontAlgn="b">
                        <a:lnSpc>
                          <a:spcPct val="100000"/>
                        </a:lnSpc>
                      </a:pPr>
                      <a:r>
                        <a:rPr lang="th-TH" sz="1600" b="0" i="0" u="none" strike="noStrike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83</a:t>
                      </a:r>
                      <a:endParaRPr lang="en-US" sz="1600" b="0" i="0" u="none" strike="noStrike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350" marR="6350" marT="635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th-TH" sz="1600" b="0" i="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89.85</a:t>
                      </a:r>
                      <a:endParaRPr lang="en-US" sz="1600" b="0" i="0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TH SarabunPSK" panose="020B0500040200020003" pitchFamily="34" charset="-34"/>
                          <a:ea typeface="+mn-ea"/>
                          <a:cs typeface="TH SarabunPSK" panose="020B0500040200020003" pitchFamily="34" charset="-34"/>
                        </a:rPr>
                        <a:t>-</a:t>
                      </a:r>
                    </a:p>
                  </a:txBody>
                  <a:tcPr marL="36000" marR="36000" marT="36000" marB="0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sp>
        <p:nvSpPr>
          <p:cNvPr id="264" name="Google Shape;266;p8">
            <a:extLst>
              <a:ext uri="{FF2B5EF4-FFF2-40B4-BE49-F238E27FC236}">
                <a16:creationId xmlns:a16="http://schemas.microsoft.com/office/drawing/2014/main" id="{07ECC8CF-EB11-7EA0-7F34-81CF5ABF1FE7}"/>
              </a:ext>
            </a:extLst>
          </p:cNvPr>
          <p:cNvSpPr/>
          <p:nvPr/>
        </p:nvSpPr>
        <p:spPr>
          <a:xfrm>
            <a:off x="306058" y="2870341"/>
            <a:ext cx="4325033" cy="23079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6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Tx/>
              <a:buNone/>
              <a:tabLst/>
              <a:defRPr/>
            </a:pPr>
            <a:r>
              <a:rPr kumimoji="0" lang="th-TH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เป้าหมายประจำปีงบประมาณ พ.ศ. 256</a:t>
            </a:r>
            <a:r>
              <a:rPr kumimoji="0" lang="en-US" sz="15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9</a:t>
            </a:r>
            <a:r>
              <a:rPr kumimoji="0" lang="th-TH" sz="1500" b="1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1500" b="0" i="0" u="none" strike="noStrike" kern="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</a:t>
            </a:r>
            <a:endParaRPr kumimoji="0" lang="th-TH" sz="1500" b="0" i="0" u="none" strike="noStrike" kern="0" cap="none" spc="0" normalizeH="0" baseline="0" noProof="0">
              <a:ln>
                <a:noFill/>
              </a:ln>
              <a:solidFill>
                <a:srgbClr val="0000CC"/>
              </a:solidFill>
              <a:effectLst/>
              <a:uLnTx/>
              <a:uFillTx/>
              <a:latin typeface="TH SarabunPSK" panose="020B0500040200020003" pitchFamily="34" charset="-34"/>
              <a:ea typeface="Sarabun"/>
              <a:cs typeface="TH SarabunPSK" panose="020B0500040200020003" pitchFamily="34" charset="-34"/>
              <a:sym typeface="Sarabun"/>
            </a:endParaRPr>
          </a:p>
        </p:txBody>
      </p:sp>
      <p:sp>
        <p:nvSpPr>
          <p:cNvPr id="2" name="Google Shape;259;p8">
            <a:extLst>
              <a:ext uri="{FF2B5EF4-FFF2-40B4-BE49-F238E27FC236}">
                <a16:creationId xmlns:a16="http://schemas.microsoft.com/office/drawing/2014/main" id="{6AA82ABA-39D4-E7FA-ED36-779FECFCD536}"/>
              </a:ext>
            </a:extLst>
          </p:cNvPr>
          <p:cNvSpPr/>
          <p:nvPr/>
        </p:nvSpPr>
        <p:spPr>
          <a:xfrm>
            <a:off x="312818" y="434135"/>
            <a:ext cx="8332664" cy="363136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45700" rIns="91425" bIns="45700" anchor="t" anchorCtr="0">
            <a:spAutoFit/>
          </a:bodyPr>
          <a:lstStyle/>
          <a:p>
            <a:pPr marL="989013" marR="0" lvl="0" indent="-989013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Sarabun"/>
              <a:buNone/>
              <a:tabLst/>
              <a:defRPr/>
            </a:pP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ตัวชี้วัดที่ </a:t>
            </a:r>
            <a:r>
              <a:rPr lang="en-US" sz="2200" b="1" kern="0" dirty="0">
                <a:solidFill>
                  <a:srgbClr val="000000"/>
                </a:solidFill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12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: คะแนน </a:t>
            </a:r>
            <a:r>
              <a:rPr kumimoji="0" lang="en-US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  <a:sym typeface="Sarabun"/>
              </a:rPr>
              <a:t>EIT </a:t>
            </a:r>
            <a:r>
              <a:rPr kumimoji="0" lang="en-US" sz="2200" b="1" i="0" u="none" strike="noStrike" kern="1200" cap="none" spc="-3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Survey</a:t>
            </a:r>
            <a:r>
              <a:rPr kumimoji="0" lang="th-TH" sz="2200" b="1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BD11246-CD3B-49A1-90E1-415FF501370A}"/>
              </a:ext>
            </a:extLst>
          </p:cNvPr>
          <p:cNvSpPr txBox="1"/>
          <p:nvPr/>
        </p:nvSpPr>
        <p:spPr>
          <a:xfrm>
            <a:off x="109618" y="-72827"/>
            <a:ext cx="738846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2400" b="1" i="0" u="none" strike="noStrike" kern="0" cap="none" spc="0" normalizeH="0" baseline="0" noProof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TH SarabunPSK" panose="020B0500040200020003" pitchFamily="34" charset="-34"/>
                <a:ea typeface="Sarabun"/>
                <a:cs typeface="TH SarabunPSK" panose="020B0500040200020003" pitchFamily="34" charset="-34"/>
                <a:sym typeface="Sarabun"/>
              </a:rPr>
              <a:t>รายละเอียดตัวชี้วัด การประเมินความพึงพอใจของหน่วยงาน</a:t>
            </a:r>
            <a:endParaRPr kumimoji="0" lang="en-US" sz="24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Arial"/>
              <a:ea typeface="+mn-ea"/>
              <a:cs typeface="+mn-cs"/>
            </a:endParaRP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6312E08-88EC-9283-24DA-1AAAED916DE4}"/>
              </a:ext>
            </a:extLst>
          </p:cNvPr>
          <p:cNvGrpSpPr/>
          <p:nvPr/>
        </p:nvGrpSpPr>
        <p:grpSpPr>
          <a:xfrm>
            <a:off x="8645482" y="285785"/>
            <a:ext cx="936929" cy="621560"/>
            <a:chOff x="12240606" y="1307654"/>
            <a:chExt cx="1107285" cy="615553"/>
          </a:xfrm>
        </p:grpSpPr>
        <p:pic>
          <p:nvPicPr>
            <p:cNvPr id="5" name="Picture 4" descr="C:\Users\dathpan\Downloads\056aac9a306aef891367aae43a86394b.jpg">
              <a:extLst>
                <a:ext uri="{FF2B5EF4-FFF2-40B4-BE49-F238E27FC236}">
                  <a16:creationId xmlns:a16="http://schemas.microsoft.com/office/drawing/2014/main" id="{9DDA511C-82F1-B065-1169-79800ED8F8BC}"/>
                </a:ext>
              </a:extLst>
            </p:cNvPr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6319" t="8192" r="17099" b="14839"/>
            <a:stretch>
              <a:fillRect/>
            </a:stretch>
          </p:blipFill>
          <p:spPr bwMode="auto">
            <a:xfrm>
              <a:off x="12441110" y="1307654"/>
              <a:ext cx="706279" cy="61555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Box 2">
              <a:extLst>
                <a:ext uri="{FF2B5EF4-FFF2-40B4-BE49-F238E27FC236}">
                  <a16:creationId xmlns:a16="http://schemas.microsoft.com/office/drawing/2014/main" id="{A97AE067-B2D3-A147-BAD9-542BA74A7073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12240606" y="1411557"/>
              <a:ext cx="1107285" cy="48825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1pPr>
              <a:lvl2pPr marL="742950" indent="-28575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2pPr>
              <a:lvl3pPr marL="11430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3pPr>
              <a:lvl4pPr marL="16002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4pPr>
              <a:lvl5pPr marL="2057400" indent="-228600" eaLnBrk="0" hangingPunct="0"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2800">
                  <a:solidFill>
                    <a:schemeClr val="tx1"/>
                  </a:solidFill>
                  <a:latin typeface="Arial" panose="020B0604020202020204" pitchFamily="34" charset="0"/>
                  <a:cs typeface="Angsana New" panose="02020603050405020304" pitchFamily="18" charset="-34"/>
                </a:defRPr>
              </a:lvl9pPr>
            </a:lstStyle>
            <a:p>
              <a:pPr marL="0" marR="0" lvl="0" indent="0" algn="ctr" defTabSz="914400" rtl="0" eaLnBrk="1" fontAlgn="auto" latinLnBrk="0" hangingPunct="1">
                <a:lnSpc>
                  <a:spcPct val="8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th-TH" altLang="th-TH" sz="1600" b="1" i="0" u="none" strike="noStrike" kern="120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น้ำหนัก</a:t>
              </a:r>
              <a:b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</a:br>
              <a:r>
                <a:rPr kumimoji="0" lang="en-US" altLang="th-TH" sz="1600" b="1" i="0" u="none" strike="noStrike" kern="120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TH SarabunPSK" panose="020B0500040200020003" pitchFamily="34" charset="-34"/>
                  <a:ea typeface="Tahoma" panose="020B0604030504040204" pitchFamily="34" charset="0"/>
                  <a:cs typeface="TH SarabunPSK" panose="020B0500040200020003" pitchFamily="34" charset="-34"/>
                </a:rPr>
                <a:t>10</a:t>
              </a:r>
            </a:p>
          </p:txBody>
        </p:sp>
      </p:grpSp>
      <p:sp>
        <p:nvSpPr>
          <p:cNvPr id="7" name="Slide Number Placeholder 1">
            <a:extLst>
              <a:ext uri="{FF2B5EF4-FFF2-40B4-BE49-F238E27FC236}">
                <a16:creationId xmlns:a16="http://schemas.microsoft.com/office/drawing/2014/main" id="{F0807802-D4EB-D9EC-3CDB-A52170CB6841}"/>
              </a:ext>
            </a:extLst>
          </p:cNvPr>
          <p:cNvSpPr txBox="1">
            <a:spLocks/>
          </p:cNvSpPr>
          <p:nvPr/>
        </p:nvSpPr>
        <p:spPr>
          <a:xfrm>
            <a:off x="9347529" y="6492438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41A61DF1-3BB6-403F-9CC9-71F63F6F4AF1}" type="slidenum">
              <a:rPr kumimoji="0" lang="th-TH" sz="16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Cordia New" panose="020B0304020202020204" pitchFamily="34" charset="-34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th-TH" sz="16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Cordia New" panose="020B0304020202020204" pitchFamily="34" charset="-34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B91914E-8DB5-37B3-E525-DEB54061B4BE}"/>
              </a:ext>
            </a:extLst>
          </p:cNvPr>
          <p:cNvSpPr/>
          <p:nvPr/>
        </p:nvSpPr>
        <p:spPr>
          <a:xfrm>
            <a:off x="312818" y="5527675"/>
            <a:ext cx="5330424" cy="2754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435100" marR="0" lvl="0" indent="-1435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sz="1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ผู้รับผิดชอบการรายงานผล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 PSK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สำนักงานคณะกรรมการป้องกันและปราบปรามการทุจริตแห่งชาติ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	 </a:t>
            </a:r>
            <a:r>
              <a:rPr kumimoji="0" lang="th-TH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 PSK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3F8B2393-A5C7-AB18-DD63-F809D21D29F4}"/>
              </a:ext>
            </a:extLst>
          </p:cNvPr>
          <p:cNvSpPr/>
          <p:nvPr/>
        </p:nvSpPr>
        <p:spPr>
          <a:xfrm>
            <a:off x="4932201" y="5527675"/>
            <a:ext cx="2327596" cy="2705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46100" marR="0" lvl="0" indent="-546100" algn="l" defTabSz="914400" rtl="0" eaLnBrk="1" fontAlgn="auto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>
                <a:tab pos="546100" algn="l"/>
              </a:tabLst>
              <a:defRPr/>
            </a:pP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ช่วงเวลารายงานผล </a:t>
            </a:r>
            <a:r>
              <a:rPr kumimoji="0" lang="en-US" sz="1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:</a:t>
            </a:r>
            <a:r>
              <a:rPr kumimoji="0" lang="th-TH" sz="14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 </a:t>
            </a:r>
            <a:r>
              <a:rPr kumimoji="0" lang="th-TH" sz="14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ทุกปีงบประมาณ </a:t>
            </a:r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H SarabunPSK" panose="020B0500040200020003" pitchFamily="34" charset="-34"/>
              <a:ea typeface="+mn-ea"/>
              <a:cs typeface="TH SarabunPSK" panose="020B0500040200020003" pitchFamily="34" charset="-34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75CCC4A4-6799-3D8B-6A17-A335BC7B9191}"/>
              </a:ext>
            </a:extLst>
          </p:cNvPr>
          <p:cNvSpPr txBox="1"/>
          <p:nvPr/>
        </p:nvSpPr>
        <p:spPr>
          <a:xfrm>
            <a:off x="9423133" y="-20267"/>
            <a:ext cx="1455129" cy="417600"/>
          </a:xfrm>
          <a:prstGeom prst="rect">
            <a:avLst/>
          </a:prstGeom>
          <a:solidFill>
            <a:srgbClr val="FFFF00"/>
          </a:solidFill>
        </p:spPr>
        <p:txBody>
          <a:bodyPr wrap="square" rtlCol="0" anchor="ctr" anchorCtr="0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TH SarabunPSK" panose="020B0500040200020003" pitchFamily="34" charset="-34"/>
                <a:ea typeface="+mn-ea"/>
                <a:cs typeface="TH SarabunPSK" panose="020B0500040200020003" pitchFamily="34" charset="-34"/>
              </a:rPr>
              <a:t>KPI Template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A57602-0D85-1281-ACD4-987C50E909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644136"/>
              </p:ext>
            </p:extLst>
          </p:nvPr>
        </p:nvGraphicFramePr>
        <p:xfrm>
          <a:off x="312818" y="4310709"/>
          <a:ext cx="9586061" cy="948918"/>
        </p:xfrm>
        <a:graphic>
          <a:graphicData uri="http://schemas.openxmlformats.org/drawingml/2006/table">
            <a:tbl>
              <a:tblPr/>
              <a:tblGrid>
                <a:gridCol w="887705">
                  <a:extLst>
                    <a:ext uri="{9D8B030D-6E8A-4147-A177-3AD203B41FA5}">
                      <a16:colId xmlns:a16="http://schemas.microsoft.com/office/drawing/2014/main" val="2395031024"/>
                    </a:ext>
                  </a:extLst>
                </a:gridCol>
                <a:gridCol w="2943943">
                  <a:extLst>
                    <a:ext uri="{9D8B030D-6E8A-4147-A177-3AD203B41FA5}">
                      <a16:colId xmlns:a16="http://schemas.microsoft.com/office/drawing/2014/main" val="1512235854"/>
                    </a:ext>
                  </a:extLst>
                </a:gridCol>
                <a:gridCol w="1797821">
                  <a:extLst>
                    <a:ext uri="{9D8B030D-6E8A-4147-A177-3AD203B41FA5}">
                      <a16:colId xmlns:a16="http://schemas.microsoft.com/office/drawing/2014/main" val="1273189083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67155911"/>
                    </a:ext>
                  </a:extLst>
                </a:gridCol>
                <a:gridCol w="1978296">
                  <a:extLst>
                    <a:ext uri="{9D8B030D-6E8A-4147-A177-3AD203B41FA5}">
                      <a16:colId xmlns:a16="http://schemas.microsoft.com/office/drawing/2014/main" val="2047849575"/>
                    </a:ext>
                  </a:extLst>
                </a:gridCol>
              </a:tblGrid>
              <a:tr h="158084">
                <a:tc gridSpan="5">
                  <a:txBody>
                    <a:bodyPr/>
                    <a:lstStyle/>
                    <a:p>
                      <a:pPr rtl="0" fontAlgn="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th-TH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เกณฑ์การประเมิน</a:t>
                      </a:r>
                      <a:endParaRPr lang="th-TH" sz="1600" b="1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61913" marR="61913" marT="23813" marB="23813"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L w="4763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69275333"/>
                  </a:ext>
                </a:extLst>
              </a:tr>
              <a:tr h="306469"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tx1"/>
                          </a:solidFill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กลุ่ม</a:t>
                      </a:r>
                      <a:endParaRPr lang="en-US" sz="1600" b="1" dirty="0">
                        <a:solidFill>
                          <a:schemeClr val="tx1"/>
                        </a:solidFill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ผลการดำเนินงานปี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2568 </a:t>
                      </a:r>
                      <a:endParaRPr lang="en-US" sz="1600" b="1" dirty="0"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เป้าหมายขั้นต้น (50)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FEED6"/>
                    </a:solidFill>
                  </a:tcPr>
                </a:tc>
                <a:tc>
                  <a:txBody>
                    <a:bodyPr/>
                    <a:lstStyle>
                      <a:lvl1pPr marL="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dk1"/>
                          </a:solidFill>
                          <a:latin typeface="Calibri"/>
                        </a:defRPr>
                      </a:lvl9pPr>
                    </a:lstStyle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เป้าหมายมาตรฐาน (</a:t>
                      </a:r>
                      <a:r>
                        <a:rPr lang="en-US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75</a:t>
                      </a:r>
                      <a:r>
                        <a:rPr lang="th-TH" sz="1400" b="1" kern="1200" dirty="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C7E1B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kern="1200">
                          <a:solidFill>
                            <a:schemeClr val="dk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เป้าหมายขั้นสูง (100)</a:t>
                      </a:r>
                    </a:p>
                  </a:txBody>
                  <a:tcPr marL="121936" marR="121936" marT="43738" marB="43738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8D08C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677869"/>
                  </a:ext>
                </a:extLst>
              </a:tr>
              <a:tr h="26994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2</a:t>
                      </a: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9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80.00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–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en-US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600" b="1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b="1" kern="120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80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90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8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 panose="020B0604020202020204" pitchFamily="34" charset="0"/>
                        <a:buNone/>
                        <a:tabLst/>
                        <a:defRPr/>
                      </a:pPr>
                      <a:r>
                        <a:rPr lang="en-US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100</a:t>
                      </a:r>
                      <a:r>
                        <a:rPr lang="th-TH" sz="1600" kern="1200" dirty="0">
                          <a:solidFill>
                            <a:schemeClr val="tx1"/>
                          </a:solidFill>
                          <a:effectLst/>
                          <a:latin typeface="TH SarabunPSK" panose="020B0500040200020003" pitchFamily="34" charset="-34"/>
                          <a:ea typeface="Tahoma" panose="020B0604030504040204" pitchFamily="34" charset="0"/>
                          <a:cs typeface="TH SarabunPSK" panose="020B0500040200020003" pitchFamily="34" charset="-34"/>
                        </a:rPr>
                        <a:t> คะแนน</a:t>
                      </a:r>
                      <a:endParaRPr lang="en-US" sz="1600" kern="1200" spc="0" dirty="0">
                        <a:solidFill>
                          <a:schemeClr val="tx1"/>
                        </a:solidFill>
                        <a:effectLst/>
                        <a:latin typeface="TH SarabunPSK" panose="020B0500040200020003" pitchFamily="34" charset="-34"/>
                        <a:ea typeface="Tahoma" panose="020B0604030504040204" pitchFamily="34" charset="0"/>
                        <a:cs typeface="TH SarabunPSK" panose="020B0500040200020003" pitchFamily="34" charset="-34"/>
                      </a:endParaRPr>
                    </a:p>
                  </a:txBody>
                  <a:tcPr marL="72000" marR="72000" marT="43738" marB="43738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24801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20704514"/>
      </p:ext>
    </p:extLst>
  </p:cSld>
  <p:clrMapOvr>
    <a:masterClrMapping/>
  </p:clrMapOvr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2_Office Theme">
  <a:themeElements>
    <a:clrScheme name="Red Orange">
      <a:dk1>
        <a:sysClr val="windowText" lastClr="000000"/>
      </a:dk1>
      <a:lt1>
        <a:sysClr val="window" lastClr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4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bg1">
            <a:lumMod val="95000"/>
          </a:schemeClr>
        </a:solidFill>
      </a:spPr>
      <a:bodyPr wrap="square" anchor="ctr">
        <a:spAutoFit/>
      </a:bodyPr>
      <a:lstStyle>
        <a:defPPr marL="0" marR="0" indent="0" algn="ctr" defTabSz="914400" rtl="0" eaLnBrk="1" fontAlgn="auto" latinLnBrk="0" hangingPunct="1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600" b="1" i="0" u="none" strike="noStrike" kern="1200" cap="none" spc="0" normalizeH="0" baseline="0" noProof="0" dirty="0">
            <a:ln>
              <a:noFill/>
            </a:ln>
            <a:solidFill>
              <a:prstClr val="black"/>
            </a:solidFill>
            <a:effectLst/>
            <a:uLnTx/>
            <a:uFillTx/>
            <a:latin typeface="TH SarabunPSK" panose="020B0500040200020003" pitchFamily="34" charset="-34"/>
            <a:ea typeface="+mn-ea"/>
            <a:cs typeface="TH SarabunPSK" panose="020B0500040200020003" pitchFamily="34" charset="-34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6_Office Theme">
  <a:themeElements>
    <a:clrScheme name="Red Orange">
      <a:dk1>
        <a:srgbClr val="000000"/>
      </a:dk1>
      <a:lt1>
        <a:srgbClr val="FFFFFF"/>
      </a:lt1>
      <a:dk2>
        <a:srgbClr val="505046"/>
      </a:dk2>
      <a:lt2>
        <a:srgbClr val="EEECE1"/>
      </a:lt2>
      <a:accent1>
        <a:srgbClr val="E84C22"/>
      </a:accent1>
      <a:accent2>
        <a:srgbClr val="FFBD47"/>
      </a:accent2>
      <a:accent3>
        <a:srgbClr val="B64926"/>
      </a:accent3>
      <a:accent4>
        <a:srgbClr val="FF8427"/>
      </a:accent4>
      <a:accent5>
        <a:srgbClr val="CC9900"/>
      </a:accent5>
      <a:accent6>
        <a:srgbClr val="B22600"/>
      </a:accent6>
      <a:hlink>
        <a:srgbClr val="CC9900"/>
      </a:hlink>
      <a:folHlink>
        <a:srgbClr val="666699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4535f0d-ccf8-4d74-882d-da0842fba921">
      <Terms xmlns="http://schemas.microsoft.com/office/infopath/2007/PartnerControls"/>
    </lcf76f155ced4ddcb4097134ff3c332f>
    <TaxCatchAll xmlns="d1a0d083-c9ff-4026-878f-77db2d905cc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เอกสาร" ma:contentTypeID="0x0101007E5835744281C946A96587CF24A2931C" ma:contentTypeVersion="15" ma:contentTypeDescription="สร้างเอกสารใหม่" ma:contentTypeScope="" ma:versionID="0d2038b898da7c57cb60170cc2872dce">
  <xsd:schema xmlns:xsd="http://www.w3.org/2001/XMLSchema" xmlns:xs="http://www.w3.org/2001/XMLSchema" xmlns:p="http://schemas.microsoft.com/office/2006/metadata/properties" xmlns:ns2="d4535f0d-ccf8-4d74-882d-da0842fba921" xmlns:ns3="d1a0d083-c9ff-4026-878f-77db2d905cc4" targetNamespace="http://schemas.microsoft.com/office/2006/metadata/properties" ma:root="true" ma:fieldsID="85e0fd2800057484286d4f9798b80aaf" ns2:_="" ns3:_="">
    <xsd:import namespace="d4535f0d-ccf8-4d74-882d-da0842fba921"/>
    <xsd:import namespace="d1a0d083-c9ff-4026-878f-77db2d905cc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4535f0d-ccf8-4d74-882d-da0842fba921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แท็กรูป" ma:readOnly="false" ma:fieldId="{5cf76f15-5ced-4ddc-b409-7134ff3c332f}" ma:taxonomyMulti="true" ma:sspId="ab9d3fb4-cc55-4ee2-b9cc-7dfd193f5ce5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a0d083-c9ff-4026-878f-77db2d905cc4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58a07e69-4ed2-4760-8e13-2dc423be05cc}" ma:internalName="TaxCatchAll" ma:showField="CatchAllData" ma:web="d1a0d083-c9ff-4026-878f-77db2d905cc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แชร์กับ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แชร์พร้อมกับรายละเอียด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ชนิดเนื้อหา"/>
        <xsd:element ref="dc:title" minOccurs="0" maxOccurs="1" ma:index="4" ma:displayName="ชื่อเรื่อง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D852927-652F-47E6-846D-08E2E9CC5165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CA4F2859-19FF-46D3-9B05-6F3C99D11981}">
  <ds:schemaRefs>
    <ds:schemaRef ds:uri="http://schemas.microsoft.com/office/2006/documentManagement/types"/>
    <ds:schemaRef ds:uri="d1a0d083-c9ff-4026-878f-77db2d905cc4"/>
    <ds:schemaRef ds:uri="d4535f0d-ccf8-4d74-882d-da0842fba921"/>
    <ds:schemaRef ds:uri="http://schemas.microsoft.com/office/infopath/2007/PartnerControls"/>
    <ds:schemaRef ds:uri="http://www.w3.org/XML/1998/namespace"/>
    <ds:schemaRef ds:uri="http://schemas.openxmlformats.org/package/2006/metadata/core-properties"/>
    <ds:schemaRef ds:uri="http://schemas.microsoft.com/office/2006/metadata/properties"/>
    <ds:schemaRef ds:uri="http://purl.org/dc/elements/1.1/"/>
    <ds:schemaRef ds:uri="http://purl.org/dc/dcmitype/"/>
    <ds:schemaRef ds:uri="http://purl.org/dc/terms/"/>
  </ds:schemaRefs>
</ds:datastoreItem>
</file>

<file path=customXml/itemProps3.xml><?xml version="1.0" encoding="utf-8"?>
<ds:datastoreItem xmlns:ds="http://schemas.openxmlformats.org/officeDocument/2006/customXml" ds:itemID="{6A6BB16C-AC37-48B5-A215-9567B3EC5372}"/>
</file>

<file path=docProps/app.xml><?xml version="1.0" encoding="utf-8"?>
<Properties xmlns="http://schemas.openxmlformats.org/officeDocument/2006/extended-properties" xmlns:vt="http://schemas.openxmlformats.org/officeDocument/2006/docPropsVTypes">
  <TotalTime>2468</TotalTime>
  <Words>10803</Words>
  <Application>Microsoft Office PowerPoint</Application>
  <PresentationFormat>Widescreen</PresentationFormat>
  <Paragraphs>1410</Paragraphs>
  <Slides>25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13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25</vt:i4>
      </vt:variant>
    </vt:vector>
  </HeadingPairs>
  <TitlesOfParts>
    <vt:vector size="43" baseType="lpstr">
      <vt:lpstr>Aptos</vt:lpstr>
      <vt:lpstr>Arial</vt:lpstr>
      <vt:lpstr>Calibri</vt:lpstr>
      <vt:lpstr>Calibri Light</vt:lpstr>
      <vt:lpstr>Cordia New</vt:lpstr>
      <vt:lpstr>Sarabun</vt:lpstr>
      <vt:lpstr>Tahoma</vt:lpstr>
      <vt:lpstr>TH Sarabun New</vt:lpstr>
      <vt:lpstr>TH Sarabun PSK</vt:lpstr>
      <vt:lpstr>TH SarabunIT๙</vt:lpstr>
      <vt:lpstr>TH SarabunPSK</vt:lpstr>
      <vt:lpstr>THSarabunPSK</vt:lpstr>
      <vt:lpstr>Wingdings</vt:lpstr>
      <vt:lpstr>1_Office Theme</vt:lpstr>
      <vt:lpstr>3_Office Theme</vt:lpstr>
      <vt:lpstr>2_Office Theme</vt:lpstr>
      <vt:lpstr>4_Office Theme</vt:lpstr>
      <vt:lpstr>6_Office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Lukkana</dc:creator>
  <cp:lastModifiedBy>Kuapong Chompoo</cp:lastModifiedBy>
  <cp:revision>98</cp:revision>
  <cp:lastPrinted>2026-01-23T09:23:09Z</cp:lastPrinted>
  <dcterms:created xsi:type="dcterms:W3CDTF">2024-01-11T01:31:55Z</dcterms:created>
  <dcterms:modified xsi:type="dcterms:W3CDTF">2026-01-27T09:29:22Z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0x0101007E5835744281C946A96587CF24A2931C</vt:lpwstr>
  </property>
  <property fmtid="{D5CDD505-2E9C-101B-9397-08002B2CF9AE}" pid="3" name="MediaServiceImageTags">
    <vt:lpwstr/>
  </property>
</Properties>
</file>