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3.xml" ContentType="application/vnd.openxmlformats-officedocument.theme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4"/>
    <p:sldMasterId id="2147483788" r:id="rId5"/>
    <p:sldMasterId id="2147483861" r:id="rId6"/>
    <p:sldMasterId id="2147483906" r:id="rId7"/>
  </p:sldMasterIdLst>
  <p:notesMasterIdLst>
    <p:notesMasterId r:id="rId33"/>
  </p:notesMasterIdLst>
  <p:sldIdLst>
    <p:sldId id="17880" r:id="rId8"/>
    <p:sldId id="2147480256" r:id="rId9"/>
    <p:sldId id="2147480265" r:id="rId10"/>
    <p:sldId id="2147480266" r:id="rId11"/>
    <p:sldId id="2147480268" r:id="rId12"/>
    <p:sldId id="2147480269" r:id="rId13"/>
    <p:sldId id="2147480270" r:id="rId14"/>
    <p:sldId id="2147480271" r:id="rId15"/>
    <p:sldId id="2147480272" r:id="rId16"/>
    <p:sldId id="2147480273" r:id="rId17"/>
    <p:sldId id="2147480274" r:id="rId18"/>
    <p:sldId id="2147480278" r:id="rId19"/>
    <p:sldId id="2147480275" r:id="rId20"/>
    <p:sldId id="2147480276" r:id="rId21"/>
    <p:sldId id="2147480277" r:id="rId22"/>
    <p:sldId id="2147480257" r:id="rId23"/>
    <p:sldId id="2147480258" r:id="rId24"/>
    <p:sldId id="2147480259" r:id="rId25"/>
    <p:sldId id="2147480260" r:id="rId26"/>
    <p:sldId id="2147480261" r:id="rId27"/>
    <p:sldId id="2147480262" r:id="rId28"/>
    <p:sldId id="2147480264" r:id="rId29"/>
    <p:sldId id="16142064" r:id="rId30"/>
    <p:sldId id="16142065" r:id="rId31"/>
    <p:sldId id="16142115" r:id="rId32"/>
  </p:sldIdLst>
  <p:sldSz cx="12192000" cy="6858000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003366"/>
    <a:srgbClr val="FFF5D9"/>
    <a:srgbClr val="F8F8F8"/>
    <a:srgbClr val="0066FF"/>
    <a:srgbClr val="FF99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3A93752-D748-4E1B-9DBB-CA0A235B0C70}" v="1" dt="2026-01-29T01:42:26.20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845" autoAdjust="0"/>
    <p:restoredTop sz="94660"/>
  </p:normalViewPr>
  <p:slideViewPr>
    <p:cSldViewPr snapToGrid="0">
      <p:cViewPr varScale="1">
        <p:scale>
          <a:sx n="77" d="100"/>
          <a:sy n="77" d="100"/>
        </p:scale>
        <p:origin x="888" y="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26" Type="http://schemas.openxmlformats.org/officeDocument/2006/relationships/slide" Target="slides/slide19.xml"/><Relationship Id="rId39" Type="http://schemas.microsoft.com/office/2015/10/relationships/revisionInfo" Target="revisionInfo.xml"/><Relationship Id="rId21" Type="http://schemas.openxmlformats.org/officeDocument/2006/relationships/slide" Target="slides/slide14.xml"/><Relationship Id="rId34" Type="http://schemas.openxmlformats.org/officeDocument/2006/relationships/presProps" Target="presProp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slide" Target="slides/slide18.xml"/><Relationship Id="rId33" Type="http://schemas.openxmlformats.org/officeDocument/2006/relationships/notesMaster" Target="notesMasters/notesMaster1.xml"/><Relationship Id="rId38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9.xml"/><Relationship Id="rId20" Type="http://schemas.openxmlformats.org/officeDocument/2006/relationships/slide" Target="slides/slide13.xml"/><Relationship Id="rId29" Type="http://schemas.openxmlformats.org/officeDocument/2006/relationships/slide" Target="slides/slide22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4.xml"/><Relationship Id="rId24" Type="http://schemas.openxmlformats.org/officeDocument/2006/relationships/slide" Target="slides/slide17.xml"/><Relationship Id="rId32" Type="http://schemas.openxmlformats.org/officeDocument/2006/relationships/slide" Target="slides/slide25.xml"/><Relationship Id="rId37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8.xml"/><Relationship Id="rId23" Type="http://schemas.openxmlformats.org/officeDocument/2006/relationships/slide" Target="slides/slide16.xml"/><Relationship Id="rId28" Type="http://schemas.openxmlformats.org/officeDocument/2006/relationships/slide" Target="slides/slide21.xml"/><Relationship Id="rId36" Type="http://schemas.openxmlformats.org/officeDocument/2006/relationships/theme" Target="theme/theme1.xml"/><Relationship Id="rId10" Type="http://schemas.openxmlformats.org/officeDocument/2006/relationships/slide" Target="slides/slide3.xml"/><Relationship Id="rId19" Type="http://schemas.openxmlformats.org/officeDocument/2006/relationships/slide" Target="slides/slide12.xml"/><Relationship Id="rId31" Type="http://schemas.openxmlformats.org/officeDocument/2006/relationships/slide" Target="slides/slide2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slide" Target="slides/slide15.xml"/><Relationship Id="rId27" Type="http://schemas.openxmlformats.org/officeDocument/2006/relationships/slide" Target="slides/slide20.xml"/><Relationship Id="rId30" Type="http://schemas.openxmlformats.org/officeDocument/2006/relationships/slide" Target="slides/slide23.xml"/><Relationship Id="rId35" Type="http://schemas.openxmlformats.org/officeDocument/2006/relationships/viewProps" Target="viewProps.xml"/><Relationship Id="rId8" Type="http://schemas.openxmlformats.org/officeDocument/2006/relationships/slide" Target="slides/slide1.xml"/><Relationship Id="rId3" Type="http://schemas.openxmlformats.org/officeDocument/2006/relationships/customXml" Target="../customXml/item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uapong Chompoo" userId="97982509-fa7b-4873-a1ed-b4fdfb55b876" providerId="ADAL" clId="{A3A93752-D748-4E1B-9DBB-CA0A235B0C70}"/>
    <pc:docChg chg="undo custSel addSld delSld modSld">
      <pc:chgData name="Kuapong Chompoo" userId="97982509-fa7b-4873-a1ed-b4fdfb55b876" providerId="ADAL" clId="{A3A93752-D748-4E1B-9DBB-CA0A235B0C70}" dt="2026-01-29T01:42:46.364" v="41" actId="47"/>
      <pc:docMkLst>
        <pc:docMk/>
      </pc:docMkLst>
      <pc:sldChg chg="modSp add mod">
        <pc:chgData name="Kuapong Chompoo" userId="97982509-fa7b-4873-a1ed-b4fdfb55b876" providerId="ADAL" clId="{A3A93752-D748-4E1B-9DBB-CA0A235B0C70}" dt="2026-01-29T01:42:41.643" v="40" actId="20577"/>
        <pc:sldMkLst>
          <pc:docMk/>
          <pc:sldMk cId="925771529" sldId="17880"/>
        </pc:sldMkLst>
        <pc:spChg chg="mod">
          <ac:chgData name="Kuapong Chompoo" userId="97982509-fa7b-4873-a1ed-b4fdfb55b876" providerId="ADAL" clId="{A3A93752-D748-4E1B-9DBB-CA0A235B0C70}" dt="2026-01-29T01:42:41.643" v="40" actId="20577"/>
          <ac:spMkLst>
            <pc:docMk/>
            <pc:sldMk cId="925771529" sldId="17880"/>
            <ac:spMk id="63" creationId="{00000000-0000-0000-0000-000000000000}"/>
          </ac:spMkLst>
        </pc:spChg>
      </pc:sldChg>
      <pc:sldChg chg="modSp new del mod modClrScheme chgLayout">
        <pc:chgData name="Kuapong Chompoo" userId="97982509-fa7b-4873-a1ed-b4fdfb55b876" providerId="ADAL" clId="{A3A93752-D748-4E1B-9DBB-CA0A235B0C70}" dt="2026-01-29T01:42:46.364" v="41" actId="47"/>
        <pc:sldMkLst>
          <pc:docMk/>
          <pc:sldMk cId="58763120" sldId="2147480279"/>
        </pc:sldMkLst>
        <pc:spChg chg="mod ord">
          <ac:chgData name="Kuapong Chompoo" userId="97982509-fa7b-4873-a1ed-b4fdfb55b876" providerId="ADAL" clId="{A3A93752-D748-4E1B-9DBB-CA0A235B0C70}" dt="2026-01-29T01:42:10.825" v="1" actId="700"/>
          <ac:spMkLst>
            <pc:docMk/>
            <pc:sldMk cId="58763120" sldId="2147480279"/>
            <ac:spMk id="2" creationId="{BC871BD1-92E2-41A3-86C3-494D825B4602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" y="1"/>
            <a:ext cx="3038113" cy="466453"/>
          </a:xfrm>
          <a:prstGeom prst="rect">
            <a:avLst/>
          </a:prstGeom>
        </p:spPr>
        <p:txBody>
          <a:bodyPr vert="horz" lIns="89061" tIns="44531" rIns="89061" bIns="44531" rtlCol="0"/>
          <a:lstStyle>
            <a:lvl1pPr algn="l">
              <a:defRPr sz="11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656" y="1"/>
            <a:ext cx="3038112" cy="466453"/>
          </a:xfrm>
          <a:prstGeom prst="rect">
            <a:avLst/>
          </a:prstGeom>
        </p:spPr>
        <p:txBody>
          <a:bodyPr vert="horz" lIns="89061" tIns="44531" rIns="89061" bIns="44531" rtlCol="0"/>
          <a:lstStyle>
            <a:lvl1pPr algn="r">
              <a:defRPr sz="1100"/>
            </a:lvl1pPr>
          </a:lstStyle>
          <a:p>
            <a:fld id="{081688C9-6A8B-4E53-A831-D41BFB5C6627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6888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9061" tIns="44531" rIns="89061" bIns="445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859" y="4474397"/>
            <a:ext cx="5608320" cy="3660327"/>
          </a:xfrm>
          <a:prstGeom prst="rect">
            <a:avLst/>
          </a:prstGeom>
        </p:spPr>
        <p:txBody>
          <a:bodyPr vert="horz" lIns="89061" tIns="44531" rIns="89061" bIns="4453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" y="8829948"/>
            <a:ext cx="3038113" cy="466453"/>
          </a:xfrm>
          <a:prstGeom prst="rect">
            <a:avLst/>
          </a:prstGeom>
        </p:spPr>
        <p:txBody>
          <a:bodyPr vert="horz" lIns="89061" tIns="44531" rIns="89061" bIns="44531" rtlCol="0" anchor="b"/>
          <a:lstStyle>
            <a:lvl1pPr algn="l">
              <a:defRPr sz="11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656" y="8829948"/>
            <a:ext cx="3038112" cy="466453"/>
          </a:xfrm>
          <a:prstGeom prst="rect">
            <a:avLst/>
          </a:prstGeom>
        </p:spPr>
        <p:txBody>
          <a:bodyPr vert="horz" lIns="89061" tIns="44531" rIns="89061" bIns="44531" rtlCol="0" anchor="b"/>
          <a:lstStyle>
            <a:lvl1pPr algn="r">
              <a:defRPr sz="1100"/>
            </a:lvl1pPr>
          </a:lstStyle>
          <a:p>
            <a:fld id="{632DFBFD-078C-4611-A0AC-E6156C1173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3202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2DFBFD-078C-4611-A0AC-E6156C11734B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20746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h-TH"/>
              <a:t>ปี 2565 ร้อยละ หน่วยงานระดับกรมที่มีระดับความพร้อมรัฐบาลดิจิทัลหน่วยงานภาครัฐที่อยู่ในระดับ 4 ขึ้นไป อยู่ที่ ร้อยละ 8.06</a:t>
            </a:r>
            <a:br>
              <a:rPr lang="th-TH"/>
            </a:br>
            <a:br>
              <a:rPr lang="th-TH"/>
            </a:br>
            <a:r>
              <a:rPr lang="th-TH"/>
              <a:t>สัดส่วนหน่วยงานระดับกรมที่มีระดับความพร้อมรัฐบาล ดิจิทัลหน่วยงานภาครัฐที่อยู่ในระดับ 4 ขึ้นไป ต่อ หน่วยงานภาครัฐระดับกรมทั้งหมด (ไม่น้อยกว่าร้อยละ 20 ภายในปี 2570) 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defTabSz="887054">
              <a:defRPr/>
            </a:pPr>
            <a:fld id="{30161678-81DA-4AE8-8824-2AA569F593C1}" type="slidenum">
              <a:rPr lang="en-GB">
                <a:solidFill>
                  <a:prstClr val="black"/>
                </a:solidFill>
                <a:latin typeface="Calibri" panose="020F0502020204030204"/>
              </a:rPr>
              <a:pPr defTabSz="887054">
                <a:defRPr/>
              </a:pPr>
              <a:t>23</a:t>
            </a:fld>
            <a:endParaRPr lang="en-GB">
              <a:solidFill>
                <a:prstClr val="black"/>
              </a:solidFill>
              <a:latin typeface="Calibri" panose="020F0502020204030204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defTabSz="887054">
              <a:defRPr/>
            </a:pPr>
            <a:fld id="{A11A5BF7-4EEC-4492-84C1-7EB317355FA7}" type="slidenum">
              <a:rPr lang="en-US">
                <a:solidFill>
                  <a:prstClr val="black"/>
                </a:solidFill>
                <a:latin typeface="Calibri" panose="020F0502020204030204"/>
              </a:rPr>
              <a:pPr defTabSz="887054">
                <a:defRPr/>
              </a:pPr>
              <a:t>24</a:t>
            </a:fld>
            <a:endParaRPr lang="en-US">
              <a:solidFill>
                <a:prstClr val="black"/>
              </a:solidFill>
              <a:latin typeface="Calibri" panose="020F0502020204030204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Google Shape;250;p8:notes"/>
          <p:cNvSpPr txBox="1">
            <a:spLocks noGrp="1"/>
          </p:cNvSpPr>
          <p:nvPr>
            <p:ph type="body" idx="1"/>
          </p:nvPr>
        </p:nvSpPr>
        <p:spPr>
          <a:xfrm>
            <a:off x="721986" y="6001346"/>
            <a:ext cx="5775834" cy="4910193"/>
          </a:xfrm>
          <a:prstGeom prst="rect">
            <a:avLst/>
          </a:prstGeom>
        </p:spPr>
        <p:txBody>
          <a:bodyPr spcFirstLastPara="1" wrap="square" lIns="88691" tIns="44334" rIns="88691" bIns="44334" anchor="t" anchorCtr="0">
            <a:noAutofit/>
          </a:bodyPr>
          <a:lstStyle/>
          <a:p>
            <a:endParaRPr/>
          </a:p>
        </p:txBody>
      </p:sp>
      <p:sp>
        <p:nvSpPr>
          <p:cNvPr id="251" name="Google Shape;251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31763" y="1558925"/>
            <a:ext cx="7480301" cy="42068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preserve="1" userDrawn="1">
  <p:cSld name="Title and Content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AA3268DA-DBD7-41A0-A7E3-222A6B81F71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99105" y="64928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fld id="{C787E290-76B0-4EA1-9FB1-BF333C18EEE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25679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A14AEAC-7C21-B532-9CCB-9032C6397F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2408280-AE03-4F4A-B616-951AB80C9683}" type="datetime1">
              <a:rPr kumimoji="0" lang="en-US" sz="2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Cordia New" panose="020B0304020202020204" pitchFamily="34" charset="-34"/>
              </a:rPr>
              <a:t>1/29/2026</a:t>
            </a:fld>
            <a:endParaRPr kumimoji="0" lang="th-TH" sz="2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5672813-2211-DEB8-29BC-972455330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Cordia New" panose="020B0304020202020204" pitchFamily="34" charset="-34"/>
              </a:rPr>
              <a:t>1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8508DE7-503F-5EAE-96DF-8F0441A06D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1439082-5BDF-4F10-B12F-D387EDA5504B}" type="slidenum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7756678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D9CC04-095E-3F92-EF54-C1A47FF2ABB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7B0B8EC-5544-6B80-9EAB-215B87FD344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387F03-0B36-C9EB-669F-0F58120E57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BC81D-0764-40C3-A49B-86D05A9696DF}" type="datetime1">
              <a:rPr lang="en-US" smtClean="0"/>
              <a:t>1/29/2026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C70B27-A5E1-BB69-8981-F1EEB49233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/>
              <a:t>1</a:t>
            </a: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8BCCE9-226F-F36F-B8B0-8245FC6D05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04540-B2C7-4BBF-BAC0-057091736F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68739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8B00C5-3593-F17C-9B61-FE40B6F435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DFDC05-8BFA-01BF-6E09-19AD1303087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60DF68-4C1E-4239-7C1B-8564B70B65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ED4A2-209B-4C35-AAD0-D6DB996EA0E8}" type="datetime1">
              <a:rPr lang="en-US" smtClean="0"/>
              <a:t>1/29/2026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9B7BF8-629E-E731-5DF5-DE744A16A0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/>
              <a:t>1</a:t>
            </a: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01F03D-4DF9-31C4-D2BF-1927C2F5AA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04540-B2C7-4BBF-BAC0-057091736F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59885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DEC5D9-FB18-FC22-0BF5-59024A33E6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3DD30B8-3B57-486E-185F-A6E6E1F92A6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992BB2-D9FB-D21E-DC5B-874D977FBA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1F0D64-7E0E-46D4-A920-D027F0C916F2}" type="datetime1">
              <a:rPr lang="en-US" smtClean="0"/>
              <a:t>1/29/2026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2A0C12-0CE9-E0AF-EA8D-1C04E03CE1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/>
              <a:t>1</a:t>
            </a: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40B462-F1BC-B330-7F4F-C639008580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04540-B2C7-4BBF-BAC0-057091736F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65415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237BFD-26D5-E5B0-062C-D59D3E56F3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BDDAD8-AB2A-3EA4-B2F8-896B182B714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7DAF61E-8288-7DFA-0A40-E0442BB45A2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1F27AE0-CE3E-147F-7546-E925C6F59E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3557A-F67A-4386-9B4C-EFF0C0E5B745}" type="datetime1">
              <a:rPr lang="en-US" smtClean="0"/>
              <a:t>1/29/2026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3F448E6-1F33-01D1-F691-F48A32487C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/>
              <a:t>1</a:t>
            </a: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F5CA6EA-33C8-7E75-FFE1-AF74247F19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04540-B2C7-4BBF-BAC0-057091736F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7362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1AE957-CC24-2C53-4960-DB1F2B32EE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0B0761-517F-1CFC-36A2-9FEBFB5479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8369BEB-3351-1D78-5124-86A50D73040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D257239-9464-9672-98A9-8ECB4001D91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8B4C20F-E03F-50B0-9055-D6DBD990ABE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6717117-7A9E-B204-B62D-EF16B276B6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4CEE9-C4D3-49A9-BA15-0BEF8D8AF4B0}" type="datetime1">
              <a:rPr lang="en-US" smtClean="0"/>
              <a:t>1/29/2026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B4F1A2C-7E7C-BDE1-396A-12C8A0FA47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/>
              <a:t>1</a:t>
            </a:r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046E88D-A0C7-4131-EB87-61B77B5999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04540-B2C7-4BBF-BAC0-057091736F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44511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A83906-8B1A-CC7F-B8D7-5BFE5E6E8C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7FD1EF3-8059-9E41-064A-E24D1C689F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2FB45-7EC4-48AE-9E3B-9BD8DE4CBEB9}" type="datetime1">
              <a:rPr lang="en-US" smtClean="0"/>
              <a:t>1/29/2026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6F96C8A-F82F-8A4F-0FC9-BE9040933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/>
              <a:t>1</a:t>
            </a:r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218D116-E8D8-7539-BF68-F03B0ED736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04540-B2C7-4BBF-BAC0-057091736F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43689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5C655B7-27B0-4E1F-77D6-A691C35DD5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3CFA7B-8140-4A9F-869F-FC32A49EAD99}" type="datetime1">
              <a:rPr lang="en-US" smtClean="0"/>
              <a:t>1/29/2026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90F04DE-51F1-3A97-EE76-3B11D012AB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/>
              <a:t>1</a:t>
            </a:r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1D799EA-D3F7-1F94-846C-0E7E9F0F74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04540-B2C7-4BBF-BAC0-057091736F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43854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9D38FC-136C-C32F-29EC-9E8ABBA4A2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895E8F-D78F-7B0E-9D1E-FC64A8E364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23C616C-662C-4AFE-B1FD-7BABBBB63F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613ACCF-59BF-D853-1CA8-EA06725E1B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A3D43-26D0-4C07-BD01-BF7C3DA89908}" type="datetime1">
              <a:rPr lang="en-US" smtClean="0"/>
              <a:t>1/29/2026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0A4F55C-6328-5777-7A5B-67450E1877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/>
              <a:t>1</a:t>
            </a: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869F3C-B9E2-2FD1-B8EF-765B5388F3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04540-B2C7-4BBF-BAC0-057091736F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50401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C07889-2E51-355F-AA6D-D660BB40E1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C6995E6-6399-88F9-05DC-95C3126B1E2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1BC14A3-FD96-F7D6-94B2-71029ABFDF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BAEBEA4-D62D-3EFD-4C9C-6470ABBF16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50B94F-1C3E-4D9F-9F3D-B3928133715B}" type="datetime1">
              <a:rPr lang="en-US" smtClean="0"/>
              <a:t>1/29/2026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B6C2CEB-00D3-419E-F578-7311A45180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/>
              <a:t>1</a:t>
            </a: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35025AC-CE6C-D36B-F8F1-411F640043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04540-B2C7-4BBF-BAC0-057091736F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730236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DE01FA-9280-FF55-EBE2-52C6F63B95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58455A6-2392-78BE-86FC-BF31494A457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078EE8-781E-B082-BF8B-1F82F36C45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5CF92-E96E-4C97-BDFD-02A0A9CA4308}" type="datetime1">
              <a:rPr lang="en-US" smtClean="0"/>
              <a:t>1/29/2026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97DC6E-2EA5-EA22-38A5-FFAF52B1F5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/>
              <a:t>1</a:t>
            </a: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F17F83-868A-A42F-C84F-ECDDA1DCD3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04540-B2C7-4BBF-BAC0-057091736F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351035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B390A32-60A6-CFD1-C35E-AC312DD7554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A5BAF9B-A57D-920C-D873-307B10EEF8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29CC41-35FB-1D21-762C-CF659A643E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E71A6-7748-4E71-98AB-194F5099ED93}" type="datetime1">
              <a:rPr lang="en-US" smtClean="0"/>
              <a:t>1/29/2026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0FCE1A-2082-47E5-C09A-30B88AAA6A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/>
              <a:t>1</a:t>
            </a: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77AD15-4C2C-DA7B-C6E7-223DA650DF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04540-B2C7-4BBF-BAC0-057091736F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555458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1" i="0">
                <a:solidFill>
                  <a:schemeClr val="tx1"/>
                </a:solidFill>
                <a:latin typeface="TH SarabunIT๙"/>
                <a:cs typeface="TH SarabunIT๙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350" b="1" i="0">
                <a:solidFill>
                  <a:schemeClr val="tx1"/>
                </a:solidFill>
                <a:latin typeface="TH SarabunIT๙"/>
                <a:cs typeface="TH SarabunIT๙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bg1"/>
                </a:solidFill>
                <a:latin typeface="TH SarabunIT๙"/>
                <a:cs typeface="TH SarabunIT๙"/>
              </a:defRPr>
            </a:lvl1pPr>
          </a:lstStyle>
          <a:p>
            <a:pPr marL="12700">
              <a:lnSpc>
                <a:spcPts val="3035"/>
              </a:lnSpc>
            </a:pPr>
            <a:r>
              <a:rPr lang="th-TH"/>
              <a:t>1</a:t>
            </a:r>
            <a:endParaRPr spc="-195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61D91D-1F24-40E9-A9C5-D2123FAC0BAE}" type="datetime1">
              <a:rPr lang="en-US" smtClean="0"/>
              <a:t>1/29/2026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600" b="0" i="0">
                <a:solidFill>
                  <a:schemeClr val="tx1"/>
                </a:solidFill>
                <a:latin typeface="TH SarabunPSK"/>
                <a:cs typeface="TH SarabunPSK"/>
              </a:defRPr>
            </a:lvl1pPr>
          </a:lstStyle>
          <a:p>
            <a:pPr marL="38100">
              <a:lnSpc>
                <a:spcPts val="1775"/>
              </a:lnSpc>
            </a:pPr>
            <a:fld id="{81D60167-4931-47E6-BA6A-407CBD079E47}" type="slidenum">
              <a:rPr spc="-25" dirty="0"/>
              <a:t>‹#›</a:t>
            </a:fld>
            <a:endParaRPr spc="-25"/>
          </a:p>
        </p:txBody>
      </p:sp>
    </p:spTree>
    <p:extLst>
      <p:ext uri="{BB962C8B-B14F-4D97-AF65-F5344CB8AC3E}">
        <p14:creationId xmlns:p14="http://schemas.microsoft.com/office/powerpoint/2010/main" val="186622289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tx1"/>
                </a:solidFill>
                <a:latin typeface="TH SarabunIT๙"/>
                <a:cs typeface="TH SarabunIT๙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350" b="1" i="0">
                <a:solidFill>
                  <a:schemeClr val="tx1"/>
                </a:solidFill>
                <a:latin typeface="TH SarabunIT๙"/>
                <a:cs typeface="TH SarabunIT๙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bg1"/>
                </a:solidFill>
                <a:latin typeface="TH SarabunIT๙"/>
                <a:cs typeface="TH SarabunIT๙"/>
              </a:defRPr>
            </a:lvl1pPr>
          </a:lstStyle>
          <a:p>
            <a:pPr marL="12700">
              <a:lnSpc>
                <a:spcPts val="3035"/>
              </a:lnSpc>
            </a:pPr>
            <a:r>
              <a:rPr lang="th-TH"/>
              <a:t>1</a:t>
            </a:r>
            <a:endParaRPr spc="-195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2677B3-9CBB-41A8-B7C1-6BE2F7936E72}" type="datetime1">
              <a:rPr lang="en-US" smtClean="0"/>
              <a:t>1/29/2026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600" b="0" i="0">
                <a:solidFill>
                  <a:schemeClr val="tx1"/>
                </a:solidFill>
                <a:latin typeface="TH SarabunPSK"/>
                <a:cs typeface="TH SarabunPSK"/>
              </a:defRPr>
            </a:lvl1pPr>
          </a:lstStyle>
          <a:p>
            <a:pPr marL="38100">
              <a:lnSpc>
                <a:spcPts val="1775"/>
              </a:lnSpc>
            </a:pPr>
            <a:fld id="{81D60167-4931-47E6-BA6A-407CBD079E47}" type="slidenum">
              <a:rPr spc="-25" dirty="0"/>
              <a:t>‹#›</a:t>
            </a:fld>
            <a:endParaRPr spc="-25"/>
          </a:p>
        </p:txBody>
      </p:sp>
    </p:spTree>
    <p:extLst>
      <p:ext uri="{BB962C8B-B14F-4D97-AF65-F5344CB8AC3E}">
        <p14:creationId xmlns:p14="http://schemas.microsoft.com/office/powerpoint/2010/main" val="222236699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tx1"/>
                </a:solidFill>
                <a:latin typeface="TH SarabunIT๙"/>
                <a:cs typeface="TH SarabunIT๙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bg1"/>
                </a:solidFill>
                <a:latin typeface="TH SarabunIT๙"/>
                <a:cs typeface="TH SarabunIT๙"/>
              </a:defRPr>
            </a:lvl1pPr>
          </a:lstStyle>
          <a:p>
            <a:pPr marL="12700">
              <a:lnSpc>
                <a:spcPts val="3035"/>
              </a:lnSpc>
            </a:pPr>
            <a:r>
              <a:rPr lang="th-TH"/>
              <a:t>1</a:t>
            </a:r>
            <a:endParaRPr spc="-195"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7D7B41-DE08-44D1-86A1-178404328A1B}" type="datetime1">
              <a:rPr lang="en-US" smtClean="0"/>
              <a:t>1/29/2026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600" b="0" i="0">
                <a:solidFill>
                  <a:schemeClr val="tx1"/>
                </a:solidFill>
                <a:latin typeface="TH SarabunPSK"/>
                <a:cs typeface="TH SarabunPSK"/>
              </a:defRPr>
            </a:lvl1pPr>
          </a:lstStyle>
          <a:p>
            <a:pPr marL="38100">
              <a:lnSpc>
                <a:spcPts val="1775"/>
              </a:lnSpc>
            </a:pPr>
            <a:fld id="{81D60167-4931-47E6-BA6A-407CBD079E47}" type="slidenum">
              <a:rPr spc="-25" dirty="0"/>
              <a:t>‹#›</a:t>
            </a:fld>
            <a:endParaRPr spc="-25"/>
          </a:p>
        </p:txBody>
      </p:sp>
    </p:spTree>
    <p:extLst>
      <p:ext uri="{BB962C8B-B14F-4D97-AF65-F5344CB8AC3E}">
        <p14:creationId xmlns:p14="http://schemas.microsoft.com/office/powerpoint/2010/main" val="352979885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tx1"/>
                </a:solidFill>
                <a:latin typeface="TH SarabunIT๙"/>
                <a:cs typeface="TH SarabunIT๙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bg1"/>
                </a:solidFill>
                <a:latin typeface="TH SarabunIT๙"/>
                <a:cs typeface="TH SarabunIT๙"/>
              </a:defRPr>
            </a:lvl1pPr>
          </a:lstStyle>
          <a:p>
            <a:pPr marL="12700">
              <a:lnSpc>
                <a:spcPts val="3035"/>
              </a:lnSpc>
            </a:pPr>
            <a:r>
              <a:rPr lang="th-TH"/>
              <a:t>1</a:t>
            </a:r>
            <a:endParaRPr spc="-195"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D93DE0-FE88-45F5-AA49-95E9506B2246}" type="datetime1">
              <a:rPr lang="en-US" smtClean="0"/>
              <a:t>1/29/2026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600" b="0" i="0">
                <a:solidFill>
                  <a:schemeClr val="tx1"/>
                </a:solidFill>
                <a:latin typeface="TH SarabunPSK"/>
                <a:cs typeface="TH SarabunPSK"/>
              </a:defRPr>
            </a:lvl1pPr>
          </a:lstStyle>
          <a:p>
            <a:pPr marL="38100">
              <a:lnSpc>
                <a:spcPts val="1775"/>
              </a:lnSpc>
            </a:pPr>
            <a:fld id="{81D60167-4931-47E6-BA6A-407CBD079E47}" type="slidenum">
              <a:rPr spc="-25" dirty="0"/>
              <a:t>‹#›</a:t>
            </a:fld>
            <a:endParaRPr spc="-25"/>
          </a:p>
        </p:txBody>
      </p:sp>
    </p:spTree>
    <p:extLst>
      <p:ext uri="{BB962C8B-B14F-4D97-AF65-F5344CB8AC3E}">
        <p14:creationId xmlns:p14="http://schemas.microsoft.com/office/powerpoint/2010/main" val="261105527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bg1"/>
                </a:solidFill>
                <a:latin typeface="TH SarabunIT๙"/>
                <a:cs typeface="TH SarabunIT๙"/>
              </a:defRPr>
            </a:lvl1pPr>
          </a:lstStyle>
          <a:p>
            <a:pPr marL="12700">
              <a:lnSpc>
                <a:spcPts val="3035"/>
              </a:lnSpc>
            </a:pPr>
            <a:r>
              <a:rPr lang="th-TH"/>
              <a:t>1</a:t>
            </a:r>
            <a:endParaRPr spc="-195"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BCC7B0-07FD-45A1-A721-F15357D5D13B}" type="datetime1">
              <a:rPr lang="en-US" smtClean="0"/>
              <a:t>1/29/2026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600" b="0" i="0">
                <a:solidFill>
                  <a:schemeClr val="tx1"/>
                </a:solidFill>
                <a:latin typeface="TH SarabunPSK"/>
                <a:cs typeface="TH SarabunPSK"/>
              </a:defRPr>
            </a:lvl1pPr>
          </a:lstStyle>
          <a:p>
            <a:pPr marL="38100">
              <a:lnSpc>
                <a:spcPts val="1775"/>
              </a:lnSpc>
            </a:pPr>
            <a:fld id="{81D60167-4931-47E6-BA6A-407CBD079E47}" type="slidenum">
              <a:rPr spc="-25" dirty="0"/>
              <a:t>‹#›</a:t>
            </a:fld>
            <a:endParaRPr spc="-25"/>
          </a:p>
        </p:txBody>
      </p:sp>
    </p:spTree>
    <p:extLst>
      <p:ext uri="{BB962C8B-B14F-4D97-AF65-F5344CB8AC3E}">
        <p14:creationId xmlns:p14="http://schemas.microsoft.com/office/powerpoint/2010/main" val="38170684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D5E24E-108B-4B3E-AA94-12CFE693D2D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50716D0-35E2-4839-993E-6C35B6045A9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83D301-2B36-4200-90B3-4CF3C3A3D1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462A41-5B01-4D39-AC3E-EADB323DDA09}" type="datetime1">
              <a:rPr lang="en-US" smtClean="0"/>
              <a:t>1/29/2026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C9FF00-A8BA-488C-BC0E-BBCD773479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/>
              <a:t>1</a:t>
            </a: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E3530A-1664-4758-B85F-C9DAEA0082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76A67-BFCB-477B-89DD-496DA4118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25286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0F31AFEE-78C1-544C-CC3E-8278EF92BE77}"/>
              </a:ext>
            </a:extLst>
          </p:cNvPr>
          <p:cNvSpPr/>
          <p:nvPr userDrawn="1"/>
        </p:nvSpPr>
        <p:spPr>
          <a:xfrm>
            <a:off x="9976513" y="6400801"/>
            <a:ext cx="2215487" cy="45719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E876C51-0AF4-4989-AA73-FDA0BA469D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47B5BF-AA26-46AB-AA2E-A5966B2144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D480BD-847B-4FB0-B746-C2759C3FF8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C713C-9285-4937-90DF-FB0B3B814B92}" type="datetime1">
              <a:rPr lang="en-US" smtClean="0"/>
              <a:t>1/29/2026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350DDB-97FF-45A1-98B7-CDC3FF7810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/>
              <a:t>1</a:t>
            </a: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77F7E7-4F9C-46DD-8738-D76CA0694F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800" y="6453660"/>
            <a:ext cx="2743200" cy="365125"/>
          </a:xfrm>
        </p:spPr>
        <p:txBody>
          <a:bodyPr/>
          <a:lstStyle/>
          <a:p>
            <a:fld id="{DBF76A67-BFCB-477B-89DD-496DA4118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698285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F028D5-0985-4CBA-A044-83D0C70A66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913771-4786-46F7-8DFC-76AA1F14B8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D0456B-B9EE-497E-A698-83BB43B78D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1965E2-8D49-438C-88B0-D6B79197379E}" type="datetime1">
              <a:rPr lang="en-US" smtClean="0"/>
              <a:t>1/29/2026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758C67-1167-4980-8600-624D3C82BF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/>
              <a:t>1</a:t>
            </a: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C2C9AC-0E90-4FDE-B40E-1BC2456E20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76A67-BFCB-477B-89DD-496DA4118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072465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7E52B5-6443-4ECE-B1F5-3837B255B5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8786BD-4A35-4A86-9FB0-D20A0A74B94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78D66B3-4A8C-420E-997E-1D2FC12633A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38C545A-D865-4D37-83DA-9592D367C4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5E2EE-8B53-48E6-A6C3-755C865738D4}" type="datetime1">
              <a:rPr lang="en-US" smtClean="0"/>
              <a:t>1/29/2026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0B80FF5-916A-4EEF-8B86-5A270063AD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/>
              <a:t>1</a:t>
            </a: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38B891C-8C75-499F-8F1F-E8BF11B88B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76A67-BFCB-477B-89DD-496DA4118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933783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6716E0-C22D-48E8-A17A-EDD4E079A4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4FCAEA1-D480-48D6-841C-E0B0472CA6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5418EC-E007-4E0F-B731-FE13F427A9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3D10FCF-AA29-45E8-80C8-CE19B6E61D9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7FB92B-A126-475B-ADE6-CB4F9E9A533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72FA88F-9CB2-42E2-9A4E-2DF01A91A5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A06E3A-D8AE-48A4-BC4F-ACFDE5D689F5}" type="datetime1">
              <a:rPr lang="en-US" smtClean="0"/>
              <a:t>1/29/2026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9B7DBE1-649C-4C13-8FF9-CA8069E3D6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/>
              <a:t>1</a:t>
            </a:r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E248F61-611E-4190-AF0F-E18C5596A8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76A67-BFCB-477B-89DD-496DA4118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513259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DD597B-2047-452A-A6F0-C177679391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1766E11-BD54-43F0-A0E6-5CFF8C52BD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03D629-C12B-4816-966A-91E1BF01B3EC}" type="datetime1">
              <a:rPr lang="en-US" smtClean="0"/>
              <a:t>1/29/2026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CC16218-A66B-49E9-A869-0643C820A0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/>
              <a:t>1</a:t>
            </a:r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51C55E0-AB3F-4A37-A9EF-1CFB30B754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76A67-BFCB-477B-89DD-496DA4118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880663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456A59D-6640-46D8-BBFF-8A855C9100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FDCA9-CC12-4F8B-8247-0950BA88BBDB}" type="datetime1">
              <a:rPr lang="en-US" smtClean="0"/>
              <a:t>1/29/2026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F04B532-AC43-4B21-80FD-AA1A6C89D3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/>
              <a:t>1</a:t>
            </a:r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EC9709E-5CC9-4B24-9555-E32F6E6FA5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76A67-BFCB-477B-89DD-496DA4118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861693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1C0A8B-1D5A-4CC8-879A-34F33624AD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D5A473-40BF-45B6-AAAA-BD19BB5E66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C428E46-96B8-4727-A47E-E380F234F11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9F52938-F89E-4858-AFC8-42B91EBC39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DB403-FE2D-4694-99CA-3F2AA0973189}" type="datetime1">
              <a:rPr lang="en-US" smtClean="0"/>
              <a:t>1/29/2026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6BDCC0B-8674-45C2-9BC5-141BF1328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/>
              <a:t>1</a:t>
            </a: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0905AE8-A7B3-465E-81EE-87E09F2CFE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76A67-BFCB-477B-89DD-496DA4118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178390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23A995-AB86-47AC-9FDA-28C1477DA9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886F350-0ED8-49DB-B472-3992353CB69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0A96700-CD50-4174-B20A-00B0498B48D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AEB5F13-D64F-47FB-8FF3-0692993C9A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FF5FA-8E05-4620-982B-B4D6BD8DBA48}" type="datetime1">
              <a:rPr lang="en-US" smtClean="0"/>
              <a:t>1/29/2026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FEC787A-77BE-4DDD-8FCB-87F92D54D3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/>
              <a:t>1</a:t>
            </a: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B5BA65E-186A-44B6-9D12-0D2C3E3A73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76A67-BFCB-477B-89DD-496DA4118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165253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804A0C-816A-45C3-915A-B8663D05AF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DFAC23A-CB93-43C5-B09F-63A8AB55D2D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A57CBC-FE88-4FA3-9E2E-7D1359DCC6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772B6-88B3-44F6-9389-4D016E0F8809}" type="datetime1">
              <a:rPr lang="en-US" smtClean="0"/>
              <a:t>1/29/2026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480712-92B9-4367-B114-B462514F1B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/>
              <a:t>1</a:t>
            </a: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5040AE-7CF6-4445-8F3C-F2FDE67EC6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76A67-BFCB-477B-89DD-496DA4118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924617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7E09FE8-F029-4160-BF98-3318A57A3A4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0A8C005-AB18-4800-B11F-6C399A72BD3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D152B7-9EF5-432E-8DB2-BEE40324A2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CA628-AAFF-4BA9-99D6-6C7429700804}" type="datetime1">
              <a:rPr lang="en-US" smtClean="0"/>
              <a:t>1/29/2026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E286E6-FE18-42CB-8181-A022296865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/>
              <a:t>1</a:t>
            </a: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C2A53D-A678-4DE8-B367-240AD09FFE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76A67-BFCB-477B-89DD-496DA4118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09291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.xml"/><Relationship Id="rId3" Type="http://schemas.openxmlformats.org/officeDocument/2006/relationships/slideLayout" Target="../slideLayouts/slideLayout5.xml"/><Relationship Id="rId7" Type="http://schemas.openxmlformats.org/officeDocument/2006/relationships/slideLayout" Target="../slideLayouts/slideLayout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6" Type="http://schemas.openxmlformats.org/officeDocument/2006/relationships/slideLayout" Target="../slideLayouts/slideLayout8.xml"/><Relationship Id="rId11" Type="http://schemas.openxmlformats.org/officeDocument/2006/relationships/slideLayout" Target="../slideLayouts/slideLayout13.xml"/><Relationship Id="rId5" Type="http://schemas.openxmlformats.org/officeDocument/2006/relationships/slideLayout" Target="../slideLayouts/slideLayout7.xml"/><Relationship Id="rId10" Type="http://schemas.openxmlformats.org/officeDocument/2006/relationships/slideLayout" Target="../slideLayouts/slideLayout12.xml"/><Relationship Id="rId4" Type="http://schemas.openxmlformats.org/officeDocument/2006/relationships/slideLayout" Target="../slideLayouts/slideLayout6.xml"/><Relationship Id="rId9" Type="http://schemas.openxmlformats.org/officeDocument/2006/relationships/slideLayout" Target="../slideLayouts/slideLayout1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16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theme" Target="../theme/theme3.xml"/><Relationship Id="rId11" Type="http://schemas.openxmlformats.org/officeDocument/2006/relationships/image" Target="../media/image6.png"/><Relationship Id="rId5" Type="http://schemas.openxmlformats.org/officeDocument/2006/relationships/slideLayout" Target="../slideLayouts/slideLayout18.xml"/><Relationship Id="rId10" Type="http://schemas.openxmlformats.org/officeDocument/2006/relationships/image" Target="../media/image5.png"/><Relationship Id="rId4" Type="http://schemas.openxmlformats.org/officeDocument/2006/relationships/slideLayout" Target="../slideLayouts/slideLayout17.xml"/><Relationship Id="rId9" Type="http://schemas.openxmlformats.org/officeDocument/2006/relationships/image" Target="../media/image4.pn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21.xml"/><Relationship Id="rId7" Type="http://schemas.openxmlformats.org/officeDocument/2006/relationships/slideLayout" Target="../slideLayouts/slideLayout25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11" Type="http://schemas.openxmlformats.org/officeDocument/2006/relationships/slideLayout" Target="../slideLayouts/slideLayout29.xml"/><Relationship Id="rId5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28.xml"/><Relationship Id="rId4" Type="http://schemas.openxmlformats.org/officeDocument/2006/relationships/slideLayout" Target="../slideLayouts/slideLayout22.xml"/><Relationship Id="rId9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E21C3B38-71CE-1833-2FE1-B7CC56FA2DC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99105" y="64928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fld id="{C787E290-76B0-4EA1-9FB1-BF333C18EEE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8999999-A6B5-9969-59DB-B0506DE20BB0}"/>
              </a:ext>
            </a:extLst>
          </p:cNvPr>
          <p:cNvSpPr/>
          <p:nvPr userDrawn="1"/>
        </p:nvSpPr>
        <p:spPr>
          <a:xfrm>
            <a:off x="-13648" y="-15861"/>
            <a:ext cx="11627893" cy="418052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 descr="สำนักงานคณะกรรมการการพัฒนาระบบราชการ">
            <a:extLst>
              <a:ext uri="{FF2B5EF4-FFF2-40B4-BE49-F238E27FC236}">
                <a16:creationId xmlns:a16="http://schemas.microsoft.com/office/drawing/2014/main" id="{ECB6FAA8-29F3-C880-BCEE-1EB338D514F0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56345" y="31427"/>
            <a:ext cx="497291" cy="417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9695547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745" r:id="rId1"/>
    <p:sldLayoutId id="2147483746" r:id="rId2"/>
  </p:sldLayoutIdLst>
  <p:hf hd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9506BA5-AF64-3623-97F5-DA9B55E351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7202CD6-2A6F-F822-4C76-FA377104A1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F6F925-465A-D174-6BC1-6BD0FC64F96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5E6D21-D0EB-463B-89CC-ADF2B3CD9236}" type="datetime1">
              <a:rPr lang="en-US" smtClean="0"/>
              <a:t>1/29/2026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B84D17-6574-1B07-E26D-831D3BD20A0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th-TH"/>
              <a:t>1</a:t>
            </a: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DB1015-F997-B27E-6BE2-2B6A0C2070E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B04540-B2C7-4BBF-BAC0-057091736F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1866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9" r:id="rId1"/>
    <p:sldLayoutId id="2147483790" r:id="rId2"/>
    <p:sldLayoutId id="2147483791" r:id="rId3"/>
    <p:sldLayoutId id="2147483792" r:id="rId4"/>
    <p:sldLayoutId id="2147483793" r:id="rId5"/>
    <p:sldLayoutId id="2147483794" r:id="rId6"/>
    <p:sldLayoutId id="2147483795" r:id="rId7"/>
    <p:sldLayoutId id="2147483796" r:id="rId8"/>
    <p:sldLayoutId id="2147483797" r:id="rId9"/>
    <p:sldLayoutId id="2147483798" r:id="rId10"/>
    <p:sldLayoutId id="2147483799" r:id="rId1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7" name="bg object 17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0" y="12698"/>
            <a:ext cx="2432811" cy="304800"/>
          </a:xfrm>
          <a:prstGeom prst="rect">
            <a:avLst/>
          </a:prstGeom>
        </p:spPr>
      </p:pic>
      <p:pic>
        <p:nvPicPr>
          <p:cNvPr id="18" name="bg object 18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230124" y="143230"/>
            <a:ext cx="11740896" cy="795553"/>
          </a:xfrm>
          <a:prstGeom prst="rect">
            <a:avLst/>
          </a:prstGeom>
        </p:spPr>
      </p:pic>
      <p:sp>
        <p:nvSpPr>
          <p:cNvPr id="19" name="bg object 19"/>
          <p:cNvSpPr/>
          <p:nvPr/>
        </p:nvSpPr>
        <p:spPr>
          <a:xfrm>
            <a:off x="302513" y="177545"/>
            <a:ext cx="11600815" cy="655320"/>
          </a:xfrm>
          <a:custGeom>
            <a:avLst/>
            <a:gdLst/>
            <a:ahLst/>
            <a:cxnLst/>
            <a:rect l="l" t="t" r="r" b="b"/>
            <a:pathLst>
              <a:path w="11600815" h="655319">
                <a:moveTo>
                  <a:pt x="11365865" y="0"/>
                </a:moveTo>
                <a:lnTo>
                  <a:pt x="234823" y="0"/>
                </a:lnTo>
                <a:lnTo>
                  <a:pt x="187497" y="4771"/>
                </a:lnTo>
                <a:lnTo>
                  <a:pt x="143417" y="18456"/>
                </a:lnTo>
                <a:lnTo>
                  <a:pt x="103529" y="40109"/>
                </a:lnTo>
                <a:lnTo>
                  <a:pt x="68776" y="68786"/>
                </a:lnTo>
                <a:lnTo>
                  <a:pt x="40103" y="103540"/>
                </a:lnTo>
                <a:lnTo>
                  <a:pt x="18453" y="143428"/>
                </a:lnTo>
                <a:lnTo>
                  <a:pt x="4770" y="187504"/>
                </a:lnTo>
                <a:lnTo>
                  <a:pt x="0" y="234823"/>
                </a:lnTo>
                <a:lnTo>
                  <a:pt x="0" y="420496"/>
                </a:lnTo>
                <a:lnTo>
                  <a:pt x="4770" y="467815"/>
                </a:lnTo>
                <a:lnTo>
                  <a:pt x="18453" y="511891"/>
                </a:lnTo>
                <a:lnTo>
                  <a:pt x="40103" y="551779"/>
                </a:lnTo>
                <a:lnTo>
                  <a:pt x="68776" y="586533"/>
                </a:lnTo>
                <a:lnTo>
                  <a:pt x="103529" y="615210"/>
                </a:lnTo>
                <a:lnTo>
                  <a:pt x="143417" y="636863"/>
                </a:lnTo>
                <a:lnTo>
                  <a:pt x="187497" y="650548"/>
                </a:lnTo>
                <a:lnTo>
                  <a:pt x="234823" y="655319"/>
                </a:lnTo>
                <a:lnTo>
                  <a:pt x="11365865" y="655319"/>
                </a:lnTo>
                <a:lnTo>
                  <a:pt x="11413183" y="650548"/>
                </a:lnTo>
                <a:lnTo>
                  <a:pt x="11457259" y="636863"/>
                </a:lnTo>
                <a:lnTo>
                  <a:pt x="11497147" y="615210"/>
                </a:lnTo>
                <a:lnTo>
                  <a:pt x="11531901" y="586533"/>
                </a:lnTo>
                <a:lnTo>
                  <a:pt x="11560578" y="551779"/>
                </a:lnTo>
                <a:lnTo>
                  <a:pt x="11582231" y="511891"/>
                </a:lnTo>
                <a:lnTo>
                  <a:pt x="11595916" y="467815"/>
                </a:lnTo>
                <a:lnTo>
                  <a:pt x="11600688" y="420496"/>
                </a:lnTo>
                <a:lnTo>
                  <a:pt x="11600688" y="234823"/>
                </a:lnTo>
                <a:lnTo>
                  <a:pt x="11595916" y="187504"/>
                </a:lnTo>
                <a:lnTo>
                  <a:pt x="11582231" y="143428"/>
                </a:lnTo>
                <a:lnTo>
                  <a:pt x="11560578" y="103540"/>
                </a:lnTo>
                <a:lnTo>
                  <a:pt x="11531901" y="68786"/>
                </a:lnTo>
                <a:lnTo>
                  <a:pt x="11497147" y="40109"/>
                </a:lnTo>
                <a:lnTo>
                  <a:pt x="11457259" y="18456"/>
                </a:lnTo>
                <a:lnTo>
                  <a:pt x="11413183" y="4771"/>
                </a:lnTo>
                <a:lnTo>
                  <a:pt x="11365865" y="0"/>
                </a:lnTo>
                <a:close/>
              </a:path>
            </a:pathLst>
          </a:custGeom>
          <a:solidFill>
            <a:srgbClr val="6FAC4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g object 20"/>
          <p:cNvSpPr/>
          <p:nvPr/>
        </p:nvSpPr>
        <p:spPr>
          <a:xfrm>
            <a:off x="302513" y="177545"/>
            <a:ext cx="11600815" cy="655320"/>
          </a:xfrm>
          <a:custGeom>
            <a:avLst/>
            <a:gdLst/>
            <a:ahLst/>
            <a:cxnLst/>
            <a:rect l="l" t="t" r="r" b="b"/>
            <a:pathLst>
              <a:path w="11600815" h="655319">
                <a:moveTo>
                  <a:pt x="0" y="234823"/>
                </a:moveTo>
                <a:lnTo>
                  <a:pt x="4770" y="187504"/>
                </a:lnTo>
                <a:lnTo>
                  <a:pt x="18453" y="143428"/>
                </a:lnTo>
                <a:lnTo>
                  <a:pt x="40103" y="103540"/>
                </a:lnTo>
                <a:lnTo>
                  <a:pt x="68776" y="68786"/>
                </a:lnTo>
                <a:lnTo>
                  <a:pt x="103529" y="40109"/>
                </a:lnTo>
                <a:lnTo>
                  <a:pt x="143417" y="18456"/>
                </a:lnTo>
                <a:lnTo>
                  <a:pt x="187497" y="4771"/>
                </a:lnTo>
                <a:lnTo>
                  <a:pt x="234823" y="0"/>
                </a:lnTo>
                <a:lnTo>
                  <a:pt x="11365865" y="0"/>
                </a:lnTo>
                <a:lnTo>
                  <a:pt x="11413183" y="4771"/>
                </a:lnTo>
                <a:lnTo>
                  <a:pt x="11457259" y="18456"/>
                </a:lnTo>
                <a:lnTo>
                  <a:pt x="11497147" y="40109"/>
                </a:lnTo>
                <a:lnTo>
                  <a:pt x="11531901" y="68786"/>
                </a:lnTo>
                <a:lnTo>
                  <a:pt x="11560578" y="103540"/>
                </a:lnTo>
                <a:lnTo>
                  <a:pt x="11582231" y="143428"/>
                </a:lnTo>
                <a:lnTo>
                  <a:pt x="11595916" y="187504"/>
                </a:lnTo>
                <a:lnTo>
                  <a:pt x="11600688" y="234823"/>
                </a:lnTo>
                <a:lnTo>
                  <a:pt x="11600688" y="420496"/>
                </a:lnTo>
                <a:lnTo>
                  <a:pt x="11595916" y="467815"/>
                </a:lnTo>
                <a:lnTo>
                  <a:pt x="11582231" y="511891"/>
                </a:lnTo>
                <a:lnTo>
                  <a:pt x="11560578" y="551779"/>
                </a:lnTo>
                <a:lnTo>
                  <a:pt x="11531901" y="586533"/>
                </a:lnTo>
                <a:lnTo>
                  <a:pt x="11497147" y="615210"/>
                </a:lnTo>
                <a:lnTo>
                  <a:pt x="11457259" y="636863"/>
                </a:lnTo>
                <a:lnTo>
                  <a:pt x="11413183" y="650548"/>
                </a:lnTo>
                <a:lnTo>
                  <a:pt x="11365865" y="655319"/>
                </a:lnTo>
                <a:lnTo>
                  <a:pt x="234823" y="655319"/>
                </a:lnTo>
                <a:lnTo>
                  <a:pt x="187497" y="650548"/>
                </a:lnTo>
                <a:lnTo>
                  <a:pt x="143417" y="636863"/>
                </a:lnTo>
                <a:lnTo>
                  <a:pt x="103529" y="615210"/>
                </a:lnTo>
                <a:lnTo>
                  <a:pt x="68776" y="586533"/>
                </a:lnTo>
                <a:lnTo>
                  <a:pt x="40103" y="551779"/>
                </a:lnTo>
                <a:lnTo>
                  <a:pt x="18453" y="511891"/>
                </a:lnTo>
                <a:lnTo>
                  <a:pt x="4770" y="467815"/>
                </a:lnTo>
                <a:lnTo>
                  <a:pt x="0" y="420496"/>
                </a:lnTo>
                <a:lnTo>
                  <a:pt x="0" y="234823"/>
                </a:lnTo>
                <a:close/>
              </a:path>
            </a:pathLst>
          </a:custGeom>
          <a:ln w="381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1" name="bg object 21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11132819" y="233172"/>
            <a:ext cx="644651" cy="542543"/>
          </a:xfrm>
          <a:prstGeom prst="rect">
            <a:avLst/>
          </a:prstGeom>
        </p:spPr>
      </p:pic>
      <p:pic>
        <p:nvPicPr>
          <p:cNvPr id="22" name="bg object 22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0" y="873249"/>
            <a:ext cx="12191999" cy="5984748"/>
          </a:xfrm>
          <a:prstGeom prst="rect">
            <a:avLst/>
          </a:prstGeom>
        </p:spPr>
      </p:pic>
      <p:sp>
        <p:nvSpPr>
          <p:cNvPr id="23" name="bg object 23"/>
          <p:cNvSpPr/>
          <p:nvPr/>
        </p:nvSpPr>
        <p:spPr>
          <a:xfrm>
            <a:off x="0" y="888491"/>
            <a:ext cx="12192000" cy="5969635"/>
          </a:xfrm>
          <a:custGeom>
            <a:avLst/>
            <a:gdLst/>
            <a:ahLst/>
            <a:cxnLst/>
            <a:rect l="l" t="t" r="r" b="b"/>
            <a:pathLst>
              <a:path w="12192000" h="5969634">
                <a:moveTo>
                  <a:pt x="12192000" y="0"/>
                </a:moveTo>
                <a:lnTo>
                  <a:pt x="0" y="0"/>
                </a:lnTo>
                <a:lnTo>
                  <a:pt x="0" y="5969508"/>
                </a:lnTo>
                <a:lnTo>
                  <a:pt x="12192000" y="5969508"/>
                </a:lnTo>
                <a:lnTo>
                  <a:pt x="1219200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bg object 24"/>
          <p:cNvSpPr/>
          <p:nvPr/>
        </p:nvSpPr>
        <p:spPr>
          <a:xfrm>
            <a:off x="397763" y="1467611"/>
            <a:ext cx="10231120" cy="5245735"/>
          </a:xfrm>
          <a:custGeom>
            <a:avLst/>
            <a:gdLst/>
            <a:ahLst/>
            <a:cxnLst/>
            <a:rect l="l" t="t" r="r" b="b"/>
            <a:pathLst>
              <a:path w="10231120" h="5245734">
                <a:moveTo>
                  <a:pt x="9862058" y="0"/>
                </a:moveTo>
                <a:lnTo>
                  <a:pt x="368554" y="0"/>
                </a:lnTo>
                <a:lnTo>
                  <a:pt x="322324" y="2870"/>
                </a:lnTo>
                <a:lnTo>
                  <a:pt x="277807" y="11253"/>
                </a:lnTo>
                <a:lnTo>
                  <a:pt x="235350" y="24803"/>
                </a:lnTo>
                <a:lnTo>
                  <a:pt x="195296" y="43175"/>
                </a:lnTo>
                <a:lnTo>
                  <a:pt x="157992" y="66023"/>
                </a:lnTo>
                <a:lnTo>
                  <a:pt x="123784" y="93002"/>
                </a:lnTo>
                <a:lnTo>
                  <a:pt x="93015" y="123768"/>
                </a:lnTo>
                <a:lnTo>
                  <a:pt x="66033" y="157976"/>
                </a:lnTo>
                <a:lnTo>
                  <a:pt x="43182" y="195279"/>
                </a:lnTo>
                <a:lnTo>
                  <a:pt x="24808" y="235334"/>
                </a:lnTo>
                <a:lnTo>
                  <a:pt x="11256" y="277795"/>
                </a:lnTo>
                <a:lnTo>
                  <a:pt x="2871" y="322316"/>
                </a:lnTo>
                <a:lnTo>
                  <a:pt x="0" y="368553"/>
                </a:lnTo>
                <a:lnTo>
                  <a:pt x="0" y="4877054"/>
                </a:lnTo>
                <a:lnTo>
                  <a:pt x="2871" y="4923283"/>
                </a:lnTo>
                <a:lnTo>
                  <a:pt x="11256" y="4967800"/>
                </a:lnTo>
                <a:lnTo>
                  <a:pt x="24808" y="5010257"/>
                </a:lnTo>
                <a:lnTo>
                  <a:pt x="43182" y="5050311"/>
                </a:lnTo>
                <a:lnTo>
                  <a:pt x="66033" y="5087615"/>
                </a:lnTo>
                <a:lnTo>
                  <a:pt x="93015" y="5121823"/>
                </a:lnTo>
                <a:lnTo>
                  <a:pt x="123784" y="5152592"/>
                </a:lnTo>
                <a:lnTo>
                  <a:pt x="157992" y="5179574"/>
                </a:lnTo>
                <a:lnTo>
                  <a:pt x="195296" y="5202425"/>
                </a:lnTo>
                <a:lnTo>
                  <a:pt x="235350" y="5220799"/>
                </a:lnTo>
                <a:lnTo>
                  <a:pt x="277807" y="5234351"/>
                </a:lnTo>
                <a:lnTo>
                  <a:pt x="322324" y="5242736"/>
                </a:lnTo>
                <a:lnTo>
                  <a:pt x="368554" y="5245608"/>
                </a:lnTo>
                <a:lnTo>
                  <a:pt x="9862058" y="5245608"/>
                </a:lnTo>
                <a:lnTo>
                  <a:pt x="9908295" y="5242736"/>
                </a:lnTo>
                <a:lnTo>
                  <a:pt x="9952816" y="5234351"/>
                </a:lnTo>
                <a:lnTo>
                  <a:pt x="9995277" y="5220799"/>
                </a:lnTo>
                <a:lnTo>
                  <a:pt x="10035332" y="5202425"/>
                </a:lnTo>
                <a:lnTo>
                  <a:pt x="10072635" y="5179574"/>
                </a:lnTo>
                <a:lnTo>
                  <a:pt x="10106843" y="5152592"/>
                </a:lnTo>
                <a:lnTo>
                  <a:pt x="10137609" y="5121823"/>
                </a:lnTo>
                <a:lnTo>
                  <a:pt x="10164588" y="5087615"/>
                </a:lnTo>
                <a:lnTo>
                  <a:pt x="10187436" y="5050311"/>
                </a:lnTo>
                <a:lnTo>
                  <a:pt x="10205808" y="5010257"/>
                </a:lnTo>
                <a:lnTo>
                  <a:pt x="10219358" y="4967800"/>
                </a:lnTo>
                <a:lnTo>
                  <a:pt x="10227741" y="4923283"/>
                </a:lnTo>
                <a:lnTo>
                  <a:pt x="10230612" y="4877054"/>
                </a:lnTo>
                <a:lnTo>
                  <a:pt x="10230612" y="368553"/>
                </a:lnTo>
                <a:lnTo>
                  <a:pt x="10227741" y="322316"/>
                </a:lnTo>
                <a:lnTo>
                  <a:pt x="10219358" y="277795"/>
                </a:lnTo>
                <a:lnTo>
                  <a:pt x="10205808" y="235334"/>
                </a:lnTo>
                <a:lnTo>
                  <a:pt x="10187436" y="195279"/>
                </a:lnTo>
                <a:lnTo>
                  <a:pt x="10164588" y="157976"/>
                </a:lnTo>
                <a:lnTo>
                  <a:pt x="10137609" y="123768"/>
                </a:lnTo>
                <a:lnTo>
                  <a:pt x="10106843" y="93002"/>
                </a:lnTo>
                <a:lnTo>
                  <a:pt x="10072635" y="66023"/>
                </a:lnTo>
                <a:lnTo>
                  <a:pt x="10035332" y="43175"/>
                </a:lnTo>
                <a:lnTo>
                  <a:pt x="9995277" y="24803"/>
                </a:lnTo>
                <a:lnTo>
                  <a:pt x="9952816" y="11253"/>
                </a:lnTo>
                <a:lnTo>
                  <a:pt x="9908295" y="2870"/>
                </a:lnTo>
                <a:lnTo>
                  <a:pt x="9862058" y="0"/>
                </a:lnTo>
                <a:close/>
              </a:path>
            </a:pathLst>
          </a:custGeom>
          <a:solidFill>
            <a:srgbClr val="E1EFD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49986" y="225298"/>
            <a:ext cx="10688955" cy="4521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1" i="0">
                <a:solidFill>
                  <a:schemeClr val="tx1"/>
                </a:solidFill>
                <a:latin typeface="TH SarabunIT๙"/>
                <a:cs typeface="TH SarabunIT๙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625246" y="3209290"/>
            <a:ext cx="6337300" cy="138683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350" b="1" i="0">
                <a:solidFill>
                  <a:schemeClr val="tx1"/>
                </a:solidFill>
                <a:latin typeface="TH SarabunIT๙"/>
                <a:cs typeface="TH SarabunIT๙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10477627" y="6466966"/>
            <a:ext cx="1164590" cy="41655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1" i="0">
                <a:solidFill>
                  <a:schemeClr val="bg1"/>
                </a:solidFill>
                <a:latin typeface="TH SarabunIT๙"/>
                <a:cs typeface="TH SarabunIT๙"/>
              </a:defRPr>
            </a:lvl1pPr>
          </a:lstStyle>
          <a:p>
            <a:pPr marL="12700">
              <a:lnSpc>
                <a:spcPts val="3035"/>
              </a:lnSpc>
            </a:pPr>
            <a:r>
              <a:rPr lang="th-TH"/>
              <a:t>1</a:t>
            </a:r>
            <a:endParaRPr spc="-195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D03A6F-E8D1-48A5-A265-FB5B5A90B87A}" type="datetime1">
              <a:rPr lang="en-US" smtClean="0"/>
              <a:t>1/29/2026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1866498" y="6544081"/>
            <a:ext cx="235584" cy="2489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600" b="0" i="0">
                <a:solidFill>
                  <a:schemeClr val="tx1"/>
                </a:solidFill>
                <a:latin typeface="TH SarabunPSK"/>
                <a:cs typeface="TH SarabunPSK"/>
              </a:defRPr>
            </a:lvl1pPr>
          </a:lstStyle>
          <a:p>
            <a:pPr marL="38100">
              <a:lnSpc>
                <a:spcPts val="1775"/>
              </a:lnSpc>
            </a:pPr>
            <a:fld id="{81D60167-4931-47E6-BA6A-407CBD079E47}" type="slidenum">
              <a:rPr spc="-25" dirty="0"/>
              <a:t>‹#›</a:t>
            </a:fld>
            <a:endParaRPr spc="-25"/>
          </a:p>
        </p:txBody>
      </p:sp>
    </p:spTree>
    <p:extLst>
      <p:ext uri="{BB962C8B-B14F-4D97-AF65-F5344CB8AC3E}">
        <p14:creationId xmlns:p14="http://schemas.microsoft.com/office/powerpoint/2010/main" val="14548528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2" r:id="rId1"/>
    <p:sldLayoutId id="2147483863" r:id="rId2"/>
    <p:sldLayoutId id="2147483864" r:id="rId3"/>
    <p:sldLayoutId id="2147483865" r:id="rId4"/>
    <p:sldLayoutId id="2147483866" r:id="rId5"/>
  </p:sldLayoutIdLst>
  <p:hf hdr="0" dt="0"/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F8182F4-E9CA-4398-AA44-82F229C24B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38D8A1C-D96B-4928-B1F1-5E7AD75180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DC11D1-3B1E-4F5A-A720-016269119D1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749A00-4C0F-4184-AD25-D2C55F09278A}" type="datetime1">
              <a:rPr lang="en-US" smtClean="0"/>
              <a:t>1/29/2026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4B7520-C4B3-4F9F-89F5-563AFEA75EC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th-TH"/>
              <a:t>1</a:t>
            </a: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0CEAD9-9CFB-4167-873C-B5AAD2708F6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F76A67-BFCB-477B-89DD-496DA411800D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0241458-DC69-5515-E280-2BD857122E34}"/>
              </a:ext>
            </a:extLst>
          </p:cNvPr>
          <p:cNvSpPr/>
          <p:nvPr userDrawn="1"/>
        </p:nvSpPr>
        <p:spPr>
          <a:xfrm>
            <a:off x="0" y="0"/>
            <a:ext cx="10878207" cy="394764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Picture 2" descr="สำนักงานคณะกรรมการการพัฒนาระบบราชการ">
            <a:extLst>
              <a:ext uri="{FF2B5EF4-FFF2-40B4-BE49-F238E27FC236}">
                <a16:creationId xmlns:a16="http://schemas.microsoft.com/office/drawing/2014/main" id="{41E63BC2-B414-047E-FCC2-B58A37C058EC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62813" y="11992"/>
            <a:ext cx="497291" cy="417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45600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07" r:id="rId1"/>
    <p:sldLayoutId id="2147483908" r:id="rId2"/>
    <p:sldLayoutId id="2147483909" r:id="rId3"/>
    <p:sldLayoutId id="2147483910" r:id="rId4"/>
    <p:sldLayoutId id="2147483911" r:id="rId5"/>
    <p:sldLayoutId id="2147483912" r:id="rId6"/>
    <p:sldLayoutId id="2147483913" r:id="rId7"/>
    <p:sldLayoutId id="2147483914" r:id="rId8"/>
    <p:sldLayoutId id="2147483915" r:id="rId9"/>
    <p:sldLayoutId id="2147483916" r:id="rId10"/>
    <p:sldLayoutId id="2147483917" r:id="rId1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TH SarabunPSK" panose="020B0500040200020003" pitchFamily="34" charset="-34"/>
          <a:ea typeface="+mj-ea"/>
          <a:cs typeface="TH SarabunPSK" panose="020B0500040200020003" pitchFamily="34" charset="-34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0.xml"/><Relationship Id="rId5" Type="http://schemas.openxmlformats.org/officeDocument/2006/relationships/image" Target="../media/image15.png"/><Relationship Id="rId4" Type="http://schemas.openxmlformats.org/officeDocument/2006/relationships/image" Target="../media/image24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emf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9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29.png"/><Relationship Id="rId4" Type="http://schemas.openxmlformats.org/officeDocument/2006/relationships/image" Target="../media/image1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dga.or.th/policy-standard/policy-regulation/dg-readiness-survey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dga.or.th/policy-standard/policy-regulation/dg-readiness-survey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Rectangle 58">
            <a:extLst>
              <a:ext uri="{FF2B5EF4-FFF2-40B4-BE49-F238E27FC236}">
                <a16:creationId xmlns:a16="http://schemas.microsoft.com/office/drawing/2014/main" id="{C2EC05C2-AC68-47F5-863D-7B96517A1D54}"/>
              </a:ext>
            </a:extLst>
          </p:cNvPr>
          <p:cNvSpPr/>
          <p:nvPr/>
        </p:nvSpPr>
        <p:spPr>
          <a:xfrm>
            <a:off x="13646" y="1886075"/>
            <a:ext cx="12192000" cy="276913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5" name="Rectangle 114"/>
          <p:cNvSpPr/>
          <p:nvPr/>
        </p:nvSpPr>
        <p:spPr>
          <a:xfrm>
            <a:off x="-20480" y="-23716"/>
            <a:ext cx="11627893" cy="5504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-13648" y="6400800"/>
            <a:ext cx="12219294" cy="470847"/>
            <a:chOff x="-13648" y="6400800"/>
            <a:chExt cx="12219294" cy="470847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99731E13-D5F2-41FB-ABFE-F220E9B05DDC}"/>
                </a:ext>
              </a:extLst>
            </p:cNvPr>
            <p:cNvSpPr/>
            <p:nvPr/>
          </p:nvSpPr>
          <p:spPr>
            <a:xfrm>
              <a:off x="9976513" y="6400800"/>
              <a:ext cx="2229133" cy="47084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" name="Rectangle 4"/>
            <p:cNvSpPr/>
            <p:nvPr/>
          </p:nvSpPr>
          <p:spPr>
            <a:xfrm>
              <a:off x="-13648" y="6492875"/>
              <a:ext cx="11627893" cy="365125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92278" y="2116481"/>
            <a:ext cx="1208607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600" b="1" i="0" u="none" strike="noStrike" kern="1200" cap="none" spc="0" normalizeH="0" baseline="0" noProof="0" dirty="0">
                <a:ln>
                  <a:noFill/>
                </a:ln>
                <a:solidFill>
                  <a:srgbClr val="203864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รายละเอียดตัวชี้วัดในการประเมินส่วนราชการ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600" b="1" i="0" u="none" strike="noStrike" kern="1200" cap="none" spc="0" normalizeH="0" baseline="0" noProof="0" dirty="0">
                <a:ln>
                  <a:noFill/>
                </a:ln>
                <a:solidFill>
                  <a:srgbClr val="203864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ตามมาตรการปรับปรุงประสิทธิภาพในการปฏิบัติราชการ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600" b="1" i="0" u="none" strike="noStrike" kern="1200" cap="none" spc="0" normalizeH="0" baseline="0" noProof="0" dirty="0">
                <a:ln>
                  <a:noFill/>
                </a:ln>
                <a:solidFill>
                  <a:srgbClr val="203864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ประจำปีงบประมาณ พ.ศ. 256</a:t>
            </a: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203864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9 - 2570</a:t>
            </a:r>
            <a:endParaRPr kumimoji="0" lang="th-TH" sz="3600" b="1" i="0" u="none" strike="noStrike" kern="1200" cap="none" spc="0" normalizeH="0" baseline="0" noProof="0" dirty="0">
              <a:ln>
                <a:noFill/>
              </a:ln>
              <a:solidFill>
                <a:srgbClr val="203864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3600" b="1" dirty="0">
                <a:solidFill>
                  <a:srgbClr val="203864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กรมประมง </a:t>
            </a:r>
            <a:endParaRPr kumimoji="0" lang="th-TH" sz="3600" b="1" i="0" u="none" strike="noStrike" kern="1200" cap="none" spc="0" normalizeH="0" baseline="0" noProof="0" dirty="0">
              <a:ln>
                <a:noFill/>
              </a:ln>
              <a:solidFill>
                <a:srgbClr val="203864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E4A9249-C019-E8A6-2BFB-358BBD4AE26C}"/>
              </a:ext>
            </a:extLst>
          </p:cNvPr>
          <p:cNvSpPr txBox="1"/>
          <p:nvPr/>
        </p:nvSpPr>
        <p:spPr>
          <a:xfrm>
            <a:off x="3036770" y="3160171"/>
            <a:ext cx="611204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TH" dirty="0"/>
          </a:p>
        </p:txBody>
      </p:sp>
    </p:spTree>
    <p:extLst>
      <p:ext uri="{BB962C8B-B14F-4D97-AF65-F5344CB8AC3E}">
        <p14:creationId xmlns:p14="http://schemas.microsoft.com/office/powerpoint/2010/main" val="9257715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" name="object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43199912"/>
              </p:ext>
            </p:extLst>
          </p:nvPr>
        </p:nvGraphicFramePr>
        <p:xfrm>
          <a:off x="526133" y="1943861"/>
          <a:ext cx="10003155" cy="286902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3108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922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21353">
                <a:tc gridSpan="2">
                  <a:txBody>
                    <a:bodyPr/>
                    <a:lstStyle/>
                    <a:p>
                      <a:pPr marL="1270" algn="ctr">
                        <a:lnSpc>
                          <a:spcPts val="2370"/>
                        </a:lnSpc>
                      </a:pPr>
                      <a:r>
                        <a:rPr sz="2000" b="1" spc="-1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ตัวชี้วัด</a:t>
                      </a:r>
                      <a:endParaRPr sz="200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solidFill>
                      <a:srgbClr val="FFE6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95054">
                <a:tc>
                  <a:txBody>
                    <a:bodyPr/>
                    <a:lstStyle/>
                    <a:p>
                      <a:pPr marL="128905">
                        <a:lnSpc>
                          <a:spcPts val="1545"/>
                        </a:lnSpc>
                      </a:pPr>
                      <a:endParaRPr lang="th-TH" sz="1400" b="1" spc="-3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128905">
                        <a:lnSpc>
                          <a:spcPts val="1545"/>
                        </a:lnSpc>
                      </a:pPr>
                      <a:r>
                        <a:rPr sz="1400" b="1" spc="-30" dirty="0" err="1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ตัวชี้วัด</a:t>
                      </a:r>
                      <a:r>
                        <a:rPr lang="th-TH" sz="1400" b="1" spc="-3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ที่กำหนดจากตัวชี้วัด</a:t>
                      </a:r>
                      <a:r>
                        <a:rPr sz="1400" b="1" spc="-30" dirty="0" err="1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เชิงยุทธศาสตร์สําคัญ</a:t>
                      </a:r>
                      <a:r>
                        <a:rPr sz="1400" b="1" spc="35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sz="1400" b="1" spc="-35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(Strategic</a:t>
                      </a:r>
                      <a:r>
                        <a:rPr sz="1400" b="1" spc="5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sz="1400" b="1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KPIs)</a:t>
                      </a:r>
                      <a:endParaRPr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321310" indent="-192405">
                        <a:lnSpc>
                          <a:spcPts val="1515"/>
                        </a:lnSpc>
                        <a:buFont typeface="TH SarabunPSK"/>
                        <a:buAutoNum type="arabicPeriod"/>
                        <a:tabLst>
                          <a:tab pos="321310" algn="l"/>
                        </a:tabLst>
                      </a:pPr>
                      <a:r>
                        <a:rPr sz="1400" spc="-10" dirty="0" err="1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อัตราการขยายตัวของมูลค่าของสินค้าเกษตรอัตลักษณ์พื้นถิ่น</a:t>
                      </a:r>
                      <a:r>
                        <a:rPr sz="1400" spc="235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sz="1400" spc="-1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sz="1400" spc="-10" dirty="0" err="1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ปีงบประมาณ</a:t>
                      </a:r>
                      <a:r>
                        <a:rPr sz="1400" spc="-1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)*</a:t>
                      </a:r>
                      <a:endParaRPr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321945" indent="-193040">
                        <a:lnSpc>
                          <a:spcPts val="1515"/>
                        </a:lnSpc>
                        <a:buFont typeface="TH SarabunPSK"/>
                        <a:buAutoNum type="arabicPeriod"/>
                        <a:tabLst>
                          <a:tab pos="321945" algn="l"/>
                        </a:tabLst>
                      </a:pPr>
                      <a:r>
                        <a:rPr sz="1400" spc="-1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อัตราการขยายตัวของมูลค่าสินค้าเกษตรที่ผ่านการตรวจรับรองมาตรฐานการปฏิบัติทางการเกษตรที่ดี</a:t>
                      </a:r>
                      <a:r>
                        <a:rPr sz="1400" spc="10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</a:t>
                      </a:r>
                      <a:r>
                        <a:rPr sz="1400" spc="-1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sz="1400" spc="-10" dirty="0" err="1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ปีงบประมาณ</a:t>
                      </a:r>
                      <a:r>
                        <a:rPr sz="1400" spc="-1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)*</a:t>
                      </a:r>
                      <a:endParaRPr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321945" indent="-193040">
                        <a:lnSpc>
                          <a:spcPts val="1510"/>
                        </a:lnSpc>
                        <a:buFont typeface="TH SarabunPSK"/>
                        <a:buAutoNum type="arabicPeriod"/>
                        <a:tabLst>
                          <a:tab pos="321945" algn="l"/>
                        </a:tabLst>
                      </a:pPr>
                      <a:r>
                        <a:rPr sz="1400" spc="-10" dirty="0" err="1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อัตราการขยายตัวของมูลค่าสินค้าเกษตรปลอดภัยที่</a:t>
                      </a:r>
                      <a:r>
                        <a:rPr sz="1400" spc="-10" dirty="0" err="1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เป็นสินค้า</a:t>
                      </a:r>
                      <a:r>
                        <a:rPr sz="1400" spc="-10" dirty="0" err="1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อินทรีย์</a:t>
                      </a:r>
                      <a:r>
                        <a:rPr sz="1400" spc="335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sz="1400" spc="-1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sz="1400" spc="-10" dirty="0" err="1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ปีงบประมาณ</a:t>
                      </a:r>
                      <a:r>
                        <a:rPr sz="1400" spc="-1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)*</a:t>
                      </a:r>
                      <a:endParaRPr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321945" indent="-193040">
                        <a:lnSpc>
                          <a:spcPts val="1595"/>
                        </a:lnSpc>
                        <a:buFont typeface="TH SarabunPSK"/>
                        <a:buAutoNum type="arabicPeriod"/>
                        <a:tabLst>
                          <a:tab pos="321945" algn="l"/>
                        </a:tabLst>
                      </a:pPr>
                      <a:r>
                        <a:rPr sz="1400" spc="-10" dirty="0" err="1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รายได้เงินสดสุทธิทางการเกษตรของเกษตรกรเฉลี่ยต่อครัวเรือน</a:t>
                      </a:r>
                      <a:endParaRPr lang="en-US" sz="1400" spc="-10" dirty="0">
                        <a:solidFill>
                          <a:srgbClr val="6F2F9F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321945" indent="-193040">
                        <a:lnSpc>
                          <a:spcPts val="1595"/>
                        </a:lnSpc>
                        <a:buFont typeface="TH SarabunPSK"/>
                        <a:buAutoNum type="arabicPeriod"/>
                        <a:tabLst>
                          <a:tab pos="321945" algn="l"/>
                        </a:tabLst>
                      </a:pPr>
                      <a:r>
                        <a:rPr lang="th-TH" sz="1400" spc="-1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ร้อยละเฉลี่ยของงานบริการที่พัฒนาและเชื่อมโยงมาให้บริการบนแพลตฟอร์มดิจิทัลกลาง</a:t>
                      </a: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1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836294" marR="412115" algn="just">
                        <a:lnSpc>
                          <a:spcPct val="90100"/>
                        </a:lnSpc>
                      </a:pPr>
                      <a:endParaRPr lang="th-TH" sz="1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542925" marR="412115" indent="0" algn="just">
                        <a:lnSpc>
                          <a:spcPct val="90100"/>
                        </a:lnSpc>
                      </a:pPr>
                      <a:r>
                        <a:rPr sz="1400" spc="-10" dirty="0" err="1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</a:t>
                      </a:r>
                      <a:r>
                        <a:rPr sz="1400" spc="-1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spc="-1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10</a:t>
                      </a:r>
                      <a:r>
                        <a:rPr lang="nl-NL" sz="1400" spc="-1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</a:p>
                    <a:p>
                      <a:pPr marL="542925" marR="412115" indent="0" algn="just">
                        <a:lnSpc>
                          <a:spcPct val="90100"/>
                        </a:lnSpc>
                      </a:pPr>
                      <a:r>
                        <a:rPr sz="1400" spc="-10" dirty="0" err="1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</a:t>
                      </a:r>
                      <a:r>
                        <a:rPr sz="1400" spc="-1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spc="-1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10</a:t>
                      </a:r>
                      <a:endParaRPr lang="en-US" sz="1400" spc="-10" dirty="0">
                        <a:solidFill>
                          <a:srgbClr val="6F2F9F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542925" marR="412115" indent="0" algn="just">
                        <a:lnSpc>
                          <a:spcPct val="90100"/>
                        </a:lnSpc>
                      </a:pPr>
                      <a:r>
                        <a:rPr sz="1400" spc="-10" dirty="0" err="1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</a:t>
                      </a:r>
                      <a:r>
                        <a:rPr sz="1400" spc="-1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spc="-1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10</a:t>
                      </a:r>
                      <a:endParaRPr lang="en-US" sz="1400" spc="-10" dirty="0">
                        <a:solidFill>
                          <a:srgbClr val="6F2F9F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542925" marR="412115" indent="0" algn="just">
                        <a:lnSpc>
                          <a:spcPct val="90100"/>
                        </a:lnSpc>
                      </a:pPr>
                      <a:r>
                        <a:rPr sz="1400" spc="-10" dirty="0" err="1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</a:t>
                      </a:r>
                      <a:r>
                        <a:rPr sz="1400" spc="-1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spc="-1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10</a:t>
                      </a:r>
                    </a:p>
                    <a:p>
                      <a:pPr marL="542925" marR="412115" indent="0" algn="just">
                        <a:lnSpc>
                          <a:spcPct val="90100"/>
                        </a:lnSpc>
                      </a:pPr>
                      <a:r>
                        <a:rPr lang="th-TH" sz="1400" spc="-1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5</a:t>
                      </a:r>
                    </a:p>
                  </a:txBody>
                  <a:tcPr marL="0" marR="0" marT="1905" marB="0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5434">
                <a:tc>
                  <a:txBody>
                    <a:bodyPr/>
                    <a:lstStyle/>
                    <a:p>
                      <a:pPr marL="128905">
                        <a:lnSpc>
                          <a:spcPts val="1595"/>
                        </a:lnSpc>
                        <a:spcBef>
                          <a:spcPts val="145"/>
                        </a:spcBef>
                      </a:pPr>
                      <a:r>
                        <a:rPr sz="1400" b="1" spc="-10" dirty="0" err="1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ตัวชี้วัดขับเคลื่อนการบูรณาการร่วมกัน</a:t>
                      </a:r>
                      <a:r>
                        <a:rPr sz="1400" b="1" spc="85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sz="14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(Joint</a:t>
                      </a:r>
                      <a:r>
                        <a:rPr sz="1400" b="1" spc="7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sz="1400" b="1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KPIs)</a:t>
                      </a:r>
                      <a:endParaRPr lang="th-TH" sz="1400" b="1" spc="-1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128905">
                        <a:lnSpc>
                          <a:spcPts val="1595"/>
                        </a:lnSpc>
                        <a:spcBef>
                          <a:spcPts val="145"/>
                        </a:spcBef>
                      </a:pPr>
                      <a:r>
                        <a:rPr lang="th-TH" sz="1400" b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6.  ร้อยละของเกษตรกรที่ได้รับการถ่ายทอดเทคโนโลยีด้านการเพาะเลี้ยงสัตว์น้ำมีความรู้</a:t>
                      </a:r>
                      <a:endParaRPr sz="1400" b="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marR="0" marT="18415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836294" marR="412115" algn="just">
                        <a:lnSpc>
                          <a:spcPts val="1510"/>
                        </a:lnSpc>
                      </a:pPr>
                      <a:endParaRPr lang="th-TH"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835025" marR="412115" indent="-292100" algn="just">
                        <a:lnSpc>
                          <a:spcPts val="1510"/>
                        </a:lnSpc>
                      </a:pPr>
                      <a:r>
                        <a:rPr sz="1400" dirty="0" err="1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</a:t>
                      </a:r>
                      <a:r>
                        <a:rPr lang="th-TH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ะ</a:t>
                      </a:r>
                      <a:r>
                        <a:rPr lang="th-TH" sz="1400" spc="-5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</a:t>
                      </a:r>
                      <a:endParaRPr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marR="0" marT="1270" marB="0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34878">
                <a:tc>
                  <a:txBody>
                    <a:bodyPr/>
                    <a:lstStyle/>
                    <a:p>
                      <a:pPr marL="128905">
                        <a:lnSpc>
                          <a:spcPts val="1595"/>
                        </a:lnSpc>
                        <a:spcBef>
                          <a:spcPts val="5"/>
                        </a:spcBef>
                      </a:pPr>
                      <a:r>
                        <a:rPr sz="1400" b="1" spc="-10" dirty="0" err="1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ตัวชี้วัดตามภารกิจพื้นฐาน</a:t>
                      </a:r>
                      <a:r>
                        <a:rPr sz="1400" b="1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/</a:t>
                      </a:r>
                      <a:r>
                        <a:rPr sz="1400" b="1" spc="-10" dirty="0" err="1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งานตามหน้าที่ความรับผิดชอบหลัก</a:t>
                      </a:r>
                      <a:r>
                        <a:rPr sz="1400" b="1" spc="155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sz="14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(Function</a:t>
                      </a:r>
                      <a:r>
                        <a:rPr sz="1400" b="1" spc="135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sz="1400" b="1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KPIs)</a:t>
                      </a:r>
                      <a:endParaRPr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128905" indent="0">
                        <a:lnSpc>
                          <a:spcPts val="1510"/>
                        </a:lnSpc>
                        <a:buFont typeface="TH SarabunPSK"/>
                        <a:buNone/>
                        <a:tabLst>
                          <a:tab pos="326390" algn="l"/>
                          <a:tab pos="873760" algn="l"/>
                          <a:tab pos="2037080" algn="l"/>
                        </a:tabLst>
                      </a:pPr>
                      <a:r>
                        <a:rPr lang="th-TH" sz="1400" u="none" dirty="0">
                          <a:uFill>
                            <a:solidFill>
                              <a:srgbClr val="000000"/>
                            </a:solidFill>
                          </a:u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7. ปริมาณสัตว์น้ำต่อหน่วยการลงแรงประมง (</a:t>
                      </a:r>
                      <a:r>
                        <a:rPr lang="en-US" sz="1400" u="none" dirty="0">
                          <a:uFill>
                            <a:solidFill>
                              <a:srgbClr val="000000"/>
                            </a:solidFill>
                          </a:u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CPUE)</a:t>
                      </a:r>
                      <a:endParaRPr lang="th-TH" sz="1400" u="none" dirty="0">
                        <a:uFill>
                          <a:solidFill>
                            <a:srgbClr val="000000"/>
                          </a:solidFill>
                        </a:u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128905" indent="0">
                        <a:lnSpc>
                          <a:spcPts val="1510"/>
                        </a:lnSpc>
                        <a:buFont typeface="TH SarabunPSK"/>
                        <a:buNone/>
                        <a:tabLst>
                          <a:tab pos="326390" algn="l"/>
                          <a:tab pos="873760" algn="l"/>
                          <a:tab pos="2037080" algn="l"/>
                        </a:tabLst>
                      </a:pPr>
                      <a:r>
                        <a:rPr lang="th-TH" sz="1400" u="none" dirty="0">
                          <a:uFill>
                            <a:solidFill>
                              <a:srgbClr val="000000"/>
                            </a:solidFill>
                          </a:u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8. </a:t>
                      </a:r>
                      <a:r>
                        <a:rPr lang="th-TH" sz="1400" b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ร้อยละของความสำเร็จในการควบคุมการแพร่ระบาดของปลาหมอคางดำ</a:t>
                      </a:r>
                      <a:endParaRPr lang="th-TH" sz="1400" b="0" u="none" dirty="0">
                        <a:uFill>
                          <a:solidFill>
                            <a:srgbClr val="000000"/>
                          </a:solidFill>
                        </a:u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marR="0" marT="635" marB="0">
                    <a:lnB w="3175">
                      <a:solidFill>
                        <a:srgbClr val="7E7E7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836294">
                        <a:lnSpc>
                          <a:spcPts val="1595"/>
                        </a:lnSpc>
                      </a:pPr>
                      <a:endParaRPr lang="th-TH"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835025" indent="-292100">
                        <a:lnSpc>
                          <a:spcPts val="1595"/>
                        </a:lnSpc>
                      </a:pPr>
                      <a:r>
                        <a:rPr sz="1400" dirty="0" err="1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</a:t>
                      </a:r>
                      <a:r>
                        <a:rPr lang="th-TH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</a:t>
                      </a:r>
                    </a:p>
                    <a:p>
                      <a:pPr marL="835025" marR="0" lvl="0" indent="-292100" defTabSz="914400" eaLnBrk="1" fontAlgn="auto" latinLnBrk="0" hangingPunct="1">
                        <a:lnSpc>
                          <a:spcPts val="159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5</a:t>
                      </a:r>
                    </a:p>
                  </a:txBody>
                  <a:tcPr marL="0" marR="0" marT="2540" marB="0">
                    <a:lnB w="3175">
                      <a:solidFill>
                        <a:srgbClr val="7E7E7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2" name="object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0787056"/>
              </p:ext>
            </p:extLst>
          </p:nvPr>
        </p:nvGraphicFramePr>
        <p:xfrm>
          <a:off x="539292" y="5513999"/>
          <a:ext cx="9992371" cy="88201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85235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400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20800">
                <a:tc>
                  <a:txBody>
                    <a:bodyPr/>
                    <a:lstStyle/>
                    <a:p>
                      <a:pPr marL="68579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11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/>
                        <a:buNone/>
                        <a:tabLst>
                          <a:tab pos="246379" algn="l"/>
                        </a:tabLst>
                        <a:defRPr/>
                      </a:pPr>
                      <a:r>
                        <a:rPr lang="th-TH" sz="1400" b="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9. การประเมินสถานะของหน่วยงานในการเป็นระบบราชการ 4.0 </a:t>
                      </a:r>
                      <a:r>
                        <a:rPr lang="th-TH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en-US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PMQA 4.0)</a:t>
                      </a:r>
                    </a:p>
                  </a:txBody>
                  <a:tcPr marL="0" marR="0" marT="1397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382270" algn="l" defTabSz="898525">
                        <a:lnSpc>
                          <a:spcPct val="100000"/>
                        </a:lnSpc>
                        <a:spcBef>
                          <a:spcPts val="110"/>
                        </a:spcBef>
                      </a:pPr>
                      <a:r>
                        <a:rPr lang="th-TH" sz="1400" err="1">
                          <a:latin typeface="TH Sarabun PSK"/>
                          <a:cs typeface="TH SarabunIT๙"/>
                        </a:rPr>
                        <a:t>ร้</a:t>
                      </a:r>
                      <a:r>
                        <a:rPr sz="1400" err="1">
                          <a:latin typeface="TH Sarabun PSK"/>
                          <a:cs typeface="TH SarabunIT๙"/>
                        </a:rPr>
                        <a:t>อยละ</a:t>
                      </a:r>
                      <a:r>
                        <a:rPr sz="1400" spc="-20">
                          <a:latin typeface="TH Sarabun PSK"/>
                          <a:cs typeface="TH SarabunIT๙"/>
                        </a:rPr>
                        <a:t> </a:t>
                      </a:r>
                      <a:r>
                        <a:rPr sz="1400" spc="-25">
                          <a:latin typeface="TH Sarabun PSK"/>
                          <a:cs typeface="TH SarabunPSK"/>
                        </a:rPr>
                        <a:t>10</a:t>
                      </a:r>
                      <a:endParaRPr sz="1400">
                        <a:latin typeface="TH Sarabun PSK"/>
                        <a:cs typeface="TH SarabunPSK"/>
                      </a:endParaRPr>
                    </a:p>
                  </a:txBody>
                  <a:tcPr marL="0" marR="0" marT="13970" marB="0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7490">
                <a:tc>
                  <a:txBody>
                    <a:bodyPr/>
                    <a:lstStyle/>
                    <a:p>
                      <a:pPr marL="68579" indent="0">
                        <a:lnSpc>
                          <a:spcPts val="1675"/>
                        </a:lnSpc>
                        <a:buFont typeface="Wingdings"/>
                        <a:buNone/>
                        <a:tabLst>
                          <a:tab pos="246379" algn="l"/>
                        </a:tabLst>
                      </a:pPr>
                      <a:r>
                        <a:rPr lang="th-TH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</a:t>
                      </a:r>
                      <a:r>
                        <a:rPr lang="en-US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. </a:t>
                      </a:r>
                      <a:r>
                        <a:rPr lang="th-TH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ระดับความพร้อมรัฐบาลดิจิทัลหน่วยงานภาครัฐของประเทศไทย </a:t>
                      </a:r>
                      <a:endParaRPr lang="en-US" sz="1400" b="0" spc="-1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68579" indent="0">
                        <a:lnSpc>
                          <a:spcPts val="1675"/>
                        </a:lnSpc>
                        <a:buFont typeface="Wingdings"/>
                        <a:buNone/>
                        <a:tabLst>
                          <a:tab pos="246379" algn="l"/>
                        </a:tabLst>
                      </a:pPr>
                      <a:r>
                        <a:rPr lang="th-TH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11</a:t>
                      </a:r>
                      <a:r>
                        <a:rPr lang="en-US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. </a:t>
                      </a:r>
                      <a:r>
                        <a:rPr lang="th-TH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คะแนนความพร้อมรัฐบาลดิจิทัลหน่วยงานภาครัฐของประเทศไทย</a:t>
                      </a:r>
                      <a:endParaRPr sz="1400" b="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382270" algn="l">
                        <a:lnSpc>
                          <a:spcPts val="1675"/>
                        </a:lnSpc>
                      </a:pPr>
                      <a:r>
                        <a:rPr sz="1400" dirty="0" err="1">
                          <a:latin typeface="TH Sarabun PSK"/>
                          <a:cs typeface="TH SarabunIT๙"/>
                        </a:rPr>
                        <a:t>ร้อยละ</a:t>
                      </a:r>
                      <a:r>
                        <a:rPr sz="1400" spc="-20" dirty="0">
                          <a:latin typeface="TH Sarabun PSK"/>
                          <a:cs typeface="TH SarabunIT๙"/>
                        </a:rPr>
                        <a:t> </a:t>
                      </a:r>
                      <a:r>
                        <a:rPr lang="en-US" sz="1400" spc="-25" dirty="0">
                          <a:latin typeface="TH Sarabun PSK"/>
                          <a:cs typeface="TH SarabunPSK"/>
                        </a:rPr>
                        <a:t>5</a:t>
                      </a:r>
                    </a:p>
                    <a:p>
                      <a:pPr marL="0" marR="382270" lvl="0" indent="0" algn="l" defTabSz="914400" eaLnBrk="1" fontAlgn="auto" latinLnBrk="0" hangingPunct="1">
                        <a:lnSpc>
                          <a:spcPts val="167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latin typeface="TH Sarabun PSK"/>
                          <a:cs typeface="TH SarabunIT๙"/>
                        </a:rPr>
                        <a:t>ร้อยละ</a:t>
                      </a:r>
                      <a:r>
                        <a:rPr lang="th-TH" sz="1400" spc="-20" dirty="0">
                          <a:latin typeface="TH Sarabun PSK"/>
                          <a:cs typeface="TH SarabunIT๙"/>
                        </a:rPr>
                        <a:t> </a:t>
                      </a:r>
                      <a:r>
                        <a:rPr lang="th-TH" sz="1400" spc="-25" dirty="0">
                          <a:latin typeface="TH Sarabun PSK"/>
                          <a:cs typeface="TH SarabunPSK"/>
                        </a:rPr>
                        <a:t>5</a:t>
                      </a:r>
                      <a:endParaRPr lang="th-TH" sz="1400" dirty="0">
                        <a:latin typeface="TH Sarabun PSK"/>
                        <a:cs typeface="TH SarabunPSK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2885">
                <a:tc>
                  <a:txBody>
                    <a:bodyPr/>
                    <a:lstStyle/>
                    <a:p>
                      <a:pPr marL="68579" indent="0">
                        <a:lnSpc>
                          <a:spcPts val="1660"/>
                        </a:lnSpc>
                        <a:buFont typeface="Wingdings"/>
                        <a:buNone/>
                        <a:tabLst>
                          <a:tab pos="246379" algn="l"/>
                        </a:tabLst>
                      </a:pPr>
                      <a:r>
                        <a:rPr lang="en-US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12. </a:t>
                      </a:r>
                      <a:r>
                        <a:rPr lang="th-TH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คะแนน </a:t>
                      </a:r>
                      <a:r>
                        <a:rPr lang="en-US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EIT Survey</a:t>
                      </a: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382270" algn="l">
                        <a:lnSpc>
                          <a:spcPts val="1660"/>
                        </a:lnSpc>
                      </a:pPr>
                      <a:r>
                        <a:rPr sz="1400" dirty="0" err="1">
                          <a:latin typeface="TH Sarabun PSK"/>
                          <a:cs typeface="TH SarabunIT๙"/>
                        </a:rPr>
                        <a:t>ร้อยละ</a:t>
                      </a:r>
                      <a:r>
                        <a:rPr sz="1400" spc="-25" dirty="0">
                          <a:latin typeface="TH Sarabun PSK"/>
                          <a:cs typeface="TH SarabunIT๙"/>
                        </a:rPr>
                        <a:t> </a:t>
                      </a:r>
                      <a:r>
                        <a:rPr lang="en-US" sz="1400" spc="-25" dirty="0">
                          <a:latin typeface="TH Sarabun PSK"/>
                          <a:cs typeface="TH SarabunIT๙"/>
                        </a:rPr>
                        <a:t>10</a:t>
                      </a: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" name="object 3"/>
          <p:cNvSpPr/>
          <p:nvPr/>
        </p:nvSpPr>
        <p:spPr>
          <a:xfrm>
            <a:off x="722376" y="1449324"/>
            <a:ext cx="9874250" cy="455930"/>
          </a:xfrm>
          <a:custGeom>
            <a:avLst/>
            <a:gdLst/>
            <a:ahLst/>
            <a:cxnLst/>
            <a:rect l="l" t="t" r="r" b="b"/>
            <a:pathLst>
              <a:path w="9874250" h="455930">
                <a:moveTo>
                  <a:pt x="9873996" y="0"/>
                </a:moveTo>
                <a:lnTo>
                  <a:pt x="0" y="0"/>
                </a:lnTo>
                <a:lnTo>
                  <a:pt x="0" y="455675"/>
                </a:lnTo>
                <a:lnTo>
                  <a:pt x="9873996" y="455675"/>
                </a:lnTo>
                <a:lnTo>
                  <a:pt x="9873996" y="0"/>
                </a:lnTo>
                <a:close/>
              </a:path>
            </a:pathLst>
          </a:custGeom>
          <a:solidFill>
            <a:srgbClr val="FFF1CC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133345" y="1412492"/>
            <a:ext cx="568134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800" b="1" i="0" u="none" strike="noStrike" kern="0" cap="none" spc="-1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การประเมินประสิทธิผลการดําเนินงาน</a:t>
            </a:r>
            <a:r>
              <a:rPr kumimoji="0" sz="2800" b="1" i="0" u="none" strike="noStrike" kern="0" cap="none" spc="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24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(</a:t>
            </a:r>
            <a:r>
              <a:rPr kumimoji="0" sz="24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Performance</a:t>
            </a:r>
            <a:r>
              <a:rPr kumimoji="0" sz="2400" b="1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 Base</a:t>
            </a:r>
            <a:r>
              <a:rPr kumimoji="0" sz="2400" b="1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)</a:t>
            </a:r>
            <a:endParaRPr kumimoji="0" sz="24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ea typeface="+mn-ea"/>
              <a:cs typeface="TH SarabunIT๙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10189464" y="1520952"/>
            <a:ext cx="1739264" cy="349250"/>
          </a:xfrm>
          <a:custGeom>
            <a:avLst/>
            <a:gdLst/>
            <a:ahLst/>
            <a:cxnLst/>
            <a:rect l="l" t="t" r="r" b="b"/>
            <a:pathLst>
              <a:path w="1739265" h="349250">
                <a:moveTo>
                  <a:pt x="1680717" y="0"/>
                </a:moveTo>
                <a:lnTo>
                  <a:pt x="58165" y="0"/>
                </a:lnTo>
                <a:lnTo>
                  <a:pt x="35522" y="4570"/>
                </a:lnTo>
                <a:lnTo>
                  <a:pt x="17033" y="17033"/>
                </a:lnTo>
                <a:lnTo>
                  <a:pt x="4570" y="35522"/>
                </a:lnTo>
                <a:lnTo>
                  <a:pt x="0" y="58165"/>
                </a:lnTo>
                <a:lnTo>
                  <a:pt x="0" y="290830"/>
                </a:lnTo>
                <a:lnTo>
                  <a:pt x="4570" y="313473"/>
                </a:lnTo>
                <a:lnTo>
                  <a:pt x="17033" y="331962"/>
                </a:lnTo>
                <a:lnTo>
                  <a:pt x="35522" y="344425"/>
                </a:lnTo>
                <a:lnTo>
                  <a:pt x="58165" y="348996"/>
                </a:lnTo>
                <a:lnTo>
                  <a:pt x="1680717" y="348996"/>
                </a:lnTo>
                <a:lnTo>
                  <a:pt x="1703361" y="344425"/>
                </a:lnTo>
                <a:lnTo>
                  <a:pt x="1721850" y="331962"/>
                </a:lnTo>
                <a:lnTo>
                  <a:pt x="1734313" y="313473"/>
                </a:lnTo>
                <a:lnTo>
                  <a:pt x="1738883" y="290830"/>
                </a:lnTo>
                <a:lnTo>
                  <a:pt x="1738883" y="58165"/>
                </a:lnTo>
                <a:lnTo>
                  <a:pt x="1734313" y="35522"/>
                </a:lnTo>
                <a:lnTo>
                  <a:pt x="1721850" y="17033"/>
                </a:lnTo>
                <a:lnTo>
                  <a:pt x="1703361" y="4570"/>
                </a:lnTo>
                <a:lnTo>
                  <a:pt x="1680717" y="0"/>
                </a:lnTo>
                <a:close/>
              </a:path>
            </a:pathLst>
          </a:custGeom>
          <a:solidFill>
            <a:srgbClr val="EC7C30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0544682" y="1443990"/>
            <a:ext cx="1029969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800" b="1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ร้อยละ</a:t>
            </a:r>
            <a:r>
              <a:rPr kumimoji="0" sz="2800" b="1" i="0" u="none" strike="noStrike" kern="0" cap="none" spc="-6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2800" b="1" i="0" u="none" strike="noStrike" kern="0" cap="none" spc="-18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70</a:t>
            </a:r>
            <a:endParaRPr kumimoji="0" sz="2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549147" y="4975853"/>
            <a:ext cx="10055910" cy="457200"/>
            <a:chOff x="540715" y="5233416"/>
            <a:chExt cx="10055910" cy="457200"/>
          </a:xfrm>
        </p:grpSpPr>
        <p:sp>
          <p:nvSpPr>
            <p:cNvPr id="8" name="object 8"/>
            <p:cNvSpPr/>
            <p:nvPr/>
          </p:nvSpPr>
          <p:spPr>
            <a:xfrm>
              <a:off x="722375" y="5233416"/>
              <a:ext cx="9874250" cy="457200"/>
            </a:xfrm>
            <a:custGeom>
              <a:avLst/>
              <a:gdLst/>
              <a:ahLst/>
              <a:cxnLst/>
              <a:rect l="l" t="t" r="r" b="b"/>
              <a:pathLst>
                <a:path w="9874250" h="457200">
                  <a:moveTo>
                    <a:pt x="9873996" y="0"/>
                  </a:moveTo>
                  <a:lnTo>
                    <a:pt x="0" y="0"/>
                  </a:lnTo>
                  <a:lnTo>
                    <a:pt x="0" y="457200"/>
                  </a:lnTo>
                  <a:lnTo>
                    <a:pt x="9873996" y="457200"/>
                  </a:lnTo>
                  <a:lnTo>
                    <a:pt x="9873996" y="0"/>
                  </a:lnTo>
                  <a:close/>
                </a:path>
              </a:pathLst>
            </a:custGeom>
            <a:solidFill>
              <a:srgbClr val="DAE2F3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9" name="object 9"/>
            <p:cNvSpPr/>
            <p:nvPr/>
          </p:nvSpPr>
          <p:spPr>
            <a:xfrm>
              <a:off x="540715" y="5233416"/>
              <a:ext cx="474648" cy="410475"/>
            </a:xfrm>
            <a:custGeom>
              <a:avLst/>
              <a:gdLst/>
              <a:ahLst/>
              <a:cxnLst/>
              <a:rect l="l" t="t" r="r" b="b"/>
              <a:pathLst>
                <a:path w="567055" h="567054">
                  <a:moveTo>
                    <a:pt x="283464" y="0"/>
                  </a:moveTo>
                  <a:lnTo>
                    <a:pt x="237484" y="3709"/>
                  </a:lnTo>
                  <a:lnTo>
                    <a:pt x="193867" y="14447"/>
                  </a:lnTo>
                  <a:lnTo>
                    <a:pt x="153195" y="31632"/>
                  </a:lnTo>
                  <a:lnTo>
                    <a:pt x="116053" y="54681"/>
                  </a:lnTo>
                  <a:lnTo>
                    <a:pt x="83024" y="83010"/>
                  </a:lnTo>
                  <a:lnTo>
                    <a:pt x="54692" y="116037"/>
                  </a:lnTo>
                  <a:lnTo>
                    <a:pt x="31639" y="153179"/>
                  </a:lnTo>
                  <a:lnTo>
                    <a:pt x="14451" y="193852"/>
                  </a:lnTo>
                  <a:lnTo>
                    <a:pt x="3710" y="237475"/>
                  </a:lnTo>
                  <a:lnTo>
                    <a:pt x="0" y="283464"/>
                  </a:lnTo>
                  <a:lnTo>
                    <a:pt x="3710" y="329443"/>
                  </a:lnTo>
                  <a:lnTo>
                    <a:pt x="14451" y="373060"/>
                  </a:lnTo>
                  <a:lnTo>
                    <a:pt x="31639" y="413732"/>
                  </a:lnTo>
                  <a:lnTo>
                    <a:pt x="54692" y="450874"/>
                  </a:lnTo>
                  <a:lnTo>
                    <a:pt x="83024" y="483903"/>
                  </a:lnTo>
                  <a:lnTo>
                    <a:pt x="116053" y="512235"/>
                  </a:lnTo>
                  <a:lnTo>
                    <a:pt x="153195" y="535288"/>
                  </a:lnTo>
                  <a:lnTo>
                    <a:pt x="193867" y="552476"/>
                  </a:lnTo>
                  <a:lnTo>
                    <a:pt x="237484" y="563217"/>
                  </a:lnTo>
                  <a:lnTo>
                    <a:pt x="283464" y="566928"/>
                  </a:lnTo>
                  <a:lnTo>
                    <a:pt x="329443" y="563217"/>
                  </a:lnTo>
                  <a:lnTo>
                    <a:pt x="373060" y="552476"/>
                  </a:lnTo>
                  <a:lnTo>
                    <a:pt x="413732" y="535288"/>
                  </a:lnTo>
                  <a:lnTo>
                    <a:pt x="450874" y="512235"/>
                  </a:lnTo>
                  <a:lnTo>
                    <a:pt x="483903" y="483903"/>
                  </a:lnTo>
                  <a:lnTo>
                    <a:pt x="512235" y="450874"/>
                  </a:lnTo>
                  <a:lnTo>
                    <a:pt x="535288" y="413732"/>
                  </a:lnTo>
                  <a:lnTo>
                    <a:pt x="552476" y="373060"/>
                  </a:lnTo>
                  <a:lnTo>
                    <a:pt x="563217" y="329443"/>
                  </a:lnTo>
                  <a:lnTo>
                    <a:pt x="566928" y="283464"/>
                  </a:lnTo>
                  <a:lnTo>
                    <a:pt x="563217" y="237475"/>
                  </a:lnTo>
                  <a:lnTo>
                    <a:pt x="552476" y="193852"/>
                  </a:lnTo>
                  <a:lnTo>
                    <a:pt x="535288" y="153179"/>
                  </a:lnTo>
                  <a:lnTo>
                    <a:pt x="512235" y="116037"/>
                  </a:lnTo>
                  <a:lnTo>
                    <a:pt x="483903" y="83010"/>
                  </a:lnTo>
                  <a:lnTo>
                    <a:pt x="450874" y="54681"/>
                  </a:lnTo>
                  <a:lnTo>
                    <a:pt x="413732" y="31632"/>
                  </a:lnTo>
                  <a:lnTo>
                    <a:pt x="373060" y="14447"/>
                  </a:lnTo>
                  <a:lnTo>
                    <a:pt x="329443" y="3709"/>
                  </a:lnTo>
                  <a:lnTo>
                    <a:pt x="283464" y="0"/>
                  </a:lnTo>
                  <a:close/>
                </a:path>
              </a:pathLst>
            </a:custGeom>
            <a:solidFill>
              <a:srgbClr val="4471C4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10" name="object 10"/>
          <p:cNvSpPr txBox="1"/>
          <p:nvPr/>
        </p:nvSpPr>
        <p:spPr>
          <a:xfrm>
            <a:off x="707260" y="4892936"/>
            <a:ext cx="217804" cy="47384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3000" b="1" i="0" u="none" strike="noStrike" kern="0" cap="none" spc="-5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2</a:t>
            </a:r>
            <a:endParaRPr kumimoji="0" sz="30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PSK"/>
              <a:ea typeface="+mn-ea"/>
              <a:cs typeface="TH SarabunPSK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095966" y="4918956"/>
            <a:ext cx="530796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800" b="1" i="0" u="none" strike="noStrike" kern="0" cap="none" spc="-1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การประเมินศักยภาพในการดําเนินงาน</a:t>
            </a:r>
            <a:r>
              <a:rPr kumimoji="0" sz="2800" b="1" i="0" u="none" strike="noStrike" kern="0" cap="none" spc="4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2400" b="1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(</a:t>
            </a:r>
            <a:r>
              <a:rPr kumimoji="0" sz="2400" b="1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Potential</a:t>
            </a:r>
            <a:r>
              <a:rPr kumimoji="0" sz="2400" b="1" i="0" u="none" strike="noStrike" kern="0" cap="none" spc="-2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 Base</a:t>
            </a:r>
            <a:r>
              <a:rPr kumimoji="0" sz="2400" b="1" i="0" u="none" strike="noStrike" kern="0" cap="none" spc="-2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)</a:t>
            </a:r>
            <a:endParaRPr kumimoji="0" sz="24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ea typeface="+mn-ea"/>
              <a:cs typeface="TH SarabunIT๙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10250740" y="4976869"/>
            <a:ext cx="1740535" cy="347980"/>
          </a:xfrm>
          <a:custGeom>
            <a:avLst/>
            <a:gdLst/>
            <a:ahLst/>
            <a:cxnLst/>
            <a:rect l="l" t="t" r="r" b="b"/>
            <a:pathLst>
              <a:path w="1740534" h="347979">
                <a:moveTo>
                  <a:pt x="1682495" y="0"/>
                </a:moveTo>
                <a:lnTo>
                  <a:pt x="57911" y="0"/>
                </a:lnTo>
                <a:lnTo>
                  <a:pt x="35361" y="4548"/>
                </a:lnTo>
                <a:lnTo>
                  <a:pt x="16954" y="16954"/>
                </a:lnTo>
                <a:lnTo>
                  <a:pt x="4548" y="35361"/>
                </a:lnTo>
                <a:lnTo>
                  <a:pt x="0" y="57911"/>
                </a:lnTo>
                <a:lnTo>
                  <a:pt x="0" y="289559"/>
                </a:lnTo>
                <a:lnTo>
                  <a:pt x="4548" y="312099"/>
                </a:lnTo>
                <a:lnTo>
                  <a:pt x="16954" y="330507"/>
                </a:lnTo>
                <a:lnTo>
                  <a:pt x="35361" y="342920"/>
                </a:lnTo>
                <a:lnTo>
                  <a:pt x="57911" y="347471"/>
                </a:lnTo>
                <a:lnTo>
                  <a:pt x="1682495" y="347471"/>
                </a:lnTo>
                <a:lnTo>
                  <a:pt x="1705046" y="342920"/>
                </a:lnTo>
                <a:lnTo>
                  <a:pt x="1723453" y="330507"/>
                </a:lnTo>
                <a:lnTo>
                  <a:pt x="1735859" y="312099"/>
                </a:lnTo>
                <a:lnTo>
                  <a:pt x="1740407" y="289559"/>
                </a:lnTo>
                <a:lnTo>
                  <a:pt x="1740407" y="57911"/>
                </a:lnTo>
                <a:lnTo>
                  <a:pt x="1735859" y="35361"/>
                </a:lnTo>
                <a:lnTo>
                  <a:pt x="1723453" y="16954"/>
                </a:lnTo>
                <a:lnTo>
                  <a:pt x="1705046" y="4548"/>
                </a:lnTo>
                <a:lnTo>
                  <a:pt x="1682495" y="0"/>
                </a:lnTo>
                <a:close/>
              </a:path>
            </a:pathLst>
          </a:custGeom>
          <a:solidFill>
            <a:srgbClr val="4471C4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0607102" y="4908382"/>
            <a:ext cx="103060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800" b="1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ร้อยละ</a:t>
            </a:r>
            <a:r>
              <a:rPr kumimoji="0" sz="2800" b="1" i="0" u="none" strike="noStrike" kern="0" cap="none" spc="-6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2800" b="1" i="0" u="none" strike="noStrike" kern="0" cap="none" spc="-175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30</a:t>
            </a:r>
            <a:endParaRPr kumimoji="0" sz="2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539292" y="226822"/>
            <a:ext cx="10283190" cy="4298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650" b="1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การประเมินผลการปฏิบัติราชการของ</a:t>
            </a:r>
            <a:r>
              <a:rPr kumimoji="0" lang="th-TH" sz="265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กรมประมง </a:t>
            </a:r>
            <a:r>
              <a:rPr kumimoji="0" sz="2650" b="1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ประจําปีงบประมาณ</a:t>
            </a:r>
            <a:r>
              <a:rPr kumimoji="0" sz="2650" b="1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2650" b="1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พ.ศ</a:t>
            </a:r>
            <a:r>
              <a:rPr kumimoji="0" sz="265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.</a:t>
            </a:r>
            <a:r>
              <a:rPr kumimoji="0" sz="2650" b="1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2650" b="1" i="0" u="none" strike="noStrike" kern="0" cap="none" spc="-1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256</a:t>
            </a:r>
            <a:r>
              <a:rPr kumimoji="0" lang="th-TH" sz="2650" b="1" i="0" u="none" strike="noStrike" kern="0" cap="none" spc="-1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9 - 2570</a:t>
            </a:r>
            <a:endParaRPr kumimoji="0" sz="265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PSK"/>
              <a:ea typeface="+mn-ea"/>
              <a:cs typeface="TH SarabunPSK"/>
            </a:endParaRPr>
          </a:p>
        </p:txBody>
      </p:sp>
      <p:grpSp>
        <p:nvGrpSpPr>
          <p:cNvPr id="15" name="object 15"/>
          <p:cNvGrpSpPr/>
          <p:nvPr/>
        </p:nvGrpSpPr>
        <p:grpSpPr>
          <a:xfrm>
            <a:off x="281940" y="809231"/>
            <a:ext cx="2577465" cy="742315"/>
            <a:chOff x="281940" y="809231"/>
            <a:chExt cx="2577465" cy="742315"/>
          </a:xfrm>
        </p:grpSpPr>
        <p:pic>
          <p:nvPicPr>
            <p:cNvPr id="16" name="object 1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73380" y="911301"/>
              <a:ext cx="2485644" cy="448106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81940" y="809231"/>
              <a:ext cx="2506980" cy="742200"/>
            </a:xfrm>
            <a:prstGeom prst="rect">
              <a:avLst/>
            </a:prstGeom>
          </p:spPr>
        </p:pic>
      </p:grpSp>
      <p:sp>
        <p:nvSpPr>
          <p:cNvPr id="18" name="object 18"/>
          <p:cNvSpPr txBox="1"/>
          <p:nvPr/>
        </p:nvSpPr>
        <p:spPr>
          <a:xfrm>
            <a:off x="426719" y="926591"/>
            <a:ext cx="2383790" cy="346075"/>
          </a:xfrm>
          <a:prstGeom prst="rect">
            <a:avLst/>
          </a:prstGeom>
          <a:solidFill>
            <a:srgbClr val="D9D9D9"/>
          </a:solidFill>
        </p:spPr>
        <p:txBody>
          <a:bodyPr vert="horz" wrap="square" lIns="0" tIns="0" rIns="0" bIns="0" rtlCol="0">
            <a:spAutoFit/>
          </a:bodyPr>
          <a:lstStyle/>
          <a:p>
            <a:pPr marL="90805" marR="0" lvl="0" indent="0" algn="l" defTabSz="914400" rtl="0" eaLnBrk="1" fontAlgn="auto" latinLnBrk="0" hangingPunct="1">
              <a:lnSpc>
                <a:spcPts val="262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400" b="1" i="0" u="none" strike="noStrike" kern="0" cap="none" spc="-1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องค์ประกอบการประเมิน</a:t>
            </a:r>
            <a:endParaRPr kumimoji="0" sz="24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ea typeface="+mn-ea"/>
              <a:cs typeface="TH SarabunIT๙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495300" y="1392937"/>
            <a:ext cx="516253" cy="477266"/>
          </a:xfrm>
          <a:custGeom>
            <a:avLst/>
            <a:gdLst/>
            <a:ahLst/>
            <a:cxnLst/>
            <a:rect l="l" t="t" r="r" b="b"/>
            <a:pathLst>
              <a:path w="567055" h="567055">
                <a:moveTo>
                  <a:pt x="283464" y="0"/>
                </a:moveTo>
                <a:lnTo>
                  <a:pt x="237484" y="3709"/>
                </a:lnTo>
                <a:lnTo>
                  <a:pt x="193867" y="14447"/>
                </a:lnTo>
                <a:lnTo>
                  <a:pt x="153195" y="31632"/>
                </a:lnTo>
                <a:lnTo>
                  <a:pt x="116053" y="54681"/>
                </a:lnTo>
                <a:lnTo>
                  <a:pt x="83024" y="83010"/>
                </a:lnTo>
                <a:lnTo>
                  <a:pt x="54692" y="116037"/>
                </a:lnTo>
                <a:lnTo>
                  <a:pt x="31639" y="153179"/>
                </a:lnTo>
                <a:lnTo>
                  <a:pt x="14451" y="193852"/>
                </a:lnTo>
                <a:lnTo>
                  <a:pt x="3710" y="237475"/>
                </a:lnTo>
                <a:lnTo>
                  <a:pt x="0" y="283463"/>
                </a:lnTo>
                <a:lnTo>
                  <a:pt x="3710" y="329452"/>
                </a:lnTo>
                <a:lnTo>
                  <a:pt x="14451" y="373075"/>
                </a:lnTo>
                <a:lnTo>
                  <a:pt x="31639" y="413748"/>
                </a:lnTo>
                <a:lnTo>
                  <a:pt x="54692" y="450890"/>
                </a:lnTo>
                <a:lnTo>
                  <a:pt x="83024" y="483917"/>
                </a:lnTo>
                <a:lnTo>
                  <a:pt x="116053" y="512246"/>
                </a:lnTo>
                <a:lnTo>
                  <a:pt x="153195" y="535295"/>
                </a:lnTo>
                <a:lnTo>
                  <a:pt x="193867" y="552480"/>
                </a:lnTo>
                <a:lnTo>
                  <a:pt x="237484" y="563218"/>
                </a:lnTo>
                <a:lnTo>
                  <a:pt x="283464" y="566927"/>
                </a:lnTo>
                <a:lnTo>
                  <a:pt x="329443" y="563218"/>
                </a:lnTo>
                <a:lnTo>
                  <a:pt x="373060" y="552480"/>
                </a:lnTo>
                <a:lnTo>
                  <a:pt x="413732" y="535295"/>
                </a:lnTo>
                <a:lnTo>
                  <a:pt x="450874" y="512246"/>
                </a:lnTo>
                <a:lnTo>
                  <a:pt x="483903" y="483917"/>
                </a:lnTo>
                <a:lnTo>
                  <a:pt x="512235" y="450890"/>
                </a:lnTo>
                <a:lnTo>
                  <a:pt x="535288" y="413748"/>
                </a:lnTo>
                <a:lnTo>
                  <a:pt x="552476" y="373075"/>
                </a:lnTo>
                <a:lnTo>
                  <a:pt x="563217" y="329452"/>
                </a:lnTo>
                <a:lnTo>
                  <a:pt x="566928" y="283463"/>
                </a:lnTo>
                <a:lnTo>
                  <a:pt x="563217" y="237475"/>
                </a:lnTo>
                <a:lnTo>
                  <a:pt x="552476" y="193852"/>
                </a:lnTo>
                <a:lnTo>
                  <a:pt x="535288" y="153179"/>
                </a:lnTo>
                <a:lnTo>
                  <a:pt x="512235" y="116037"/>
                </a:lnTo>
                <a:lnTo>
                  <a:pt x="483903" y="83010"/>
                </a:lnTo>
                <a:lnTo>
                  <a:pt x="450874" y="54681"/>
                </a:lnTo>
                <a:lnTo>
                  <a:pt x="413732" y="31632"/>
                </a:lnTo>
                <a:lnTo>
                  <a:pt x="373060" y="14447"/>
                </a:lnTo>
                <a:lnTo>
                  <a:pt x="329443" y="3709"/>
                </a:lnTo>
                <a:lnTo>
                  <a:pt x="283464" y="0"/>
                </a:lnTo>
                <a:close/>
              </a:path>
            </a:pathLst>
          </a:custGeom>
          <a:solidFill>
            <a:srgbClr val="EC7C30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669137" y="1348037"/>
            <a:ext cx="217804" cy="47384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3000" b="1" i="0" u="none" strike="noStrike" kern="0" cap="none" spc="-315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1</a:t>
            </a:r>
            <a:endParaRPr kumimoji="0" sz="30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pSp>
        <p:nvGrpSpPr>
          <p:cNvPr id="24" name="object 24"/>
          <p:cNvGrpSpPr/>
          <p:nvPr/>
        </p:nvGrpSpPr>
        <p:grpSpPr>
          <a:xfrm>
            <a:off x="10745469" y="4047490"/>
            <a:ext cx="339090" cy="147320"/>
            <a:chOff x="10745469" y="4047490"/>
            <a:chExt cx="339090" cy="147320"/>
          </a:xfrm>
        </p:grpSpPr>
        <p:sp>
          <p:nvSpPr>
            <p:cNvPr id="25" name="object 25"/>
            <p:cNvSpPr/>
            <p:nvPr/>
          </p:nvSpPr>
          <p:spPr>
            <a:xfrm>
              <a:off x="10751819" y="4053840"/>
              <a:ext cx="326390" cy="134620"/>
            </a:xfrm>
            <a:custGeom>
              <a:avLst/>
              <a:gdLst/>
              <a:ahLst/>
              <a:cxnLst/>
              <a:rect l="l" t="t" r="r" b="b"/>
              <a:pathLst>
                <a:path w="326390" h="134620">
                  <a:moveTo>
                    <a:pt x="259079" y="0"/>
                  </a:moveTo>
                  <a:lnTo>
                    <a:pt x="67055" y="0"/>
                  </a:lnTo>
                  <a:lnTo>
                    <a:pt x="40933" y="5262"/>
                  </a:lnTo>
                  <a:lnTo>
                    <a:pt x="19621" y="19621"/>
                  </a:lnTo>
                  <a:lnTo>
                    <a:pt x="5262" y="40933"/>
                  </a:lnTo>
                  <a:lnTo>
                    <a:pt x="0" y="67056"/>
                  </a:lnTo>
                  <a:lnTo>
                    <a:pt x="5262" y="93178"/>
                  </a:lnTo>
                  <a:lnTo>
                    <a:pt x="19621" y="114490"/>
                  </a:lnTo>
                  <a:lnTo>
                    <a:pt x="40933" y="128849"/>
                  </a:lnTo>
                  <a:lnTo>
                    <a:pt x="67055" y="134112"/>
                  </a:lnTo>
                  <a:lnTo>
                    <a:pt x="259079" y="134112"/>
                  </a:lnTo>
                  <a:lnTo>
                    <a:pt x="285202" y="128849"/>
                  </a:lnTo>
                  <a:lnTo>
                    <a:pt x="306514" y="114490"/>
                  </a:lnTo>
                  <a:lnTo>
                    <a:pt x="320873" y="93178"/>
                  </a:lnTo>
                  <a:lnTo>
                    <a:pt x="326135" y="67056"/>
                  </a:lnTo>
                  <a:lnTo>
                    <a:pt x="320873" y="40933"/>
                  </a:lnTo>
                  <a:lnTo>
                    <a:pt x="306514" y="19621"/>
                  </a:lnTo>
                  <a:lnTo>
                    <a:pt x="285202" y="5262"/>
                  </a:lnTo>
                  <a:lnTo>
                    <a:pt x="259079" y="0"/>
                  </a:lnTo>
                  <a:close/>
                </a:path>
              </a:pathLst>
            </a:custGeom>
            <a:solidFill>
              <a:srgbClr val="71C9EF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6" name="object 26"/>
            <p:cNvSpPr/>
            <p:nvPr/>
          </p:nvSpPr>
          <p:spPr>
            <a:xfrm>
              <a:off x="10751819" y="4053840"/>
              <a:ext cx="326390" cy="134620"/>
            </a:xfrm>
            <a:custGeom>
              <a:avLst/>
              <a:gdLst/>
              <a:ahLst/>
              <a:cxnLst/>
              <a:rect l="l" t="t" r="r" b="b"/>
              <a:pathLst>
                <a:path w="326390" h="134620">
                  <a:moveTo>
                    <a:pt x="0" y="67056"/>
                  </a:moveTo>
                  <a:lnTo>
                    <a:pt x="5262" y="40933"/>
                  </a:lnTo>
                  <a:lnTo>
                    <a:pt x="19621" y="19621"/>
                  </a:lnTo>
                  <a:lnTo>
                    <a:pt x="40933" y="5262"/>
                  </a:lnTo>
                  <a:lnTo>
                    <a:pt x="67055" y="0"/>
                  </a:lnTo>
                  <a:lnTo>
                    <a:pt x="259079" y="0"/>
                  </a:lnTo>
                  <a:lnTo>
                    <a:pt x="285202" y="5262"/>
                  </a:lnTo>
                  <a:lnTo>
                    <a:pt x="306514" y="19621"/>
                  </a:lnTo>
                  <a:lnTo>
                    <a:pt x="320873" y="40933"/>
                  </a:lnTo>
                  <a:lnTo>
                    <a:pt x="326135" y="67056"/>
                  </a:lnTo>
                  <a:lnTo>
                    <a:pt x="320873" y="93178"/>
                  </a:lnTo>
                  <a:lnTo>
                    <a:pt x="306514" y="114490"/>
                  </a:lnTo>
                  <a:lnTo>
                    <a:pt x="285202" y="128849"/>
                  </a:lnTo>
                  <a:lnTo>
                    <a:pt x="259079" y="134112"/>
                  </a:lnTo>
                  <a:lnTo>
                    <a:pt x="67055" y="134112"/>
                  </a:lnTo>
                  <a:lnTo>
                    <a:pt x="40933" y="128849"/>
                  </a:lnTo>
                  <a:lnTo>
                    <a:pt x="19621" y="114490"/>
                  </a:lnTo>
                  <a:lnTo>
                    <a:pt x="5262" y="93178"/>
                  </a:lnTo>
                  <a:lnTo>
                    <a:pt x="0" y="67056"/>
                  </a:lnTo>
                  <a:close/>
                </a:path>
              </a:pathLst>
            </a:custGeom>
            <a:ln w="12700">
              <a:solidFill>
                <a:srgbClr val="71C9EF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27" name="object 27"/>
          <p:cNvSpPr txBox="1"/>
          <p:nvPr/>
        </p:nvSpPr>
        <p:spPr>
          <a:xfrm>
            <a:off x="10718418" y="1858136"/>
            <a:ext cx="969644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00" b="1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คําอธิบาย</a:t>
            </a:r>
            <a:r>
              <a:rPr kumimoji="0" sz="1200" b="1" i="0" u="none" strike="noStrike" kern="0" cap="none" spc="-25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1200" b="1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Tag</a:t>
            </a:r>
            <a:r>
              <a:rPr kumimoji="0" sz="1200" b="1" i="0" u="none" strike="noStrike" kern="0" cap="none" spc="-25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 </a:t>
            </a:r>
            <a:r>
              <a:rPr kumimoji="0" sz="1200" b="1" i="0" u="none" strike="noStrike" kern="0" cap="none" spc="-1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ตัวชี้วัด</a:t>
            </a:r>
            <a:endParaRPr kumimoji="0" sz="12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ea typeface="+mn-ea"/>
              <a:cs typeface="TH SarabunIT๙"/>
            </a:endParaRPr>
          </a:p>
        </p:txBody>
      </p:sp>
      <p:grpSp>
        <p:nvGrpSpPr>
          <p:cNvPr id="28" name="object 28"/>
          <p:cNvGrpSpPr/>
          <p:nvPr/>
        </p:nvGrpSpPr>
        <p:grpSpPr>
          <a:xfrm>
            <a:off x="10733278" y="2090673"/>
            <a:ext cx="339090" cy="145415"/>
            <a:chOff x="10733278" y="2090673"/>
            <a:chExt cx="339090" cy="145415"/>
          </a:xfrm>
        </p:grpSpPr>
        <p:sp>
          <p:nvSpPr>
            <p:cNvPr id="29" name="object 29"/>
            <p:cNvSpPr/>
            <p:nvPr/>
          </p:nvSpPr>
          <p:spPr>
            <a:xfrm>
              <a:off x="10739628" y="2097023"/>
              <a:ext cx="326390" cy="132715"/>
            </a:xfrm>
            <a:custGeom>
              <a:avLst/>
              <a:gdLst/>
              <a:ahLst/>
              <a:cxnLst/>
              <a:rect l="l" t="t" r="r" b="b"/>
              <a:pathLst>
                <a:path w="326390" h="132714">
                  <a:moveTo>
                    <a:pt x="259842" y="0"/>
                  </a:moveTo>
                  <a:lnTo>
                    <a:pt x="66294" y="0"/>
                  </a:lnTo>
                  <a:lnTo>
                    <a:pt x="40505" y="5214"/>
                  </a:lnTo>
                  <a:lnTo>
                    <a:pt x="19430" y="19430"/>
                  </a:lnTo>
                  <a:lnTo>
                    <a:pt x="5214" y="40505"/>
                  </a:lnTo>
                  <a:lnTo>
                    <a:pt x="0" y="66293"/>
                  </a:lnTo>
                  <a:lnTo>
                    <a:pt x="5214" y="92082"/>
                  </a:lnTo>
                  <a:lnTo>
                    <a:pt x="19431" y="113157"/>
                  </a:lnTo>
                  <a:lnTo>
                    <a:pt x="40505" y="127373"/>
                  </a:lnTo>
                  <a:lnTo>
                    <a:pt x="66294" y="132587"/>
                  </a:lnTo>
                  <a:lnTo>
                    <a:pt x="259842" y="132587"/>
                  </a:lnTo>
                  <a:lnTo>
                    <a:pt x="285630" y="127373"/>
                  </a:lnTo>
                  <a:lnTo>
                    <a:pt x="306705" y="113157"/>
                  </a:lnTo>
                  <a:lnTo>
                    <a:pt x="320921" y="92082"/>
                  </a:lnTo>
                  <a:lnTo>
                    <a:pt x="326136" y="66293"/>
                  </a:lnTo>
                  <a:lnTo>
                    <a:pt x="320921" y="40505"/>
                  </a:lnTo>
                  <a:lnTo>
                    <a:pt x="306704" y="19430"/>
                  </a:lnTo>
                  <a:lnTo>
                    <a:pt x="285630" y="5214"/>
                  </a:lnTo>
                  <a:lnTo>
                    <a:pt x="259842" y="0"/>
                  </a:lnTo>
                  <a:close/>
                </a:path>
              </a:pathLst>
            </a:custGeom>
            <a:solidFill>
              <a:srgbClr val="355389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0" name="object 30"/>
            <p:cNvSpPr/>
            <p:nvPr/>
          </p:nvSpPr>
          <p:spPr>
            <a:xfrm>
              <a:off x="10739628" y="2097023"/>
              <a:ext cx="326390" cy="132715"/>
            </a:xfrm>
            <a:custGeom>
              <a:avLst/>
              <a:gdLst/>
              <a:ahLst/>
              <a:cxnLst/>
              <a:rect l="l" t="t" r="r" b="b"/>
              <a:pathLst>
                <a:path w="326390" h="132714">
                  <a:moveTo>
                    <a:pt x="0" y="66293"/>
                  </a:moveTo>
                  <a:lnTo>
                    <a:pt x="5214" y="40505"/>
                  </a:lnTo>
                  <a:lnTo>
                    <a:pt x="19430" y="19430"/>
                  </a:lnTo>
                  <a:lnTo>
                    <a:pt x="40505" y="5214"/>
                  </a:lnTo>
                  <a:lnTo>
                    <a:pt x="66294" y="0"/>
                  </a:lnTo>
                  <a:lnTo>
                    <a:pt x="259842" y="0"/>
                  </a:lnTo>
                  <a:lnTo>
                    <a:pt x="285630" y="5214"/>
                  </a:lnTo>
                  <a:lnTo>
                    <a:pt x="306704" y="19430"/>
                  </a:lnTo>
                  <a:lnTo>
                    <a:pt x="320921" y="40505"/>
                  </a:lnTo>
                  <a:lnTo>
                    <a:pt x="326136" y="66293"/>
                  </a:lnTo>
                  <a:lnTo>
                    <a:pt x="320921" y="92082"/>
                  </a:lnTo>
                  <a:lnTo>
                    <a:pt x="306705" y="113157"/>
                  </a:lnTo>
                  <a:lnTo>
                    <a:pt x="285630" y="127373"/>
                  </a:lnTo>
                  <a:lnTo>
                    <a:pt x="259842" y="132587"/>
                  </a:lnTo>
                  <a:lnTo>
                    <a:pt x="66294" y="132587"/>
                  </a:lnTo>
                  <a:lnTo>
                    <a:pt x="40505" y="127373"/>
                  </a:lnTo>
                  <a:lnTo>
                    <a:pt x="19431" y="113157"/>
                  </a:lnTo>
                  <a:lnTo>
                    <a:pt x="5214" y="92082"/>
                  </a:lnTo>
                  <a:lnTo>
                    <a:pt x="0" y="66293"/>
                  </a:lnTo>
                  <a:close/>
                </a:path>
              </a:pathLst>
            </a:custGeom>
            <a:ln w="12699">
              <a:solidFill>
                <a:srgbClr val="355389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31" name="object 31"/>
          <p:cNvSpPr txBox="1"/>
          <p:nvPr/>
        </p:nvSpPr>
        <p:spPr>
          <a:xfrm>
            <a:off x="10787888" y="2059686"/>
            <a:ext cx="232410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000" b="0" i="0" u="none" strike="noStrike" kern="0" cap="none" spc="-2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แม่บท</a:t>
            </a:r>
            <a:endParaRPr kumimoji="0" sz="10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ea typeface="+mn-ea"/>
              <a:cs typeface="TH SarabunIT๙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11121008" y="2082546"/>
            <a:ext cx="723900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900" b="0" i="0" u="none" strike="noStrike" kern="0" cap="none" spc="-1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ตัวชี้วัดตามแผนแม่บทฯ</a:t>
            </a:r>
            <a:endParaRPr kumimoji="0" sz="9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ea typeface="+mn-ea"/>
              <a:cs typeface="TH SarabunIT๙"/>
            </a:endParaRPr>
          </a:p>
        </p:txBody>
      </p:sp>
      <p:grpSp>
        <p:nvGrpSpPr>
          <p:cNvPr id="33" name="object 33"/>
          <p:cNvGrpSpPr/>
          <p:nvPr/>
        </p:nvGrpSpPr>
        <p:grpSpPr>
          <a:xfrm>
            <a:off x="10737850" y="2543301"/>
            <a:ext cx="339090" cy="147320"/>
            <a:chOff x="10737850" y="2543301"/>
            <a:chExt cx="339090" cy="147320"/>
          </a:xfrm>
        </p:grpSpPr>
        <p:sp>
          <p:nvSpPr>
            <p:cNvPr id="34" name="object 34"/>
            <p:cNvSpPr/>
            <p:nvPr/>
          </p:nvSpPr>
          <p:spPr>
            <a:xfrm>
              <a:off x="10744200" y="2549651"/>
              <a:ext cx="326390" cy="134620"/>
            </a:xfrm>
            <a:custGeom>
              <a:avLst/>
              <a:gdLst/>
              <a:ahLst/>
              <a:cxnLst/>
              <a:rect l="l" t="t" r="r" b="b"/>
              <a:pathLst>
                <a:path w="326390" h="134619">
                  <a:moveTo>
                    <a:pt x="259079" y="0"/>
                  </a:moveTo>
                  <a:lnTo>
                    <a:pt x="67055" y="0"/>
                  </a:lnTo>
                  <a:lnTo>
                    <a:pt x="40933" y="5262"/>
                  </a:lnTo>
                  <a:lnTo>
                    <a:pt x="19621" y="19621"/>
                  </a:lnTo>
                  <a:lnTo>
                    <a:pt x="5262" y="40933"/>
                  </a:lnTo>
                  <a:lnTo>
                    <a:pt x="0" y="67056"/>
                  </a:lnTo>
                  <a:lnTo>
                    <a:pt x="5262" y="93178"/>
                  </a:lnTo>
                  <a:lnTo>
                    <a:pt x="19621" y="114490"/>
                  </a:lnTo>
                  <a:lnTo>
                    <a:pt x="40933" y="128849"/>
                  </a:lnTo>
                  <a:lnTo>
                    <a:pt x="67055" y="134112"/>
                  </a:lnTo>
                  <a:lnTo>
                    <a:pt x="259079" y="134112"/>
                  </a:lnTo>
                  <a:lnTo>
                    <a:pt x="285202" y="128849"/>
                  </a:lnTo>
                  <a:lnTo>
                    <a:pt x="306514" y="114490"/>
                  </a:lnTo>
                  <a:lnTo>
                    <a:pt x="320873" y="93178"/>
                  </a:lnTo>
                  <a:lnTo>
                    <a:pt x="326135" y="67056"/>
                  </a:lnTo>
                  <a:lnTo>
                    <a:pt x="320873" y="40933"/>
                  </a:lnTo>
                  <a:lnTo>
                    <a:pt x="306514" y="19621"/>
                  </a:lnTo>
                  <a:lnTo>
                    <a:pt x="285202" y="5262"/>
                  </a:lnTo>
                  <a:lnTo>
                    <a:pt x="259079" y="0"/>
                  </a:lnTo>
                  <a:close/>
                </a:path>
              </a:pathLst>
            </a:custGeom>
            <a:solidFill>
              <a:srgbClr val="B3C5D4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5" name="object 35"/>
            <p:cNvSpPr/>
            <p:nvPr/>
          </p:nvSpPr>
          <p:spPr>
            <a:xfrm>
              <a:off x="10744200" y="2549651"/>
              <a:ext cx="326390" cy="134620"/>
            </a:xfrm>
            <a:custGeom>
              <a:avLst/>
              <a:gdLst/>
              <a:ahLst/>
              <a:cxnLst/>
              <a:rect l="l" t="t" r="r" b="b"/>
              <a:pathLst>
                <a:path w="326390" h="134619">
                  <a:moveTo>
                    <a:pt x="0" y="67056"/>
                  </a:moveTo>
                  <a:lnTo>
                    <a:pt x="5262" y="40933"/>
                  </a:lnTo>
                  <a:lnTo>
                    <a:pt x="19621" y="19621"/>
                  </a:lnTo>
                  <a:lnTo>
                    <a:pt x="40933" y="5262"/>
                  </a:lnTo>
                  <a:lnTo>
                    <a:pt x="67055" y="0"/>
                  </a:lnTo>
                  <a:lnTo>
                    <a:pt x="259079" y="0"/>
                  </a:lnTo>
                  <a:lnTo>
                    <a:pt x="285202" y="5262"/>
                  </a:lnTo>
                  <a:lnTo>
                    <a:pt x="306514" y="19621"/>
                  </a:lnTo>
                  <a:lnTo>
                    <a:pt x="320873" y="40933"/>
                  </a:lnTo>
                  <a:lnTo>
                    <a:pt x="326135" y="67056"/>
                  </a:lnTo>
                  <a:lnTo>
                    <a:pt x="320873" y="93178"/>
                  </a:lnTo>
                  <a:lnTo>
                    <a:pt x="306514" y="114490"/>
                  </a:lnTo>
                  <a:lnTo>
                    <a:pt x="285202" y="128849"/>
                  </a:lnTo>
                  <a:lnTo>
                    <a:pt x="259079" y="134112"/>
                  </a:lnTo>
                  <a:lnTo>
                    <a:pt x="67055" y="134112"/>
                  </a:lnTo>
                  <a:lnTo>
                    <a:pt x="40933" y="128849"/>
                  </a:lnTo>
                  <a:lnTo>
                    <a:pt x="19621" y="114490"/>
                  </a:lnTo>
                  <a:lnTo>
                    <a:pt x="5262" y="93178"/>
                  </a:lnTo>
                  <a:lnTo>
                    <a:pt x="0" y="67056"/>
                  </a:lnTo>
                  <a:close/>
                </a:path>
              </a:pathLst>
            </a:custGeom>
            <a:ln w="12700">
              <a:solidFill>
                <a:srgbClr val="B3C5D4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36" name="object 36"/>
          <p:cNvSpPr txBox="1"/>
          <p:nvPr/>
        </p:nvSpPr>
        <p:spPr>
          <a:xfrm>
            <a:off x="10787633" y="2505582"/>
            <a:ext cx="240029" cy="206375"/>
          </a:xfrm>
          <a:prstGeom prst="rect">
            <a:avLst/>
          </a:prstGeom>
        </p:spPr>
        <p:txBody>
          <a:bodyPr vert="horz" wrap="square" lIns="0" tIns="43815" rIns="0" bIns="0" rtlCol="0">
            <a:spAutoFit/>
          </a:bodyPr>
          <a:lstStyle/>
          <a:p>
            <a:pPr marL="45720" marR="5080" lvl="0" indent="-33655" algn="l" defTabSz="914400" rtl="0" eaLnBrk="1" fontAlgn="auto" latinLnBrk="0" hangingPunct="1">
              <a:lnSpc>
                <a:spcPct val="70000"/>
              </a:lnSpc>
              <a:spcBef>
                <a:spcPts val="34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700" b="0" i="0" u="none" strike="noStrike" kern="0" cap="none" spc="-1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นโยบาย</a:t>
            </a:r>
            <a:r>
              <a:rPr kumimoji="0" sz="700" b="0" i="0" u="none" strike="noStrike" kern="0" cap="none" spc="-1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/</a:t>
            </a:r>
            <a:r>
              <a:rPr kumimoji="0" sz="700" b="0" i="0" u="none" strike="noStrike" kern="0" cap="none" spc="50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 </a:t>
            </a:r>
            <a:r>
              <a:rPr kumimoji="0" sz="700" b="0" i="0" u="none" strike="noStrike" kern="0" cap="none" spc="-1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สั่งการ</a:t>
            </a:r>
            <a:endParaRPr kumimoji="0" sz="7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ea typeface="+mn-ea"/>
              <a:cs typeface="TH SarabunIT๙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11124692" y="2486025"/>
            <a:ext cx="715010" cy="272415"/>
          </a:xfrm>
          <a:prstGeom prst="rect">
            <a:avLst/>
          </a:prstGeom>
        </p:spPr>
        <p:txBody>
          <a:bodyPr vert="horz" wrap="square" lIns="0" tIns="39370" rIns="0" bIns="0" rtlCol="0">
            <a:spAutoFit/>
          </a:bodyPr>
          <a:lstStyle/>
          <a:p>
            <a:pPr marL="12700" marR="5080" lvl="0" indent="0" algn="l" defTabSz="914400" rtl="0" eaLnBrk="1" fontAlgn="auto" latinLnBrk="0" hangingPunct="1">
              <a:lnSpc>
                <a:spcPts val="860"/>
              </a:lnSpc>
              <a:spcBef>
                <a:spcPts val="31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900" b="0" i="0" u="none" strike="noStrike" kern="0" cap="none" spc="-1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ตัวชี้วัดนโยบายรัฐบาล/</a:t>
            </a:r>
            <a:r>
              <a:rPr kumimoji="0" sz="900" b="0" i="0" u="none" strike="noStrike" kern="0" cap="none" spc="50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900" b="0" i="0" u="none" strike="noStrike" kern="0" cap="none" spc="-1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ข้อสั่งการ</a:t>
            </a:r>
            <a:endParaRPr kumimoji="0" sz="9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ea typeface="+mn-ea"/>
              <a:cs typeface="TH SarabunIT๙"/>
            </a:endParaRPr>
          </a:p>
        </p:txBody>
      </p:sp>
      <p:grpSp>
        <p:nvGrpSpPr>
          <p:cNvPr id="38" name="object 38"/>
          <p:cNvGrpSpPr/>
          <p:nvPr/>
        </p:nvGrpSpPr>
        <p:grpSpPr>
          <a:xfrm>
            <a:off x="10746993" y="3034029"/>
            <a:ext cx="339090" cy="147320"/>
            <a:chOff x="10746993" y="3034029"/>
            <a:chExt cx="339090" cy="147320"/>
          </a:xfrm>
        </p:grpSpPr>
        <p:sp>
          <p:nvSpPr>
            <p:cNvPr id="39" name="object 39"/>
            <p:cNvSpPr/>
            <p:nvPr/>
          </p:nvSpPr>
          <p:spPr>
            <a:xfrm>
              <a:off x="10753343" y="3040379"/>
              <a:ext cx="326390" cy="134620"/>
            </a:xfrm>
            <a:custGeom>
              <a:avLst/>
              <a:gdLst/>
              <a:ahLst/>
              <a:cxnLst/>
              <a:rect l="l" t="t" r="r" b="b"/>
              <a:pathLst>
                <a:path w="326390" h="134619">
                  <a:moveTo>
                    <a:pt x="259079" y="0"/>
                  </a:moveTo>
                  <a:lnTo>
                    <a:pt x="67055" y="0"/>
                  </a:lnTo>
                  <a:lnTo>
                    <a:pt x="40933" y="5262"/>
                  </a:lnTo>
                  <a:lnTo>
                    <a:pt x="19621" y="19621"/>
                  </a:lnTo>
                  <a:lnTo>
                    <a:pt x="5262" y="40933"/>
                  </a:lnTo>
                  <a:lnTo>
                    <a:pt x="0" y="67056"/>
                  </a:lnTo>
                  <a:lnTo>
                    <a:pt x="5262" y="93178"/>
                  </a:lnTo>
                  <a:lnTo>
                    <a:pt x="19621" y="114490"/>
                  </a:lnTo>
                  <a:lnTo>
                    <a:pt x="40933" y="128849"/>
                  </a:lnTo>
                  <a:lnTo>
                    <a:pt x="67055" y="134112"/>
                  </a:lnTo>
                  <a:lnTo>
                    <a:pt x="259079" y="134112"/>
                  </a:lnTo>
                  <a:lnTo>
                    <a:pt x="285202" y="128849"/>
                  </a:lnTo>
                  <a:lnTo>
                    <a:pt x="306514" y="114490"/>
                  </a:lnTo>
                  <a:lnTo>
                    <a:pt x="320873" y="93178"/>
                  </a:lnTo>
                  <a:lnTo>
                    <a:pt x="326135" y="67056"/>
                  </a:lnTo>
                  <a:lnTo>
                    <a:pt x="320873" y="40933"/>
                  </a:lnTo>
                  <a:lnTo>
                    <a:pt x="306514" y="19621"/>
                  </a:lnTo>
                  <a:lnTo>
                    <a:pt x="285202" y="5262"/>
                  </a:lnTo>
                  <a:lnTo>
                    <a:pt x="259079" y="0"/>
                  </a:lnTo>
                  <a:close/>
                </a:path>
              </a:pathLst>
            </a:custGeom>
            <a:solidFill>
              <a:srgbClr val="F4DBB1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0" name="object 40"/>
            <p:cNvSpPr/>
            <p:nvPr/>
          </p:nvSpPr>
          <p:spPr>
            <a:xfrm>
              <a:off x="10753343" y="3040379"/>
              <a:ext cx="326390" cy="134620"/>
            </a:xfrm>
            <a:custGeom>
              <a:avLst/>
              <a:gdLst/>
              <a:ahLst/>
              <a:cxnLst/>
              <a:rect l="l" t="t" r="r" b="b"/>
              <a:pathLst>
                <a:path w="326390" h="134619">
                  <a:moveTo>
                    <a:pt x="0" y="67056"/>
                  </a:moveTo>
                  <a:lnTo>
                    <a:pt x="5262" y="40933"/>
                  </a:lnTo>
                  <a:lnTo>
                    <a:pt x="19621" y="19621"/>
                  </a:lnTo>
                  <a:lnTo>
                    <a:pt x="40933" y="5262"/>
                  </a:lnTo>
                  <a:lnTo>
                    <a:pt x="67055" y="0"/>
                  </a:lnTo>
                  <a:lnTo>
                    <a:pt x="259079" y="0"/>
                  </a:lnTo>
                  <a:lnTo>
                    <a:pt x="285202" y="5262"/>
                  </a:lnTo>
                  <a:lnTo>
                    <a:pt x="306514" y="19621"/>
                  </a:lnTo>
                  <a:lnTo>
                    <a:pt x="320873" y="40933"/>
                  </a:lnTo>
                  <a:lnTo>
                    <a:pt x="326135" y="67056"/>
                  </a:lnTo>
                  <a:lnTo>
                    <a:pt x="320873" y="93178"/>
                  </a:lnTo>
                  <a:lnTo>
                    <a:pt x="306514" y="114490"/>
                  </a:lnTo>
                  <a:lnTo>
                    <a:pt x="285202" y="128849"/>
                  </a:lnTo>
                  <a:lnTo>
                    <a:pt x="259079" y="134112"/>
                  </a:lnTo>
                  <a:lnTo>
                    <a:pt x="67055" y="134112"/>
                  </a:lnTo>
                  <a:lnTo>
                    <a:pt x="40933" y="128849"/>
                  </a:lnTo>
                  <a:lnTo>
                    <a:pt x="19621" y="114490"/>
                  </a:lnTo>
                  <a:lnTo>
                    <a:pt x="5262" y="93178"/>
                  </a:lnTo>
                  <a:lnTo>
                    <a:pt x="0" y="67056"/>
                  </a:lnTo>
                  <a:close/>
                </a:path>
              </a:pathLst>
            </a:custGeom>
            <a:ln w="12700">
              <a:solidFill>
                <a:srgbClr val="F4DBB1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41" name="object 41"/>
          <p:cNvSpPr txBox="1"/>
          <p:nvPr/>
        </p:nvSpPr>
        <p:spPr>
          <a:xfrm>
            <a:off x="10728959" y="2974339"/>
            <a:ext cx="1036319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8100" marR="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500" b="1" i="0" u="none" strike="noStrike" kern="0" cap="none" spc="0" normalizeH="0" baseline="-11111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แผนบูรฯ</a:t>
            </a:r>
            <a:r>
              <a:rPr kumimoji="0" sz="1500" b="1" i="0" u="none" strike="noStrike" kern="0" cap="none" spc="457" normalizeH="0" baseline="-11111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900" b="0" i="0" u="none" strike="noStrike" kern="0" cap="none" spc="-1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ตัวชี้วัดตามแผนงาน</a:t>
            </a:r>
            <a:endParaRPr kumimoji="0" sz="9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ea typeface="+mn-ea"/>
              <a:cs typeface="TH SarabunIT๙"/>
            </a:endParaRPr>
          </a:p>
        </p:txBody>
      </p:sp>
      <p:grpSp>
        <p:nvGrpSpPr>
          <p:cNvPr id="42" name="object 42"/>
          <p:cNvGrpSpPr/>
          <p:nvPr/>
        </p:nvGrpSpPr>
        <p:grpSpPr>
          <a:xfrm>
            <a:off x="10746993" y="3779265"/>
            <a:ext cx="339090" cy="145415"/>
            <a:chOff x="10746993" y="3779265"/>
            <a:chExt cx="339090" cy="145415"/>
          </a:xfrm>
        </p:grpSpPr>
        <p:sp>
          <p:nvSpPr>
            <p:cNvPr id="43" name="object 43"/>
            <p:cNvSpPr/>
            <p:nvPr/>
          </p:nvSpPr>
          <p:spPr>
            <a:xfrm>
              <a:off x="10753343" y="3785615"/>
              <a:ext cx="326390" cy="132715"/>
            </a:xfrm>
            <a:custGeom>
              <a:avLst/>
              <a:gdLst/>
              <a:ahLst/>
              <a:cxnLst/>
              <a:rect l="l" t="t" r="r" b="b"/>
              <a:pathLst>
                <a:path w="326390" h="132714">
                  <a:moveTo>
                    <a:pt x="259841" y="0"/>
                  </a:moveTo>
                  <a:lnTo>
                    <a:pt x="66294" y="0"/>
                  </a:lnTo>
                  <a:lnTo>
                    <a:pt x="40505" y="5214"/>
                  </a:lnTo>
                  <a:lnTo>
                    <a:pt x="19430" y="19430"/>
                  </a:lnTo>
                  <a:lnTo>
                    <a:pt x="5214" y="40505"/>
                  </a:lnTo>
                  <a:lnTo>
                    <a:pt x="0" y="66293"/>
                  </a:lnTo>
                  <a:lnTo>
                    <a:pt x="5214" y="92082"/>
                  </a:lnTo>
                  <a:lnTo>
                    <a:pt x="19430" y="113156"/>
                  </a:lnTo>
                  <a:lnTo>
                    <a:pt x="40505" y="127373"/>
                  </a:lnTo>
                  <a:lnTo>
                    <a:pt x="66294" y="132587"/>
                  </a:lnTo>
                  <a:lnTo>
                    <a:pt x="259841" y="132587"/>
                  </a:lnTo>
                  <a:lnTo>
                    <a:pt x="285630" y="127373"/>
                  </a:lnTo>
                  <a:lnTo>
                    <a:pt x="306704" y="113156"/>
                  </a:lnTo>
                  <a:lnTo>
                    <a:pt x="320921" y="92082"/>
                  </a:lnTo>
                  <a:lnTo>
                    <a:pt x="326135" y="66293"/>
                  </a:lnTo>
                  <a:lnTo>
                    <a:pt x="320921" y="40505"/>
                  </a:lnTo>
                  <a:lnTo>
                    <a:pt x="306704" y="19430"/>
                  </a:lnTo>
                  <a:lnTo>
                    <a:pt x="285630" y="5214"/>
                  </a:lnTo>
                  <a:lnTo>
                    <a:pt x="259841" y="0"/>
                  </a:lnTo>
                  <a:close/>
                </a:path>
              </a:pathLst>
            </a:custGeom>
            <a:solidFill>
              <a:srgbClr val="A08E80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4" name="object 44"/>
            <p:cNvSpPr/>
            <p:nvPr/>
          </p:nvSpPr>
          <p:spPr>
            <a:xfrm>
              <a:off x="10753343" y="3785615"/>
              <a:ext cx="326390" cy="132715"/>
            </a:xfrm>
            <a:custGeom>
              <a:avLst/>
              <a:gdLst/>
              <a:ahLst/>
              <a:cxnLst/>
              <a:rect l="l" t="t" r="r" b="b"/>
              <a:pathLst>
                <a:path w="326390" h="132714">
                  <a:moveTo>
                    <a:pt x="0" y="66293"/>
                  </a:moveTo>
                  <a:lnTo>
                    <a:pt x="5214" y="40505"/>
                  </a:lnTo>
                  <a:lnTo>
                    <a:pt x="19430" y="19430"/>
                  </a:lnTo>
                  <a:lnTo>
                    <a:pt x="40505" y="5214"/>
                  </a:lnTo>
                  <a:lnTo>
                    <a:pt x="66294" y="0"/>
                  </a:lnTo>
                  <a:lnTo>
                    <a:pt x="259841" y="0"/>
                  </a:lnTo>
                  <a:lnTo>
                    <a:pt x="285630" y="5214"/>
                  </a:lnTo>
                  <a:lnTo>
                    <a:pt x="306704" y="19430"/>
                  </a:lnTo>
                  <a:lnTo>
                    <a:pt x="320921" y="40505"/>
                  </a:lnTo>
                  <a:lnTo>
                    <a:pt x="326135" y="66293"/>
                  </a:lnTo>
                  <a:lnTo>
                    <a:pt x="320921" y="92082"/>
                  </a:lnTo>
                  <a:lnTo>
                    <a:pt x="306704" y="113156"/>
                  </a:lnTo>
                  <a:lnTo>
                    <a:pt x="285630" y="127373"/>
                  </a:lnTo>
                  <a:lnTo>
                    <a:pt x="259841" y="132587"/>
                  </a:lnTo>
                  <a:lnTo>
                    <a:pt x="66294" y="132587"/>
                  </a:lnTo>
                  <a:lnTo>
                    <a:pt x="40505" y="127373"/>
                  </a:lnTo>
                  <a:lnTo>
                    <a:pt x="19430" y="113156"/>
                  </a:lnTo>
                  <a:lnTo>
                    <a:pt x="5214" y="92082"/>
                  </a:lnTo>
                  <a:lnTo>
                    <a:pt x="0" y="66293"/>
                  </a:lnTo>
                  <a:close/>
                </a:path>
              </a:pathLst>
            </a:custGeom>
            <a:ln w="12699">
              <a:solidFill>
                <a:srgbClr val="A08E80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45" name="object 45"/>
          <p:cNvSpPr txBox="1"/>
          <p:nvPr/>
        </p:nvSpPr>
        <p:spPr>
          <a:xfrm>
            <a:off x="10787888" y="3755263"/>
            <a:ext cx="26098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000" b="1" i="0" u="none" strike="noStrike" kern="0" cap="none" spc="-1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ภารกิจ</a:t>
            </a:r>
            <a:endParaRPr kumimoji="0" sz="10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ea typeface="+mn-ea"/>
              <a:cs typeface="TH SarabunIT๙"/>
            </a:endParaRPr>
          </a:p>
        </p:txBody>
      </p:sp>
      <p:pic>
        <p:nvPicPr>
          <p:cNvPr id="46" name="object 4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0746993" y="3517138"/>
            <a:ext cx="337311" cy="145287"/>
          </a:xfrm>
          <a:prstGeom prst="rect">
            <a:avLst/>
          </a:prstGeom>
        </p:spPr>
      </p:pic>
      <p:sp>
        <p:nvSpPr>
          <p:cNvPr id="47" name="object 47"/>
          <p:cNvSpPr txBox="1"/>
          <p:nvPr/>
        </p:nvSpPr>
        <p:spPr>
          <a:xfrm>
            <a:off x="11121897" y="3057905"/>
            <a:ext cx="700405" cy="94424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0320" marR="5080" lvl="0" indent="-1905" algn="l" defTabSz="914400" rtl="0" eaLnBrk="1" fontAlgn="auto" latinLnBrk="0" hangingPunct="1">
              <a:lnSpc>
                <a:spcPct val="128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900" b="0" i="0" u="none" strike="noStrike" kern="0" cap="none" spc="-1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บูรณาการ</a:t>
            </a:r>
            <a:r>
              <a:rPr kumimoji="0" sz="900" b="0" i="0" u="none" strike="noStrike" kern="0" cap="none" spc="50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900" b="0" i="0" u="none" strike="noStrike" kern="0" cap="none" spc="-1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ตัวชี้วัดตามภารกิจใหม่</a:t>
            </a:r>
            <a:endParaRPr kumimoji="0" sz="9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ea typeface="+mn-ea"/>
              <a:cs typeface="TH SarabunIT๙"/>
            </a:endParaRPr>
          </a:p>
          <a:p>
            <a:pPr marL="20320" marR="24765" lvl="0" indent="0" algn="l" defTabSz="914400" rtl="0" eaLnBrk="1" fontAlgn="auto" latinLnBrk="0" hangingPunct="1">
              <a:lnSpc>
                <a:spcPct val="80000"/>
              </a:lnSpc>
              <a:spcBef>
                <a:spcPts val="56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900" b="0" i="0" u="none" strike="noStrike" kern="0" cap="none" spc="-35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ตัวชี้วัดจากแผนแม่บทฯ</a:t>
            </a:r>
            <a:r>
              <a:rPr kumimoji="0" sz="900" b="0" i="0" u="none" strike="noStrike" kern="0" cap="none" spc="50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900" b="0" i="0" u="none" strike="noStrike" kern="0" cap="none" spc="-4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และแผนฯ</a:t>
            </a:r>
            <a:r>
              <a:rPr kumimoji="0" sz="900" b="0" i="0" u="none" strike="noStrike" kern="0" cap="none" spc="2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900" b="0" i="0" u="none" strike="noStrike" kern="0" cap="none" spc="-25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13</a:t>
            </a:r>
            <a:endParaRPr kumimoji="0" sz="9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PSK"/>
              <a:ea typeface="+mn-ea"/>
              <a:cs typeface="TH SarabunPSK"/>
            </a:endParaRPr>
          </a:p>
          <a:p>
            <a:pPr marL="12700" marR="5715" lvl="0" indent="0" algn="l" defTabSz="914400" rtl="0" eaLnBrk="1" fontAlgn="auto" latinLnBrk="0" hangingPunct="1">
              <a:lnSpc>
                <a:spcPct val="80000"/>
              </a:lnSpc>
              <a:spcBef>
                <a:spcPts val="45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900" b="0" i="0" u="none" strike="noStrike" kern="0" cap="none" spc="-3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ตัวชี้วัดภารกิจสําคัญของ</a:t>
            </a:r>
            <a:r>
              <a:rPr kumimoji="0" sz="900" b="0" i="0" u="none" strike="noStrike" kern="0" cap="none" spc="50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900" b="0" i="0" u="none" strike="noStrike" kern="0" cap="none" spc="-1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หน่วยงาน</a:t>
            </a:r>
            <a:endParaRPr kumimoji="0" sz="9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ea typeface="+mn-ea"/>
              <a:cs typeface="TH SarabunIT๙"/>
            </a:endParaRPr>
          </a:p>
        </p:txBody>
      </p:sp>
      <p:grpSp>
        <p:nvGrpSpPr>
          <p:cNvPr id="48" name="object 48"/>
          <p:cNvGrpSpPr/>
          <p:nvPr/>
        </p:nvGrpSpPr>
        <p:grpSpPr>
          <a:xfrm>
            <a:off x="10731754" y="3293109"/>
            <a:ext cx="339090" cy="145415"/>
            <a:chOff x="10731754" y="3293109"/>
            <a:chExt cx="339090" cy="145415"/>
          </a:xfrm>
        </p:grpSpPr>
        <p:sp>
          <p:nvSpPr>
            <p:cNvPr id="49" name="object 49"/>
            <p:cNvSpPr/>
            <p:nvPr/>
          </p:nvSpPr>
          <p:spPr>
            <a:xfrm>
              <a:off x="10738104" y="3299459"/>
              <a:ext cx="326390" cy="132715"/>
            </a:xfrm>
            <a:custGeom>
              <a:avLst/>
              <a:gdLst/>
              <a:ahLst/>
              <a:cxnLst/>
              <a:rect l="l" t="t" r="r" b="b"/>
              <a:pathLst>
                <a:path w="326390" h="132714">
                  <a:moveTo>
                    <a:pt x="259842" y="0"/>
                  </a:moveTo>
                  <a:lnTo>
                    <a:pt x="66294" y="0"/>
                  </a:lnTo>
                  <a:lnTo>
                    <a:pt x="40505" y="5214"/>
                  </a:lnTo>
                  <a:lnTo>
                    <a:pt x="19430" y="19430"/>
                  </a:lnTo>
                  <a:lnTo>
                    <a:pt x="5214" y="40505"/>
                  </a:lnTo>
                  <a:lnTo>
                    <a:pt x="0" y="66293"/>
                  </a:lnTo>
                  <a:lnTo>
                    <a:pt x="5214" y="92082"/>
                  </a:lnTo>
                  <a:lnTo>
                    <a:pt x="19431" y="113157"/>
                  </a:lnTo>
                  <a:lnTo>
                    <a:pt x="40505" y="127373"/>
                  </a:lnTo>
                  <a:lnTo>
                    <a:pt x="66294" y="132587"/>
                  </a:lnTo>
                  <a:lnTo>
                    <a:pt x="259842" y="132587"/>
                  </a:lnTo>
                  <a:lnTo>
                    <a:pt x="285630" y="127373"/>
                  </a:lnTo>
                  <a:lnTo>
                    <a:pt x="306704" y="113157"/>
                  </a:lnTo>
                  <a:lnTo>
                    <a:pt x="320921" y="92082"/>
                  </a:lnTo>
                  <a:lnTo>
                    <a:pt x="326136" y="66293"/>
                  </a:lnTo>
                  <a:lnTo>
                    <a:pt x="320921" y="40505"/>
                  </a:lnTo>
                  <a:lnTo>
                    <a:pt x="306704" y="19430"/>
                  </a:lnTo>
                  <a:lnTo>
                    <a:pt x="285630" y="5214"/>
                  </a:lnTo>
                  <a:lnTo>
                    <a:pt x="259842" y="0"/>
                  </a:lnTo>
                  <a:close/>
                </a:path>
              </a:pathLst>
            </a:custGeom>
            <a:solidFill>
              <a:srgbClr val="7C8587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50" name="object 50"/>
            <p:cNvSpPr/>
            <p:nvPr/>
          </p:nvSpPr>
          <p:spPr>
            <a:xfrm>
              <a:off x="10738104" y="3299459"/>
              <a:ext cx="326390" cy="132715"/>
            </a:xfrm>
            <a:custGeom>
              <a:avLst/>
              <a:gdLst/>
              <a:ahLst/>
              <a:cxnLst/>
              <a:rect l="l" t="t" r="r" b="b"/>
              <a:pathLst>
                <a:path w="326390" h="132714">
                  <a:moveTo>
                    <a:pt x="0" y="66293"/>
                  </a:moveTo>
                  <a:lnTo>
                    <a:pt x="5214" y="40505"/>
                  </a:lnTo>
                  <a:lnTo>
                    <a:pt x="19430" y="19430"/>
                  </a:lnTo>
                  <a:lnTo>
                    <a:pt x="40505" y="5214"/>
                  </a:lnTo>
                  <a:lnTo>
                    <a:pt x="66294" y="0"/>
                  </a:lnTo>
                  <a:lnTo>
                    <a:pt x="259842" y="0"/>
                  </a:lnTo>
                  <a:lnTo>
                    <a:pt x="285630" y="5214"/>
                  </a:lnTo>
                  <a:lnTo>
                    <a:pt x="306704" y="19430"/>
                  </a:lnTo>
                  <a:lnTo>
                    <a:pt x="320921" y="40505"/>
                  </a:lnTo>
                  <a:lnTo>
                    <a:pt x="326136" y="66293"/>
                  </a:lnTo>
                  <a:lnTo>
                    <a:pt x="320921" y="92082"/>
                  </a:lnTo>
                  <a:lnTo>
                    <a:pt x="306705" y="113156"/>
                  </a:lnTo>
                  <a:lnTo>
                    <a:pt x="285630" y="127373"/>
                  </a:lnTo>
                  <a:lnTo>
                    <a:pt x="259842" y="132587"/>
                  </a:lnTo>
                  <a:lnTo>
                    <a:pt x="66294" y="132587"/>
                  </a:lnTo>
                  <a:lnTo>
                    <a:pt x="40505" y="127373"/>
                  </a:lnTo>
                  <a:lnTo>
                    <a:pt x="19431" y="113157"/>
                  </a:lnTo>
                  <a:lnTo>
                    <a:pt x="5214" y="92082"/>
                  </a:lnTo>
                  <a:lnTo>
                    <a:pt x="0" y="66293"/>
                  </a:lnTo>
                  <a:close/>
                </a:path>
              </a:pathLst>
            </a:custGeom>
            <a:ln w="12699">
              <a:solidFill>
                <a:srgbClr val="7C8587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51" name="object 51"/>
          <p:cNvSpPr txBox="1"/>
          <p:nvPr/>
        </p:nvSpPr>
        <p:spPr>
          <a:xfrm>
            <a:off x="10742168" y="3280663"/>
            <a:ext cx="320675" cy="1479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0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-1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ภารกิจใหม่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ea typeface="+mn-ea"/>
              <a:cs typeface="TH SarabunIT๙"/>
            </a:endParaRPr>
          </a:p>
        </p:txBody>
      </p:sp>
      <p:grpSp>
        <p:nvGrpSpPr>
          <p:cNvPr id="52" name="object 52"/>
          <p:cNvGrpSpPr/>
          <p:nvPr/>
        </p:nvGrpSpPr>
        <p:grpSpPr>
          <a:xfrm>
            <a:off x="10737850" y="2319273"/>
            <a:ext cx="339090" cy="147320"/>
            <a:chOff x="10737850" y="2319273"/>
            <a:chExt cx="339090" cy="147320"/>
          </a:xfrm>
        </p:grpSpPr>
        <p:sp>
          <p:nvSpPr>
            <p:cNvPr id="53" name="object 53"/>
            <p:cNvSpPr/>
            <p:nvPr/>
          </p:nvSpPr>
          <p:spPr>
            <a:xfrm>
              <a:off x="10744200" y="2325623"/>
              <a:ext cx="326390" cy="134620"/>
            </a:xfrm>
            <a:custGeom>
              <a:avLst/>
              <a:gdLst/>
              <a:ahLst/>
              <a:cxnLst/>
              <a:rect l="l" t="t" r="r" b="b"/>
              <a:pathLst>
                <a:path w="326390" h="134619">
                  <a:moveTo>
                    <a:pt x="259079" y="0"/>
                  </a:moveTo>
                  <a:lnTo>
                    <a:pt x="67055" y="0"/>
                  </a:lnTo>
                  <a:lnTo>
                    <a:pt x="40933" y="5262"/>
                  </a:lnTo>
                  <a:lnTo>
                    <a:pt x="19621" y="19621"/>
                  </a:lnTo>
                  <a:lnTo>
                    <a:pt x="5262" y="40933"/>
                  </a:lnTo>
                  <a:lnTo>
                    <a:pt x="0" y="67055"/>
                  </a:lnTo>
                  <a:lnTo>
                    <a:pt x="5262" y="93178"/>
                  </a:lnTo>
                  <a:lnTo>
                    <a:pt x="19621" y="114490"/>
                  </a:lnTo>
                  <a:lnTo>
                    <a:pt x="40933" y="128849"/>
                  </a:lnTo>
                  <a:lnTo>
                    <a:pt x="67055" y="134112"/>
                  </a:lnTo>
                  <a:lnTo>
                    <a:pt x="259079" y="134112"/>
                  </a:lnTo>
                  <a:lnTo>
                    <a:pt x="285202" y="128849"/>
                  </a:lnTo>
                  <a:lnTo>
                    <a:pt x="306514" y="114490"/>
                  </a:lnTo>
                  <a:lnTo>
                    <a:pt x="320873" y="93178"/>
                  </a:lnTo>
                  <a:lnTo>
                    <a:pt x="326135" y="67055"/>
                  </a:lnTo>
                  <a:lnTo>
                    <a:pt x="320873" y="40933"/>
                  </a:lnTo>
                  <a:lnTo>
                    <a:pt x="306514" y="19621"/>
                  </a:lnTo>
                  <a:lnTo>
                    <a:pt x="285202" y="5262"/>
                  </a:lnTo>
                  <a:lnTo>
                    <a:pt x="259079" y="0"/>
                  </a:lnTo>
                  <a:close/>
                </a:path>
              </a:pathLst>
            </a:custGeom>
            <a:solidFill>
              <a:srgbClr val="6A8DC3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54" name="object 54"/>
            <p:cNvSpPr/>
            <p:nvPr/>
          </p:nvSpPr>
          <p:spPr>
            <a:xfrm>
              <a:off x="10744200" y="2325623"/>
              <a:ext cx="326390" cy="134620"/>
            </a:xfrm>
            <a:custGeom>
              <a:avLst/>
              <a:gdLst/>
              <a:ahLst/>
              <a:cxnLst/>
              <a:rect l="l" t="t" r="r" b="b"/>
              <a:pathLst>
                <a:path w="326390" h="134619">
                  <a:moveTo>
                    <a:pt x="0" y="67055"/>
                  </a:moveTo>
                  <a:lnTo>
                    <a:pt x="5262" y="40933"/>
                  </a:lnTo>
                  <a:lnTo>
                    <a:pt x="19621" y="19621"/>
                  </a:lnTo>
                  <a:lnTo>
                    <a:pt x="40933" y="5262"/>
                  </a:lnTo>
                  <a:lnTo>
                    <a:pt x="67055" y="0"/>
                  </a:lnTo>
                  <a:lnTo>
                    <a:pt x="259079" y="0"/>
                  </a:lnTo>
                  <a:lnTo>
                    <a:pt x="285202" y="5262"/>
                  </a:lnTo>
                  <a:lnTo>
                    <a:pt x="306514" y="19621"/>
                  </a:lnTo>
                  <a:lnTo>
                    <a:pt x="320873" y="40933"/>
                  </a:lnTo>
                  <a:lnTo>
                    <a:pt x="326135" y="67055"/>
                  </a:lnTo>
                  <a:lnTo>
                    <a:pt x="320873" y="93178"/>
                  </a:lnTo>
                  <a:lnTo>
                    <a:pt x="306514" y="114490"/>
                  </a:lnTo>
                  <a:lnTo>
                    <a:pt x="285202" y="128849"/>
                  </a:lnTo>
                  <a:lnTo>
                    <a:pt x="259079" y="134112"/>
                  </a:lnTo>
                  <a:lnTo>
                    <a:pt x="67055" y="134112"/>
                  </a:lnTo>
                  <a:lnTo>
                    <a:pt x="40933" y="128849"/>
                  </a:lnTo>
                  <a:lnTo>
                    <a:pt x="19621" y="114490"/>
                  </a:lnTo>
                  <a:lnTo>
                    <a:pt x="5262" y="93178"/>
                  </a:lnTo>
                  <a:lnTo>
                    <a:pt x="0" y="67055"/>
                  </a:lnTo>
                  <a:close/>
                </a:path>
              </a:pathLst>
            </a:custGeom>
            <a:ln w="12700">
              <a:solidFill>
                <a:srgbClr val="6A8DC3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55" name="object 55"/>
          <p:cNvSpPr txBox="1"/>
          <p:nvPr/>
        </p:nvSpPr>
        <p:spPr>
          <a:xfrm>
            <a:off x="10849736" y="2297938"/>
            <a:ext cx="923290" cy="1625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89560" algn="l"/>
              </a:tabLst>
              <a:defRPr/>
            </a:pPr>
            <a:r>
              <a:rPr kumimoji="0" sz="1500" b="1" i="0" u="none" strike="noStrike" kern="0" cap="none" spc="-37" normalizeH="0" baseline="2777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13</a:t>
            </a:r>
            <a:r>
              <a:rPr kumimoji="0" sz="1500" b="1" i="0" u="none" strike="noStrike" kern="0" cap="none" spc="0" normalizeH="0" baseline="2777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	</a:t>
            </a:r>
            <a:r>
              <a:rPr kumimoji="0" sz="9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ตัวชี้วัดตามแผนฯ</a:t>
            </a:r>
            <a:r>
              <a:rPr kumimoji="0" sz="900" b="0" i="0" u="none" strike="noStrike" kern="0" cap="none" spc="-5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900" b="0" i="0" u="none" strike="noStrike" kern="0" cap="none" spc="-45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13</a:t>
            </a:r>
            <a:endParaRPr kumimoji="0" sz="9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ea typeface="+mn-ea"/>
              <a:cs typeface="TH SarabunIT๙"/>
            </a:endParaRPr>
          </a:p>
        </p:txBody>
      </p:sp>
      <p:grpSp>
        <p:nvGrpSpPr>
          <p:cNvPr id="57" name="object 57"/>
          <p:cNvGrpSpPr/>
          <p:nvPr/>
        </p:nvGrpSpPr>
        <p:grpSpPr>
          <a:xfrm>
            <a:off x="10748518" y="4289805"/>
            <a:ext cx="340360" cy="145415"/>
            <a:chOff x="10748518" y="4289805"/>
            <a:chExt cx="340360" cy="145415"/>
          </a:xfrm>
        </p:grpSpPr>
        <p:sp>
          <p:nvSpPr>
            <p:cNvPr id="58" name="object 58"/>
            <p:cNvSpPr/>
            <p:nvPr/>
          </p:nvSpPr>
          <p:spPr>
            <a:xfrm>
              <a:off x="10754868" y="4296155"/>
              <a:ext cx="327660" cy="132715"/>
            </a:xfrm>
            <a:custGeom>
              <a:avLst/>
              <a:gdLst/>
              <a:ahLst/>
              <a:cxnLst/>
              <a:rect l="l" t="t" r="r" b="b"/>
              <a:pathLst>
                <a:path w="327659" h="132714">
                  <a:moveTo>
                    <a:pt x="261365" y="0"/>
                  </a:moveTo>
                  <a:lnTo>
                    <a:pt x="66293" y="0"/>
                  </a:lnTo>
                  <a:lnTo>
                    <a:pt x="40505" y="5214"/>
                  </a:lnTo>
                  <a:lnTo>
                    <a:pt x="19430" y="19431"/>
                  </a:lnTo>
                  <a:lnTo>
                    <a:pt x="5214" y="40505"/>
                  </a:lnTo>
                  <a:lnTo>
                    <a:pt x="0" y="66294"/>
                  </a:lnTo>
                  <a:lnTo>
                    <a:pt x="5214" y="92082"/>
                  </a:lnTo>
                  <a:lnTo>
                    <a:pt x="19430" y="113157"/>
                  </a:lnTo>
                  <a:lnTo>
                    <a:pt x="40505" y="127373"/>
                  </a:lnTo>
                  <a:lnTo>
                    <a:pt x="66293" y="132588"/>
                  </a:lnTo>
                  <a:lnTo>
                    <a:pt x="261365" y="132588"/>
                  </a:lnTo>
                  <a:lnTo>
                    <a:pt x="287154" y="127373"/>
                  </a:lnTo>
                  <a:lnTo>
                    <a:pt x="308228" y="113157"/>
                  </a:lnTo>
                  <a:lnTo>
                    <a:pt x="322445" y="92082"/>
                  </a:lnTo>
                  <a:lnTo>
                    <a:pt x="327659" y="66294"/>
                  </a:lnTo>
                  <a:lnTo>
                    <a:pt x="322445" y="40505"/>
                  </a:lnTo>
                  <a:lnTo>
                    <a:pt x="308228" y="19431"/>
                  </a:lnTo>
                  <a:lnTo>
                    <a:pt x="287154" y="5214"/>
                  </a:lnTo>
                  <a:lnTo>
                    <a:pt x="261365" y="0"/>
                  </a:lnTo>
                  <a:close/>
                </a:path>
              </a:pathLst>
            </a:custGeom>
            <a:solidFill>
              <a:srgbClr val="71C9EF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59" name="object 59"/>
            <p:cNvSpPr/>
            <p:nvPr/>
          </p:nvSpPr>
          <p:spPr>
            <a:xfrm>
              <a:off x="10754868" y="4296155"/>
              <a:ext cx="327660" cy="132715"/>
            </a:xfrm>
            <a:custGeom>
              <a:avLst/>
              <a:gdLst/>
              <a:ahLst/>
              <a:cxnLst/>
              <a:rect l="l" t="t" r="r" b="b"/>
              <a:pathLst>
                <a:path w="327659" h="132714">
                  <a:moveTo>
                    <a:pt x="0" y="66294"/>
                  </a:moveTo>
                  <a:lnTo>
                    <a:pt x="5214" y="40505"/>
                  </a:lnTo>
                  <a:lnTo>
                    <a:pt x="19430" y="19431"/>
                  </a:lnTo>
                  <a:lnTo>
                    <a:pt x="40505" y="5214"/>
                  </a:lnTo>
                  <a:lnTo>
                    <a:pt x="66293" y="0"/>
                  </a:lnTo>
                  <a:lnTo>
                    <a:pt x="261365" y="0"/>
                  </a:lnTo>
                  <a:lnTo>
                    <a:pt x="287154" y="5214"/>
                  </a:lnTo>
                  <a:lnTo>
                    <a:pt x="308228" y="19431"/>
                  </a:lnTo>
                  <a:lnTo>
                    <a:pt x="322445" y="40505"/>
                  </a:lnTo>
                  <a:lnTo>
                    <a:pt x="327659" y="66294"/>
                  </a:lnTo>
                  <a:lnTo>
                    <a:pt x="322445" y="92082"/>
                  </a:lnTo>
                  <a:lnTo>
                    <a:pt x="308228" y="113157"/>
                  </a:lnTo>
                  <a:lnTo>
                    <a:pt x="287154" y="127373"/>
                  </a:lnTo>
                  <a:lnTo>
                    <a:pt x="261365" y="132588"/>
                  </a:lnTo>
                  <a:lnTo>
                    <a:pt x="66293" y="132588"/>
                  </a:lnTo>
                  <a:lnTo>
                    <a:pt x="40505" y="127373"/>
                  </a:lnTo>
                  <a:lnTo>
                    <a:pt x="19430" y="113157"/>
                  </a:lnTo>
                  <a:lnTo>
                    <a:pt x="5214" y="92082"/>
                  </a:lnTo>
                  <a:lnTo>
                    <a:pt x="0" y="66294"/>
                  </a:lnTo>
                  <a:close/>
                </a:path>
              </a:pathLst>
            </a:custGeom>
            <a:ln w="12700">
              <a:solidFill>
                <a:srgbClr val="71C9EF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60" name="object 60"/>
          <p:cNvSpPr txBox="1"/>
          <p:nvPr/>
        </p:nvSpPr>
        <p:spPr>
          <a:xfrm>
            <a:off x="10785475" y="3933088"/>
            <a:ext cx="1090295" cy="500137"/>
          </a:xfrm>
          <a:prstGeom prst="rect">
            <a:avLst/>
          </a:prstGeom>
        </p:spPr>
        <p:txBody>
          <a:bodyPr vert="horz" wrap="square" lIns="0" tIns="10160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0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JKPI</a:t>
            </a:r>
            <a:r>
              <a:rPr kumimoji="0" sz="1000" b="0" i="0" u="none" strike="noStrike" kern="0" cap="none" spc="-1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 </a:t>
            </a:r>
            <a:r>
              <a:rPr kumimoji="0" sz="10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...</a:t>
            </a:r>
            <a:r>
              <a:rPr kumimoji="0" sz="1000" b="0" i="0" u="none" strike="noStrike" kern="0" cap="none" spc="229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 </a:t>
            </a:r>
            <a:r>
              <a:rPr kumimoji="0" sz="9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JKPI</a:t>
            </a:r>
            <a:r>
              <a:rPr kumimoji="0" sz="900" b="0" i="0" u="none" strike="noStrike" kern="0" cap="none" spc="-5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 </a:t>
            </a:r>
            <a:r>
              <a:rPr kumimoji="0" sz="9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ในประเด็นที่</a:t>
            </a:r>
            <a:r>
              <a:rPr kumimoji="0" sz="900" b="0" i="0" u="none" strike="noStrike" kern="0" cap="none" spc="1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9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1</a:t>
            </a:r>
            <a:r>
              <a:rPr kumimoji="0" sz="900" b="0" i="0" u="none" strike="noStrike" kern="0" cap="none" spc="-5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 </a:t>
            </a:r>
            <a:r>
              <a:rPr kumimoji="0" sz="9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-</a:t>
            </a:r>
            <a:r>
              <a:rPr kumimoji="0" sz="900" b="0" i="0" u="none" strike="noStrike" kern="0" cap="none" spc="5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 </a:t>
            </a:r>
            <a:r>
              <a:rPr kumimoji="0" sz="900" b="0" i="0" u="none" strike="noStrike" kern="0" cap="none" spc="-5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6</a:t>
            </a:r>
            <a:endParaRPr kumimoji="0" sz="9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PSK"/>
              <a:ea typeface="+mn-ea"/>
              <a:cs typeface="TH SarabunPSK"/>
            </a:endParaRPr>
          </a:p>
          <a:p>
            <a:pPr marL="16510" marR="0" lvl="0" indent="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0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JKPI</a:t>
            </a:r>
            <a:r>
              <a:rPr kumimoji="0" sz="1000" b="0" i="0" u="none" strike="noStrike" kern="0" cap="none" spc="-5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 </a:t>
            </a:r>
            <a:r>
              <a:rPr kumimoji="0" sz="10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...</a:t>
            </a:r>
            <a:r>
              <a:rPr kumimoji="0" sz="1000" b="0" i="0" u="none" strike="noStrike" kern="0" cap="none" spc="155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 </a:t>
            </a:r>
            <a:r>
              <a:rPr kumimoji="0" sz="9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Joint</a:t>
            </a:r>
            <a:r>
              <a:rPr kumimoji="0" sz="900" b="0" i="0" u="none" strike="noStrike" kern="0" cap="none" spc="-1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 </a:t>
            </a:r>
            <a:r>
              <a:rPr kumimoji="0" sz="9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KPI </a:t>
            </a:r>
            <a:r>
              <a:rPr kumimoji="0" sz="900" b="0" i="0" u="none" strike="noStrike" kern="0" cap="none" spc="-2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บังคับ</a:t>
            </a:r>
            <a:endParaRPr kumimoji="0" sz="9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ea typeface="+mn-ea"/>
              <a:cs typeface="TH SarabunIT๙"/>
            </a:endParaRPr>
          </a:p>
        </p:txBody>
      </p:sp>
      <p:pic>
        <p:nvPicPr>
          <p:cNvPr id="61" name="object 61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0692383" y="4319015"/>
            <a:ext cx="92200" cy="90677"/>
          </a:xfrm>
          <a:prstGeom prst="rect">
            <a:avLst/>
          </a:prstGeom>
        </p:spPr>
      </p:pic>
      <p:grpSp>
        <p:nvGrpSpPr>
          <p:cNvPr id="62" name="object 62"/>
          <p:cNvGrpSpPr/>
          <p:nvPr/>
        </p:nvGrpSpPr>
        <p:grpSpPr>
          <a:xfrm>
            <a:off x="10733278" y="2813050"/>
            <a:ext cx="339090" cy="145415"/>
            <a:chOff x="10733278" y="2813050"/>
            <a:chExt cx="339090" cy="145415"/>
          </a:xfrm>
        </p:grpSpPr>
        <p:sp>
          <p:nvSpPr>
            <p:cNvPr id="63" name="object 63"/>
            <p:cNvSpPr/>
            <p:nvPr/>
          </p:nvSpPr>
          <p:spPr>
            <a:xfrm>
              <a:off x="10739628" y="2819400"/>
              <a:ext cx="326390" cy="132715"/>
            </a:xfrm>
            <a:custGeom>
              <a:avLst/>
              <a:gdLst/>
              <a:ahLst/>
              <a:cxnLst/>
              <a:rect l="l" t="t" r="r" b="b"/>
              <a:pathLst>
                <a:path w="326390" h="132714">
                  <a:moveTo>
                    <a:pt x="259842" y="0"/>
                  </a:moveTo>
                  <a:lnTo>
                    <a:pt x="66294" y="0"/>
                  </a:lnTo>
                  <a:lnTo>
                    <a:pt x="40505" y="5214"/>
                  </a:lnTo>
                  <a:lnTo>
                    <a:pt x="19430" y="19430"/>
                  </a:lnTo>
                  <a:lnTo>
                    <a:pt x="5214" y="40505"/>
                  </a:lnTo>
                  <a:lnTo>
                    <a:pt x="0" y="66294"/>
                  </a:lnTo>
                  <a:lnTo>
                    <a:pt x="5214" y="92082"/>
                  </a:lnTo>
                  <a:lnTo>
                    <a:pt x="19431" y="113157"/>
                  </a:lnTo>
                  <a:lnTo>
                    <a:pt x="40505" y="127373"/>
                  </a:lnTo>
                  <a:lnTo>
                    <a:pt x="66294" y="132587"/>
                  </a:lnTo>
                  <a:lnTo>
                    <a:pt x="259842" y="132587"/>
                  </a:lnTo>
                  <a:lnTo>
                    <a:pt x="285630" y="127373"/>
                  </a:lnTo>
                  <a:lnTo>
                    <a:pt x="306705" y="113157"/>
                  </a:lnTo>
                  <a:lnTo>
                    <a:pt x="320921" y="92082"/>
                  </a:lnTo>
                  <a:lnTo>
                    <a:pt x="326136" y="66294"/>
                  </a:lnTo>
                  <a:lnTo>
                    <a:pt x="320921" y="40505"/>
                  </a:lnTo>
                  <a:lnTo>
                    <a:pt x="306704" y="19430"/>
                  </a:lnTo>
                  <a:lnTo>
                    <a:pt x="285630" y="5214"/>
                  </a:lnTo>
                  <a:lnTo>
                    <a:pt x="259842" y="0"/>
                  </a:lnTo>
                  <a:close/>
                </a:path>
              </a:pathLst>
            </a:custGeom>
            <a:solidFill>
              <a:srgbClr val="F4B893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64" name="object 64"/>
            <p:cNvSpPr/>
            <p:nvPr/>
          </p:nvSpPr>
          <p:spPr>
            <a:xfrm>
              <a:off x="10739628" y="2819400"/>
              <a:ext cx="326390" cy="132715"/>
            </a:xfrm>
            <a:custGeom>
              <a:avLst/>
              <a:gdLst/>
              <a:ahLst/>
              <a:cxnLst/>
              <a:rect l="l" t="t" r="r" b="b"/>
              <a:pathLst>
                <a:path w="326390" h="132714">
                  <a:moveTo>
                    <a:pt x="0" y="66294"/>
                  </a:moveTo>
                  <a:lnTo>
                    <a:pt x="5214" y="40505"/>
                  </a:lnTo>
                  <a:lnTo>
                    <a:pt x="19430" y="19430"/>
                  </a:lnTo>
                  <a:lnTo>
                    <a:pt x="40505" y="5214"/>
                  </a:lnTo>
                  <a:lnTo>
                    <a:pt x="66294" y="0"/>
                  </a:lnTo>
                  <a:lnTo>
                    <a:pt x="259842" y="0"/>
                  </a:lnTo>
                  <a:lnTo>
                    <a:pt x="285630" y="5214"/>
                  </a:lnTo>
                  <a:lnTo>
                    <a:pt x="306704" y="19430"/>
                  </a:lnTo>
                  <a:lnTo>
                    <a:pt x="320921" y="40505"/>
                  </a:lnTo>
                  <a:lnTo>
                    <a:pt x="326136" y="66294"/>
                  </a:lnTo>
                  <a:lnTo>
                    <a:pt x="320921" y="92082"/>
                  </a:lnTo>
                  <a:lnTo>
                    <a:pt x="306705" y="113157"/>
                  </a:lnTo>
                  <a:lnTo>
                    <a:pt x="285630" y="127373"/>
                  </a:lnTo>
                  <a:lnTo>
                    <a:pt x="259842" y="132587"/>
                  </a:lnTo>
                  <a:lnTo>
                    <a:pt x="66294" y="132587"/>
                  </a:lnTo>
                  <a:lnTo>
                    <a:pt x="40505" y="127373"/>
                  </a:lnTo>
                  <a:lnTo>
                    <a:pt x="19431" y="113157"/>
                  </a:lnTo>
                  <a:lnTo>
                    <a:pt x="5214" y="92082"/>
                  </a:lnTo>
                  <a:lnTo>
                    <a:pt x="0" y="66294"/>
                  </a:lnTo>
                  <a:close/>
                </a:path>
              </a:pathLst>
            </a:custGeom>
            <a:ln w="12699">
              <a:solidFill>
                <a:srgbClr val="F4B893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65" name="object 65"/>
          <p:cNvSpPr txBox="1"/>
          <p:nvPr/>
        </p:nvSpPr>
        <p:spPr>
          <a:xfrm>
            <a:off x="10741279" y="2780537"/>
            <a:ext cx="134048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000" b="1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2</a:t>
            </a:r>
            <a:r>
              <a:rPr kumimoji="0" sz="1000" b="1" i="0" u="none" strike="noStrike" kern="0" cap="none" spc="-2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 </a:t>
            </a:r>
            <a:r>
              <a:rPr kumimoji="0" sz="1000" b="1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หรือ</a:t>
            </a:r>
            <a:r>
              <a:rPr kumimoji="0" sz="1000" b="1" i="0" u="none" strike="noStrike" kern="0" cap="none" spc="5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1000" b="1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3</a:t>
            </a:r>
            <a:r>
              <a:rPr kumimoji="0" sz="1000" b="1" i="0" u="none" strike="noStrike" kern="0" cap="none" spc="409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 </a:t>
            </a:r>
            <a:r>
              <a:rPr kumimoji="0" sz="9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ตัวชี้วัดตามแผนระดับ</a:t>
            </a:r>
            <a:r>
              <a:rPr kumimoji="0" sz="900" b="0" i="0" u="none" strike="noStrike" kern="0" cap="none" spc="-5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9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2</a:t>
            </a:r>
            <a:r>
              <a:rPr kumimoji="0" sz="900" b="0" i="0" u="none" strike="noStrike" kern="0" cap="none" spc="-5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 </a:t>
            </a:r>
            <a:r>
              <a:rPr kumimoji="0" sz="9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หรือ</a:t>
            </a:r>
            <a:r>
              <a:rPr kumimoji="0" sz="900" b="0" i="0" u="none" strike="noStrike" kern="0" cap="none" spc="-5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900" b="0" i="0" u="none" strike="noStrike" kern="0" cap="none" spc="-204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3</a:t>
            </a:r>
            <a:endParaRPr kumimoji="0" sz="9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PSK"/>
              <a:ea typeface="+mn-ea"/>
              <a:cs typeface="TH SarabunPSK"/>
            </a:endParaRPr>
          </a:p>
        </p:txBody>
      </p:sp>
      <p:grpSp>
        <p:nvGrpSpPr>
          <p:cNvPr id="67" name="object 67"/>
          <p:cNvGrpSpPr/>
          <p:nvPr/>
        </p:nvGrpSpPr>
        <p:grpSpPr>
          <a:xfrm>
            <a:off x="-49656" y="2681130"/>
            <a:ext cx="721997" cy="749833"/>
            <a:chOff x="-4195" y="2523744"/>
            <a:chExt cx="721997" cy="749833"/>
          </a:xfrm>
        </p:grpSpPr>
        <p:pic>
          <p:nvPicPr>
            <p:cNvPr id="68" name="object 6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81939" y="2523744"/>
              <a:ext cx="435863" cy="565404"/>
            </a:xfrm>
            <a:prstGeom prst="rect">
              <a:avLst/>
            </a:prstGeom>
          </p:spPr>
        </p:pic>
        <p:pic>
          <p:nvPicPr>
            <p:cNvPr id="69" name="object 69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50290" y="3079686"/>
              <a:ext cx="285622" cy="192020"/>
            </a:xfrm>
            <a:prstGeom prst="rect">
              <a:avLst/>
            </a:prstGeom>
          </p:spPr>
        </p:pic>
        <p:pic>
          <p:nvPicPr>
            <p:cNvPr id="70" name="object 70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-4195" y="3075457"/>
              <a:ext cx="431291" cy="198120"/>
            </a:xfrm>
            <a:prstGeom prst="rect">
              <a:avLst/>
            </a:prstGeom>
          </p:spPr>
        </p:pic>
      </p:grpSp>
      <p:grpSp>
        <p:nvGrpSpPr>
          <p:cNvPr id="86" name="กลุ่ม 85">
            <a:extLst>
              <a:ext uri="{FF2B5EF4-FFF2-40B4-BE49-F238E27FC236}">
                <a16:creationId xmlns:a16="http://schemas.microsoft.com/office/drawing/2014/main" id="{80B8D375-BA8C-1C3A-66C7-7E9A71E4861C}"/>
              </a:ext>
            </a:extLst>
          </p:cNvPr>
          <p:cNvGrpSpPr/>
          <p:nvPr/>
        </p:nvGrpSpPr>
        <p:grpSpPr>
          <a:xfrm>
            <a:off x="251713" y="3980147"/>
            <a:ext cx="457618" cy="256480"/>
            <a:chOff x="5810345" y="4375650"/>
            <a:chExt cx="457618" cy="256480"/>
          </a:xfrm>
        </p:grpSpPr>
        <p:grpSp>
          <p:nvGrpSpPr>
            <p:cNvPr id="81" name="object 24">
              <a:extLst>
                <a:ext uri="{FF2B5EF4-FFF2-40B4-BE49-F238E27FC236}">
                  <a16:creationId xmlns:a16="http://schemas.microsoft.com/office/drawing/2014/main" id="{8315A66C-1133-F501-F991-9CB0493B765B}"/>
                </a:ext>
              </a:extLst>
            </p:cNvPr>
            <p:cNvGrpSpPr/>
            <p:nvPr/>
          </p:nvGrpSpPr>
          <p:grpSpPr>
            <a:xfrm>
              <a:off x="5810345" y="4474313"/>
              <a:ext cx="339090" cy="147320"/>
              <a:chOff x="10745469" y="4047490"/>
              <a:chExt cx="339090" cy="147320"/>
            </a:xfrm>
          </p:grpSpPr>
          <p:sp>
            <p:nvSpPr>
              <p:cNvPr id="82" name="object 25">
                <a:extLst>
                  <a:ext uri="{FF2B5EF4-FFF2-40B4-BE49-F238E27FC236}">
                    <a16:creationId xmlns:a16="http://schemas.microsoft.com/office/drawing/2014/main" id="{3622EFCB-6C69-A54F-073D-E6A20EB19958}"/>
                  </a:ext>
                </a:extLst>
              </p:cNvPr>
              <p:cNvSpPr/>
              <p:nvPr/>
            </p:nvSpPr>
            <p:spPr>
              <a:xfrm>
                <a:off x="10751819" y="4053840"/>
                <a:ext cx="326390" cy="134620"/>
              </a:xfrm>
              <a:custGeom>
                <a:avLst/>
                <a:gdLst/>
                <a:ahLst/>
                <a:cxnLst/>
                <a:rect l="l" t="t" r="r" b="b"/>
                <a:pathLst>
                  <a:path w="326390" h="134620">
                    <a:moveTo>
                      <a:pt x="259079" y="0"/>
                    </a:moveTo>
                    <a:lnTo>
                      <a:pt x="67055" y="0"/>
                    </a:lnTo>
                    <a:lnTo>
                      <a:pt x="40933" y="5262"/>
                    </a:lnTo>
                    <a:lnTo>
                      <a:pt x="19621" y="19621"/>
                    </a:lnTo>
                    <a:lnTo>
                      <a:pt x="5262" y="40933"/>
                    </a:lnTo>
                    <a:lnTo>
                      <a:pt x="0" y="67056"/>
                    </a:lnTo>
                    <a:lnTo>
                      <a:pt x="5262" y="93178"/>
                    </a:lnTo>
                    <a:lnTo>
                      <a:pt x="19621" y="114490"/>
                    </a:lnTo>
                    <a:lnTo>
                      <a:pt x="40933" y="128849"/>
                    </a:lnTo>
                    <a:lnTo>
                      <a:pt x="67055" y="134112"/>
                    </a:lnTo>
                    <a:lnTo>
                      <a:pt x="259079" y="134112"/>
                    </a:lnTo>
                    <a:lnTo>
                      <a:pt x="285202" y="128849"/>
                    </a:lnTo>
                    <a:lnTo>
                      <a:pt x="306514" y="114490"/>
                    </a:lnTo>
                    <a:lnTo>
                      <a:pt x="320873" y="93178"/>
                    </a:lnTo>
                    <a:lnTo>
                      <a:pt x="326135" y="67056"/>
                    </a:lnTo>
                    <a:lnTo>
                      <a:pt x="320873" y="40933"/>
                    </a:lnTo>
                    <a:lnTo>
                      <a:pt x="306514" y="19621"/>
                    </a:lnTo>
                    <a:lnTo>
                      <a:pt x="285202" y="5262"/>
                    </a:lnTo>
                    <a:lnTo>
                      <a:pt x="259079" y="0"/>
                    </a:lnTo>
                    <a:close/>
                  </a:path>
                </a:pathLst>
              </a:custGeom>
              <a:solidFill>
                <a:srgbClr val="71C9EF"/>
              </a:solidFill>
            </p:spPr>
            <p:txBody>
              <a:bodyPr wrap="square" lIns="0" tIns="0" rIns="0" bIns="0" rtlCol="0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83" name="object 26">
                <a:extLst>
                  <a:ext uri="{FF2B5EF4-FFF2-40B4-BE49-F238E27FC236}">
                    <a16:creationId xmlns:a16="http://schemas.microsoft.com/office/drawing/2014/main" id="{814F03C2-E021-03C6-F2D8-130CA2082C2F}"/>
                  </a:ext>
                </a:extLst>
              </p:cNvPr>
              <p:cNvSpPr/>
              <p:nvPr/>
            </p:nvSpPr>
            <p:spPr>
              <a:xfrm>
                <a:off x="10751819" y="4053840"/>
                <a:ext cx="326390" cy="134620"/>
              </a:xfrm>
              <a:custGeom>
                <a:avLst/>
                <a:gdLst/>
                <a:ahLst/>
                <a:cxnLst/>
                <a:rect l="l" t="t" r="r" b="b"/>
                <a:pathLst>
                  <a:path w="326390" h="134620">
                    <a:moveTo>
                      <a:pt x="0" y="67056"/>
                    </a:moveTo>
                    <a:lnTo>
                      <a:pt x="5262" y="40933"/>
                    </a:lnTo>
                    <a:lnTo>
                      <a:pt x="19621" y="19621"/>
                    </a:lnTo>
                    <a:lnTo>
                      <a:pt x="40933" y="5262"/>
                    </a:lnTo>
                    <a:lnTo>
                      <a:pt x="67055" y="0"/>
                    </a:lnTo>
                    <a:lnTo>
                      <a:pt x="259079" y="0"/>
                    </a:lnTo>
                    <a:lnTo>
                      <a:pt x="285202" y="5262"/>
                    </a:lnTo>
                    <a:lnTo>
                      <a:pt x="306514" y="19621"/>
                    </a:lnTo>
                    <a:lnTo>
                      <a:pt x="320873" y="40933"/>
                    </a:lnTo>
                    <a:lnTo>
                      <a:pt x="326135" y="67056"/>
                    </a:lnTo>
                    <a:lnTo>
                      <a:pt x="320873" y="93178"/>
                    </a:lnTo>
                    <a:lnTo>
                      <a:pt x="306514" y="114490"/>
                    </a:lnTo>
                    <a:lnTo>
                      <a:pt x="285202" y="128849"/>
                    </a:lnTo>
                    <a:lnTo>
                      <a:pt x="259079" y="134112"/>
                    </a:lnTo>
                    <a:lnTo>
                      <a:pt x="67055" y="134112"/>
                    </a:lnTo>
                    <a:lnTo>
                      <a:pt x="40933" y="128849"/>
                    </a:lnTo>
                    <a:lnTo>
                      <a:pt x="19621" y="114490"/>
                    </a:lnTo>
                    <a:lnTo>
                      <a:pt x="5262" y="93178"/>
                    </a:lnTo>
                    <a:lnTo>
                      <a:pt x="0" y="67056"/>
                    </a:lnTo>
                    <a:close/>
                  </a:path>
                </a:pathLst>
              </a:custGeom>
              <a:ln w="12700">
                <a:solidFill>
                  <a:srgbClr val="71C9EF"/>
                </a:solidFill>
              </a:ln>
            </p:spPr>
            <p:txBody>
              <a:bodyPr wrap="square" lIns="0" tIns="0" rIns="0" bIns="0" rtlCol="0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sp>
          <p:nvSpPr>
            <p:cNvPr id="84" name="object 60">
              <a:extLst>
                <a:ext uri="{FF2B5EF4-FFF2-40B4-BE49-F238E27FC236}">
                  <a16:creationId xmlns:a16="http://schemas.microsoft.com/office/drawing/2014/main" id="{EF3B4EDF-EC1E-3454-7D55-EF2C10CE843F}"/>
                </a:ext>
              </a:extLst>
            </p:cNvPr>
            <p:cNvSpPr txBox="1"/>
            <p:nvPr/>
          </p:nvSpPr>
          <p:spPr>
            <a:xfrm>
              <a:off x="5847731" y="4375650"/>
              <a:ext cx="420232" cy="256480"/>
            </a:xfrm>
            <a:prstGeom prst="rect">
              <a:avLst/>
            </a:prstGeom>
          </p:spPr>
          <p:txBody>
            <a:bodyPr vert="horz" wrap="square" lIns="0" tIns="101600" rIns="0" bIns="0" rtlCol="0" anchor="ctr">
              <a:spAutoFit/>
            </a:bodyPr>
            <a:lstStyle/>
            <a:p>
              <a:pPr marL="1270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8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H Sarabun PSK"/>
                  <a:ea typeface="+mn-ea"/>
                  <a:cs typeface="TH SarabunPSK"/>
                </a:rPr>
                <a:t>J</a:t>
              </a:r>
              <a:r>
                <a:rPr kumimoji="0" sz="10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H Sarabun PSK"/>
                  <a:ea typeface="+mn-ea"/>
                  <a:cs typeface="TH SarabunPSK"/>
                </a:rPr>
                <a:t>KPI</a:t>
              </a:r>
              <a:r>
                <a:rPr kumimoji="0" lang="th-TH" sz="10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H Sarabun PSK"/>
                  <a:ea typeface="+mn-ea"/>
                  <a:cs typeface="TH SarabunPSK"/>
                </a:rPr>
                <a:t> 4</a:t>
              </a:r>
              <a:endParaRPr kumimoji="0" sz="9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 PSK"/>
                <a:ea typeface="+mn-ea"/>
                <a:cs typeface="TH SarabunPSK"/>
              </a:endParaRPr>
            </a:p>
          </p:txBody>
        </p:sp>
      </p:grpSp>
      <p:grpSp>
        <p:nvGrpSpPr>
          <p:cNvPr id="91" name="กลุ่ม 90">
            <a:extLst>
              <a:ext uri="{FF2B5EF4-FFF2-40B4-BE49-F238E27FC236}">
                <a16:creationId xmlns:a16="http://schemas.microsoft.com/office/drawing/2014/main" id="{82ABE334-6E9D-1B7B-56BF-E713699873F8}"/>
              </a:ext>
            </a:extLst>
          </p:cNvPr>
          <p:cNvGrpSpPr/>
          <p:nvPr/>
        </p:nvGrpSpPr>
        <p:grpSpPr>
          <a:xfrm>
            <a:off x="257915" y="4452553"/>
            <a:ext cx="339090" cy="177800"/>
            <a:chOff x="233250" y="4657730"/>
            <a:chExt cx="339090" cy="177800"/>
          </a:xfrm>
        </p:grpSpPr>
        <p:grpSp>
          <p:nvGrpSpPr>
            <p:cNvPr id="87" name="object 42">
              <a:extLst>
                <a:ext uri="{FF2B5EF4-FFF2-40B4-BE49-F238E27FC236}">
                  <a16:creationId xmlns:a16="http://schemas.microsoft.com/office/drawing/2014/main" id="{DD6A335D-1B88-6EE7-0A4B-CA38717140DD}"/>
                </a:ext>
              </a:extLst>
            </p:cNvPr>
            <p:cNvGrpSpPr/>
            <p:nvPr/>
          </p:nvGrpSpPr>
          <p:grpSpPr>
            <a:xfrm>
              <a:off x="233250" y="4688885"/>
              <a:ext cx="339090" cy="145415"/>
              <a:chOff x="10746993" y="3779265"/>
              <a:chExt cx="339090" cy="145415"/>
            </a:xfrm>
          </p:grpSpPr>
          <p:sp>
            <p:nvSpPr>
              <p:cNvPr id="88" name="object 43">
                <a:extLst>
                  <a:ext uri="{FF2B5EF4-FFF2-40B4-BE49-F238E27FC236}">
                    <a16:creationId xmlns:a16="http://schemas.microsoft.com/office/drawing/2014/main" id="{EDD88D7E-12BA-B66A-5CC1-6B2BC807E1D1}"/>
                  </a:ext>
                </a:extLst>
              </p:cNvPr>
              <p:cNvSpPr/>
              <p:nvPr/>
            </p:nvSpPr>
            <p:spPr>
              <a:xfrm>
                <a:off x="10753343" y="3785615"/>
                <a:ext cx="326390" cy="132715"/>
              </a:xfrm>
              <a:custGeom>
                <a:avLst/>
                <a:gdLst/>
                <a:ahLst/>
                <a:cxnLst/>
                <a:rect l="l" t="t" r="r" b="b"/>
                <a:pathLst>
                  <a:path w="326390" h="132714">
                    <a:moveTo>
                      <a:pt x="259841" y="0"/>
                    </a:moveTo>
                    <a:lnTo>
                      <a:pt x="66294" y="0"/>
                    </a:lnTo>
                    <a:lnTo>
                      <a:pt x="40505" y="5214"/>
                    </a:lnTo>
                    <a:lnTo>
                      <a:pt x="19430" y="19430"/>
                    </a:lnTo>
                    <a:lnTo>
                      <a:pt x="5214" y="40505"/>
                    </a:lnTo>
                    <a:lnTo>
                      <a:pt x="0" y="66293"/>
                    </a:lnTo>
                    <a:lnTo>
                      <a:pt x="5214" y="92082"/>
                    </a:lnTo>
                    <a:lnTo>
                      <a:pt x="19430" y="113156"/>
                    </a:lnTo>
                    <a:lnTo>
                      <a:pt x="40505" y="127373"/>
                    </a:lnTo>
                    <a:lnTo>
                      <a:pt x="66294" y="132587"/>
                    </a:lnTo>
                    <a:lnTo>
                      <a:pt x="259841" y="132587"/>
                    </a:lnTo>
                    <a:lnTo>
                      <a:pt x="285630" y="127373"/>
                    </a:lnTo>
                    <a:lnTo>
                      <a:pt x="306704" y="113156"/>
                    </a:lnTo>
                    <a:lnTo>
                      <a:pt x="320921" y="92082"/>
                    </a:lnTo>
                    <a:lnTo>
                      <a:pt x="326135" y="66293"/>
                    </a:lnTo>
                    <a:lnTo>
                      <a:pt x="320921" y="40505"/>
                    </a:lnTo>
                    <a:lnTo>
                      <a:pt x="306704" y="19430"/>
                    </a:lnTo>
                    <a:lnTo>
                      <a:pt x="285630" y="5214"/>
                    </a:lnTo>
                    <a:lnTo>
                      <a:pt x="259841" y="0"/>
                    </a:lnTo>
                    <a:close/>
                  </a:path>
                </a:pathLst>
              </a:custGeom>
              <a:solidFill>
                <a:srgbClr val="A08E80"/>
              </a:solidFill>
            </p:spPr>
            <p:txBody>
              <a:bodyPr wrap="square" lIns="0" tIns="0" rIns="0" bIns="0" rtlCol="0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89" name="object 44">
                <a:extLst>
                  <a:ext uri="{FF2B5EF4-FFF2-40B4-BE49-F238E27FC236}">
                    <a16:creationId xmlns:a16="http://schemas.microsoft.com/office/drawing/2014/main" id="{5DF9463F-F978-84E3-0935-6D94E164B153}"/>
                  </a:ext>
                </a:extLst>
              </p:cNvPr>
              <p:cNvSpPr/>
              <p:nvPr/>
            </p:nvSpPr>
            <p:spPr>
              <a:xfrm>
                <a:off x="10753343" y="3785615"/>
                <a:ext cx="326390" cy="132715"/>
              </a:xfrm>
              <a:custGeom>
                <a:avLst/>
                <a:gdLst/>
                <a:ahLst/>
                <a:cxnLst/>
                <a:rect l="l" t="t" r="r" b="b"/>
                <a:pathLst>
                  <a:path w="326390" h="132714">
                    <a:moveTo>
                      <a:pt x="0" y="66293"/>
                    </a:moveTo>
                    <a:lnTo>
                      <a:pt x="5214" y="40505"/>
                    </a:lnTo>
                    <a:lnTo>
                      <a:pt x="19430" y="19430"/>
                    </a:lnTo>
                    <a:lnTo>
                      <a:pt x="40505" y="5214"/>
                    </a:lnTo>
                    <a:lnTo>
                      <a:pt x="66294" y="0"/>
                    </a:lnTo>
                    <a:lnTo>
                      <a:pt x="259841" y="0"/>
                    </a:lnTo>
                    <a:lnTo>
                      <a:pt x="285630" y="5214"/>
                    </a:lnTo>
                    <a:lnTo>
                      <a:pt x="306704" y="19430"/>
                    </a:lnTo>
                    <a:lnTo>
                      <a:pt x="320921" y="40505"/>
                    </a:lnTo>
                    <a:lnTo>
                      <a:pt x="326135" y="66293"/>
                    </a:lnTo>
                    <a:lnTo>
                      <a:pt x="320921" y="92082"/>
                    </a:lnTo>
                    <a:lnTo>
                      <a:pt x="306704" y="113156"/>
                    </a:lnTo>
                    <a:lnTo>
                      <a:pt x="285630" y="127373"/>
                    </a:lnTo>
                    <a:lnTo>
                      <a:pt x="259841" y="132587"/>
                    </a:lnTo>
                    <a:lnTo>
                      <a:pt x="66294" y="132587"/>
                    </a:lnTo>
                    <a:lnTo>
                      <a:pt x="40505" y="127373"/>
                    </a:lnTo>
                    <a:lnTo>
                      <a:pt x="19430" y="113156"/>
                    </a:lnTo>
                    <a:lnTo>
                      <a:pt x="5214" y="92082"/>
                    </a:lnTo>
                    <a:lnTo>
                      <a:pt x="0" y="66293"/>
                    </a:lnTo>
                    <a:close/>
                  </a:path>
                </a:pathLst>
              </a:custGeom>
              <a:ln w="12699">
                <a:solidFill>
                  <a:srgbClr val="A08E80"/>
                </a:solidFill>
              </a:ln>
            </p:spPr>
            <p:txBody>
              <a:bodyPr wrap="square" lIns="0" tIns="0" rIns="0" bIns="0" rtlCol="0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sp>
          <p:nvSpPr>
            <p:cNvPr id="90" name="object 45">
              <a:extLst>
                <a:ext uri="{FF2B5EF4-FFF2-40B4-BE49-F238E27FC236}">
                  <a16:creationId xmlns:a16="http://schemas.microsoft.com/office/drawing/2014/main" id="{B013A5CB-2F7C-7F3A-80E2-DF0AC1DC8C7B}"/>
                </a:ext>
              </a:extLst>
            </p:cNvPr>
            <p:cNvSpPr txBox="1"/>
            <p:nvPr/>
          </p:nvSpPr>
          <p:spPr>
            <a:xfrm>
              <a:off x="267547" y="4657730"/>
              <a:ext cx="260985" cy="177800"/>
            </a:xfrm>
            <a:prstGeom prst="rect">
              <a:avLst/>
            </a:prstGeom>
          </p:spPr>
          <p:txBody>
            <a:bodyPr vert="horz" wrap="square" lIns="0" tIns="12065" rIns="0" bIns="0" rtlCol="0">
              <a:spAutoFit/>
            </a:bodyPr>
            <a:lstStyle/>
            <a:p>
              <a:pPr marL="1270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95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sz="1000" b="1" i="0" u="none" strike="noStrike" kern="0" cap="none" spc="-1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H SarabunIT๙"/>
                  <a:ea typeface="+mn-ea"/>
                  <a:cs typeface="TH SarabunIT๙"/>
                </a:rPr>
                <a:t>ภารกิจ</a:t>
              </a:r>
              <a:endParaRPr kumimoji="0" sz="10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endParaRPr>
            </a:p>
          </p:txBody>
        </p:sp>
      </p:grpSp>
      <p:sp>
        <p:nvSpPr>
          <p:cNvPr id="56" name="ตัวแทนหมายเลขสไลด์ 55">
            <a:extLst>
              <a:ext uri="{FF2B5EF4-FFF2-40B4-BE49-F238E27FC236}">
                <a16:creationId xmlns:a16="http://schemas.microsoft.com/office/drawing/2014/main" id="{6D9F7DF1-26D1-0069-4530-075CE993D9A1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>
          <a:xfrm>
            <a:off x="11819884" y="6475741"/>
            <a:ext cx="235584" cy="230832"/>
          </a:xfrm>
          <a:solidFill>
            <a:schemeClr val="bg1"/>
          </a:solidFill>
          <a:ln>
            <a:noFill/>
          </a:ln>
        </p:spPr>
        <p:txBody>
          <a:bodyPr/>
          <a:lstStyle/>
          <a:p>
            <a:pPr marL="38100">
              <a:lnSpc>
                <a:spcPts val="1775"/>
              </a:lnSpc>
            </a:pPr>
            <a:fld id="{81D60167-4931-47E6-BA6A-407CBD079E47}" type="slidenum">
              <a:rPr lang="th-TH" b="1" spc="-25" smtClean="0"/>
              <a:t>2</a:t>
            </a:fld>
            <a:endParaRPr lang="th-TH" b="1" spc="-25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รูปภาพ 4">
            <a:extLst>
              <a:ext uri="{FF2B5EF4-FFF2-40B4-BE49-F238E27FC236}">
                <a16:creationId xmlns:a16="http://schemas.microsoft.com/office/drawing/2014/main" id="{76BEE732-E6E9-5A2F-24C5-D55E3512D5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62" y="-9832"/>
            <a:ext cx="12172003" cy="6858000"/>
          </a:xfrm>
          <a:prstGeom prst="rect">
            <a:avLst/>
          </a:prstGeom>
        </p:spPr>
      </p:pic>
      <p:sp>
        <p:nvSpPr>
          <p:cNvPr id="3" name="ตัวแทนหมายเลขสไลด์ 2">
            <a:extLst>
              <a:ext uri="{FF2B5EF4-FFF2-40B4-BE49-F238E27FC236}">
                <a16:creationId xmlns:a16="http://schemas.microsoft.com/office/drawing/2014/main" id="{2D62D0D6-198B-8157-783D-558F2E8DAD47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>
          <a:xfrm>
            <a:off x="11779045" y="6472802"/>
            <a:ext cx="304800" cy="230832"/>
          </a:xfrm>
          <a:solidFill>
            <a:srgbClr val="FFC000"/>
          </a:solidFill>
        </p:spPr>
        <p:txBody>
          <a:bodyPr/>
          <a:lstStyle/>
          <a:p>
            <a:pPr marL="38100">
              <a:lnSpc>
                <a:spcPts val="1775"/>
              </a:lnSpc>
            </a:pPr>
            <a:fld id="{81D60167-4931-47E6-BA6A-407CBD079E47}" type="slidenum">
              <a:rPr lang="th-TH" b="1" spc="-25" smtClean="0"/>
              <a:t>3</a:t>
            </a:fld>
            <a:endParaRPr lang="th-TH" b="1" spc="-25" dirty="0"/>
          </a:p>
        </p:txBody>
      </p:sp>
      <p:grpSp>
        <p:nvGrpSpPr>
          <p:cNvPr id="6" name="กลุ่ม 4">
            <a:extLst>
              <a:ext uri="{FF2B5EF4-FFF2-40B4-BE49-F238E27FC236}">
                <a16:creationId xmlns:a16="http://schemas.microsoft.com/office/drawing/2014/main" id="{25CE9F15-3849-6E32-9CF7-DBFA248605AB}"/>
              </a:ext>
            </a:extLst>
          </p:cNvPr>
          <p:cNvGrpSpPr>
            <a:grpSpLocks/>
          </p:cNvGrpSpPr>
          <p:nvPr/>
        </p:nvGrpSpPr>
        <p:grpSpPr bwMode="auto">
          <a:xfrm>
            <a:off x="7009664" y="75794"/>
            <a:ext cx="811325" cy="486601"/>
            <a:chOff x="7076053" y="1707729"/>
            <a:chExt cx="1164188" cy="628202"/>
          </a:xfrm>
        </p:grpSpPr>
        <p:pic>
          <p:nvPicPr>
            <p:cNvPr id="7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277144AC-6B88-7504-CC61-1CB9EAFFCD9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9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" name="TextBox 2">
              <a:extLst>
                <a:ext uri="{FF2B5EF4-FFF2-40B4-BE49-F238E27FC236}">
                  <a16:creationId xmlns:a16="http://schemas.microsoft.com/office/drawing/2014/main" id="{B296D23A-224E-FC5B-0FAD-D74A15AAF4F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076053" y="1739921"/>
              <a:ext cx="1164188" cy="5960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น้ำหนัก</a:t>
              </a:r>
              <a:endParaRPr kumimoji="0" lang="en-US" alt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  <a:p>
              <a:pPr marL="0" marR="0" lvl="0" indent="0" algn="ctr" defTabSz="9144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10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2766374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D5732B1-51FE-E6D4-708C-323AE6FF2E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5713" y="1776173"/>
            <a:ext cx="3475631" cy="321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th-TH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แผนการดำเนินการตามตัวชี้วัด (ต.ค. 6</a:t>
            </a:r>
            <a:r>
              <a:rPr kumimoji="0" lang="en-US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8</a:t>
            </a:r>
            <a:r>
              <a:rPr kumimoji="0" lang="th-TH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– ก.ย. 6</a:t>
            </a:r>
            <a:r>
              <a:rPr lang="th-TH" altLang="en-US" sz="1800" b="1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9</a:t>
            </a:r>
            <a:r>
              <a:rPr kumimoji="0" lang="th-TH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)</a:t>
            </a:r>
          </a:p>
        </p:txBody>
      </p:sp>
      <p:graphicFrame>
        <p:nvGraphicFramePr>
          <p:cNvPr id="3" name="Table 12">
            <a:extLst>
              <a:ext uri="{FF2B5EF4-FFF2-40B4-BE49-F238E27FC236}">
                <a16:creationId xmlns:a16="http://schemas.microsoft.com/office/drawing/2014/main" id="{B97E6393-2022-D7FE-FA97-0D98BFD71F3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54678644"/>
              </p:ext>
            </p:extLst>
          </p:nvPr>
        </p:nvGraphicFramePr>
        <p:xfrm>
          <a:off x="530942" y="2044331"/>
          <a:ext cx="10948118" cy="4525958"/>
        </p:xfrm>
        <a:graphic>
          <a:graphicData uri="http://schemas.openxmlformats.org/drawingml/2006/table">
            <a:tbl>
              <a:tblPr firstRow="1" bandRow="1"/>
              <a:tblGrid>
                <a:gridCol w="35707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9261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2486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2486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2486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2486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24869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24869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24869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24869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524869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524869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524869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524869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</a:tblGrid>
              <a:tr h="297603"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5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ที่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500" dirty="0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กิจกรรม</a:t>
                      </a:r>
                      <a:endParaRPr lang="th-TH" sz="15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gridSpan="1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5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ปีงบประมาณ พ.ศ. 2569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7603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5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ต.ค.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5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พ.ย.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5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ธ.ค.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th-TH" sz="15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ม.ค.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5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ก.พ.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5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มี.ค.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5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เม.ย.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5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พ.ค.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5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มิ.ย.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5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ก.ค.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5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ส.ค.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5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ก.ย.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1407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defRPr/>
                      </a:pPr>
                      <a:r>
                        <a:rPr lang="en-US" sz="1500" b="0" i="0" u="none" strike="noStrike" kern="1200" baseline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</a:t>
                      </a:r>
                      <a:endParaRPr lang="th-TH" sz="1500" b="0" i="0" u="none" strike="noStrike" kern="1200" baseline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th-TH" sz="15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จัดทำแผนปฏิบัติงานขับเคลื่อนการเพิ่มมูลค่าสินค้า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th-TH" sz="15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สินค้าประมง ปลาสวยงาม (ปลากัด) กุ้งก้ามกราม ปลาสลิด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5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5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5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5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5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5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5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5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5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5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5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5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4581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defRPr/>
                      </a:pPr>
                      <a:r>
                        <a:rPr lang="th-TH" sz="15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</a:p>
                  </a:txBody>
                  <a:tcPr marL="91433" marR="91433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th-TH" sz="15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ขับเคลื่อนงานตามแผนงานโครงการ/แผนปฏิบัติการ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th-TH" sz="15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ปลาสวยงาม (ปลากัด)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5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- </a:t>
                      </a:r>
                      <a:r>
                        <a:rPr lang="th-TH" sz="15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ถ่ายทอดองค์ความรู้ให้แก่เกษตรกร และผู้ที่สนใจ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th-TH" sz="15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- ปรับปรุงมาตรฐานและเกณฑ์การตัดสินการประกวดปลากัดป่า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th-TH" sz="15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- พัฒนาศูนย์ถ่ายทอดเทคโนโลยีการเพาะเลี้ยงสัตว์น้ำสวยงามและพรรณไม้น้ำ</a:t>
                      </a:r>
                      <a:endParaRPr kumimoji="0" lang="th-TH" sz="15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th-TH" sz="15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กุ้งก้ามกราม ปลาสลิด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th-TH" sz="15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- พัฒนาองค์ความรู้ อบรมให้ความรู้แก่เกษตรกร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th-TH" sz="15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- สนับสนุนปัจจัยการผลิต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th-TH" sz="15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- ส่งเสริมการตลาด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th-TH" sz="15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- ยกระดับมาตรฐานสินค้าและสร้างมูลค่าเพิ่ม</a:t>
                      </a:r>
                      <a:endParaRPr kumimoji="0" lang="en-US" sz="15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5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5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5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5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5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5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5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5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5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5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5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5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760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defRPr/>
                      </a:pPr>
                      <a:r>
                        <a:rPr lang="en-US" sz="15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</a:t>
                      </a:r>
                      <a:endParaRPr lang="th-TH" sz="15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th-TH" sz="15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ติดตามความก้าวหน้าการปฏิบัติงานตามแผน รอบ 6</a:t>
                      </a:r>
                      <a:r>
                        <a:rPr kumimoji="0" lang="en-US" sz="15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kumimoji="0" lang="th-TH" sz="15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เดือน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5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5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5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5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5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5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5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5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5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5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5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5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760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defRPr/>
                      </a:pPr>
                      <a:r>
                        <a:rPr lang="en-US" sz="15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</a:t>
                      </a:r>
                      <a:endParaRPr lang="th-TH" sz="15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th-TH" sz="15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ติดตามความก้าวหน้าการปฏิบัติงานตามแผน รอบ 9 เดือน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5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5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5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5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5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5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5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5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5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5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5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5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760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defRPr/>
                      </a:pPr>
                      <a:r>
                        <a:rPr lang="en-US" sz="1500" b="0" i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5</a:t>
                      </a:r>
                      <a:endParaRPr lang="th-TH" sz="1500" b="0" i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kumimoji="0" lang="th-TH" sz="15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ติดตามรายงานผลการปฏิบัติงานตามตัวชี้วัด รอบ 12 เดือน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5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5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5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5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5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5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5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5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5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5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5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5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cxnSp>
        <p:nvCxnSpPr>
          <p:cNvPr id="4" name="ลูกศรเชื่อมต่อแบบตรง 4">
            <a:extLst>
              <a:ext uri="{FF2B5EF4-FFF2-40B4-BE49-F238E27FC236}">
                <a16:creationId xmlns:a16="http://schemas.microsoft.com/office/drawing/2014/main" id="{0B0DACE6-6412-BD27-7BC5-0F67F83FCDD1}"/>
              </a:ext>
            </a:extLst>
          </p:cNvPr>
          <p:cNvCxnSpPr>
            <a:cxnSpLocks/>
          </p:cNvCxnSpPr>
          <p:nvPr/>
        </p:nvCxnSpPr>
        <p:spPr>
          <a:xfrm>
            <a:off x="5261341" y="2911000"/>
            <a:ext cx="1401035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ลูกศรเชื่อมต่อแบบตรง 8">
            <a:extLst>
              <a:ext uri="{FF2B5EF4-FFF2-40B4-BE49-F238E27FC236}">
                <a16:creationId xmlns:a16="http://schemas.microsoft.com/office/drawing/2014/main" id="{F8A36C6A-F49A-03A6-BC9B-620468AA7011}"/>
              </a:ext>
            </a:extLst>
          </p:cNvPr>
          <p:cNvCxnSpPr>
            <a:cxnSpLocks/>
          </p:cNvCxnSpPr>
          <p:nvPr/>
        </p:nvCxnSpPr>
        <p:spPr>
          <a:xfrm>
            <a:off x="9956341" y="5231632"/>
            <a:ext cx="889667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ลูกศรเชื่อมต่อแบบตรง 9">
            <a:extLst>
              <a:ext uri="{FF2B5EF4-FFF2-40B4-BE49-F238E27FC236}">
                <a16:creationId xmlns:a16="http://schemas.microsoft.com/office/drawing/2014/main" id="{F795AD5B-CB8E-308E-044D-65B2CCACAF65}"/>
              </a:ext>
            </a:extLst>
          </p:cNvPr>
          <p:cNvCxnSpPr>
            <a:cxnSpLocks/>
          </p:cNvCxnSpPr>
          <p:nvPr/>
        </p:nvCxnSpPr>
        <p:spPr>
          <a:xfrm>
            <a:off x="9416524" y="6099380"/>
            <a:ext cx="483670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ลูกศรเชื่อมต่อแบบตรง 15">
            <a:extLst>
              <a:ext uri="{FF2B5EF4-FFF2-40B4-BE49-F238E27FC236}">
                <a16:creationId xmlns:a16="http://schemas.microsoft.com/office/drawing/2014/main" id="{C7D4633F-3156-90B4-B49D-9F8E51116960}"/>
              </a:ext>
            </a:extLst>
          </p:cNvPr>
          <p:cNvCxnSpPr>
            <a:cxnSpLocks/>
          </p:cNvCxnSpPr>
          <p:nvPr/>
        </p:nvCxnSpPr>
        <p:spPr>
          <a:xfrm>
            <a:off x="11019350" y="6390316"/>
            <a:ext cx="435016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ลูกศรเชื่อมต่อแบบตรง 19">
            <a:extLst>
              <a:ext uri="{FF2B5EF4-FFF2-40B4-BE49-F238E27FC236}">
                <a16:creationId xmlns:a16="http://schemas.microsoft.com/office/drawing/2014/main" id="{776A1D8C-8439-A77F-D871-81C4D603E52A}"/>
              </a:ext>
            </a:extLst>
          </p:cNvPr>
          <p:cNvCxnSpPr>
            <a:cxnSpLocks/>
          </p:cNvCxnSpPr>
          <p:nvPr/>
        </p:nvCxnSpPr>
        <p:spPr>
          <a:xfrm>
            <a:off x="6773764" y="3752902"/>
            <a:ext cx="4246253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9" name="ตาราง 8">
            <a:extLst>
              <a:ext uri="{FF2B5EF4-FFF2-40B4-BE49-F238E27FC236}">
                <a16:creationId xmlns:a16="http://schemas.microsoft.com/office/drawing/2014/main" id="{BC623F8A-AF43-4472-53AB-7D99DA3EA86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47470632"/>
              </p:ext>
            </p:extLst>
          </p:nvPr>
        </p:nvGraphicFramePr>
        <p:xfrm>
          <a:off x="530942" y="704236"/>
          <a:ext cx="10923424" cy="11159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039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9194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96808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th-TH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ตัวชี้วัด </a:t>
                      </a:r>
                      <a:r>
                        <a:rPr kumimoji="0" lang="en-US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:</a:t>
                      </a:r>
                      <a:r>
                        <a:rPr kumimoji="0" lang="th-TH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1. อัตราการขยายตัวของมูลค่าสินค้าเก</a:t>
                      </a:r>
                      <a:r>
                        <a:rPr kumimoji="0" lang="th-TH" sz="16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ษต</a:t>
                      </a:r>
                      <a:r>
                        <a:rPr kumimoji="0" lang="th-TH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รอ</a:t>
                      </a:r>
                      <a:r>
                        <a:rPr kumimoji="0" lang="th-TH" sz="16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ัต</a:t>
                      </a:r>
                      <a:r>
                        <a:rPr kumimoji="0" lang="th-TH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ลักษณ์พื้นถิ่น  </a:t>
                      </a:r>
                      <a:r>
                        <a:rPr kumimoji="0" lang="th-TH" altLang="en-US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(ปีงบประมาณ)  </a:t>
                      </a:r>
                      <a:r>
                        <a:rPr kumimoji="0" lang="th-TH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kumimoji="0" lang="th-TH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ปลา</a:t>
                      </a:r>
                      <a:r>
                        <a:rPr kumimoji="0" lang="th-TH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สวยงาม (ปลากัด) กุ้งก้ามกราม ปลาสลิด) </a:t>
                      </a:r>
                      <a:endParaRPr kumimoji="0" lang="th-TH" sz="1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28" marR="91428" marT="45666" marB="4566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737">
                <a:tc>
                  <a:txBody>
                    <a:bodyPr/>
                    <a:lstStyle/>
                    <a:p>
                      <a:r>
                        <a:rPr lang="th-TH" sz="1600" b="1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หน่วยงานรับผิดชอบหลัก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600" b="1" kern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กองยุทธศาสตร์และแผนงาน (ผู้รายงานผล กพร. รอบ 12 เดือน)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กองนโยบายและแผนพัฒนาการประมง </a:t>
                      </a:r>
                      <a:r>
                        <a:rPr lang="th-TH" sz="1600" b="1" kern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(ผู้วิเคราะห์ข้อมูล)</a:t>
                      </a:r>
                    </a:p>
                    <a:p>
                      <a:r>
                        <a:rPr lang="th-TH" sz="16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กองวิจัยและพัฒนาการเพาะเลี้ยงสัตว์น้ำจืด </a:t>
                      </a:r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(ผู้ดำเนินการ , </a:t>
                      </a:r>
                      <a:r>
                        <a:rPr lang="th-TH" sz="1600" b="1" kern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ผู้รายงานผล กพร. รอบ 6 , 9 เดือน</a:t>
                      </a:r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6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cxnSp>
        <p:nvCxnSpPr>
          <p:cNvPr id="10" name="ลูกศรเชื่อมต่อแบบตรง 19">
            <a:extLst>
              <a:ext uri="{FF2B5EF4-FFF2-40B4-BE49-F238E27FC236}">
                <a16:creationId xmlns:a16="http://schemas.microsoft.com/office/drawing/2014/main" id="{EF53C324-959F-5456-35B6-3D55C8C76DA6}"/>
              </a:ext>
            </a:extLst>
          </p:cNvPr>
          <p:cNvCxnSpPr>
            <a:cxnSpLocks/>
          </p:cNvCxnSpPr>
          <p:nvPr/>
        </p:nvCxnSpPr>
        <p:spPr>
          <a:xfrm>
            <a:off x="7368045" y="4053071"/>
            <a:ext cx="3515078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ลูกศรเชื่อมต่อแบบตรง 19">
            <a:extLst>
              <a:ext uri="{FF2B5EF4-FFF2-40B4-BE49-F238E27FC236}">
                <a16:creationId xmlns:a16="http://schemas.microsoft.com/office/drawing/2014/main" id="{DCAA6E2E-5CC2-831B-DB35-F271CF5CE2EA}"/>
              </a:ext>
            </a:extLst>
          </p:cNvPr>
          <p:cNvCxnSpPr>
            <a:cxnSpLocks/>
            <a:endCxn id="3" idx="3"/>
          </p:cNvCxnSpPr>
          <p:nvPr/>
        </p:nvCxnSpPr>
        <p:spPr>
          <a:xfrm flipV="1">
            <a:off x="6818657" y="4307310"/>
            <a:ext cx="4660403" cy="16084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ลูกศรเชื่อมต่อแบบตรง 19">
            <a:extLst>
              <a:ext uri="{FF2B5EF4-FFF2-40B4-BE49-F238E27FC236}">
                <a16:creationId xmlns:a16="http://schemas.microsoft.com/office/drawing/2014/main" id="{9E021FAE-65FF-D772-0A33-BDEC64953E94}"/>
              </a:ext>
            </a:extLst>
          </p:cNvPr>
          <p:cNvCxnSpPr>
            <a:cxnSpLocks/>
          </p:cNvCxnSpPr>
          <p:nvPr/>
        </p:nvCxnSpPr>
        <p:spPr>
          <a:xfrm>
            <a:off x="6818657" y="4740188"/>
            <a:ext cx="1488204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ลูกศรเชื่อมต่อแบบตรง 19">
            <a:extLst>
              <a:ext uri="{FF2B5EF4-FFF2-40B4-BE49-F238E27FC236}">
                <a16:creationId xmlns:a16="http://schemas.microsoft.com/office/drawing/2014/main" id="{00FEDBA8-F106-0A19-0390-662561625FEC}"/>
              </a:ext>
            </a:extLst>
          </p:cNvPr>
          <p:cNvCxnSpPr>
            <a:cxnSpLocks/>
          </p:cNvCxnSpPr>
          <p:nvPr/>
        </p:nvCxnSpPr>
        <p:spPr>
          <a:xfrm>
            <a:off x="6818657" y="4970291"/>
            <a:ext cx="3564208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ลูกศรเชื่อมต่อแบบตรง 8">
            <a:extLst>
              <a:ext uri="{FF2B5EF4-FFF2-40B4-BE49-F238E27FC236}">
                <a16:creationId xmlns:a16="http://schemas.microsoft.com/office/drawing/2014/main" id="{AC41D020-4191-ACED-CDAF-3A3F620004BA}"/>
              </a:ext>
            </a:extLst>
          </p:cNvPr>
          <p:cNvCxnSpPr>
            <a:cxnSpLocks/>
          </p:cNvCxnSpPr>
          <p:nvPr/>
        </p:nvCxnSpPr>
        <p:spPr>
          <a:xfrm>
            <a:off x="9958402" y="5449635"/>
            <a:ext cx="1473760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ลูกศรเชื่อมต่อแบบตรง 9">
            <a:extLst>
              <a:ext uri="{FF2B5EF4-FFF2-40B4-BE49-F238E27FC236}">
                <a16:creationId xmlns:a16="http://schemas.microsoft.com/office/drawing/2014/main" id="{8A6F6E7B-1BCE-2D9D-F94E-F7BDA0046022}"/>
              </a:ext>
            </a:extLst>
          </p:cNvPr>
          <p:cNvCxnSpPr>
            <a:cxnSpLocks/>
          </p:cNvCxnSpPr>
          <p:nvPr/>
        </p:nvCxnSpPr>
        <p:spPr>
          <a:xfrm>
            <a:off x="7823191" y="5791760"/>
            <a:ext cx="483670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ตัวแทนหมายเลขสไลด์ 16">
            <a:extLst>
              <a:ext uri="{FF2B5EF4-FFF2-40B4-BE49-F238E27FC236}">
                <a16:creationId xmlns:a16="http://schemas.microsoft.com/office/drawing/2014/main" id="{34122C37-55DD-9E99-EE85-8BF23AF211AB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>
          <a:xfrm>
            <a:off x="11836400" y="6466966"/>
            <a:ext cx="265682" cy="307947"/>
          </a:xfrm>
          <a:solidFill>
            <a:schemeClr val="bg1"/>
          </a:solidFill>
          <a:ln>
            <a:noFill/>
          </a:ln>
        </p:spPr>
        <p:txBody>
          <a:bodyPr/>
          <a:lstStyle/>
          <a:p>
            <a:pPr marL="38100">
              <a:lnSpc>
                <a:spcPts val="1775"/>
              </a:lnSpc>
            </a:pPr>
            <a:fld id="{81D60167-4931-47E6-BA6A-407CBD079E47}" type="slidenum">
              <a:rPr lang="th-TH" b="1" spc="-25" smtClean="0"/>
              <a:t>4</a:t>
            </a:fld>
            <a:endParaRPr lang="th-TH" b="1" spc="-25" dirty="0"/>
          </a:p>
        </p:txBody>
      </p:sp>
      <p:sp>
        <p:nvSpPr>
          <p:cNvPr id="19" name="สี่เหลี่ยมผืนผ้า 45">
            <a:extLst>
              <a:ext uri="{FF2B5EF4-FFF2-40B4-BE49-F238E27FC236}">
                <a16:creationId xmlns:a16="http://schemas.microsoft.com/office/drawing/2014/main" id="{1CA4E8DC-77C6-E5FE-F93A-87E9C63A90A9}"/>
              </a:ext>
            </a:extLst>
          </p:cNvPr>
          <p:cNvSpPr/>
          <p:nvPr/>
        </p:nvSpPr>
        <p:spPr>
          <a:xfrm>
            <a:off x="0" y="0"/>
            <a:ext cx="12192000" cy="46355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th-TH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รายละเอียดตัวชี้วัด</a:t>
            </a:r>
          </a:p>
        </p:txBody>
      </p:sp>
    </p:spTree>
    <p:extLst>
      <p:ext uri="{BB962C8B-B14F-4D97-AF65-F5344CB8AC3E}">
        <p14:creationId xmlns:p14="http://schemas.microsoft.com/office/powerpoint/2010/main" val="33130385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50AD3CAB-7ED0-E6EC-6196-3102F44568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511" y="-19664"/>
            <a:ext cx="12124641" cy="6858000"/>
          </a:xfrm>
          <a:prstGeom prst="rect">
            <a:avLst/>
          </a:prstGeom>
        </p:spPr>
      </p:pic>
      <p:sp>
        <p:nvSpPr>
          <p:cNvPr id="5" name="ตัวแทนหมายเลขสไลด์ 16">
            <a:extLst>
              <a:ext uri="{FF2B5EF4-FFF2-40B4-BE49-F238E27FC236}">
                <a16:creationId xmlns:a16="http://schemas.microsoft.com/office/drawing/2014/main" id="{EC720AD7-5A44-A128-183C-5840B5B4CAD1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>
          <a:xfrm>
            <a:off x="11799977" y="6465464"/>
            <a:ext cx="235584" cy="236090"/>
          </a:xfrm>
          <a:solidFill>
            <a:srgbClr val="FFC000"/>
          </a:solidFill>
        </p:spPr>
        <p:txBody>
          <a:bodyPr/>
          <a:lstStyle/>
          <a:p>
            <a:pPr marL="38100">
              <a:lnSpc>
                <a:spcPts val="1775"/>
              </a:lnSpc>
            </a:pPr>
            <a:fld id="{81D60167-4931-47E6-BA6A-407CBD079E47}" type="slidenum">
              <a:rPr lang="th-TH" sz="1800" b="1" spc="-25" smtClean="0"/>
              <a:t>5</a:t>
            </a:fld>
            <a:endParaRPr lang="th-TH" sz="1800" b="1" spc="-25" dirty="0"/>
          </a:p>
        </p:txBody>
      </p:sp>
      <p:grpSp>
        <p:nvGrpSpPr>
          <p:cNvPr id="6" name="กลุ่ม 4">
            <a:extLst>
              <a:ext uri="{FF2B5EF4-FFF2-40B4-BE49-F238E27FC236}">
                <a16:creationId xmlns:a16="http://schemas.microsoft.com/office/drawing/2014/main" id="{9B45FE9C-5D4F-488B-F443-3CA4FFB48905}"/>
              </a:ext>
            </a:extLst>
          </p:cNvPr>
          <p:cNvGrpSpPr>
            <a:grpSpLocks/>
          </p:cNvGrpSpPr>
          <p:nvPr/>
        </p:nvGrpSpPr>
        <p:grpSpPr bwMode="auto">
          <a:xfrm>
            <a:off x="6480746" y="165440"/>
            <a:ext cx="811325" cy="486601"/>
            <a:chOff x="7076053" y="1707729"/>
            <a:chExt cx="1164188" cy="628202"/>
          </a:xfrm>
        </p:grpSpPr>
        <p:pic>
          <p:nvPicPr>
            <p:cNvPr id="7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ED0128C8-1C61-1697-61A7-55276DAD634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9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" name="TextBox 2">
              <a:extLst>
                <a:ext uri="{FF2B5EF4-FFF2-40B4-BE49-F238E27FC236}">
                  <a16:creationId xmlns:a16="http://schemas.microsoft.com/office/drawing/2014/main" id="{D99C3E8D-CFD0-1B74-DD31-0DF2EE5B14F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076053" y="1739921"/>
              <a:ext cx="1164188" cy="5960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น้ำหนัก</a:t>
              </a:r>
              <a:endParaRPr kumimoji="0" lang="en-US" alt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  <a:p>
              <a:pPr marL="0" marR="0" lvl="0" indent="0" algn="ctr" defTabSz="9144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10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1498361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ตาราง 1">
            <a:extLst>
              <a:ext uri="{FF2B5EF4-FFF2-40B4-BE49-F238E27FC236}">
                <a16:creationId xmlns:a16="http://schemas.microsoft.com/office/drawing/2014/main" id="{9F731A4F-E17C-7597-F85E-82FEBAD417B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28661561"/>
              </p:ext>
            </p:extLst>
          </p:nvPr>
        </p:nvGraphicFramePr>
        <p:xfrm>
          <a:off x="191723" y="750173"/>
          <a:ext cx="11808553" cy="176954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4739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56115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83168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th-TH" sz="17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ตัวชี้วัด </a:t>
                      </a:r>
                      <a:r>
                        <a:rPr kumimoji="0" lang="en-US" sz="17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:</a:t>
                      </a:r>
                      <a:r>
                        <a:rPr kumimoji="0" lang="th-TH" sz="17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2. อัตราการขยายตัวของมูลค่าสินค้าเกษตรที่ผ่านการตรวจรับรองมาตรฐานการปฏิบัติทางการเกษตรที่ดี </a:t>
                      </a:r>
                      <a:r>
                        <a:rPr kumimoji="0" lang="th-TH" altLang="en-US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(ปีงบประมาณ)</a:t>
                      </a:r>
                      <a:r>
                        <a:rPr kumimoji="0" lang="th-TH" sz="17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(สินค้า </a:t>
                      </a:r>
                      <a:r>
                        <a:rPr kumimoji="0" lang="en-US" sz="17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GAP : </a:t>
                      </a:r>
                      <a:r>
                        <a:rPr kumimoji="0" lang="th-TH" sz="17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กุ้งทะเล ปลานิล)</a:t>
                      </a:r>
                    </a:p>
                  </a:txBody>
                  <a:tcPr marL="91428" marR="91428" marT="45666" marB="4566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51268">
                <a:tc>
                  <a:txBody>
                    <a:bodyPr/>
                    <a:lstStyle/>
                    <a:p>
                      <a:r>
                        <a:rPr lang="th-TH" sz="1700" b="1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หน่วยงานรับผิดชอบหลัก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700" b="1" kern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กองยุทธศาสตร์และแผนงาน (ผู้รายงานผล กพร. รอบ 12 เดือน)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th-TH" sz="17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กองนโยบายและแผนพัฒนาการประมง </a:t>
                      </a:r>
                      <a:r>
                        <a:rPr lang="th-TH" sz="1700" b="1" kern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(ผู้วิเคราะห์ข้อมูล)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th-TH" sz="1700" b="1" strike="noStrike" kern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กองวิจัยและพัฒนาการเพาะเลี้ยงสัตว์น้ำชายฝั่ง </a:t>
                      </a:r>
                      <a:r>
                        <a:rPr lang="th-TH" sz="1700" b="1" strike="noStrik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(ผู้ดำเนินการ)</a:t>
                      </a:r>
                      <a:r>
                        <a:rPr lang="th-TH" sz="1700" b="1" strike="noStrik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endParaRPr lang="th-TH" sz="1700" b="1" strike="noStrike" kern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r>
                        <a:rPr lang="th-TH" sz="1700" b="1" strike="noStrik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กองวิจัยและพัฒนาการเพาะเลี้ยงสัตว์น้ำจืด </a:t>
                      </a:r>
                      <a:r>
                        <a:rPr lang="th-TH" sz="1700" b="1" strike="noStrik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(ผู้ดำเนินการ)</a:t>
                      </a:r>
                      <a:r>
                        <a:rPr lang="th-TH" sz="1700" b="1" strike="noStrik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th-TH" sz="1700" b="1" strike="noStrike" kern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กองพัฒนาระบบการรับรองมาตรฐานสินค้าประมงและหลักฐานเพื่อการสืบค้น </a:t>
                      </a:r>
                      <a:r>
                        <a:rPr lang="th-TH" sz="1700" b="1" strike="noStrik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(ผู้ดำเนินการ , </a:t>
                      </a:r>
                      <a:r>
                        <a:rPr lang="th-TH" sz="1700" b="1" strike="noStrike" kern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ผู้รายงานผล กพร. รอบ 6 , 9 เดือน</a:t>
                      </a:r>
                      <a:r>
                        <a:rPr lang="th-TH" sz="1700" b="1" strike="noStrik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700" b="1" strike="noStrik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id="{34DC3D7E-AEE8-EAD4-34EA-852677DB3A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399" y="2642527"/>
            <a:ext cx="3897313" cy="354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แผนการดำเนินการตามตัวชี้วัด (ต.ค. 68 – ก.ย. 69)</a:t>
            </a:r>
          </a:p>
        </p:txBody>
      </p:sp>
      <p:graphicFrame>
        <p:nvGraphicFramePr>
          <p:cNvPr id="6" name="Table 12">
            <a:extLst>
              <a:ext uri="{FF2B5EF4-FFF2-40B4-BE49-F238E27FC236}">
                <a16:creationId xmlns:a16="http://schemas.microsoft.com/office/drawing/2014/main" id="{00D828AF-0A28-500D-3768-45BB39ACA7E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5196633"/>
              </p:ext>
            </p:extLst>
          </p:nvPr>
        </p:nvGraphicFramePr>
        <p:xfrm>
          <a:off x="191723" y="3053690"/>
          <a:ext cx="11808553" cy="2811668"/>
        </p:xfrm>
        <a:graphic>
          <a:graphicData uri="http://schemas.openxmlformats.org/drawingml/2006/table">
            <a:tbl>
              <a:tblPr firstRow="1" bandRow="1"/>
              <a:tblGrid>
                <a:gridCol w="36396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016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4710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6612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6612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6612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6612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6612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6612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6612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566120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566120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566120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566120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</a:tblGrid>
              <a:tr h="189800"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ที่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dirty="0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กิจกรรม</a:t>
                      </a:r>
                      <a:endParaRPr lang="th-TH" sz="16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gridSpan="1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ปีงบประมาณ พ.ศ. 2569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0642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ต.ค.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พ.ย.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ธ.ค.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ม.ค.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ก.พ.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มี.ค.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เม.ย.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พ.ค.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มิ.ย.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ก.ค.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ส.ค.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ก.ย.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defRPr/>
                      </a:pPr>
                      <a:r>
                        <a:rPr lang="en-US" sz="1600" b="0" i="0" u="none" strike="noStrike" kern="1200" baseline="0" dirty="0">
                          <a:solidFill>
                            <a:schemeClr val="tx1"/>
                          </a:solidFill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</a:t>
                      </a:r>
                      <a:endParaRPr lang="th-TH" sz="1600" b="0" i="0" u="none" strike="noStrike" kern="1200" baseline="0" dirty="0">
                        <a:solidFill>
                          <a:schemeClr val="tx1"/>
                        </a:solidFill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th-TH" sz="155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จัดทำแผนปฏิบัติงานขับเคลื่อนการเพิ่มมูลค่าสินค้า สินค้าประมง </a:t>
                      </a:r>
                      <a:r>
                        <a:rPr kumimoji="0" lang="en-US" sz="155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GAP </a:t>
                      </a:r>
                      <a:r>
                        <a:rPr kumimoji="0" lang="th-TH" sz="155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กุ้งทะเล ปลานิล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188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defRPr/>
                      </a:pPr>
                      <a:r>
                        <a:rPr lang="th-TH" sz="1600" b="0" i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</a:p>
                  </a:txBody>
                  <a:tcPr marL="91445" marR="91445" marT="45712" marB="45712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th-TH" sz="155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ขับเคลื่อนงานตามแผนงานโครงการ /แผนปฏิบัติการ สินค้าเกษตร </a:t>
                      </a:r>
                      <a:r>
                        <a:rPr kumimoji="0" lang="en-US" sz="155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GAP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th-TH" sz="155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- เตรียมความพร้อมและพัฒนาศักยภาพของเกษตรกรและผู้ประกอบการ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th-TH" sz="155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- ตรวจประเมินมาตรฐานและสุขอนามัยฟาร์ม</a:t>
                      </a:r>
                    </a:p>
                  </a:txBody>
                  <a:tcPr marL="91445" marR="91445" marT="45712" marB="45712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064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defRPr/>
                      </a:pPr>
                      <a:r>
                        <a:rPr lang="en-US" sz="1600" b="0" i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</a:t>
                      </a:r>
                      <a:endParaRPr lang="th-TH" sz="1600" b="0" i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th-TH" sz="155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ติดตามความก้าวหน้าการปฏิบัติงานตามแผน รอบ 6</a:t>
                      </a:r>
                      <a:r>
                        <a:rPr kumimoji="0" lang="en-US" sz="155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kumimoji="0" lang="th-TH" sz="155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เดือน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0813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defRPr/>
                      </a:pPr>
                      <a:r>
                        <a:rPr lang="en-US" sz="1600" b="0" i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</a:t>
                      </a:r>
                      <a:endParaRPr lang="th-TH" sz="1600" b="0" i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th-TH" sz="155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ติดตามความก้าวหน้าการปฏิบัติงานตามแผน รอบ </a:t>
                      </a:r>
                      <a:r>
                        <a:rPr kumimoji="0" lang="en-US" sz="155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9 </a:t>
                      </a:r>
                      <a:r>
                        <a:rPr kumimoji="0" lang="th-TH" sz="155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เดือน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0064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defRPr/>
                      </a:pPr>
                      <a:r>
                        <a:rPr lang="en-US" sz="1600" b="0" i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5</a:t>
                      </a:r>
                      <a:endParaRPr lang="th-TH" sz="1600" b="0" i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th-TH" sz="155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ติดตามรายงานผลการปฏิบัติงานตามตัวชี้วัด รอบ 12 เดือน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cxnSp>
        <p:nvCxnSpPr>
          <p:cNvPr id="7" name="ลูกศรเชื่อมต่อแบบตรง 4">
            <a:extLst>
              <a:ext uri="{FF2B5EF4-FFF2-40B4-BE49-F238E27FC236}">
                <a16:creationId xmlns:a16="http://schemas.microsoft.com/office/drawing/2014/main" id="{092DA7B9-8475-B04C-2A45-B850F284868A}"/>
              </a:ext>
            </a:extLst>
          </p:cNvPr>
          <p:cNvCxnSpPr>
            <a:cxnSpLocks/>
          </p:cNvCxnSpPr>
          <p:nvPr/>
        </p:nvCxnSpPr>
        <p:spPr>
          <a:xfrm>
            <a:off x="5281892" y="3923973"/>
            <a:ext cx="1057948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ลูกศรเชื่อมต่อแบบตรง 7">
            <a:extLst>
              <a:ext uri="{FF2B5EF4-FFF2-40B4-BE49-F238E27FC236}">
                <a16:creationId xmlns:a16="http://schemas.microsoft.com/office/drawing/2014/main" id="{327D3BAA-2F82-A1D8-62C6-62DB7AC1C76C}"/>
              </a:ext>
            </a:extLst>
          </p:cNvPr>
          <p:cNvCxnSpPr>
            <a:cxnSpLocks/>
          </p:cNvCxnSpPr>
          <p:nvPr/>
        </p:nvCxnSpPr>
        <p:spPr>
          <a:xfrm>
            <a:off x="8110219" y="5023204"/>
            <a:ext cx="484511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ลูกศรเชื่อมต่อแบบตรง 8">
            <a:extLst>
              <a:ext uri="{FF2B5EF4-FFF2-40B4-BE49-F238E27FC236}">
                <a16:creationId xmlns:a16="http://schemas.microsoft.com/office/drawing/2014/main" id="{14796106-9892-088E-0F7D-D5CC9F3E8222}"/>
              </a:ext>
            </a:extLst>
          </p:cNvPr>
          <p:cNvCxnSpPr>
            <a:cxnSpLocks/>
          </p:cNvCxnSpPr>
          <p:nvPr/>
        </p:nvCxnSpPr>
        <p:spPr>
          <a:xfrm>
            <a:off x="9742424" y="5338128"/>
            <a:ext cx="480249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ลูกศรเชื่อมต่อแบบตรง 15">
            <a:extLst>
              <a:ext uri="{FF2B5EF4-FFF2-40B4-BE49-F238E27FC236}">
                <a16:creationId xmlns:a16="http://schemas.microsoft.com/office/drawing/2014/main" id="{D6E9BE2C-6A72-1F9E-4D57-4EA306C82AB9}"/>
              </a:ext>
            </a:extLst>
          </p:cNvPr>
          <p:cNvCxnSpPr>
            <a:cxnSpLocks/>
          </p:cNvCxnSpPr>
          <p:nvPr/>
        </p:nvCxnSpPr>
        <p:spPr>
          <a:xfrm>
            <a:off x="11471036" y="5695043"/>
            <a:ext cx="529240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ลูกศรเชื่อมต่อแบบตรง 19">
            <a:extLst>
              <a:ext uri="{FF2B5EF4-FFF2-40B4-BE49-F238E27FC236}">
                <a16:creationId xmlns:a16="http://schemas.microsoft.com/office/drawing/2014/main" id="{027C87E0-72C2-1E95-7AC8-CC6D7D82D7DC}"/>
              </a:ext>
            </a:extLst>
          </p:cNvPr>
          <p:cNvCxnSpPr>
            <a:cxnSpLocks/>
          </p:cNvCxnSpPr>
          <p:nvPr/>
        </p:nvCxnSpPr>
        <p:spPr>
          <a:xfrm>
            <a:off x="6339840" y="4483336"/>
            <a:ext cx="5660436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ลูกศรเชื่อมต่อแบบตรง 19">
            <a:extLst>
              <a:ext uri="{FF2B5EF4-FFF2-40B4-BE49-F238E27FC236}">
                <a16:creationId xmlns:a16="http://schemas.microsoft.com/office/drawing/2014/main" id="{30B04609-C78B-8C35-EA64-B03B5CA5A322}"/>
              </a:ext>
            </a:extLst>
          </p:cNvPr>
          <p:cNvCxnSpPr>
            <a:cxnSpLocks/>
          </p:cNvCxnSpPr>
          <p:nvPr/>
        </p:nvCxnSpPr>
        <p:spPr>
          <a:xfrm>
            <a:off x="6339840" y="4720403"/>
            <a:ext cx="5660436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ตัวแทนหมายเลขสไลด์ 3">
            <a:extLst>
              <a:ext uri="{FF2B5EF4-FFF2-40B4-BE49-F238E27FC236}">
                <a16:creationId xmlns:a16="http://schemas.microsoft.com/office/drawing/2014/main" id="{10FA0509-51CE-B13C-9A3A-E015E4702ABF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>
          <a:xfrm>
            <a:off x="11631330" y="6399319"/>
            <a:ext cx="358059" cy="286661"/>
          </a:xfrm>
        </p:spPr>
        <p:txBody>
          <a:bodyPr/>
          <a:lstStyle/>
          <a:p>
            <a:pPr marL="38100" algn="ctr">
              <a:lnSpc>
                <a:spcPts val="1775"/>
              </a:lnSpc>
            </a:pPr>
            <a:fld id="{81D60167-4931-47E6-BA6A-407CBD079E47}" type="slidenum">
              <a:rPr lang="th-TH" spc="-25" smtClean="0"/>
              <a:pPr marL="38100" algn="ctr">
                <a:lnSpc>
                  <a:spcPts val="1775"/>
                </a:lnSpc>
              </a:pPr>
              <a:t>6</a:t>
            </a:fld>
            <a:endParaRPr lang="th-TH" spc="-25" dirty="0"/>
          </a:p>
        </p:txBody>
      </p:sp>
      <p:sp>
        <p:nvSpPr>
          <p:cNvPr id="11" name="สี่เหลี่ยมผืนผ้า 45">
            <a:extLst>
              <a:ext uri="{FF2B5EF4-FFF2-40B4-BE49-F238E27FC236}">
                <a16:creationId xmlns:a16="http://schemas.microsoft.com/office/drawing/2014/main" id="{AD15F243-F136-AEE2-E1D2-3FD5D2D63C76}"/>
              </a:ext>
            </a:extLst>
          </p:cNvPr>
          <p:cNvSpPr/>
          <p:nvPr/>
        </p:nvSpPr>
        <p:spPr>
          <a:xfrm>
            <a:off x="0" y="0"/>
            <a:ext cx="12192000" cy="46355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th-TH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รายละเอียดตัวชี้วัด</a:t>
            </a:r>
          </a:p>
        </p:txBody>
      </p:sp>
    </p:spTree>
    <p:extLst>
      <p:ext uri="{BB962C8B-B14F-4D97-AF65-F5344CB8AC3E}">
        <p14:creationId xmlns:p14="http://schemas.microsoft.com/office/powerpoint/2010/main" val="34242893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E0E24C5E-AEC6-64A8-C1CD-5E9C25C386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207" y="0"/>
            <a:ext cx="12143586" cy="6858000"/>
          </a:xfrm>
          <a:prstGeom prst="rect">
            <a:avLst/>
          </a:prstGeom>
        </p:spPr>
      </p:pic>
      <p:sp>
        <p:nvSpPr>
          <p:cNvPr id="4" name="ตัวแทนหมายเลขสไลด์ 3">
            <a:extLst>
              <a:ext uri="{FF2B5EF4-FFF2-40B4-BE49-F238E27FC236}">
                <a16:creationId xmlns:a16="http://schemas.microsoft.com/office/drawing/2014/main" id="{F79304C1-59EA-0032-7400-7FB1FBF7AAE2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>
          <a:xfrm>
            <a:off x="11734801" y="6466965"/>
            <a:ext cx="239486" cy="271291"/>
          </a:xfrm>
          <a:solidFill>
            <a:srgbClr val="FFC000"/>
          </a:solidFill>
        </p:spPr>
        <p:txBody>
          <a:bodyPr/>
          <a:lstStyle/>
          <a:p>
            <a:pPr marL="38100" algn="ctr">
              <a:lnSpc>
                <a:spcPts val="1775"/>
              </a:lnSpc>
            </a:pPr>
            <a:fld id="{81D60167-4931-47E6-BA6A-407CBD079E47}" type="slidenum">
              <a:rPr lang="th-TH" b="1" spc="-25" smtClean="0"/>
              <a:pPr marL="38100" algn="ctr">
                <a:lnSpc>
                  <a:spcPts val="1775"/>
                </a:lnSpc>
              </a:pPr>
              <a:t>7</a:t>
            </a:fld>
            <a:endParaRPr lang="th-TH" b="1" spc="-25" dirty="0"/>
          </a:p>
        </p:txBody>
      </p:sp>
      <p:grpSp>
        <p:nvGrpSpPr>
          <p:cNvPr id="5" name="กลุ่ม 4">
            <a:extLst>
              <a:ext uri="{FF2B5EF4-FFF2-40B4-BE49-F238E27FC236}">
                <a16:creationId xmlns:a16="http://schemas.microsoft.com/office/drawing/2014/main" id="{B4E89F43-45D4-19CE-24B8-06116E97886A}"/>
              </a:ext>
            </a:extLst>
          </p:cNvPr>
          <p:cNvGrpSpPr>
            <a:grpSpLocks/>
          </p:cNvGrpSpPr>
          <p:nvPr/>
        </p:nvGrpSpPr>
        <p:grpSpPr bwMode="auto">
          <a:xfrm>
            <a:off x="8399193" y="111652"/>
            <a:ext cx="811325" cy="486601"/>
            <a:chOff x="7076053" y="1707729"/>
            <a:chExt cx="1164188" cy="628202"/>
          </a:xfrm>
        </p:grpSpPr>
        <p:pic>
          <p:nvPicPr>
            <p:cNvPr id="6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4C595C0F-A915-5905-EDE8-9E8665857B5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9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" name="TextBox 2">
              <a:extLst>
                <a:ext uri="{FF2B5EF4-FFF2-40B4-BE49-F238E27FC236}">
                  <a16:creationId xmlns:a16="http://schemas.microsoft.com/office/drawing/2014/main" id="{6F8E821A-3FC6-4808-35BB-D567CF7E761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076053" y="1739921"/>
              <a:ext cx="1164188" cy="5960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น้ำหนัก</a:t>
              </a:r>
              <a:endParaRPr kumimoji="0" lang="en-US" alt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  <a:p>
              <a:pPr marL="0" marR="0" lvl="0" indent="0" algn="ctr" defTabSz="9144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10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580731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CADDE120-ED83-7D33-6A05-82B132774D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780" y="2326635"/>
            <a:ext cx="3849131" cy="3469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แผนการดำเนินการตามตัวชี้วัด (ต.ค. 68 – ก.ย. 69)</a:t>
            </a:r>
          </a:p>
        </p:txBody>
      </p:sp>
      <p:graphicFrame>
        <p:nvGraphicFramePr>
          <p:cNvPr id="3" name="Table 12">
            <a:extLst>
              <a:ext uri="{FF2B5EF4-FFF2-40B4-BE49-F238E27FC236}">
                <a16:creationId xmlns:a16="http://schemas.microsoft.com/office/drawing/2014/main" id="{FD2D4F9D-9B3E-6EDF-90EA-2CB443B1437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90752908"/>
              </p:ext>
            </p:extLst>
          </p:nvPr>
        </p:nvGraphicFramePr>
        <p:xfrm>
          <a:off x="376739" y="2752045"/>
          <a:ext cx="11599920" cy="3474398"/>
        </p:xfrm>
        <a:graphic>
          <a:graphicData uri="http://schemas.openxmlformats.org/drawingml/2006/table">
            <a:tbl>
              <a:tblPr firstRow="1" bandRow="1"/>
              <a:tblGrid>
                <a:gridCol w="3575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4396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9161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4563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5611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5611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56117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56117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56117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56117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556117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556117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556117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556117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</a:tblGrid>
              <a:tr h="318634"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ที่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dirty="0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กิจกรรม</a:t>
                      </a:r>
                      <a:endParaRPr lang="th-TH" sz="16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gridSpan="1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ปีงบประมาณ พ.ศ. 2569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8634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ต.ค.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พ.ย.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ธ.ค.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ม.ค.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ก.พ.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มี.ค.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เม.ย.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พ.ค.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มิ.ย.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ก.ค.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ส.ค.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ก.ย.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defRPr/>
                      </a:pPr>
                      <a:r>
                        <a:rPr lang="en-US" sz="1550" b="0" i="0" u="none" strike="noStrike" kern="1200" baseline="0" dirty="0">
                          <a:solidFill>
                            <a:schemeClr val="tx1"/>
                          </a:solidFill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</a:t>
                      </a:r>
                      <a:endParaRPr lang="th-TH" sz="1550" b="0" i="0" u="none" strike="noStrike" kern="1200" baseline="0" dirty="0">
                        <a:solidFill>
                          <a:schemeClr val="tx1"/>
                        </a:solidFill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th-TH" sz="15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จัดทำแผนปฏิบัติงานขับเคลื่อนการเพิ่มมูลค่าสินค้า สินค้าประมงอินทรีย์</a:t>
                      </a:r>
                      <a:endParaRPr kumimoji="0" lang="en-US" sz="15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696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defRPr/>
                      </a:pPr>
                      <a:r>
                        <a:rPr lang="th-TH" sz="1550" b="0" i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</a:p>
                  </a:txBody>
                  <a:tcPr marL="91445" marR="91445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th-TH" sz="15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ขับเคลื่อนงานตามแผนงานโครงการ /แผนปฏิบัติการ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th-TH" sz="15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- สร้างเสริมองค์ความรู้ด้านการเพาะเลี้ยงสัตว์น้ำอินทรีย์แก่เกษตรกร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th-TH" sz="15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- สนับสนุนปัจจัยการผลิตแก่เกษตรกร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th-TH" sz="15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- ตร</a:t>
                      </a:r>
                      <a:r>
                        <a:rPr kumimoji="0" lang="th-TH" sz="15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วจประเมินและให้การรับรองฟาร์มตามมาตรฐานเกษตรอินทรีย์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th-TH" sz="15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- พัฒนาแหล่งผลิตลูกพันธุ์สัตว์น้ำอินทรีย์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th-TH" sz="15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- พัฒนาแหล่งผลิตอาหารสัตว์น้ำอินทรีย์</a:t>
                      </a:r>
                      <a:endParaRPr kumimoji="0" lang="en-US" sz="15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1863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defRPr/>
                      </a:pPr>
                      <a:r>
                        <a:rPr lang="en-US" sz="155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</a:t>
                      </a:r>
                      <a:endParaRPr lang="th-TH" sz="155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th-TH" sz="15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ติดตามความก้าวหน้าการปฏิบัติงานตามแผน รอบ 6</a:t>
                      </a:r>
                      <a:r>
                        <a:rPr kumimoji="0" lang="en-US" sz="15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kumimoji="0" lang="th-TH" sz="15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เดือน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2329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defRPr/>
                      </a:pPr>
                      <a:r>
                        <a:rPr lang="en-US" sz="155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</a:t>
                      </a:r>
                      <a:endParaRPr lang="th-TH" sz="155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th-TH" sz="15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ติดตามความก้าวหน้าการปฏิบัติงานตามแผน รอบ </a:t>
                      </a:r>
                      <a:r>
                        <a:rPr kumimoji="0" lang="en-US" sz="15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9 </a:t>
                      </a:r>
                      <a:r>
                        <a:rPr kumimoji="0" lang="th-TH" sz="15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เดือน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1863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defRPr/>
                      </a:pPr>
                      <a:r>
                        <a:rPr lang="en-US" sz="155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5</a:t>
                      </a:r>
                      <a:endParaRPr lang="th-TH" sz="155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kumimoji="0" lang="th-TH" sz="15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ติดตามรายงานผลการปฏิบัติงานตามตัวชี้วัด รอบ 12 เดือน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cxnSp>
        <p:nvCxnSpPr>
          <p:cNvPr id="4" name="ลูกศรเชื่อมต่อแบบตรง 4">
            <a:extLst>
              <a:ext uri="{FF2B5EF4-FFF2-40B4-BE49-F238E27FC236}">
                <a16:creationId xmlns:a16="http://schemas.microsoft.com/office/drawing/2014/main" id="{F80D64AF-8B9A-CA28-82A9-E2FE427D3C77}"/>
              </a:ext>
            </a:extLst>
          </p:cNvPr>
          <p:cNvCxnSpPr/>
          <p:nvPr/>
        </p:nvCxnSpPr>
        <p:spPr>
          <a:xfrm>
            <a:off x="5392113" y="3562119"/>
            <a:ext cx="1039113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ลูกศรเชื่อมต่อแบบตรง 15">
            <a:extLst>
              <a:ext uri="{FF2B5EF4-FFF2-40B4-BE49-F238E27FC236}">
                <a16:creationId xmlns:a16="http://schemas.microsoft.com/office/drawing/2014/main" id="{B51FA7BF-9F53-DAA8-00D6-BE3B75606385}"/>
              </a:ext>
            </a:extLst>
          </p:cNvPr>
          <p:cNvCxnSpPr/>
          <p:nvPr/>
        </p:nvCxnSpPr>
        <p:spPr>
          <a:xfrm>
            <a:off x="8140142" y="5364936"/>
            <a:ext cx="468680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7" name="ตาราง 6">
            <a:extLst>
              <a:ext uri="{FF2B5EF4-FFF2-40B4-BE49-F238E27FC236}">
                <a16:creationId xmlns:a16="http://schemas.microsoft.com/office/drawing/2014/main" id="{6A87C7C1-D7D1-5B0C-E8A5-D835083E785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7860387"/>
              </p:ext>
            </p:extLst>
          </p:nvPr>
        </p:nvGraphicFramePr>
        <p:xfrm>
          <a:off x="376739" y="748201"/>
          <a:ext cx="11628439" cy="14002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978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43057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773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th-TH" sz="17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ตัวชี้วัด </a:t>
                      </a:r>
                      <a:r>
                        <a:rPr kumimoji="0" lang="en-US" sz="17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:</a:t>
                      </a:r>
                      <a:r>
                        <a:rPr kumimoji="0" lang="th-TH" sz="17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kumimoji="0" lang="th-TH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3. อัตราการขยายตัวของมูลค่าสินค้าเกษตรปลอดภัยที่เป็นสินค้าอินทรีย์</a:t>
                      </a:r>
                      <a:r>
                        <a:rPr kumimoji="0" lang="th-TH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 panose="020B0604020202020204"/>
                        </a:rPr>
                        <a:t> </a:t>
                      </a:r>
                      <a:r>
                        <a:rPr kumimoji="0" lang="th-TH" altLang="en-US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(ปีงบประมาณ)</a:t>
                      </a:r>
                      <a:r>
                        <a:rPr kumimoji="0" lang="th-TH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 panose="020B0604020202020204"/>
                        </a:rPr>
                        <a:t>  (</a:t>
                      </a:r>
                      <a:r>
                        <a:rPr lang="th-TH" sz="18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สินค้าประมงอินทรีย์)</a:t>
                      </a:r>
                      <a:endParaRPr kumimoji="0" lang="th-TH" sz="17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28" marR="91428" marT="45666" marB="4566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737">
                <a:tc>
                  <a:txBody>
                    <a:bodyPr/>
                    <a:lstStyle/>
                    <a:p>
                      <a:r>
                        <a:rPr lang="th-TH" sz="1700" b="1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หน่วยงานรับผิดชอบหลัก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700" b="1" kern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กอง</a:t>
                      </a:r>
                      <a:r>
                        <a:rPr lang="th-TH" sz="1600" b="1" kern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ยุทธศาสตร์และแผนงาน (ผู้รายงานผล กพร. รอบ 12 เดือน)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กองนโยบายและแผนพัฒนาการประมง </a:t>
                      </a:r>
                      <a:r>
                        <a:rPr lang="th-TH" sz="1600" b="1" kern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(ผู้วิเคราะห์ข้อมูล)</a:t>
                      </a:r>
                    </a:p>
                    <a:p>
                      <a:r>
                        <a:rPr lang="th-TH" sz="1600" b="1" strike="noStrike" kern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กองพัฒนาระบบการรับรองมาตรฐานสินค้าประมงและหลักฐานเพื่อการสืบค้น </a:t>
                      </a:r>
                      <a:r>
                        <a:rPr lang="th-TH" sz="1600" b="1" strike="noStrik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(ผู้ดำเนินการ)</a:t>
                      </a:r>
                      <a:r>
                        <a:rPr lang="th-TH" sz="1600" b="1" strike="noStrik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</a:p>
                    <a:p>
                      <a:r>
                        <a:rPr lang="th-TH" sz="1600" b="1" strike="noStrik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กองวิจัยและพัฒนาการเพาะเลี้ยงสัตว์น้ำจืด </a:t>
                      </a:r>
                      <a:r>
                        <a:rPr lang="th-TH" sz="1600" b="1" strike="noStrik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(ผู้ดำเนินการ , </a:t>
                      </a:r>
                      <a:r>
                        <a:rPr lang="th-TH" sz="1600" b="1" strike="noStrike" kern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ผู้รายงานผล กพร. รอบ 6 , 9 เดือน</a:t>
                      </a:r>
                      <a:r>
                        <a:rPr lang="th-TH" sz="1600" b="1" strike="noStrik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600" b="1" strike="noStrik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cxnSp>
        <p:nvCxnSpPr>
          <p:cNvPr id="8" name="ลูกศรเชื่อมต่อแบบตรง 15">
            <a:extLst>
              <a:ext uri="{FF2B5EF4-FFF2-40B4-BE49-F238E27FC236}">
                <a16:creationId xmlns:a16="http://schemas.microsoft.com/office/drawing/2014/main" id="{D1CAC335-4BB2-1F4F-046F-50185DF0028B}"/>
              </a:ext>
            </a:extLst>
          </p:cNvPr>
          <p:cNvCxnSpPr/>
          <p:nvPr/>
        </p:nvCxnSpPr>
        <p:spPr>
          <a:xfrm>
            <a:off x="9799386" y="5723351"/>
            <a:ext cx="468680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ลูกศรเชื่อมต่อแบบตรง 15">
            <a:extLst>
              <a:ext uri="{FF2B5EF4-FFF2-40B4-BE49-F238E27FC236}">
                <a16:creationId xmlns:a16="http://schemas.microsoft.com/office/drawing/2014/main" id="{666876C1-C6D8-42FE-D784-818A0A741371}"/>
              </a:ext>
            </a:extLst>
          </p:cNvPr>
          <p:cNvCxnSpPr/>
          <p:nvPr/>
        </p:nvCxnSpPr>
        <p:spPr>
          <a:xfrm>
            <a:off x="11484233" y="6058631"/>
            <a:ext cx="468680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ลูกศรเชื่อมต่อแบบตรง 19">
            <a:extLst>
              <a:ext uri="{FF2B5EF4-FFF2-40B4-BE49-F238E27FC236}">
                <a16:creationId xmlns:a16="http://schemas.microsoft.com/office/drawing/2014/main" id="{5D5FAF2A-3C18-6832-D768-55AEE898962A}"/>
              </a:ext>
            </a:extLst>
          </p:cNvPr>
          <p:cNvCxnSpPr>
            <a:cxnSpLocks/>
          </p:cNvCxnSpPr>
          <p:nvPr/>
        </p:nvCxnSpPr>
        <p:spPr>
          <a:xfrm>
            <a:off x="5890014" y="4184063"/>
            <a:ext cx="4892040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ลูกศรเชื่อมต่อแบบตรง 19">
            <a:extLst>
              <a:ext uri="{FF2B5EF4-FFF2-40B4-BE49-F238E27FC236}">
                <a16:creationId xmlns:a16="http://schemas.microsoft.com/office/drawing/2014/main" id="{91D6B7B6-7943-B5DD-92C5-9D9C0FD77B08}"/>
              </a:ext>
            </a:extLst>
          </p:cNvPr>
          <p:cNvCxnSpPr>
            <a:cxnSpLocks/>
          </p:cNvCxnSpPr>
          <p:nvPr/>
        </p:nvCxnSpPr>
        <p:spPr>
          <a:xfrm>
            <a:off x="8071316" y="4411986"/>
            <a:ext cx="2710738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ลูกศรเชื่อมต่อแบบตรง 19">
            <a:extLst>
              <a:ext uri="{FF2B5EF4-FFF2-40B4-BE49-F238E27FC236}">
                <a16:creationId xmlns:a16="http://schemas.microsoft.com/office/drawing/2014/main" id="{F4999E92-1B08-C015-2EA0-7463F13C1850}"/>
              </a:ext>
            </a:extLst>
          </p:cNvPr>
          <p:cNvCxnSpPr>
            <a:cxnSpLocks/>
          </p:cNvCxnSpPr>
          <p:nvPr/>
        </p:nvCxnSpPr>
        <p:spPr>
          <a:xfrm>
            <a:off x="5890014" y="4631738"/>
            <a:ext cx="5994073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ลูกศรเชื่อมต่อแบบตรง 19">
            <a:extLst>
              <a:ext uri="{FF2B5EF4-FFF2-40B4-BE49-F238E27FC236}">
                <a16:creationId xmlns:a16="http://schemas.microsoft.com/office/drawing/2014/main" id="{372792F8-9E97-E429-7FDF-3CDE06D5A521}"/>
              </a:ext>
            </a:extLst>
          </p:cNvPr>
          <p:cNvCxnSpPr>
            <a:cxnSpLocks/>
          </p:cNvCxnSpPr>
          <p:nvPr/>
        </p:nvCxnSpPr>
        <p:spPr>
          <a:xfrm>
            <a:off x="10309614" y="4831763"/>
            <a:ext cx="1574473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ลูกศรเชื่อมต่อแบบตรง 19">
            <a:extLst>
              <a:ext uri="{FF2B5EF4-FFF2-40B4-BE49-F238E27FC236}">
                <a16:creationId xmlns:a16="http://schemas.microsoft.com/office/drawing/2014/main" id="{711E4492-2EA0-C8F2-E685-4EAAAFB3AF0C}"/>
              </a:ext>
            </a:extLst>
          </p:cNvPr>
          <p:cNvCxnSpPr>
            <a:cxnSpLocks/>
          </p:cNvCxnSpPr>
          <p:nvPr/>
        </p:nvCxnSpPr>
        <p:spPr>
          <a:xfrm>
            <a:off x="5890014" y="5005180"/>
            <a:ext cx="5471160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ตัวแทนหมายเลขสไลด์ 11">
            <a:extLst>
              <a:ext uri="{FF2B5EF4-FFF2-40B4-BE49-F238E27FC236}">
                <a16:creationId xmlns:a16="http://schemas.microsoft.com/office/drawing/2014/main" id="{871D3D0A-110E-8413-187E-84190EAE148F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>
          <a:xfrm>
            <a:off x="11741075" y="6493606"/>
            <a:ext cx="235584" cy="248920"/>
          </a:xfrm>
        </p:spPr>
        <p:txBody>
          <a:bodyPr/>
          <a:lstStyle/>
          <a:p>
            <a:pPr marL="38100">
              <a:lnSpc>
                <a:spcPts val="1775"/>
              </a:lnSpc>
            </a:pPr>
            <a:fld id="{81D60167-4931-47E6-BA6A-407CBD079E47}" type="slidenum">
              <a:rPr lang="th-TH" spc="-25" smtClean="0"/>
              <a:t>8</a:t>
            </a:fld>
            <a:endParaRPr lang="th-TH" spc="-25"/>
          </a:p>
        </p:txBody>
      </p:sp>
      <p:sp>
        <p:nvSpPr>
          <p:cNvPr id="14" name="สี่เหลี่ยมผืนผ้า 45">
            <a:extLst>
              <a:ext uri="{FF2B5EF4-FFF2-40B4-BE49-F238E27FC236}">
                <a16:creationId xmlns:a16="http://schemas.microsoft.com/office/drawing/2014/main" id="{4D16C9BC-5E8D-3462-C008-33FE26385469}"/>
              </a:ext>
            </a:extLst>
          </p:cNvPr>
          <p:cNvSpPr/>
          <p:nvPr/>
        </p:nvSpPr>
        <p:spPr>
          <a:xfrm>
            <a:off x="0" y="0"/>
            <a:ext cx="12192000" cy="46355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th-TH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รายละเอียดตัวชี้วัด</a:t>
            </a:r>
          </a:p>
        </p:txBody>
      </p:sp>
    </p:spTree>
    <p:extLst>
      <p:ext uri="{BB962C8B-B14F-4D97-AF65-F5344CB8AC3E}">
        <p14:creationId xmlns:p14="http://schemas.microsoft.com/office/powerpoint/2010/main" val="18340038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159651CE-1504-533B-5DE6-349B0FE2C3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207" y="0"/>
            <a:ext cx="12143586" cy="6858000"/>
          </a:xfrm>
          <a:prstGeom prst="rect">
            <a:avLst/>
          </a:prstGeom>
        </p:spPr>
      </p:pic>
      <p:sp>
        <p:nvSpPr>
          <p:cNvPr id="5" name="ตัวแทนหมายเลขสไลด์ 4">
            <a:extLst>
              <a:ext uri="{FF2B5EF4-FFF2-40B4-BE49-F238E27FC236}">
                <a16:creationId xmlns:a16="http://schemas.microsoft.com/office/drawing/2014/main" id="{6A472FC1-1890-8FD8-CA5E-327BAFB6D131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>
          <a:xfrm>
            <a:off x="11779413" y="6489652"/>
            <a:ext cx="235584" cy="248920"/>
          </a:xfrm>
          <a:solidFill>
            <a:schemeClr val="accent6">
              <a:lumMod val="75000"/>
            </a:schemeClr>
          </a:solidFill>
        </p:spPr>
        <p:txBody>
          <a:bodyPr/>
          <a:lstStyle/>
          <a:p>
            <a:pPr marL="38100">
              <a:lnSpc>
                <a:spcPts val="1775"/>
              </a:lnSpc>
            </a:pPr>
            <a:fld id="{81D60167-4931-47E6-BA6A-407CBD079E47}" type="slidenum">
              <a:rPr lang="th-TH" spc="-25" smtClean="0"/>
              <a:t>9</a:t>
            </a:fld>
            <a:endParaRPr lang="th-TH" spc="-25" dirty="0"/>
          </a:p>
        </p:txBody>
      </p:sp>
      <p:sp>
        <p:nvSpPr>
          <p:cNvPr id="6" name="สี่เหลี่ยมผืนผ้า 5">
            <a:extLst>
              <a:ext uri="{FF2B5EF4-FFF2-40B4-BE49-F238E27FC236}">
                <a16:creationId xmlns:a16="http://schemas.microsoft.com/office/drawing/2014/main" id="{51E243F8-765A-7CF6-3C3C-5BC90E9C496A}"/>
              </a:ext>
            </a:extLst>
          </p:cNvPr>
          <p:cNvSpPr/>
          <p:nvPr/>
        </p:nvSpPr>
        <p:spPr>
          <a:xfrm>
            <a:off x="827314" y="424543"/>
            <a:ext cx="304801" cy="46808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</a:t>
            </a:r>
          </a:p>
        </p:txBody>
      </p:sp>
      <p:grpSp>
        <p:nvGrpSpPr>
          <p:cNvPr id="7" name="กลุ่ม 4">
            <a:extLst>
              <a:ext uri="{FF2B5EF4-FFF2-40B4-BE49-F238E27FC236}">
                <a16:creationId xmlns:a16="http://schemas.microsoft.com/office/drawing/2014/main" id="{F93D38B8-5238-C2A7-BFA9-899AD7DF59A3}"/>
              </a:ext>
            </a:extLst>
          </p:cNvPr>
          <p:cNvGrpSpPr>
            <a:grpSpLocks/>
          </p:cNvGrpSpPr>
          <p:nvPr/>
        </p:nvGrpSpPr>
        <p:grpSpPr bwMode="auto">
          <a:xfrm>
            <a:off x="8067499" y="454053"/>
            <a:ext cx="811325" cy="486601"/>
            <a:chOff x="7076053" y="1707729"/>
            <a:chExt cx="1164188" cy="628202"/>
          </a:xfrm>
        </p:grpSpPr>
        <p:pic>
          <p:nvPicPr>
            <p:cNvPr id="8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1BDBD987-85BC-2E0E-4460-63939434FFE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9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" name="TextBox 2">
              <a:extLst>
                <a:ext uri="{FF2B5EF4-FFF2-40B4-BE49-F238E27FC236}">
                  <a16:creationId xmlns:a16="http://schemas.microsoft.com/office/drawing/2014/main" id="{7FD36703-723E-E21E-312F-1ED1E649CAE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076053" y="1739921"/>
              <a:ext cx="1164188" cy="5960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น้ำหนัก</a:t>
              </a:r>
              <a:endParaRPr kumimoji="0" lang="en-US" alt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  <a:p>
              <a:pPr marL="0" marR="0" lvl="0" indent="0" algn="ctr" defTabSz="9144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10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8675066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6BCA1340-FC24-6A1F-0723-50B5FB7920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51" y="0"/>
            <a:ext cx="12169498" cy="6858000"/>
          </a:xfrm>
          <a:prstGeom prst="rect">
            <a:avLst/>
          </a:prstGeom>
        </p:spPr>
      </p:pic>
      <p:sp>
        <p:nvSpPr>
          <p:cNvPr id="5" name="ตัวแทนหมายเลขสไลด์ 4">
            <a:extLst>
              <a:ext uri="{FF2B5EF4-FFF2-40B4-BE49-F238E27FC236}">
                <a16:creationId xmlns:a16="http://schemas.microsoft.com/office/drawing/2014/main" id="{481BD1D7-4BA6-0C70-F57E-052F1909C777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>
          <a:xfrm>
            <a:off x="11844726" y="6544083"/>
            <a:ext cx="235584" cy="248920"/>
          </a:xfrm>
          <a:solidFill>
            <a:schemeClr val="accent6"/>
          </a:solidFill>
        </p:spPr>
        <p:txBody>
          <a:bodyPr/>
          <a:lstStyle/>
          <a:p>
            <a:pPr marL="38100">
              <a:lnSpc>
                <a:spcPts val="1775"/>
              </a:lnSpc>
            </a:pPr>
            <a:fld id="{81D60167-4931-47E6-BA6A-407CBD079E47}" type="slidenum">
              <a:rPr lang="th-TH" spc="-25" smtClean="0"/>
              <a:t>10</a:t>
            </a:fld>
            <a:endParaRPr lang="th-TH" spc="-25" dirty="0"/>
          </a:p>
        </p:txBody>
      </p:sp>
      <p:sp>
        <p:nvSpPr>
          <p:cNvPr id="7" name="สี่เหลี่ยมผืนผ้า 6">
            <a:extLst>
              <a:ext uri="{FF2B5EF4-FFF2-40B4-BE49-F238E27FC236}">
                <a16:creationId xmlns:a16="http://schemas.microsoft.com/office/drawing/2014/main" id="{F0965667-95C7-E188-1AE0-C2430E2CC43C}"/>
              </a:ext>
            </a:extLst>
          </p:cNvPr>
          <p:cNvSpPr/>
          <p:nvPr/>
        </p:nvSpPr>
        <p:spPr>
          <a:xfrm>
            <a:off x="936173" y="509489"/>
            <a:ext cx="214202" cy="52465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5</a:t>
            </a:r>
          </a:p>
        </p:txBody>
      </p:sp>
      <p:grpSp>
        <p:nvGrpSpPr>
          <p:cNvPr id="8" name="กลุ่ม 4">
            <a:extLst>
              <a:ext uri="{FF2B5EF4-FFF2-40B4-BE49-F238E27FC236}">
                <a16:creationId xmlns:a16="http://schemas.microsoft.com/office/drawing/2014/main" id="{DEDFFFF3-1305-EE65-3FCB-A56B391BEF1B}"/>
              </a:ext>
            </a:extLst>
          </p:cNvPr>
          <p:cNvGrpSpPr>
            <a:grpSpLocks/>
          </p:cNvGrpSpPr>
          <p:nvPr/>
        </p:nvGrpSpPr>
        <p:grpSpPr bwMode="auto">
          <a:xfrm>
            <a:off x="10712288" y="470648"/>
            <a:ext cx="1087079" cy="623615"/>
            <a:chOff x="7076053" y="1707729"/>
            <a:chExt cx="1164188" cy="516880"/>
          </a:xfrm>
        </p:grpSpPr>
        <p:pic>
          <p:nvPicPr>
            <p:cNvPr id="9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0F9B3EF2-B928-9299-7916-477DC7531D6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9"/>
              <a:ext cx="742574" cy="5168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" name="TextBox 2">
              <a:extLst>
                <a:ext uri="{FF2B5EF4-FFF2-40B4-BE49-F238E27FC236}">
                  <a16:creationId xmlns:a16="http://schemas.microsoft.com/office/drawing/2014/main" id="{E1F70929-668F-1DBD-33C2-32D4F5B85A3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076053" y="1739921"/>
              <a:ext cx="1164188" cy="4846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น้ำหนัก</a:t>
              </a:r>
              <a:endParaRPr kumimoji="0" lang="en-US" alt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  <a:p>
              <a:pPr marL="0" marR="0" lvl="0" indent="0" algn="ctr" defTabSz="9144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th-TH" sz="1600" b="1" dirty="0">
                  <a:solidFill>
                    <a:prstClr val="black"/>
                  </a:solidFill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5</a:t>
              </a:r>
              <a:endPara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917047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53F05726-EB50-C589-244D-96D541AB4D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90" y="0"/>
            <a:ext cx="12184110" cy="6887073"/>
          </a:xfrm>
          <a:prstGeom prst="rect">
            <a:avLst/>
          </a:prstGeom>
        </p:spPr>
      </p:pic>
      <p:sp>
        <p:nvSpPr>
          <p:cNvPr id="5" name="ตัวแทนหมายเลขสไลด์ 4">
            <a:extLst>
              <a:ext uri="{FF2B5EF4-FFF2-40B4-BE49-F238E27FC236}">
                <a16:creationId xmlns:a16="http://schemas.microsoft.com/office/drawing/2014/main" id="{AF4D00CC-1F5B-1DFB-AB55-E8FF162B217B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>
          <a:xfrm>
            <a:off x="11812068" y="6544081"/>
            <a:ext cx="235584" cy="248920"/>
          </a:xfrm>
          <a:solidFill>
            <a:schemeClr val="accent6">
              <a:lumMod val="60000"/>
              <a:lumOff val="40000"/>
            </a:schemeClr>
          </a:solidFill>
        </p:spPr>
        <p:txBody>
          <a:bodyPr/>
          <a:lstStyle/>
          <a:p>
            <a:pPr marL="38100">
              <a:lnSpc>
                <a:spcPts val="1775"/>
              </a:lnSpc>
            </a:pPr>
            <a:fld id="{81D60167-4931-47E6-BA6A-407CBD079E47}" type="slidenum">
              <a:rPr lang="th-TH" spc="-25" smtClean="0"/>
              <a:t>11</a:t>
            </a:fld>
            <a:endParaRPr lang="th-TH" spc="-25" dirty="0"/>
          </a:p>
        </p:txBody>
      </p:sp>
      <p:sp>
        <p:nvSpPr>
          <p:cNvPr id="6" name="กล่องข้อความ 5">
            <a:extLst>
              <a:ext uri="{FF2B5EF4-FFF2-40B4-BE49-F238E27FC236}">
                <a16:creationId xmlns:a16="http://schemas.microsoft.com/office/drawing/2014/main" id="{75475E7E-2278-4828-B8A6-6C3668BF31A2}"/>
              </a:ext>
            </a:extLst>
          </p:cNvPr>
          <p:cNvSpPr txBox="1"/>
          <p:nvPr/>
        </p:nvSpPr>
        <p:spPr>
          <a:xfrm>
            <a:off x="2164702" y="686503"/>
            <a:ext cx="8052319" cy="3145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th-TH" sz="1600" b="1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* หากกรมประมงไม่ได้รับงบประมาณหรือได้รับงบประมาณล่าช้า กรมประมงจะดำเนินการอุทธรณ์ตัวชี้วัดดังกล่าวต่อไป*</a:t>
            </a:r>
            <a:endParaRPr lang="en-US" sz="1600" b="1" strike="noStrike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1124014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19">
            <a:extLst>
              <a:ext uri="{FF2B5EF4-FFF2-40B4-BE49-F238E27FC236}">
                <a16:creationId xmlns:a16="http://schemas.microsoft.com/office/drawing/2014/main" id="{F2DFB737-81BE-2AA4-8CD9-8ACEB9C3FC0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72057695"/>
              </p:ext>
            </p:extLst>
          </p:nvPr>
        </p:nvGraphicFramePr>
        <p:xfrm>
          <a:off x="0" y="511560"/>
          <a:ext cx="12192000" cy="5135812"/>
        </p:xfrm>
        <a:graphic>
          <a:graphicData uri="http://schemas.openxmlformats.org/drawingml/2006/table">
            <a:tbl>
              <a:tblPr firstRow="1" bandRow="1"/>
              <a:tblGrid>
                <a:gridCol w="2828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9114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12843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62025">
                  <a:extLst>
                    <a:ext uri="{9D8B030D-6E8A-4147-A177-3AD203B41FA5}">
                      <a16:colId xmlns:a16="http://schemas.microsoft.com/office/drawing/2014/main" val="3879952727"/>
                    </a:ext>
                  </a:extLst>
                </a:gridCol>
                <a:gridCol w="3238500">
                  <a:extLst>
                    <a:ext uri="{9D8B030D-6E8A-4147-A177-3AD203B41FA5}">
                      <a16:colId xmlns:a16="http://schemas.microsoft.com/office/drawing/2014/main" val="1522988228"/>
                    </a:ext>
                  </a:extLst>
                </a:gridCol>
                <a:gridCol w="942975">
                  <a:extLst>
                    <a:ext uri="{9D8B030D-6E8A-4147-A177-3AD203B41FA5}">
                      <a16:colId xmlns:a16="http://schemas.microsoft.com/office/drawing/2014/main" val="254943594"/>
                    </a:ext>
                  </a:extLst>
                </a:gridCol>
              </a:tblGrid>
              <a:tr h="330259">
                <a:tc gridSpan="6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th-TH" sz="17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ตัวชี้วัด</a:t>
                      </a:r>
                      <a:r>
                        <a:rPr kumimoji="0" lang="en-US" sz="17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: 5.</a:t>
                      </a:r>
                      <a:r>
                        <a:rPr kumimoji="0" lang="th-TH" sz="17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ร้อยละเฉลี่ยของงานบริการที่พัฒนาเป็น </a:t>
                      </a:r>
                      <a:r>
                        <a:rPr kumimoji="0" lang="en-US" sz="17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e-Service </a:t>
                      </a:r>
                      <a:r>
                        <a:rPr kumimoji="0" lang="th-TH" sz="17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และ</a:t>
                      </a:r>
                      <a:r>
                        <a:rPr kumimoji="0" lang="th-TH" sz="1700" b="1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ให้บริการ</a:t>
                      </a:r>
                      <a:r>
                        <a:rPr kumimoji="0" lang="th-TH" sz="17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บนแพลตฟอร์มดิจิทัลกลาง (</a:t>
                      </a:r>
                      <a:r>
                        <a:rPr kumimoji="0" lang="en-US" sz="17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Biz Portal </a:t>
                      </a:r>
                      <a:r>
                        <a:rPr kumimoji="0" lang="th-TH" sz="17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และ/หรือ </a:t>
                      </a:r>
                      <a:r>
                        <a:rPr kumimoji="0" lang="en-US" sz="17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Citizen Portal)</a:t>
                      </a:r>
                      <a:endParaRPr lang="th-TH" sz="17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th-TH" sz="17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th-TH" sz="17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th-TH" sz="17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242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รายชื่องานบริการของกรมประมง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หน่วยงานรับผิดชอบ</a:t>
                      </a:r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งานบริการ</a:t>
                      </a:r>
                      <a:endParaRPr lang="th-TH" sz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รายชื่องานบริการของกรมประมง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หน่วยงานรับผิดชอบงานบริการ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รายชื่องานบริการของกรมประมง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หน่วยงานรับผิดชอบงานบริการ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7254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th-TH" sz="1100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1. </a:t>
                      </a:r>
                      <a:r>
                        <a:rPr lang="th-TH" sz="1100" kern="1200" spc="-30" baseline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การขอเปลี่ยนแปลงข้อมูลทะเบียนเกษตรกรผู้เพาะเลี้ยงสัตว์น้ำ (ทบ.1)</a:t>
                      </a:r>
                      <a:endParaRPr lang="en-US" sz="1100" kern="1200" spc="-30" baseline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r>
                        <a:rPr lang="th-TH" sz="1100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2. </a:t>
                      </a:r>
                      <a:r>
                        <a:rPr lang="th-TH" sz="1100" kern="1200" spc="-40" baseline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การขอเปลี่ยนแปลงข้อมูลทะเบียนผู้ประกอบการด้านการประมง (ทบ.2)</a:t>
                      </a:r>
                      <a:endParaRPr lang="en-US" sz="1100" kern="1200" spc="-40" baseline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r>
                        <a:rPr lang="th-TH" sz="1100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3. การขอเปลี่ยนแปลงรายการทะเบียนผู้ทำการประมง (ทบ.3)</a:t>
                      </a:r>
                      <a:endParaRPr lang="en-US" sz="1100" kern="120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r>
                        <a:rPr lang="th-TH" sz="1100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4. การขอมีบัตรประจำตัวผู้ทำการประมงทดแทนบัตรเดิม</a:t>
                      </a:r>
                      <a:endParaRPr lang="en-US" sz="1100" kern="120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r>
                        <a:rPr lang="th-TH" sz="1100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5. การขอยกเลิกการขึ้นทะเบียนเกษตรกรผู้เพาะเลี้ยงสัตว์น้ำ (ทบ.1)</a:t>
                      </a:r>
                      <a:endParaRPr lang="en-US" sz="1100" kern="120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r>
                        <a:rPr lang="th-TH" sz="1100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6. การขอยกเลิกทะเบียนผู้ทำการประมง (ทบ.3)</a:t>
                      </a:r>
                      <a:endParaRPr lang="en-US" sz="1100" kern="120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r>
                        <a:rPr lang="th-TH" sz="1100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7. การขอยกเลิกทะเบียนผู้ประกอบการด้านการประมง (ทบ.2)</a:t>
                      </a:r>
                      <a:endParaRPr lang="en-US" sz="1100" kern="120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r>
                        <a:rPr lang="th-TH" sz="1100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8. การขึ้นทะเบียนผู้ทำการประมง (ทบ.3)</a:t>
                      </a:r>
                      <a:endParaRPr lang="en-US" sz="1100" kern="120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r>
                        <a:rPr lang="th-TH" sz="1100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9. การขึ้นทะเบียนผู้ประกอบการด้านการประมง (ทบ.2)</a:t>
                      </a:r>
                      <a:endParaRPr lang="en-US" sz="1100" kern="120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r>
                        <a:rPr lang="th-TH" sz="1100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10. การแจ้งข้อมูลการเลี้ยงสัตว์น้ำรายปี (ทบ.1) </a:t>
                      </a:r>
                      <a:endParaRPr lang="en-US" sz="1100" kern="120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r>
                        <a:rPr lang="th-TH" sz="1100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11. การต่ออายุทะเบียนผู้ทำการประมง (ทบ.3)</a:t>
                      </a:r>
                      <a:endParaRPr lang="en-US" sz="1100" kern="120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r>
                        <a:rPr lang="th-TH" sz="1100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12. การขึ้นทะเบียนเกษตรกรผู้เพาะเลี้ยงสัตว์น้ำ (ทบ.1) </a:t>
                      </a:r>
                    </a:p>
                    <a:p>
                      <a:r>
                        <a:rPr lang="th-TH" sz="1100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13. การออกใบรับรองมาตรฐานการเพาะเลี้ยงสัตว์น้ำ (การยื่นขอใหม่) (การยื่นขอครั้งแรก)</a:t>
                      </a:r>
                    </a:p>
                    <a:p>
                      <a:r>
                        <a:rPr lang="th-TH" sz="1100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14. </a:t>
                      </a:r>
                      <a:r>
                        <a:rPr lang="th-TH" sz="1100" kern="1200" spc="-20" baseline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การออกใบรับรองมาตรฐานการเพาะเลี้ยงสัตว์น้ำ (การยื่นขอต่ออายุ)</a:t>
                      </a:r>
                      <a:endParaRPr lang="en-US" sz="1100" kern="1200" spc="-20" baseline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algn="l" defTabSz="914400" rtl="0" eaLnBrk="1" latinLnBrk="0" hangingPunct="1"/>
                      <a:r>
                        <a:rPr lang="th-TH" sz="1100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15</a:t>
                      </a:r>
                      <a:r>
                        <a:rPr lang="th-TH" sz="1100" kern="1200" spc="-50" baseline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. การออกใบรับรองมาตรฐานการเพาะเลี้ยงสัตว์น้ำ (ใบรับรองเดิมหมดอายุ)</a:t>
                      </a:r>
                      <a:endParaRPr lang="en-US" sz="1100" kern="1200" spc="-50" baseline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r>
                        <a:rPr lang="th-TH" sz="1100" kern="1200" spc="-90" baseline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16. การออกใบรับรองมาตรฐานการเพาะเลี้ยงสัตว์น้ำ  (การยื่นขอใหม่)  (การยื่นขอแก้ไขใบรับรอง)</a:t>
                      </a:r>
                      <a:endParaRPr lang="en-US" sz="1100" kern="1200" spc="-90" baseline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r>
                        <a:rPr lang="th-TH" sz="1100" kern="1200" spc="-50" baseline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17. การออกใบรับรองมาตรฐานการเพาะเลี้ยงสัตว์น้ำ (การขอลด/ขยายขอบข่าย)</a:t>
                      </a:r>
                      <a:endParaRPr lang="en-US" sz="1100" kern="1200" spc="-50" baseline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r>
                        <a:rPr lang="th-TH" sz="1100" kern="1200" spc="-50" baseline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18. การออกใบรับรองมาตรฐานการเพาะเลี้ยงสัตว์น้ำ (การขอยกเลิกใบรับรอง)</a:t>
                      </a:r>
                      <a:endParaRPr lang="en-US" sz="1100" kern="1200" spc="-50" baseline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r>
                        <a:rPr lang="th-TH" sz="1100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19. การออกใบรับรองมาตรฐานการเพาะเลี้ยงสัตว์น้ำ (การตรวจติดตาม)</a:t>
                      </a:r>
                      <a:endParaRPr lang="en-US" sz="1100" kern="120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r>
                        <a:rPr lang="th-TH" sz="1100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20. การออกใบรับรองมาตรฐานการเพาะเลี้ยงสัตว์น้ำ (การระงับใช้</a:t>
                      </a:r>
                      <a:br>
                        <a:rPr lang="th-TH" sz="1100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</a:br>
                      <a:r>
                        <a:rPr lang="th-TH" sz="1100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พักใช้ และเพิกถอนใบรับรอง)</a:t>
                      </a:r>
                      <a:endParaRPr lang="en-US" sz="1100" b="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defRPr/>
                      </a:pPr>
                      <a:r>
                        <a:rPr lang="th-TH" sz="1100" b="1" strike="noStrike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ศทส. 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100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1. การต่ออายุทะเบียนสถานประกอบการเพาะเลี้ยงสัตว์น้ำเพื่อการส่งออก (สอ.3) </a:t>
                      </a:r>
                      <a:endParaRPr lang="en-US" sz="1100" kern="120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r>
                        <a:rPr lang="th-TH" sz="1100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2. การขึ้นทะเบียนสถานประกอบการเพาะเลี้ยงสัตว์น้ำเพื่อการส่งออก (สอ.3) </a:t>
                      </a:r>
                      <a:endParaRPr lang="en-US" sz="1100" kern="120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r>
                        <a:rPr lang="th-TH" sz="1100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3. การขึ้นทะเบียนสถานประกอบการรวบรวมสัตว์น้ำเพื่อการส่งออก (สอ.4) </a:t>
                      </a:r>
                      <a:endParaRPr lang="en-US" sz="1100" kern="120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r>
                        <a:rPr lang="th-TH" sz="1100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4. การต่ออายุทะเบียนสถานประกอบการรวบรวมสัตว์น้ำเพื่อการส่งออก (สอ.4)</a:t>
                      </a:r>
                      <a:endParaRPr lang="en-US" sz="1100" kern="120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r>
                        <a:rPr lang="th-TH" sz="1100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5. การขยายขอบข่ายสัตว์น้ำ (สอ.3)</a:t>
                      </a:r>
                      <a:endParaRPr lang="en-US" sz="1100" kern="120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r>
                        <a:rPr lang="th-TH" sz="1100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6. การลดขอบข่ายสัตว์น้ำ (สอ.3)</a:t>
                      </a:r>
                      <a:endParaRPr lang="en-US" sz="1100" kern="120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r>
                        <a:rPr lang="th-TH" sz="1100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7. การต่ออายุสุขอนามัยฟาร์มและสุขภาพสัตว์น้ำ (สอ.3)</a:t>
                      </a:r>
                      <a:endParaRPr lang="en-US" sz="1100" kern="120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r>
                        <a:rPr lang="th-TH" sz="1100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8. การต่ออายุสุขภาพสัตว์น้ำ (สอ.3)</a:t>
                      </a:r>
                      <a:endParaRPr lang="en-US" sz="1100" kern="120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r>
                        <a:rPr lang="th-TH" sz="1100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9. การขยายขอบข่ายสัตว์น้ำ (สอ.4)</a:t>
                      </a:r>
                    </a:p>
                    <a:p>
                      <a:r>
                        <a:rPr lang="th-TH" sz="1100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10. การลดขอบข่ายสัตว์น้ำ (สอ.4)</a:t>
                      </a:r>
                      <a:endParaRPr lang="en-US" sz="1100" kern="120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r>
                        <a:rPr lang="th-TH" sz="1100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11. การต่ออายุสุขอนามัยฟาร์มและสุขภาพสัตว์น้ำ (สอ.4)</a:t>
                      </a:r>
                      <a:endParaRPr lang="en-US" sz="1100" kern="120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r>
                        <a:rPr lang="th-TH" sz="1100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12. การต่ออายุสุขภาพสัตว์น้ำ (สอ.4)</a:t>
                      </a:r>
                    </a:p>
                    <a:p>
                      <a:r>
                        <a:rPr lang="th-TH" sz="1100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1. การออกใบอนุญาตขายอาหารสัตว์ควบคุมเฉพาะ (อาหารสัตว์น้ำ)</a:t>
                      </a:r>
                      <a:endParaRPr lang="en-US" sz="1100" kern="120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r>
                        <a:rPr lang="th-TH" sz="1100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2. การต่ออายุใบอนุญาตขายอาหารสัตว์ควบคุมเฉพาะ (อาหารสัตว์น้ำ)</a:t>
                      </a:r>
                      <a:endParaRPr lang="en-US" sz="1100" kern="120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r>
                        <a:rPr lang="th-TH" sz="1100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3. การขอแก้ไขใบอนุญาตขายอาหารสัตว์ควบคุมเฉพาะ (อาหารสัตว์น้ำ)</a:t>
                      </a:r>
                      <a:endParaRPr lang="en-US" sz="1100" kern="120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r>
                        <a:rPr lang="th-TH" sz="1100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4. การออกใบแทนใบอนุญาตขายอาหารสัตว์ควบคุมเฉพาะ (อาหารสัตว์น้ำ)</a:t>
                      </a:r>
                    </a:p>
                    <a:p>
                      <a:r>
                        <a:rPr lang="th-TH" sz="1100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5. การออกใบอนุญาตนำเข้าอาหารสัตว์ควบคุมเฉพาะ (อาหารสัตว์น้ำ)</a:t>
                      </a:r>
                      <a:endParaRPr lang="en-US" sz="1100" kern="120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r>
                        <a:rPr lang="th-TH" sz="1100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6. การต่ออายุใบอนุญาตนำเข้าอาหารสัตว์ควบคุมเฉพาะ (อาหารสัตว์น้ำ)</a:t>
                      </a:r>
                      <a:endParaRPr lang="en-US" sz="1100" kern="120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r>
                        <a:rPr lang="th-TH" sz="1100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7. การขอแก้ไขใบอนุญาตนำเข้าอาหารสัตว์ควบคุมเฉพาะ (อาหารสัตว์น้ำ)</a:t>
                      </a:r>
                      <a:endParaRPr lang="en-US" sz="1100" kern="120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r>
                        <a:rPr lang="th-TH" sz="1100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8. การออกใบแทนใบอนุญาตนำเข้าอาหารสัตว์ควบคุมเฉพาะ (อาหารสัตว์น้ำ)</a:t>
                      </a:r>
                    </a:p>
                    <a:p>
                      <a:r>
                        <a:rPr lang="th-TH" sz="1100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9. การออกใบอนุญาตผลิตอาหารสัตว์ควบคุมเฉพาะ (อาหารสัตว์น้ำ)</a:t>
                      </a:r>
                      <a:endParaRPr lang="en-US" sz="1100" kern="120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r>
                        <a:rPr lang="th-TH" sz="1100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10. การต่ออายุใบอนุญาตผลิตอาหารสัตว์ควบคุมเฉพาะ (อาหารสัตว์น้ำ) </a:t>
                      </a:r>
                      <a:endParaRPr lang="en-US" sz="1100" kern="120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r>
                        <a:rPr lang="th-TH" sz="1100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11. การขอแก้ไขใบอนุญาตผลิตอาหารสัตว์ควบคุมเฉพาะ (อาหารสัตว์น้ำ)</a:t>
                      </a:r>
                      <a:endParaRPr lang="en-US" sz="1100" kern="120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r>
                        <a:rPr lang="th-TH" sz="1100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12. การออกใบแทนใบอนุญาตผลิตอาหารสัตว์ควบคุมเฉพาะ (อาหารสัตว์น้ำ)</a:t>
                      </a:r>
                      <a:endParaRPr lang="en-US" sz="1100" kern="120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defRPr/>
                      </a:pPr>
                      <a:r>
                        <a:rPr lang="th-TH" sz="1100" b="1" strike="noStrik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กพส. </a:t>
                      </a:r>
                      <a:endParaRPr lang="th-TH" sz="1100" b="0" strike="noStrike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defRPr/>
                      </a:pPr>
                      <a:endParaRPr lang="th-TH" sz="1100" b="0" strike="noStrike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defRPr/>
                      </a:pPr>
                      <a:endParaRPr lang="th-TH" sz="1100" b="0" strike="noStrike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defRPr/>
                      </a:pPr>
                      <a:endParaRPr lang="th-TH" sz="1100" b="0" strike="noStrike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defRPr/>
                      </a:pPr>
                      <a:endParaRPr lang="th-TH" sz="1100" b="0" strike="noStrike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defRPr/>
                      </a:pPr>
                      <a:endParaRPr lang="th-TH" sz="1100" b="0" strike="noStrike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defRPr/>
                      </a:pPr>
                      <a:endParaRPr lang="th-TH" sz="1100" b="0" strike="noStrike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defRPr/>
                      </a:pPr>
                      <a:endParaRPr lang="th-TH" sz="1100" b="0" strike="noStrike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defRPr/>
                      </a:pPr>
                      <a:endParaRPr lang="th-TH" sz="1100" b="0" strike="noStrike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defRPr/>
                      </a:pPr>
                      <a:endParaRPr lang="th-TH" sz="1100" b="0" strike="noStrike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defRPr/>
                      </a:pPr>
                      <a:endParaRPr lang="th-TH" sz="1100" b="1" strike="noStrike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defRPr/>
                      </a:pPr>
                      <a:endParaRPr lang="th-TH" sz="1100" b="1" strike="noStrike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defRPr/>
                      </a:pPr>
                      <a:endParaRPr lang="th-TH" sz="1100" b="1" strike="noStrike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defRPr/>
                      </a:pPr>
                      <a:endParaRPr lang="th-TH" sz="1100" b="1" strike="noStrike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defRPr/>
                      </a:pPr>
                      <a:r>
                        <a:rPr lang="th-TH" sz="1100" b="1" strike="noStrik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กพอ.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defRPr/>
                      </a:pPr>
                      <a:endParaRPr lang="th-TH" sz="1100" b="0" strike="noStrike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100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13. การออกใบสำคัญการขึ้นทะเบียนอาหารสัตว์ควบคุมเฉพาะ (อาหารสัตว์น้ำ)</a:t>
                      </a:r>
                      <a:endParaRPr lang="en-US" sz="1100" kern="120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r>
                        <a:rPr lang="th-TH" sz="1100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14. การแก้ไขรายการขึ้นทะเบียนอาหารสัตว์ควบคุมเฉพาะ (อาหารสัตว์น้ำ)</a:t>
                      </a:r>
                      <a:endParaRPr lang="en-US" sz="1100" kern="120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r>
                        <a:rPr lang="th-TH" sz="1100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15. </a:t>
                      </a:r>
                      <a:r>
                        <a:rPr lang="th-TH" sz="1100" kern="1200" spc="-30" baseline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การออกใบแทนใบสำคัญการขึ้นทะเบียนอาหารสัตว์ควบคุมเฉพาะ (อาหารสัตว์น้ำ)</a:t>
                      </a:r>
                    </a:p>
                    <a:p>
                      <a:r>
                        <a:rPr lang="th-TH" sz="1100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16. การออกใบรับรองระบบ </a:t>
                      </a:r>
                      <a:r>
                        <a:rPr lang="en-US" sz="1100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GHPs </a:t>
                      </a:r>
                      <a:r>
                        <a:rPr lang="th-TH" sz="1100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สำหรับโรงงานอาหารสัตว์น้ำ</a:t>
                      </a:r>
                      <a:endParaRPr lang="en-US" sz="1100" kern="120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r>
                        <a:rPr lang="th-TH" sz="1100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17. การต่ออายุใบรับรองระบบ </a:t>
                      </a:r>
                      <a:r>
                        <a:rPr lang="en-US" sz="1100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GHPs </a:t>
                      </a:r>
                      <a:r>
                        <a:rPr lang="th-TH" sz="1100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สำหรับโรงงานอาหารสัตว์น้ำ</a:t>
                      </a:r>
                      <a:endParaRPr lang="en-US" sz="1100" kern="120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r>
                        <a:rPr lang="th-TH" sz="1100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18. การขอแก้ไขใบรับรองระบบ </a:t>
                      </a:r>
                      <a:r>
                        <a:rPr lang="en-US" sz="1100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GHPs </a:t>
                      </a:r>
                      <a:r>
                        <a:rPr lang="th-TH" sz="1100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สำหรับโรงงานอาหารสัตว์น้ำ</a:t>
                      </a:r>
                      <a:endParaRPr lang="en-US" sz="1100" kern="120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r>
                        <a:rPr lang="th-TH" sz="1100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19. การออกใบแทนใบรับรองระบบ </a:t>
                      </a:r>
                      <a:r>
                        <a:rPr lang="en-US" sz="1100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GHPs </a:t>
                      </a:r>
                      <a:r>
                        <a:rPr lang="th-TH" sz="1100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สำหรับโรงงานอาหารสัตว์น้ำ</a:t>
                      </a:r>
                    </a:p>
                    <a:p>
                      <a:r>
                        <a:rPr lang="th-TH" sz="1100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20. การออกใบรับรองระบบ </a:t>
                      </a:r>
                      <a:r>
                        <a:rPr lang="en-US" sz="1100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HACCP </a:t>
                      </a:r>
                      <a:r>
                        <a:rPr lang="th-TH" sz="1100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สำหรับโรงงานอาหารสัตว์น้ำ</a:t>
                      </a:r>
                      <a:endParaRPr lang="en-US" sz="1100" kern="120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r>
                        <a:rPr lang="th-TH" sz="1100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21. การต่ออายุใบรับรองระบบ </a:t>
                      </a:r>
                      <a:r>
                        <a:rPr lang="en-US" sz="1100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HACCP </a:t>
                      </a:r>
                      <a:r>
                        <a:rPr lang="th-TH" sz="1100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สำหรับโรงงานอาหารสัตว์น้ำ</a:t>
                      </a:r>
                      <a:br>
                        <a:rPr lang="th-TH" sz="1100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</a:br>
                      <a:r>
                        <a:rPr lang="th-TH" sz="1100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22. การขอแก้ไขใบรับรองระบบ </a:t>
                      </a:r>
                      <a:r>
                        <a:rPr lang="en-US" sz="1100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HACCP </a:t>
                      </a:r>
                      <a:r>
                        <a:rPr lang="th-TH" sz="1100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สำหรับโรงงานอาหารสัตว์น้ำ</a:t>
                      </a:r>
                      <a:endParaRPr lang="en-US" sz="1100" kern="120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r>
                        <a:rPr lang="th-TH" sz="1100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23. การออกใบแทนใบรับรองระบบ </a:t>
                      </a:r>
                      <a:r>
                        <a:rPr lang="en-US" sz="1100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HACCP </a:t>
                      </a:r>
                      <a:r>
                        <a:rPr lang="th-TH" sz="1100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สำหรับโรงงานอาหารสัตว์น้ำ</a:t>
                      </a:r>
                    </a:p>
                    <a:p>
                      <a:pPr marL="0" indent="0">
                        <a:buNone/>
                      </a:pPr>
                      <a:r>
                        <a:rPr lang="th-TH" sz="1100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24. </a:t>
                      </a:r>
                      <a:r>
                        <a:rPr lang="th-TH" sz="1100" kern="0" spc="-20" baseline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การออกเอกสารรับแจ้งการนำเข้าอาหารสัตว์ควบคุมเฉพาะ (น.อ.2) (อาหารสัตว์น้ำ)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25. </a:t>
                      </a:r>
                      <a:r>
                        <a:rPr lang="th-TH" sz="1100" kern="1200" spc="-30" baseline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การออกหนังสือรับรองการขายในประเทศ (อาหารสัตว์น้ำ) (</a:t>
                      </a:r>
                      <a:r>
                        <a:rPr lang="en-US" sz="1100" kern="1200" spc="-30" baseline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Certificate of Free Sale)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26. การออกหนังสือแจ้งผลการพิจารณาเข้าข่ายเป็นอาหารสัตว์ควบคุมเฉพาะตาม พ.ร.บ.ควบคุมคุณภาพอาหารสัตว์ พ.ศ.</a:t>
                      </a:r>
                      <a:r>
                        <a:rPr lang="en-US" sz="1100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2558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27. การออกหนังสือรับรองสุขภาพ (อาหารสัตว์น้ำ) (</a:t>
                      </a:r>
                      <a:r>
                        <a:rPr lang="en-US" sz="1100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Certificate of Health)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28. การออกหนังสือแจ้งผลการตรวจสอบโรงงานผลิตอาหารสัตว์เพื่อการส่งออก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1. การออกหนังสือรับรองปลาป่นและผลิตภัณฑ์ของปลาป่น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1. การออกหนังสือรับรองสุขภาพสัตว์น้ำเพื่อการส่งออก</a:t>
                      </a:r>
                      <a:br>
                        <a:rPr lang="th-TH" sz="1100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</a:br>
                      <a:r>
                        <a:rPr lang="th-TH" sz="1100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** เชื่อมโยงแพลตฟอร์มกลาง </a:t>
                      </a:r>
                      <a:r>
                        <a:rPr lang="en-US" sz="1100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NSW </a:t>
                      </a:r>
                      <a:r>
                        <a:rPr lang="th-TH" sz="1100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ซึ่งอยู่ระหว่างประสานกับสำนักงาน </a:t>
                      </a:r>
                      <a:r>
                        <a:rPr lang="th-TH" sz="1100" kern="1200" dirty="0" err="1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ก.พ.ร</a:t>
                      </a:r>
                      <a:r>
                        <a:rPr lang="th-TH" sz="1100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. </a:t>
                      </a:r>
                      <a:br>
                        <a:rPr lang="th-TH" sz="1100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</a:br>
                      <a:r>
                        <a:rPr lang="th-TH" sz="1100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ในการพิจารณาตัวชี้วัด **</a:t>
                      </a:r>
                      <a:endParaRPr lang="en-US" sz="1100" kern="120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endParaRPr lang="en-US" sz="1100" b="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defRPr/>
                      </a:pPr>
                      <a:endParaRPr lang="th-TH" sz="1100" b="1" strike="noStrike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defRPr/>
                      </a:pPr>
                      <a:endParaRPr lang="th-TH" sz="1100" b="1" strike="noStrike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defRPr/>
                      </a:pPr>
                      <a:endParaRPr lang="th-TH" sz="1100" b="1" strike="noStrike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defRPr/>
                      </a:pPr>
                      <a:endParaRPr lang="th-TH" sz="1100" b="1" strike="noStrike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defRPr/>
                      </a:pPr>
                      <a:endParaRPr lang="th-TH" sz="1100" b="1" strike="noStrike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defRPr/>
                      </a:pPr>
                      <a:endParaRPr lang="th-TH" sz="1100" b="1" strike="noStrike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defRPr/>
                      </a:pPr>
                      <a:endParaRPr lang="th-TH" sz="1100" b="1" strike="noStrike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defRPr/>
                      </a:pPr>
                      <a:endParaRPr lang="th-TH" sz="1100" b="1" strike="noStrike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defRPr/>
                      </a:pPr>
                      <a:endParaRPr lang="th-TH" sz="1100" b="1" strike="noStrike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defRPr/>
                      </a:pPr>
                      <a:endParaRPr lang="th-TH" sz="1100" b="1" strike="noStrike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defRPr/>
                      </a:pPr>
                      <a:endParaRPr lang="th-TH" sz="1100" b="1" strike="noStrike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defRPr/>
                      </a:pPr>
                      <a:endParaRPr lang="th-TH" sz="1100" b="1" strike="noStrike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defRPr/>
                      </a:pPr>
                      <a:endParaRPr lang="th-TH" sz="1100" b="1" strike="noStrike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defRPr/>
                      </a:pPr>
                      <a:endParaRPr lang="th-TH" sz="1100" b="1" strike="noStrike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defRPr/>
                      </a:pPr>
                      <a:endParaRPr lang="th-TH" sz="1100" b="1" strike="noStrike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defRPr/>
                      </a:pPr>
                      <a:endParaRPr lang="th-TH" sz="1100" b="1" strike="noStrike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defRPr/>
                      </a:pPr>
                      <a:endParaRPr lang="th-TH" sz="1100" b="1" strike="noStrike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defRPr/>
                      </a:pPr>
                      <a:endParaRPr lang="th-TH" sz="1100" b="1" strike="noStrike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defRPr/>
                      </a:pPr>
                      <a:endParaRPr lang="th-TH" sz="1100" b="1" strike="noStrike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defRPr/>
                      </a:pPr>
                      <a:r>
                        <a:rPr lang="th-TH" sz="1100" b="1" strike="noStrik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กรป. </a:t>
                      </a:r>
                      <a:endParaRPr lang="th-TH" sz="1100" b="1" strike="noStrike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defRPr/>
                      </a:pPr>
                      <a:r>
                        <a:rPr lang="th-TH" sz="1100" b="1" strike="noStrik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กพส.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defRPr/>
                      </a:pPr>
                      <a:endParaRPr lang="th-TH" sz="1100" b="1" strike="noStrike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defRPr/>
                      </a:pPr>
                      <a:endParaRPr lang="th-TH" sz="1100" b="1" strike="noStrike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defRPr/>
                      </a:pPr>
                      <a:endParaRPr lang="th-TH" sz="1100" b="1" strike="noStrike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defRPr/>
                      </a:pPr>
                      <a:endParaRPr lang="th-TH" sz="1100" b="1" strike="noStrike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defRPr/>
                      </a:pPr>
                      <a:endParaRPr lang="th-TH" sz="1100" b="1" strike="noStrike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defRPr/>
                      </a:pPr>
                      <a:endParaRPr lang="th-TH" sz="1100" b="1" strike="noStrike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2FF20FED-1115-69E0-9911-222C532F76B2}"/>
              </a:ext>
            </a:extLst>
          </p:cNvPr>
          <p:cNvSpPr>
            <a:spLocks noGrp="1"/>
          </p:cNvSpPr>
          <p:nvPr>
            <p:ph type="ftr" sz="quarter" idx="5"/>
          </p:nvPr>
        </p:nvSpPr>
        <p:spPr>
          <a:xfrm>
            <a:off x="10477627" y="6292794"/>
            <a:ext cx="1164590" cy="416559"/>
          </a:xfrm>
        </p:spPr>
        <p:txBody>
          <a:bodyPr/>
          <a:lstStyle/>
          <a:p>
            <a:pPr marL="12700">
              <a:lnSpc>
                <a:spcPts val="3035"/>
              </a:lnSpc>
            </a:pPr>
            <a:r>
              <a:rPr lang="th-TH"/>
              <a:t>1</a:t>
            </a:r>
            <a:endParaRPr lang="th-TH" spc="-195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1D28E3A6-C525-11DF-9D62-49A2F547D502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>
          <a:xfrm>
            <a:off x="11866498" y="6369909"/>
            <a:ext cx="235584" cy="248920"/>
          </a:xfrm>
        </p:spPr>
        <p:txBody>
          <a:bodyPr/>
          <a:lstStyle/>
          <a:p>
            <a:pPr marL="38100">
              <a:lnSpc>
                <a:spcPts val="1775"/>
              </a:lnSpc>
            </a:pPr>
            <a:fld id="{81D60167-4931-47E6-BA6A-407CBD079E47}" type="slidenum">
              <a:rPr lang="th-TH" spc="-25" smtClean="0"/>
              <a:t>12</a:t>
            </a:fld>
            <a:endParaRPr lang="th-TH" spc="-25"/>
          </a:p>
        </p:txBody>
      </p:sp>
      <p:graphicFrame>
        <p:nvGraphicFramePr>
          <p:cNvPr id="7" name="ตาราง 6">
            <a:extLst>
              <a:ext uri="{FF2B5EF4-FFF2-40B4-BE49-F238E27FC236}">
                <a16:creationId xmlns:a16="http://schemas.microsoft.com/office/drawing/2014/main" id="{A90E494B-1015-979A-8E4A-4B6269C5CCD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4688739"/>
              </p:ext>
            </p:extLst>
          </p:nvPr>
        </p:nvGraphicFramePr>
        <p:xfrm>
          <a:off x="0" y="5695382"/>
          <a:ext cx="12192000" cy="11890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90750">
                  <a:extLst>
                    <a:ext uri="{9D8B030D-6E8A-4147-A177-3AD203B41FA5}">
                      <a16:colId xmlns:a16="http://schemas.microsoft.com/office/drawing/2014/main" val="1773435731"/>
                    </a:ext>
                  </a:extLst>
                </a:gridCol>
                <a:gridCol w="10001250">
                  <a:extLst>
                    <a:ext uri="{9D8B030D-6E8A-4147-A177-3AD203B41FA5}">
                      <a16:colId xmlns:a16="http://schemas.microsoft.com/office/drawing/2014/main" val="3406492673"/>
                    </a:ext>
                  </a:extLst>
                </a:gridCol>
              </a:tblGrid>
              <a:tr h="1189094"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1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หน่วยงานรับผิดชอบหลัก</a:t>
                      </a:r>
                    </a:p>
                    <a:p>
                      <a:endParaRPr lang="th-TH" dirty="0"/>
                    </a:p>
                  </a:txBody>
                  <a:tcP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defRPr/>
                      </a:pPr>
                      <a:r>
                        <a:rPr lang="th-TH" sz="1200" b="1" strike="noStrike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ศูนย์เทคโนโลยีสารสนเทศและการสื่อสาร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defRPr/>
                      </a:pPr>
                      <a:r>
                        <a:rPr lang="th-TH" sz="1200" b="1" strike="noStrike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กองวิจัยและพัฒนาสุขภาพสัตว์น้ำ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defRPr/>
                      </a:pPr>
                      <a:r>
                        <a:rPr lang="th-TH" sz="1200" b="1" strike="noStrike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กองวิจัยและพัฒนาอาหารสัตว์น้ำ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defRPr/>
                      </a:pPr>
                      <a:r>
                        <a:rPr lang="th-TH" sz="1200" b="1" strike="noStrike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กองตรวจสอบเรือประมง สินค้าสัตว์น้ำ และปัจจัยการผลิต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1" strike="noStrik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กองบริหารทรัพยากรบุคคล </a:t>
                      </a:r>
                      <a:r>
                        <a:rPr lang="th-TH" sz="1200" b="1" strike="noStrik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(รายงานผลการพัฒนาบุคลากรไอทีหรือบุคลากรผู้ปฏิบัติงานด้านดิจิทัลฯ)</a:t>
                      </a:r>
                      <a:r>
                        <a:rPr lang="th-TH" sz="1200" b="1" strike="noStrik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th-TH" sz="1200" b="1" strike="noStrike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08724504"/>
                  </a:ext>
                </a:extLst>
              </a:tr>
            </a:tbl>
          </a:graphicData>
        </a:graphic>
      </p:graphicFrame>
      <p:cxnSp>
        <p:nvCxnSpPr>
          <p:cNvPr id="9" name="ตัวเชื่อมต่อตรง 8">
            <a:extLst>
              <a:ext uri="{FF2B5EF4-FFF2-40B4-BE49-F238E27FC236}">
                <a16:creationId xmlns:a16="http://schemas.microsoft.com/office/drawing/2014/main" id="{324CE5BC-AA8B-C684-222B-AF4CB0A31631}"/>
              </a:ext>
            </a:extLst>
          </p:cNvPr>
          <p:cNvCxnSpPr>
            <a:cxnSpLocks/>
          </p:cNvCxnSpPr>
          <p:nvPr/>
        </p:nvCxnSpPr>
        <p:spPr>
          <a:xfrm>
            <a:off x="3987800" y="3548052"/>
            <a:ext cx="4032250" cy="0"/>
          </a:xfrm>
          <a:prstGeom prst="line">
            <a:avLst/>
          </a:prstGeom>
          <a:ln w="95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ตัวเชื่อมต่อตรง 9">
            <a:extLst>
              <a:ext uri="{FF2B5EF4-FFF2-40B4-BE49-F238E27FC236}">
                <a16:creationId xmlns:a16="http://schemas.microsoft.com/office/drawing/2014/main" id="{3D1D3E34-3990-9238-6C82-3FA37FE0598C}"/>
              </a:ext>
            </a:extLst>
          </p:cNvPr>
          <p:cNvCxnSpPr>
            <a:cxnSpLocks/>
          </p:cNvCxnSpPr>
          <p:nvPr/>
        </p:nvCxnSpPr>
        <p:spPr>
          <a:xfrm>
            <a:off x="8020050" y="4386248"/>
            <a:ext cx="4171950" cy="0"/>
          </a:xfrm>
          <a:prstGeom prst="line">
            <a:avLst/>
          </a:prstGeom>
          <a:ln w="95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ตัวเชื่อมต่อตรง 11">
            <a:extLst>
              <a:ext uri="{FF2B5EF4-FFF2-40B4-BE49-F238E27FC236}">
                <a16:creationId xmlns:a16="http://schemas.microsoft.com/office/drawing/2014/main" id="{7F67FEF2-1135-B4EC-0CA5-D600B6341E7E}"/>
              </a:ext>
            </a:extLst>
          </p:cNvPr>
          <p:cNvCxnSpPr>
            <a:cxnSpLocks/>
          </p:cNvCxnSpPr>
          <p:nvPr/>
        </p:nvCxnSpPr>
        <p:spPr>
          <a:xfrm>
            <a:off x="8020050" y="4556638"/>
            <a:ext cx="4171950" cy="0"/>
          </a:xfrm>
          <a:prstGeom prst="line">
            <a:avLst/>
          </a:prstGeom>
          <a:ln w="95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ตัวแทนหมายเลขสไลด์ 4">
            <a:extLst>
              <a:ext uri="{FF2B5EF4-FFF2-40B4-BE49-F238E27FC236}">
                <a16:creationId xmlns:a16="http://schemas.microsoft.com/office/drawing/2014/main" id="{D8DD299D-F994-CA1C-05F2-512424094402}"/>
              </a:ext>
            </a:extLst>
          </p:cNvPr>
          <p:cNvSpPr txBox="1">
            <a:spLocks/>
          </p:cNvSpPr>
          <p:nvPr/>
        </p:nvSpPr>
        <p:spPr>
          <a:xfrm>
            <a:off x="11799316" y="6370216"/>
            <a:ext cx="235584" cy="24892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lIns="0" tIns="0" rIns="0" bIns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600" b="0" i="0" kern="1200">
                <a:solidFill>
                  <a:schemeClr val="tx1"/>
                </a:solidFill>
                <a:latin typeface="TH SarabunPSK"/>
                <a:ea typeface="+mn-ea"/>
                <a:cs typeface="TH SarabunPSK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8100">
              <a:lnSpc>
                <a:spcPts val="1775"/>
              </a:lnSpc>
            </a:pPr>
            <a:fld id="{81D60167-4931-47E6-BA6A-407CBD079E47}" type="slidenum">
              <a:rPr lang="th-TH" spc="-25" smtClean="0"/>
              <a:pPr marL="38100">
                <a:lnSpc>
                  <a:spcPts val="1775"/>
                </a:lnSpc>
              </a:pPr>
              <a:t>12</a:t>
            </a:fld>
            <a:endParaRPr lang="th-TH" spc="-25" dirty="0"/>
          </a:p>
        </p:txBody>
      </p:sp>
      <p:sp>
        <p:nvSpPr>
          <p:cNvPr id="15" name="สี่เหลี่ยมผืนผ้า 45">
            <a:extLst>
              <a:ext uri="{FF2B5EF4-FFF2-40B4-BE49-F238E27FC236}">
                <a16:creationId xmlns:a16="http://schemas.microsoft.com/office/drawing/2014/main" id="{E413F513-19EE-8ED9-AF45-E6FD55D8C153}"/>
              </a:ext>
            </a:extLst>
          </p:cNvPr>
          <p:cNvSpPr/>
          <p:nvPr/>
        </p:nvSpPr>
        <p:spPr>
          <a:xfrm>
            <a:off x="0" y="0"/>
            <a:ext cx="12192000" cy="46355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th-TH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รายละเอียดตัวชี้วัด</a:t>
            </a:r>
          </a:p>
        </p:txBody>
      </p:sp>
      <p:sp>
        <p:nvSpPr>
          <p:cNvPr id="11" name="กล่องข้อความ 10">
            <a:extLst>
              <a:ext uri="{FF2B5EF4-FFF2-40B4-BE49-F238E27FC236}">
                <a16:creationId xmlns:a16="http://schemas.microsoft.com/office/drawing/2014/main" id="{62A9A2DE-DD78-4F8A-A03C-BD67BD90AFD0}"/>
              </a:ext>
            </a:extLst>
          </p:cNvPr>
          <p:cNvSpPr txBox="1"/>
          <p:nvPr/>
        </p:nvSpPr>
        <p:spPr>
          <a:xfrm>
            <a:off x="2201027" y="6618829"/>
            <a:ext cx="8052319" cy="3145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th-TH" sz="1600" b="1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* หากกรมประมงไม่ได้รับงบประมาณหรือได้รับงบประมาณล่าช้า กรมประมงจะดำเนินการอุทธรณ์ตัวชี้วัดดังกล่าวต่อไป*</a:t>
            </a:r>
            <a:endParaRPr lang="en-US" sz="1600" b="1" strike="noStrike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62431015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F371215B-2D3F-F994-941D-87A9252967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927"/>
            <a:ext cx="12192000" cy="6844145"/>
          </a:xfrm>
          <a:prstGeom prst="rect">
            <a:avLst/>
          </a:prstGeom>
        </p:spPr>
      </p:pic>
      <p:sp>
        <p:nvSpPr>
          <p:cNvPr id="5" name="ตัวแทนหมายเลขสไลด์ 4">
            <a:extLst>
              <a:ext uri="{FF2B5EF4-FFF2-40B4-BE49-F238E27FC236}">
                <a16:creationId xmlns:a16="http://schemas.microsoft.com/office/drawing/2014/main" id="{B2F480B4-A439-DDFA-AF86-DE2C437628CE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>
          <a:xfrm>
            <a:off x="11822954" y="6511423"/>
            <a:ext cx="235584" cy="248920"/>
          </a:xfrm>
          <a:solidFill>
            <a:schemeClr val="bg1"/>
          </a:solidFill>
        </p:spPr>
        <p:txBody>
          <a:bodyPr/>
          <a:lstStyle/>
          <a:p>
            <a:pPr marL="38100">
              <a:lnSpc>
                <a:spcPts val="1775"/>
              </a:lnSpc>
            </a:pPr>
            <a:fld id="{81D60167-4931-47E6-BA6A-407CBD079E47}" type="slidenum">
              <a:rPr lang="th-TH" spc="-25" smtClean="0"/>
              <a:t>13</a:t>
            </a:fld>
            <a:endParaRPr lang="th-TH" spc="-25" dirty="0"/>
          </a:p>
        </p:txBody>
      </p:sp>
    </p:spTree>
    <p:extLst>
      <p:ext uri="{BB962C8B-B14F-4D97-AF65-F5344CB8AC3E}">
        <p14:creationId xmlns:p14="http://schemas.microsoft.com/office/powerpoint/2010/main" val="289318616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13344F12-19A9-C427-57A9-2EBE495D48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333"/>
            <a:ext cx="12192000" cy="6849334"/>
          </a:xfrm>
          <a:prstGeom prst="rect">
            <a:avLst/>
          </a:prstGeom>
        </p:spPr>
      </p:pic>
      <p:sp>
        <p:nvSpPr>
          <p:cNvPr id="5" name="ตัวแทนหมายเลขสไลด์ 4">
            <a:extLst>
              <a:ext uri="{FF2B5EF4-FFF2-40B4-BE49-F238E27FC236}">
                <a16:creationId xmlns:a16="http://schemas.microsoft.com/office/drawing/2014/main" id="{9814142E-9869-5ECE-3025-BE44D53F7815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>
          <a:xfrm>
            <a:off x="11844726" y="6522309"/>
            <a:ext cx="235584" cy="248920"/>
          </a:xfrm>
          <a:solidFill>
            <a:schemeClr val="bg1"/>
          </a:solidFill>
        </p:spPr>
        <p:txBody>
          <a:bodyPr/>
          <a:lstStyle/>
          <a:p>
            <a:pPr marL="38100">
              <a:lnSpc>
                <a:spcPts val="1775"/>
              </a:lnSpc>
            </a:pPr>
            <a:fld id="{81D60167-4931-47E6-BA6A-407CBD079E47}" type="slidenum">
              <a:rPr lang="th-TH" spc="-25" smtClean="0"/>
              <a:t>14</a:t>
            </a:fld>
            <a:endParaRPr lang="th-TH" spc="-25" dirty="0"/>
          </a:p>
        </p:txBody>
      </p:sp>
    </p:spTree>
    <p:extLst>
      <p:ext uri="{BB962C8B-B14F-4D97-AF65-F5344CB8AC3E}">
        <p14:creationId xmlns:p14="http://schemas.microsoft.com/office/powerpoint/2010/main" val="287322639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1330CBF9-2BF4-35A3-94F8-886E91FB84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79"/>
            <a:ext cx="12192000" cy="6837841"/>
          </a:xfrm>
          <a:prstGeom prst="rect">
            <a:avLst/>
          </a:prstGeom>
        </p:spPr>
      </p:pic>
      <p:sp>
        <p:nvSpPr>
          <p:cNvPr id="5" name="ตัวแทนหมายเลขสไลด์ 4">
            <a:extLst>
              <a:ext uri="{FF2B5EF4-FFF2-40B4-BE49-F238E27FC236}">
                <a16:creationId xmlns:a16="http://schemas.microsoft.com/office/drawing/2014/main" id="{30BBA83C-F052-6748-AF8A-73852403BDF5}"/>
              </a:ext>
            </a:extLst>
          </p:cNvPr>
          <p:cNvSpPr>
            <a:spLocks noGrp="1"/>
          </p:cNvSpPr>
          <p:nvPr>
            <p:ph type="sldNum" sz="quarter" idx="7"/>
          </p:nvPr>
        </p:nvSpPr>
        <p:spPr>
          <a:xfrm>
            <a:off x="11844726" y="6522309"/>
            <a:ext cx="235584" cy="230832"/>
          </a:xfrm>
          <a:solidFill>
            <a:schemeClr val="bg1"/>
          </a:solidFill>
        </p:spPr>
        <p:txBody>
          <a:bodyPr/>
          <a:lstStyle/>
          <a:p>
            <a:pPr marL="38100">
              <a:lnSpc>
                <a:spcPts val="1775"/>
              </a:lnSpc>
            </a:pPr>
            <a:fld id="{81D60167-4931-47E6-BA6A-407CBD079E47}" type="slidenum">
              <a:rPr lang="th-TH" spc="-25" smtClean="0"/>
              <a:t>15</a:t>
            </a:fld>
            <a:endParaRPr lang="th-TH" spc="-25" dirty="0"/>
          </a:p>
        </p:txBody>
      </p:sp>
    </p:spTree>
    <p:extLst>
      <p:ext uri="{BB962C8B-B14F-4D97-AF65-F5344CB8AC3E}">
        <p14:creationId xmlns:p14="http://schemas.microsoft.com/office/powerpoint/2010/main" val="392653968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Arrow: Down 40">
            <a:extLst>
              <a:ext uri="{FF2B5EF4-FFF2-40B4-BE49-F238E27FC236}">
                <a16:creationId xmlns:a16="http://schemas.microsoft.com/office/drawing/2014/main" id="{AEC2CD89-5C85-4C01-A61D-C225FCADFDB7}"/>
              </a:ext>
            </a:extLst>
          </p:cNvPr>
          <p:cNvSpPr/>
          <p:nvPr/>
        </p:nvSpPr>
        <p:spPr>
          <a:xfrm>
            <a:off x="10748098" y="1798808"/>
            <a:ext cx="384835" cy="236219"/>
          </a:xfrm>
          <a:prstGeom prst="downArrow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cccc</a:t>
            </a: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Rectangle: Rounded Corners 37">
            <a:extLst>
              <a:ext uri="{FF2B5EF4-FFF2-40B4-BE49-F238E27FC236}">
                <a16:creationId xmlns:a16="http://schemas.microsoft.com/office/drawing/2014/main" id="{29185835-95A5-4F51-AD36-C8413ACCCB2E}"/>
              </a:ext>
            </a:extLst>
          </p:cNvPr>
          <p:cNvSpPr/>
          <p:nvPr/>
        </p:nvSpPr>
        <p:spPr>
          <a:xfrm>
            <a:off x="9855048" y="644083"/>
            <a:ext cx="2242963" cy="1139219"/>
          </a:xfrm>
          <a:prstGeom prst="roundRect">
            <a:avLst/>
          </a:prstGeom>
          <a:solidFill>
            <a:srgbClr val="FFCC66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3987" y="581860"/>
            <a:ext cx="6877204" cy="3469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6.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ร้อยละของเกษตรกรที่ได้รับการถ่ายทอดเทคโนโลยีด้านการเพาะเลี้ยงสัตว์น้ำมีความรู้</a:t>
            </a:r>
            <a:endParaRPr kumimoji="0" lang="th-TH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highlight>
                <a:srgbClr val="0000FF"/>
              </a:highlight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Rectangle 16"/>
              <p:cNvSpPr/>
              <p:nvPr/>
            </p:nvSpPr>
            <p:spPr>
              <a:xfrm>
                <a:off x="96957" y="874846"/>
                <a:ext cx="9623267" cy="2031710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</p:spPr>
            <p:txBody>
              <a:bodyPr wrap="square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5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คำอธิบาย : </a:t>
                </a:r>
                <a:r>
                  <a:rPr kumimoji="0" lang="th-TH" sz="1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เป็นการถ่ายทอดเทคโนโลยีด้านการเพาะเลี้ยงสัตว์น้ำเพื่อให้เกษตรกรหรือผู้ที่มีความสนใจในการเพาะเลี้ยงสัตว์น้ำเพื่อให้ผลผลิตที่ได้มีความปลอดภัยต่อผู้บริโภคและเกิดความยั่งยืน </a:t>
                </a:r>
                <a:endParaRPr kumimoji="0" lang="th-TH" sz="15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endParaRPr>
              </a:p>
              <a:p>
                <a:pPr marL="0" marR="0" lvl="0" indent="0" algn="l" defTabSz="914400" rtl="0" eaLnBrk="1" fontAlgn="auto" latinLnBrk="0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5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ขอบเขตการประเมิน : </a:t>
                </a:r>
                <a:r>
                  <a:rPr kumimoji="0" lang="th-TH" sz="1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เป็นการประเมินความรู้ของเกษตรกรที่เข้าร่วมโครงการปี 2569 ที่ได้รับการถ่ายทอดเทคโนโลยีด้านการเพาะเลี้ยงสัตว์น้ำ </a:t>
                </a:r>
              </a:p>
              <a:p>
                <a:pPr marL="0" marR="0" lvl="0" indent="0" algn="l" defTabSz="914400" rtl="0" eaLnBrk="1" fontAlgn="auto" latinLnBrk="0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                             ภายใต้โครงการพัฒนาเกษตรกรรมยั่งยืน (เกษตรอินทรีย์ และเกษตรทฤษฎีใหม่)</a:t>
                </a:r>
              </a:p>
              <a:p>
                <a:pPr marL="0" marR="0" lvl="0" indent="0" algn="l" defTabSz="914400" rtl="0" eaLnBrk="1" fontAlgn="auto" latinLnBrk="0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5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วิธีการคำนวณ </a:t>
                </a:r>
                <a:r>
                  <a:rPr kumimoji="0" lang="en-US" sz="15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:</a:t>
                </a:r>
                <a:r>
                  <a:rPr kumimoji="0" lang="th-TH" sz="15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   </a:t>
                </a:r>
                <a:r>
                  <a:rPr kumimoji="0" lang="th-TH" sz="1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ร้อยละของเกษตรกรที่ได้รับการถ่ายทอดเทคโนโลยีด้านการเพาะเลี้ยงสัตว์น้ำมีความรู้ คิดจาก</a:t>
                </a:r>
                <a:r>
                  <a:rPr kumimoji="0" lang="en-US" sz="1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US" sz="15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 </m:t>
                    </m:r>
                    <m:r>
                      <a:rPr kumimoji="0" lang="en-US" sz="15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/>
                        <a:ea typeface="+mn-ea"/>
                        <a:cs typeface="+mn-cs"/>
                      </a:rPr>
                      <m:t>𝑋</m:t>
                    </m:r>
                    <m:r>
                      <a:rPr kumimoji="0" lang="en-US" sz="15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/>
                        <a:ea typeface="+mn-ea"/>
                        <a:cs typeface="+mn-cs"/>
                      </a:rPr>
                      <m:t>=</m:t>
                    </m:r>
                    <m:f>
                      <m:fPr>
                        <m:ctrlPr>
                          <a:rPr kumimoji="0" lang="en-US" sz="15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a:rPr kumimoji="0" lang="en-US" sz="15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/>
                            <a:ea typeface="+mn-ea"/>
                            <a:cs typeface="+mn-cs"/>
                          </a:rPr>
                          <m:t>𝑦</m:t>
                        </m:r>
                      </m:num>
                      <m:den>
                        <m:r>
                          <a:rPr kumimoji="0" lang="en-US" sz="15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/>
                            <a:ea typeface="+mn-ea"/>
                            <a:cs typeface="+mn-cs"/>
                          </a:rPr>
                          <m:t>𝑧</m:t>
                        </m:r>
                      </m:den>
                    </m:f>
                    <m:r>
                      <a:rPr kumimoji="0" lang="en-US" sz="15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/>
                        <a:ea typeface="+mn-ea"/>
                        <a:cs typeface="+mn-cs"/>
                      </a:rPr>
                      <m:t>×</m:t>
                    </m:r>
                  </m:oMath>
                </a14:m>
                <a:r>
                  <a:rPr kumimoji="0" lang="en-US" sz="1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 100</a:t>
                </a:r>
              </a:p>
              <a:p>
                <a:pPr marL="0" marR="0" lvl="0" indent="0" algn="l" defTabSz="914400" rtl="0" eaLnBrk="1" fontAlgn="auto" latinLnBrk="0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X = </a:t>
                </a:r>
                <a:r>
                  <a:rPr kumimoji="0" lang="th-TH" sz="1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ร้อยละของเกษตรกรที่ได้รับการถ่ายทอดเทคโนโลยีด้านการเพาะเลี้ยงสัตว์น้ำมีความรู้</a:t>
                </a:r>
                <a:endParaRPr kumimoji="0" lang="en-US" sz="15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endParaRPr>
              </a:p>
              <a:p>
                <a:pPr marL="0" marR="0" lvl="0" indent="0" algn="l" defTabSz="914400" rtl="0" eaLnBrk="1" fontAlgn="auto" latinLnBrk="0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Y = </a:t>
                </a:r>
                <a:r>
                  <a:rPr kumimoji="0" lang="th-TH" sz="1500" b="0" i="0" u="none" strike="noStrike" kern="1200" cap="none" spc="-2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จำนวนเกษตรกรที่มีผลคะแนนความรู้หลังการถ่ายทอดมากกว่าก่อนการถ่ายทอด และมีผลคะแนนผ่านเกณฑ์ที่กรมประมงกำหนด (ไม่น้อยกว่าร้อยละ 80)</a:t>
                </a:r>
                <a:endParaRPr kumimoji="0" lang="en-US" sz="15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endParaRPr>
              </a:p>
              <a:p>
                <a:pPr marL="0" marR="0" lvl="0" indent="0" algn="l" defTabSz="914400" rtl="0" eaLnBrk="1" fontAlgn="auto" latinLnBrk="0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Z =</a:t>
                </a:r>
                <a:r>
                  <a:rPr kumimoji="0" lang="th-TH" sz="1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 </a:t>
                </a:r>
                <a:r>
                  <a:rPr kumimoji="0" lang="th-TH" sz="1500" b="0" i="0" u="none" strike="noStrike" kern="1200" cap="none" spc="-2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จำนวนเกษตรกรทั้งหมดที่ได้รับการถ่ายทอดเทคโนโลยีด้านการเพาะเลี้ยงสัตว์น้ำในปี 2569 </a:t>
                </a:r>
              </a:p>
              <a:p>
                <a:pPr marL="0" marR="0" lvl="0" indent="0" algn="l" defTabSz="914400" rtl="0" eaLnBrk="1" fontAlgn="auto" latinLnBrk="0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5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วิธีการเก็บข้อมูล </a:t>
                </a:r>
                <a:r>
                  <a:rPr kumimoji="0" lang="en-US" sz="15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: </a:t>
                </a:r>
                <a:r>
                  <a:rPr kumimoji="0" lang="th-TH" sz="1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โดยเก็บข้อมูลจากแบบทดสอบความรู้ก่อน – หลังการถ่ายทอดเทคโนโลยีด้านการเพาะเลี้ยงสัตว์น้ำ</a:t>
                </a:r>
                <a:endParaRPr kumimoji="0" lang="th-TH" sz="15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endParaRPr>
              </a:p>
              <a:p>
                <a:pPr marL="0" marR="0" lvl="0" indent="0" algn="l" defTabSz="914400" rtl="0" eaLnBrk="1" fontAlgn="auto" latinLnBrk="0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5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แหล่งที่มาของข้อมูล </a:t>
                </a:r>
                <a:r>
                  <a:rPr kumimoji="0" lang="en-US" sz="15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:</a:t>
                </a:r>
                <a:r>
                  <a:rPr kumimoji="0" lang="th-TH" sz="15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 </a:t>
                </a:r>
                <a:r>
                  <a:rPr kumimoji="0" lang="th-TH" sz="1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กรมประมง กองยุทธศาสตร์และแผนงาน กองวิจัยและพัฒนาการเพาะเลี้ยงสัตว์น้ำจืด กองโครงการอันเนื่องมาจากพระราชดำริและกิจกรรมพิเศษ</a:t>
                </a:r>
              </a:p>
            </p:txBody>
          </p:sp>
        </mc:Choice>
        <mc:Fallback xmlns="">
          <p:sp>
            <p:nvSpPr>
              <p:cNvPr id="17" name="Rectangle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6957" y="874846"/>
                <a:ext cx="9623267" cy="2031710"/>
              </a:xfrm>
              <a:prstGeom prst="rect">
                <a:avLst/>
              </a:prstGeom>
              <a:blipFill>
                <a:blip r:embed="rId3"/>
                <a:stretch>
                  <a:fillRect l="-253" t="-1802" b="-4294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Rectangle 20"/>
          <p:cNvSpPr/>
          <p:nvPr/>
        </p:nvSpPr>
        <p:spPr>
          <a:xfrm>
            <a:off x="104613" y="2998795"/>
            <a:ext cx="4387740" cy="2799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 ปี </a:t>
            </a: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2569 : </a:t>
            </a:r>
            <a:r>
              <a:rPr kumimoji="0" lang="th-TH" sz="1800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ร้อยละ 85</a:t>
            </a: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800" b="1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และเป้าหมายปี 2570 </a:t>
            </a:r>
            <a:r>
              <a:rPr kumimoji="0" lang="en-US" sz="1800" b="1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</a:t>
            </a:r>
            <a:r>
              <a:rPr kumimoji="0" lang="th-TH" sz="1800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ร้อยละ 85</a:t>
            </a:r>
            <a:endParaRPr kumimoji="0" lang="en-US" sz="1800" b="1" i="0" u="none" strike="noStrike" kern="1200" cap="none" spc="0" normalizeH="0" baseline="0" noProof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aphicFrame>
        <p:nvGraphicFramePr>
          <p:cNvPr id="22" name="Table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53291405"/>
              </p:ext>
            </p:extLst>
          </p:nvPr>
        </p:nvGraphicFramePr>
        <p:xfrm>
          <a:off x="204697" y="3371084"/>
          <a:ext cx="9113825" cy="1036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0244">
                  <a:extLst>
                    <a:ext uri="{9D8B030D-6E8A-4147-A177-3AD203B41FA5}">
                      <a16:colId xmlns:a16="http://schemas.microsoft.com/office/drawing/2014/main" val="51523606"/>
                    </a:ext>
                  </a:extLst>
                </a:gridCol>
                <a:gridCol w="820244">
                  <a:extLst>
                    <a:ext uri="{9D8B030D-6E8A-4147-A177-3AD203B41FA5}">
                      <a16:colId xmlns:a16="http://schemas.microsoft.com/office/drawing/2014/main" val="2644754066"/>
                    </a:ext>
                  </a:extLst>
                </a:gridCol>
                <a:gridCol w="820244">
                  <a:extLst>
                    <a:ext uri="{9D8B030D-6E8A-4147-A177-3AD203B41FA5}">
                      <a16:colId xmlns:a16="http://schemas.microsoft.com/office/drawing/2014/main" val="1595627643"/>
                    </a:ext>
                  </a:extLst>
                </a:gridCol>
                <a:gridCol w="820244">
                  <a:extLst>
                    <a:ext uri="{9D8B030D-6E8A-4147-A177-3AD203B41FA5}">
                      <a16:colId xmlns:a16="http://schemas.microsoft.com/office/drawing/2014/main" val="2659447798"/>
                    </a:ext>
                  </a:extLst>
                </a:gridCol>
                <a:gridCol w="820244">
                  <a:extLst>
                    <a:ext uri="{9D8B030D-6E8A-4147-A177-3AD203B41FA5}">
                      <a16:colId xmlns:a16="http://schemas.microsoft.com/office/drawing/2014/main" val="3079781069"/>
                    </a:ext>
                  </a:extLst>
                </a:gridCol>
                <a:gridCol w="1002521">
                  <a:extLst>
                    <a:ext uri="{9D8B030D-6E8A-4147-A177-3AD203B41FA5}">
                      <a16:colId xmlns:a16="http://schemas.microsoft.com/office/drawing/2014/main" val="3602311173"/>
                    </a:ext>
                  </a:extLst>
                </a:gridCol>
                <a:gridCol w="1002521">
                  <a:extLst>
                    <a:ext uri="{9D8B030D-6E8A-4147-A177-3AD203B41FA5}">
                      <a16:colId xmlns:a16="http://schemas.microsoft.com/office/drawing/2014/main" val="3714185839"/>
                    </a:ext>
                  </a:extLst>
                </a:gridCol>
                <a:gridCol w="1002521">
                  <a:extLst>
                    <a:ext uri="{9D8B030D-6E8A-4147-A177-3AD203B41FA5}">
                      <a16:colId xmlns:a16="http://schemas.microsoft.com/office/drawing/2014/main" val="1510311638"/>
                    </a:ext>
                  </a:extLst>
                </a:gridCol>
                <a:gridCol w="1002521">
                  <a:extLst>
                    <a:ext uri="{9D8B030D-6E8A-4147-A177-3AD203B41FA5}">
                      <a16:colId xmlns:a16="http://schemas.microsoft.com/office/drawing/2014/main" val="3878331073"/>
                    </a:ext>
                  </a:extLst>
                </a:gridCol>
                <a:gridCol w="1002521">
                  <a:extLst>
                    <a:ext uri="{9D8B030D-6E8A-4147-A177-3AD203B41FA5}">
                      <a16:colId xmlns:a16="http://schemas.microsoft.com/office/drawing/2014/main" val="2065998880"/>
                    </a:ext>
                  </a:extLst>
                </a:gridCol>
              </a:tblGrid>
              <a:tr h="269105">
                <a:tc gridSpan="5">
                  <a:txBody>
                    <a:bodyPr/>
                    <a:lstStyle/>
                    <a:p>
                      <a:pPr algn="ctr"/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ข้อมูลพื้นฐาน</a:t>
                      </a:r>
                      <a:r>
                        <a:rPr lang="th-TH" sz="16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6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Baseline)</a:t>
                      </a:r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r>
                        <a:rPr lang="th-TH" sz="16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6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</a:t>
                      </a:r>
                      <a:r>
                        <a:rPr lang="th-TH" sz="16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</a:t>
                      </a:r>
                      <a:r>
                        <a:rPr lang="en-US" sz="16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– 2570 (</a:t>
                      </a:r>
                      <a:r>
                        <a:rPr lang="th-TH" sz="16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ถ้ามี)</a:t>
                      </a:r>
                      <a:endParaRPr lang="en-US" sz="16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1399034"/>
                  </a:ext>
                </a:extLst>
              </a:tr>
              <a:tr h="269105">
                <a:tc>
                  <a:txBody>
                    <a:bodyPr/>
                    <a:lstStyle/>
                    <a:p>
                      <a:pPr algn="ctr"/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2564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b="1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2566</a:t>
                      </a:r>
                      <a:endParaRPr sz="1600" b="1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b="1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2567</a:t>
                      </a:r>
                      <a:endParaRPr sz="1600" b="1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b="1" u="none" strike="noStrike" cap="none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2568</a:t>
                      </a:r>
                      <a:endParaRPr sz="1600" b="1"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b="1" u="none" strike="noStrike" cap="none">
                          <a:solidFill>
                            <a:srgbClr val="0000FF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2569*</a:t>
                      </a:r>
                      <a:endParaRPr sz="1600" b="1">
                        <a:solidFill>
                          <a:srgbClr val="0000FF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b="1" u="none" strike="noStrike" cap="none">
                          <a:solidFill>
                            <a:srgbClr val="48A448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2570</a:t>
                      </a:r>
                      <a:endParaRPr sz="1600" b="1">
                        <a:solidFill>
                          <a:srgbClr val="48A448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08994238"/>
                  </a:ext>
                </a:extLst>
              </a:tr>
              <a:tr h="311281">
                <a:tc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89.12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95.94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b="1" kern="1200" dirty="0">
                          <a:solidFill>
                            <a:srgbClr val="00B05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96.52</a:t>
                      </a:r>
                      <a:endParaRPr lang="en-US" sz="1600" b="1" dirty="0">
                        <a:solidFill>
                          <a:srgbClr val="00B05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85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85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85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85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85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69680560"/>
                  </a:ext>
                </a:extLst>
              </a:tr>
            </a:tbl>
          </a:graphicData>
        </a:graphic>
      </p:graphicFrame>
      <p:sp>
        <p:nvSpPr>
          <p:cNvPr id="34" name="TextBox 33">
            <a:extLst>
              <a:ext uri="{FF2B5EF4-FFF2-40B4-BE49-F238E27FC236}">
                <a16:creationId xmlns:a16="http://schemas.microsoft.com/office/drawing/2014/main" id="{F4C4B4CE-D32A-4A38-B6BE-8429281CAEA6}"/>
              </a:ext>
            </a:extLst>
          </p:cNvPr>
          <p:cNvSpPr txBox="1"/>
          <p:nvPr/>
        </p:nvSpPr>
        <p:spPr>
          <a:xfrm>
            <a:off x="9836955" y="661044"/>
            <a:ext cx="2324651" cy="12840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แผนแม่บทฯ และแผนแม่บทย่อยฯ </a:t>
            </a:r>
            <a:br>
              <a:rPr kumimoji="0" lang="th-TH" sz="1800" b="1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</a:br>
            <a:r>
              <a:rPr kumimoji="0" lang="th-TH" sz="1800" b="1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ที่เกี่ยวข้อง</a:t>
            </a:r>
          </a:p>
          <a:p>
            <a:pPr marL="0" marR="0" lvl="0" indent="0" algn="ctr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0" cap="none" spc="-2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แผนแม่บทฯ </a:t>
            </a:r>
            <a:r>
              <a:rPr kumimoji="0" lang="th-TH" sz="1800" b="0" i="0" u="none" strike="noStrike" kern="0" cap="none" spc="-2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ประเด็น 16 </a:t>
            </a:r>
          </a:p>
          <a:p>
            <a:pPr marL="0" marR="0" lvl="0" indent="0" algn="ctr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0" i="0" u="none" strike="noStrike" kern="0" cap="none" spc="-2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เศรษฐกิจฐานราก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1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 PSK"/>
              <a:ea typeface="+mn-ea"/>
              <a:cs typeface="TH SarabunPSK" panose="020B0500040200020003" pitchFamily="34" charset="-34"/>
            </a:endParaRP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1D5D197C-8EB5-43E1-8A91-74A230F0AF0B}"/>
              </a:ext>
            </a:extLst>
          </p:cNvPr>
          <p:cNvGrpSpPr/>
          <p:nvPr/>
        </p:nvGrpSpPr>
        <p:grpSpPr>
          <a:xfrm>
            <a:off x="9836955" y="2041272"/>
            <a:ext cx="2234727" cy="859626"/>
            <a:chOff x="9848244" y="2530886"/>
            <a:chExt cx="2234727" cy="631500"/>
          </a:xfrm>
        </p:grpSpPr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30DFFD3D-4670-4BE1-B974-43181CE75520}"/>
                </a:ext>
              </a:extLst>
            </p:cNvPr>
            <p:cNvSpPr txBox="1"/>
            <p:nvPr/>
          </p:nvSpPr>
          <p:spPr>
            <a:xfrm>
              <a:off x="9848244" y="2530886"/>
              <a:ext cx="2234727" cy="631500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</p:spPr>
          <p:txBody>
            <a:bodyPr wrap="square">
              <a:noAutofit/>
            </a:bodyPr>
            <a:lstStyle>
              <a:defPPr>
                <a:defRPr lang="en-US"/>
              </a:defPPr>
              <a:lvl1pPr marL="107950" marR="0" lvl="0" indent="-107950" fontAlgn="auto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 kumimoji="0" sz="900" b="0" i="0" u="none" strike="noStrike" cap="none" spc="0" normalizeH="0" baseline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cs typeface="TH SarabunPSK" panose="020B0500040200020003" pitchFamily="34" charset="-34"/>
                </a:defRPr>
              </a:lvl1pPr>
            </a:lstStyle>
            <a:p>
              <a:pPr marL="0" marR="0" lvl="0" indent="0" algn="l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endParaRPr kumimoji="0" lang="th-TH" sz="9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9E2EC94F-A7C0-4A07-A955-7895666B838F}"/>
                </a:ext>
              </a:extLst>
            </p:cNvPr>
            <p:cNvSpPr txBox="1"/>
            <p:nvPr/>
          </p:nvSpPr>
          <p:spPr>
            <a:xfrm>
              <a:off x="9952320" y="2574765"/>
              <a:ext cx="2070996" cy="56176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Pillar</a:t>
              </a:r>
              <a:r>
                <a:rPr kumimoji="0" lang="th-TH" sz="18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 </a:t>
              </a:r>
              <a:r>
                <a:rPr kumimoji="0" lang="th-TH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1 สร้างและพัฒนา</a:t>
              </a:r>
              <a:br>
                <a:rPr kumimoji="0" lang="th-TH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</a:br>
              <a:r>
                <a:rPr kumimoji="0" lang="th-TH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ศักยภาพวิสาหกิจและผู้ประกอบการ</a:t>
              </a:r>
            </a:p>
          </p:txBody>
        </p:sp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id="{711F13F0-33C2-4E51-AA39-91041AE49855}"/>
              </a:ext>
            </a:extLst>
          </p:cNvPr>
          <p:cNvGrpSpPr/>
          <p:nvPr/>
        </p:nvGrpSpPr>
        <p:grpSpPr>
          <a:xfrm>
            <a:off x="9802913" y="3225183"/>
            <a:ext cx="2324651" cy="1030710"/>
            <a:chOff x="9814202" y="3339524"/>
            <a:chExt cx="2324651" cy="561583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46CE7A74-E0BE-4213-88B1-3E354093F25A}"/>
                </a:ext>
              </a:extLst>
            </p:cNvPr>
            <p:cNvSpPr/>
            <p:nvPr/>
          </p:nvSpPr>
          <p:spPr>
            <a:xfrm>
              <a:off x="9840008" y="3339524"/>
              <a:ext cx="2242963" cy="561583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60F2B31F-BF2B-4AD3-9087-CD9810EE20B6}"/>
                </a:ext>
              </a:extLst>
            </p:cNvPr>
            <p:cNvSpPr txBox="1"/>
            <p:nvPr/>
          </p:nvSpPr>
          <p:spPr>
            <a:xfrm>
              <a:off x="9814202" y="3363169"/>
              <a:ext cx="2324651" cy="43820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1.6 ความรู้/ความเข้าใจ/ทัศนคติ/ทักษะ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การดำเนินธุรกิจ/ความสามารถ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ในการบริหารจัดการและปรับตัวสู่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ผู้ประกอบการ</a:t>
              </a:r>
            </a:p>
          </p:txBody>
        </p:sp>
      </p:grpSp>
      <p:sp>
        <p:nvSpPr>
          <p:cNvPr id="43" name="Arrow: Down 42">
            <a:extLst>
              <a:ext uri="{FF2B5EF4-FFF2-40B4-BE49-F238E27FC236}">
                <a16:creationId xmlns:a16="http://schemas.microsoft.com/office/drawing/2014/main" id="{4D244013-48F4-42B3-9FF1-F25586C3F3FA}"/>
              </a:ext>
            </a:extLst>
          </p:cNvPr>
          <p:cNvSpPr/>
          <p:nvPr/>
        </p:nvSpPr>
        <p:spPr>
          <a:xfrm>
            <a:off x="10757782" y="2928806"/>
            <a:ext cx="384835" cy="236219"/>
          </a:xfrm>
          <a:prstGeom prst="downArrow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60" name="Arrow: Down 59">
            <a:extLst>
              <a:ext uri="{FF2B5EF4-FFF2-40B4-BE49-F238E27FC236}">
                <a16:creationId xmlns:a16="http://schemas.microsoft.com/office/drawing/2014/main" id="{3198A089-6C0D-44ED-8772-37510C0CCA3B}"/>
              </a:ext>
            </a:extLst>
          </p:cNvPr>
          <p:cNvSpPr/>
          <p:nvPr/>
        </p:nvSpPr>
        <p:spPr>
          <a:xfrm>
            <a:off x="10757782" y="4277857"/>
            <a:ext cx="384835" cy="236219"/>
          </a:xfrm>
          <a:prstGeom prst="downArrow">
            <a:avLst>
              <a:gd name="adj1" fmla="val 50000"/>
              <a:gd name="adj2" fmla="val 50000"/>
            </a:avLst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61" name="Group 60">
            <a:extLst>
              <a:ext uri="{FF2B5EF4-FFF2-40B4-BE49-F238E27FC236}">
                <a16:creationId xmlns:a16="http://schemas.microsoft.com/office/drawing/2014/main" id="{AD49A3E3-1303-44ED-AEEE-EBBA6AA08116}"/>
              </a:ext>
            </a:extLst>
          </p:cNvPr>
          <p:cNvGrpSpPr/>
          <p:nvPr/>
        </p:nvGrpSpPr>
        <p:grpSpPr>
          <a:xfrm>
            <a:off x="9843758" y="4585827"/>
            <a:ext cx="2242963" cy="1519014"/>
            <a:chOff x="9840008" y="3339524"/>
            <a:chExt cx="2242963" cy="999285"/>
          </a:xfrm>
        </p:grpSpPr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729B1B53-3757-4B88-9F93-C06C29F95062}"/>
                </a:ext>
              </a:extLst>
            </p:cNvPr>
            <p:cNvSpPr/>
            <p:nvPr/>
          </p:nvSpPr>
          <p:spPr>
            <a:xfrm>
              <a:off x="9840008" y="3339524"/>
              <a:ext cx="2242963" cy="99928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3" name="TextBox 62">
              <a:extLst>
                <a:ext uri="{FF2B5EF4-FFF2-40B4-BE49-F238E27FC236}">
                  <a16:creationId xmlns:a16="http://schemas.microsoft.com/office/drawing/2014/main" id="{7F187081-D48F-47E2-BD9F-82BD144ED4B1}"/>
                </a:ext>
              </a:extLst>
            </p:cNvPr>
            <p:cNvSpPr txBox="1"/>
            <p:nvPr/>
          </p:nvSpPr>
          <p:spPr>
            <a:xfrm>
              <a:off x="9840008" y="3415768"/>
              <a:ext cx="2221715" cy="86290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  <a:sym typeface="Wingdings" panose="05000000000000000000" pitchFamily="2" charset="2"/>
                </a:rPr>
                <a:t> </a:t>
              </a:r>
              <a:r>
                <a:rPr kumimoji="0" lang="th-TH" sz="16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</a:rPr>
                <a:t>ตัวชี้วัดเฉพาะหน่วยงาน</a:t>
              </a:r>
            </a:p>
            <a:p>
              <a:pPr marL="0" marR="0" lvl="0" indent="0" algn="l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th-TH" sz="16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endParaRPr>
            </a:p>
            <a:p>
              <a:pPr marL="0" marR="0" lvl="0" indent="0" algn="l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  <a:sym typeface="Wingdings" panose="05000000000000000000" pitchFamily="2" charset="2"/>
                </a:rPr>
                <a:t> </a:t>
              </a:r>
              <a:r>
                <a:rPr kumimoji="0" lang="th-TH" sz="16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</a:rPr>
                <a:t>ตัวชี้วัดบูรณาการหลายหน่วย</a:t>
              </a:r>
            </a:p>
            <a:p>
              <a:pPr marL="0" marR="0" lvl="0" indent="0" algn="l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</a:rPr>
                <a:t>โปรดระบุ ...........................................</a:t>
              </a:r>
              <a:br>
                <a:rPr kumimoji="0" lang="th-TH" sz="16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</a:rPr>
              </a:br>
              <a:r>
                <a:rPr kumimoji="0" lang="th-TH" sz="16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</a:rPr>
                <a:t>............................................................</a:t>
              </a:r>
            </a:p>
            <a:p>
              <a:pPr marL="0" marR="0" lvl="0" indent="0" algn="l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</a:rPr>
                <a:t>............................................................ </a:t>
              </a:r>
            </a:p>
            <a:p>
              <a:pPr marL="0" marR="0" lvl="0" indent="0" algn="l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th-TH" sz="16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endParaRPr>
            </a:p>
          </p:txBody>
        </p: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182B0335-E3C2-9B14-F2D1-57D3B5F4BC0C}"/>
              </a:ext>
            </a:extLst>
          </p:cNvPr>
          <p:cNvGrpSpPr/>
          <p:nvPr/>
        </p:nvGrpSpPr>
        <p:grpSpPr>
          <a:xfrm>
            <a:off x="7131998" y="536625"/>
            <a:ext cx="724349" cy="427588"/>
            <a:chOff x="1562731" y="1899324"/>
            <a:chExt cx="545361" cy="289957"/>
          </a:xfrm>
        </p:grpSpPr>
        <p:pic>
          <p:nvPicPr>
            <p:cNvPr id="4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109A884E-C9F7-9C3A-B2A6-5187DE5A97A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1642423" y="1899324"/>
              <a:ext cx="380474" cy="2899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09711265-685A-4F06-1AEB-4011B0976BA6}"/>
                </a:ext>
              </a:extLst>
            </p:cNvPr>
            <p:cNvSpPr txBox="1"/>
            <p:nvPr/>
          </p:nvSpPr>
          <p:spPr>
            <a:xfrm>
              <a:off x="1562731" y="1968958"/>
              <a:ext cx="545361" cy="1662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2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ต่อเนื่อง</a:t>
              </a:r>
              <a:r>
                <a:rPr kumimoji="0" lang="en-US" sz="12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 </a:t>
              </a:r>
              <a:endParaRPr kumimoji="0" lang="en-GB" sz="12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AE6B1A9A-8385-1999-D6FE-012E9F028E05}"/>
              </a:ext>
            </a:extLst>
          </p:cNvPr>
          <p:cNvGrpSpPr/>
          <p:nvPr/>
        </p:nvGrpSpPr>
        <p:grpSpPr>
          <a:xfrm>
            <a:off x="-11874" y="-8326"/>
            <a:ext cx="12215748" cy="594744"/>
            <a:chOff x="-38364" y="573594"/>
            <a:chExt cx="12192000" cy="569333"/>
          </a:xfrm>
        </p:grpSpPr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3D1F4C26-C507-4A4F-C43B-FC6BCDB5565F}"/>
                </a:ext>
              </a:extLst>
            </p:cNvPr>
            <p:cNvSpPr/>
            <p:nvPr/>
          </p:nvSpPr>
          <p:spPr>
            <a:xfrm>
              <a:off x="-38364" y="573594"/>
              <a:ext cx="12192000" cy="557396"/>
            </a:xfrm>
            <a:prstGeom prst="rect">
              <a:avLst/>
            </a:prstGeom>
            <a:solidFill>
              <a:srgbClr val="0033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9" name="TextBox 20">
              <a:extLst>
                <a:ext uri="{FF2B5EF4-FFF2-40B4-BE49-F238E27FC236}">
                  <a16:creationId xmlns:a16="http://schemas.microsoft.com/office/drawing/2014/main" id="{984C96A1-7780-70BB-CE3F-087501A0FC25}"/>
                </a:ext>
              </a:extLst>
            </p:cNvPr>
            <p:cNvSpPr txBox="1"/>
            <p:nvPr/>
          </p:nvSpPr>
          <p:spPr>
            <a:xfrm>
              <a:off x="-34190" y="607566"/>
              <a:ext cx="7197911" cy="5353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ts val="18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2000" b="1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ตัวชี้วัดกรมประมง</a:t>
              </a:r>
            </a:p>
            <a:p>
              <a:pPr marL="0" marR="0" lvl="0" indent="0" algn="l" defTabSz="914400" rtl="0" eaLnBrk="1" fontAlgn="auto" latinLnBrk="0" hangingPunct="1">
                <a:lnSpc>
                  <a:spcPts val="18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800" b="1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ตามมาตรการปรับปรุงประสิทธิภาพในการปฏิบัติราชการ ประจำปีงบประมาณ พ.ศ. </a:t>
              </a:r>
              <a:r>
                <a: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2569 – 2570</a:t>
              </a:r>
              <a:r>
                <a: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00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 </a:t>
              </a:r>
              <a:endPara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</p:txBody>
        </p:sp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D61AFC97-F8EA-234F-F8CB-723A584DD093}"/>
              </a:ext>
            </a:extLst>
          </p:cNvPr>
          <p:cNvSpPr txBox="1"/>
          <p:nvPr/>
        </p:nvSpPr>
        <p:spPr>
          <a:xfrm>
            <a:off x="6189989" y="175720"/>
            <a:ext cx="6002011" cy="369332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รายละเอียดตัวชี้วัด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Joint KPIs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Agenda 4 : 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รายได้ของผู้ประกอบการ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SMEs 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และ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OTOP</a:t>
            </a:r>
            <a:endParaRPr kumimoji="0" lang="th-TH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aphicFrame>
        <p:nvGraphicFramePr>
          <p:cNvPr id="5" name="Table 11">
            <a:extLst>
              <a:ext uri="{FF2B5EF4-FFF2-40B4-BE49-F238E27FC236}">
                <a16:creationId xmlns:a16="http://schemas.microsoft.com/office/drawing/2014/main" id="{2EB61525-5F13-46F7-7D29-CB6704A209D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63109786"/>
              </p:ext>
            </p:extLst>
          </p:nvPr>
        </p:nvGraphicFramePr>
        <p:xfrm>
          <a:off x="204931" y="4483876"/>
          <a:ext cx="4499283" cy="1001043"/>
        </p:xfrm>
        <a:graphic>
          <a:graphicData uri="http://schemas.openxmlformats.org/drawingml/2006/table">
            <a:tbl>
              <a:tblPr firstRow="1" bandRow="1"/>
              <a:tblGrid>
                <a:gridCol w="14997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9976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9976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15583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2569 </a:t>
                      </a:r>
                      <a:r>
                        <a:rPr lang="th-TH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1 </a:t>
                      </a:r>
                      <a:r>
                        <a:rPr lang="en-US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(6 </a:t>
                      </a:r>
                      <a:r>
                        <a:rPr lang="th-TH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83127" marR="83127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207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578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1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จัดทำแผนการถ่ายทอดเทคโนโลยี</a:t>
                      </a:r>
                      <a:r>
                        <a:rPr lang="en-US" sz="1200" b="1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200" b="1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ขั้นที่ </a:t>
                      </a:r>
                      <a:r>
                        <a:rPr lang="en-US" sz="1200" b="1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  <a:endParaRPr lang="th-TH" sz="1200" b="1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1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สำรวจเกษตรกรผู้เข้าร่วมอบรม ขั้นที่ </a:t>
                      </a:r>
                      <a:r>
                        <a:rPr lang="en-US" sz="1200" b="1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1-2</a:t>
                      </a:r>
                      <a:endParaRPr lang="th-TH" sz="1200" b="1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1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เตรียมหลักสูตรสำหรับการอบรมไม่น้อยกว่า 3 หลักสูตร</a:t>
                      </a:r>
                      <a:r>
                        <a:rPr lang="en-US" sz="1200" b="1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200" b="1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ขั้นที่ </a:t>
                      </a:r>
                      <a:r>
                        <a:rPr lang="en-US" sz="1200" b="1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1-3</a:t>
                      </a:r>
                      <a:endParaRPr lang="th-TH" sz="1200" b="1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1" name="Table 11">
            <a:extLst>
              <a:ext uri="{FF2B5EF4-FFF2-40B4-BE49-F238E27FC236}">
                <a16:creationId xmlns:a16="http://schemas.microsoft.com/office/drawing/2014/main" id="{2DBA654D-22D7-816A-9ED3-3B711C8CEA8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49058932"/>
              </p:ext>
            </p:extLst>
          </p:nvPr>
        </p:nvGraphicFramePr>
        <p:xfrm>
          <a:off x="215250" y="5431474"/>
          <a:ext cx="4499283" cy="1138854"/>
        </p:xfrm>
        <a:graphic>
          <a:graphicData uri="http://schemas.openxmlformats.org/drawingml/2006/table">
            <a:tbl>
              <a:tblPr firstRow="1" bandRow="1"/>
              <a:tblGrid>
                <a:gridCol w="14997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9976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9976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15583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 2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12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83127" marR="83127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557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dirty="0">
                          <a:solidFill>
                            <a:srgbClr val="00B05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400" b="1" dirty="0">
                          <a:solidFill>
                            <a:srgbClr val="00B05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93.86</a:t>
                      </a:r>
                      <a:endParaRPr lang="th-TH" sz="1400" b="1" dirty="0">
                        <a:solidFill>
                          <a:srgbClr val="00B05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ค่าเฉลี่ยย้อนหลัง </a:t>
                      </a:r>
                      <a:r>
                        <a:rPr lang="en-US" sz="14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 </a:t>
                      </a:r>
                      <a:r>
                        <a:rPr lang="th-TH" sz="14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ปี</a:t>
                      </a:r>
                      <a:endParaRPr lang="en-US" sz="14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27047" marR="5725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dirty="0">
                          <a:solidFill>
                            <a:srgbClr val="00B05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96.52</a:t>
                      </a: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ผลการดำเนินงานที่ดีที่สุด </a:t>
                      </a:r>
                      <a:b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</a:b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(3 ปีย้อนหลัง)</a:t>
                      </a:r>
                    </a:p>
                  </a:txBody>
                  <a:tcPr marL="27047" marR="5725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dirty="0">
                          <a:solidFill>
                            <a:srgbClr val="00B05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400" b="1" dirty="0">
                          <a:solidFill>
                            <a:srgbClr val="00B05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97.02</a:t>
                      </a:r>
                      <a:endParaRPr lang="th-TH" sz="1400" b="1" dirty="0">
                        <a:solidFill>
                          <a:srgbClr val="00B05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en-US" sz="14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Interval</a:t>
                      </a:r>
                      <a:r>
                        <a:rPr lang="th-TH" sz="14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+0.5)</a:t>
                      </a:r>
                      <a:endParaRPr kumimoji="0" lang="th-TH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27047" marR="5725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6BEC6834-E701-B865-2BFE-6CCB3A2F3448}"/>
              </a:ext>
            </a:extLst>
          </p:cNvPr>
          <p:cNvGraphicFramePr>
            <a:graphicFrameLocks noGrp="1"/>
          </p:cNvGraphicFramePr>
          <p:nvPr/>
        </p:nvGraphicFramePr>
        <p:xfrm>
          <a:off x="4799395" y="4550944"/>
          <a:ext cx="4499283" cy="888509"/>
        </p:xfrm>
        <a:graphic>
          <a:graphicData uri="http://schemas.openxmlformats.org/drawingml/2006/table">
            <a:tbl>
              <a:tblPr firstRow="1" bandRow="1"/>
              <a:tblGrid>
                <a:gridCol w="14997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9976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9976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15583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 2570</a:t>
                      </a:r>
                      <a:r>
                        <a:rPr lang="en-US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1 </a:t>
                      </a:r>
                      <a:r>
                        <a:rPr lang="en-US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(6 </a:t>
                      </a:r>
                      <a:r>
                        <a:rPr lang="th-TH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83127" marR="83127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95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578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1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จัดทำแผนการถ่ายทอดเทคโนโลยี</a:t>
                      </a:r>
                      <a:r>
                        <a:rPr lang="en-US" sz="1200" b="1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200" b="1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ขั้นที่ </a:t>
                      </a:r>
                      <a:r>
                        <a:rPr lang="en-US" sz="1200" b="1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  <a:endParaRPr lang="th-TH" sz="1200" b="1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1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สำรวจเกษตรกรผู้เข้าร่วมอบรม ขั้นที่ </a:t>
                      </a:r>
                      <a:r>
                        <a:rPr lang="en-US" sz="1200" b="1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1-2</a:t>
                      </a:r>
                      <a:endParaRPr lang="th-TH" sz="1200" b="1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1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เตรียมหลักสูตรสำหรับการอบรมไม่น้อยกว่า 3 หลักสูตร</a:t>
                      </a:r>
                      <a:r>
                        <a:rPr lang="en-US" sz="1200" b="1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200" b="1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ขั้นที่ </a:t>
                      </a:r>
                      <a:r>
                        <a:rPr lang="en-US" sz="1200" b="1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1-3</a:t>
                      </a:r>
                      <a:endParaRPr lang="th-TH" sz="1200" b="1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5" name="Table 11">
            <a:extLst>
              <a:ext uri="{FF2B5EF4-FFF2-40B4-BE49-F238E27FC236}">
                <a16:creationId xmlns:a16="http://schemas.microsoft.com/office/drawing/2014/main" id="{71007D34-1493-B206-B3FC-8F66AEC96D45}"/>
              </a:ext>
            </a:extLst>
          </p:cNvPr>
          <p:cNvGraphicFramePr>
            <a:graphicFrameLocks noGrp="1"/>
          </p:cNvGraphicFramePr>
          <p:nvPr/>
        </p:nvGraphicFramePr>
        <p:xfrm>
          <a:off x="4809714" y="5431302"/>
          <a:ext cx="4499283" cy="909463"/>
        </p:xfrm>
        <a:graphic>
          <a:graphicData uri="http://schemas.openxmlformats.org/drawingml/2006/table">
            <a:tbl>
              <a:tblPr firstRow="1" bandRow="1"/>
              <a:tblGrid>
                <a:gridCol w="14997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9976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9976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15583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 2 </a:t>
                      </a:r>
                      <a:r>
                        <a:rPr lang="en-US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12</a:t>
                      </a:r>
                      <a:r>
                        <a:rPr lang="en-US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83127" marR="83127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95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ค่าเฉลี่ยย้อนหลัง </a:t>
                      </a:r>
                      <a:r>
                        <a:rPr lang="en-US" sz="14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 </a:t>
                      </a:r>
                      <a:r>
                        <a:rPr lang="th-TH" sz="14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ปี</a:t>
                      </a:r>
                      <a:endParaRPr lang="en-US" sz="14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27047" marR="5725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ผลการดำเนินงานที่ดีที่สุด </a:t>
                      </a:r>
                      <a:br>
                        <a:rPr kumimoji="0" lang="th-TH" sz="1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</a:br>
                      <a:r>
                        <a:rPr kumimoji="0" lang="th-TH" sz="1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(3 ปีย้อนหลัง)</a:t>
                      </a:r>
                    </a:p>
                  </a:txBody>
                  <a:tcPr marL="27047" marR="5725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en-US" sz="14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Interval</a:t>
                      </a:r>
                      <a:r>
                        <a:rPr lang="th-TH" sz="14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+0.5)</a:t>
                      </a:r>
                      <a:endParaRPr kumimoji="0" lang="th-TH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27047" marR="5725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6" name="Rectangle 25">
            <a:extLst>
              <a:ext uri="{FF2B5EF4-FFF2-40B4-BE49-F238E27FC236}">
                <a16:creationId xmlns:a16="http://schemas.microsoft.com/office/drawing/2014/main" id="{17011067-7B34-51E6-8A8E-EFB5D731F371}"/>
              </a:ext>
            </a:extLst>
          </p:cNvPr>
          <p:cNvSpPr/>
          <p:nvPr/>
        </p:nvSpPr>
        <p:spPr>
          <a:xfrm>
            <a:off x="46993" y="6589034"/>
            <a:ext cx="12098013" cy="2705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ช่วงเวลารายงานผล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รอบปีงบประมาณ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  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ผู้รับผิดชอบการรายงานผล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กองยุทธศาสตร์และแผนงาน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กองวิจัยและพัฒนาการเพาะเลี้ยงสัตว์น้ำจืด กองโครงการอันเนื่องมาจากพระราชดำริและกิจกรรมพิเศษ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pSp>
        <p:nvGrpSpPr>
          <p:cNvPr id="20" name="กลุ่ม 4">
            <a:extLst>
              <a:ext uri="{FF2B5EF4-FFF2-40B4-BE49-F238E27FC236}">
                <a16:creationId xmlns:a16="http://schemas.microsoft.com/office/drawing/2014/main" id="{2D831B5F-6299-4CC8-0C46-E982421DA0ED}"/>
              </a:ext>
            </a:extLst>
          </p:cNvPr>
          <p:cNvGrpSpPr>
            <a:grpSpLocks/>
          </p:cNvGrpSpPr>
          <p:nvPr/>
        </p:nvGrpSpPr>
        <p:grpSpPr bwMode="auto">
          <a:xfrm>
            <a:off x="7637193" y="479205"/>
            <a:ext cx="811325" cy="486601"/>
            <a:chOff x="7076053" y="1707729"/>
            <a:chExt cx="1164188" cy="628202"/>
          </a:xfrm>
        </p:grpSpPr>
        <p:pic>
          <p:nvPicPr>
            <p:cNvPr id="23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6622938C-38F8-E313-998D-52CBB7330F8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9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9" name="TextBox 2">
              <a:extLst>
                <a:ext uri="{FF2B5EF4-FFF2-40B4-BE49-F238E27FC236}">
                  <a16:creationId xmlns:a16="http://schemas.microsoft.com/office/drawing/2014/main" id="{BAE46DCA-073D-4081-AE70-4A909342EEA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076053" y="1739921"/>
              <a:ext cx="1164188" cy="5960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น้ำหนัก</a:t>
              </a:r>
              <a:endParaRPr kumimoji="0" lang="en-US" alt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  <a:p>
              <a:pPr marL="0" marR="0" lvl="0" indent="0" algn="ctr" defTabSz="9144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10</a:t>
              </a:r>
            </a:p>
          </p:txBody>
        </p:sp>
      </p:grpSp>
      <p:sp>
        <p:nvSpPr>
          <p:cNvPr id="24" name="ตัวแทนหมายเลขสไลด์ 23">
            <a:extLst>
              <a:ext uri="{FF2B5EF4-FFF2-40B4-BE49-F238E27FC236}">
                <a16:creationId xmlns:a16="http://schemas.microsoft.com/office/drawing/2014/main" id="{DE747220-5767-0088-470D-230A717867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93282" y="6442774"/>
            <a:ext cx="478971" cy="365125"/>
          </a:xfrm>
        </p:spPr>
        <p:txBody>
          <a:bodyPr/>
          <a:lstStyle/>
          <a:p>
            <a:fld id="{DBF76A67-BFCB-477B-89DD-496DA411800D}" type="slidenum">
              <a:rPr lang="en-US" sz="160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16</a:t>
            </a:fld>
            <a:endParaRPr lang="en-US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13370211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F461F523-1B48-0660-45B9-A84C28A552F7}"/>
              </a:ext>
            </a:extLst>
          </p:cNvPr>
          <p:cNvSpPr/>
          <p:nvPr/>
        </p:nvSpPr>
        <p:spPr>
          <a:xfrm>
            <a:off x="167599" y="3684349"/>
            <a:ext cx="2377574" cy="3469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แผนการดำเนินการตามตัวชี้วัด</a:t>
            </a:r>
          </a:p>
        </p:txBody>
      </p:sp>
      <p:sp>
        <p:nvSpPr>
          <p:cNvPr id="7" name="สี่เหลี่ยมผืนผ้า 45">
            <a:extLst>
              <a:ext uri="{FF2B5EF4-FFF2-40B4-BE49-F238E27FC236}">
                <a16:creationId xmlns:a16="http://schemas.microsoft.com/office/drawing/2014/main" id="{39C56AB2-0B66-2A5B-7E16-91E54C7AE8DA}"/>
              </a:ext>
            </a:extLst>
          </p:cNvPr>
          <p:cNvSpPr/>
          <p:nvPr/>
        </p:nvSpPr>
        <p:spPr>
          <a:xfrm>
            <a:off x="0" y="940"/>
            <a:ext cx="12192000" cy="46448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8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รายละเอียดตัวชี้วัด ปี 2569</a:t>
            </a:r>
          </a:p>
        </p:txBody>
      </p:sp>
      <p:graphicFrame>
        <p:nvGraphicFramePr>
          <p:cNvPr id="3" name="Table 12">
            <a:extLst>
              <a:ext uri="{FF2B5EF4-FFF2-40B4-BE49-F238E27FC236}">
                <a16:creationId xmlns:a16="http://schemas.microsoft.com/office/drawing/2014/main" id="{808B9A8E-7E45-5B82-0009-EED5DA6AB878}"/>
              </a:ext>
            </a:extLst>
          </p:cNvPr>
          <p:cNvGraphicFramePr>
            <a:graphicFrameLocks noGrp="1"/>
          </p:cNvGraphicFramePr>
          <p:nvPr/>
        </p:nvGraphicFramePr>
        <p:xfrm>
          <a:off x="298504" y="4056828"/>
          <a:ext cx="11594990" cy="2590800"/>
        </p:xfrm>
        <a:graphic>
          <a:graphicData uri="http://schemas.openxmlformats.org/drawingml/2006/table">
            <a:tbl>
              <a:tblPr firstRow="1" bandRow="1"/>
              <a:tblGrid>
                <a:gridCol w="35159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208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978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6303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5616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5616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56167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56167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56167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56167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590679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589280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497840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546869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</a:tblGrid>
              <a:tr h="294339"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ที่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กิจกรรม</a:t>
                      </a:r>
                      <a:endParaRPr lang="th-TH" sz="1600" b="1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gridSpan="1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ปีงบประมาณ พ.ศ. 2569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4339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ต.ค.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ธ.ค.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th-TH" sz="1600" b="1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ก.พ.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มี.ค.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เม.ย.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มิ.ย.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defRPr/>
                      </a:pPr>
                      <a:r>
                        <a:rPr lang="en-US" sz="1600" b="1" i="0" u="none" strike="noStrike" kern="1200" baseline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</a:t>
                      </a:r>
                      <a:endParaRPr lang="th-TH" sz="1600" b="1" i="0" u="none" strike="noStrike" kern="1200" baseline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defRPr/>
                      </a:pPr>
                      <a:r>
                        <a:rPr lang="th-TH" sz="1600" b="1" kern="1200" noProof="0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จัดทำแผนการถ่ายทอดเทคโนโลยีการผลิตด้านการประมง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5209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defRPr/>
                      </a:pPr>
                      <a:r>
                        <a:rPr lang="th-TH" sz="1600" b="1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th-TH" sz="1600" b="1" kern="1200" noProof="0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ดำเนินการสำรวจเกษตรกรผู้เข้าร่วมอบรม 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0360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defRPr/>
                      </a:pPr>
                      <a:r>
                        <a:rPr lang="en-US" sz="1600" b="1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</a:t>
                      </a:r>
                      <a:endParaRPr lang="th-TH" sz="1600" b="1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defRPr/>
                      </a:pPr>
                      <a:r>
                        <a:rPr lang="th-TH" sz="1600" b="1" kern="1200" baseline="0" noProof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จัดเตรียมหลักสูตรการถ่ายทอดเทคโนโลยีด้านการเพาะเลี้ยงสัตว์น้ำ </a:t>
                      </a:r>
                      <a:br>
                        <a:rPr lang="th-TH" sz="1600" b="1" kern="1200" baseline="0" noProof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</a:br>
                      <a:r>
                        <a:rPr lang="th-TH" sz="1600" b="1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ไม่น้อยกว่า 3 หลักสูตร</a:t>
                      </a:r>
                      <a:r>
                        <a:rPr lang="en-US" sz="1600" b="1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endParaRPr lang="th-TH" sz="1600" b="1" kern="1200" baseline="0" noProof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defRPr/>
                      </a:pPr>
                      <a:r>
                        <a:rPr lang="en-US" sz="1600" b="1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</a:t>
                      </a:r>
                      <a:endParaRPr lang="th-TH" sz="1600" b="1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defRPr/>
                      </a:pPr>
                      <a:r>
                        <a:rPr lang="th-TH" sz="1600" b="1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ดำเนินการ</a:t>
                      </a:r>
                      <a:r>
                        <a:rPr lang="th-TH" sz="1600" b="1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ถ่ายทอดเทคโนโลยีด้านการเพาะเลี้ยงสัตว์น้ำ</a:t>
                      </a:r>
                      <a:endParaRPr lang="th-TH" sz="1600" b="1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defRPr/>
                      </a:pPr>
                      <a:r>
                        <a:rPr lang="en-US" sz="1600" b="1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5</a:t>
                      </a:r>
                      <a:endParaRPr lang="th-TH" sz="1600" b="1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600" b="1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ทดสอบความรู้ก่อน – หลังการถ่ายทอดเทคโนโลยีด้านการเพาะเลี้ยงสัตว์น้ำ</a:t>
                      </a:r>
                      <a:endParaRPr lang="th-TH" sz="1600" b="1" kern="1200" baseline="0">
                        <a:solidFill>
                          <a:schemeClr val="dk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6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cxnSp>
        <p:nvCxnSpPr>
          <p:cNvPr id="8" name="ลูกศรเชื่อมต่อแบบตรง 4">
            <a:extLst>
              <a:ext uri="{FF2B5EF4-FFF2-40B4-BE49-F238E27FC236}">
                <a16:creationId xmlns:a16="http://schemas.microsoft.com/office/drawing/2014/main" id="{75693902-1360-42C2-EC5D-BF16B727E34C}"/>
              </a:ext>
            </a:extLst>
          </p:cNvPr>
          <p:cNvCxnSpPr/>
          <p:nvPr/>
        </p:nvCxnSpPr>
        <p:spPr>
          <a:xfrm>
            <a:off x="5249518" y="4923962"/>
            <a:ext cx="1096557" cy="0"/>
          </a:xfrm>
          <a:prstGeom prst="straightConnector1">
            <a:avLst/>
          </a:prstGeom>
          <a:ln>
            <a:solidFill>
              <a:schemeClr val="tx1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ลูกศรเชื่อมต่อแบบตรง 2">
            <a:extLst>
              <a:ext uri="{FF2B5EF4-FFF2-40B4-BE49-F238E27FC236}">
                <a16:creationId xmlns:a16="http://schemas.microsoft.com/office/drawing/2014/main" id="{E9476678-6D31-36D2-F0B6-7D3C4A81951D}"/>
              </a:ext>
            </a:extLst>
          </p:cNvPr>
          <p:cNvCxnSpPr/>
          <p:nvPr/>
        </p:nvCxnSpPr>
        <p:spPr>
          <a:xfrm>
            <a:off x="6346075" y="5247415"/>
            <a:ext cx="1080885" cy="0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ลูกศรเชื่อมต่อแบบตรง 9">
            <a:extLst>
              <a:ext uri="{FF2B5EF4-FFF2-40B4-BE49-F238E27FC236}">
                <a16:creationId xmlns:a16="http://schemas.microsoft.com/office/drawing/2014/main" id="{C63829D5-F78D-2A3F-B945-28034DD39FC1}"/>
              </a:ext>
            </a:extLst>
          </p:cNvPr>
          <p:cNvCxnSpPr/>
          <p:nvPr/>
        </p:nvCxnSpPr>
        <p:spPr>
          <a:xfrm>
            <a:off x="7426960" y="5613175"/>
            <a:ext cx="1097280" cy="0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ลูกศรเชื่อมต่อแบบตรง 11">
            <a:extLst>
              <a:ext uri="{FF2B5EF4-FFF2-40B4-BE49-F238E27FC236}">
                <a16:creationId xmlns:a16="http://schemas.microsoft.com/office/drawing/2014/main" id="{67541A0F-3EA3-F3D0-EE6D-733DC987D62B}"/>
              </a:ext>
            </a:extLst>
          </p:cNvPr>
          <p:cNvCxnSpPr/>
          <p:nvPr/>
        </p:nvCxnSpPr>
        <p:spPr>
          <a:xfrm>
            <a:off x="8524240" y="6151655"/>
            <a:ext cx="1727200" cy="0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ลูกศรเชื่อมต่อแบบตรง 12">
            <a:extLst>
              <a:ext uri="{FF2B5EF4-FFF2-40B4-BE49-F238E27FC236}">
                <a16:creationId xmlns:a16="http://schemas.microsoft.com/office/drawing/2014/main" id="{C4C867D5-EC99-F207-27B7-2A1DDF8176B4}"/>
              </a:ext>
            </a:extLst>
          </p:cNvPr>
          <p:cNvCxnSpPr/>
          <p:nvPr/>
        </p:nvCxnSpPr>
        <p:spPr>
          <a:xfrm>
            <a:off x="10251440" y="6465066"/>
            <a:ext cx="1642055" cy="0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3" name="Table 4">
            <a:extLst>
              <a:ext uri="{FF2B5EF4-FFF2-40B4-BE49-F238E27FC236}">
                <a16:creationId xmlns:a16="http://schemas.microsoft.com/office/drawing/2014/main" id="{B75135A4-7140-7C37-C970-8A5F82D6C15B}"/>
              </a:ext>
            </a:extLst>
          </p:cNvPr>
          <p:cNvGraphicFramePr>
            <a:graphicFrameLocks noGrp="1"/>
          </p:cNvGraphicFramePr>
          <p:nvPr/>
        </p:nvGraphicFramePr>
        <p:xfrm>
          <a:off x="6376555" y="2520413"/>
          <a:ext cx="5516940" cy="111056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169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82061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th-TH" sz="1600" b="1" kern="1200" noProof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ขั้นตอนการดำเนินงานรอบ </a:t>
                      </a:r>
                      <a:r>
                        <a:rPr lang="en-US" sz="1600" b="1" kern="1200" noProof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9 </a:t>
                      </a:r>
                      <a:r>
                        <a:rPr lang="th-TH" sz="1600" b="1" kern="1200" noProof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endParaRPr lang="en-US" sz="1600" b="1" kern="1200" noProof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98119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defRPr/>
                      </a:pPr>
                      <a:r>
                        <a:rPr lang="th-TH" sz="1600" b="1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4. ดำเนินการ</a:t>
                      </a:r>
                      <a:r>
                        <a:rPr lang="th-TH" sz="1600" b="1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ถ่ายทอดเทคโนโลยีด้านการเพาะเลี้ยงสัตว์น้ำ</a:t>
                      </a:r>
                      <a:endParaRPr lang="th-TH" sz="1600" b="1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defRPr/>
                      </a:pPr>
                      <a:r>
                        <a:rPr lang="th-TH" sz="16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5.</a:t>
                      </a:r>
                      <a:r>
                        <a:rPr lang="th-TH" sz="1600" b="1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ทดสอบความรู้ก่อน – หลังการถ่ายทอดเทคโนโลยีด้านการเพาะเลี้ยงสัตว์น้ำ</a:t>
                      </a:r>
                      <a:endParaRPr kumimoji="0" lang="th-TH" sz="1600" b="1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100401" marR="100401" marT="34303" marB="3430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5" name="Table 4">
            <a:extLst>
              <a:ext uri="{FF2B5EF4-FFF2-40B4-BE49-F238E27FC236}">
                <a16:creationId xmlns:a16="http://schemas.microsoft.com/office/drawing/2014/main" id="{D8BE931F-A04E-752B-0BCB-DD0E1B27EDC9}"/>
              </a:ext>
            </a:extLst>
          </p:cNvPr>
          <p:cNvGraphicFramePr>
            <a:graphicFrameLocks noGrp="1"/>
          </p:cNvGraphicFramePr>
          <p:nvPr/>
        </p:nvGraphicFramePr>
        <p:xfrm>
          <a:off x="298505" y="2520413"/>
          <a:ext cx="5947144" cy="11125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471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th-TH" sz="1600" b="1" kern="1200" noProof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ขั้นตอนการดำเนินงานรอบ </a:t>
                      </a:r>
                      <a:r>
                        <a:rPr lang="en-US" sz="1600" b="1" kern="1200" noProof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 </a:t>
                      </a:r>
                      <a:r>
                        <a:rPr lang="th-TH" sz="1600" b="1" kern="1200" noProof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endParaRPr lang="en-US" sz="1600" b="1" kern="1200" noProof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0041">
                <a:tc>
                  <a:txBody>
                    <a:bodyPr/>
                    <a:lstStyle/>
                    <a:p>
                      <a:pPr marL="182880" marR="0" lvl="0" indent="-18288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defRPr/>
                      </a:pPr>
                      <a:r>
                        <a:rPr lang="th-TH" sz="1600" b="1" kern="1200" baseline="0" noProof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จัดทำแผนการถ่ายทอดเทคโนโลยีการผลิตด้านการประมง</a:t>
                      </a:r>
                    </a:p>
                    <a:p>
                      <a:pPr marL="182880" marR="0" lvl="0" indent="-18288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defRPr/>
                      </a:pPr>
                      <a:r>
                        <a:rPr lang="th-TH" sz="1600" b="1" kern="1200" noProof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ดำเนินการสำรวจเกษตรกรผู้เข้าร่วมอบรม </a:t>
                      </a:r>
                    </a:p>
                    <a:p>
                      <a:pPr marL="182880" marR="0" lvl="0" indent="-18288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defRPr/>
                      </a:pPr>
                      <a:r>
                        <a:rPr lang="th-TH" sz="1600" b="1" kern="1200" baseline="0" noProof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จัดเตรียมหลักสูตรการถ่ายทอดเทคโนโลยีด้านการเพาะเลี้ยงสัตว์น้ำ ไม่น้อยกว่า 3 หลักสูตร </a:t>
                      </a: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6" name="Table 7">
            <a:extLst>
              <a:ext uri="{FF2B5EF4-FFF2-40B4-BE49-F238E27FC236}">
                <a16:creationId xmlns:a16="http://schemas.microsoft.com/office/drawing/2014/main" id="{4CEAAD2A-8644-035F-D8C9-C90EF5EFDAD1}"/>
              </a:ext>
            </a:extLst>
          </p:cNvPr>
          <p:cNvGraphicFramePr>
            <a:graphicFrameLocks noGrp="1"/>
          </p:cNvGraphicFramePr>
          <p:nvPr/>
        </p:nvGraphicFramePr>
        <p:xfrm>
          <a:off x="298504" y="594926"/>
          <a:ext cx="11594991" cy="18284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3861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4563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th-TH" sz="16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ชื่อตัวชี้วัด 6</a:t>
                      </a:r>
                      <a:r>
                        <a:rPr lang="th-TH" sz="1600" b="1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600" b="1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:</a:t>
                      </a:r>
                      <a:r>
                        <a:rPr lang="th-TH" sz="1600" b="1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kumimoji="0" lang="th-TH" sz="16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ร้อยละของ</a:t>
                      </a:r>
                      <a:r>
                        <a:rPr lang="th-TH" sz="16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เกษตรกรที่ได้รับการถ่ายทอดเทคโนโลยีด้านการเพาะเลี้ยงสัตว์น้ำมีความรู้</a:t>
                      </a:r>
                      <a:endParaRPr lang="th-TH" sz="1600" b="1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28" marR="91428" marT="45666" marB="4566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93829">
                <a:tc>
                  <a:txBody>
                    <a:bodyPr/>
                    <a:lstStyle/>
                    <a:p>
                      <a:r>
                        <a:rPr lang="th-TH" sz="1600" b="1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หน่วยงานรับผิดชอบหลัก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600" b="1" kern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กองยุทธศาสตร์และแผนงาน (ผู้รายงานผล กพร. รอบ 12 เดือน)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กองโครงการอันเนื่องมาจากพ</a:t>
                      </a:r>
                      <a:r>
                        <a:rPr lang="th-TH" sz="1600" b="1" kern="1200" dirty="0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ระราชดำ</a:t>
                      </a:r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ริและกิจกรรมพิเศษ (ผู้ดำเนินการ , ผู้รายงานผล กพร. รอบ 6 , 9 เดือน) </a:t>
                      </a:r>
                    </a:p>
                    <a:p>
                      <a:r>
                        <a:rPr lang="th-TH" sz="16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กองวิจัยและพัฒนาการเพาะเลี้ยงสัตว์น้ำจืด </a:t>
                      </a:r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(ผู้ดำเนินการ)</a:t>
                      </a:r>
                      <a:r>
                        <a:rPr lang="th-TH" sz="16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942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th-TH" sz="16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เป้าหมายการดำเนินงานรอบ </a:t>
                      </a:r>
                      <a:r>
                        <a:rPr kumimoji="0" lang="en-US" sz="16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 </a:t>
                      </a:r>
                      <a:r>
                        <a:rPr kumimoji="0" lang="th-TH" sz="16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endParaRPr kumimoji="0" lang="en-US" sz="1600" b="1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600" b="1" strike="noStrik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ดำเนินการตามกิจกรรมที่ 1 - 3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942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th-TH" sz="16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เป้าหมายการดำเนินงานรอบ </a:t>
                      </a:r>
                      <a:r>
                        <a:rPr kumimoji="0" lang="en-US" sz="16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9 </a:t>
                      </a:r>
                      <a:r>
                        <a:rPr kumimoji="0" lang="th-TH" sz="16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endParaRPr kumimoji="0" lang="en-US" sz="1600" b="1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600" b="1" strike="noStrik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ดำเนินการตามกิจกรรมที่ 4 - 5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6" name="ตัวแทนหมายเลขสไลด์ 23">
            <a:extLst>
              <a:ext uri="{FF2B5EF4-FFF2-40B4-BE49-F238E27FC236}">
                <a16:creationId xmlns:a16="http://schemas.microsoft.com/office/drawing/2014/main" id="{31D00CAD-565D-F286-28FD-CBEF606C8C99}"/>
              </a:ext>
            </a:extLst>
          </p:cNvPr>
          <p:cNvSpPr txBox="1">
            <a:spLocks/>
          </p:cNvSpPr>
          <p:nvPr/>
        </p:nvSpPr>
        <p:spPr>
          <a:xfrm>
            <a:off x="11658598" y="6508090"/>
            <a:ext cx="4789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BF76A67-BFCB-477B-89DD-496DA411800D}" type="slidenum">
              <a:rPr lang="en-US" sz="160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pPr/>
              <a:t>17</a:t>
            </a:fld>
            <a:endParaRPr lang="en-US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29729800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3">
            <a:extLst>
              <a:ext uri="{FF2B5EF4-FFF2-40B4-BE49-F238E27FC236}">
                <a16:creationId xmlns:a16="http://schemas.microsoft.com/office/drawing/2014/main" id="{A96623D4-7F60-9F59-31B8-B58168836A0D}"/>
              </a:ext>
            </a:extLst>
          </p:cNvPr>
          <p:cNvSpPr/>
          <p:nvPr/>
        </p:nvSpPr>
        <p:spPr bwMode="gray">
          <a:xfrm>
            <a:off x="148857" y="705252"/>
            <a:ext cx="4150428" cy="365760"/>
          </a:xfrm>
          <a:prstGeom prst="roundRect">
            <a:avLst>
              <a:gd name="adj" fmla="val 50000"/>
            </a:avLst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622300" marR="0" lvl="0" indent="-6223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ตัวชี้วัด 7 </a:t>
            </a: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 </a:t>
            </a:r>
            <a:r>
              <a:rPr kumimoji="0" lang="th-TH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ปริมาณสัตว์น้ำต่อหน่วยการลงแรงประมง (</a:t>
            </a: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CPUE)</a:t>
            </a:r>
            <a:endParaRPr kumimoji="0" lang="th-TH" sz="18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sp>
        <p:nvSpPr>
          <p:cNvPr id="6" name="Pentagon 43">
            <a:extLst>
              <a:ext uri="{FF2B5EF4-FFF2-40B4-BE49-F238E27FC236}">
                <a16:creationId xmlns:a16="http://schemas.microsoft.com/office/drawing/2014/main" id="{5378B85D-6E2C-D016-0805-FAE75AB509A7}"/>
              </a:ext>
            </a:extLst>
          </p:cNvPr>
          <p:cNvSpPr/>
          <p:nvPr/>
        </p:nvSpPr>
        <p:spPr>
          <a:xfrm>
            <a:off x="4379596" y="736741"/>
            <a:ext cx="1587119" cy="320908"/>
          </a:xfrm>
          <a:prstGeom prst="homePlate">
            <a:avLst>
              <a:gd name="adj" fmla="val 39432"/>
            </a:avLst>
          </a:prstGeom>
          <a:solidFill>
            <a:srgbClr val="D9D9D9"/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t" anchorCtr="0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ต่อเนื่อง</a:t>
            </a:r>
          </a:p>
        </p:txBody>
      </p:sp>
      <p:grpSp>
        <p:nvGrpSpPr>
          <p:cNvPr id="11" name="กลุ่ม 4">
            <a:extLst>
              <a:ext uri="{FF2B5EF4-FFF2-40B4-BE49-F238E27FC236}">
                <a16:creationId xmlns:a16="http://schemas.microsoft.com/office/drawing/2014/main" id="{8A9866CA-FAF0-3041-E9D4-CB54F2AB651F}"/>
              </a:ext>
            </a:extLst>
          </p:cNvPr>
          <p:cNvGrpSpPr>
            <a:grpSpLocks/>
          </p:cNvGrpSpPr>
          <p:nvPr/>
        </p:nvGrpSpPr>
        <p:grpSpPr bwMode="auto">
          <a:xfrm>
            <a:off x="5903639" y="545999"/>
            <a:ext cx="819471" cy="572106"/>
            <a:chOff x="7076053" y="1707729"/>
            <a:chExt cx="1164188" cy="613365"/>
          </a:xfrm>
        </p:grpSpPr>
        <p:pic>
          <p:nvPicPr>
            <p:cNvPr id="12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5508534B-8C8B-1164-80D1-4599BC4534A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9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" name="TextBox 2">
              <a:extLst>
                <a:ext uri="{FF2B5EF4-FFF2-40B4-BE49-F238E27FC236}">
                  <a16:creationId xmlns:a16="http://schemas.microsoft.com/office/drawing/2014/main" id="{C5AAA755-1935-4CCB-7750-1E6A851505F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076053" y="1739921"/>
              <a:ext cx="1164188" cy="5609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14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น้ำหนัก</a:t>
              </a:r>
              <a:endParaRPr kumimoji="0" lang="en-US" alt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  <a:p>
              <a:pPr marL="0" marR="0" lvl="0" indent="0" algn="ctr" defTabSz="9144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4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10</a:t>
              </a:r>
            </a:p>
          </p:txBody>
        </p:sp>
      </p:grpSp>
      <p:graphicFrame>
        <p:nvGraphicFramePr>
          <p:cNvPr id="14" name="ตาราง 9">
            <a:extLst>
              <a:ext uri="{FF2B5EF4-FFF2-40B4-BE49-F238E27FC236}">
                <a16:creationId xmlns:a16="http://schemas.microsoft.com/office/drawing/2014/main" id="{E95AF6F7-91CF-9E6A-AFA6-EC08BF05F356}"/>
              </a:ext>
            </a:extLst>
          </p:cNvPr>
          <p:cNvGraphicFramePr>
            <a:graphicFrameLocks noGrp="1"/>
          </p:cNvGraphicFramePr>
          <p:nvPr/>
        </p:nvGraphicFramePr>
        <p:xfrm>
          <a:off x="183178" y="1118104"/>
          <a:ext cx="11887200" cy="20137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887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013770">
                <a:tc>
                  <a:txBody>
                    <a:bodyPr/>
                    <a:lstStyle/>
                    <a:p>
                      <a:pPr marL="0" lvl="0" indent="0" algn="l">
                        <a:buNone/>
                      </a:pPr>
                      <a:r>
                        <a:rPr lang="th-TH" sz="1400" b="1" kern="120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คำอธิบาย : </a:t>
                      </a:r>
                      <a:r>
                        <a:rPr lang="th-TH" sz="1400" b="0" kern="120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เป็นการรวบรวมปริมาณสัตว์น้ำจากเรือสำรวจประมงโดยใช้เครื่องมืออวนลาก ที่มีวิธีการปฏิบัติและเครื่องมือที่เป็นมาตรฐานเดียวกันตั้งแต่อดีตจนถึงปัจจุบัน ทำให้ได้ค่าปริมาณสัตว์น้ำต่อหน่วยการลงแรงประมง (</a:t>
                      </a:r>
                      <a:r>
                        <a:rPr lang="en-US" sz="1400" b="0" kern="120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CPUE) </a:t>
                      </a:r>
                      <a:endParaRPr lang="th-TH" sz="1400" b="0" kern="1200" dirty="0">
                        <a:solidFill>
                          <a:prstClr val="black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lvl="0" indent="0" algn="l">
                        <a:buNone/>
                      </a:pPr>
                      <a:r>
                        <a:rPr lang="th-TH" sz="1400" b="0" kern="120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               สามารถใช้เป็นตัวชี้วัดความอุดมสมบูรณ์ของสัตว์น้ำโดยการเปรียบเทียบค่า </a:t>
                      </a:r>
                      <a:r>
                        <a:rPr lang="en-US" sz="1400" b="0" kern="120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CPUE </a:t>
                      </a:r>
                      <a:r>
                        <a:rPr lang="th-TH" sz="1400" b="0" kern="120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ในปีปัจจุบันกับปีที่ผ่านมา</a:t>
                      </a:r>
                    </a:p>
                    <a:p>
                      <a:pPr marL="0" lvl="0" indent="0" algn="l">
                        <a:buNone/>
                      </a:pPr>
                      <a:r>
                        <a:rPr lang="th-TH" sz="1400" b="1" kern="1200" spc="-3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คำนิยาม : </a:t>
                      </a:r>
                      <a:r>
                        <a:rPr lang="th-TH" sz="1400" b="0" kern="1200" spc="-30" baseline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ปริมาณสัตว์น้ำต่อหน่วยการลงแรงประมง (</a:t>
                      </a:r>
                      <a:r>
                        <a:rPr lang="en-US" sz="1400" b="0" kern="1200" spc="-30" baseline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Catch per unit effort : CPUE) </a:t>
                      </a:r>
                      <a:r>
                        <a:rPr lang="th-TH" sz="1400" b="0" kern="1200" spc="-30" baseline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มีหน่วยเป็น กิโลกรัมต่อชั่วโมง โดยปริมาณสัตว์น้ำ หมายถึง น้ำหนักสัตว์น้ำทั้งหมดที่รวบรวมได้ (กิโลกรัม) และการลงแรงประมง หมายถึง ระยะเวลาที่ใช้ในการลากอวน (ชั่วโมง)</a:t>
                      </a:r>
                    </a:p>
                    <a:p>
                      <a:pPr marL="0" lvl="0" indent="0" algn="l">
                        <a:buNone/>
                      </a:pPr>
                      <a:r>
                        <a:rPr lang="th-TH" sz="1400" b="1" kern="120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ขอบเขตการประเมิน : </a:t>
                      </a:r>
                      <a:r>
                        <a:rPr lang="th-TH" sz="1400" b="0" kern="120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เป็นการประเมินปริมาณสัตว์น้ำต่อหน่วยการลงแรงประมงในน่านน้ำไทย พ.ศ. 2569 ภายใต้โครงการบริหารทรัพยากรประมง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th-TH" sz="1400" b="1" kern="120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วิธีการจัดเก็บข้อมูล </a:t>
                      </a:r>
                      <a:r>
                        <a:rPr lang="en-US" sz="1400" b="1" kern="120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:</a:t>
                      </a:r>
                      <a:r>
                        <a:rPr lang="th-TH" sz="1400" b="1" kern="120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b="0" kern="120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ดำเนินการรวบรวมข้อมูลใช้เรือสำรวจประมงของกองวิจัยและพัฒนาประมงทะเล ประกอบเครื่องมืออวนลากแผ่นตะเฆ่ ขนาดตาอวน 4.0 เซนติเมตร ทำการลากอวนเป็นเวลา 1 ชั่วโมง ในสถานีสำรวจทั้งสิ้น 86 สถานี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th-TH" sz="1400" b="0" kern="120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                           ซึ่งอยู่ในพื้นที่อ่าวไทยจำนวน 64 สถานี พื้นที่ 115,270 ตารางกิโลเมตร และฝั่งทะเลอันดามันจำนวน 22 สถานี พื้นที่ 60,327 ตารางกิโลเมตร ซึ่งทำการสำรวจในช่วงเดือนมกราคม-กันยายน ของทุกปี </a:t>
                      </a:r>
                      <a:endParaRPr lang="en-US" sz="1400" b="0" kern="1200" dirty="0">
                        <a:solidFill>
                          <a:prstClr val="black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lvl="0" indent="0" algn="l">
                        <a:buNone/>
                      </a:pPr>
                      <a:r>
                        <a:rPr lang="th-TH" sz="1400" b="1" kern="120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แหล่งที่มาของข้อมูล </a:t>
                      </a:r>
                      <a:r>
                        <a:rPr lang="en-US" sz="1400" b="1" kern="120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:</a:t>
                      </a:r>
                      <a:r>
                        <a:rPr lang="th-TH" sz="1400" b="1" kern="120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b="0" kern="120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กองวิจัยและพัฒนาประมงทะเล</a:t>
                      </a:r>
                    </a:p>
                    <a:p>
                      <a:pPr marL="0" lvl="0" indent="0" algn="l">
                        <a:buNone/>
                      </a:pPr>
                      <a:r>
                        <a:rPr lang="th-TH" sz="1400" b="1" kern="120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วิธีการคำนวณ </a:t>
                      </a:r>
                      <a:endParaRPr lang="th-TH" sz="1400" b="0" spc="0" baseline="0" dirty="0">
                        <a:solidFill>
                          <a:prstClr val="black"/>
                        </a:solidFill>
                        <a:latin typeface="TH SarabunPSK" panose="020B0500040200020003" pitchFamily="34" charset="-34"/>
                        <a:ea typeface="Tahoma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EEB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9" name="Rectangle 18">
            <a:extLst>
              <a:ext uri="{FF2B5EF4-FFF2-40B4-BE49-F238E27FC236}">
                <a16:creationId xmlns:a16="http://schemas.microsoft.com/office/drawing/2014/main" id="{3CAC797B-ADB6-6DD8-80FE-997BB535307C}"/>
              </a:ext>
            </a:extLst>
          </p:cNvPr>
          <p:cNvSpPr/>
          <p:nvPr/>
        </p:nvSpPr>
        <p:spPr>
          <a:xfrm>
            <a:off x="9976513" y="6518839"/>
            <a:ext cx="2229133" cy="34384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DCC1555F-3002-CD2A-13E4-DC1C046F7DC7}"/>
              </a:ext>
            </a:extLst>
          </p:cNvPr>
          <p:cNvGrpSpPr/>
          <p:nvPr/>
        </p:nvGrpSpPr>
        <p:grpSpPr>
          <a:xfrm>
            <a:off x="0" y="0"/>
            <a:ext cx="12215748" cy="594744"/>
            <a:chOff x="23748" y="26478"/>
            <a:chExt cx="12192000" cy="569333"/>
          </a:xfrm>
        </p:grpSpPr>
        <p:grpSp>
          <p:nvGrpSpPr>
            <p:cNvPr id="24" name="Group 23">
              <a:extLst>
                <a:ext uri="{FF2B5EF4-FFF2-40B4-BE49-F238E27FC236}">
                  <a16:creationId xmlns:a16="http://schemas.microsoft.com/office/drawing/2014/main" id="{518BB069-E069-641A-25DC-200742BCB2E8}"/>
                </a:ext>
              </a:extLst>
            </p:cNvPr>
            <p:cNvGrpSpPr/>
            <p:nvPr/>
          </p:nvGrpSpPr>
          <p:grpSpPr>
            <a:xfrm>
              <a:off x="23748" y="26478"/>
              <a:ext cx="12192000" cy="569333"/>
              <a:chOff x="-38364" y="573594"/>
              <a:chExt cx="12192000" cy="569333"/>
            </a:xfrm>
          </p:grpSpPr>
          <p:sp>
            <p:nvSpPr>
              <p:cNvPr id="26" name="Rectangle 25">
                <a:extLst>
                  <a:ext uri="{FF2B5EF4-FFF2-40B4-BE49-F238E27FC236}">
                    <a16:creationId xmlns:a16="http://schemas.microsoft.com/office/drawing/2014/main" id="{B337728A-0B51-AF2C-DE3E-D8CEB18B5B3E}"/>
                  </a:ext>
                </a:extLst>
              </p:cNvPr>
              <p:cNvSpPr/>
              <p:nvPr/>
            </p:nvSpPr>
            <p:spPr>
              <a:xfrm>
                <a:off x="-38364" y="573594"/>
                <a:ext cx="12192000" cy="557396"/>
              </a:xfrm>
              <a:prstGeom prst="rect">
                <a:avLst/>
              </a:prstGeom>
              <a:solidFill>
                <a:srgbClr val="0020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7" name="TextBox 20">
                <a:extLst>
                  <a:ext uri="{FF2B5EF4-FFF2-40B4-BE49-F238E27FC236}">
                    <a16:creationId xmlns:a16="http://schemas.microsoft.com/office/drawing/2014/main" id="{184FCA17-35A0-C51B-5B67-7E6942A53D2D}"/>
                  </a:ext>
                </a:extLst>
              </p:cNvPr>
              <p:cNvSpPr txBox="1"/>
              <p:nvPr/>
            </p:nvSpPr>
            <p:spPr>
              <a:xfrm>
                <a:off x="-34190" y="607566"/>
                <a:ext cx="7197911" cy="5353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ts val="18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ตัวชี้วัด กรมประมง</a:t>
                </a:r>
              </a:p>
              <a:p>
                <a:pPr marL="0" marR="0" lvl="0" indent="0" algn="l" defTabSz="914400" rtl="0" eaLnBrk="1" fontAlgn="auto" latinLnBrk="0" hangingPunct="1">
                  <a:lnSpc>
                    <a:spcPts val="18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ตามมาตรการปรับปรุงประสิทธิภาพในการปฏิบัติราชการ ประจำปีงบประมาณ พ.ศ. </a:t>
                </a:r>
                <a:r>
                  <a:rPr kumimoji="0" 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2569 - 2570</a:t>
                </a:r>
                <a:endParaRPr kumimoji="0" lang="th-TH" sz="1800" b="1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endParaRPr>
              </a:p>
            </p:txBody>
          </p:sp>
        </p:grp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97DF9391-9B8C-5790-F8C8-F7C24B06C3B4}"/>
                </a:ext>
              </a:extLst>
            </p:cNvPr>
            <p:cNvSpPr txBox="1"/>
            <p:nvPr/>
          </p:nvSpPr>
          <p:spPr>
            <a:xfrm>
              <a:off x="9808446" y="133481"/>
              <a:ext cx="2168443" cy="353552"/>
            </a:xfrm>
            <a:prstGeom prst="rect">
              <a:avLst/>
            </a:prstGeom>
            <a:solidFill>
              <a:schemeClr val="accent2"/>
            </a:solidFill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Function KPI </a:t>
              </a:r>
              <a:r>
                <a:rPr kumimoji="0" lang="th-TH" sz="18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กรม</a:t>
              </a:r>
              <a:endParaRPr kumimoji="0" lang="en-US" sz="18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</p:txBody>
        </p:sp>
      </p:grpSp>
      <p:sp>
        <p:nvSpPr>
          <p:cNvPr id="2" name="Rectangle 20">
            <a:extLst>
              <a:ext uri="{FF2B5EF4-FFF2-40B4-BE49-F238E27FC236}">
                <a16:creationId xmlns:a16="http://schemas.microsoft.com/office/drawing/2014/main" id="{98655DA8-C12F-3D9C-4C9E-5C6ED0C20BB6}"/>
              </a:ext>
            </a:extLst>
          </p:cNvPr>
          <p:cNvSpPr/>
          <p:nvPr/>
        </p:nvSpPr>
        <p:spPr>
          <a:xfrm>
            <a:off x="148856" y="3243938"/>
            <a:ext cx="3397084" cy="259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 ปี </a:t>
            </a: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2569 : </a:t>
            </a: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31.00</a:t>
            </a:r>
            <a:r>
              <a:rPr kumimoji="0" lang="th-TH" sz="1600" b="1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และเป้าหมายปี 2570 </a:t>
            </a:r>
            <a:r>
              <a:rPr kumimoji="0" lang="en-US" sz="1600" b="1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</a:t>
            </a: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31.50</a:t>
            </a:r>
          </a:p>
        </p:txBody>
      </p:sp>
      <p:graphicFrame>
        <p:nvGraphicFramePr>
          <p:cNvPr id="4" name="Table 21">
            <a:extLst>
              <a:ext uri="{FF2B5EF4-FFF2-40B4-BE49-F238E27FC236}">
                <a16:creationId xmlns:a16="http://schemas.microsoft.com/office/drawing/2014/main" id="{A1273204-AB76-BD41-C4EB-B8D1DD88B5CA}"/>
              </a:ext>
            </a:extLst>
          </p:cNvPr>
          <p:cNvGraphicFramePr>
            <a:graphicFrameLocks noGrp="1"/>
          </p:cNvGraphicFramePr>
          <p:nvPr/>
        </p:nvGraphicFramePr>
        <p:xfrm>
          <a:off x="183178" y="3494331"/>
          <a:ext cx="11859970" cy="9687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67397">
                  <a:extLst>
                    <a:ext uri="{9D8B030D-6E8A-4147-A177-3AD203B41FA5}">
                      <a16:colId xmlns:a16="http://schemas.microsoft.com/office/drawing/2014/main" val="51523606"/>
                    </a:ext>
                  </a:extLst>
                </a:gridCol>
                <a:gridCol w="1067397">
                  <a:extLst>
                    <a:ext uri="{9D8B030D-6E8A-4147-A177-3AD203B41FA5}">
                      <a16:colId xmlns:a16="http://schemas.microsoft.com/office/drawing/2014/main" val="2644754066"/>
                    </a:ext>
                  </a:extLst>
                </a:gridCol>
                <a:gridCol w="1067397">
                  <a:extLst>
                    <a:ext uri="{9D8B030D-6E8A-4147-A177-3AD203B41FA5}">
                      <a16:colId xmlns:a16="http://schemas.microsoft.com/office/drawing/2014/main" val="1595627643"/>
                    </a:ext>
                  </a:extLst>
                </a:gridCol>
                <a:gridCol w="1067397">
                  <a:extLst>
                    <a:ext uri="{9D8B030D-6E8A-4147-A177-3AD203B41FA5}">
                      <a16:colId xmlns:a16="http://schemas.microsoft.com/office/drawing/2014/main" val="2659447798"/>
                    </a:ext>
                  </a:extLst>
                </a:gridCol>
                <a:gridCol w="1067397">
                  <a:extLst>
                    <a:ext uri="{9D8B030D-6E8A-4147-A177-3AD203B41FA5}">
                      <a16:colId xmlns:a16="http://schemas.microsoft.com/office/drawing/2014/main" val="3079781069"/>
                    </a:ext>
                  </a:extLst>
                </a:gridCol>
                <a:gridCol w="1304597">
                  <a:extLst>
                    <a:ext uri="{9D8B030D-6E8A-4147-A177-3AD203B41FA5}">
                      <a16:colId xmlns:a16="http://schemas.microsoft.com/office/drawing/2014/main" val="3602311173"/>
                    </a:ext>
                  </a:extLst>
                </a:gridCol>
                <a:gridCol w="1304597">
                  <a:extLst>
                    <a:ext uri="{9D8B030D-6E8A-4147-A177-3AD203B41FA5}">
                      <a16:colId xmlns:a16="http://schemas.microsoft.com/office/drawing/2014/main" val="3714185839"/>
                    </a:ext>
                  </a:extLst>
                </a:gridCol>
                <a:gridCol w="1304597">
                  <a:extLst>
                    <a:ext uri="{9D8B030D-6E8A-4147-A177-3AD203B41FA5}">
                      <a16:colId xmlns:a16="http://schemas.microsoft.com/office/drawing/2014/main" val="1510311638"/>
                    </a:ext>
                  </a:extLst>
                </a:gridCol>
                <a:gridCol w="1304597">
                  <a:extLst>
                    <a:ext uri="{9D8B030D-6E8A-4147-A177-3AD203B41FA5}">
                      <a16:colId xmlns:a16="http://schemas.microsoft.com/office/drawing/2014/main" val="3878331073"/>
                    </a:ext>
                  </a:extLst>
                </a:gridCol>
                <a:gridCol w="1304597">
                  <a:extLst>
                    <a:ext uri="{9D8B030D-6E8A-4147-A177-3AD203B41FA5}">
                      <a16:colId xmlns:a16="http://schemas.microsoft.com/office/drawing/2014/main" val="2065998880"/>
                    </a:ext>
                  </a:extLst>
                </a:gridCol>
              </a:tblGrid>
              <a:tr h="269511">
                <a:tc gridSpan="5">
                  <a:txBody>
                    <a:bodyPr/>
                    <a:lstStyle/>
                    <a:p>
                      <a:pPr algn="ctr"/>
                      <a:r>
                        <a:rPr lang="th-TH" sz="14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ข้อมูลพื้นฐาน</a:t>
                      </a:r>
                      <a:r>
                        <a:rPr lang="th-TH" sz="14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4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Baseline)</a:t>
                      </a:r>
                      <a:endParaRPr lang="en-US" sz="14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th-TH" sz="14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r>
                        <a:rPr lang="th-TH" sz="14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</a:t>
                      </a:r>
                      <a:r>
                        <a:rPr lang="th-TH" sz="14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</a:t>
                      </a:r>
                      <a:r>
                        <a:rPr lang="en-US" sz="14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– 2570 (</a:t>
                      </a:r>
                      <a:r>
                        <a:rPr lang="th-TH" sz="14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ถ้ามี)</a:t>
                      </a:r>
                      <a:endParaRPr lang="en-US" sz="14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1399034"/>
                  </a:ext>
                </a:extLst>
              </a:tr>
              <a:tr h="269511">
                <a:tc>
                  <a:txBody>
                    <a:bodyPr/>
                    <a:lstStyle/>
                    <a:p>
                      <a:pPr algn="ctr"/>
                      <a:r>
                        <a:rPr lang="en-US" sz="14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2564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400" b="1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2566</a:t>
                      </a:r>
                      <a:endParaRPr sz="1400" b="1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400" b="1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2567</a:t>
                      </a:r>
                      <a:endParaRPr sz="1400" b="1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400" b="1" u="none" strike="noStrike" cap="none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2568</a:t>
                      </a:r>
                      <a:endParaRPr sz="1400" b="1"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400" b="1" u="none" strike="noStrike" cap="none">
                          <a:solidFill>
                            <a:srgbClr val="0000FF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2569*</a:t>
                      </a:r>
                      <a:endParaRPr sz="1400" b="1">
                        <a:solidFill>
                          <a:srgbClr val="0000FF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400" b="1" u="none" strike="noStrike" cap="none">
                          <a:solidFill>
                            <a:srgbClr val="48A448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2570</a:t>
                      </a:r>
                      <a:endParaRPr sz="1400" b="1">
                        <a:solidFill>
                          <a:srgbClr val="48A448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08994238"/>
                  </a:ext>
                </a:extLst>
              </a:tr>
              <a:tr h="359184">
                <a:tc>
                  <a:txBody>
                    <a:bodyPr/>
                    <a:lstStyle/>
                    <a:p>
                      <a:pPr algn="ctr"/>
                      <a:r>
                        <a:rPr lang="en-US" sz="14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28.22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28.68                                                      </a:t>
                      </a:r>
                      <a:endParaRPr lang="en-US" sz="14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29.31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29.90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strike="noStrike" kern="1200" dirty="0">
                          <a:solidFill>
                            <a:srgbClr val="0000FF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30.50</a:t>
                      </a:r>
                      <a:endParaRPr lang="en-US" sz="1400" b="1" strike="noStrike" kern="1200" dirty="0">
                        <a:solidFill>
                          <a:srgbClr val="0000FF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28.68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th-TH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28.97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th-TH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29.26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31.00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31.50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69680560"/>
                  </a:ext>
                </a:extLst>
              </a:tr>
            </a:tbl>
          </a:graphicData>
        </a:graphic>
      </p:graphicFrame>
      <p:graphicFrame>
        <p:nvGraphicFramePr>
          <p:cNvPr id="7" name="Table 11">
            <a:extLst>
              <a:ext uri="{FF2B5EF4-FFF2-40B4-BE49-F238E27FC236}">
                <a16:creationId xmlns:a16="http://schemas.microsoft.com/office/drawing/2014/main" id="{E2DC814D-7FD1-F93C-EBE9-E34B7A3C2EAF}"/>
              </a:ext>
            </a:extLst>
          </p:cNvPr>
          <p:cNvGraphicFramePr>
            <a:graphicFrameLocks noGrp="1"/>
          </p:cNvGraphicFramePr>
          <p:nvPr/>
        </p:nvGraphicFramePr>
        <p:xfrm>
          <a:off x="200569" y="4499524"/>
          <a:ext cx="6079380" cy="1114495"/>
        </p:xfrm>
        <a:graphic>
          <a:graphicData uri="http://schemas.openxmlformats.org/drawingml/2006/table">
            <a:tbl>
              <a:tblPr firstRow="1" bandRow="1"/>
              <a:tblGrid>
                <a:gridCol w="20264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264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264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55887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2569 </a:t>
                      </a:r>
                      <a:r>
                        <a:rPr lang="th-TH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1 </a:t>
                      </a:r>
                      <a:r>
                        <a:rPr lang="en-US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(6 </a:t>
                      </a:r>
                      <a:r>
                        <a:rPr lang="th-TH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83127" marR="83127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806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668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th-TH" sz="1100" b="1" strike="noStrike" kern="1200" noProof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วิเคราะห์ ทบทวน ผลการประเมิน</a:t>
                      </a:r>
                      <a:r>
                        <a:rPr kumimoji="0" lang="th-TH" sz="11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ปริมาณสัตว์น้ำ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th-TH" sz="11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ต่อหน่วยการลงแรงประมง</a:t>
                      </a:r>
                      <a:r>
                        <a:rPr lang="th-TH" sz="1100" b="1" kern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ไทย</a:t>
                      </a:r>
                      <a:r>
                        <a:rPr kumimoji="0" lang="th-TH" sz="11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kumimoji="0" lang="en-US" sz="11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(CPUE) </a:t>
                      </a:r>
                      <a:r>
                        <a:rPr lang="th-TH" sz="1100" b="1" kern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ในน่านน้ำ</a:t>
                      </a:r>
                      <a:r>
                        <a:rPr kumimoji="0" lang="th-TH" sz="11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ประจำปี 2568</a:t>
                      </a:r>
                      <a:endParaRPr lang="th-TH" sz="1100" b="1" strike="noStrike" kern="1200" noProof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defRPr/>
                      </a:pPr>
                      <a:r>
                        <a:rPr lang="th-TH" sz="1100" b="1" strike="noStrike" kern="1200" noProof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แผนปฏิบัติการประจำปี 2569</a:t>
                      </a: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1" strike="noStrike" kern="1200" noProof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จำนวนผลผลิตพันธุ์สัตว์น้ำทะเล</a:t>
                      </a:r>
                      <a:r>
                        <a:rPr lang="en-US" sz="1100" b="1" strike="noStrike" kern="1200" noProof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+</a:t>
                      </a:r>
                      <a:r>
                        <a:rPr lang="th-TH" sz="1100" b="1" strike="noStrike" kern="1200" noProof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ขออนุญาตหน่วยงานที่เกี่ยวข้องจัดสร้าง</a:t>
                      </a:r>
                      <a:r>
                        <a:rPr lang="th-TH" sz="1100" b="1" strike="noStrike" kern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แหล่งอาศัยสัตว์ทะเล</a:t>
                      </a:r>
                      <a:endParaRPr lang="th-TH" sz="1100" b="1" strike="noStrike" kern="1200" noProof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8" name="Table 11">
            <a:extLst>
              <a:ext uri="{FF2B5EF4-FFF2-40B4-BE49-F238E27FC236}">
                <a16:creationId xmlns:a16="http://schemas.microsoft.com/office/drawing/2014/main" id="{4307006F-7FF6-C1E7-8439-7A3E890808D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65725610"/>
              </p:ext>
            </p:extLst>
          </p:nvPr>
        </p:nvGraphicFramePr>
        <p:xfrm>
          <a:off x="200840" y="5634691"/>
          <a:ext cx="6079380" cy="970858"/>
        </p:xfrm>
        <a:graphic>
          <a:graphicData uri="http://schemas.openxmlformats.org/drawingml/2006/table">
            <a:tbl>
              <a:tblPr firstRow="1" bandRow="1"/>
              <a:tblGrid>
                <a:gridCol w="20264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264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264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39118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 2 </a:t>
                      </a:r>
                      <a:r>
                        <a:rPr lang="en-US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12</a:t>
                      </a:r>
                      <a:r>
                        <a:rPr lang="en-US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83127" marR="83127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787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1345"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1400" b="1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29.90 กิโลกรัม/ชั่วโมง</a:t>
                      </a:r>
                    </a:p>
                    <a:p>
                      <a:pPr algn="ctr" rtl="0" fontAlgn="t"/>
                      <a:r>
                        <a:rPr lang="th-TH" sz="1200" b="1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ผลการดำเนินงานเฉลี่ย 3 ปีย้อนหลัง</a:t>
                      </a:r>
                    </a:p>
                  </a:txBody>
                  <a:tcPr marL="61913" marR="61913" marT="23813" marB="23813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30.50 </a:t>
                      </a:r>
                      <a:r>
                        <a:rPr lang="th-TH" sz="1400" b="1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กิโลกรัม/ชั่วโมง</a:t>
                      </a:r>
                      <a:endParaRPr lang="th-TH" sz="1400" b="1" i="0" u="none" strike="noStrike" kern="1200" noProof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1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ผลการดำเนินงานที่ดีที่สุด (3 ปีย้อนหลัง)</a:t>
                      </a:r>
                    </a:p>
                  </a:txBody>
                  <a:tcPr marL="61913" marR="61913" marT="23813" marB="23813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31.00</a:t>
                      </a:r>
                      <a:r>
                        <a:rPr lang="th-TH" sz="1400" b="1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กิโลกรัม/ชั่วโมง</a:t>
                      </a:r>
                      <a:endParaRPr lang="th-TH" sz="1400" b="1" i="0" u="none" strike="noStrike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th-TH" sz="12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ขั้นมาตรฐาน </a:t>
                      </a:r>
                      <a:r>
                        <a:rPr lang="en-US" sz="12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+</a:t>
                      </a:r>
                      <a:r>
                        <a:rPr lang="th-TH" sz="12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2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interval</a:t>
                      </a:r>
                      <a:r>
                        <a:rPr lang="th-TH" sz="12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2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0.5</a:t>
                      </a:r>
                      <a:endParaRPr lang="th-TH" sz="1200" b="1" i="0" u="none" strike="noStrike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0" name="Table 11">
            <a:extLst>
              <a:ext uri="{FF2B5EF4-FFF2-40B4-BE49-F238E27FC236}">
                <a16:creationId xmlns:a16="http://schemas.microsoft.com/office/drawing/2014/main" id="{D3AF3631-6EEA-F26B-5B33-A0FB5E1261C7}"/>
              </a:ext>
            </a:extLst>
          </p:cNvPr>
          <p:cNvGraphicFramePr>
            <a:graphicFrameLocks noGrp="1"/>
          </p:cNvGraphicFramePr>
          <p:nvPr/>
        </p:nvGraphicFramePr>
        <p:xfrm>
          <a:off x="6420897" y="4414132"/>
          <a:ext cx="5640825" cy="1199889"/>
        </p:xfrm>
        <a:graphic>
          <a:graphicData uri="http://schemas.openxmlformats.org/drawingml/2006/table">
            <a:tbl>
              <a:tblPr firstRow="1" bandRow="1"/>
              <a:tblGrid>
                <a:gridCol w="223324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6551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4206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31556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 2570</a:t>
                      </a:r>
                      <a:r>
                        <a:rPr lang="en-US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1 </a:t>
                      </a:r>
                      <a:r>
                        <a:rPr lang="en-US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(6 </a:t>
                      </a:r>
                      <a:r>
                        <a:rPr lang="th-TH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83127" marR="83127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123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67099"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1" i="0" u="none" strike="noStrike" kern="1200" noProof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วิเคราะห์ ทบทวน ผลการประเมินปริมาณสัตว์น้ำ</a:t>
                      </a: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1" i="0" u="none" strike="noStrike" kern="1200" noProof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ต่อหน่วยการลงแรงประมง</a:t>
                      </a:r>
                      <a:r>
                        <a:rPr lang="th-TH" sz="1100" b="1" i="0" u="none" strike="noStrike" kern="12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ไทย</a:t>
                      </a:r>
                      <a:r>
                        <a:rPr lang="th-TH" sz="1100" b="1" i="0" u="none" strike="noStrike" kern="1200" noProof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100" b="1" i="0" u="none" strike="noStrike" kern="1200" noProof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(CPUE) </a:t>
                      </a:r>
                      <a:r>
                        <a:rPr lang="th-TH" sz="1100" b="1" i="0" u="none" strike="noStrike" kern="12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ในน่านน้ำ</a:t>
                      </a:r>
                      <a:r>
                        <a:rPr lang="th-TH" sz="1100" b="1" i="0" u="none" strike="noStrike" kern="1200" noProof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ประจำปี 2569</a:t>
                      </a:r>
                    </a:p>
                  </a:txBody>
                  <a:tcPr marL="61913" marR="61913" marT="23813" marB="23813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1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แผนปฏิบัติการประจำปี 2570</a:t>
                      </a: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1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จำนวนผลผลิตพันธุ์สัตว์น้ำทะเล</a:t>
                      </a:r>
                      <a:r>
                        <a:rPr lang="en-US" sz="1100" b="1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+</a:t>
                      </a:r>
                      <a:br>
                        <a:rPr lang="th-TH" sz="1100" b="1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</a:br>
                      <a:r>
                        <a:rPr lang="th-TH" sz="1100" b="1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ขออนุญาตหน่วยงานที่เกี่ยวข้องจัดสร้าง</a:t>
                      </a:r>
                      <a:r>
                        <a:rPr lang="th-TH" sz="11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แหล่งอาศัยสัตว์ทะเล</a:t>
                      </a:r>
                      <a:endParaRPr lang="th-TH" sz="1100" b="1" i="0" u="none" strike="noStrike" kern="1200" noProof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8" name="Table 11">
            <a:extLst>
              <a:ext uri="{FF2B5EF4-FFF2-40B4-BE49-F238E27FC236}">
                <a16:creationId xmlns:a16="http://schemas.microsoft.com/office/drawing/2014/main" id="{35897C32-214E-3E5C-D529-BDB51292256F}"/>
              </a:ext>
            </a:extLst>
          </p:cNvPr>
          <p:cNvGraphicFramePr>
            <a:graphicFrameLocks noGrp="1"/>
          </p:cNvGraphicFramePr>
          <p:nvPr/>
        </p:nvGraphicFramePr>
        <p:xfrm>
          <a:off x="6429553" y="5657339"/>
          <a:ext cx="5640825" cy="948211"/>
        </p:xfrm>
        <a:graphic>
          <a:graphicData uri="http://schemas.openxmlformats.org/drawingml/2006/table">
            <a:tbl>
              <a:tblPr firstRow="1" bandRow="1"/>
              <a:tblGrid>
                <a:gridCol w="221642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7589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4850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23661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 2 </a:t>
                      </a:r>
                      <a:r>
                        <a:rPr lang="en-US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12</a:t>
                      </a:r>
                      <a:r>
                        <a:rPr lang="en-US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83127" marR="83127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926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5285"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ผลการดำเนินงานเฉลี่ย 3 ปีย้อนหลัง</a:t>
                      </a:r>
                    </a:p>
                  </a:txBody>
                  <a:tcPr marL="61913" marR="61913" marT="23813" marB="23813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1" i="0" u="none" strike="noStrike" kern="1200" noProof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ผลการดำเนินงานที่ดีที่สุด </a:t>
                      </a: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1" i="0" u="none" strike="noStrike" kern="1200" noProof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(3 ปีย้อนหลัง)</a:t>
                      </a:r>
                    </a:p>
                  </a:txBody>
                  <a:tcPr marL="61913" marR="61913" marT="23813" marB="23813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ขั้นมาตรฐาน </a:t>
                      </a:r>
                      <a:r>
                        <a:rPr lang="en-US" sz="12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+</a:t>
                      </a:r>
                      <a:r>
                        <a:rPr lang="th-TH" sz="12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2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interval 0.5</a:t>
                      </a:r>
                      <a:endParaRPr lang="th-TH" sz="1200" b="1" i="0" u="none" strike="noStrike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" name="Rectangle 25">
            <a:extLst>
              <a:ext uri="{FF2B5EF4-FFF2-40B4-BE49-F238E27FC236}">
                <a16:creationId xmlns:a16="http://schemas.microsoft.com/office/drawing/2014/main" id="{5968A2F6-23DF-6D11-6DFF-A38DCDB533EF}"/>
              </a:ext>
            </a:extLst>
          </p:cNvPr>
          <p:cNvSpPr/>
          <p:nvPr/>
        </p:nvSpPr>
        <p:spPr>
          <a:xfrm>
            <a:off x="134627" y="6636181"/>
            <a:ext cx="7601440" cy="2754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ช่วงเวลารายงานผล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หลังจากดำเนินการรวบรวมข้อมูลเรียบร้อยแล้ว (ภายในเดือนกันยายน)   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ผู้รับผิดชอบการรายงานผล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กองวิจัยและพัฒนาประมงทะเล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 PSK"/>
              <a:ea typeface="+mn-ea"/>
              <a:cs typeface="TH SarabunPSK" panose="020B0500040200020003" pitchFamily="34" charset="-34"/>
            </a:endParaRPr>
          </a:p>
        </p:txBody>
      </p:sp>
      <p:pic>
        <p:nvPicPr>
          <p:cNvPr id="9" name="Picture 4">
            <a:extLst>
              <a:ext uri="{FF2B5EF4-FFF2-40B4-BE49-F238E27FC236}">
                <a16:creationId xmlns:a16="http://schemas.microsoft.com/office/drawing/2014/main" id="{5F90AD09-387D-A952-4D1E-4F53CFB37C0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6289" t="-3443" r="35671" b="-1"/>
          <a:stretch>
            <a:fillRect/>
          </a:stretch>
        </p:blipFill>
        <p:spPr>
          <a:xfrm>
            <a:off x="1316068" y="2670680"/>
            <a:ext cx="1125481" cy="400110"/>
          </a:xfrm>
          <a:prstGeom prst="rect">
            <a:avLst/>
          </a:prstGeom>
        </p:spPr>
      </p:pic>
      <p:sp>
        <p:nvSpPr>
          <p:cNvPr id="22" name="TextBox 35">
            <a:extLst>
              <a:ext uri="{FF2B5EF4-FFF2-40B4-BE49-F238E27FC236}">
                <a16:creationId xmlns:a16="http://schemas.microsoft.com/office/drawing/2014/main" id="{0ED37FCD-6238-285F-0A1D-0347A60AC59F}"/>
              </a:ext>
            </a:extLst>
          </p:cNvPr>
          <p:cNvSpPr txBox="1"/>
          <p:nvPr/>
        </p:nvSpPr>
        <p:spPr>
          <a:xfrm>
            <a:off x="2787296" y="2665482"/>
            <a:ext cx="6726221" cy="40011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CPUE </a:t>
            </a:r>
            <a:r>
              <a:rPr kumimoji="0" lang="th-TH" sz="1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หมายถึง ปริมาณการจับสัตว์น้ำต่อหน่วยการลงแรงประมง (กิโลกรัม/ชั่วโมง), </a:t>
            </a:r>
            <a:r>
              <a:rPr kumimoji="0" lang="en-US" sz="1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Catch </a:t>
            </a:r>
            <a:r>
              <a:rPr kumimoji="0" lang="th-TH" sz="1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หมายถึง ปริมาณการจับสัตว์น้ำจากสถานีที่ </a:t>
            </a:r>
            <a:r>
              <a:rPr kumimoji="0" lang="en-US" sz="1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(</a:t>
            </a:r>
            <a:r>
              <a:rPr kumimoji="0" lang="th-TH" sz="1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กิโลกรัม), </a:t>
            </a: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                                                                                                     </a:t>
            </a:r>
            <a:r>
              <a:rPr kumimoji="0" lang="en-US" sz="10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Efforti</a:t>
            </a:r>
            <a:r>
              <a:rPr kumimoji="0" lang="en-US" sz="1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th-TH" sz="1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หมายถึง ปริมาณการลงแรงประมงในสถานีที่ </a:t>
            </a:r>
            <a:r>
              <a:rPr kumimoji="0" lang="en-US" sz="1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I (</a:t>
            </a:r>
            <a:r>
              <a:rPr kumimoji="0" lang="th-TH" sz="1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ชั่วโมง) และหมายถึง สถานีสำรวจที่ 1, 2, 3,…,</a:t>
            </a:r>
            <a:r>
              <a:rPr kumimoji="0" lang="en-US" sz="1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n</a:t>
            </a:r>
            <a:endParaRPr kumimoji="0" lang="th-TH" sz="1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sp>
        <p:nvSpPr>
          <p:cNvPr id="16" name="ตัวแทนหมายเลขสไลด์ 15">
            <a:extLst>
              <a:ext uri="{FF2B5EF4-FFF2-40B4-BE49-F238E27FC236}">
                <a16:creationId xmlns:a16="http://schemas.microsoft.com/office/drawing/2014/main" id="{B1573F66-4D6D-CC1E-16CE-7574E88D6A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789228" y="6530247"/>
            <a:ext cx="402771" cy="365125"/>
          </a:xfrm>
        </p:spPr>
        <p:txBody>
          <a:bodyPr/>
          <a:lstStyle/>
          <a:p>
            <a:fld id="{A4B04540-B2C7-4BBF-BAC0-057091736F0C}" type="slidenum">
              <a:rPr lang="en-US" sz="160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18</a:t>
            </a:fld>
            <a:endParaRPr lang="en-US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90588010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F461F523-1B48-0660-45B9-A84C28A552F7}"/>
              </a:ext>
            </a:extLst>
          </p:cNvPr>
          <p:cNvSpPr/>
          <p:nvPr/>
        </p:nvSpPr>
        <p:spPr>
          <a:xfrm>
            <a:off x="210461" y="3290491"/>
            <a:ext cx="1936749" cy="2960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แผนการดำเนินการตามตัวชี้วัด</a:t>
            </a:r>
          </a:p>
        </p:txBody>
      </p:sp>
      <p:sp>
        <p:nvSpPr>
          <p:cNvPr id="7" name="สี่เหลี่ยมผืนผ้า 45">
            <a:extLst>
              <a:ext uri="{FF2B5EF4-FFF2-40B4-BE49-F238E27FC236}">
                <a16:creationId xmlns:a16="http://schemas.microsoft.com/office/drawing/2014/main" id="{39C56AB2-0B66-2A5B-7E16-91E54C7AE8DA}"/>
              </a:ext>
            </a:extLst>
          </p:cNvPr>
          <p:cNvSpPr/>
          <p:nvPr/>
        </p:nvSpPr>
        <p:spPr>
          <a:xfrm>
            <a:off x="0" y="940"/>
            <a:ext cx="12192000" cy="46448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8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รายละเอียดตัวชี้วัด ปี 2569</a:t>
            </a:r>
          </a:p>
        </p:txBody>
      </p:sp>
      <p:graphicFrame>
        <p:nvGraphicFramePr>
          <p:cNvPr id="15" name="Table 12">
            <a:extLst>
              <a:ext uri="{FF2B5EF4-FFF2-40B4-BE49-F238E27FC236}">
                <a16:creationId xmlns:a16="http://schemas.microsoft.com/office/drawing/2014/main" id="{DC3F59CB-1897-3BFB-C73A-FD3236DB9884}"/>
              </a:ext>
            </a:extLst>
          </p:cNvPr>
          <p:cNvGraphicFramePr>
            <a:graphicFrameLocks noGrp="1"/>
          </p:cNvGraphicFramePr>
          <p:nvPr/>
        </p:nvGraphicFramePr>
        <p:xfrm>
          <a:off x="329590" y="3541772"/>
          <a:ext cx="11543269" cy="3185160"/>
        </p:xfrm>
        <a:graphic>
          <a:graphicData uri="http://schemas.openxmlformats.org/drawingml/2006/table">
            <a:tbl>
              <a:tblPr firstRow="1" bandRow="1"/>
              <a:tblGrid>
                <a:gridCol w="32456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010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26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7194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1127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1295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1295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432619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81781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471949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442451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481781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452284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413053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</a:tblGrid>
              <a:tr h="210316"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300" b="1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ที่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300" b="1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กิจกรรม</a:t>
                      </a:r>
                      <a:endParaRPr lang="th-TH" sz="1300" b="1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gridSpan="1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300" b="1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ปีงบประมาณ พ.ศ. 2569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300" b="1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ต.ค.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300" b="1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พ.ย.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300" b="1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ธ.ค.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th-TH" sz="1300" b="1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ม.ค.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300" b="1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ก.พ.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300" b="1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มี.ค.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300" b="1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เม.ย.</a:t>
                      </a:r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300" b="1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พ.ค.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300" b="1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มิ.ย.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300" b="1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ก.ค.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300" b="1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ส.ค.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300" b="1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ก.ย.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defRPr/>
                      </a:pPr>
                      <a:r>
                        <a:rPr lang="th-TH" sz="1300" b="1" i="0" u="none" strike="noStrike" kern="1200" baseline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1.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th-TH" sz="1300" b="1" strike="noStrike" kern="1200" noProof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วิเคราะห์ ทบทวน ผลการประเมิน</a:t>
                      </a:r>
                      <a:r>
                        <a:rPr kumimoji="0" lang="th-TH" sz="13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ปริมาณสัตว์น้ำต่อหน่วยการลงแรงประมง</a:t>
                      </a:r>
                      <a:r>
                        <a:rPr lang="th-TH" sz="1300" b="1" kern="120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ไทย</a:t>
                      </a:r>
                      <a:r>
                        <a:rPr kumimoji="0" lang="th-TH" sz="13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kumimoji="0" lang="en-US" sz="13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(CPUE) </a:t>
                      </a:r>
                      <a:r>
                        <a:rPr lang="th-TH" sz="1300" b="1" kern="120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ในน่านน้ำ</a:t>
                      </a:r>
                      <a:r>
                        <a:rPr kumimoji="0" lang="th-TH" sz="13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ประจำปี 2568</a:t>
                      </a:r>
                      <a:endParaRPr lang="th-TH" sz="1300" b="1" strike="noStrike" kern="1200" noProof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defRPr/>
                      </a:pPr>
                      <a:r>
                        <a:rPr lang="th-TH" sz="1300" b="1" i="0" u="none" strike="noStrike" kern="1200" baseline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2.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th-TH" sz="1300" b="1" strike="noStrike" kern="1200" noProof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นำผลวิเคราะห์มาจัดทำแผนปฏิบัติการประจำปี 2569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3588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defRPr/>
                      </a:pPr>
                      <a:r>
                        <a:rPr lang="th-TH" sz="1300" b="1" i="0" u="none" strike="noStrike" kern="1200" baseline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3.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th-TH" sz="1300" b="1" strike="noStrike" kern="1200" noProof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ดำเนินการตามแผนปฏิบัติการ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defRPr/>
                      </a:pPr>
                      <a:endParaRPr lang="th-TH" sz="1300" b="1" i="0" u="none" strike="noStrike" kern="1200" baseline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300" b="1" strike="noStrike" kern="1200" noProof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3.1 </a:t>
                      </a:r>
                      <a:r>
                        <a:rPr lang="th-TH" sz="1300" b="1" strike="noStrike" kern="1200" noProof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ผลิตพันธุ์สัตว์น้ำทะเลเพื่อปล่อยในแหล่งน้ำธรรมชาติเพื่อคงความหลากหลายทางชีวภาพ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defRPr/>
                      </a:pPr>
                      <a:endParaRPr lang="th-TH" sz="1300" b="1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300" b="1" strike="noStrike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3.2 </a:t>
                      </a:r>
                      <a:r>
                        <a:rPr lang="th-TH" sz="1300" b="1" strike="noStrike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ติดตามประเมินผลมาตรการกำหนดพื้นที่และระยะเวลาฤดูสัตว์น้ำจืดมีไข่หรือวางไข่เลี้ยงตัวอ่อน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defRPr/>
                      </a:pPr>
                      <a:endParaRPr lang="th-TH" sz="1300" b="1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300" b="1" strike="noStrike" kern="12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3.3 </a:t>
                      </a:r>
                      <a:r>
                        <a:rPr lang="th-TH" sz="1300" b="1" strike="noStrike" kern="1200" baseline="0" noProof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ขออนุญาตหน่วยงานที่เกี่ยวข้องจัดสร้าง</a:t>
                      </a:r>
                      <a:r>
                        <a:rPr lang="th-TH" sz="1300" b="1" strike="noStrike" kern="12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แหล่งอาศัยสัตว์ทะเล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defRPr/>
                      </a:pPr>
                      <a:r>
                        <a:rPr lang="th-TH" sz="1300" b="1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4.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300" b="1" kern="120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ประเมินปริมาณสัตว์น้ำต่อหน่วยการลงแรงประมง </a:t>
                      </a:r>
                      <a:r>
                        <a:rPr lang="en-US" sz="1300" b="1" kern="120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kumimoji="0" lang="en-US" sz="13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CPUE) </a:t>
                      </a:r>
                      <a:r>
                        <a:rPr lang="th-TH" sz="1300" b="1" kern="120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ในน่านน้ำไทย </a:t>
                      </a:r>
                      <a:r>
                        <a:rPr kumimoji="0" lang="th-TH" sz="13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ประจำปี 2569</a:t>
                      </a:r>
                      <a:endParaRPr lang="th-TH" sz="1300" b="1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defRPr/>
                      </a:pPr>
                      <a:endParaRPr lang="th-TH" sz="1300" b="1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300" b="1" strike="noStrike" kern="12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4.1 สำรวจและรวบรวมข้อมูลสภาวะทรัพยากรโดยเรือสำรวจ ในพื้นที่อ่าวไทยและทะเลอันดามัน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defRPr/>
                      </a:pPr>
                      <a:r>
                        <a:rPr lang="en-US" sz="1300" b="1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th-TH" sz="1300" b="1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300" b="1" strike="noStrike" kern="12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4.2 นำข้อมูลมาวิเคราะห์ </a:t>
                      </a:r>
                      <a:r>
                        <a:rPr lang="th-TH" sz="1300" b="1" strike="noStrike" kern="1200" baseline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และ</a:t>
                      </a:r>
                      <a:r>
                        <a:rPr lang="th-TH" sz="1300" b="1" kern="120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ประเมินปริมาณสัตว์น้ำต่อหน่วยการลงแรงประมงในน่านน้ำไทย </a:t>
                      </a:r>
                      <a:endParaRPr lang="th-TH" sz="1300" b="1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cxnSp>
        <p:nvCxnSpPr>
          <p:cNvPr id="16" name="Straight Arrow Connector 20">
            <a:extLst>
              <a:ext uri="{FF2B5EF4-FFF2-40B4-BE49-F238E27FC236}">
                <a16:creationId xmlns:a16="http://schemas.microsoft.com/office/drawing/2014/main" id="{293BA226-A060-AC7D-7476-02119B002EAB}"/>
              </a:ext>
            </a:extLst>
          </p:cNvPr>
          <p:cNvCxnSpPr>
            <a:endCxn id="15" idx="3"/>
          </p:cNvCxnSpPr>
          <p:nvPr/>
        </p:nvCxnSpPr>
        <p:spPr>
          <a:xfrm>
            <a:off x="7869006" y="5104713"/>
            <a:ext cx="4003853" cy="29639"/>
          </a:xfrm>
          <a:prstGeom prst="straightConnector1">
            <a:avLst/>
          </a:prstGeom>
          <a:ln w="952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2">
            <a:extLst>
              <a:ext uri="{FF2B5EF4-FFF2-40B4-BE49-F238E27FC236}">
                <a16:creationId xmlns:a16="http://schemas.microsoft.com/office/drawing/2014/main" id="{816D6E3F-32C7-8F2E-16E1-8905D7103036}"/>
              </a:ext>
            </a:extLst>
          </p:cNvPr>
          <p:cNvCxnSpPr/>
          <p:nvPr/>
        </p:nvCxnSpPr>
        <p:spPr>
          <a:xfrm>
            <a:off x="7863781" y="5414114"/>
            <a:ext cx="4003853" cy="0"/>
          </a:xfrm>
          <a:prstGeom prst="straightConnector1">
            <a:avLst/>
          </a:prstGeom>
          <a:ln w="952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2">
            <a:extLst>
              <a:ext uri="{FF2B5EF4-FFF2-40B4-BE49-F238E27FC236}">
                <a16:creationId xmlns:a16="http://schemas.microsoft.com/office/drawing/2014/main" id="{A3700656-D68A-D750-B43C-751124F62683}"/>
              </a:ext>
            </a:extLst>
          </p:cNvPr>
          <p:cNvCxnSpPr/>
          <p:nvPr/>
        </p:nvCxnSpPr>
        <p:spPr>
          <a:xfrm>
            <a:off x="6904270" y="4549161"/>
            <a:ext cx="959511" cy="0"/>
          </a:xfrm>
          <a:prstGeom prst="straightConnector1">
            <a:avLst/>
          </a:prstGeom>
          <a:ln w="952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2">
            <a:extLst>
              <a:ext uri="{FF2B5EF4-FFF2-40B4-BE49-F238E27FC236}">
                <a16:creationId xmlns:a16="http://schemas.microsoft.com/office/drawing/2014/main" id="{403F91C7-95A3-3B06-D928-6B7F9A27A83A}"/>
              </a:ext>
            </a:extLst>
          </p:cNvPr>
          <p:cNvCxnSpPr/>
          <p:nvPr/>
        </p:nvCxnSpPr>
        <p:spPr>
          <a:xfrm>
            <a:off x="6426514" y="4266089"/>
            <a:ext cx="959511" cy="0"/>
          </a:xfrm>
          <a:prstGeom prst="straightConnector1">
            <a:avLst/>
          </a:prstGeom>
          <a:ln w="952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20">
            <a:extLst>
              <a:ext uri="{FF2B5EF4-FFF2-40B4-BE49-F238E27FC236}">
                <a16:creationId xmlns:a16="http://schemas.microsoft.com/office/drawing/2014/main" id="{F11AABB7-3483-E915-17DB-B0BB534D1A71}"/>
              </a:ext>
            </a:extLst>
          </p:cNvPr>
          <p:cNvCxnSpPr/>
          <p:nvPr/>
        </p:nvCxnSpPr>
        <p:spPr>
          <a:xfrm>
            <a:off x="8679372" y="5729385"/>
            <a:ext cx="3188262" cy="0"/>
          </a:xfrm>
          <a:prstGeom prst="straightConnector1">
            <a:avLst/>
          </a:prstGeom>
          <a:ln w="952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7254BBA8-CCAC-FCBD-8D4C-855B40F25616}"/>
              </a:ext>
            </a:extLst>
          </p:cNvPr>
          <p:cNvCxnSpPr/>
          <p:nvPr/>
        </p:nvCxnSpPr>
        <p:spPr>
          <a:xfrm>
            <a:off x="7386025" y="6283719"/>
            <a:ext cx="4481609" cy="0"/>
          </a:xfrm>
          <a:prstGeom prst="straightConnector1">
            <a:avLst/>
          </a:prstGeom>
          <a:ln w="952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12">
            <a:extLst>
              <a:ext uri="{FF2B5EF4-FFF2-40B4-BE49-F238E27FC236}">
                <a16:creationId xmlns:a16="http://schemas.microsoft.com/office/drawing/2014/main" id="{3359E276-16BE-5E83-472D-779157589E7C}"/>
              </a:ext>
            </a:extLst>
          </p:cNvPr>
          <p:cNvCxnSpPr/>
          <p:nvPr/>
        </p:nvCxnSpPr>
        <p:spPr>
          <a:xfrm>
            <a:off x="10992897" y="6590651"/>
            <a:ext cx="874737" cy="0"/>
          </a:xfrm>
          <a:prstGeom prst="straightConnector1">
            <a:avLst/>
          </a:prstGeom>
          <a:ln w="952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3" name="Table 4">
            <a:extLst>
              <a:ext uri="{FF2B5EF4-FFF2-40B4-BE49-F238E27FC236}">
                <a16:creationId xmlns:a16="http://schemas.microsoft.com/office/drawing/2014/main" id="{77F86DA5-7AD7-5382-DFC1-5305FAD207A9}"/>
              </a:ext>
            </a:extLst>
          </p:cNvPr>
          <p:cNvGraphicFramePr>
            <a:graphicFrameLocks noGrp="1"/>
          </p:cNvGraphicFramePr>
          <p:nvPr/>
        </p:nvGraphicFramePr>
        <p:xfrm>
          <a:off x="324365" y="1770080"/>
          <a:ext cx="6111981" cy="15240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119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38999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th-TH" sz="13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ขั้นตอนการดำเนินงานรอบ </a:t>
                      </a:r>
                      <a:r>
                        <a:rPr kumimoji="0" lang="en-US" sz="13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 </a:t>
                      </a:r>
                      <a:r>
                        <a:rPr kumimoji="0" lang="th-TH" sz="13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endParaRPr kumimoji="0" lang="en-US" sz="1300" b="1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755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th-TH" sz="1300" b="1" strike="noStrik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1. </a:t>
                      </a:r>
                      <a:r>
                        <a:rPr lang="th-TH" sz="1300" b="1" strike="noStrike" kern="1200" noProof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วิเคราะห์ ทบทวน ผลการประเมิน</a:t>
                      </a:r>
                      <a:r>
                        <a:rPr kumimoji="0" lang="th-TH" sz="13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ปริมาณสัตว์น้ำต่อหน่วยการลงแรงประมง</a:t>
                      </a:r>
                      <a:r>
                        <a:rPr lang="th-TH" sz="1300" b="1" kern="120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ไทย</a:t>
                      </a:r>
                      <a:r>
                        <a:rPr kumimoji="0" lang="th-TH" sz="13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kumimoji="0" lang="en-US" sz="13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(CPUE) </a:t>
                      </a:r>
                      <a:r>
                        <a:rPr lang="th-TH" sz="1300" b="1" kern="120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ในน่านน้ำ</a:t>
                      </a:r>
                      <a:r>
                        <a:rPr kumimoji="0" lang="th-TH" sz="13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ประจำปี 2568</a:t>
                      </a:r>
                      <a:endParaRPr lang="th-TH" sz="1300" b="1" strike="noStrike" kern="1200" noProof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th-TH" sz="13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2. </a:t>
                      </a:r>
                      <a:r>
                        <a:rPr lang="th-TH" sz="1300" b="1" strike="noStrike" kern="1200" noProof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นำผลวิเคราะห์มาจัดทำแผนปฏิบัติการประจำปี 2569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th-TH" sz="1300" b="1" strike="noStrike" kern="1200" noProof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3. ดำเนินการตามแผนปฏิบัติการ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300" b="1" strike="noStrike" kern="1200" noProof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   3.1 </a:t>
                      </a:r>
                      <a:r>
                        <a:rPr lang="th-TH" sz="1300" b="1" strike="noStrike" kern="1200" noProof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ผลิตพันธุ์สัตว์น้ำทะเลเพื่อปล่อยในแหล่งน้ำธรรมชาติเพื่อคงความหลากหลายทางชีวภาพ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300" b="1" strike="noStrike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   3.2 </a:t>
                      </a:r>
                      <a:r>
                        <a:rPr lang="th-TH" sz="1300" b="1" strike="noStrike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ติดตามประเมินผลมาตรการกำหนดพื้นที่และระยะเวลาฤดูสัตว์น้ำจืดมีไข่หรือวางไข่เลี้ยงตัวอ่อน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300" b="1" strike="noStrike" kern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   3.3</a:t>
                      </a:r>
                      <a:r>
                        <a:rPr lang="th-TH" sz="1300" b="1" strike="noStrike" kern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300" b="1" strike="noStrike" kern="1200" baseline="0" noProof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ขออนุญาตหน่วยงานที่เกี่ยวข้องจัดสร้าง</a:t>
                      </a:r>
                      <a:r>
                        <a:rPr lang="th-TH" sz="1300" b="1" strike="noStrike" kern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แหล่งอาศัยสัตว์ทะเล</a:t>
                      </a: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24" name="Table 4">
            <a:extLst>
              <a:ext uri="{FF2B5EF4-FFF2-40B4-BE49-F238E27FC236}">
                <a16:creationId xmlns:a16="http://schemas.microsoft.com/office/drawing/2014/main" id="{9C1FDF0A-94A2-1963-64D9-1562921B4A4D}"/>
              </a:ext>
            </a:extLst>
          </p:cNvPr>
          <p:cNvGraphicFramePr>
            <a:graphicFrameLocks noGrp="1"/>
          </p:cNvGraphicFramePr>
          <p:nvPr/>
        </p:nvGraphicFramePr>
        <p:xfrm>
          <a:off x="6550250" y="1765511"/>
          <a:ext cx="5317384" cy="17222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173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66767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th-TH" sz="13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ขั้นตอนการดำเนินงานรอบ </a:t>
                      </a:r>
                      <a:r>
                        <a:rPr kumimoji="0" lang="en-US" sz="13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9 </a:t>
                      </a:r>
                      <a:r>
                        <a:rPr kumimoji="0" lang="th-TH" sz="13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endParaRPr kumimoji="0" lang="en-US" sz="1300" b="1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9204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th-TH" sz="1300" b="1" strike="noStrike" kern="1200" noProof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3. ดำเนินการตามแผนปฏิบัติการ (ต่อ)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300" b="1" strike="noStrike" kern="1200" noProof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   3.1 </a:t>
                      </a:r>
                      <a:r>
                        <a:rPr lang="th-TH" sz="1300" b="1" strike="noStrike" kern="1200" noProof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ผลิตพันธุ์สัตว์น้ำทะเลเพื่อปล่อยในแหล่งน้ำธรรมชาติเพื่อคงความหลากหลายทางชีวภาพ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300" b="1" strike="noStrike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   3.2 </a:t>
                      </a:r>
                      <a:r>
                        <a:rPr lang="th-TH" sz="1300" b="1" strike="noStrike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ติดตามประเมินผลมาตรการกำหนดพื้นที่และระยะเวลาฤดูสัตว์น้ำจืดมีไข่หรือวางไข่เลี้ยงตัวอ่อน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300" b="1" strike="noStrike" kern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   3.3</a:t>
                      </a:r>
                      <a:r>
                        <a:rPr lang="th-TH" sz="1300" b="1" strike="noStrike" kern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300" b="1" strike="noStrike" kern="1200" baseline="0" noProof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ขออนุญาตหน่วยงานที่เกี่ยวข้องจัดสร้าง</a:t>
                      </a:r>
                      <a:r>
                        <a:rPr lang="th-TH" sz="1300" b="1" strike="noStrike" kern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แหล่งอาศัยสัตว์ทะเล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th-TH" sz="1300" b="1" kern="120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4. ประเมินปริมาณสัตว์น้ำต่อหน่วยการลงแรงประมง </a:t>
                      </a:r>
                      <a:r>
                        <a:rPr lang="en-US" sz="1300" b="1" kern="120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kumimoji="0" lang="en-US" sz="13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CPUE) </a:t>
                      </a:r>
                      <a:r>
                        <a:rPr lang="th-TH" sz="1300" b="1" kern="120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ในน่านน้ำไทย </a:t>
                      </a:r>
                      <a:r>
                        <a:rPr kumimoji="0" lang="th-TH" sz="13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ประจำปี 2569</a:t>
                      </a:r>
                      <a:endParaRPr lang="th-TH" sz="1300" b="1" strike="noStrike" kern="120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th-TH" sz="1300" b="1" strike="noStrike" kern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   4.1 สำรวจและรวบรวมข้อมูลสภาวะทรัพยากรโดยเรือสำรวจ ในพื้นที่อ่าวไทยและทะเลอันดามัน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th-TH" sz="1300" b="1" strike="noStrike" kern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   4.2 นำข้อมูลมาวิเคราะห์ </a:t>
                      </a:r>
                      <a:r>
                        <a:rPr lang="th-TH" sz="1300" b="1" strike="noStrike" kern="1200" baseline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และ</a:t>
                      </a:r>
                      <a:r>
                        <a:rPr lang="th-TH" sz="1300" b="1" kern="120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ประเมินปริมาณสัตว์น้ำต่อหน่วยการลงแรงประมงในน่านน้ำไทย </a:t>
                      </a:r>
                      <a:endParaRPr lang="th-TH" sz="1300" b="1" strike="noStrike" kern="120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25" name="Table 7">
            <a:extLst>
              <a:ext uri="{FF2B5EF4-FFF2-40B4-BE49-F238E27FC236}">
                <a16:creationId xmlns:a16="http://schemas.microsoft.com/office/drawing/2014/main" id="{D98FDC87-BCD8-8040-BE86-D917FD304DE5}"/>
              </a:ext>
            </a:extLst>
          </p:cNvPr>
          <p:cNvGraphicFramePr>
            <a:graphicFrameLocks noGrp="1"/>
          </p:cNvGraphicFramePr>
          <p:nvPr/>
        </p:nvGraphicFramePr>
        <p:xfrm>
          <a:off x="324365" y="511200"/>
          <a:ext cx="11543269" cy="12318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7443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3688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773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th-TH" sz="14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ชื่อตัวชี้วัด</a:t>
                      </a:r>
                      <a:r>
                        <a:rPr lang="en-US" sz="14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7 : </a:t>
                      </a:r>
                      <a:r>
                        <a:rPr kumimoji="0" lang="th-TH" sz="1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ปริมาณสัตว์น้ำต่อหน่วยการลงแรงประมง </a:t>
                      </a:r>
                      <a:r>
                        <a:rPr kumimoji="0" lang="en-US" sz="1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(CPUE)</a:t>
                      </a:r>
                      <a:endParaRPr lang="th-TH" sz="14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28" marR="91428" marT="45666" marB="4566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737">
                <a:tc>
                  <a:txBody>
                    <a:bodyPr/>
                    <a:lstStyle/>
                    <a:p>
                      <a:r>
                        <a:rPr lang="th-TH" sz="1400" b="1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หน่วยงานรับผิดชอบหลัก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กองวิจัยและพัฒนาประมงทะเล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th-TH" sz="1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เป้าหมายการดำเนินงานรอบ </a:t>
                      </a:r>
                      <a:r>
                        <a:rPr kumimoji="0" lang="en-US" sz="1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 </a:t>
                      </a:r>
                      <a:r>
                        <a:rPr kumimoji="0" lang="th-TH" sz="1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endParaRPr kumimoji="0" lang="en-US" sz="1400" b="1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b="1" strike="noStrik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ดำเนินการตามกิจกรรมที่ 1 - 3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th-TH" sz="1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เป้าหมายการดำเนินงานรอบ </a:t>
                      </a:r>
                      <a:r>
                        <a:rPr kumimoji="0" lang="en-US" sz="1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9 </a:t>
                      </a:r>
                      <a:r>
                        <a:rPr kumimoji="0" lang="th-TH" sz="1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endParaRPr kumimoji="0" lang="en-US" sz="1400" b="1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b="1" strike="noStrik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ดำเนินการตามกิจกรรมที่ 3 - 4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3" name="ตัวแทนหมายเลขสไลด์ 2">
            <a:extLst>
              <a:ext uri="{FF2B5EF4-FFF2-40B4-BE49-F238E27FC236}">
                <a16:creationId xmlns:a16="http://schemas.microsoft.com/office/drawing/2014/main" id="{60FC6D40-7F8E-4B78-8CEC-B18EF7D7F0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27028" y="6472928"/>
            <a:ext cx="2743200" cy="365125"/>
          </a:xfrm>
        </p:spPr>
        <p:txBody>
          <a:bodyPr/>
          <a:lstStyle/>
          <a:p>
            <a:fld id="{A4B04540-B2C7-4BBF-BAC0-057091736F0C}" type="slidenum">
              <a:rPr lang="en-US" sz="160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19</a:t>
            </a:fld>
            <a:endParaRPr lang="en-US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25499669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3">
            <a:extLst>
              <a:ext uri="{FF2B5EF4-FFF2-40B4-BE49-F238E27FC236}">
                <a16:creationId xmlns:a16="http://schemas.microsoft.com/office/drawing/2014/main" id="{A96623D4-7F60-9F59-31B8-B58168836A0D}"/>
              </a:ext>
            </a:extLst>
          </p:cNvPr>
          <p:cNvSpPr/>
          <p:nvPr/>
        </p:nvSpPr>
        <p:spPr bwMode="gray">
          <a:xfrm>
            <a:off x="116626" y="617762"/>
            <a:ext cx="5582975" cy="263082"/>
          </a:xfrm>
          <a:prstGeom prst="roundRect">
            <a:avLst>
              <a:gd name="adj" fmla="val 50000"/>
            </a:avLst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622300" marR="0" lvl="0" indent="-6223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ตัวชี้วัด 8 </a:t>
            </a: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</a:t>
            </a:r>
            <a:r>
              <a:rPr kumimoji="0" lang="th-TH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ร้อยละของความสำเร็จในการควบคุมการแพร่ระบาดของปลาหมอคางดำ</a:t>
            </a:r>
          </a:p>
        </p:txBody>
      </p:sp>
      <p:sp>
        <p:nvSpPr>
          <p:cNvPr id="6" name="Pentagon 43">
            <a:extLst>
              <a:ext uri="{FF2B5EF4-FFF2-40B4-BE49-F238E27FC236}">
                <a16:creationId xmlns:a16="http://schemas.microsoft.com/office/drawing/2014/main" id="{5378B85D-6E2C-D016-0805-FAE75AB509A7}"/>
              </a:ext>
            </a:extLst>
          </p:cNvPr>
          <p:cNvSpPr/>
          <p:nvPr/>
        </p:nvSpPr>
        <p:spPr>
          <a:xfrm>
            <a:off x="6223458" y="597814"/>
            <a:ext cx="819471" cy="320908"/>
          </a:xfrm>
          <a:prstGeom prst="homePlate">
            <a:avLst>
              <a:gd name="adj" fmla="val 39432"/>
            </a:avLst>
          </a:prstGeom>
          <a:solidFill>
            <a:srgbClr val="D9D9D9"/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t" anchorCtr="0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ใหม่</a:t>
            </a:r>
          </a:p>
        </p:txBody>
      </p:sp>
      <p:graphicFrame>
        <p:nvGraphicFramePr>
          <p:cNvPr id="14" name="ตาราง 9">
            <a:extLst>
              <a:ext uri="{FF2B5EF4-FFF2-40B4-BE49-F238E27FC236}">
                <a16:creationId xmlns:a16="http://schemas.microsoft.com/office/drawing/2014/main" id="{E95AF6F7-91CF-9E6A-AFA6-EC08BF05F356}"/>
              </a:ext>
            </a:extLst>
          </p:cNvPr>
          <p:cNvGraphicFramePr>
            <a:graphicFrameLocks noGrp="1"/>
          </p:cNvGraphicFramePr>
          <p:nvPr/>
        </p:nvGraphicFramePr>
        <p:xfrm>
          <a:off x="116626" y="926111"/>
          <a:ext cx="11832023" cy="23823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8320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382330">
                <a:tc>
                  <a:txBody>
                    <a:bodyPr/>
                    <a:lstStyle/>
                    <a:p>
                      <a:pPr marL="0" lvl="0" indent="0" algn="l">
                        <a:buNone/>
                      </a:pPr>
                      <a:r>
                        <a:rPr lang="th-TH" sz="1250" b="1" kern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คำอธิบาย : </a:t>
                      </a:r>
                      <a:r>
                        <a:rPr lang="th-TH" sz="1250" b="0" kern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เป็นการควบคุมและกำจัดปลาหมอคางดำ ฟื้นฟูและรักษาความหลากหลายทางระบบนิเวศ ปกป้องชนิดพันธุ์สัตว์น้ำพื้นเมือง เฝ้าระวังและป้องกันการแพร่ระบาดในพื้นที่ใหม่ รวมถึงการสร้างความรู้ ความตระหนักต่อชนิดพันธุ์สัตว์น้ำต่างถิ่น</a:t>
                      </a:r>
                    </a:p>
                    <a:p>
                      <a:pPr marL="0" lvl="0" indent="0" algn="l">
                        <a:buNone/>
                      </a:pPr>
                      <a:r>
                        <a:rPr lang="th-TH" sz="1250" b="1" kern="1200" spc="-3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คำนิยาม : </a:t>
                      </a:r>
                      <a:r>
                        <a:rPr lang="th-TH" sz="1250" b="0" kern="1200" spc="-3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ร้อยละของความสำเร็จในการควบคุมการแพร่ระบาดของปลาหมอคางดำหมายถึง ความสามารถในการควบคุมการแพร่ระบาดของปลาหมอคางดำในพื้นที่</a:t>
                      </a:r>
                      <a:r>
                        <a:rPr lang="th-TH" sz="1250" b="1" u="sng" kern="1200" spc="-3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แหล่งน้ำเป้าหมาย 200 แหล่งน้ำ </a:t>
                      </a:r>
                      <a:r>
                        <a:rPr lang="th-TH" sz="1250" b="0" kern="1200" spc="-3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(19 จังหวัด ตามประกาศกรมประมง เรื่อง กำหนดพื้นที่การแพร่ระบาดของปลาหมอสีคางดำ</a:t>
                      </a:r>
                    </a:p>
                    <a:p>
                      <a:pPr marL="0" lvl="0" indent="0" algn="l">
                        <a:buNone/>
                      </a:pPr>
                      <a:r>
                        <a:rPr lang="th-TH" sz="1250" b="0" kern="1200" spc="-3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หรือปลาหมอคางดำ ลงวันที่ 15 สิงหาคม 2567) ให้อยู่ในระดับความชุกชุมของปลาหมอคางดำ น้อยกว่า 100 ตัวต่อพื้นที่ 100 ตร.ม.</a:t>
                      </a:r>
                      <a:br>
                        <a:rPr lang="th-TH" sz="1250" b="0" kern="1200" spc="-3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</a:br>
                      <a:r>
                        <a:rPr lang="th-TH" sz="1250" b="1" kern="1200" spc="-3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ขอบเขตการประเมิน </a:t>
                      </a:r>
                      <a:r>
                        <a:rPr lang="en-US" sz="1250" b="1" kern="1200" spc="-3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: </a:t>
                      </a:r>
                      <a:r>
                        <a:rPr lang="th-TH" sz="1250" b="0" kern="1200" spc="-3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เป็นการประเมินผลสัมฤทธิ์จากภาพรวมของมาตรการที่เกี่ยวข้องกับการควบคุมได้แก่  1) การควบคุมและกำจัดปลาหมอคางดำในแหล่งน้ำทุกแห่งที่พบการแพร่ระบาด 2) การกำจัดปลาหมอคางดำในแหล่งน้ำธรรมชาติ โดยการปล่อยปลาผู้ล่าอย่างต่อเนื่อง </a:t>
                      </a:r>
                    </a:p>
                    <a:p>
                      <a:pPr marL="0" lvl="0" indent="0" algn="l">
                        <a:buNone/>
                      </a:pPr>
                      <a:r>
                        <a:rPr lang="th-TH" sz="1250" b="0" kern="1200" spc="-3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3) การนำปลาหมอคางดำที่กำจัดออกจากระบบนิเวศไปใช้ประโยชน์ 4) การสำรวจและเฝ้าระวังการแพร่กระจายประชากรปลาหมอคางดำในพื้นที่เขตกันชน 5) การสร้างความรู้ ความตระหนัก และการมีส่วนร่วมในการกำจัดปลาหมอคางดำ 6) การพัฒนางานวิจัยและนวัตกรรมเพื่อแก้ไขปัญหา</a:t>
                      </a:r>
                    </a:p>
                    <a:p>
                      <a:pPr marL="0" lvl="0" indent="0" algn="l">
                        <a:buNone/>
                      </a:pPr>
                      <a:r>
                        <a:rPr lang="th-TH" sz="1250" b="0" kern="1200" spc="-3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การแพร่ระบาดปลาหมอคางดำ  7) การฟื้นฟูระบบนิเวศ </a:t>
                      </a:r>
                    </a:p>
                    <a:p>
                      <a:pPr marL="0" lvl="0" indent="0" algn="l">
                        <a:buNone/>
                      </a:pPr>
                      <a:r>
                        <a:rPr lang="th-TH" sz="1250" b="1" kern="1200" spc="-3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วิธีการคำนวณ  </a:t>
                      </a:r>
                      <a:r>
                        <a:rPr lang="th-TH" sz="1250" b="0" kern="1200" spc="-3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:  ร้อยละของความสำเร็จในการควบคุมการแพร่ระบาดของปลาหมอคางดำ คิดจาก  𝑋 = 𝑦/𝑧 × 100</a:t>
                      </a:r>
                    </a:p>
                    <a:p>
                      <a:pPr marL="0" lvl="0" indent="0" algn="l">
                        <a:buNone/>
                      </a:pPr>
                      <a:r>
                        <a:rPr lang="th-TH" sz="1250" b="0" kern="1200" spc="-3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                         </a:t>
                      </a:r>
                      <a:r>
                        <a:rPr lang="en-US" sz="1250" b="0" kern="1200" spc="-3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X = :</a:t>
                      </a:r>
                      <a:r>
                        <a:rPr lang="th-TH" sz="1250" b="0" kern="1200" spc="-3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ร้อยละของความสำเร็จในการควบคุมการแพร่ระบาดของปลาหมอคางดำในแหล่งน้ำเป้าหมาย </a:t>
                      </a:r>
                    </a:p>
                    <a:p>
                      <a:pPr marL="0" lvl="0" indent="0" algn="l">
                        <a:buNone/>
                      </a:pPr>
                      <a:r>
                        <a:rPr lang="th-TH" sz="1250" b="0" kern="1200" spc="-3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                         </a:t>
                      </a:r>
                      <a:r>
                        <a:rPr lang="en-US" sz="1250" b="0" kern="1200" spc="-3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Y = </a:t>
                      </a:r>
                      <a:r>
                        <a:rPr lang="th-TH" sz="1250" b="0" kern="1200" spc="-3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จำนวนแหล่งน้ำเป้าหมายที่พบความหนาแน่นของปลาหมอคางดำน้อยกว่า 100 ตัวต่อพื้นที่ 100 ตร.ม.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50" b="0" kern="1200" spc="-3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                         </a:t>
                      </a:r>
                      <a:r>
                        <a:rPr lang="en-US" sz="1250" b="0" kern="1200" spc="-3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Z = </a:t>
                      </a:r>
                      <a:r>
                        <a:rPr lang="th-TH" sz="1250" b="0" kern="1200" spc="-3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จำนวนแหล่งน้ำเป้าหมายที่มีการควบคุมการแพร่ระบาดของปลาหมอคางดำ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th-TH" sz="1250" b="1" kern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วิธีการจัดเก็บข้อมูล </a:t>
                      </a:r>
                      <a:r>
                        <a:rPr lang="en-US" sz="1250" b="1" kern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:</a:t>
                      </a:r>
                      <a:r>
                        <a:rPr lang="th-TH" sz="1250" b="1" kern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250" b="0" kern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ำนักงานประมงจังหวัดรายงานผลผ่านระบบรายงานและติดตามผลการดำเนินงานการแก้ไขปัญหาการแพร่ระบาดของปลาหมอคางดำ (</a:t>
                      </a:r>
                      <a:r>
                        <a:rPr lang="en-US" sz="1250" b="0" kern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https://gisportal.fisheries.go.th/portal/apps/sites/#/datafish</a:t>
                      </a:r>
                      <a:r>
                        <a:rPr lang="th-TH" sz="1250" b="0" kern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 และศูนย์วิจัยฯ ในพื้นที่ รายงานผ่าน </a:t>
                      </a:r>
                      <a:r>
                        <a:rPr lang="en-US" sz="1250" b="0" kern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google drive</a:t>
                      </a:r>
                      <a:endParaRPr lang="th-TH" sz="1250" b="0" kern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th-TH" sz="1250" b="1" kern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แหล่งที่มาของข้อมูล </a:t>
                      </a:r>
                      <a:r>
                        <a:rPr lang="en-US" sz="1250" b="1" kern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:</a:t>
                      </a:r>
                      <a:r>
                        <a:rPr lang="th-TH" sz="1250" b="1" kern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250" b="0" kern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กองวิจัยและพัฒนาประมงน้ำจีด / คณะทำงานติดตามประเมินผลการควบคุมและกำจัดปลาหมอคางดำในแหล่งน้ำที่พบมีการแพร่ระบาด และการสำรวจและเฝ้าระวังการแพร่กระจายของประชากรปลาหมอคางดำในพื้นที่เขตกันชน</a:t>
                      </a:r>
                      <a:endParaRPr lang="th-TH" sz="1250" b="0" kern="1200" dirty="0">
                        <a:solidFill>
                          <a:schemeClr val="tx1"/>
                        </a:solidFill>
                        <a:highlight>
                          <a:srgbClr val="FFFF00"/>
                        </a:highlight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EEB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9" name="Rectangle 18">
            <a:extLst>
              <a:ext uri="{FF2B5EF4-FFF2-40B4-BE49-F238E27FC236}">
                <a16:creationId xmlns:a16="http://schemas.microsoft.com/office/drawing/2014/main" id="{3CAC797B-ADB6-6DD8-80FE-997BB535307C}"/>
              </a:ext>
            </a:extLst>
          </p:cNvPr>
          <p:cNvSpPr/>
          <p:nvPr/>
        </p:nvSpPr>
        <p:spPr>
          <a:xfrm>
            <a:off x="11948648" y="6527805"/>
            <a:ext cx="243352" cy="33019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DCC1555F-3002-CD2A-13E4-DC1C046F7DC7}"/>
              </a:ext>
            </a:extLst>
          </p:cNvPr>
          <p:cNvGrpSpPr/>
          <p:nvPr/>
        </p:nvGrpSpPr>
        <p:grpSpPr>
          <a:xfrm>
            <a:off x="0" y="0"/>
            <a:ext cx="12192000" cy="595128"/>
            <a:chOff x="23748" y="26478"/>
            <a:chExt cx="12192000" cy="569701"/>
          </a:xfrm>
        </p:grpSpPr>
        <p:grpSp>
          <p:nvGrpSpPr>
            <p:cNvPr id="24" name="Group 23">
              <a:extLst>
                <a:ext uri="{FF2B5EF4-FFF2-40B4-BE49-F238E27FC236}">
                  <a16:creationId xmlns:a16="http://schemas.microsoft.com/office/drawing/2014/main" id="{518BB069-E069-641A-25DC-200742BCB2E8}"/>
                </a:ext>
              </a:extLst>
            </p:cNvPr>
            <p:cNvGrpSpPr/>
            <p:nvPr/>
          </p:nvGrpSpPr>
          <p:grpSpPr>
            <a:xfrm>
              <a:off x="23748" y="26478"/>
              <a:ext cx="12192000" cy="569701"/>
              <a:chOff x="-38364" y="573594"/>
              <a:chExt cx="12192000" cy="569701"/>
            </a:xfrm>
          </p:grpSpPr>
          <p:sp>
            <p:nvSpPr>
              <p:cNvPr id="26" name="Rectangle 25">
                <a:extLst>
                  <a:ext uri="{FF2B5EF4-FFF2-40B4-BE49-F238E27FC236}">
                    <a16:creationId xmlns:a16="http://schemas.microsoft.com/office/drawing/2014/main" id="{B337728A-0B51-AF2C-DE3E-D8CEB18B5B3E}"/>
                  </a:ext>
                </a:extLst>
              </p:cNvPr>
              <p:cNvSpPr/>
              <p:nvPr/>
            </p:nvSpPr>
            <p:spPr>
              <a:xfrm>
                <a:off x="-38364" y="573594"/>
                <a:ext cx="12192000" cy="557396"/>
              </a:xfrm>
              <a:prstGeom prst="rect">
                <a:avLst/>
              </a:prstGeom>
              <a:solidFill>
                <a:srgbClr val="0020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7" name="TextBox 20">
                <a:extLst>
                  <a:ext uri="{FF2B5EF4-FFF2-40B4-BE49-F238E27FC236}">
                    <a16:creationId xmlns:a16="http://schemas.microsoft.com/office/drawing/2014/main" id="{184FCA17-35A0-C51B-5B67-7E6942A53D2D}"/>
                  </a:ext>
                </a:extLst>
              </p:cNvPr>
              <p:cNvSpPr txBox="1"/>
              <p:nvPr/>
            </p:nvSpPr>
            <p:spPr>
              <a:xfrm>
                <a:off x="25699" y="607934"/>
                <a:ext cx="7197911" cy="5353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ts val="18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2000" b="1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ตัวชี้วัด กรมประมง</a:t>
                </a:r>
              </a:p>
              <a:p>
                <a:pPr marL="0" marR="0" lvl="0" indent="0" algn="l" defTabSz="914400" rtl="0" eaLnBrk="1" fontAlgn="auto" latinLnBrk="0" hangingPunct="1">
                  <a:lnSpc>
                    <a:spcPts val="18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800" b="1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ตามมาตรการปรับปรุงประสิทธิภาพในการปฏิบัติราชการ ประจำปีงบประมาณ พ.ศ. </a:t>
                </a:r>
                <a:r>
                  <a:rPr kumimoji="0" lang="en-US" sz="1800" b="1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2569 - 2570</a:t>
                </a:r>
                <a:endParaRPr kumimoji="0" lang="th-TH" sz="18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endParaRPr>
              </a:p>
            </p:txBody>
          </p:sp>
        </p:grp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97DF9391-9B8C-5790-F8C8-F7C24B06C3B4}"/>
                </a:ext>
              </a:extLst>
            </p:cNvPr>
            <p:cNvSpPr txBox="1"/>
            <p:nvPr/>
          </p:nvSpPr>
          <p:spPr>
            <a:xfrm>
              <a:off x="9808446" y="133481"/>
              <a:ext cx="2168443" cy="353552"/>
            </a:xfrm>
            <a:prstGeom prst="rect">
              <a:avLst/>
            </a:prstGeom>
            <a:solidFill>
              <a:schemeClr val="accent2"/>
            </a:solidFill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Function KPI </a:t>
              </a:r>
              <a:r>
                <a:rPr kumimoji="0" lang="th-TH" sz="18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กรม</a:t>
              </a:r>
              <a:endParaRPr kumimoji="0" lang="en-US" sz="18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</p:txBody>
        </p:sp>
      </p:grpSp>
      <p:sp>
        <p:nvSpPr>
          <p:cNvPr id="2" name="Rectangle 20">
            <a:extLst>
              <a:ext uri="{FF2B5EF4-FFF2-40B4-BE49-F238E27FC236}">
                <a16:creationId xmlns:a16="http://schemas.microsoft.com/office/drawing/2014/main" id="{98655DA8-C12F-3D9C-4C9E-5C6ED0C20BB6}"/>
              </a:ext>
            </a:extLst>
          </p:cNvPr>
          <p:cNvSpPr/>
          <p:nvPr/>
        </p:nvSpPr>
        <p:spPr>
          <a:xfrm>
            <a:off x="0" y="3350085"/>
            <a:ext cx="2371060" cy="259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 ปี </a:t>
            </a: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2569 </a:t>
            </a:r>
            <a:r>
              <a:rPr kumimoji="0" lang="th-TH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-</a:t>
            </a:r>
            <a:r>
              <a:rPr kumimoji="0" lang="th-TH" sz="1600" b="1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2570 </a:t>
            </a:r>
            <a:r>
              <a:rPr kumimoji="0" lang="en-US" sz="1600" b="1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</a:t>
            </a:r>
            <a:endParaRPr kumimoji="0" lang="en-US" sz="1600" b="1" i="0" u="none" strike="noStrike" kern="1200" cap="none" spc="0" normalizeH="0" baseline="0" noProof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aphicFrame>
        <p:nvGraphicFramePr>
          <p:cNvPr id="4" name="Table 21">
            <a:extLst>
              <a:ext uri="{FF2B5EF4-FFF2-40B4-BE49-F238E27FC236}">
                <a16:creationId xmlns:a16="http://schemas.microsoft.com/office/drawing/2014/main" id="{A1273204-AB76-BD41-C4EB-B8D1DD88B5CA}"/>
              </a:ext>
            </a:extLst>
          </p:cNvPr>
          <p:cNvGraphicFramePr>
            <a:graphicFrameLocks noGrp="1"/>
          </p:cNvGraphicFramePr>
          <p:nvPr/>
        </p:nvGraphicFramePr>
        <p:xfrm>
          <a:off x="116626" y="3562532"/>
          <a:ext cx="11832025" cy="914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64882">
                  <a:extLst>
                    <a:ext uri="{9D8B030D-6E8A-4147-A177-3AD203B41FA5}">
                      <a16:colId xmlns:a16="http://schemas.microsoft.com/office/drawing/2014/main" val="51523606"/>
                    </a:ext>
                  </a:extLst>
                </a:gridCol>
                <a:gridCol w="1064882">
                  <a:extLst>
                    <a:ext uri="{9D8B030D-6E8A-4147-A177-3AD203B41FA5}">
                      <a16:colId xmlns:a16="http://schemas.microsoft.com/office/drawing/2014/main" val="2644754066"/>
                    </a:ext>
                  </a:extLst>
                </a:gridCol>
                <a:gridCol w="1064882">
                  <a:extLst>
                    <a:ext uri="{9D8B030D-6E8A-4147-A177-3AD203B41FA5}">
                      <a16:colId xmlns:a16="http://schemas.microsoft.com/office/drawing/2014/main" val="1595627643"/>
                    </a:ext>
                  </a:extLst>
                </a:gridCol>
                <a:gridCol w="1064882">
                  <a:extLst>
                    <a:ext uri="{9D8B030D-6E8A-4147-A177-3AD203B41FA5}">
                      <a16:colId xmlns:a16="http://schemas.microsoft.com/office/drawing/2014/main" val="2659447798"/>
                    </a:ext>
                  </a:extLst>
                </a:gridCol>
                <a:gridCol w="1064882">
                  <a:extLst>
                    <a:ext uri="{9D8B030D-6E8A-4147-A177-3AD203B41FA5}">
                      <a16:colId xmlns:a16="http://schemas.microsoft.com/office/drawing/2014/main" val="3079781069"/>
                    </a:ext>
                  </a:extLst>
                </a:gridCol>
                <a:gridCol w="1301523">
                  <a:extLst>
                    <a:ext uri="{9D8B030D-6E8A-4147-A177-3AD203B41FA5}">
                      <a16:colId xmlns:a16="http://schemas.microsoft.com/office/drawing/2014/main" val="3602311173"/>
                    </a:ext>
                  </a:extLst>
                </a:gridCol>
                <a:gridCol w="1301523">
                  <a:extLst>
                    <a:ext uri="{9D8B030D-6E8A-4147-A177-3AD203B41FA5}">
                      <a16:colId xmlns:a16="http://schemas.microsoft.com/office/drawing/2014/main" val="3714185839"/>
                    </a:ext>
                  </a:extLst>
                </a:gridCol>
                <a:gridCol w="1301523">
                  <a:extLst>
                    <a:ext uri="{9D8B030D-6E8A-4147-A177-3AD203B41FA5}">
                      <a16:colId xmlns:a16="http://schemas.microsoft.com/office/drawing/2014/main" val="1510311638"/>
                    </a:ext>
                  </a:extLst>
                </a:gridCol>
                <a:gridCol w="1301523">
                  <a:extLst>
                    <a:ext uri="{9D8B030D-6E8A-4147-A177-3AD203B41FA5}">
                      <a16:colId xmlns:a16="http://schemas.microsoft.com/office/drawing/2014/main" val="3878331073"/>
                    </a:ext>
                  </a:extLst>
                </a:gridCol>
                <a:gridCol w="1301523">
                  <a:extLst>
                    <a:ext uri="{9D8B030D-6E8A-4147-A177-3AD203B41FA5}">
                      <a16:colId xmlns:a16="http://schemas.microsoft.com/office/drawing/2014/main" val="2065998880"/>
                    </a:ext>
                  </a:extLst>
                </a:gridCol>
              </a:tblGrid>
              <a:tr h="256839">
                <a:tc gridSpan="5">
                  <a:txBody>
                    <a:bodyPr/>
                    <a:lstStyle/>
                    <a:p>
                      <a:pPr algn="ctr"/>
                      <a:r>
                        <a:rPr lang="th-TH" sz="14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ข้อมูลพื้นฐาน</a:t>
                      </a:r>
                      <a:r>
                        <a:rPr lang="th-TH" sz="14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4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Baseline)</a:t>
                      </a:r>
                      <a:endParaRPr lang="en-US" sz="14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th-TH" sz="14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r>
                        <a:rPr lang="th-TH" sz="14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</a:t>
                      </a:r>
                      <a:r>
                        <a:rPr lang="th-TH" sz="14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</a:t>
                      </a:r>
                      <a:r>
                        <a:rPr lang="en-US" sz="14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– 2570 (</a:t>
                      </a:r>
                      <a:r>
                        <a:rPr lang="th-TH" sz="14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ถ้ามี)</a:t>
                      </a:r>
                      <a:endParaRPr lang="en-US" sz="14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1399034"/>
                  </a:ext>
                </a:extLst>
              </a:tr>
              <a:tr h="256839">
                <a:tc>
                  <a:txBody>
                    <a:bodyPr/>
                    <a:lstStyle/>
                    <a:p>
                      <a:pPr algn="ctr"/>
                      <a:r>
                        <a:rPr lang="en-US" sz="14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2564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400" b="1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2566</a:t>
                      </a:r>
                      <a:endParaRPr sz="1400" b="1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400" b="1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2567</a:t>
                      </a:r>
                      <a:endParaRPr sz="1400" b="1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400" b="1" u="none" strike="noStrike" cap="none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2568</a:t>
                      </a:r>
                      <a:endParaRPr sz="1400" b="1"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400" b="1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2569</a:t>
                      </a:r>
                      <a:endParaRPr sz="1400" b="1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400" b="1" u="none" strike="noStrike" cap="none">
                          <a:solidFill>
                            <a:srgbClr val="48A448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2570</a:t>
                      </a:r>
                      <a:endParaRPr sz="1400" b="1">
                        <a:solidFill>
                          <a:srgbClr val="48A448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08994238"/>
                  </a:ext>
                </a:extLst>
              </a:tr>
              <a:tr h="256839">
                <a:tc>
                  <a:txBody>
                    <a:bodyPr/>
                    <a:lstStyle/>
                    <a:p>
                      <a:pPr algn="ctr"/>
                      <a:r>
                        <a:rPr lang="en-US" sz="14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60</a:t>
                      </a:r>
                      <a:endParaRPr lang="en-US" sz="1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70</a:t>
                      </a:r>
                      <a:endParaRPr lang="en-US" sz="1400" b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th-TH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-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th-TH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60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th-TH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70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th-TH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80</a:t>
                      </a:r>
                      <a:endParaRPr kumimoji="0" lang="en-US" sz="14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90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69680560"/>
                  </a:ext>
                </a:extLst>
              </a:tr>
            </a:tbl>
          </a:graphicData>
        </a:graphic>
      </p:graphicFrame>
      <p:graphicFrame>
        <p:nvGraphicFramePr>
          <p:cNvPr id="7" name="Table 11">
            <a:extLst>
              <a:ext uri="{FF2B5EF4-FFF2-40B4-BE49-F238E27FC236}">
                <a16:creationId xmlns:a16="http://schemas.microsoft.com/office/drawing/2014/main" id="{E2DC814D-7FD1-F93C-EBE9-E34B7A3C2EA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49498718"/>
              </p:ext>
            </p:extLst>
          </p:nvPr>
        </p:nvGraphicFramePr>
        <p:xfrm>
          <a:off x="117917" y="4505590"/>
          <a:ext cx="6077930" cy="955949"/>
        </p:xfrm>
        <a:graphic>
          <a:graphicData uri="http://schemas.openxmlformats.org/drawingml/2006/table">
            <a:tbl>
              <a:tblPr firstRow="1" bandRow="1"/>
              <a:tblGrid>
                <a:gridCol w="202501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264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264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71369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>
                          <a:solidFill>
                            <a:schemeClr val="dk1"/>
                          </a:solidFill>
                          <a:effectLst/>
                          <a:highlight>
                            <a:srgbClr val="F8F8F8"/>
                          </a:highlight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 2569 รอบที่ 1 (6 เดือน) </a:t>
                      </a:r>
                    </a:p>
                  </a:txBody>
                  <a:tcPr marL="83127" marR="83127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446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342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แผนปฏิบัติการประจำปี 2569</a:t>
                      </a:r>
                    </a:p>
                  </a:txBody>
                  <a:tcPr marL="61913" marR="61913" marT="23813" marB="23813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ผลสำรวจแหล่งน้ำเป้าหมายที่มีการควบคุมการแพร่ระบาดของปลาหมอคางดำ</a:t>
                      </a:r>
                      <a:endParaRPr kumimoji="0" lang="en-US" sz="1200" b="1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กิจกรรมควบคุมการแพร่ระบาดปลาหมอ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คางดำให้น้อยกว่า 100 ตัวต่อพื้นที่ 100 ตร.ม.</a:t>
                      </a: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8" name="Table 11">
            <a:extLst>
              <a:ext uri="{FF2B5EF4-FFF2-40B4-BE49-F238E27FC236}">
                <a16:creationId xmlns:a16="http://schemas.microsoft.com/office/drawing/2014/main" id="{4307006F-7FF6-C1E7-8439-7A3E890808D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1457706"/>
              </p:ext>
            </p:extLst>
          </p:nvPr>
        </p:nvGraphicFramePr>
        <p:xfrm>
          <a:off x="116626" y="5546381"/>
          <a:ext cx="6077931" cy="839699"/>
        </p:xfrm>
        <a:graphic>
          <a:graphicData uri="http://schemas.openxmlformats.org/drawingml/2006/table">
            <a:tbl>
              <a:tblPr firstRow="1" bandRow="1"/>
              <a:tblGrid>
                <a:gridCol w="20259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2597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2597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05595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 2 </a:t>
                      </a:r>
                      <a:r>
                        <a:rPr lang="en-US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12</a:t>
                      </a:r>
                      <a:r>
                        <a:rPr lang="en-US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83127" marR="83127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751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717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th-TH" sz="12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(ร้อยละ 75 </a:t>
                      </a:r>
                      <a:r>
                        <a:rPr kumimoji="0" lang="en-US" sz="12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: </a:t>
                      </a:r>
                      <a:r>
                        <a:rPr kumimoji="0" lang="th-TH" sz="12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150 แหล่งน้ำ) </a:t>
                      </a:r>
                      <a:endParaRPr kumimoji="0" lang="en-US" sz="1200" b="1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(ร้อยละ 80 </a:t>
                      </a:r>
                      <a:r>
                        <a:rPr kumimoji="0" lang="en-US" sz="12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: </a:t>
                      </a:r>
                      <a:r>
                        <a:rPr kumimoji="0" lang="th-TH" sz="12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160 แหล่งน้ำ ) </a:t>
                      </a:r>
                      <a:endParaRPr kumimoji="0" lang="en-US" sz="1200" b="1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kumimoji="0" 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85: 170 </a:t>
                      </a: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แหล่งน้ำ ) </a:t>
                      </a:r>
                    </a:p>
                  </a:txBody>
                  <a:tcPr marL="61913" marR="61913" marT="23813" marB="23813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0" name="Table 11">
            <a:extLst>
              <a:ext uri="{FF2B5EF4-FFF2-40B4-BE49-F238E27FC236}">
                <a16:creationId xmlns:a16="http://schemas.microsoft.com/office/drawing/2014/main" id="{D3AF3631-6EEA-F26B-5B33-A0FB5E1261C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79917022"/>
              </p:ext>
            </p:extLst>
          </p:nvPr>
        </p:nvGraphicFramePr>
        <p:xfrm>
          <a:off x="6309114" y="4475856"/>
          <a:ext cx="5639535" cy="991240"/>
        </p:xfrm>
        <a:graphic>
          <a:graphicData uri="http://schemas.openxmlformats.org/drawingml/2006/table">
            <a:tbl>
              <a:tblPr firstRow="1" bandRow="1"/>
              <a:tblGrid>
                <a:gridCol w="164961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2513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6479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39895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>
                          <a:solidFill>
                            <a:schemeClr val="dk1"/>
                          </a:solidFill>
                          <a:effectLst/>
                          <a:highlight>
                            <a:srgbClr val="F8F8F8"/>
                          </a:highlight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 2570</a:t>
                      </a:r>
                      <a:r>
                        <a:rPr lang="en-US" sz="1400" kern="1200" noProof="0">
                          <a:solidFill>
                            <a:schemeClr val="dk1"/>
                          </a:solidFill>
                          <a:effectLst/>
                          <a:highlight>
                            <a:srgbClr val="F8F8F8"/>
                          </a:highlight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kern="1200" noProof="0">
                          <a:solidFill>
                            <a:schemeClr val="dk1"/>
                          </a:solidFill>
                          <a:effectLst/>
                          <a:highlight>
                            <a:srgbClr val="F8F8F8"/>
                          </a:highlight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1 </a:t>
                      </a:r>
                      <a:r>
                        <a:rPr lang="en-US" sz="1400" kern="1200" noProof="0">
                          <a:solidFill>
                            <a:schemeClr val="dk1"/>
                          </a:solidFill>
                          <a:effectLst/>
                          <a:highlight>
                            <a:srgbClr val="F8F8F8"/>
                          </a:highlight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(6 </a:t>
                      </a:r>
                      <a:r>
                        <a:rPr lang="th-TH" sz="1400" kern="1200" noProof="0">
                          <a:solidFill>
                            <a:schemeClr val="dk1"/>
                          </a:solidFill>
                          <a:effectLst/>
                          <a:highlight>
                            <a:srgbClr val="F8F8F8"/>
                          </a:highlight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>
                          <a:solidFill>
                            <a:schemeClr val="dk1"/>
                          </a:solidFill>
                          <a:effectLst/>
                          <a:highlight>
                            <a:srgbClr val="F8F8F8"/>
                          </a:highlight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>
                          <a:solidFill>
                            <a:schemeClr val="dk1"/>
                          </a:solidFill>
                          <a:effectLst/>
                          <a:highlight>
                            <a:srgbClr val="F8F8F8"/>
                          </a:highlight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>
                        <a:solidFill>
                          <a:schemeClr val="dk1"/>
                        </a:solidFill>
                        <a:effectLst/>
                        <a:highlight>
                          <a:srgbClr val="F8F8F8"/>
                        </a:highlight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83127" marR="83127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881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253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แผนปฏิบัติการประจำปี 2570</a:t>
                      </a:r>
                    </a:p>
                  </a:txBody>
                  <a:tcPr marL="61913" marR="61913" marT="23813" marB="23813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ผลสำรวจแหล่งน้ำเป้าหมายที่มีการควบคุมการแพร่ระบาดของปลาหมอคางดำ</a:t>
                      </a:r>
                      <a:endParaRPr kumimoji="0" lang="en-US" sz="1200" b="1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th-TH" sz="12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กิจกรรมควบคุมการแพร่ระบาดปลาหมอ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th-TH" sz="12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คางดำให้น้อยกว่า 100 ตัวต่อพื้นที่ 100 ตร.ม.</a:t>
                      </a: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8" name="Table 11">
            <a:extLst>
              <a:ext uri="{FF2B5EF4-FFF2-40B4-BE49-F238E27FC236}">
                <a16:creationId xmlns:a16="http://schemas.microsoft.com/office/drawing/2014/main" id="{35897C32-214E-3E5C-D529-BDB51292256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5692073"/>
              </p:ext>
            </p:extLst>
          </p:nvPr>
        </p:nvGraphicFramePr>
        <p:xfrm>
          <a:off x="6307824" y="5453094"/>
          <a:ext cx="5640825" cy="927327"/>
        </p:xfrm>
        <a:graphic>
          <a:graphicData uri="http://schemas.openxmlformats.org/drawingml/2006/table">
            <a:tbl>
              <a:tblPr firstRow="1" bandRow="1"/>
              <a:tblGrid>
                <a:gridCol w="159008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901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6057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10085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 2 </a:t>
                      </a:r>
                      <a:r>
                        <a:rPr lang="en-US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12</a:t>
                      </a:r>
                      <a:r>
                        <a:rPr lang="en-US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83127" marR="83127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387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337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th-TH" sz="12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ผลการดำเนินงานปี </a:t>
                      </a:r>
                      <a:r>
                        <a:rPr kumimoji="0" lang="en-US" sz="12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69</a:t>
                      </a:r>
                      <a:endParaRPr kumimoji="0" lang="th-TH" sz="1200" b="1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(ร้อยละ 90 </a:t>
                      </a:r>
                      <a:r>
                        <a:rPr kumimoji="0" lang="en-US" sz="12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: 180 </a:t>
                      </a:r>
                      <a:r>
                        <a:rPr kumimoji="0" lang="th-TH" sz="12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แหล่งน้ำ ) </a:t>
                      </a:r>
                    </a:p>
                  </a:txBody>
                  <a:tcPr marL="61913" marR="61913" marT="23813" marB="23813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ขั้นมาตรฐาน</a:t>
                      </a:r>
                      <a:r>
                        <a:rPr kumimoji="0" 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+</a:t>
                      </a: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kumimoji="0" 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interval</a:t>
                      </a:r>
                      <a:endParaRPr kumimoji="0" lang="th-TH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" name="Rectangle 25">
            <a:extLst>
              <a:ext uri="{FF2B5EF4-FFF2-40B4-BE49-F238E27FC236}">
                <a16:creationId xmlns:a16="http://schemas.microsoft.com/office/drawing/2014/main" id="{5968A2F6-23DF-6D11-6DFF-A38DCDB533EF}"/>
              </a:ext>
            </a:extLst>
          </p:cNvPr>
          <p:cNvSpPr/>
          <p:nvPr/>
        </p:nvSpPr>
        <p:spPr>
          <a:xfrm>
            <a:off x="55097" y="6630607"/>
            <a:ext cx="8066925" cy="2754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ช่วงเวลารายงานผล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หลังจากดำเนินการรวบรวมข้อมูลเรียบร้อยแล้ว (ภายในเดือนกันยายน)   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ผู้รับผิดชอบการรายงานผล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กองวิจัยและพัฒนาประมงน้ำจืด </a:t>
            </a: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 PSK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9" name="Rectangle 25">
            <a:extLst>
              <a:ext uri="{FF2B5EF4-FFF2-40B4-BE49-F238E27FC236}">
                <a16:creationId xmlns:a16="http://schemas.microsoft.com/office/drawing/2014/main" id="{46365E29-D7FE-9245-293F-6FB8C2DCA07E}"/>
              </a:ext>
            </a:extLst>
          </p:cNvPr>
          <p:cNvSpPr/>
          <p:nvPr/>
        </p:nvSpPr>
        <p:spPr>
          <a:xfrm>
            <a:off x="64063" y="6428388"/>
            <a:ext cx="4097390" cy="2754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เงื่อนไข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***หากได้รับการจัดสรรงบประมาณที่เพียงพอ***</a:t>
            </a: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 PSK"/>
              <a:ea typeface="+mn-ea"/>
              <a:cs typeface="TH SarabunPSK" panose="020B0500040200020003" pitchFamily="34" charset="-34"/>
            </a:endParaRPr>
          </a:p>
        </p:txBody>
      </p:sp>
      <p:grpSp>
        <p:nvGrpSpPr>
          <p:cNvPr id="11" name="กลุ่ม 4">
            <a:extLst>
              <a:ext uri="{FF2B5EF4-FFF2-40B4-BE49-F238E27FC236}">
                <a16:creationId xmlns:a16="http://schemas.microsoft.com/office/drawing/2014/main" id="{8A9866CA-FAF0-3041-E9D4-CB54F2AB651F}"/>
              </a:ext>
            </a:extLst>
          </p:cNvPr>
          <p:cNvGrpSpPr>
            <a:grpSpLocks/>
          </p:cNvGrpSpPr>
          <p:nvPr/>
        </p:nvGrpSpPr>
        <p:grpSpPr bwMode="auto">
          <a:xfrm>
            <a:off x="6943667" y="341488"/>
            <a:ext cx="819471" cy="572106"/>
            <a:chOff x="7076053" y="1707729"/>
            <a:chExt cx="1164188" cy="613365"/>
          </a:xfrm>
        </p:grpSpPr>
        <p:pic>
          <p:nvPicPr>
            <p:cNvPr id="12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5508534B-8C8B-1164-80D1-4599BC4534A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9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" name="TextBox 2">
              <a:extLst>
                <a:ext uri="{FF2B5EF4-FFF2-40B4-BE49-F238E27FC236}">
                  <a16:creationId xmlns:a16="http://schemas.microsoft.com/office/drawing/2014/main" id="{C5AAA755-1935-4CCB-7750-1E6A851505F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076053" y="1739921"/>
              <a:ext cx="1164188" cy="5609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14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น้ำหนัก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14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5</a:t>
              </a:r>
              <a:endParaRPr kumimoji="0" lang="en-US" alt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</p:txBody>
        </p:sp>
      </p:grpSp>
      <p:sp>
        <p:nvSpPr>
          <p:cNvPr id="16" name="ตัวแทนหมายเลขสไลด์ 15">
            <a:extLst>
              <a:ext uri="{FF2B5EF4-FFF2-40B4-BE49-F238E27FC236}">
                <a16:creationId xmlns:a16="http://schemas.microsoft.com/office/drawing/2014/main" id="{E9F598F8-3127-57C4-D5FE-9EFEF29211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784562" y="6492875"/>
            <a:ext cx="407437" cy="365125"/>
          </a:xfrm>
          <a:solidFill>
            <a:schemeClr val="bg1"/>
          </a:solidFill>
          <a:ln>
            <a:noFill/>
          </a:ln>
        </p:spPr>
        <p:txBody>
          <a:bodyPr/>
          <a:lstStyle/>
          <a:p>
            <a:fld id="{A4B04540-B2C7-4BBF-BAC0-057091736F0C}" type="slidenum">
              <a:rPr lang="en-US" sz="160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20</a:t>
            </a:fld>
            <a:endParaRPr lang="en-US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28567358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991A0E-0943-F840-E856-85504D2593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CE1CBA8D-4FC5-0802-5CFF-54DAC8619034}"/>
              </a:ext>
            </a:extLst>
          </p:cNvPr>
          <p:cNvSpPr/>
          <p:nvPr/>
        </p:nvSpPr>
        <p:spPr>
          <a:xfrm>
            <a:off x="210461" y="3290491"/>
            <a:ext cx="1936749" cy="2960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แผนการดำเนินการตามตัวชี้วัด</a:t>
            </a:r>
          </a:p>
        </p:txBody>
      </p:sp>
      <p:sp>
        <p:nvSpPr>
          <p:cNvPr id="7" name="สี่เหลี่ยมผืนผ้า 45">
            <a:extLst>
              <a:ext uri="{FF2B5EF4-FFF2-40B4-BE49-F238E27FC236}">
                <a16:creationId xmlns:a16="http://schemas.microsoft.com/office/drawing/2014/main" id="{45417A3D-71A2-F9EE-3028-12498CFB08FC}"/>
              </a:ext>
            </a:extLst>
          </p:cNvPr>
          <p:cNvSpPr/>
          <p:nvPr/>
        </p:nvSpPr>
        <p:spPr>
          <a:xfrm>
            <a:off x="0" y="940"/>
            <a:ext cx="12192000" cy="46448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8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รายละเอียดตัวชี้วัด ปี 2569</a:t>
            </a:r>
          </a:p>
        </p:txBody>
      </p:sp>
      <p:graphicFrame>
        <p:nvGraphicFramePr>
          <p:cNvPr id="15" name="Table 12">
            <a:extLst>
              <a:ext uri="{FF2B5EF4-FFF2-40B4-BE49-F238E27FC236}">
                <a16:creationId xmlns:a16="http://schemas.microsoft.com/office/drawing/2014/main" id="{5E628D85-2A48-6D8E-9BC5-262A7ECBA20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73046668"/>
              </p:ext>
            </p:extLst>
          </p:nvPr>
        </p:nvGraphicFramePr>
        <p:xfrm>
          <a:off x="334661" y="3632594"/>
          <a:ext cx="11543269" cy="2042160"/>
        </p:xfrm>
        <a:graphic>
          <a:graphicData uri="http://schemas.openxmlformats.org/drawingml/2006/table">
            <a:tbl>
              <a:tblPr firstRow="1" bandRow="1"/>
              <a:tblGrid>
                <a:gridCol w="32456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010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26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7194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1127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1295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1295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432619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81781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471949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442451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481781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452284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413053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</a:tblGrid>
              <a:tr h="210316"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400" b="1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ที่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400" b="1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กิจกรรม</a:t>
                      </a:r>
                      <a:endParaRPr lang="th-TH" sz="1400" b="1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gridSpan="1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400" b="1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ปีงบประมาณ พ.ศ. 2569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300" b="1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ต.ค.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300" b="1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พ.ย.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300" b="1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ธ.ค.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th-TH" sz="1300" b="1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ม.ค.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300" b="1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ก.พ.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300" b="1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มี.ค.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300" b="1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เม.ย.</a:t>
                      </a:r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300" b="1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พ.ค.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300" b="1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มิ.ย.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300" b="1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ก.ค.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300" b="1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ส.ค.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300" b="1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ก.ย.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defRPr/>
                      </a:pPr>
                      <a:r>
                        <a:rPr lang="th-TH" sz="1300" b="1" i="0" u="none" strike="noStrike" kern="1200" baseline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1.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="1" strike="noStrike" kern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วางแผนเพื่อปฏิบัติการแก้ไขปัญหาการแพร่ระบาดของปลาหมอคางดำ พ.ศ. 2567 – 2570 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defRPr/>
                      </a:pPr>
                      <a:r>
                        <a:rPr lang="th-TH" sz="1300" b="1" i="0" u="none" strike="noStrike" kern="1200" baseline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2.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="1" strike="noStrike" kern="12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ดำเนินการตามแผนปฏิบัติการ</a:t>
                      </a:r>
                      <a:endParaRPr lang="th-TH" sz="1300" b="1" strike="noStrike" kern="1200" noProof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3588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defRPr/>
                      </a:pPr>
                      <a:r>
                        <a:rPr lang="th-TH" sz="1300" b="1" i="0" u="none" strike="noStrike" kern="1200" baseline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3.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="1" strike="noStrike" kern="12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สำรวจแหล่งน้ำเป้าหมายที่มีการควบคุมการแพร่ระบาดของปลาหมอคางดำ</a:t>
                      </a:r>
                      <a:endParaRPr lang="th-TH" sz="1300" b="1" strike="noStrike" kern="1200" noProof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defRPr/>
                      </a:pPr>
                      <a:r>
                        <a:rPr lang="th-TH" sz="1300" b="1" i="0" u="none" strike="noStrike" kern="1200" baseline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4.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th-TH" sz="1300" b="1" strike="noStrike" kern="1200" noProof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ประเมิน</a:t>
                      </a:r>
                      <a:r>
                        <a:rPr lang="th-TH" sz="1300" b="1" strike="noStrike" kern="12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ความชุกชุม</a:t>
                      </a:r>
                      <a:r>
                        <a:rPr lang="th-TH" sz="1300" b="1" strike="noStrike" kern="1200" noProof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ของปลาหมอคางดำในแหล่งน้ำเป้าหมาย</a:t>
                      </a:r>
                      <a:r>
                        <a:rPr lang="th-TH" sz="1300" b="1" strike="noStrike" kern="1200" baseline="0" noProof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เดือนละ 1 ครั้ง</a:t>
                      </a:r>
                      <a:endParaRPr lang="th-TH" sz="1300" b="1" strike="noStrike" kern="1200" noProof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defRPr/>
                      </a:pPr>
                      <a:r>
                        <a:rPr lang="en-US" sz="1300" b="1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5.</a:t>
                      </a:r>
                      <a:endParaRPr lang="th-TH" sz="1300" b="1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="1" strike="noStrike" kern="1200" noProof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ควบคุมการแพร่ระบาดของปลาหมอคางดำได้ร้อยละ 70 ของแหล่งน้ำเป้าหมาย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th-TH" sz="13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cxnSp>
        <p:nvCxnSpPr>
          <p:cNvPr id="18" name="Straight Arrow Connector 12">
            <a:extLst>
              <a:ext uri="{FF2B5EF4-FFF2-40B4-BE49-F238E27FC236}">
                <a16:creationId xmlns:a16="http://schemas.microsoft.com/office/drawing/2014/main" id="{FBB0DCA5-4E31-7162-B47D-A34E9BE6B8F8}"/>
              </a:ext>
            </a:extLst>
          </p:cNvPr>
          <p:cNvCxnSpPr/>
          <p:nvPr/>
        </p:nvCxnSpPr>
        <p:spPr>
          <a:xfrm>
            <a:off x="6436346" y="4648270"/>
            <a:ext cx="959511" cy="0"/>
          </a:xfrm>
          <a:prstGeom prst="straightConnector1">
            <a:avLst/>
          </a:prstGeom>
          <a:ln w="952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2">
            <a:extLst>
              <a:ext uri="{FF2B5EF4-FFF2-40B4-BE49-F238E27FC236}">
                <a16:creationId xmlns:a16="http://schemas.microsoft.com/office/drawing/2014/main" id="{477A41A9-30D0-44C6-5904-8C13C5889F87}"/>
              </a:ext>
            </a:extLst>
          </p:cNvPr>
          <p:cNvCxnSpPr/>
          <p:nvPr/>
        </p:nvCxnSpPr>
        <p:spPr>
          <a:xfrm>
            <a:off x="6436346" y="4346771"/>
            <a:ext cx="959511" cy="0"/>
          </a:xfrm>
          <a:prstGeom prst="straightConnector1">
            <a:avLst/>
          </a:prstGeom>
          <a:ln w="952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3" name="Table 4">
            <a:extLst>
              <a:ext uri="{FF2B5EF4-FFF2-40B4-BE49-F238E27FC236}">
                <a16:creationId xmlns:a16="http://schemas.microsoft.com/office/drawing/2014/main" id="{5CEF5212-12FE-CBE3-8198-DAFCFC3A276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9707241"/>
              </p:ext>
            </p:extLst>
          </p:nvPr>
        </p:nvGraphicFramePr>
        <p:xfrm>
          <a:off x="324365" y="1838862"/>
          <a:ext cx="6111981" cy="13404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119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2381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ขั้นตอนการดำเนินงานรอบ 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5848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strike="noStrike" kern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1. วางแผนเพื่อปฏิบัติการแก้ไขปัญหาการแพร่ระบาดของปลาหมอคางดำ พ.ศ. 2567 – 2570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strike="noStrike" kern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2. ดำเนินการตามแผนปฏิบัติการ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th-TH" sz="1400" b="0" strike="noStrike" kern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3. สำรวจแหล่งน้ำเป้าหมายที่มีการควบคุมการแพร่ระบาดของปลาหมอคางดำ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th-TH" sz="1400" b="0" strike="noStrike" kern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4. ประเมินความชุกชุมของปลาหมอคางดำในแหล่งน้ำเป้าหมาย เดือนละ 1 ครั้ง</a:t>
                      </a: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24" name="Table 4">
            <a:extLst>
              <a:ext uri="{FF2B5EF4-FFF2-40B4-BE49-F238E27FC236}">
                <a16:creationId xmlns:a16="http://schemas.microsoft.com/office/drawing/2014/main" id="{26F145FA-1D03-A1BE-7253-FBFF972D359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61860600"/>
              </p:ext>
            </p:extLst>
          </p:nvPr>
        </p:nvGraphicFramePr>
        <p:xfrm>
          <a:off x="6498801" y="1838863"/>
          <a:ext cx="5317384" cy="135069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173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56481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ขั้นตอนการดำเนินงานรอบ 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9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6873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strike="noStrike" kern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3. สำรวจแหล่งน้ำเป้าหมายที่มีการควบคุมการแพร่ระบาดของปลาหมอคางดำ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th-TH" sz="1400" b="0" strike="noStrike" kern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4. ประเมินความชุกชุมของปลาหมอคางดำในแหล่งน้ำเป้าหมาย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th-TH" sz="1400" b="0" strike="noStrike" kern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5. ควบคุมการแพร่ระบาดของปลาหมอคางดำได้ร้อยละ 70 ของแหล่งน้ำเป้าหมาย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th-TH" sz="1400" b="1" strike="noStrike" kern="120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25" name="Table 7">
            <a:extLst>
              <a:ext uri="{FF2B5EF4-FFF2-40B4-BE49-F238E27FC236}">
                <a16:creationId xmlns:a16="http://schemas.microsoft.com/office/drawing/2014/main" id="{196BB88A-FAEF-9225-3D3A-E325FF14392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1600531"/>
              </p:ext>
            </p:extLst>
          </p:nvPr>
        </p:nvGraphicFramePr>
        <p:xfrm>
          <a:off x="324365" y="511200"/>
          <a:ext cx="11543269" cy="12318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7443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3688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773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th-TH" sz="14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ชื่อตัวชี้วัด</a:t>
                      </a:r>
                      <a:r>
                        <a:rPr lang="en-US" sz="14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8  :</a:t>
                      </a:r>
                      <a:r>
                        <a:rPr lang="th-TH" sz="14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ร้อยละของความสำเร็จในการควบคุมการแพร่ระบาดของปลาหมอคางดำ</a:t>
                      </a:r>
                    </a:p>
                  </a:txBody>
                  <a:tcPr marL="91428" marR="91428" marT="45666" marB="4566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737">
                <a:tc>
                  <a:txBody>
                    <a:bodyPr/>
                    <a:lstStyle/>
                    <a:p>
                      <a:r>
                        <a:rPr lang="th-TH" sz="1400" b="1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หน่วยงานรับผิดชอบหลัก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b="1" dirty="0">
                          <a:solidFill>
                            <a:prstClr val="black"/>
                          </a:solidFill>
                          <a:latin typeface="TH Sarabun PSK"/>
                          <a:cs typeface="TH SarabunPSK" panose="020B0500040200020003" pitchFamily="34" charset="-34"/>
                        </a:rPr>
                        <a:t>กองวิจัยและพัฒนาประมงน้ำจืด</a:t>
                      </a:r>
                      <a:endParaRPr lang="th-TH" sz="14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th-TH" sz="1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เป้าหมายการดำเนินงานรอบ </a:t>
                      </a:r>
                      <a:r>
                        <a:rPr kumimoji="0" lang="en-US" sz="1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 </a:t>
                      </a:r>
                      <a:r>
                        <a:rPr kumimoji="0" lang="th-TH" sz="1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endParaRPr kumimoji="0" lang="en-US" sz="1400" b="1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b="1" strike="noStrik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ดำเนินการตามกิจกรรมที่ 1-5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th-TH" sz="1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เป้าหมายการดำเนินงานรอบ </a:t>
                      </a:r>
                      <a:r>
                        <a:rPr kumimoji="0" lang="en-US" sz="1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9 </a:t>
                      </a:r>
                      <a:r>
                        <a:rPr kumimoji="0" lang="th-TH" sz="1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endParaRPr kumimoji="0" lang="en-US" sz="1400" b="1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strike="noStrik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ดำเนินการกิจกรรม 3-5  และควบคุมการแพร่ระบาดของปลาหมอคางดำได้ร้อยละ 70 ของแหล่งน้ำ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cxnSp>
        <p:nvCxnSpPr>
          <p:cNvPr id="2" name="Straight Arrow Connector 12">
            <a:extLst>
              <a:ext uri="{FF2B5EF4-FFF2-40B4-BE49-F238E27FC236}">
                <a16:creationId xmlns:a16="http://schemas.microsoft.com/office/drawing/2014/main" id="{B5896A2E-C5CA-96C4-D627-CCFA762B1A6E}"/>
              </a:ext>
            </a:extLst>
          </p:cNvPr>
          <p:cNvCxnSpPr>
            <a:cxnSpLocks/>
          </p:cNvCxnSpPr>
          <p:nvPr/>
        </p:nvCxnSpPr>
        <p:spPr>
          <a:xfrm>
            <a:off x="6707875" y="4916713"/>
            <a:ext cx="4732758" cy="0"/>
          </a:xfrm>
          <a:prstGeom prst="straightConnector1">
            <a:avLst/>
          </a:prstGeom>
          <a:ln w="952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803492C7-5AFE-4065-AF75-E8645D68B04A}"/>
              </a:ext>
            </a:extLst>
          </p:cNvPr>
          <p:cNvCxnSpPr>
            <a:cxnSpLocks/>
          </p:cNvCxnSpPr>
          <p:nvPr/>
        </p:nvCxnSpPr>
        <p:spPr>
          <a:xfrm>
            <a:off x="6707875" y="5219866"/>
            <a:ext cx="4732758" cy="0"/>
          </a:xfrm>
          <a:prstGeom prst="straightConnector1">
            <a:avLst/>
          </a:prstGeom>
          <a:ln w="952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2">
            <a:extLst>
              <a:ext uri="{FF2B5EF4-FFF2-40B4-BE49-F238E27FC236}">
                <a16:creationId xmlns:a16="http://schemas.microsoft.com/office/drawing/2014/main" id="{0AD0F462-9AEB-4383-9B61-ADF3C9C5920B}"/>
              </a:ext>
            </a:extLst>
          </p:cNvPr>
          <p:cNvCxnSpPr>
            <a:cxnSpLocks/>
          </p:cNvCxnSpPr>
          <p:nvPr/>
        </p:nvCxnSpPr>
        <p:spPr>
          <a:xfrm>
            <a:off x="6707875" y="5513695"/>
            <a:ext cx="4732758" cy="0"/>
          </a:xfrm>
          <a:prstGeom prst="straightConnector1">
            <a:avLst/>
          </a:prstGeom>
          <a:ln w="952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ตัวแทนหมายเลขสไลด์ 3">
            <a:extLst>
              <a:ext uri="{FF2B5EF4-FFF2-40B4-BE49-F238E27FC236}">
                <a16:creationId xmlns:a16="http://schemas.microsoft.com/office/drawing/2014/main" id="{77C95E4D-B90A-E3DF-A53F-662FA4EBC7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800" y="6491935"/>
            <a:ext cx="2743200" cy="365125"/>
          </a:xfrm>
        </p:spPr>
        <p:txBody>
          <a:bodyPr/>
          <a:lstStyle/>
          <a:p>
            <a:fld id="{A4B04540-B2C7-4BBF-BAC0-057091736F0C}" type="slidenum">
              <a:rPr lang="en-US" sz="160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21</a:t>
            </a:fld>
            <a:endParaRPr lang="en-US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07176520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49D2C9-15B0-9FB6-83DE-4CE879062C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oup 20">
            <a:extLst>
              <a:ext uri="{FF2B5EF4-FFF2-40B4-BE49-F238E27FC236}">
                <a16:creationId xmlns:a16="http://schemas.microsoft.com/office/drawing/2014/main" id="{A4E3CC70-F99C-ACBB-92C1-1D3D8EB2AC10}"/>
              </a:ext>
            </a:extLst>
          </p:cNvPr>
          <p:cNvGrpSpPr/>
          <p:nvPr/>
        </p:nvGrpSpPr>
        <p:grpSpPr>
          <a:xfrm>
            <a:off x="0" y="0"/>
            <a:ext cx="12192000" cy="595128"/>
            <a:chOff x="23748" y="26478"/>
            <a:chExt cx="12192000" cy="569701"/>
          </a:xfrm>
        </p:grpSpPr>
        <p:grpSp>
          <p:nvGrpSpPr>
            <p:cNvPr id="24" name="Group 23">
              <a:extLst>
                <a:ext uri="{FF2B5EF4-FFF2-40B4-BE49-F238E27FC236}">
                  <a16:creationId xmlns:a16="http://schemas.microsoft.com/office/drawing/2014/main" id="{24D2A2A3-51C7-D43B-9F9C-F61ED9AB051D}"/>
                </a:ext>
              </a:extLst>
            </p:cNvPr>
            <p:cNvGrpSpPr/>
            <p:nvPr/>
          </p:nvGrpSpPr>
          <p:grpSpPr>
            <a:xfrm>
              <a:off x="23748" y="26478"/>
              <a:ext cx="12192000" cy="569701"/>
              <a:chOff x="-38364" y="573594"/>
              <a:chExt cx="12192000" cy="569701"/>
            </a:xfrm>
          </p:grpSpPr>
          <p:sp>
            <p:nvSpPr>
              <p:cNvPr id="26" name="Rectangle 25">
                <a:extLst>
                  <a:ext uri="{FF2B5EF4-FFF2-40B4-BE49-F238E27FC236}">
                    <a16:creationId xmlns:a16="http://schemas.microsoft.com/office/drawing/2014/main" id="{5F82D1DE-B31D-192B-46BD-170CD2291BF8}"/>
                  </a:ext>
                </a:extLst>
              </p:cNvPr>
              <p:cNvSpPr/>
              <p:nvPr/>
            </p:nvSpPr>
            <p:spPr>
              <a:xfrm>
                <a:off x="-38364" y="573594"/>
                <a:ext cx="12192000" cy="557396"/>
              </a:xfrm>
              <a:prstGeom prst="rect">
                <a:avLst/>
              </a:prstGeom>
              <a:solidFill>
                <a:srgbClr val="0020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7" name="TextBox 20">
                <a:extLst>
                  <a:ext uri="{FF2B5EF4-FFF2-40B4-BE49-F238E27FC236}">
                    <a16:creationId xmlns:a16="http://schemas.microsoft.com/office/drawing/2014/main" id="{BEE61BCA-B197-5A6A-9BC8-BA32980F51A6}"/>
                  </a:ext>
                </a:extLst>
              </p:cNvPr>
              <p:cNvSpPr txBox="1"/>
              <p:nvPr/>
            </p:nvSpPr>
            <p:spPr>
              <a:xfrm>
                <a:off x="25699" y="607934"/>
                <a:ext cx="7197911" cy="5353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ts val="18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ตัวชี้วัด กรมประมง</a:t>
                </a:r>
              </a:p>
              <a:p>
                <a:pPr marL="0" marR="0" lvl="0" indent="0" algn="l" defTabSz="914400" rtl="0" eaLnBrk="1" fontAlgn="auto" latinLnBrk="0" hangingPunct="1">
                  <a:lnSpc>
                    <a:spcPts val="18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ตามมาตรการปรับปรุงประสิทธิภาพในการปฏิบัติราชการ ประจำปีงบประมาณ พ.ศ. </a:t>
                </a:r>
                <a:r>
                  <a:rPr kumimoji="0" 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2569 - 2570</a:t>
                </a:r>
                <a:endParaRPr kumimoji="0" lang="th-TH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endParaRPr>
              </a:p>
            </p:txBody>
          </p:sp>
        </p:grp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00CE62BF-41A8-4F1B-348E-847EF1CE1922}"/>
                </a:ext>
              </a:extLst>
            </p:cNvPr>
            <p:cNvSpPr txBox="1"/>
            <p:nvPr/>
          </p:nvSpPr>
          <p:spPr>
            <a:xfrm>
              <a:off x="9808446" y="133481"/>
              <a:ext cx="2168443" cy="353552"/>
            </a:xfrm>
            <a:prstGeom prst="rect">
              <a:avLst/>
            </a:prstGeom>
            <a:solidFill>
              <a:schemeClr val="accent2"/>
            </a:solidFill>
          </p:spPr>
          <p:txBody>
            <a:bodyPr wrap="square" rtlCol="0">
              <a:spAutoFit/>
            </a:bodyPr>
            <a:lstStyle/>
            <a:p>
              <a:pPr lvl="0" algn="ctr">
                <a:defRPr/>
              </a:pPr>
              <a:r>
                <a:rPr lang="en-US" b="1" dirty="0">
                  <a:solidFill>
                    <a:prstClr val="white"/>
                  </a:solidFill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KPI Template</a:t>
              </a:r>
            </a:p>
          </p:txBody>
        </p:sp>
      </p:grpSp>
      <p:sp>
        <p:nvSpPr>
          <p:cNvPr id="16" name="TextBox 3">
            <a:extLst>
              <a:ext uri="{FF2B5EF4-FFF2-40B4-BE49-F238E27FC236}">
                <a16:creationId xmlns:a16="http://schemas.microsoft.com/office/drawing/2014/main" id="{C989D897-B3AF-8B4D-4B88-899FDD0DD824}"/>
              </a:ext>
            </a:extLst>
          </p:cNvPr>
          <p:cNvSpPr txBox="1"/>
          <p:nvPr/>
        </p:nvSpPr>
        <p:spPr>
          <a:xfrm>
            <a:off x="158638" y="632790"/>
            <a:ext cx="97389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7800" marR="0" lvl="0" indent="-1778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: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9.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คะแนนการประเมินสถานะของหน่วยงานในการเป็นระบบราชการ 4.0 (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PMQA 4.0)</a:t>
            </a:r>
            <a:endParaRPr kumimoji="0" lang="th-TH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  <a:sym typeface="Symbol" panose="05050102010706020507" pitchFamily="18" charset="2"/>
            </a:endParaRPr>
          </a:p>
        </p:txBody>
      </p:sp>
      <p:sp>
        <p:nvSpPr>
          <p:cNvPr id="17" name="Rectangle 33">
            <a:extLst>
              <a:ext uri="{FF2B5EF4-FFF2-40B4-BE49-F238E27FC236}">
                <a16:creationId xmlns:a16="http://schemas.microsoft.com/office/drawing/2014/main" id="{C20F9395-2547-5712-CC93-D31DA36254C1}"/>
              </a:ext>
            </a:extLst>
          </p:cNvPr>
          <p:cNvSpPr/>
          <p:nvPr/>
        </p:nvSpPr>
        <p:spPr>
          <a:xfrm>
            <a:off x="222419" y="3716383"/>
            <a:ext cx="3433048" cy="259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 ปี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2569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400 คะแนน 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aphicFrame>
        <p:nvGraphicFramePr>
          <p:cNvPr id="22" name="Table 34">
            <a:extLst>
              <a:ext uri="{FF2B5EF4-FFF2-40B4-BE49-F238E27FC236}">
                <a16:creationId xmlns:a16="http://schemas.microsoft.com/office/drawing/2014/main" id="{ACD4A9B6-F01E-9F76-68C7-DCE603D0321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3174284"/>
              </p:ext>
            </p:extLst>
          </p:nvPr>
        </p:nvGraphicFramePr>
        <p:xfrm>
          <a:off x="287907" y="3976578"/>
          <a:ext cx="7709625" cy="983715"/>
        </p:xfrm>
        <a:graphic>
          <a:graphicData uri="http://schemas.openxmlformats.org/drawingml/2006/table">
            <a:tbl>
              <a:tblPr firstRow="1" bandRow="1"/>
              <a:tblGrid>
                <a:gridCol w="7008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008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008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008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008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00875">
                  <a:extLst>
                    <a:ext uri="{9D8B030D-6E8A-4147-A177-3AD203B41FA5}">
                      <a16:colId xmlns:a16="http://schemas.microsoft.com/office/drawing/2014/main" val="219992421"/>
                    </a:ext>
                  </a:extLst>
                </a:gridCol>
                <a:gridCol w="70087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0087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0087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700875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700875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0">
                <a:tc gridSpan="6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ข้อมูลพื้นฐาน</a:t>
                      </a: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Baseline)</a:t>
                      </a:r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 gridSpan="5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r>
                        <a:rPr lang="th-TH" sz="16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6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 – 2570 (</a:t>
                      </a:r>
                      <a:r>
                        <a:rPr lang="th-TH" sz="16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ถ้ามี)</a:t>
                      </a:r>
                      <a:endParaRPr lang="en-US" sz="16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2563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2564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2565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b="1" dirty="0">
                          <a:solidFill>
                            <a:srgbClr val="0000F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2569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2570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906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kumimoji="0" lang="th-TH" sz="1800" b="0" i="0" u="none" strike="noStrike" kern="0" cap="none" spc="-5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354.96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th-TH" sz="1800" b="0" i="0" u="none" strike="noStrike" kern="0" cap="none" spc="-5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416.41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th-TH" sz="1800" b="0" i="0" u="none" strike="noStrike" kern="0" cap="none" spc="-5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418.80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th-TH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485.23</a:t>
                      </a:r>
                      <a:endParaRPr kumimoji="0" lang="th-TH" sz="1800" b="0" i="0" u="none" strike="noStrike" kern="0" cap="none" spc="-50" normalizeH="0" baseline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>
                        <a:lnSpc>
                          <a:spcPct val="85000"/>
                        </a:lnSpc>
                      </a:pPr>
                      <a:r>
                        <a:rPr lang="th-TH" sz="1800" b="0" u="none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468.86</a:t>
                      </a:r>
                      <a:endParaRPr lang="en-US" sz="1600" b="0" i="0" u="none" strike="noStrike" dirty="0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85000"/>
                        </a:lnSpc>
                      </a:pPr>
                      <a:r>
                        <a:rPr lang="en-US" sz="1600" b="1" i="0" u="none" strike="noStrike" dirty="0">
                          <a:solidFill>
                            <a:schemeClr val="accent6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90.54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>
                        <a:lnSpc>
                          <a:spcPct val="85000"/>
                        </a:lnSpc>
                      </a:pPr>
                      <a:endParaRPr lang="en-US" sz="16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>
                        <a:lnSpc>
                          <a:spcPct val="85000"/>
                        </a:lnSpc>
                      </a:pPr>
                      <a:endParaRPr lang="en-US" sz="1600" b="0" i="0" u="none" strike="noStrike" dirty="0">
                        <a:solidFill>
                          <a:srgbClr val="0000FF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400</a:t>
                      </a:r>
                      <a:endParaRPr kumimoji="0" lang="en-US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400</a:t>
                      </a:r>
                      <a:endParaRPr kumimoji="0" lang="en-US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400</a:t>
                      </a:r>
                      <a:endParaRPr kumimoji="0" lang="en-US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3" name="Google Shape;294;p8">
            <a:extLst>
              <a:ext uri="{FF2B5EF4-FFF2-40B4-BE49-F238E27FC236}">
                <a16:creationId xmlns:a16="http://schemas.microsoft.com/office/drawing/2014/main" id="{5BCE8552-D687-A789-87A7-6D18A76CA89F}"/>
              </a:ext>
            </a:extLst>
          </p:cNvPr>
          <p:cNvSpPr/>
          <p:nvPr/>
        </p:nvSpPr>
        <p:spPr>
          <a:xfrm>
            <a:off x="145869" y="1000405"/>
            <a:ext cx="7836832" cy="270839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thaiDi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1100"/>
              <a:buFont typeface="Tahoma" panose="020B0604030504040204"/>
              <a:buNone/>
              <a:defRPr/>
            </a:pPr>
            <a:r>
              <a:rPr kumimoji="0" lang="th-TH" sz="1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คำอธิบาย   </a:t>
            </a:r>
            <a:r>
              <a:rPr kumimoji="0" lang="en-US" sz="17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PMQA</a:t>
            </a:r>
            <a:r>
              <a:rPr kumimoji="0" lang="th-TH" sz="17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7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4.0</a:t>
            </a:r>
            <a:r>
              <a:rPr kumimoji="0" lang="th-TH" sz="17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คือ เครื่องมือการประเมินระบบการบริหารของส่วนราชการในเชิงบูรณาการ เพื่อเชื่อมโยงยุทธศาสตร์ของ</a:t>
            </a:r>
            <a:br>
              <a:rPr kumimoji="0" lang="th-TH" sz="17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sz="17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ส่วนราชการกับเป้าหมาย และทิศทางการพัฒนาของประเทศ โดยมีวัตถุประสงค์เพื่อเป็นแนวทางให้ส่วนราชการพัฒนาไปสู่ระบบราชการ 4.0 เพื่อประเมินความสามารถในการบริหารจัดการภายในหน่วยงานและความพยายามของส่วนราชการในการขับเคลื่อนงานให้บรรลุเป้าหมายอย่างยั่งยืน</a:t>
            </a:r>
            <a:endParaRPr kumimoji="0" lang="en-US" sz="17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265430" marR="0" lvl="0" indent="-17653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64795" algn="l"/>
              </a:tabLst>
              <a:defRPr/>
            </a:pPr>
            <a:r>
              <a:rPr kumimoji="0" lang="th-TH" sz="17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พิจารณาจากความสามารถ</a:t>
            </a:r>
            <a:r>
              <a:rPr kumimoji="0" lang="th-TH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ในการบริหารจัดการภายในหน่วยงานและความพยายามของส่วนราชการในการขับเคลื่อนงานให้บรรลุเป้าหมายอย่างยั่งยืน โดยพิจารณาจาก </a:t>
            </a:r>
            <a:r>
              <a:rPr kumimoji="0" lang="th-TH" sz="17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ผลการประเมินสถานการณ์เป็นระบบราชการ </a:t>
            </a: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4.0</a:t>
            </a:r>
            <a:r>
              <a:rPr kumimoji="0" lang="th-TH" sz="17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(</a:t>
            </a: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PMQA</a:t>
            </a:r>
            <a:r>
              <a:rPr kumimoji="0" lang="th-TH" sz="17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4.0)</a:t>
            </a:r>
            <a:r>
              <a:rPr kumimoji="0" lang="th-TH" sz="17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จากสำนักงาน ก.พ.ร</a:t>
            </a: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.</a:t>
            </a:r>
          </a:p>
          <a:p>
            <a:pPr marL="265430" marR="0" lvl="0" indent="-17653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64795" algn="l"/>
              </a:tabLst>
              <a:defRPr/>
            </a:pPr>
            <a:r>
              <a:rPr kumimoji="0" lang="th-TH" sz="17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พิจารณาจากผลการประเมินสถานะการเป็นระบบราชการ 4.0 (</a:t>
            </a:r>
            <a:r>
              <a:rPr kumimoji="0" lang="en-US" sz="17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PMQA</a:t>
            </a:r>
            <a:r>
              <a:rPr kumimoji="0" lang="th-TH" sz="17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7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4.0)</a:t>
            </a:r>
            <a:r>
              <a:rPr kumimoji="0" lang="th-TH" sz="17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ซึ่งเป็นคะแนนเฉลี่ยในภาพรวมทั้ง 7 หมวด ประกอบด้วย  หมวด 1 การนำองค์การหมวด 2 การวางแผนเชิงยุทธศาสตร์ หมวด 3 การให้ความสำคัญกับผู้รับบริการและผู้มีส่วนได้ส่วนเสีย หมวด 4 การวัด การวิเคราะห์และการจัดการความรู้ หมวด 5 การมุ่งเน้นบุคลากร หมวด 6 การมุ่งเน้นระบบปฏิบัติการ</a:t>
            </a:r>
            <a:r>
              <a:rPr kumimoji="0" lang="en-US" sz="17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7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และหมวด 7 ผลลัพธ์การดำเนินการ</a:t>
            </a:r>
            <a:endParaRPr kumimoji="0" lang="en-US" sz="1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28" name="Google Shape;262;p8">
            <a:extLst>
              <a:ext uri="{FF2B5EF4-FFF2-40B4-BE49-F238E27FC236}">
                <a16:creationId xmlns:a16="http://schemas.microsoft.com/office/drawing/2014/main" id="{EDF4E30F-E5F8-4700-7CCB-E47BE1D44A37}"/>
              </a:ext>
            </a:extLst>
          </p:cNvPr>
          <p:cNvSpPr/>
          <p:nvPr/>
        </p:nvSpPr>
        <p:spPr>
          <a:xfrm>
            <a:off x="8736201" y="974229"/>
            <a:ext cx="3459056" cy="5354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Sarabun"/>
              <a:buNone/>
              <a:defRPr/>
            </a:pPr>
            <a:r>
              <a:rPr kumimoji="0" lang="th-TH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ยุทธศาสตร์ชาติ </a:t>
            </a:r>
            <a:r>
              <a:rPr kumimoji="0" lang="th-TH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</a:t>
            </a: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การปรับสมดุลและพัฒนาระบบบริหารจัดการภาครัฐ </a:t>
            </a:r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sp>
        <p:nvSpPr>
          <p:cNvPr id="29" name="Google Shape;263;p8">
            <a:extLst>
              <a:ext uri="{FF2B5EF4-FFF2-40B4-BE49-F238E27FC236}">
                <a16:creationId xmlns:a16="http://schemas.microsoft.com/office/drawing/2014/main" id="{28110219-D264-FD2B-7081-77D7985A6877}"/>
              </a:ext>
            </a:extLst>
          </p:cNvPr>
          <p:cNvSpPr/>
          <p:nvPr/>
        </p:nvSpPr>
        <p:spPr>
          <a:xfrm>
            <a:off x="8736201" y="1664083"/>
            <a:ext cx="3404999" cy="4246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Sarabun"/>
              <a:buNone/>
              <a:tabLst>
                <a:tab pos="807720" algn="l"/>
              </a:tabLst>
              <a:defRPr/>
            </a:pPr>
            <a:r>
              <a:rPr kumimoji="0" lang="th-TH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แผนแม่บท </a:t>
            </a:r>
            <a:r>
              <a:rPr kumimoji="0" lang="th-TH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ประเด็นที่ </a:t>
            </a: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20 </a:t>
            </a:r>
            <a:r>
              <a:rPr kumimoji="0" lang="th-TH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การบริการประชาชนและประสิทธิภาพภาครัฐ</a:t>
            </a: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 </a:t>
            </a:r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graphicFrame>
        <p:nvGraphicFramePr>
          <p:cNvPr id="30" name="Google Shape;269;p8">
            <a:extLst>
              <a:ext uri="{FF2B5EF4-FFF2-40B4-BE49-F238E27FC236}">
                <a16:creationId xmlns:a16="http://schemas.microsoft.com/office/drawing/2014/main" id="{F5CEB813-CD26-773F-D683-9EF6C6314D7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00704262"/>
              </p:ext>
            </p:extLst>
          </p:nvPr>
        </p:nvGraphicFramePr>
        <p:xfrm>
          <a:off x="8302201" y="3159460"/>
          <a:ext cx="3643320" cy="963770"/>
        </p:xfrm>
        <a:graphic>
          <a:graphicData uri="http://schemas.openxmlformats.org/drawingml/2006/table">
            <a:tbl>
              <a:tblPr firstRow="1" bandRow="1">
                <a:noFill/>
              </a:tblPr>
              <a:tblGrid>
                <a:gridCol w="9108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108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1083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1083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84830">
                <a:tc gridSpan="4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ค่าเป้าหมาย</a:t>
                      </a:r>
                      <a:endParaRPr sz="1600" u="none" strike="noStrike" cap="none">
                        <a:solidFill>
                          <a:schemeClr val="dk1"/>
                        </a:solidFill>
                        <a:latin typeface="TH SarabunPSK" panose="020B0500040200020003" pitchFamily="34" charset="-34"/>
                        <a:ea typeface="Sarabun"/>
                        <a:cs typeface="TH SarabunPSK" panose="020B0500040200020003" pitchFamily="34" charset="-34"/>
                        <a:sym typeface="Sarabun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483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2561-2565</a:t>
                      </a:r>
                      <a:endParaRPr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2566-2570</a:t>
                      </a:r>
                      <a:endParaRPr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2571-2575</a:t>
                      </a:r>
                      <a:endParaRPr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 dirty="0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2576-2580</a:t>
                      </a:r>
                      <a:endParaRPr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902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endParaRPr lang="th-TH" sz="1400">
                        <a:solidFill>
                          <a:schemeClr val="bg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>
                          <a:solidFill>
                            <a:srgbClr val="3B9D3B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85 </a:t>
                      </a: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/>
                        <a:buNone/>
                        <a:defRPr/>
                      </a:pPr>
                      <a:r>
                        <a:rPr kumimoji="0" lang="th-TH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 panose="020B0604020202020204"/>
                        </a:rPr>
                        <a:t>ร้อยละ </a:t>
                      </a:r>
                      <a:r>
                        <a:rPr kumimoji="0" lang="en-US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 panose="020B0604020202020204"/>
                        </a:rPr>
                        <a:t>95 </a:t>
                      </a:r>
                      <a:endParaRPr kumimoji="0" lang="th-TH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  <a:sym typeface="Arial" panose="020B0604020202020204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/>
                        <a:buNone/>
                        <a:defRPr/>
                      </a:pPr>
                      <a:r>
                        <a:rPr kumimoji="0" lang="th-TH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 panose="020B0604020202020204"/>
                        </a:rPr>
                        <a:t>ร้อยละ </a:t>
                      </a:r>
                      <a:r>
                        <a:rPr kumimoji="0" lang="en-US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 panose="020B0604020202020204"/>
                        </a:rPr>
                        <a:t>100</a:t>
                      </a:r>
                      <a:endParaRPr kumimoji="0" lang="th-TH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  <a:sym typeface="Arial" panose="020B0604020202020204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31" name="Google Shape;273;p8">
            <a:extLst>
              <a:ext uri="{FF2B5EF4-FFF2-40B4-BE49-F238E27FC236}">
                <a16:creationId xmlns:a16="http://schemas.microsoft.com/office/drawing/2014/main" id="{0765BF21-9133-41F8-F5DA-EB14672EECC0}"/>
              </a:ext>
            </a:extLst>
          </p:cNvPr>
          <p:cNvPicPr preferRelativeResize="0"/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8180644" y="864536"/>
            <a:ext cx="621792" cy="641487"/>
          </a:xfrm>
          <a:prstGeom prst="rect">
            <a:avLst/>
          </a:prstGeom>
          <a:noFill/>
          <a:ln>
            <a:noFill/>
          </a:ln>
        </p:spPr>
      </p:pic>
      <p:pic>
        <p:nvPicPr>
          <p:cNvPr id="32" name="Google Shape;274;p8">
            <a:extLst>
              <a:ext uri="{FF2B5EF4-FFF2-40B4-BE49-F238E27FC236}">
                <a16:creationId xmlns:a16="http://schemas.microsoft.com/office/drawing/2014/main" id="{4648E58B-D8AD-EA63-0D95-512E840D9E80}"/>
              </a:ext>
            </a:extLst>
          </p:cNvPr>
          <p:cNvPicPr preferRelativeResize="0"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181172" y="1509018"/>
            <a:ext cx="621792" cy="621792"/>
          </a:xfrm>
          <a:prstGeom prst="rect">
            <a:avLst/>
          </a:prstGeom>
          <a:noFill/>
          <a:ln>
            <a:noFill/>
          </a:ln>
        </p:spPr>
      </p:pic>
      <p:sp>
        <p:nvSpPr>
          <p:cNvPr id="33" name="Rectangle 42">
            <a:extLst>
              <a:ext uri="{FF2B5EF4-FFF2-40B4-BE49-F238E27FC236}">
                <a16:creationId xmlns:a16="http://schemas.microsoft.com/office/drawing/2014/main" id="{0EB6C4A2-4299-0FFA-B8AA-4356BF3E213D}"/>
              </a:ext>
            </a:extLst>
          </p:cNvPr>
          <p:cNvSpPr/>
          <p:nvPr/>
        </p:nvSpPr>
        <p:spPr>
          <a:xfrm>
            <a:off x="8100380" y="2307183"/>
            <a:ext cx="4094878" cy="442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524000" marR="0" lvl="0" indent="-15240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558925" algn="l"/>
              </a:tabLst>
              <a:defRPr/>
            </a:pP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เป้าหมายระดับแผนแม่บทย่อย </a:t>
            </a: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ภาครัฐมีขีดสมรรถนะสูงเทียบเท่ามาตรฐานสากลและมีความคล่องตัว</a:t>
            </a: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34" name="Rectangle 43">
            <a:extLst>
              <a:ext uri="{FF2B5EF4-FFF2-40B4-BE49-F238E27FC236}">
                <a16:creationId xmlns:a16="http://schemas.microsoft.com/office/drawing/2014/main" id="{F8E54944-4CE5-976C-19E5-4DECB8FAC825}"/>
              </a:ext>
            </a:extLst>
          </p:cNvPr>
          <p:cNvSpPr/>
          <p:nvPr/>
        </p:nvSpPr>
        <p:spPr>
          <a:xfrm>
            <a:off x="8092880" y="2096359"/>
            <a:ext cx="4174740" cy="2705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แผนแม่บทย่อย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การพัฒนาระบบบริหารงานภาครัฐ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endParaRPr kumimoji="0" lang="en-US" sz="1400" b="0" i="0" u="none" strike="noStrike" kern="1200" cap="none" spc="-2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35" name="Rectangle 45">
            <a:extLst>
              <a:ext uri="{FF2B5EF4-FFF2-40B4-BE49-F238E27FC236}">
                <a16:creationId xmlns:a16="http://schemas.microsoft.com/office/drawing/2014/main" id="{19252D5D-6E1E-0B1B-5314-B45A735F0CB3}"/>
              </a:ext>
            </a:extLst>
          </p:cNvPr>
          <p:cNvSpPr/>
          <p:nvPr/>
        </p:nvSpPr>
        <p:spPr>
          <a:xfrm>
            <a:off x="8100380" y="2688710"/>
            <a:ext cx="4174740" cy="4303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46405" marR="0" lvl="0" indent="-446405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th-TH" sz="135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</a:t>
            </a:r>
            <a:r>
              <a:rPr kumimoji="0" lang="en-US" sz="135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3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3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สัดส่วนของหน่วยงานที่มีเกณฑ์การประเมินสถานะของหน่วยงานภาครัฐในการเป็นระบบราชการ </a:t>
            </a:r>
            <a:r>
              <a: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4.0</a:t>
            </a:r>
            <a:r>
              <a:rPr kumimoji="0" lang="th-TH" sz="13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ที่อยู่ในระดับก้าวหน้าขึ้นไปต่อหน่วยงานภาครัฐทั้งหมด</a:t>
            </a:r>
          </a:p>
        </p:txBody>
      </p:sp>
      <p:graphicFrame>
        <p:nvGraphicFramePr>
          <p:cNvPr id="36" name="Table 31">
            <a:extLst>
              <a:ext uri="{FF2B5EF4-FFF2-40B4-BE49-F238E27FC236}">
                <a16:creationId xmlns:a16="http://schemas.microsoft.com/office/drawing/2014/main" id="{2D614CE6-C231-E96D-62D8-6F531F4BA1F6}"/>
              </a:ext>
            </a:extLst>
          </p:cNvPr>
          <p:cNvGraphicFramePr>
            <a:graphicFrameLocks noGrp="1"/>
          </p:cNvGraphicFramePr>
          <p:nvPr/>
        </p:nvGraphicFramePr>
        <p:xfrm>
          <a:off x="287907" y="5293334"/>
          <a:ext cx="7722427" cy="693112"/>
        </p:xfrm>
        <a:graphic>
          <a:graphicData uri="http://schemas.openxmlformats.org/drawingml/2006/table">
            <a:tbl>
              <a:tblPr firstRow="1" bandRow="1"/>
              <a:tblGrid>
                <a:gridCol w="250186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9249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2807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6638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th-TH" sz="16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121936" marR="121936" marT="43738" marB="43738" anchor="b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th-TH" sz="16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6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6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6" marR="121936" marT="43738" marB="43738" anchor="b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th-TH" sz="16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121936" marR="121936" marT="43738" marB="43738" anchor="b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8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900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>
                          <a:tab pos="264795" algn="l"/>
                        </a:tabLst>
                        <a:defRPr/>
                      </a:pPr>
                      <a:r>
                        <a:rPr kumimoji="0" lang="en-US" sz="1800" b="0" i="0" u="none" strike="noStrike" kern="0" cap="none" spc="0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300 </a:t>
                      </a:r>
                      <a:r>
                        <a:rPr kumimoji="0" lang="th-TH" sz="1800" b="0" i="0" u="none" strike="noStrike" kern="0" cap="none" spc="0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คะแนน</a:t>
                      </a:r>
                      <a:endParaRPr kumimoji="0" lang="en-US" sz="1800" b="0" i="0" u="none" strike="noStrike" kern="0" cap="none" spc="0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>
                          <a:tab pos="264795" algn="l"/>
                        </a:tabLst>
                        <a:defRPr/>
                      </a:pPr>
                      <a:r>
                        <a:rPr kumimoji="0" lang="en-US" sz="1800" b="0" i="0" u="none" strike="noStrike" kern="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400 </a:t>
                      </a:r>
                      <a:r>
                        <a:rPr kumimoji="0" lang="th-TH" sz="1800" b="0" i="0" u="none" strike="noStrike" kern="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คะแนน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>
                          <a:tab pos="264795" algn="l"/>
                        </a:tabLst>
                        <a:defRPr/>
                      </a:pPr>
                      <a:r>
                        <a:rPr kumimoji="0" lang="en-US" sz="18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470 </a:t>
                      </a:r>
                      <a:r>
                        <a:rPr kumimoji="0" lang="th-TH" sz="18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คะแนน</a:t>
                      </a:r>
                      <a:endParaRPr kumimoji="0" lang="en-US" sz="18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8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37" name="TextBox 47">
            <a:extLst>
              <a:ext uri="{FF2B5EF4-FFF2-40B4-BE49-F238E27FC236}">
                <a16:creationId xmlns:a16="http://schemas.microsoft.com/office/drawing/2014/main" id="{2F629D74-5EA9-9F3B-47FF-E57B21094931}"/>
              </a:ext>
            </a:extLst>
          </p:cNvPr>
          <p:cNvSpPr txBox="1"/>
          <p:nvPr/>
        </p:nvSpPr>
        <p:spPr>
          <a:xfrm>
            <a:off x="210543" y="4992728"/>
            <a:ext cx="6391656" cy="3108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t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เกณฑ์การประเมิน </a:t>
            </a:r>
            <a:endParaRPr kumimoji="0" lang="th-TH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pSp>
        <p:nvGrpSpPr>
          <p:cNvPr id="38" name="Group 22">
            <a:extLst>
              <a:ext uri="{FF2B5EF4-FFF2-40B4-BE49-F238E27FC236}">
                <a16:creationId xmlns:a16="http://schemas.microsoft.com/office/drawing/2014/main" id="{368ADC52-9F31-545D-8677-DDBABE0808D5}"/>
              </a:ext>
            </a:extLst>
          </p:cNvPr>
          <p:cNvGrpSpPr/>
          <p:nvPr/>
        </p:nvGrpSpPr>
        <p:grpSpPr>
          <a:xfrm>
            <a:off x="6993095" y="210029"/>
            <a:ext cx="1107285" cy="676140"/>
            <a:chOff x="12240606" y="1307654"/>
            <a:chExt cx="1107285" cy="615553"/>
          </a:xfrm>
        </p:grpSpPr>
        <p:pic>
          <p:nvPicPr>
            <p:cNvPr id="39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BC6666DC-8CCC-F8DF-E099-98F2E8DA8AA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12441110" y="1307654"/>
              <a:ext cx="706279" cy="6155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0" name="TextBox 2">
              <a:extLst>
                <a:ext uri="{FF2B5EF4-FFF2-40B4-BE49-F238E27FC236}">
                  <a16:creationId xmlns:a16="http://schemas.microsoft.com/office/drawing/2014/main" id="{5CCC3FDF-C47E-983D-1E1D-F737382976A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240606" y="1411557"/>
              <a:ext cx="1107285" cy="4488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th-TH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น้ำหนัก</a:t>
              </a:r>
              <a:br>
                <a:rPr kumimoji="0" lang="en-US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</a:br>
              <a:r>
                <a:rPr kumimoji="0" lang="en-US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10</a:t>
              </a:r>
            </a:p>
          </p:txBody>
        </p:sp>
      </p:grpSp>
      <p:graphicFrame>
        <p:nvGraphicFramePr>
          <p:cNvPr id="41" name="ตาราง 40">
            <a:extLst>
              <a:ext uri="{FF2B5EF4-FFF2-40B4-BE49-F238E27FC236}">
                <a16:creationId xmlns:a16="http://schemas.microsoft.com/office/drawing/2014/main" id="{26D6F3C2-14DC-B5A6-EE84-7CCA3424E4AE}"/>
              </a:ext>
            </a:extLst>
          </p:cNvPr>
          <p:cNvGraphicFramePr>
            <a:graphicFrameLocks noGrp="1"/>
          </p:cNvGraphicFramePr>
          <p:nvPr/>
        </p:nvGraphicFramePr>
        <p:xfrm>
          <a:off x="287907" y="6199557"/>
          <a:ext cx="7722427" cy="33521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060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1633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21562">
                <a:tc>
                  <a:txBody>
                    <a:bodyPr/>
                    <a:lstStyle/>
                    <a:p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หน่วยงานรับผิดชอบหลัก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th-TH" sz="1600" b="1" strike="noStrike" kern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กลุ่มพัฒนาระบบบริหาร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43" name="รูปภาพ 42">
            <a:extLst>
              <a:ext uri="{FF2B5EF4-FFF2-40B4-BE49-F238E27FC236}">
                <a16:creationId xmlns:a16="http://schemas.microsoft.com/office/drawing/2014/main" id="{35DD8EEE-05E4-4AC5-1751-B993251186E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36201" y="4287979"/>
            <a:ext cx="2880539" cy="2031205"/>
          </a:xfrm>
          <a:prstGeom prst="rect">
            <a:avLst/>
          </a:prstGeom>
        </p:spPr>
      </p:pic>
      <p:sp>
        <p:nvSpPr>
          <p:cNvPr id="3" name="ตัวแทนหมายเลขสไลด์ 2">
            <a:extLst>
              <a:ext uri="{FF2B5EF4-FFF2-40B4-BE49-F238E27FC236}">
                <a16:creationId xmlns:a16="http://schemas.microsoft.com/office/drawing/2014/main" id="{BB5091A4-317A-2771-C137-98955ACE33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A4B04540-B2C7-4BBF-BAC0-057091736F0C}" type="slidenum">
              <a:rPr lang="en-US" sz="160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22</a:t>
            </a:fld>
            <a:endParaRPr lang="en-US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47764545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3081" y="595339"/>
            <a:ext cx="5548314" cy="3469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10.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ระดับความพร้อมรัฐบาลดิจิทัลหน่วยงานภาครัฐของประเทศไทย</a:t>
            </a:r>
            <a:endParaRPr kumimoji="0" lang="th-TH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highlight>
                <a:srgbClr val="0000FF"/>
              </a:highlight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20176" y="3099897"/>
            <a:ext cx="3433048" cy="2431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 ปี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9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-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66331384"/>
              </p:ext>
            </p:extLst>
          </p:nvPr>
        </p:nvGraphicFramePr>
        <p:xfrm>
          <a:off x="253411" y="4416915"/>
          <a:ext cx="11685179" cy="1306822"/>
        </p:xfrm>
        <a:graphic>
          <a:graphicData uri="http://schemas.openxmlformats.org/drawingml/2006/table">
            <a:tbl>
              <a:tblPr/>
              <a:tblGrid>
                <a:gridCol w="31175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727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8985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10501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31827">
                <a:tc gridSpan="4">
                  <a:txBody>
                    <a:bodyPr/>
                    <a:lstStyle/>
                    <a:p>
                      <a:pPr rtl="0" fontAlgn="t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เกณฑ์การประเมิน </a:t>
                      </a:r>
                      <a:endParaRPr lang="th-TH" sz="1400" b="1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4763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  <a:prstDash val="solid"/>
                    </a:lnR>
                    <a:lnT w="4763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marL="61913" marR="61913" marT="23813" marB="23813">
                    <a:lnL w="4763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3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763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0693">
                <a:tc>
                  <a:txBody>
                    <a:bodyPr/>
                    <a:lstStyle/>
                    <a:p>
                      <a:pPr algn="ctr" rtl="0" fontAlgn="t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400" b="1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กลุ่ม</a:t>
                      </a:r>
                    </a:p>
                  </a:txBody>
                  <a:tcPr marL="61913" marR="61913" marT="23813" marB="23813">
                    <a:lnL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  <a:endParaRPr lang="th-TH" sz="140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เป้าหมายมาตรฐาน (75)</a:t>
                      </a:r>
                      <a:endParaRPr lang="th-TH" sz="140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E0B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  <a:endParaRPr lang="th-TH" sz="14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08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5125"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th-TH" sz="1600" b="0" dirty="0">
                          <a:solidFill>
                            <a:srgbClr val="0000F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กลุ่มที่ 3 </a:t>
                      </a:r>
                      <a:br>
                        <a:rPr lang="th-TH" sz="1600" b="0" dirty="0">
                          <a:solidFill>
                            <a:srgbClr val="0000F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600" dirty="0"/>
                        <a:t>(</a:t>
                      </a:r>
                      <a:r>
                        <a:rPr lang="th-TH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หน่วยงานที่ได้ </a:t>
                      </a:r>
                      <a:r>
                        <a:rPr lang="en-US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Pillar </a:t>
                      </a:r>
                      <a:r>
                        <a:rPr lang="th-TH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ระดับ 4 ขึ้นไป</a:t>
                      </a: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th-TH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เป็นจำนวน 6-7 </a:t>
                      </a:r>
                      <a:r>
                        <a:rPr lang="en-US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Pillars)</a:t>
                      </a:r>
                      <a:endParaRPr lang="en-US" sz="1600" b="0" dirty="0">
                        <a:solidFill>
                          <a:srgbClr val="0000FF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th-TH" sz="1600" b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มีจำนวน 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Pillar </a:t>
                      </a:r>
                      <a:r>
                        <a:rPr lang="th-TH" sz="1600" b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ระดับ 4 ขึ้นไป </a:t>
                      </a: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th-TH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เท่ากับ 7 </a:t>
                      </a:r>
                      <a:r>
                        <a:rPr lang="en-US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Pillars</a:t>
                      </a:r>
                      <a:endParaRPr lang="en-US" sz="1600" b="0" dirty="0">
                        <a:solidFill>
                          <a:srgbClr val="0000FF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th-TH" sz="1600" b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มีจำนวน 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Pillar </a:t>
                      </a:r>
                      <a:r>
                        <a:rPr lang="th-TH" sz="1600" b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ระดับ 5 ขึ้นไปอย่างน้อย 1 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Pillar</a:t>
                      </a: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th-TH" sz="1600" b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และไม่มี 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Pillar </a:t>
                      </a:r>
                      <a:r>
                        <a:rPr lang="th-TH" sz="1600" b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ที่ต่ำกว่าระดับ 4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defRPr/>
                      </a:pPr>
                      <a:r>
                        <a:rPr lang="th-TH" sz="1600" b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มีจำนวน 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Pillar </a:t>
                      </a:r>
                      <a:r>
                        <a:rPr lang="th-TH" sz="1600" b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ระดับ 5 ขึ้นไป อย่างน้อย 3 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Pillars </a:t>
                      </a:r>
                      <a:r>
                        <a:rPr lang="th-TH" sz="1600" b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และไม่มี 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Pillar </a:t>
                      </a:r>
                      <a:r>
                        <a:rPr lang="th-TH" sz="1600" b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ที่ต่ำกว่าระดับ 4</a:t>
                      </a:r>
                    </a:p>
                  </a:txBody>
                  <a:tcPr marL="61913" marR="61913" marT="23813" marB="23813">
                    <a:lnL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6" name="Rectangle 15"/>
          <p:cNvSpPr/>
          <p:nvPr/>
        </p:nvSpPr>
        <p:spPr>
          <a:xfrm>
            <a:off x="130130" y="857988"/>
            <a:ext cx="11841694" cy="18464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4394200" algn="l"/>
              </a:tabLst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คำอธิบาย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	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177800" marR="0" lvl="0" indent="-177800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4394200" algn="l"/>
              </a:tabLst>
              <a:defRPr/>
            </a:pP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สำนักงานพัฒนารัฐบาลดิจิทัล (องค์การมหาชน) หรือ สพร. สำรวจ เก็บรวบรวมข้อมูล วิเคราะห์ และวิจัย เพื่อจัดทำตัวชี้วัด ดัชนีสนับสนุนการพัฒนารัฐบาลดิจิทัลเสนอต่อคณะกรรมการพัฒนารัฐบาลดิจิทัล ซึ่งสอดคล้องกับโครงการสำรวจระดับ</a:t>
            </a:r>
            <a:b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ความพร้อมการพัฒนารัฐบาลดิจิทัลหน่วยงานภาครัฐ ที่ทำการสำรวจมาอย่างต่อเนื่องตั้งแต่ปี พ.ศ. 2558 จนถึงปัจจุบัน โดยในปี พ.ศ. 2568 สพร. ได้กำหนดกลุ่มเป้าหมายในการสำรวจ จำนวนรวมทั้งสิ้น 378 หน่วยงาน ประกอบด้วย หน่วยงานภาครัฐ</a:t>
            </a:r>
            <a:r>
              <a:rPr kumimoji="0" lang="th-TH" sz="1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ระดับกรมหรือเทียบเท่า จำนวน 302 หน่วยงาน (ส่วนราชการ รัฐวิสาหกิจ องค์การมหาชน และหน่วยงานรูปแบบอื่น) และคณะกรรมการผู้บริหารเทคโนโลยีสารสนเทศระดับสูงระดับจังหวัด (</a:t>
            </a:r>
            <a:r>
              <a:rPr kumimoji="0" lang="en-US" sz="1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Provincial</a:t>
            </a:r>
            <a:r>
              <a:rPr kumimoji="0" lang="th-TH" sz="1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Chief</a:t>
            </a:r>
            <a:r>
              <a:rPr kumimoji="0" lang="th-TH" sz="1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Information</a:t>
            </a:r>
            <a:r>
              <a:rPr kumimoji="0" lang="th-TH" sz="1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Officer</a:t>
            </a:r>
            <a:r>
              <a:rPr kumimoji="0" lang="th-TH" sz="1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Committee:</a:t>
            </a:r>
            <a:r>
              <a:rPr kumimoji="0" lang="th-TH" sz="1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PCIO)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จำนวน 76 จังหวัด</a:t>
            </a:r>
          </a:p>
          <a:p>
            <a:pPr marL="177800" marR="0" lvl="0" indent="-177800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4394200" algn="l"/>
              </a:tabLst>
              <a:defRPr/>
            </a:pP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ระดับความพร้อมรัฐบาลดิจิทัล แบ่งเป็น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5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ระดับ (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Initial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,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Developing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,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Defined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,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Managed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,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Optimizing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) จากการสำรวจ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7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มิติ ได้แก่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1) Policies and Practices 2) Data-driven Practices 3)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Digital Capability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4)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Public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Service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5)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Smart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Back Office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6)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Secure and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Efficient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Infrastructure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และ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7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)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Digital Technology Practices</a:t>
            </a:r>
            <a:endParaRPr kumimoji="0" lang="th-TH" sz="1400" b="0" i="0" u="none" strike="sng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177800" marR="0" lvl="0" indent="-177800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4394200" algn="l"/>
              </a:tabLst>
              <a:defRPr/>
            </a:pP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ผลการสำรวจดังกล่าวจะสามารถใช้เป็นข้อมูลประกอบการจัดทำนโยบายและแผนการขับเคลื่อนภาครัฐไปสู่การเป็นรัฐบาลดิจิทัล (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Digital Government)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โดย สพร. เป็นผู้ประมวลผลจากการสำรวจจากหน่วยงานทั้งหมดที่ประเมินตนเองตามแบบสำรวจของ สพร. (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DG Readiness Survey)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แล้วประกาศผลระดับความพร้อมรัฐบาลดิจิทัลในทุกปี ผ่านเว็บไซต์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  <a:hlinkClick r:id="rId3"/>
              </a:rPr>
              <a:t>https://www.dga.or.th/policy-standard/policy-regulation/dg-readiness-survey/</a:t>
            </a:r>
            <a:endParaRPr kumimoji="0" lang="th-TH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177800" marR="0" lvl="0" indent="-177800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4394200" algn="l"/>
              </a:tabLst>
              <a:defRPr/>
            </a:pP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รณีใช้ประเมินส่วนราชการที่อยู่ในระบบการประเมินส่วนราชการตามมาตรการปรับปรุงประสิทธิภาพในการปฏิบัติราชการของส่วนราชการตามที่สำนักงาน </a:t>
            </a:r>
            <a:r>
              <a:rPr kumimoji="0" lang="th-TH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ก.พ.ร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. กำหนดในปี 2569 จะประกอบด้วย 163 หน่วยงาน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5276280"/>
              </p:ext>
            </p:extLst>
          </p:nvPr>
        </p:nvGraphicFramePr>
        <p:xfrm>
          <a:off x="253411" y="3405408"/>
          <a:ext cx="8050912" cy="8783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5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1085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7405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4765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5501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55010">
                  <a:extLst>
                    <a:ext uri="{9D8B030D-6E8A-4147-A177-3AD203B41FA5}">
                      <a16:colId xmlns:a16="http://schemas.microsoft.com/office/drawing/2014/main" val="2108189549"/>
                    </a:ext>
                  </a:extLst>
                </a:gridCol>
                <a:gridCol w="88054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80547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880547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880547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880547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0">
                <a:tc gridSpan="6"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ข้อมูลพื้นฐาน</a:t>
                      </a:r>
                      <a:r>
                        <a:rPr lang="th-TH" sz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Baseline)</a:t>
                      </a:r>
                      <a:endParaRPr lang="en-US" sz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endParaRPr lang="en-US" sz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r>
                        <a:rPr lang="th-TH" sz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 – 2570 (</a:t>
                      </a:r>
                      <a:r>
                        <a:rPr lang="th-TH" sz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ถ้ามี)</a:t>
                      </a:r>
                      <a:endParaRPr lang="en-US" sz="120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2564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 b="1">
                          <a:solidFill>
                            <a:srgbClr val="0000F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2569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9067">
                <a:tc>
                  <a:txBody>
                    <a:bodyPr/>
                    <a:lstStyle/>
                    <a:p>
                      <a:pPr algn="ctr" fontAlgn="b">
                        <a:lnSpc>
                          <a:spcPct val="150000"/>
                        </a:lnSpc>
                      </a:pPr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59.68</a:t>
                      </a:r>
                    </a:p>
                  </a:txBody>
                  <a:tcPr marL="6350" marR="6350" marT="635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68.69</a:t>
                      </a:r>
                    </a:p>
                  </a:txBody>
                  <a:tcPr marL="6350" marR="6350" marT="635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58.68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50000"/>
                        </a:lnSpc>
                      </a:pPr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84.38</a:t>
                      </a:r>
                    </a:p>
                  </a:txBody>
                  <a:tcPr marL="6350" marR="6350" marT="635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85000"/>
                        </a:lnSpc>
                      </a:pPr>
                      <a:r>
                        <a:rPr lang="th-TH" sz="1200" b="1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83.25</a:t>
                      </a:r>
                      <a:endParaRPr lang="en-US" sz="1200" b="1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85000"/>
                        </a:lnSpc>
                      </a:pPr>
                      <a:r>
                        <a:rPr lang="en-US" sz="1200" b="1" i="0" u="none" strike="noStrike" dirty="0">
                          <a:solidFill>
                            <a:srgbClr val="0000F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90.14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85000"/>
                        </a:lnSpc>
                      </a:pPr>
                      <a:endParaRPr lang="en-US" sz="12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85000"/>
                        </a:lnSpc>
                      </a:pPr>
                      <a:endParaRPr lang="en-US" sz="1200" b="0" i="0" u="none" strike="noStrike" dirty="0">
                        <a:solidFill>
                          <a:srgbClr val="0000FF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8304323" y="3445050"/>
            <a:ext cx="3773168" cy="8248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b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th-TH" sz="1400" b="1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เป้าหมายแผนแม่บทภายใต้ยุทธศาสตร์ พ.ศ. </a:t>
            </a:r>
            <a:r>
              <a:rPr kumimoji="0" lang="en-US" sz="1400" b="1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2566 – 2580 </a:t>
            </a:r>
            <a:r>
              <a:rPr kumimoji="0" lang="th-TH" sz="1400" b="1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(ฉบับแก้ไขเพิ่มเติม)</a:t>
            </a:r>
            <a:r>
              <a:rPr kumimoji="0" lang="en-US" sz="1400" b="1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endParaRPr kumimoji="0" lang="th-TH" sz="1400" b="1" i="0" u="none" strike="noStrike" kern="1200" cap="none" spc="-4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0" marR="0" lvl="0" indent="0" algn="l" defTabSz="914400" rtl="0" eaLnBrk="1" fontAlgn="b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สัดส่วนหน่วยงานระดับกรมที่มีระดับความพร้อมรัฐบาล ดิจิทัลหน่วยงานภาครัฐที่อยู่ในระดับ 4 ขึ้นไป ต่อ หน่วยงานภาครัฐระดับกรมทั้งหมด </a:t>
            </a:r>
            <a:b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(ไม่น้อยกว่าร้อยละ 20 ภายในปี 2570) 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pSp>
        <p:nvGrpSpPr>
          <p:cNvPr id="8" name="Group 15"/>
          <p:cNvGrpSpPr/>
          <p:nvPr/>
        </p:nvGrpSpPr>
        <p:grpSpPr>
          <a:xfrm>
            <a:off x="-11874" y="-8326"/>
            <a:ext cx="12215748" cy="594744"/>
            <a:chOff x="-38364" y="573594"/>
            <a:chExt cx="12192000" cy="569333"/>
          </a:xfrm>
          <a:solidFill>
            <a:schemeClr val="accent5">
              <a:lumMod val="75000"/>
            </a:schemeClr>
          </a:solidFill>
        </p:grpSpPr>
        <p:sp>
          <p:nvSpPr>
            <p:cNvPr id="13" name="Rectangle 17"/>
            <p:cNvSpPr/>
            <p:nvPr/>
          </p:nvSpPr>
          <p:spPr>
            <a:xfrm>
              <a:off x="-38364" y="573594"/>
              <a:ext cx="12192000" cy="55739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7" name="TextBox 20"/>
            <p:cNvSpPr txBox="1"/>
            <p:nvPr/>
          </p:nvSpPr>
          <p:spPr>
            <a:xfrm>
              <a:off x="-34190" y="607566"/>
              <a:ext cx="7197911" cy="535361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ts val="18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th-TH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ตัวชี้วัด กรมประมง</a:t>
              </a:r>
            </a:p>
            <a:p>
              <a:pPr marL="0" marR="0" lvl="0" indent="0" algn="l" defTabSz="914400" rtl="0" eaLnBrk="1" fontAlgn="auto" latinLnBrk="0" hangingPunct="1">
                <a:lnSpc>
                  <a:spcPts val="18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th-TH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ตามมาตรการปรับปรุงประสิทธิภาพในการปฏิบัติราชการ ประจำปีงบประมาณ พ.ศ. </a:t>
              </a:r>
              <a:r>
                <a: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256</a:t>
              </a:r>
              <a:r>
                <a:rPr kumimoji="0" lang="th-TH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8</a:t>
              </a:r>
            </a:p>
          </p:txBody>
        </p:sp>
      </p:grpSp>
      <p:graphicFrame>
        <p:nvGraphicFramePr>
          <p:cNvPr id="18" name="ตาราง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7609577"/>
              </p:ext>
            </p:extLst>
          </p:nvPr>
        </p:nvGraphicFramePr>
        <p:xfrm>
          <a:off x="253411" y="5923883"/>
          <a:ext cx="11401073" cy="33521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682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33278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04737">
                <a:tc>
                  <a:txBody>
                    <a:bodyPr/>
                    <a:lstStyle/>
                    <a:p>
                      <a:r>
                        <a:rPr lang="th-TH" sz="1600" b="1" strike="noStrik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หน่วยงานรับผิดชอบหลัก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th-TH" sz="1600" b="1" strike="noStrike" kern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ศูนย์เทคโนโลยีสารสนเทศและการสื่อสาร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pSp>
        <p:nvGrpSpPr>
          <p:cNvPr id="3" name="Group 20">
            <a:extLst>
              <a:ext uri="{FF2B5EF4-FFF2-40B4-BE49-F238E27FC236}">
                <a16:creationId xmlns:a16="http://schemas.microsoft.com/office/drawing/2014/main" id="{FFDF771F-5827-7846-5E5C-3AED99B36C18}"/>
              </a:ext>
            </a:extLst>
          </p:cNvPr>
          <p:cNvGrpSpPr/>
          <p:nvPr/>
        </p:nvGrpSpPr>
        <p:grpSpPr>
          <a:xfrm>
            <a:off x="0" y="0"/>
            <a:ext cx="12192000" cy="595128"/>
            <a:chOff x="23748" y="26478"/>
            <a:chExt cx="12192000" cy="569701"/>
          </a:xfrm>
        </p:grpSpPr>
        <p:grpSp>
          <p:nvGrpSpPr>
            <p:cNvPr id="15" name="Group 23">
              <a:extLst>
                <a:ext uri="{FF2B5EF4-FFF2-40B4-BE49-F238E27FC236}">
                  <a16:creationId xmlns:a16="http://schemas.microsoft.com/office/drawing/2014/main" id="{B7B6C5D8-1670-6030-31A5-7E4ED602552C}"/>
                </a:ext>
              </a:extLst>
            </p:cNvPr>
            <p:cNvGrpSpPr/>
            <p:nvPr/>
          </p:nvGrpSpPr>
          <p:grpSpPr>
            <a:xfrm>
              <a:off x="23748" y="26478"/>
              <a:ext cx="12192000" cy="569701"/>
              <a:chOff x="-38364" y="573594"/>
              <a:chExt cx="12192000" cy="569701"/>
            </a:xfrm>
          </p:grpSpPr>
          <p:sp>
            <p:nvSpPr>
              <p:cNvPr id="21" name="Rectangle 25">
                <a:extLst>
                  <a:ext uri="{FF2B5EF4-FFF2-40B4-BE49-F238E27FC236}">
                    <a16:creationId xmlns:a16="http://schemas.microsoft.com/office/drawing/2014/main" id="{033BE6D8-5789-A21A-A5DC-7FB7D92DFE2B}"/>
                  </a:ext>
                </a:extLst>
              </p:cNvPr>
              <p:cNvSpPr/>
              <p:nvPr/>
            </p:nvSpPr>
            <p:spPr>
              <a:xfrm>
                <a:off x="-38364" y="573594"/>
                <a:ext cx="12192000" cy="557396"/>
              </a:xfrm>
              <a:prstGeom prst="rect">
                <a:avLst/>
              </a:prstGeom>
              <a:solidFill>
                <a:srgbClr val="0020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2" name="TextBox 20">
                <a:extLst>
                  <a:ext uri="{FF2B5EF4-FFF2-40B4-BE49-F238E27FC236}">
                    <a16:creationId xmlns:a16="http://schemas.microsoft.com/office/drawing/2014/main" id="{30966F3F-5594-BCDD-A09F-C3E6F0599BB6}"/>
                  </a:ext>
                </a:extLst>
              </p:cNvPr>
              <p:cNvSpPr txBox="1"/>
              <p:nvPr/>
            </p:nvSpPr>
            <p:spPr>
              <a:xfrm>
                <a:off x="25699" y="607934"/>
                <a:ext cx="7197911" cy="5353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ts val="18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2000" b="1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ตัวชี้วัด กรมประมง</a:t>
                </a:r>
              </a:p>
              <a:p>
                <a:pPr marL="0" marR="0" lvl="0" indent="0" algn="l" defTabSz="914400" rtl="0" eaLnBrk="1" fontAlgn="auto" latinLnBrk="0" hangingPunct="1">
                  <a:lnSpc>
                    <a:spcPts val="18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800" b="1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ตามมาตรการปรับปรุงประสิทธิภาพในการปฏิบัติราชการ ประจำปีงบประมาณ พ.ศ. </a:t>
                </a:r>
                <a:r>
                  <a:rPr kumimoji="0" lang="en-US" sz="1800" b="1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2569 - 2570</a:t>
                </a:r>
                <a:endParaRPr kumimoji="0" lang="th-TH" sz="18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endParaRPr>
              </a:p>
            </p:txBody>
          </p:sp>
        </p:grpSp>
        <p:sp>
          <p:nvSpPr>
            <p:cNvPr id="20" name="TextBox 24">
              <a:extLst>
                <a:ext uri="{FF2B5EF4-FFF2-40B4-BE49-F238E27FC236}">
                  <a16:creationId xmlns:a16="http://schemas.microsoft.com/office/drawing/2014/main" id="{E18AC60B-F83E-C94D-BAB0-A367036D5932}"/>
                </a:ext>
              </a:extLst>
            </p:cNvPr>
            <p:cNvSpPr txBox="1"/>
            <p:nvPr/>
          </p:nvSpPr>
          <p:spPr>
            <a:xfrm>
              <a:off x="9562910" y="133481"/>
              <a:ext cx="2168443" cy="353552"/>
            </a:xfrm>
            <a:prstGeom prst="rect">
              <a:avLst/>
            </a:prstGeom>
            <a:solidFill>
              <a:schemeClr val="accent2"/>
            </a:solidFill>
          </p:spPr>
          <p:txBody>
            <a:bodyPr wrap="square" rtlCol="0">
              <a:spAutoFit/>
            </a:bodyPr>
            <a:lstStyle/>
            <a:p>
              <a:pPr lvl="0" algn="ctr">
                <a:defRPr/>
              </a:pPr>
              <a:r>
                <a:rPr lang="en-US" b="1" dirty="0">
                  <a:solidFill>
                    <a:prstClr val="white"/>
                  </a:solidFill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KPI Template</a:t>
              </a: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786562" y="370067"/>
            <a:ext cx="825578" cy="559499"/>
            <a:chOff x="7077929" y="400971"/>
            <a:chExt cx="825578" cy="559499"/>
          </a:xfrm>
        </p:grpSpPr>
        <p:pic>
          <p:nvPicPr>
            <p:cNvPr id="10" name="Picture 1" descr="C:\Users\dathpan\Downloads\056aac9a306aef891367aae43a86394b.jp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124561" y="400971"/>
              <a:ext cx="706279" cy="5594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" name="Rectangle 10"/>
            <p:cNvSpPr/>
            <p:nvPr/>
          </p:nvSpPr>
          <p:spPr>
            <a:xfrm>
              <a:off x="7077929" y="469728"/>
              <a:ext cx="825578" cy="48064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th-TH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น้ำหนัก</a:t>
              </a:r>
              <a:br>
                <a:rPr kumimoji="0" lang="th-TH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</a:b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5</a:t>
              </a:r>
              <a:endPara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37B1BE77-B5DA-FF17-21C6-E12977F049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60674" y="6459248"/>
            <a:ext cx="2743200" cy="365125"/>
          </a:xfrm>
        </p:spPr>
        <p:txBody>
          <a:bodyPr/>
          <a:lstStyle/>
          <a:p>
            <a:fld id="{A4B04540-B2C7-4BBF-BAC0-057091736F0C}" type="slidenum">
              <a:rPr lang="en-US" sz="160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23</a:t>
            </a:fld>
            <a:endParaRPr lang="en-US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"/>
          <p:cNvSpPr txBox="1">
            <a:spLocks noChangeArrowheads="1"/>
          </p:cNvSpPr>
          <p:nvPr/>
        </p:nvSpPr>
        <p:spPr bwMode="black">
          <a:xfrm>
            <a:off x="130130" y="584618"/>
            <a:ext cx="11621042" cy="3469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200" b="1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1pPr>
            <a:lvl2pPr marL="742950" indent="-285750">
              <a:defRPr sz="2200" b="1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2pPr>
            <a:lvl3pPr marL="1143000" indent="-228600">
              <a:defRPr sz="2200" b="1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3pPr>
            <a:lvl4pPr marL="1600200" indent="-228600">
              <a:defRPr sz="2200" b="1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4pPr>
            <a:lvl5pPr marL="2057400" indent="-228600">
              <a:defRPr sz="2200" b="1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11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คะแนนความพร้อมรัฐบาลดิจิทัลหน่วยงานภาครัฐของประเทศไทย</a:t>
            </a:r>
            <a:endParaRPr kumimoji="0" lang="th-TH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highlight>
                <a:srgbClr val="0000FF"/>
              </a:highlight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3" name="ตัวแทนหมายเลขสไลด์ 1"/>
          <p:cNvSpPr txBox="1"/>
          <p:nvPr/>
        </p:nvSpPr>
        <p:spPr>
          <a:xfrm>
            <a:off x="9437914" y="6508927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 panose="020B0604020202020204"/>
              <a:buNone/>
              <a:defRPr/>
            </a:pPr>
            <a:fld id="{ADDD58D8-6845-4EE8-8C9E-B61089B6AFC5}" type="slidenum">
              <a:rPr kumimoji="0" lang="th-TH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 panose="020B0604020202020204"/>
              </a:rPr>
              <a:t>24</a:t>
            </a:fld>
            <a:endParaRPr kumimoji="0" lang="th-TH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  <a:sym typeface="Arial" panose="020B0604020202020204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41528" y="909775"/>
            <a:ext cx="12022982" cy="18464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4394200" algn="l"/>
              </a:tabLst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คำอธิบาย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	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177800" marR="0" lvl="0" indent="-177800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4394200" algn="l"/>
              </a:tabLst>
              <a:defRPr/>
            </a:pP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สำนักงานพัฒนารัฐบาลดิจิทัล (องค์การมหาชน) หรือ สพร. สำรวจ เก็บรวบรวมข้อมูล วิเคราะห์ และวิจัย เพื่อจัดทำตัวชี้วัด ดัชนีสนับสนุนการพัฒนารัฐบาลดิจิทัลเสนอต่อคณะกรรมการพัฒนารัฐบาลดิจิทัล ซึ่งสอดคล้องกับโครงการสำรวจระดับความพร้อมการพัฒนารัฐบาลดิจิทัลหน่วยงานภาครัฐ ที่ทำการสำรวจมาอย่างต่อเนื่องตั้งแต่ปี พ.ศ. 2558 จนถึงปัจจุบัน โดยในปี พ.ศ. 2568 สพร. ได้กำหนดกลุ่มเป้าหมายในการสำรวจ จำนวนรวมทั้งสิ้น 378 หน่วยงาน ประกอบด้วย หน่วยงานภาครัฐระดับกรมหรือเทียบเท่า จำนวน 302 หน่วยงาน (ส่วนราชการ รัฐวิสาหกิจ องค์การมหาชน และหน่วยงานรูปแบบอื่น) และคณะกรรมการผู้บริหารเทคโนโลยีสารสนเทศระดับสูงระดับจังหวัด (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Provincial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Chief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Information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Officer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Committee: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PCIO)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b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จำนวน 76 จังหวัด</a:t>
            </a:r>
          </a:p>
          <a:p>
            <a:pPr marL="177800" marR="0" lvl="0" indent="-177800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4394200" algn="l"/>
              </a:tabLst>
              <a:defRPr/>
            </a:pP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ระดับความพร้อมรัฐบาลดิจิทัล แบ่งเป็น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5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ระดับ (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Initial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,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Developing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,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Defined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,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Managed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,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Optimizing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) จากการสำรวจ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7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มิติ ได้แก่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1) Policies and Practices 2) Data-driven Practices 3)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Digital Capability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4)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Public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Service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5)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Smart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Back Office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6)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Secure and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Efficient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Infrastructure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และ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7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)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Digital Technology Practices</a:t>
            </a:r>
            <a:endParaRPr kumimoji="0" lang="th-TH" sz="1400" b="0" i="0" u="none" strike="sng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177800" marR="0" lvl="0" indent="-177800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4394200" algn="l"/>
              </a:tabLst>
              <a:defRPr/>
            </a:pP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ผลการสำรวจดังกล่าวจะสามารถใช้เป็นข้อมูลประกอบการจัดทำนโยบายและแผนการขับเคลื่อนภาครัฐไปสู่การเป็นรัฐบาลดิจิทัล (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Digital Government)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โดย สพร. เป็นผู้ประมวลผลจากการสำรวจจากหน่วยงานทั้งหมดที่ประเมินตนเองตามแบบสำรวจของ สพร. (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DG Readiness Survey)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แล้วประกาศผลระดับความพร้อมรัฐบาลดิจิทัลในทุกปี ผ่านเว็บไซต์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  <a:hlinkClick r:id="rId3"/>
              </a:rPr>
              <a:t>https://www.dga.or.th/policy-standard/policy-regulation/dg-readiness-survey/</a:t>
            </a:r>
            <a:endParaRPr kumimoji="0" lang="th-TH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177800" marR="0" lvl="0" indent="-177800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4394200" algn="l"/>
              </a:tabLst>
              <a:defRPr/>
            </a:pP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รณีใช้ประเมินส่วนราชการที่อยู่ในระบบการประเมินส่วนราชการตามมาตรการปรับปรุงประสิทธิภาพในการปฏิบัติราชการของส่วนราชการตามที่สำนักงาน </a:t>
            </a:r>
            <a:r>
              <a:rPr kumimoji="0" lang="th-TH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ก.พ.ร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. กำหนดในปี 2569 จะประกอบด้วย 163 หน่วยงาน</a:t>
            </a:r>
          </a:p>
        </p:txBody>
      </p:sp>
      <p:sp>
        <p:nvSpPr>
          <p:cNvPr id="16" name="Rectangle 15"/>
          <p:cNvSpPr/>
          <p:nvPr/>
        </p:nvSpPr>
        <p:spPr>
          <a:xfrm>
            <a:off x="295681" y="2799684"/>
            <a:ext cx="6734673" cy="2754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ผู้รับผิดชอบการรายงานผล </a:t>
            </a:r>
            <a:r>
              <a:rPr kumimoji="0" lang="en-US" sz="1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สำนักงานพัฒนารัฐบาลดิจิทัล (องค์การมหาชน) (สพร.)</a:t>
            </a:r>
          </a:p>
        </p:txBody>
      </p:sp>
      <p:sp>
        <p:nvSpPr>
          <p:cNvPr id="20" name="Rectangle 19"/>
          <p:cNvSpPr/>
          <p:nvPr/>
        </p:nvSpPr>
        <p:spPr>
          <a:xfrm>
            <a:off x="4278867" y="2809209"/>
            <a:ext cx="3918206" cy="2754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ช่วงเวลารายงานผล </a:t>
            </a:r>
            <a:r>
              <a:rPr kumimoji="0" lang="en-US" sz="1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เดือน ต.ค. ของทุกปี</a:t>
            </a:r>
            <a:endParaRPr kumimoji="0" lang="en-US" sz="14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391342" y="3563451"/>
            <a:ext cx="3773168" cy="8248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b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th-TH" sz="1400" b="1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เป้าหมายแผนแม่บทภายใต้ยุทธศาสตร์ พ.ศ. </a:t>
            </a:r>
            <a:r>
              <a:rPr kumimoji="0" lang="en-US" sz="1400" b="1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2566 – 2580 </a:t>
            </a:r>
            <a:r>
              <a:rPr kumimoji="0" lang="th-TH" sz="1400" b="1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(ฉบับแก้ไขเพิ่มเติม)</a:t>
            </a:r>
            <a:r>
              <a:rPr kumimoji="0" lang="en-US" sz="1400" b="1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endParaRPr kumimoji="0" lang="th-TH" sz="1400" b="1" i="0" u="none" strike="noStrike" kern="1200" cap="none" spc="-4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0" marR="0" lvl="0" indent="0" algn="l" defTabSz="914400" rtl="0" eaLnBrk="1" fontAlgn="b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สัดส่วนหน่วยงานระดับกรมที่มีระดับความพร้อมรัฐบาล ดิจิทัลหน่วยงานภาครัฐที่อยู่ในระดับ 4 ขึ้นไป ต่อ หน่วยงานภาครัฐระดับกรมทั้งหมด </a:t>
            </a:r>
            <a:b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(ไม่น้อยกว่าร้อยละ 20 ภายในปี 2570) 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aphicFrame>
        <p:nvGraphicFramePr>
          <p:cNvPr id="21" name="Table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73623064"/>
              </p:ext>
            </p:extLst>
          </p:nvPr>
        </p:nvGraphicFramePr>
        <p:xfrm>
          <a:off x="280696" y="4388292"/>
          <a:ext cx="11357526" cy="952480"/>
        </p:xfrm>
        <a:graphic>
          <a:graphicData uri="http://schemas.openxmlformats.org/drawingml/2006/table">
            <a:tbl>
              <a:tblPr/>
              <a:tblGrid>
                <a:gridCol w="26978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2907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1264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01795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29783">
                <a:tc gridSpan="4">
                  <a:txBody>
                    <a:bodyPr/>
                    <a:lstStyle/>
                    <a:p>
                      <a:pPr rtl="0" fontAlgn="t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เกณฑ์การประเมิน </a:t>
                      </a:r>
                      <a:endParaRPr lang="th-TH" sz="1400" b="1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4763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  <a:prstDash val="solid"/>
                    </a:lnR>
                    <a:lnT w="4763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marL="61913" marR="61913" marT="23813" marB="23813">
                    <a:lnL w="4763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3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763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7158">
                <a:tc>
                  <a:txBody>
                    <a:bodyPr/>
                    <a:lstStyle/>
                    <a:p>
                      <a:pPr algn="ctr" rtl="0" fontAlgn="t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400" b="1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กลุ่ม</a:t>
                      </a:r>
                    </a:p>
                  </a:txBody>
                  <a:tcPr marL="61913" marR="61913" marT="23813" marB="23813">
                    <a:lnL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  <a:endParaRPr lang="th-TH" sz="140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เป้าหมายมาตรฐาน (75)</a:t>
                      </a:r>
                      <a:endParaRPr lang="th-TH" sz="140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E0B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  <a:endParaRPr lang="th-TH" sz="140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08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th-TH" sz="1400" b="0" dirty="0">
                          <a:solidFill>
                            <a:srgbClr val="0000F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กลุ่ม 4</a:t>
                      </a: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dirty="0">
                          <a:solidFill>
                            <a:srgbClr val="0000F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90 – 100 </a:t>
                      </a:r>
                      <a:r>
                        <a:rPr lang="th-TH" sz="1400" b="0" dirty="0">
                          <a:solidFill>
                            <a:srgbClr val="0000F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คะแนน</a:t>
                      </a:r>
                    </a:p>
                  </a:txBody>
                  <a:tcPr marL="61913" marR="61913" marT="23813" marB="23813">
                    <a:lnL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th-TH" sz="1400" b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90 คะแนน</a:t>
                      </a:r>
                    </a:p>
                  </a:txBody>
                  <a:tcPr marL="61913" marR="61913" marT="23813" marB="23813">
                    <a:lnL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defRPr/>
                      </a:pPr>
                      <a:r>
                        <a:rPr lang="th-TH" sz="1400" b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95 คะแนน</a:t>
                      </a:r>
                    </a:p>
                  </a:txBody>
                  <a:tcPr marL="61913" marR="61913" marT="23813" marB="23813">
                    <a:lnL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defRPr/>
                      </a:pPr>
                      <a:r>
                        <a:rPr lang="th-TH" sz="1400" b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มากกว่า 95 คะแนน</a:t>
                      </a:r>
                    </a:p>
                  </a:txBody>
                  <a:tcPr marL="61913" marR="61913" marT="23813" marB="23813">
                    <a:lnL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4" name="Rectangle 23"/>
          <p:cNvSpPr/>
          <p:nvPr/>
        </p:nvSpPr>
        <p:spPr>
          <a:xfrm>
            <a:off x="169438" y="3157501"/>
            <a:ext cx="3433048" cy="2431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 ปี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</a:t>
            </a:r>
            <a:r>
              <a:rPr lang="en-US" sz="1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9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-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aphicFrame>
        <p:nvGraphicFramePr>
          <p:cNvPr id="25" name="Table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6131893"/>
              </p:ext>
            </p:extLst>
          </p:nvPr>
        </p:nvGraphicFramePr>
        <p:xfrm>
          <a:off x="253411" y="3442026"/>
          <a:ext cx="8050912" cy="8783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5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1085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7405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4765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5501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55010">
                  <a:extLst>
                    <a:ext uri="{9D8B030D-6E8A-4147-A177-3AD203B41FA5}">
                      <a16:colId xmlns:a16="http://schemas.microsoft.com/office/drawing/2014/main" val="2191040274"/>
                    </a:ext>
                  </a:extLst>
                </a:gridCol>
                <a:gridCol w="88054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80547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880547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880547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880547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0">
                <a:tc gridSpan="6"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ข้อมูลพื้นฐาน</a:t>
                      </a:r>
                      <a:r>
                        <a:rPr lang="th-TH" sz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Baseline)</a:t>
                      </a:r>
                      <a:endParaRPr lang="en-US" sz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endParaRPr lang="en-US" sz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r>
                        <a:rPr lang="th-TH" sz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 – 2570 (</a:t>
                      </a:r>
                      <a:r>
                        <a:rPr lang="th-TH" sz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ถ้ามี)</a:t>
                      </a:r>
                      <a:endParaRPr lang="en-US" sz="120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2564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2568</a:t>
                      </a:r>
                      <a:endParaRPr lang="en-US" sz="12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 b="1">
                          <a:solidFill>
                            <a:srgbClr val="0000F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2569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9067">
                <a:tc>
                  <a:txBody>
                    <a:bodyPr/>
                    <a:lstStyle/>
                    <a:p>
                      <a:pPr algn="ctr" fontAlgn="b">
                        <a:lnSpc>
                          <a:spcPct val="85000"/>
                        </a:lnSpc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59.68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85000"/>
                        </a:lnSpc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68.69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58.68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84.38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85000"/>
                        </a:lnSpc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83.25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85000"/>
                        </a:lnSpc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90.14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85000"/>
                        </a:lnSpc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85000"/>
                        </a:lnSpc>
                      </a:pPr>
                      <a:r>
                        <a:rPr lang="th-TH" sz="1200" b="0" i="0" u="none" strike="noStrike" dirty="0">
                          <a:solidFill>
                            <a:srgbClr val="0000F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  <a:endParaRPr lang="en-US" sz="1200" b="0" i="0" u="none" strike="noStrike" dirty="0">
                        <a:solidFill>
                          <a:srgbClr val="0000FF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-</a:t>
                      </a: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-</a:t>
                      </a: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-</a:t>
                      </a: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pSp>
        <p:nvGrpSpPr>
          <p:cNvPr id="6" name="Group 15"/>
          <p:cNvGrpSpPr/>
          <p:nvPr/>
        </p:nvGrpSpPr>
        <p:grpSpPr>
          <a:xfrm>
            <a:off x="-11874" y="-8326"/>
            <a:ext cx="12215748" cy="594744"/>
            <a:chOff x="-38364" y="573594"/>
            <a:chExt cx="12192000" cy="569333"/>
          </a:xfrm>
          <a:solidFill>
            <a:schemeClr val="accent5">
              <a:lumMod val="75000"/>
            </a:schemeClr>
          </a:solidFill>
        </p:grpSpPr>
        <p:sp>
          <p:nvSpPr>
            <p:cNvPr id="12" name="Rectangle 17"/>
            <p:cNvSpPr/>
            <p:nvPr/>
          </p:nvSpPr>
          <p:spPr>
            <a:xfrm>
              <a:off x="-38364" y="573594"/>
              <a:ext cx="12192000" cy="55739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3" name="TextBox 20"/>
            <p:cNvSpPr txBox="1"/>
            <p:nvPr/>
          </p:nvSpPr>
          <p:spPr>
            <a:xfrm>
              <a:off x="-34190" y="607566"/>
              <a:ext cx="7197911" cy="535361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ts val="18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th-TH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ตัวชี้วัด  กรมประมง</a:t>
              </a:r>
            </a:p>
            <a:p>
              <a:pPr marL="0" marR="0" lvl="0" indent="0" algn="l" defTabSz="914400" rtl="0" eaLnBrk="1" fontAlgn="auto" latinLnBrk="0" hangingPunct="1">
                <a:lnSpc>
                  <a:spcPts val="18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th-TH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ตามมาตรการปรับปรุงประสิทธิภาพในการปฏิบัติราชการ ประจำปีงบประมาณ พ.ศ. </a:t>
              </a:r>
              <a:r>
                <a: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256</a:t>
              </a:r>
              <a:r>
                <a:rPr kumimoji="0" lang="th-TH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8</a:t>
              </a:r>
            </a:p>
          </p:txBody>
        </p:sp>
      </p:grpSp>
      <p:graphicFrame>
        <p:nvGraphicFramePr>
          <p:cNvPr id="5" name="ตาราง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6405026"/>
              </p:ext>
            </p:extLst>
          </p:nvPr>
        </p:nvGraphicFramePr>
        <p:xfrm>
          <a:off x="279484" y="5624410"/>
          <a:ext cx="11401073" cy="33521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783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72275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04737">
                <a:tc>
                  <a:txBody>
                    <a:bodyPr/>
                    <a:lstStyle/>
                    <a:p>
                      <a:r>
                        <a:rPr lang="th-TH" sz="1600" b="1" strike="noStrik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หน่วยงานรับผิดชอบหลัก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th-TH" sz="1600" b="1" strike="noStrike" kern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ศูนย์เทคโนโลยีสารสนเทศและการสื่อสาร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pSp>
        <p:nvGrpSpPr>
          <p:cNvPr id="7" name="Group 20">
            <a:extLst>
              <a:ext uri="{FF2B5EF4-FFF2-40B4-BE49-F238E27FC236}">
                <a16:creationId xmlns:a16="http://schemas.microsoft.com/office/drawing/2014/main" id="{F4B1929C-2196-7BD8-92F4-3042F73C9411}"/>
              </a:ext>
            </a:extLst>
          </p:cNvPr>
          <p:cNvGrpSpPr/>
          <p:nvPr/>
        </p:nvGrpSpPr>
        <p:grpSpPr>
          <a:xfrm>
            <a:off x="0" y="0"/>
            <a:ext cx="12192000" cy="582274"/>
            <a:chOff x="23748" y="26478"/>
            <a:chExt cx="12192000" cy="557396"/>
          </a:xfrm>
        </p:grpSpPr>
        <p:grpSp>
          <p:nvGrpSpPr>
            <p:cNvPr id="8" name="Group 23">
              <a:extLst>
                <a:ext uri="{FF2B5EF4-FFF2-40B4-BE49-F238E27FC236}">
                  <a16:creationId xmlns:a16="http://schemas.microsoft.com/office/drawing/2014/main" id="{3B03453D-B9F4-AE00-CE62-48EA7E198949}"/>
                </a:ext>
              </a:extLst>
            </p:cNvPr>
            <p:cNvGrpSpPr/>
            <p:nvPr/>
          </p:nvGrpSpPr>
          <p:grpSpPr>
            <a:xfrm>
              <a:off x="23748" y="26478"/>
              <a:ext cx="12192000" cy="557396"/>
              <a:chOff x="-38364" y="573594"/>
              <a:chExt cx="12192000" cy="557396"/>
            </a:xfrm>
          </p:grpSpPr>
          <p:sp>
            <p:nvSpPr>
              <p:cNvPr id="18" name="Rectangle 25">
                <a:extLst>
                  <a:ext uri="{FF2B5EF4-FFF2-40B4-BE49-F238E27FC236}">
                    <a16:creationId xmlns:a16="http://schemas.microsoft.com/office/drawing/2014/main" id="{EE314712-7465-37C0-BBBD-04CE47F302D9}"/>
                  </a:ext>
                </a:extLst>
              </p:cNvPr>
              <p:cNvSpPr/>
              <p:nvPr/>
            </p:nvSpPr>
            <p:spPr>
              <a:xfrm>
                <a:off x="-38364" y="573594"/>
                <a:ext cx="12192000" cy="557396"/>
              </a:xfrm>
              <a:prstGeom prst="rect">
                <a:avLst/>
              </a:prstGeom>
              <a:solidFill>
                <a:srgbClr val="0020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9" name="TextBox 20">
                <a:extLst>
                  <a:ext uri="{FF2B5EF4-FFF2-40B4-BE49-F238E27FC236}">
                    <a16:creationId xmlns:a16="http://schemas.microsoft.com/office/drawing/2014/main" id="{613DF67C-3F3B-366A-1043-477C54033C1D}"/>
                  </a:ext>
                </a:extLst>
              </p:cNvPr>
              <p:cNvSpPr txBox="1"/>
              <p:nvPr/>
            </p:nvSpPr>
            <p:spPr>
              <a:xfrm>
                <a:off x="25699" y="697093"/>
                <a:ext cx="7197911" cy="32108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ts val="18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ตัวชี้วัด</a:t>
                </a:r>
                <a:r>
                  <a:rPr kumimoji="0" lang="en-US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 </a:t>
                </a:r>
                <a:r>
                  <a:rPr kumimoji="0" lang="th-TH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การประเมินความพร้อมรัฐบาลดิจิทัลของหน่วยงานภาครัฐ (</a:t>
                </a:r>
                <a:r>
                  <a:rPr kumimoji="0" lang="en-US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DG Readiness Survey</a:t>
                </a:r>
                <a:r>
                  <a:rPr kumimoji="0" lang="th-TH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)</a:t>
                </a:r>
                <a:endParaRPr kumimoji="0" lang="th-TH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endParaRPr>
              </a:p>
            </p:txBody>
          </p:sp>
        </p:grpSp>
        <p:sp>
          <p:nvSpPr>
            <p:cNvPr id="14" name="TextBox 24">
              <a:extLst>
                <a:ext uri="{FF2B5EF4-FFF2-40B4-BE49-F238E27FC236}">
                  <a16:creationId xmlns:a16="http://schemas.microsoft.com/office/drawing/2014/main" id="{BA9793C5-3789-8BF8-6656-A38599B095DF}"/>
                </a:ext>
              </a:extLst>
            </p:cNvPr>
            <p:cNvSpPr txBox="1"/>
            <p:nvPr/>
          </p:nvSpPr>
          <p:spPr>
            <a:xfrm>
              <a:off x="9639114" y="133481"/>
              <a:ext cx="2168443" cy="353552"/>
            </a:xfrm>
            <a:prstGeom prst="rect">
              <a:avLst/>
            </a:prstGeom>
            <a:solidFill>
              <a:schemeClr val="accent2"/>
            </a:solidFill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KPI Template</a:t>
              </a: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7326037" y="343906"/>
            <a:ext cx="825578" cy="559499"/>
            <a:chOff x="7077929" y="400971"/>
            <a:chExt cx="825578" cy="559499"/>
          </a:xfrm>
        </p:grpSpPr>
        <p:pic>
          <p:nvPicPr>
            <p:cNvPr id="11" name="Picture 1" descr="C:\Users\dathpan\Downloads\056aac9a306aef891367aae43a86394b.jp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124561" y="400971"/>
              <a:ext cx="706279" cy="5594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" name="Rectangle 14"/>
            <p:cNvSpPr/>
            <p:nvPr/>
          </p:nvSpPr>
          <p:spPr>
            <a:xfrm>
              <a:off x="7077929" y="469728"/>
              <a:ext cx="825578" cy="48064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th-TH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น้ำหนัก</a:t>
              </a:r>
              <a:br>
                <a:rPr kumimoji="0" lang="th-TH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</a:b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5</a:t>
              </a:r>
              <a:endPara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Rectangle 260"/>
          <p:cNvSpPr/>
          <p:nvPr/>
        </p:nvSpPr>
        <p:spPr>
          <a:xfrm>
            <a:off x="58670" y="953716"/>
            <a:ext cx="12103316" cy="2062103"/>
          </a:xfrm>
          <a:prstGeom prst="rect">
            <a:avLst/>
          </a:prstGeom>
          <a:ln w="6350">
            <a:noFill/>
          </a:ln>
        </p:spPr>
        <p:txBody>
          <a:bodyPr wrap="square">
            <a:spAutoFit/>
          </a:bodyPr>
          <a:lstStyle/>
          <a:p>
            <a:pPr marL="805180" marR="0" lvl="0" indent="-80518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คำอธิบาย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	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144145" indent="-144145">
              <a:buClr>
                <a:srgbClr val="000000"/>
              </a:buClr>
              <a:buSzPts val="1800"/>
              <a:buFont typeface="Arial" panose="020B0604020202020204"/>
              <a:buChar char="•"/>
              <a:defRPr/>
            </a:pP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ประเมินความพึงพอใจใช้ข้อมูลจากผลการประเมินคุณธรรมและความโปร่งใสในการดำเนินงานของหน่วยงานภาครัฐ (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Integrity and Transparency Assessment: ITA)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ในแบบวัดการรับรู้ของผู้มีส่วนได้ส่วนเสีย</a:t>
            </a:r>
            <a:b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จากภายนอก (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External Integrity and Transparency Assessment: EIT)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โดยการเก็บรวบรวมข้อมูลผู้มีส่วนได้ส่วนเสียภายนอก (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EIT)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จะมีการจำแนกออกเป็น 2 ส่วน คือ ส่วนที่ 1 ผู้รับบริการหรือติดต่อราชการ</a:t>
            </a:r>
            <a:b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เข้าตอบด้วยตนเอง (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EIT Public)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และส่วนที่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สำนักงาน ป.ป.ช. จัดเก็บข้อมูล (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EIT Survey)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lang="th-TH" sz="1600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ที่ </a:t>
            </a:r>
            <a:r>
              <a:rPr lang="en-US" sz="1600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</a:t>
            </a:r>
            <a:r>
              <a:rPr lang="th-TH" sz="1600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โดยสำนักงาน ป.ป.ช. จะเป็นผู้วิเคราะห์กลุ่มเป้าหมาย คัดเลือก และจัดเก็บข้อมูลจากผู้มีส่วนได้ส่วนเสียภายนอก โดยมีกลุ่มตัวอย่างที่ใช้ ในการจัดเก็บข้อมูลส่วนที่ 2 จำนวนร้อยละ 20 ของจำนวนกลุ่มตัวอย่างของส่วนที่ 1 แต่จะต้องมีจำนวนไม่น้อยกว่า 20 คน หรือตามที่สำนักงาน ป.ป.ช. กำหนด </a:t>
            </a:r>
          </a:p>
          <a:p>
            <a:pPr marL="144145" indent="-144145">
              <a:buClr>
                <a:srgbClr val="000000"/>
              </a:buClr>
              <a:buSzPts val="1800"/>
              <a:buFont typeface="Arial" panose="020B0604020202020204"/>
              <a:buChar char="•"/>
              <a:defRPr/>
            </a:pP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ผู้มีส่วนได้ส่วนเสียภายนอก หมายถึง บุคคล นิติบุคคล บริษัทเอกชน หรือหน่วยงานของรัฐอื่นที่เคยมารับบริการหรือมาติดต่อตามภารกิจของหน่วยงานภาครัฐ รวมไปถึงพนักงานจ้างเหมาบริการ ในรอบปีงบประมาณ พ.ศ. 2569 นอกจากนี้ ยังหมายรวมถึงผู้มีส่วนได้ส่วนเสียสำคัญหรือผู้มีส่วนได้ส่วนเสียทางใดทางหนึ่งหรือได้รับผลกระทบจากการกำหนดนโยบาย การปฏิบัติหน้าที่หรือการดำเนินงานตามภารกิจของหน่วยงาน</a:t>
            </a:r>
          </a:p>
          <a:p>
            <a:pPr marL="144145" indent="-144145">
              <a:buClr>
                <a:srgbClr val="000000"/>
              </a:buClr>
              <a:buSzPts val="1800"/>
              <a:buFont typeface="Arial" panose="020B0604020202020204"/>
              <a:buChar char="•"/>
              <a:defRPr/>
            </a:pP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วิธีการวัด ใช้ผลคะแนน </a:t>
            </a:r>
            <a:r>
              <a:rPr lang="en-US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EIT Survey 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ของสำนักงาน ป.ป.ช.</a:t>
            </a:r>
            <a:endParaRPr kumimoji="0" lang="th-TH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2" name="Google Shape;259;p8"/>
          <p:cNvSpPr/>
          <p:nvPr/>
        </p:nvSpPr>
        <p:spPr>
          <a:xfrm>
            <a:off x="38989" y="647681"/>
            <a:ext cx="9722639" cy="3385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989330" marR="0" lvl="0" indent="-98933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Sarabun"/>
              <a:buNone/>
              <a:defRPr/>
            </a:pPr>
            <a:r>
              <a:rPr kumimoji="0" lang="th-TH" sz="2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ตัวชี้วัด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lang="en-US" sz="20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12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</a:t>
            </a: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sz="2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คะแนน </a:t>
            </a:r>
            <a:r>
              <a:rPr kumimoji="0" lang="en-US" sz="2000" b="1" i="0" u="none" strike="noStrike" kern="120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EIT</a:t>
            </a:r>
            <a:r>
              <a:rPr lang="th-TH" sz="2000" b="1" kern="0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Sarabun"/>
              </a:rPr>
              <a:t> </a:t>
            </a:r>
            <a:r>
              <a:rPr lang="en-US" sz="2000" b="1" kern="0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Sarabun"/>
              </a:rPr>
              <a:t>Survey</a:t>
            </a:r>
            <a:r>
              <a:rPr kumimoji="0" lang="th-TH" sz="2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959453"/>
              </p:ext>
            </p:extLst>
          </p:nvPr>
        </p:nvGraphicFramePr>
        <p:xfrm>
          <a:off x="161831" y="5007118"/>
          <a:ext cx="11514023" cy="825226"/>
        </p:xfrm>
        <a:graphic>
          <a:graphicData uri="http://schemas.openxmlformats.org/drawingml/2006/table">
            <a:tbl>
              <a:tblPr/>
              <a:tblGrid>
                <a:gridCol w="27350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666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527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05953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29783">
                <a:tc gridSpan="4">
                  <a:txBody>
                    <a:bodyPr/>
                    <a:lstStyle/>
                    <a:p>
                      <a:pPr rtl="0" fontAlgn="t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เกณฑ์การประเมิน </a:t>
                      </a:r>
                      <a:endParaRPr lang="th-TH" sz="1600" b="1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4763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  <a:prstDash val="solid"/>
                    </a:lnR>
                    <a:lnT w="4763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marL="61913" marR="61913" marT="23813" marB="23813">
                    <a:lnL w="4763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3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763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7158">
                <a:tc>
                  <a:txBody>
                    <a:bodyPr/>
                    <a:lstStyle/>
                    <a:p>
                      <a:pPr algn="ctr" rtl="0" fontAlgn="t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600" b="1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กลุ่ม</a:t>
                      </a:r>
                    </a:p>
                  </a:txBody>
                  <a:tcPr marL="61913" marR="61913" marT="23813" marB="23813">
                    <a:lnL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  <a:endParaRPr lang="th-TH" sz="160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เป้าหมายมาตรฐาน (75)</a:t>
                      </a:r>
                      <a:endParaRPr lang="th-TH" sz="160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E0B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  <a:endParaRPr lang="th-TH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08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7597"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th-TH" sz="1600" b="0" dirty="0">
                          <a:solidFill>
                            <a:srgbClr val="0000F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กลุ่มที่ 2</a:t>
                      </a:r>
                    </a:p>
                  </a:txBody>
                  <a:tcPr marL="61913" marR="61913" marT="23813" marB="23813">
                    <a:lnL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th-TH" sz="1600" b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80  คะแนน</a:t>
                      </a:r>
                    </a:p>
                  </a:txBody>
                  <a:tcPr marL="61913" marR="61913" marT="23813" marB="23813">
                    <a:lnL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defRPr/>
                      </a:pPr>
                      <a:r>
                        <a:rPr lang="th-TH" sz="1600" b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90 คะแนน</a:t>
                      </a:r>
                    </a:p>
                  </a:txBody>
                  <a:tcPr marL="61913" marR="61913" marT="23813" marB="23813">
                    <a:lnL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defRPr/>
                      </a:pPr>
                      <a:r>
                        <a:rPr lang="th-TH" sz="1600" b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 คะแนน</a:t>
                      </a:r>
                    </a:p>
                  </a:txBody>
                  <a:tcPr marL="61913" marR="61913" marT="23813" marB="23813">
                    <a:lnL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4" name="Rectangle 13"/>
          <p:cNvSpPr/>
          <p:nvPr/>
        </p:nvSpPr>
        <p:spPr>
          <a:xfrm>
            <a:off x="58670" y="3554316"/>
            <a:ext cx="3433048" cy="259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 ปี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2569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95644948"/>
              </p:ext>
            </p:extLst>
          </p:nvPr>
        </p:nvGraphicFramePr>
        <p:xfrm>
          <a:off x="161831" y="3795815"/>
          <a:ext cx="8013665" cy="983715"/>
        </p:xfrm>
        <a:graphic>
          <a:graphicData uri="http://schemas.openxmlformats.org/drawingml/2006/table">
            <a:tbl>
              <a:tblPr firstRow="1" bandRow="1"/>
              <a:tblGrid>
                <a:gridCol w="72851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2851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2851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2851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2851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28515">
                  <a:extLst>
                    <a:ext uri="{9D8B030D-6E8A-4147-A177-3AD203B41FA5}">
                      <a16:colId xmlns:a16="http://schemas.microsoft.com/office/drawing/2014/main" val="2406885171"/>
                    </a:ext>
                  </a:extLst>
                </a:gridCol>
                <a:gridCol w="72851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2851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2851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728515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728515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0">
                <a:tc gridSpan="6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ข้อมูลพื้นฐาน</a:t>
                      </a: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Baseline)</a:t>
                      </a:r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 gridSpan="5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r>
                        <a:rPr lang="th-TH" sz="16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6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 – 2570 (</a:t>
                      </a:r>
                      <a:r>
                        <a:rPr lang="th-TH" sz="16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ถ้ามี)</a:t>
                      </a:r>
                      <a:endParaRPr lang="en-US" sz="16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2563</a:t>
                      </a:r>
                    </a:p>
                  </a:txBody>
                  <a:tcPr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2564</a:t>
                      </a:r>
                    </a:p>
                  </a:txBody>
                  <a:tcPr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2565</a:t>
                      </a:r>
                    </a:p>
                  </a:txBody>
                  <a:tcPr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2568</a:t>
                      </a:r>
                      <a:endParaRPr lang="en-US" sz="16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2569</a:t>
                      </a:r>
                    </a:p>
                  </a:txBody>
                  <a:tcPr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2570</a:t>
                      </a:r>
                    </a:p>
                  </a:txBody>
                  <a:tcPr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906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>
                        <a:lnSpc>
                          <a:spcPct val="85000"/>
                        </a:lnSpc>
                      </a:pPr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  <a:endParaRPr lang="en-US" sz="16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>
                        <a:lnSpc>
                          <a:spcPct val="85000"/>
                        </a:lnSpc>
                      </a:pPr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  <a:endParaRPr lang="en-US" sz="16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85.22</a:t>
                      </a:r>
                    </a:p>
                  </a:txBody>
                  <a:tcPr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>
                        <a:lnSpc>
                          <a:spcPct val="85000"/>
                        </a:lnSpc>
                      </a:pPr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82.08</a:t>
                      </a:r>
                      <a:endParaRPr lang="en-US" sz="16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85000"/>
                        </a:lnSpc>
                      </a:pPr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86.08</a:t>
                      </a:r>
                      <a:endParaRPr lang="en-US" sz="16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>
                        <a:lnSpc>
                          <a:spcPct val="85000"/>
                        </a:lnSpc>
                      </a:pPr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  <a:endParaRPr lang="en-US" sz="16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>
                        <a:lnSpc>
                          <a:spcPct val="85000"/>
                        </a:lnSpc>
                      </a:pPr>
                      <a:r>
                        <a:rPr lang="th-TH" sz="1600" b="0" i="0" u="none" strike="noStrike" dirty="0">
                          <a:solidFill>
                            <a:srgbClr val="0000F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  <a:endParaRPr lang="en-US" sz="1600" b="0" i="0" u="none" strike="noStrike" dirty="0">
                        <a:solidFill>
                          <a:srgbClr val="0000FF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-</a:t>
                      </a:r>
                      <a:endParaRPr kumimoji="0" lang="en-US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-</a:t>
                      </a:r>
                      <a:endParaRPr kumimoji="0" lang="en-US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-</a:t>
                      </a:r>
                      <a:endParaRPr kumimoji="0" lang="en-US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5" name="Slide Number Placeholder 3"/>
          <p:cNvSpPr txBox="1"/>
          <p:nvPr/>
        </p:nvSpPr>
        <p:spPr>
          <a:xfrm>
            <a:off x="9448800" y="650906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C787E290-76B0-4EA1-9FB1-BF333C18EEE2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Calibri" panose="020F0502020204030204" pitchFamily="34" charset="0"/>
              </a:rPr>
              <a:t>25</a:t>
            </a:fld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 PSK"/>
              <a:ea typeface="+mn-ea"/>
              <a:cs typeface="Calibri" panose="020F0502020204030204" pitchFamily="34" charset="0"/>
            </a:endParaRPr>
          </a:p>
        </p:txBody>
      </p:sp>
      <p:grpSp>
        <p:nvGrpSpPr>
          <p:cNvPr id="4" name="Group 15"/>
          <p:cNvGrpSpPr/>
          <p:nvPr/>
        </p:nvGrpSpPr>
        <p:grpSpPr>
          <a:xfrm>
            <a:off x="-11874" y="-8326"/>
            <a:ext cx="12215748" cy="594744"/>
            <a:chOff x="-38364" y="573594"/>
            <a:chExt cx="12192000" cy="569333"/>
          </a:xfrm>
          <a:solidFill>
            <a:schemeClr val="accent5">
              <a:lumMod val="75000"/>
            </a:schemeClr>
          </a:solidFill>
        </p:grpSpPr>
        <p:sp>
          <p:nvSpPr>
            <p:cNvPr id="9" name="Rectangle 17"/>
            <p:cNvSpPr/>
            <p:nvPr/>
          </p:nvSpPr>
          <p:spPr>
            <a:xfrm>
              <a:off x="-38364" y="573594"/>
              <a:ext cx="12192000" cy="55739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" name="TextBox 20"/>
            <p:cNvSpPr txBox="1"/>
            <p:nvPr/>
          </p:nvSpPr>
          <p:spPr>
            <a:xfrm>
              <a:off x="-34190" y="607566"/>
              <a:ext cx="7197911" cy="535361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ts val="18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th-TH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ตัวชี้วัด  กรมประมง</a:t>
              </a:r>
            </a:p>
            <a:p>
              <a:pPr marL="0" marR="0" lvl="0" indent="0" algn="l" defTabSz="914400" rtl="0" eaLnBrk="1" fontAlgn="auto" latinLnBrk="0" hangingPunct="1">
                <a:lnSpc>
                  <a:spcPts val="18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th-TH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ตามมาตรการปรับปรุงประสิทธิภาพในการปฏิบัติราชการ ประจำปีงบประมาณ พ.ศ. </a:t>
              </a:r>
              <a:r>
                <a: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256</a:t>
              </a:r>
              <a:r>
                <a:rPr kumimoji="0" lang="th-TH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8</a:t>
              </a:r>
            </a:p>
          </p:txBody>
        </p:sp>
      </p:grpSp>
      <p:sp>
        <p:nvSpPr>
          <p:cNvPr id="6" name="Rectangle 265"/>
          <p:cNvSpPr/>
          <p:nvPr/>
        </p:nvSpPr>
        <p:spPr>
          <a:xfrm>
            <a:off x="227544" y="3002063"/>
            <a:ext cx="7478295" cy="3016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435100" marR="0" lvl="0" indent="-1435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defRPr/>
            </a:pPr>
            <a:r>
              <a:rPr kumimoji="0" lang="th-TH" sz="1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ผู้รับผิดชอบการรายงานผล </a:t>
            </a:r>
            <a:r>
              <a:rPr kumimoji="0" lang="en-US" sz="1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สำนักงานคณะกรรมการป้องกันและปราบปรามการทุจริต</a:t>
            </a:r>
            <a:r>
              <a:rPr kumimoji="0" lang="th-TH" sz="160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แห่งชาติ  ช่วง</a:t>
            </a:r>
            <a:r>
              <a:rPr kumimoji="0" lang="th-TH" sz="1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เวลารายงานผล </a:t>
            </a:r>
            <a:r>
              <a:rPr kumimoji="0" lang="en-US" sz="1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ทุกปีงบประมาณ</a:t>
            </a:r>
            <a:endParaRPr kumimoji="0" lang="en-US" sz="16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 PSK"/>
              <a:ea typeface="+mn-ea"/>
              <a:cs typeface="TH SarabunPSK" panose="020B0500040200020003" pitchFamily="34" charset="-34"/>
            </a:endParaRPr>
          </a:p>
        </p:txBody>
      </p:sp>
      <p:graphicFrame>
        <p:nvGraphicFramePr>
          <p:cNvPr id="13" name="ตาราง 12"/>
          <p:cNvGraphicFramePr>
            <a:graphicFrameLocks noGrp="1"/>
          </p:cNvGraphicFramePr>
          <p:nvPr/>
        </p:nvGraphicFramePr>
        <p:xfrm>
          <a:off x="161831" y="6059932"/>
          <a:ext cx="11514023" cy="33521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2360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79041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04737">
                <a:tc>
                  <a:txBody>
                    <a:bodyPr/>
                    <a:lstStyle/>
                    <a:p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หน่วยงานรับผิดชอบหลัก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th-TH" sz="1600" b="1" strike="noStrike" kern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กองบริหารทรัพยากรบุคคล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pSp>
        <p:nvGrpSpPr>
          <p:cNvPr id="7" name="Group 20">
            <a:extLst>
              <a:ext uri="{FF2B5EF4-FFF2-40B4-BE49-F238E27FC236}">
                <a16:creationId xmlns:a16="http://schemas.microsoft.com/office/drawing/2014/main" id="{2E76DDAD-6828-9106-BEA1-BF9692BD4CF4}"/>
              </a:ext>
            </a:extLst>
          </p:cNvPr>
          <p:cNvGrpSpPr/>
          <p:nvPr/>
        </p:nvGrpSpPr>
        <p:grpSpPr>
          <a:xfrm>
            <a:off x="0" y="0"/>
            <a:ext cx="12192000" cy="610585"/>
            <a:chOff x="23748" y="26478"/>
            <a:chExt cx="12192000" cy="584499"/>
          </a:xfrm>
        </p:grpSpPr>
        <p:grpSp>
          <p:nvGrpSpPr>
            <p:cNvPr id="15" name="Group 23">
              <a:extLst>
                <a:ext uri="{FF2B5EF4-FFF2-40B4-BE49-F238E27FC236}">
                  <a16:creationId xmlns:a16="http://schemas.microsoft.com/office/drawing/2014/main" id="{ABC68EA0-5170-5B05-535F-C5C5D421381D}"/>
                </a:ext>
              </a:extLst>
            </p:cNvPr>
            <p:cNvGrpSpPr/>
            <p:nvPr/>
          </p:nvGrpSpPr>
          <p:grpSpPr>
            <a:xfrm>
              <a:off x="23748" y="26478"/>
              <a:ext cx="12192000" cy="584499"/>
              <a:chOff x="-38364" y="573594"/>
              <a:chExt cx="12192000" cy="584499"/>
            </a:xfrm>
          </p:grpSpPr>
          <p:sp>
            <p:nvSpPr>
              <p:cNvPr id="18" name="Rectangle 25">
                <a:extLst>
                  <a:ext uri="{FF2B5EF4-FFF2-40B4-BE49-F238E27FC236}">
                    <a16:creationId xmlns:a16="http://schemas.microsoft.com/office/drawing/2014/main" id="{21ED1C94-3255-F004-F7B5-D56583B95D03}"/>
                  </a:ext>
                </a:extLst>
              </p:cNvPr>
              <p:cNvSpPr/>
              <p:nvPr/>
            </p:nvSpPr>
            <p:spPr>
              <a:xfrm>
                <a:off x="-38364" y="573594"/>
                <a:ext cx="12192000" cy="557396"/>
              </a:xfrm>
              <a:prstGeom prst="rect">
                <a:avLst/>
              </a:prstGeom>
              <a:solidFill>
                <a:srgbClr val="0020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9" name="TextBox 20">
                <a:extLst>
                  <a:ext uri="{FF2B5EF4-FFF2-40B4-BE49-F238E27FC236}">
                    <a16:creationId xmlns:a16="http://schemas.microsoft.com/office/drawing/2014/main" id="{A32A7B10-56C8-4718-F64E-B61D798ACAB0}"/>
                  </a:ext>
                </a:extLst>
              </p:cNvPr>
              <p:cNvSpPr txBox="1"/>
              <p:nvPr/>
            </p:nvSpPr>
            <p:spPr>
              <a:xfrm>
                <a:off x="25699" y="616041"/>
                <a:ext cx="7197911" cy="54205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lnSpc>
                    <a:spcPts val="1800"/>
                  </a:lnSpc>
                  <a:defRPr/>
                </a:pPr>
                <a:r>
                  <a:rPr lang="th-TH" sz="2400" b="1" dirty="0">
                    <a:solidFill>
                      <a:prstClr val="white"/>
                    </a:solidFill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ตัวชี้วัด  กรมประมง</a:t>
                </a:r>
              </a:p>
              <a:p>
                <a:pPr lvl="0">
                  <a:lnSpc>
                    <a:spcPts val="1800"/>
                  </a:lnSpc>
                  <a:defRPr/>
                </a:pPr>
                <a:r>
                  <a:rPr lang="th-TH" sz="2000" b="1" dirty="0">
                    <a:solidFill>
                      <a:prstClr val="white"/>
                    </a:solidFill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ตามมาตรการปรับปรุงประสิทธิภาพในการปฏิบัติราชการ ประจำปีงบประมาณ พ.ศ. </a:t>
                </a:r>
                <a:r>
                  <a:rPr lang="en-US" sz="2000" b="1" dirty="0">
                    <a:solidFill>
                      <a:prstClr val="white"/>
                    </a:solidFill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2569</a:t>
                </a:r>
                <a:endParaRPr lang="th-TH" sz="2000" b="1" dirty="0">
                  <a:solidFill>
                    <a:prstClr val="white"/>
                  </a:solidFill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endParaRPr>
              </a:p>
            </p:txBody>
          </p:sp>
        </p:grpSp>
        <p:sp>
          <p:nvSpPr>
            <p:cNvPr id="17" name="TextBox 24">
              <a:extLst>
                <a:ext uri="{FF2B5EF4-FFF2-40B4-BE49-F238E27FC236}">
                  <a16:creationId xmlns:a16="http://schemas.microsoft.com/office/drawing/2014/main" id="{CD08151C-0DB6-6518-E072-652B4DA6B92F}"/>
                </a:ext>
              </a:extLst>
            </p:cNvPr>
            <p:cNvSpPr txBox="1"/>
            <p:nvPr/>
          </p:nvSpPr>
          <p:spPr>
            <a:xfrm>
              <a:off x="9639114" y="133481"/>
              <a:ext cx="2168443" cy="353552"/>
            </a:xfrm>
            <a:prstGeom prst="rect">
              <a:avLst/>
            </a:prstGeom>
            <a:solidFill>
              <a:schemeClr val="accent2"/>
            </a:solidFill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KPI Template</a:t>
              </a: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6939870" y="308259"/>
            <a:ext cx="936929" cy="621560"/>
            <a:chOff x="12240606" y="1307654"/>
            <a:chExt cx="1107285" cy="615553"/>
          </a:xfrm>
        </p:grpSpPr>
        <p:pic>
          <p:nvPicPr>
            <p:cNvPr id="10" name="Picture 9" descr="C:\Users\dathpan\Downloads\056aac9a306aef891367aae43a86394b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12441110" y="1307654"/>
              <a:ext cx="706279" cy="6155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" name="TextBox 2"/>
            <p:cNvSpPr txBox="1">
              <a:spLocks noChangeArrowheads="1"/>
            </p:cNvSpPr>
            <p:nvPr/>
          </p:nvSpPr>
          <p:spPr bwMode="auto">
            <a:xfrm>
              <a:off x="12240606" y="1411557"/>
              <a:ext cx="1107285" cy="4882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th-TH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น้ำหนัก</a:t>
              </a:r>
              <a:br>
                <a:rPr kumimoji="0" lang="en-US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</a:br>
              <a:r>
                <a:rPr kumimoji="0" lang="en-US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10</a:t>
              </a:r>
            </a:p>
          </p:txBody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name="7_Office Theme">
  <a:themeElements>
    <a:clrScheme name="Red Orange">
      <a:dk1>
        <a:srgbClr val="000000"/>
      </a:dk1>
      <a:lt1>
        <a:srgbClr val="FFFFFF"/>
      </a:lt1>
      <a:dk2>
        <a:srgbClr val="505046"/>
      </a:dk2>
      <a:lt2>
        <a:srgbClr val="EEECE1"/>
      </a:lt2>
      <a:accent1>
        <a:srgbClr val="E84C22"/>
      </a:accent1>
      <a:accent2>
        <a:srgbClr val="FFBD47"/>
      </a:accent2>
      <a:accent3>
        <a:srgbClr val="B64926"/>
      </a:accent3>
      <a:accent4>
        <a:srgbClr val="FF8427"/>
      </a:accent4>
      <a:accent5>
        <a:srgbClr val="CC9900"/>
      </a:accent5>
      <a:accent6>
        <a:srgbClr val="B22600"/>
      </a:accent6>
      <a:hlink>
        <a:srgbClr val="CC9900"/>
      </a:hlink>
      <a:folHlink>
        <a:srgbClr val="666699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9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1">
            <a:lumMod val="95000"/>
          </a:schemeClr>
        </a:solidFill>
      </a:spPr>
      <a:bodyPr wrap="square" anchor="ctr">
        <a:spAutoFit/>
      </a:bodyPr>
      <a:lstStyle>
        <a:defPPr marL="0" marR="0" indent="0" algn="ctr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600" b="1" i="0" u="none" strike="noStrike" kern="1200" cap="none" spc="0" normalizeH="0" baseline="0" noProof="0" dirty="0">
            <a:ln>
              <a:noFill/>
            </a:ln>
            <a:solidFill>
              <a:prstClr val="black"/>
            </a:solidFill>
            <a:effectLst/>
            <a:uLnTx/>
            <a:uFillTx/>
            <a:latin typeface="TH SarabunPSK" panose="020B0500040200020003" pitchFamily="34" charset="-34"/>
            <a:ea typeface="+mn-ea"/>
            <a:cs typeface="TH SarabunPSK" panose="020B0500040200020003" pitchFamily="34" charset="-34"/>
          </a:defRPr>
        </a:defPPr>
      </a:lst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4535f0d-ccf8-4d74-882d-da0842fba921">
      <Terms xmlns="http://schemas.microsoft.com/office/infopath/2007/PartnerControls"/>
    </lcf76f155ced4ddcb4097134ff3c332f>
    <TaxCatchAll xmlns="d1a0d083-c9ff-4026-878f-77db2d905cc4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เอกสาร" ma:contentTypeID="0x0101007E5835744281C946A96587CF24A2931C" ma:contentTypeVersion="15" ma:contentTypeDescription="สร้างเอกสารใหม่" ma:contentTypeScope="" ma:versionID="0d2038b898da7c57cb60170cc2872dce">
  <xsd:schema xmlns:xsd="http://www.w3.org/2001/XMLSchema" xmlns:xs="http://www.w3.org/2001/XMLSchema" xmlns:p="http://schemas.microsoft.com/office/2006/metadata/properties" xmlns:ns2="d4535f0d-ccf8-4d74-882d-da0842fba921" xmlns:ns3="d1a0d083-c9ff-4026-878f-77db2d905cc4" targetNamespace="http://schemas.microsoft.com/office/2006/metadata/properties" ma:root="true" ma:fieldsID="85e0fd2800057484286d4f9798b80aaf" ns2:_="" ns3:_="">
    <xsd:import namespace="d4535f0d-ccf8-4d74-882d-da0842fba921"/>
    <xsd:import namespace="d1a0d083-c9ff-4026-878f-77db2d905cc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4535f0d-ccf8-4d74-882d-da0842fba92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13" nillable="true" ma:taxonomy="true" ma:internalName="lcf76f155ced4ddcb4097134ff3c332f" ma:taxonomyFieldName="MediaServiceImageTags" ma:displayName="แท็กรูป" ma:readOnly="false" ma:fieldId="{5cf76f15-5ced-4ddc-b409-7134ff3c332f}" ma:taxonomyMulti="true" ma:sspId="ab9d3fb4-cc55-4ee2-b9cc-7dfd193f5ce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a0d083-c9ff-4026-878f-77db2d905cc4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58a07e69-4ed2-4760-8e13-2dc423be05cc}" ma:internalName="TaxCatchAll" ma:showField="CatchAllData" ma:web="d1a0d083-c9ff-4026-878f-77db2d905cc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8" nillable="true" ma:displayName="แชร์กับ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แชร์พร้อมกับรายละเอียด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ชนิดเนื้อหา"/>
        <xsd:element ref="dc:title" minOccurs="0" maxOccurs="1" ma:index="4" ma:displayName="ชื่อเรื่อง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F4FF4A4-CBFC-4781-B474-4B9AFE5C7E7C}">
  <ds:schemaRefs>
    <ds:schemaRef ds:uri="http://www.w3.org/XML/1998/namespace"/>
    <ds:schemaRef ds:uri="http://purl.org/dc/dcmitype/"/>
    <ds:schemaRef ds:uri="http://purl.org/dc/elements/1.1/"/>
    <ds:schemaRef ds:uri="d4535f0d-ccf8-4d74-882d-da0842fba921"/>
    <ds:schemaRef ds:uri="http://schemas.microsoft.com/office/infopath/2007/PartnerControls"/>
    <ds:schemaRef ds:uri="http://schemas.microsoft.com/office/2006/metadata/properties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d1a0d083-c9ff-4026-878f-77db2d905cc4"/>
  </ds:schemaRefs>
</ds:datastoreItem>
</file>

<file path=customXml/itemProps2.xml><?xml version="1.0" encoding="utf-8"?>
<ds:datastoreItem xmlns:ds="http://schemas.openxmlformats.org/officeDocument/2006/customXml" ds:itemID="{9DEAAFAC-3EC9-4B8E-B4B2-E1FAF451C44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F383580-E882-4FE8-9BB8-B9319C8D24FA}"/>
</file>

<file path=docProps/app.xml><?xml version="1.0" encoding="utf-8"?>
<Properties xmlns="http://schemas.openxmlformats.org/officeDocument/2006/extended-properties" xmlns:vt="http://schemas.openxmlformats.org/officeDocument/2006/docPropsVTypes">
  <TotalTime>1542</TotalTime>
  <Words>7238</Words>
  <Application>Microsoft Office PowerPoint</Application>
  <PresentationFormat>แบบจอกว้าง</PresentationFormat>
  <Paragraphs>912</Paragraphs>
  <Slides>25</Slides>
  <Notes>4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10</vt:i4>
      </vt:variant>
      <vt:variant>
        <vt:lpstr>ธีม</vt:lpstr>
      </vt:variant>
      <vt:variant>
        <vt:i4>4</vt:i4>
      </vt:variant>
      <vt:variant>
        <vt:lpstr>ชื่อเรื่องสไลด์</vt:lpstr>
      </vt:variant>
      <vt:variant>
        <vt:i4>25</vt:i4>
      </vt:variant>
    </vt:vector>
  </HeadingPairs>
  <TitlesOfParts>
    <vt:vector size="39" baseType="lpstr">
      <vt:lpstr>Arial</vt:lpstr>
      <vt:lpstr>Calibri</vt:lpstr>
      <vt:lpstr>Calibri Light</vt:lpstr>
      <vt:lpstr>Cambria Math</vt:lpstr>
      <vt:lpstr>Sarabun</vt:lpstr>
      <vt:lpstr>Tahoma</vt:lpstr>
      <vt:lpstr>TH Sarabun PSK</vt:lpstr>
      <vt:lpstr>TH SarabunIT๙</vt:lpstr>
      <vt:lpstr>TH SarabunPSK</vt:lpstr>
      <vt:lpstr>Wingdings</vt:lpstr>
      <vt:lpstr>7_Office Theme</vt:lpstr>
      <vt:lpstr>2_Office Theme</vt:lpstr>
      <vt:lpstr>3_Office Theme</vt:lpstr>
      <vt:lpstr>9_Office Theme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sureporn wathin</dc:creator>
  <cp:lastModifiedBy>Kuapong Chompoo</cp:lastModifiedBy>
  <cp:revision>75</cp:revision>
  <cp:lastPrinted>2026-01-15T03:16:21Z</cp:lastPrinted>
  <dcterms:created xsi:type="dcterms:W3CDTF">2023-08-28T01:32:09Z</dcterms:created>
  <dcterms:modified xsi:type="dcterms:W3CDTF">2026-01-29T01:42:54Z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0x0101007E5835744281C946A96587CF24A2931C</vt:lpwstr>
  </property>
  <property fmtid="{D5CDD505-2E9C-101B-9397-08002B2CF9AE}" pid="3" name="MediaServiceImageTags">
    <vt:lpwstr/>
  </property>
</Properties>
</file>