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  <p:sldMasterId id="2147483693" r:id="rId5"/>
  </p:sldMasterIdLst>
  <p:notesMasterIdLst>
    <p:notesMasterId r:id="rId22"/>
  </p:notesMasterIdLst>
  <p:handoutMasterIdLst>
    <p:handoutMasterId r:id="rId23"/>
  </p:handoutMasterIdLst>
  <p:sldIdLst>
    <p:sldId id="2146847787" r:id="rId6"/>
    <p:sldId id="2146847788" r:id="rId7"/>
    <p:sldId id="2146848551" r:id="rId8"/>
    <p:sldId id="2146848553" r:id="rId9"/>
    <p:sldId id="2146848555" r:id="rId10"/>
    <p:sldId id="2146848554" r:id="rId11"/>
    <p:sldId id="2146848541" r:id="rId12"/>
    <p:sldId id="2146848546" r:id="rId13"/>
    <p:sldId id="2146848556" r:id="rId14"/>
    <p:sldId id="2146848566" r:id="rId15"/>
    <p:sldId id="2146848562" r:id="rId16"/>
    <p:sldId id="2146848563" r:id="rId17"/>
    <p:sldId id="2146848557" r:id="rId18"/>
    <p:sldId id="2146848558" r:id="rId19"/>
    <p:sldId id="2146848559" r:id="rId20"/>
    <p:sldId id="2146848561" r:id="rId21"/>
  </p:sldIdLst>
  <p:sldSz cx="12192000" cy="6858000"/>
  <p:notesSz cx="7010400" cy="9296400"/>
  <p:defaultTextStyle>
    <a:defPPr>
      <a:defRPr lang="th-TH"/>
    </a:defPPr>
    <a:lvl1pPr marL="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84C22"/>
    <a:srgbClr val="EAEFF7"/>
    <a:srgbClr val="0000FF"/>
    <a:srgbClr val="EC7C3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4EFE8C02-DB72-C84A-E039-5338AC22F8DA}" v="1" dt="2026-01-29T01:52:04.695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สไตล์สีปานกลาง 2 - เน้น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1" d="100"/>
          <a:sy n="81" d="100"/>
        </p:scale>
        <p:origin x="677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 showGuides="1">
      <p:cViewPr varScale="1">
        <p:scale>
          <a:sx n="62" d="100"/>
          <a:sy n="62" d="100"/>
        </p:scale>
        <p:origin x="2874" y="6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theme" Target="theme/theme1.xml"/><Relationship Id="rId3" Type="http://schemas.openxmlformats.org/officeDocument/2006/relationships/customXml" Target="../customXml/item3.xml"/><Relationship Id="rId21" Type="http://schemas.openxmlformats.org/officeDocument/2006/relationships/slide" Target="slides/slide16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1.xml"/><Relationship Id="rId20" Type="http://schemas.openxmlformats.org/officeDocument/2006/relationships/slide" Target="slides/slide15.xml"/><Relationship Id="rId29" Type="http://schemas.microsoft.com/office/2015/10/relationships/revisionInfo" Target="revisionInfo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presProps" Target="presProp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10.xml"/><Relationship Id="rId23" Type="http://schemas.openxmlformats.org/officeDocument/2006/relationships/handoutMaster" Target="handoutMasters/handoutMaster1.xml"/><Relationship Id="rId28" Type="http://schemas.microsoft.com/office/2016/11/relationships/changesInfo" Target="changesInfos/changesInfo1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notesMaster" Target="notesMasters/notesMaster1.xml"/><Relationship Id="rId27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Kuapong Chompoo" userId="97982509-fa7b-4873-a1ed-b4fdfb55b876" providerId="ADAL" clId="{5F01E94E-8F01-4747-9500-FCEF5886CD6B}"/>
    <pc:docChg chg="modSld">
      <pc:chgData name="Kuapong Chompoo" userId="97982509-fa7b-4873-a1ed-b4fdfb55b876" providerId="ADAL" clId="{5F01E94E-8F01-4747-9500-FCEF5886CD6B}" dt="2026-01-29T01:43:36.144" v="0" actId="207"/>
      <pc:docMkLst>
        <pc:docMk/>
      </pc:docMkLst>
      <pc:sldChg chg="modSp mod">
        <pc:chgData name="Kuapong Chompoo" userId="97982509-fa7b-4873-a1ed-b4fdfb55b876" providerId="ADAL" clId="{5F01E94E-8F01-4747-9500-FCEF5886CD6B}" dt="2026-01-29T01:43:36.144" v="0" actId="207"/>
        <pc:sldMkLst>
          <pc:docMk/>
          <pc:sldMk cId="383860453" sldId="2146847788"/>
        </pc:sldMkLst>
        <pc:spChg chg="mod">
          <ac:chgData name="Kuapong Chompoo" userId="97982509-fa7b-4873-a1ed-b4fdfb55b876" providerId="ADAL" clId="{5F01E94E-8F01-4747-9500-FCEF5886CD6B}" dt="2026-01-29T01:43:36.144" v="0" actId="207"/>
          <ac:spMkLst>
            <pc:docMk/>
            <pc:sldMk cId="383860453" sldId="2146847788"/>
            <ac:spMk id="14" creationId="{00000000-0000-0000-0000-000000000000}"/>
          </ac:spMkLst>
        </pc:spChg>
      </pc:sldChg>
    </pc:docChg>
  </pc:docChgLst>
  <pc:docChgLst>
    <pc:chgData name="Kuapong Chompoo" userId="S::kuapong.c@opdcoffice365.onmicrosoft.com::97982509-fa7b-4873-a1ed-b4fdfb55b876" providerId="AD" clId="Web-{4EFE8C02-DB72-C84A-E039-5338AC22F8DA}"/>
    <pc:docChg chg="modSld">
      <pc:chgData name="Kuapong Chompoo" userId="S::kuapong.c@opdcoffice365.onmicrosoft.com::97982509-fa7b-4873-a1ed-b4fdfb55b876" providerId="AD" clId="Web-{4EFE8C02-DB72-C84A-E039-5338AC22F8DA}" dt="2026-01-29T01:52:04.695" v="0"/>
      <pc:docMkLst>
        <pc:docMk/>
      </pc:docMkLst>
      <pc:sldChg chg="delSp">
        <pc:chgData name="Kuapong Chompoo" userId="S::kuapong.c@opdcoffice365.onmicrosoft.com::97982509-fa7b-4873-a1ed-b4fdfb55b876" providerId="AD" clId="Web-{4EFE8C02-DB72-C84A-E039-5338AC22F8DA}" dt="2026-01-29T01:52:04.695" v="0"/>
        <pc:sldMkLst>
          <pc:docMk/>
          <pc:sldMk cId="2698668473" sldId="2146847787"/>
        </pc:sldMkLst>
        <pc:spChg chg="del">
          <ac:chgData name="Kuapong Chompoo" userId="S::kuapong.c@opdcoffice365.onmicrosoft.com::97982509-fa7b-4873-a1ed-b4fdfb55b876" providerId="AD" clId="Web-{4EFE8C02-DB72-C84A-E039-5338AC22F8DA}" dt="2026-01-29T01:52:04.695" v="0"/>
          <ac:spMkLst>
            <pc:docMk/>
            <pc:sldMk cId="2698668473" sldId="2146847787"/>
            <ac:spMk id="8" creationId="{00000000-0000-0000-0000-000000000000}"/>
          </ac:spMkLst>
        </pc:spChg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หัวกระดาษ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8604" cy="46534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ตัวแทนวันที่ 2"/>
          <p:cNvSpPr>
            <a:spLocks noGrp="1"/>
          </p:cNvSpPr>
          <p:nvPr>
            <p:ph type="dt" sz="quarter" idx="1"/>
          </p:nvPr>
        </p:nvSpPr>
        <p:spPr>
          <a:xfrm>
            <a:off x="3970159" y="0"/>
            <a:ext cx="3038604" cy="46534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A4232F8-09C4-4816-A62F-0244B6FEFFCE}" type="datetimeFigureOut">
              <a:rPr lang="en-US" smtClean="0"/>
              <a:t>1/28/2026</a:t>
            </a:fld>
            <a:endParaRPr lang="en-US"/>
          </a:p>
        </p:txBody>
      </p:sp>
      <p:sp>
        <p:nvSpPr>
          <p:cNvPr id="4" name="ตัวแทนท้ายกระดาษ 3"/>
          <p:cNvSpPr>
            <a:spLocks noGrp="1"/>
          </p:cNvSpPr>
          <p:nvPr>
            <p:ph type="ftr" sz="quarter" idx="2"/>
          </p:nvPr>
        </p:nvSpPr>
        <p:spPr>
          <a:xfrm>
            <a:off x="0" y="8831059"/>
            <a:ext cx="3038604" cy="46534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ตัวแทนหมายเลขสไลด์ 4"/>
          <p:cNvSpPr>
            <a:spLocks noGrp="1"/>
          </p:cNvSpPr>
          <p:nvPr>
            <p:ph type="sldNum" sz="quarter" idx="3"/>
          </p:nvPr>
        </p:nvSpPr>
        <p:spPr>
          <a:xfrm>
            <a:off x="3970159" y="8831059"/>
            <a:ext cx="3038604" cy="46534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A1E6A72-E192-4196-AFDF-36E3166DD9C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5261578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7840" cy="46643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70938" y="0"/>
            <a:ext cx="3037840" cy="46643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7E5A907-1186-4C96-B337-C3562E1A9DD8}" type="datetimeFigureOut">
              <a:rPr lang="th-TH" smtClean="0"/>
              <a:t>28/01/69</a:t>
            </a:fld>
            <a:endParaRPr lang="th-TH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717550" y="1162050"/>
            <a:ext cx="5575300" cy="31369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th-TH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1041" y="4473892"/>
            <a:ext cx="5608320" cy="366045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29968"/>
            <a:ext cx="3037840" cy="46643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70938" y="8829968"/>
            <a:ext cx="3037840" cy="46643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495A382-ADB2-47CE-A170-71CD4F04469C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49058373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รูปบนสไลด์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แทนบันทึกย่อ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ตัวแทนหมายเลขสไลด์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95A382-ADB2-47CE-A170-71CD4F04469C}" type="slidenum">
              <a:rPr lang="th-TH" smtClean="0"/>
              <a:t>1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16195439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รูปบนสไลด์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แทนบันทึกย่อ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ตัวแทนหมายเลขสไลด์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95A382-ADB2-47CE-A170-71CD4F04469C}" type="slidenum">
              <a:rPr lang="th-TH" smtClean="0"/>
              <a:t>2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4472444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defTabSz="990752">
              <a:defRPr/>
            </a:pPr>
            <a:fld id="{A11A5BF7-4EEC-4492-84C1-7EB317355FA7}" type="slidenum">
              <a:rPr lang="en-US">
                <a:solidFill>
                  <a:prstClr val="black"/>
                </a:solidFill>
                <a:latin typeface="Calibri" panose="020F0502020204030204"/>
              </a:rPr>
              <a:pPr defTabSz="990752">
                <a:defRPr/>
              </a:pPr>
              <a:t>13</a:t>
            </a:fld>
            <a:endParaRPr lang="en-US">
              <a:solidFill>
                <a:prstClr val="black"/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233484672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th-TH"/>
              <a:t>ปี 2565 ร้อยละ หน่วยงานระดับกรมที่มีระดับความพร้อมรัฐบาลดิจิทัลหน่วยงานภาครัฐที่อยู่ในระดับ 4 ขึ้นไป อยู่ที่ ร้อยละ 8.06</a:t>
            </a:r>
            <a:br>
              <a:rPr lang="th-TH"/>
            </a:br>
            <a:br>
              <a:rPr lang="th-TH"/>
            </a:br>
            <a:r>
              <a:rPr lang="th-TH"/>
              <a:t>สัดส่วนหน่วยงานระดับกรมที่มีระดับความพร้อมรัฐบาล ดิจิทัลหน่วยงานภาครัฐที่อยู่ในระดับ 4 ขึ้นไป ต่อ หน่วยงานภาครัฐระดับกรมทั้งหมด (ไม่น้อยกว่าร้อยละ 20 ภายในปี 2570) </a:t>
            </a:r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defTabSz="990752">
              <a:defRPr/>
            </a:pPr>
            <a:fld id="{30161678-81DA-4AE8-8824-2AA569F593C1}" type="slidenum">
              <a:rPr lang="en-GB">
                <a:solidFill>
                  <a:prstClr val="black"/>
                </a:solidFill>
                <a:latin typeface="Calibri" panose="020F0502020204030204"/>
              </a:rPr>
              <a:pPr defTabSz="990752">
                <a:defRPr/>
              </a:pPr>
              <a:t>14</a:t>
            </a:fld>
            <a:endParaRPr lang="en-GB">
              <a:solidFill>
                <a:prstClr val="black"/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129747060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รูปบนสไลด์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แทนบันทึกย่อ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ตัวแทนหมายเลขสไลด์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defTabSz="990752">
              <a:defRPr/>
            </a:pPr>
            <a:fld id="{A11A5BF7-4EEC-4492-84C1-7EB317355FA7}" type="slidenum">
              <a:rPr lang="en-US">
                <a:solidFill>
                  <a:prstClr val="black"/>
                </a:solidFill>
                <a:latin typeface="Calibri" panose="020F0502020204030204"/>
              </a:rPr>
              <a:pPr defTabSz="990752">
                <a:defRPr/>
              </a:pPr>
              <a:t>15</a:t>
            </a:fld>
            <a:endParaRPr lang="en-US">
              <a:solidFill>
                <a:prstClr val="black"/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83400396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9">
          <a:extLst>
            <a:ext uri="{FF2B5EF4-FFF2-40B4-BE49-F238E27FC236}">
              <a16:creationId xmlns:a16="http://schemas.microsoft.com/office/drawing/2014/main" id="{FFF4F4CB-5CB4-997E-6C44-41C753E8AAB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0" name="Google Shape;250;p8:notes">
            <a:extLst>
              <a:ext uri="{FF2B5EF4-FFF2-40B4-BE49-F238E27FC236}">
                <a16:creationId xmlns:a16="http://schemas.microsoft.com/office/drawing/2014/main" id="{3E373D06-7D6C-37BC-6CF4-5AB199463698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754346" y="6728945"/>
            <a:ext cx="6034755" cy="5505499"/>
          </a:xfrm>
          <a:prstGeom prst="rect">
            <a:avLst/>
          </a:prstGeom>
        </p:spPr>
        <p:txBody>
          <a:bodyPr spcFirstLastPara="1" wrap="square" lIns="99059" tIns="49516" rIns="99059" bIns="49516" anchor="t" anchorCtr="0">
            <a:noAutofit/>
          </a:bodyPr>
          <a:lstStyle/>
          <a:p>
            <a:endParaRPr/>
          </a:p>
        </p:txBody>
      </p:sp>
      <p:sp>
        <p:nvSpPr>
          <p:cNvPr id="251" name="Google Shape;251;p8:notes">
            <a:extLst>
              <a:ext uri="{FF2B5EF4-FFF2-40B4-BE49-F238E27FC236}">
                <a16:creationId xmlns:a16="http://schemas.microsoft.com/office/drawing/2014/main" id="{BB53EF94-6964-A760-5447-4275C79365C7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-422275" y="1747838"/>
            <a:ext cx="8386763" cy="47180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43618771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774566C-16BA-56B7-7849-FC05957525B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00E4047-A5D1-86CD-0B87-02405D21BBF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B32C337-639F-42C8-EC53-6C9647ABFFE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3AA7A2-DB2B-4D38-9405-777A72A157AF}" type="datetime1">
              <a:rPr lang="en-US" smtClean="0"/>
              <a:t>1/28/2026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C8B80A6-F1F5-E94C-3AC4-B04CC06E0CB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3F3B97E-9247-18AC-4ED7-C93C86EBBF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03A84D-25AB-4A54-984A-17CAA8DE08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0715731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18DA8D-A8C5-E088-AB24-F481B35C11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ADC8C65-E455-211F-8E95-BE95ADF25A4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BD7AAF8-453E-A764-9980-86B0E794FE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548C89-D2EA-4090-805D-B8EC08D75CAF}" type="datetime1">
              <a:rPr lang="en-US" smtClean="0"/>
              <a:t>1/28/2026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BBC16C9-E171-8527-C9CA-7102C003ECA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0656379-34FE-EB62-4534-DEFB25DEB1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365514" y="6506910"/>
            <a:ext cx="2743200" cy="365125"/>
          </a:xfrm>
        </p:spPr>
        <p:txBody>
          <a:bodyPr/>
          <a:lstStyle>
            <a:lvl1pPr>
              <a:defRPr sz="1400">
                <a:solidFill>
                  <a:schemeClr val="bg1"/>
                </a:solidFill>
                <a:latin typeface="TH SarabunPSK" panose="020B0500040200020003" pitchFamily="34" charset="-34"/>
                <a:cs typeface="TH SarabunPSK" panose="020B0500040200020003" pitchFamily="34" charset="-34"/>
              </a:defRPr>
            </a:lvl1pPr>
          </a:lstStyle>
          <a:p>
            <a:fld id="{0903A84D-25AB-4A54-984A-17CAA8DE083D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7621144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E92BB03-E9EC-A3DE-A503-16B3B653C19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7AA295F-D46B-9744-ECC3-3B81397C1EE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D60231B-0CD0-942B-614D-15454F6C9B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2F1A1B-CB22-4819-A053-040BD56CBD34}" type="datetime1">
              <a:rPr lang="en-US" smtClean="0"/>
              <a:t>1/28/2026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9131B06-A4DC-7F07-40CA-4D548A2ED0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5AAF3AC-C957-93BC-0E02-8A32127C7A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03A84D-25AB-4A54-984A-17CAA8DE08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7005975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2FEDFEF-4B83-93C6-4319-38452CDB52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55AE196-38C1-AD7E-8D51-DA0661FC58F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B5917F8-BE3C-DADA-0729-FC9059C5310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487AACD-EBAE-9435-267B-3CAC49A8A4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FE5369-514A-4D4D-B6E7-086B4A8208DA}" type="datetime1">
              <a:rPr lang="en-US" smtClean="0"/>
              <a:t>1/28/2026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9DEE11B-FCDA-4CBE-F494-D7B464AA98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3FB9EC1-61CD-C092-2D8D-3F3EF74DA6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03A84D-25AB-4A54-984A-17CAA8DE08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563540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0A9FE82-A8D9-ED50-06EE-D6B3809D0D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4018ED3-88E5-7860-B9D7-374142366A6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A6B44EA-3F23-FDED-53BB-190544E5EA9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961FA0B-391E-7B6F-751F-E7144BFC7ED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4F52B3AA-6B95-477E-F52A-45CBD397850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DCA7B3E7-22CF-C5EE-BB28-6E6C20CAFF5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0EE55C-8DB4-49B4-A37B-F1C192943A02}" type="datetime1">
              <a:rPr lang="en-US" smtClean="0"/>
              <a:t>1/28/2026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F49682C2-21F6-BB19-E2F4-E387581BD1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118E803-25BC-8BE7-35E9-3A64E6EE09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03A84D-25AB-4A54-984A-17CAA8DE08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917636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25EB186-E26D-4B8A-8EAE-07776D730E6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159E9EB-5CE2-2BF4-A58F-C704F507F1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0B4FAD-8321-41D5-AB65-E3A6120BF045}" type="datetime1">
              <a:rPr lang="en-US" smtClean="0"/>
              <a:t>1/28/2026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E092E02-7E41-DA24-39B8-1D26EEDA35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DA33EF1-0583-5DA1-A793-452E7F728E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03A84D-25AB-4A54-984A-17CAA8DE08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644045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612BA953-9C10-B581-035D-9B8620F302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266E16-9887-402F-A3ED-01D80A13C813}" type="datetime1">
              <a:rPr lang="en-US" smtClean="0"/>
              <a:t>1/28/2026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305EBC7-FB92-BEA8-AC88-8C93283296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5F16C73-8EB5-5D86-578E-86CAB9F490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03A84D-25AB-4A54-984A-17CAA8DE08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679307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5B3915C-4A6C-86DC-8D25-F019A47D04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E63CD13-F1AA-3009-ED4D-6F1786160AC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2047667-0CDB-C7AB-06CB-BFC47556383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22FD0BF-060A-02C4-98A4-082BEB1F85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135EE5-4016-4A90-9A35-39E3684ACC36}" type="datetime1">
              <a:rPr lang="en-US" smtClean="0"/>
              <a:t>1/28/2026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66F3763-ADEB-874A-95EE-82506FD198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EF9730-C08D-2943-9DF9-7BBA68649D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03A84D-25AB-4A54-984A-17CAA8DE08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3881497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6712DF7-6F8F-1BC0-7D6C-A184442D00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D53668FC-4C06-F1A9-3345-6A0DF173468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0361892-2E4C-4BCE-5FA7-BFD74E681DC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5B93A4-C3D2-9D05-AE40-C55C4404DF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AF3D0F-7845-40A8-BDA4-025B3469D1B4}" type="datetime1">
              <a:rPr lang="en-US" smtClean="0"/>
              <a:t>1/28/2026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9583E6E-5DF1-8E88-F20F-C892FDAF15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1C5B162-BD4A-4E84-24FB-EF572A5294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03A84D-25AB-4A54-984A-17CAA8DE08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1243719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64A724B-A07E-CE99-B42D-86F2C1123E4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8A26D4-CDE7-4D02-4BFC-4B9010C8EE7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36A44C0-599F-E747-F368-0034C019994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88FAA2-2A5E-4DD9-93F2-C29ECB29175F}" type="datetime1">
              <a:rPr lang="en-US" smtClean="0"/>
              <a:t>1/28/2026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34C2312-D456-108C-87A8-37AF75F5F2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1CD94B2-4B34-71B9-B668-ADEB14D954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03A84D-25AB-4A54-984A-17CAA8DE08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348472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9E060C47-12D1-8B73-A7CD-FBFA3B56212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605BDBA-6C7D-7521-83BD-0B35451CA4E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3E47B27-EE4C-B942-883C-B911D2A5AC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50A055-B178-4111-A6BE-9F3C3DB7D0C2}" type="datetime1">
              <a:rPr lang="en-US" smtClean="0"/>
              <a:t>1/28/2026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77C23A0-7DE2-111F-BE07-CB5EAF3252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135BC-B53D-9E30-0CBD-10F336A7E4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03A84D-25AB-4A54-984A-17CAA8DE08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0959204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Slide Number Placeholder 3">
            <a:extLst>
              <a:ext uri="{FF2B5EF4-FFF2-40B4-BE49-F238E27FC236}">
                <a16:creationId xmlns:a16="http://schemas.microsoft.com/office/drawing/2014/main" id="{87A340C3-9E38-494B-9CEE-64298BFB034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387512" y="6569328"/>
            <a:ext cx="2743200" cy="365125"/>
          </a:xfrm>
          <a:prstGeom prst="rect">
            <a:avLst/>
          </a:prstGeom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1A61DF1-3BB6-403F-9CC9-71F63F6F4AF1}" type="slidenum">
              <a:rPr kumimoji="0" lang="th-TH" sz="12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Cordia New" panose="020B0304020202020204" pitchFamily="34" charset="-34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th-TH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Cordia New" panose="020B0304020202020204" pitchFamily="34" charset="-34"/>
            </a:endParaRPr>
          </a:p>
        </p:txBody>
      </p:sp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4D688CFF-17F2-4807-A398-FA651046DDB6}"/>
              </a:ext>
            </a:extLst>
          </p:cNvPr>
          <p:cNvSpPr/>
          <p:nvPr userDrawn="1"/>
        </p:nvSpPr>
        <p:spPr>
          <a:xfrm>
            <a:off x="302493" y="176983"/>
            <a:ext cx="11599343" cy="655145"/>
          </a:xfrm>
          <a:prstGeom prst="roundRect">
            <a:avLst>
              <a:gd name="adj" fmla="val 35833"/>
            </a:avLst>
          </a:prstGeom>
          <a:solidFill>
            <a:srgbClr val="1577A5"/>
          </a:solidFill>
          <a:ln w="38100">
            <a:solidFill>
              <a:schemeClr val="bg1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h-TH" sz="2800" b="1" i="0" u="none" strike="noStrike" kern="1200" cap="none" spc="3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Cordia New" panose="020B0304020202020204" pitchFamily="34" charset="-34"/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231851B1-F306-47EB-A6E3-26F8C0BD33DA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32350" y="233092"/>
            <a:ext cx="645523" cy="542926"/>
          </a:xfrm>
          <a:prstGeom prst="rect">
            <a:avLst/>
          </a:prstGeom>
          <a:effectLst>
            <a:softEdge rad="0"/>
          </a:effectLst>
        </p:spPr>
      </p:pic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7C5A2D2A-AA78-411C-98AF-4E10D76913B9}"/>
              </a:ext>
            </a:extLst>
          </p:cNvPr>
          <p:cNvSpPr/>
          <p:nvPr userDrawn="1"/>
        </p:nvSpPr>
        <p:spPr>
          <a:xfrm>
            <a:off x="166255" y="1018903"/>
            <a:ext cx="11830153" cy="5603636"/>
          </a:xfrm>
          <a:prstGeom prst="roundRect">
            <a:avLst>
              <a:gd name="adj" fmla="val 7810"/>
            </a:avLst>
          </a:prstGeom>
          <a:solidFill>
            <a:schemeClr val="bg1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4602094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914400" y="2125980"/>
            <a:ext cx="10363200" cy="14401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800" b="1" i="0">
                <a:solidFill>
                  <a:schemeClr val="tx1"/>
                </a:solidFill>
                <a:latin typeface="TH SarabunIT๙"/>
                <a:cs typeface="TH SarabunIT๙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828800" y="3840480"/>
            <a:ext cx="8534400" cy="17145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350" b="1" i="0">
                <a:solidFill>
                  <a:schemeClr val="tx1"/>
                </a:solidFill>
                <a:latin typeface="TH SarabunIT๙"/>
                <a:cs typeface="TH SarabunIT๙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>
              <a:defRPr sz="2800" b="1" i="0">
                <a:solidFill>
                  <a:schemeClr val="bg1"/>
                </a:solidFill>
                <a:latin typeface="TH SarabunIT๙"/>
                <a:cs typeface="TH SarabunIT๙"/>
              </a:defRPr>
            </a:lvl1pPr>
          </a:lstStyle>
          <a:p>
            <a:pPr marL="12700">
              <a:lnSpc>
                <a:spcPts val="3035"/>
              </a:lnSpc>
            </a:pPr>
            <a:endParaRPr spc="-195" dirty="0"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3050F59-7B6C-4C8D-936A-FB288D491395}" type="datetime1">
              <a:rPr lang="en-US" smtClean="0"/>
              <a:t>1/28/2026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1600" b="0" i="0">
                <a:solidFill>
                  <a:schemeClr val="tx1"/>
                </a:solidFill>
                <a:latin typeface="TH SarabunPSK"/>
                <a:cs typeface="TH SarabunPSK"/>
              </a:defRPr>
            </a:lvl1pPr>
          </a:lstStyle>
          <a:p>
            <a:pPr marL="38100">
              <a:lnSpc>
                <a:spcPts val="1775"/>
              </a:lnSpc>
            </a:pPr>
            <a:fld id="{81D60167-4931-47E6-BA6A-407CBD079E47}" type="slidenum">
              <a:rPr spc="-25" dirty="0"/>
              <a:t>‹#›</a:t>
            </a:fld>
            <a:endParaRPr spc="-25" dirty="0"/>
          </a:p>
        </p:txBody>
      </p:sp>
    </p:spTree>
    <p:extLst>
      <p:ext uri="{BB962C8B-B14F-4D97-AF65-F5344CB8AC3E}">
        <p14:creationId xmlns:p14="http://schemas.microsoft.com/office/powerpoint/2010/main" val="374827567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800" b="1" i="0">
                <a:solidFill>
                  <a:schemeClr val="tx1"/>
                </a:solidFill>
                <a:latin typeface="TH SarabunIT๙"/>
                <a:cs typeface="TH SarabunIT๙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sz="1350" b="1" i="0">
                <a:solidFill>
                  <a:schemeClr val="tx1"/>
                </a:solidFill>
                <a:latin typeface="TH SarabunIT๙"/>
                <a:cs typeface="TH SarabunIT๙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>
              <a:defRPr sz="2800" b="1" i="0">
                <a:solidFill>
                  <a:schemeClr val="bg1"/>
                </a:solidFill>
                <a:latin typeface="TH SarabunIT๙"/>
                <a:cs typeface="TH SarabunIT๙"/>
              </a:defRPr>
            </a:lvl1pPr>
          </a:lstStyle>
          <a:p>
            <a:pPr marL="12700">
              <a:lnSpc>
                <a:spcPts val="3035"/>
              </a:lnSpc>
            </a:pPr>
            <a:endParaRPr spc="-195" dirty="0"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F254D-25B9-408D-9761-5EA54CB7C847}" type="datetime1">
              <a:rPr lang="en-US" smtClean="0"/>
              <a:t>1/28/2026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1600" b="0" i="0">
                <a:solidFill>
                  <a:schemeClr val="tx1"/>
                </a:solidFill>
                <a:latin typeface="TH SarabunPSK"/>
                <a:cs typeface="TH SarabunPSK"/>
              </a:defRPr>
            </a:lvl1pPr>
          </a:lstStyle>
          <a:p>
            <a:pPr marL="38100">
              <a:lnSpc>
                <a:spcPts val="1775"/>
              </a:lnSpc>
            </a:pPr>
            <a:fld id="{81D60167-4931-47E6-BA6A-407CBD079E47}" type="slidenum">
              <a:rPr spc="-25" dirty="0"/>
              <a:t>‹#›</a:t>
            </a:fld>
            <a:endParaRPr spc="-25" dirty="0"/>
          </a:p>
        </p:txBody>
      </p:sp>
    </p:spTree>
    <p:extLst>
      <p:ext uri="{BB962C8B-B14F-4D97-AF65-F5344CB8AC3E}">
        <p14:creationId xmlns:p14="http://schemas.microsoft.com/office/powerpoint/2010/main" val="32617417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800" b="1" i="0">
                <a:solidFill>
                  <a:schemeClr val="tx1"/>
                </a:solidFill>
                <a:latin typeface="TH SarabunIT๙"/>
                <a:cs typeface="TH SarabunIT๙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609600" y="1577340"/>
            <a:ext cx="530352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6278880" y="1577340"/>
            <a:ext cx="530352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>
              <a:defRPr sz="2800" b="1" i="0">
                <a:solidFill>
                  <a:schemeClr val="bg1"/>
                </a:solidFill>
                <a:latin typeface="TH SarabunIT๙"/>
                <a:cs typeface="TH SarabunIT๙"/>
              </a:defRPr>
            </a:lvl1pPr>
          </a:lstStyle>
          <a:p>
            <a:pPr marL="12700">
              <a:lnSpc>
                <a:spcPts val="3035"/>
              </a:lnSpc>
            </a:pPr>
            <a:endParaRPr spc="-195" dirty="0"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46A9246-9541-45E6-9CD6-DDC19C2375E8}" type="datetime1">
              <a:rPr lang="en-US" smtClean="0"/>
              <a:t>1/28/2026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1600" b="0" i="0">
                <a:solidFill>
                  <a:schemeClr val="tx1"/>
                </a:solidFill>
                <a:latin typeface="TH SarabunPSK"/>
                <a:cs typeface="TH SarabunPSK"/>
              </a:defRPr>
            </a:lvl1pPr>
          </a:lstStyle>
          <a:p>
            <a:pPr marL="38100">
              <a:lnSpc>
                <a:spcPts val="1775"/>
              </a:lnSpc>
            </a:pPr>
            <a:fld id="{81D60167-4931-47E6-BA6A-407CBD079E47}" type="slidenum">
              <a:rPr spc="-25" dirty="0"/>
              <a:t>‹#›</a:t>
            </a:fld>
            <a:endParaRPr spc="-25" dirty="0"/>
          </a:p>
        </p:txBody>
      </p:sp>
    </p:spTree>
    <p:extLst>
      <p:ext uri="{BB962C8B-B14F-4D97-AF65-F5344CB8AC3E}">
        <p14:creationId xmlns:p14="http://schemas.microsoft.com/office/powerpoint/2010/main" val="79762058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800" b="1" i="0">
                <a:solidFill>
                  <a:schemeClr val="tx1"/>
                </a:solidFill>
                <a:latin typeface="TH SarabunIT๙"/>
                <a:cs typeface="TH SarabunIT๙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>
              <a:defRPr sz="2800" b="1" i="0">
                <a:solidFill>
                  <a:schemeClr val="bg1"/>
                </a:solidFill>
                <a:latin typeface="TH SarabunIT๙"/>
                <a:cs typeface="TH SarabunIT๙"/>
              </a:defRPr>
            </a:lvl1pPr>
          </a:lstStyle>
          <a:p>
            <a:pPr marL="12700">
              <a:lnSpc>
                <a:spcPts val="3035"/>
              </a:lnSpc>
            </a:pPr>
            <a:endParaRPr spc="-195" dirty="0"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52E67-9A92-41B9-AE19-8790B5785341}" type="datetime1">
              <a:rPr lang="en-US" smtClean="0"/>
              <a:t>1/28/2026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1600" b="0" i="0">
                <a:solidFill>
                  <a:schemeClr val="tx1"/>
                </a:solidFill>
                <a:latin typeface="TH SarabunPSK"/>
                <a:cs typeface="TH SarabunPSK"/>
              </a:defRPr>
            </a:lvl1pPr>
          </a:lstStyle>
          <a:p>
            <a:pPr marL="38100">
              <a:lnSpc>
                <a:spcPts val="1775"/>
              </a:lnSpc>
            </a:pPr>
            <a:fld id="{81D60167-4931-47E6-BA6A-407CBD079E47}" type="slidenum">
              <a:rPr spc="-25" dirty="0"/>
              <a:t>‹#›</a:t>
            </a:fld>
            <a:endParaRPr spc="-25" dirty="0"/>
          </a:p>
        </p:txBody>
      </p:sp>
    </p:spTree>
    <p:extLst>
      <p:ext uri="{BB962C8B-B14F-4D97-AF65-F5344CB8AC3E}">
        <p14:creationId xmlns:p14="http://schemas.microsoft.com/office/powerpoint/2010/main" val="139815332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>
              <a:defRPr sz="2800" b="1" i="0">
                <a:solidFill>
                  <a:schemeClr val="bg1"/>
                </a:solidFill>
                <a:latin typeface="TH SarabunIT๙"/>
                <a:cs typeface="TH SarabunIT๙"/>
              </a:defRPr>
            </a:lvl1pPr>
          </a:lstStyle>
          <a:p>
            <a:pPr marL="12700">
              <a:lnSpc>
                <a:spcPts val="3035"/>
              </a:lnSpc>
            </a:pPr>
            <a:endParaRPr spc="-195" dirty="0"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A7F4D4D-F9B6-4144-ACE7-DBA48D9AE769}" type="datetime1">
              <a:rPr lang="en-US" smtClean="0"/>
              <a:t>1/28/2026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1600" b="0" i="0">
                <a:solidFill>
                  <a:schemeClr val="tx1"/>
                </a:solidFill>
                <a:latin typeface="TH SarabunPSK"/>
                <a:cs typeface="TH SarabunPSK"/>
              </a:defRPr>
            </a:lvl1pPr>
          </a:lstStyle>
          <a:p>
            <a:pPr marL="38100">
              <a:lnSpc>
                <a:spcPts val="1775"/>
              </a:lnSpc>
            </a:pPr>
            <a:fld id="{81D60167-4931-47E6-BA6A-407CBD079E47}" type="slidenum">
              <a:rPr spc="-25" dirty="0"/>
              <a:t>‹#›</a:t>
            </a:fld>
            <a:endParaRPr spc="-25" dirty="0"/>
          </a:p>
        </p:txBody>
      </p:sp>
    </p:spTree>
    <p:extLst>
      <p:ext uri="{BB962C8B-B14F-4D97-AF65-F5344CB8AC3E}">
        <p14:creationId xmlns:p14="http://schemas.microsoft.com/office/powerpoint/2010/main" val="205379184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slideLayout" Target="../slideLayouts/slideLayout15.xml"/><Relationship Id="rId7" Type="http://schemas.openxmlformats.org/officeDocument/2006/relationships/image" Target="../media/image2.png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theme" Target="../theme/theme2.xml"/><Relationship Id="rId11" Type="http://schemas.openxmlformats.org/officeDocument/2006/relationships/image" Target="../media/image6.png"/><Relationship Id="rId5" Type="http://schemas.openxmlformats.org/officeDocument/2006/relationships/slideLayout" Target="../slideLayouts/slideLayout17.xml"/><Relationship Id="rId10" Type="http://schemas.openxmlformats.org/officeDocument/2006/relationships/image" Target="../media/image5.png"/><Relationship Id="rId4" Type="http://schemas.openxmlformats.org/officeDocument/2006/relationships/slideLayout" Target="../slideLayouts/slideLayout16.xml"/><Relationship Id="rId9" Type="http://schemas.openxmlformats.org/officeDocument/2006/relationships/image" Target="../media/image4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7F8EA1F-4C4C-2D41-5B89-87E7CE498D9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CDC21AC-0A3D-CD17-D095-0A57DD3E0B0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B3E17B-9349-DFF0-99C4-D8C4DB9C446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95402FE-6170-4831-95BC-6CEA2C6F08F7}" type="datetime1">
              <a:rPr lang="en-US" smtClean="0"/>
              <a:t>1/28/2026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56E69A3-A954-9807-0D1B-86B1C0B894E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A1658BD-A865-0A87-8458-8A51C002780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903A84D-25AB-4A54-984A-17CAA8DE08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388556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3" r:id="rId12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bg object 16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17" name="bg object 17"/>
          <p:cNvPicPr/>
          <p:nvPr/>
        </p:nvPicPr>
        <p:blipFill>
          <a:blip r:embed="rId8" cstate="print"/>
          <a:stretch>
            <a:fillRect/>
          </a:stretch>
        </p:blipFill>
        <p:spPr>
          <a:xfrm>
            <a:off x="0" y="12698"/>
            <a:ext cx="2432811" cy="304800"/>
          </a:xfrm>
          <a:prstGeom prst="rect">
            <a:avLst/>
          </a:prstGeom>
        </p:spPr>
      </p:pic>
      <p:pic>
        <p:nvPicPr>
          <p:cNvPr id="18" name="bg object 18"/>
          <p:cNvPicPr/>
          <p:nvPr/>
        </p:nvPicPr>
        <p:blipFill>
          <a:blip r:embed="rId9" cstate="print"/>
          <a:stretch>
            <a:fillRect/>
          </a:stretch>
        </p:blipFill>
        <p:spPr>
          <a:xfrm>
            <a:off x="230124" y="143230"/>
            <a:ext cx="11740896" cy="795553"/>
          </a:xfrm>
          <a:prstGeom prst="rect">
            <a:avLst/>
          </a:prstGeom>
        </p:spPr>
      </p:pic>
      <p:sp>
        <p:nvSpPr>
          <p:cNvPr id="19" name="bg object 19"/>
          <p:cNvSpPr/>
          <p:nvPr/>
        </p:nvSpPr>
        <p:spPr>
          <a:xfrm>
            <a:off x="302513" y="177545"/>
            <a:ext cx="11600815" cy="655320"/>
          </a:xfrm>
          <a:custGeom>
            <a:avLst/>
            <a:gdLst/>
            <a:ahLst/>
            <a:cxnLst/>
            <a:rect l="l" t="t" r="r" b="b"/>
            <a:pathLst>
              <a:path w="11600815" h="655319">
                <a:moveTo>
                  <a:pt x="11365865" y="0"/>
                </a:moveTo>
                <a:lnTo>
                  <a:pt x="234823" y="0"/>
                </a:lnTo>
                <a:lnTo>
                  <a:pt x="187497" y="4771"/>
                </a:lnTo>
                <a:lnTo>
                  <a:pt x="143417" y="18456"/>
                </a:lnTo>
                <a:lnTo>
                  <a:pt x="103529" y="40109"/>
                </a:lnTo>
                <a:lnTo>
                  <a:pt x="68776" y="68786"/>
                </a:lnTo>
                <a:lnTo>
                  <a:pt x="40103" y="103540"/>
                </a:lnTo>
                <a:lnTo>
                  <a:pt x="18453" y="143428"/>
                </a:lnTo>
                <a:lnTo>
                  <a:pt x="4770" y="187504"/>
                </a:lnTo>
                <a:lnTo>
                  <a:pt x="0" y="234823"/>
                </a:lnTo>
                <a:lnTo>
                  <a:pt x="0" y="420496"/>
                </a:lnTo>
                <a:lnTo>
                  <a:pt x="4770" y="467815"/>
                </a:lnTo>
                <a:lnTo>
                  <a:pt x="18453" y="511891"/>
                </a:lnTo>
                <a:lnTo>
                  <a:pt x="40103" y="551779"/>
                </a:lnTo>
                <a:lnTo>
                  <a:pt x="68776" y="586533"/>
                </a:lnTo>
                <a:lnTo>
                  <a:pt x="103529" y="615210"/>
                </a:lnTo>
                <a:lnTo>
                  <a:pt x="143417" y="636863"/>
                </a:lnTo>
                <a:lnTo>
                  <a:pt x="187497" y="650548"/>
                </a:lnTo>
                <a:lnTo>
                  <a:pt x="234823" y="655319"/>
                </a:lnTo>
                <a:lnTo>
                  <a:pt x="11365865" y="655319"/>
                </a:lnTo>
                <a:lnTo>
                  <a:pt x="11413183" y="650548"/>
                </a:lnTo>
                <a:lnTo>
                  <a:pt x="11457259" y="636863"/>
                </a:lnTo>
                <a:lnTo>
                  <a:pt x="11497147" y="615210"/>
                </a:lnTo>
                <a:lnTo>
                  <a:pt x="11531901" y="586533"/>
                </a:lnTo>
                <a:lnTo>
                  <a:pt x="11560578" y="551779"/>
                </a:lnTo>
                <a:lnTo>
                  <a:pt x="11582231" y="511891"/>
                </a:lnTo>
                <a:lnTo>
                  <a:pt x="11595916" y="467815"/>
                </a:lnTo>
                <a:lnTo>
                  <a:pt x="11600688" y="420496"/>
                </a:lnTo>
                <a:lnTo>
                  <a:pt x="11600688" y="234823"/>
                </a:lnTo>
                <a:lnTo>
                  <a:pt x="11595916" y="187504"/>
                </a:lnTo>
                <a:lnTo>
                  <a:pt x="11582231" y="143428"/>
                </a:lnTo>
                <a:lnTo>
                  <a:pt x="11560578" y="103540"/>
                </a:lnTo>
                <a:lnTo>
                  <a:pt x="11531901" y="68786"/>
                </a:lnTo>
                <a:lnTo>
                  <a:pt x="11497147" y="40109"/>
                </a:lnTo>
                <a:lnTo>
                  <a:pt x="11457259" y="18456"/>
                </a:lnTo>
                <a:lnTo>
                  <a:pt x="11413183" y="4771"/>
                </a:lnTo>
                <a:lnTo>
                  <a:pt x="11365865" y="0"/>
                </a:lnTo>
                <a:close/>
              </a:path>
            </a:pathLst>
          </a:custGeom>
          <a:solidFill>
            <a:srgbClr val="6FAC4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bg object 20"/>
          <p:cNvSpPr/>
          <p:nvPr/>
        </p:nvSpPr>
        <p:spPr>
          <a:xfrm>
            <a:off x="302513" y="177545"/>
            <a:ext cx="11600815" cy="655320"/>
          </a:xfrm>
          <a:custGeom>
            <a:avLst/>
            <a:gdLst/>
            <a:ahLst/>
            <a:cxnLst/>
            <a:rect l="l" t="t" r="r" b="b"/>
            <a:pathLst>
              <a:path w="11600815" h="655319">
                <a:moveTo>
                  <a:pt x="0" y="234823"/>
                </a:moveTo>
                <a:lnTo>
                  <a:pt x="4770" y="187504"/>
                </a:lnTo>
                <a:lnTo>
                  <a:pt x="18453" y="143428"/>
                </a:lnTo>
                <a:lnTo>
                  <a:pt x="40103" y="103540"/>
                </a:lnTo>
                <a:lnTo>
                  <a:pt x="68776" y="68786"/>
                </a:lnTo>
                <a:lnTo>
                  <a:pt x="103529" y="40109"/>
                </a:lnTo>
                <a:lnTo>
                  <a:pt x="143417" y="18456"/>
                </a:lnTo>
                <a:lnTo>
                  <a:pt x="187497" y="4771"/>
                </a:lnTo>
                <a:lnTo>
                  <a:pt x="234823" y="0"/>
                </a:lnTo>
                <a:lnTo>
                  <a:pt x="11365865" y="0"/>
                </a:lnTo>
                <a:lnTo>
                  <a:pt x="11413183" y="4771"/>
                </a:lnTo>
                <a:lnTo>
                  <a:pt x="11457259" y="18456"/>
                </a:lnTo>
                <a:lnTo>
                  <a:pt x="11497147" y="40109"/>
                </a:lnTo>
                <a:lnTo>
                  <a:pt x="11531901" y="68786"/>
                </a:lnTo>
                <a:lnTo>
                  <a:pt x="11560578" y="103540"/>
                </a:lnTo>
                <a:lnTo>
                  <a:pt x="11582231" y="143428"/>
                </a:lnTo>
                <a:lnTo>
                  <a:pt x="11595916" y="187504"/>
                </a:lnTo>
                <a:lnTo>
                  <a:pt x="11600688" y="234823"/>
                </a:lnTo>
                <a:lnTo>
                  <a:pt x="11600688" y="420496"/>
                </a:lnTo>
                <a:lnTo>
                  <a:pt x="11595916" y="467815"/>
                </a:lnTo>
                <a:lnTo>
                  <a:pt x="11582231" y="511891"/>
                </a:lnTo>
                <a:lnTo>
                  <a:pt x="11560578" y="551779"/>
                </a:lnTo>
                <a:lnTo>
                  <a:pt x="11531901" y="586533"/>
                </a:lnTo>
                <a:lnTo>
                  <a:pt x="11497147" y="615210"/>
                </a:lnTo>
                <a:lnTo>
                  <a:pt x="11457259" y="636863"/>
                </a:lnTo>
                <a:lnTo>
                  <a:pt x="11413183" y="650548"/>
                </a:lnTo>
                <a:lnTo>
                  <a:pt x="11365865" y="655319"/>
                </a:lnTo>
                <a:lnTo>
                  <a:pt x="234823" y="655319"/>
                </a:lnTo>
                <a:lnTo>
                  <a:pt x="187497" y="650548"/>
                </a:lnTo>
                <a:lnTo>
                  <a:pt x="143417" y="636863"/>
                </a:lnTo>
                <a:lnTo>
                  <a:pt x="103529" y="615210"/>
                </a:lnTo>
                <a:lnTo>
                  <a:pt x="68776" y="586533"/>
                </a:lnTo>
                <a:lnTo>
                  <a:pt x="40103" y="551779"/>
                </a:lnTo>
                <a:lnTo>
                  <a:pt x="18453" y="511891"/>
                </a:lnTo>
                <a:lnTo>
                  <a:pt x="4770" y="467815"/>
                </a:lnTo>
                <a:lnTo>
                  <a:pt x="0" y="420496"/>
                </a:lnTo>
                <a:lnTo>
                  <a:pt x="0" y="234823"/>
                </a:lnTo>
                <a:close/>
              </a:path>
            </a:pathLst>
          </a:custGeom>
          <a:ln w="3810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21" name="bg object 21"/>
          <p:cNvPicPr/>
          <p:nvPr/>
        </p:nvPicPr>
        <p:blipFill>
          <a:blip r:embed="rId10" cstate="print"/>
          <a:stretch>
            <a:fillRect/>
          </a:stretch>
        </p:blipFill>
        <p:spPr>
          <a:xfrm>
            <a:off x="11132819" y="233172"/>
            <a:ext cx="644651" cy="542543"/>
          </a:xfrm>
          <a:prstGeom prst="rect">
            <a:avLst/>
          </a:prstGeom>
        </p:spPr>
      </p:pic>
      <p:pic>
        <p:nvPicPr>
          <p:cNvPr id="22" name="bg object 22"/>
          <p:cNvPicPr/>
          <p:nvPr/>
        </p:nvPicPr>
        <p:blipFill>
          <a:blip r:embed="rId11" cstate="print"/>
          <a:stretch>
            <a:fillRect/>
          </a:stretch>
        </p:blipFill>
        <p:spPr>
          <a:xfrm>
            <a:off x="0" y="873249"/>
            <a:ext cx="12191999" cy="5984748"/>
          </a:xfrm>
          <a:prstGeom prst="rect">
            <a:avLst/>
          </a:prstGeom>
        </p:spPr>
      </p:pic>
      <p:sp>
        <p:nvSpPr>
          <p:cNvPr id="23" name="bg object 23"/>
          <p:cNvSpPr/>
          <p:nvPr/>
        </p:nvSpPr>
        <p:spPr>
          <a:xfrm>
            <a:off x="0" y="888491"/>
            <a:ext cx="12192000" cy="5969635"/>
          </a:xfrm>
          <a:custGeom>
            <a:avLst/>
            <a:gdLst/>
            <a:ahLst/>
            <a:cxnLst/>
            <a:rect l="l" t="t" r="r" b="b"/>
            <a:pathLst>
              <a:path w="12192000" h="5969634">
                <a:moveTo>
                  <a:pt x="12192000" y="0"/>
                </a:moveTo>
                <a:lnTo>
                  <a:pt x="0" y="0"/>
                </a:lnTo>
                <a:lnTo>
                  <a:pt x="0" y="5969508"/>
                </a:lnTo>
                <a:lnTo>
                  <a:pt x="12192000" y="5969508"/>
                </a:lnTo>
                <a:lnTo>
                  <a:pt x="12192000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bg object 24"/>
          <p:cNvSpPr/>
          <p:nvPr/>
        </p:nvSpPr>
        <p:spPr>
          <a:xfrm>
            <a:off x="397763" y="1467611"/>
            <a:ext cx="10231120" cy="5245735"/>
          </a:xfrm>
          <a:custGeom>
            <a:avLst/>
            <a:gdLst/>
            <a:ahLst/>
            <a:cxnLst/>
            <a:rect l="l" t="t" r="r" b="b"/>
            <a:pathLst>
              <a:path w="10231120" h="5245734">
                <a:moveTo>
                  <a:pt x="9862058" y="0"/>
                </a:moveTo>
                <a:lnTo>
                  <a:pt x="368554" y="0"/>
                </a:lnTo>
                <a:lnTo>
                  <a:pt x="322324" y="2870"/>
                </a:lnTo>
                <a:lnTo>
                  <a:pt x="277807" y="11253"/>
                </a:lnTo>
                <a:lnTo>
                  <a:pt x="235350" y="24803"/>
                </a:lnTo>
                <a:lnTo>
                  <a:pt x="195296" y="43175"/>
                </a:lnTo>
                <a:lnTo>
                  <a:pt x="157992" y="66023"/>
                </a:lnTo>
                <a:lnTo>
                  <a:pt x="123784" y="93002"/>
                </a:lnTo>
                <a:lnTo>
                  <a:pt x="93015" y="123768"/>
                </a:lnTo>
                <a:lnTo>
                  <a:pt x="66033" y="157976"/>
                </a:lnTo>
                <a:lnTo>
                  <a:pt x="43182" y="195279"/>
                </a:lnTo>
                <a:lnTo>
                  <a:pt x="24808" y="235334"/>
                </a:lnTo>
                <a:lnTo>
                  <a:pt x="11256" y="277795"/>
                </a:lnTo>
                <a:lnTo>
                  <a:pt x="2871" y="322316"/>
                </a:lnTo>
                <a:lnTo>
                  <a:pt x="0" y="368553"/>
                </a:lnTo>
                <a:lnTo>
                  <a:pt x="0" y="4877054"/>
                </a:lnTo>
                <a:lnTo>
                  <a:pt x="2871" y="4923283"/>
                </a:lnTo>
                <a:lnTo>
                  <a:pt x="11256" y="4967800"/>
                </a:lnTo>
                <a:lnTo>
                  <a:pt x="24808" y="5010257"/>
                </a:lnTo>
                <a:lnTo>
                  <a:pt x="43182" y="5050311"/>
                </a:lnTo>
                <a:lnTo>
                  <a:pt x="66033" y="5087615"/>
                </a:lnTo>
                <a:lnTo>
                  <a:pt x="93015" y="5121823"/>
                </a:lnTo>
                <a:lnTo>
                  <a:pt x="123784" y="5152592"/>
                </a:lnTo>
                <a:lnTo>
                  <a:pt x="157992" y="5179574"/>
                </a:lnTo>
                <a:lnTo>
                  <a:pt x="195296" y="5202425"/>
                </a:lnTo>
                <a:lnTo>
                  <a:pt x="235350" y="5220799"/>
                </a:lnTo>
                <a:lnTo>
                  <a:pt x="277807" y="5234351"/>
                </a:lnTo>
                <a:lnTo>
                  <a:pt x="322324" y="5242736"/>
                </a:lnTo>
                <a:lnTo>
                  <a:pt x="368554" y="5245608"/>
                </a:lnTo>
                <a:lnTo>
                  <a:pt x="9862058" y="5245608"/>
                </a:lnTo>
                <a:lnTo>
                  <a:pt x="9908295" y="5242736"/>
                </a:lnTo>
                <a:lnTo>
                  <a:pt x="9952816" y="5234351"/>
                </a:lnTo>
                <a:lnTo>
                  <a:pt x="9995277" y="5220799"/>
                </a:lnTo>
                <a:lnTo>
                  <a:pt x="10035332" y="5202425"/>
                </a:lnTo>
                <a:lnTo>
                  <a:pt x="10072635" y="5179574"/>
                </a:lnTo>
                <a:lnTo>
                  <a:pt x="10106843" y="5152592"/>
                </a:lnTo>
                <a:lnTo>
                  <a:pt x="10137609" y="5121823"/>
                </a:lnTo>
                <a:lnTo>
                  <a:pt x="10164588" y="5087615"/>
                </a:lnTo>
                <a:lnTo>
                  <a:pt x="10187436" y="5050311"/>
                </a:lnTo>
                <a:lnTo>
                  <a:pt x="10205808" y="5010257"/>
                </a:lnTo>
                <a:lnTo>
                  <a:pt x="10219358" y="4967800"/>
                </a:lnTo>
                <a:lnTo>
                  <a:pt x="10227741" y="4923283"/>
                </a:lnTo>
                <a:lnTo>
                  <a:pt x="10230612" y="4877054"/>
                </a:lnTo>
                <a:lnTo>
                  <a:pt x="10230612" y="368553"/>
                </a:lnTo>
                <a:lnTo>
                  <a:pt x="10227741" y="322316"/>
                </a:lnTo>
                <a:lnTo>
                  <a:pt x="10219358" y="277795"/>
                </a:lnTo>
                <a:lnTo>
                  <a:pt x="10205808" y="235334"/>
                </a:lnTo>
                <a:lnTo>
                  <a:pt x="10187436" y="195279"/>
                </a:lnTo>
                <a:lnTo>
                  <a:pt x="10164588" y="157976"/>
                </a:lnTo>
                <a:lnTo>
                  <a:pt x="10137609" y="123768"/>
                </a:lnTo>
                <a:lnTo>
                  <a:pt x="10106843" y="93002"/>
                </a:lnTo>
                <a:lnTo>
                  <a:pt x="10072635" y="66023"/>
                </a:lnTo>
                <a:lnTo>
                  <a:pt x="10035332" y="43175"/>
                </a:lnTo>
                <a:lnTo>
                  <a:pt x="9995277" y="24803"/>
                </a:lnTo>
                <a:lnTo>
                  <a:pt x="9952816" y="11253"/>
                </a:lnTo>
                <a:lnTo>
                  <a:pt x="9908295" y="2870"/>
                </a:lnTo>
                <a:lnTo>
                  <a:pt x="9862058" y="0"/>
                </a:lnTo>
                <a:close/>
              </a:path>
            </a:pathLst>
          </a:custGeom>
          <a:solidFill>
            <a:srgbClr val="E1EFD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449986" y="225298"/>
            <a:ext cx="10688955" cy="45212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800" b="1" i="0">
                <a:solidFill>
                  <a:schemeClr val="tx1"/>
                </a:solidFill>
                <a:latin typeface="TH SarabunIT๙"/>
                <a:cs typeface="TH SarabunIT๙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625246" y="3209290"/>
            <a:ext cx="6337300" cy="138683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350" b="1" i="0">
                <a:solidFill>
                  <a:schemeClr val="tx1"/>
                </a:solidFill>
                <a:latin typeface="TH SarabunIT๙"/>
                <a:cs typeface="TH SarabunIT๙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10477627" y="6466966"/>
            <a:ext cx="1164590" cy="41655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800" b="1" i="0">
                <a:solidFill>
                  <a:schemeClr val="bg1"/>
                </a:solidFill>
                <a:latin typeface="TH SarabunIT๙"/>
                <a:cs typeface="TH SarabunIT๙"/>
              </a:defRPr>
            </a:lvl1pPr>
          </a:lstStyle>
          <a:p>
            <a:pPr marL="12700">
              <a:lnSpc>
                <a:spcPts val="3035"/>
              </a:lnSpc>
            </a:pPr>
            <a:endParaRPr spc="-195" dirty="0"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609600" y="6377940"/>
            <a:ext cx="280416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DD0A8C0-3BFF-4562-8788-CB05EA330B9F}" type="datetime1">
              <a:rPr lang="en-US" smtClean="0"/>
              <a:t>1/28/2026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11866498" y="6544081"/>
            <a:ext cx="235584" cy="24892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600" b="0" i="0">
                <a:solidFill>
                  <a:schemeClr val="tx1"/>
                </a:solidFill>
                <a:latin typeface="TH SarabunPSK"/>
                <a:cs typeface="TH SarabunPSK"/>
              </a:defRPr>
            </a:lvl1pPr>
          </a:lstStyle>
          <a:p>
            <a:pPr marL="38100">
              <a:lnSpc>
                <a:spcPts val="1775"/>
              </a:lnSpc>
            </a:pPr>
            <a:fld id="{81D60167-4931-47E6-BA6A-407CBD079E47}" type="slidenum">
              <a:rPr spc="-25" dirty="0"/>
              <a:t>‹#›</a:t>
            </a:fld>
            <a:endParaRPr spc="-25" dirty="0"/>
          </a:p>
        </p:txBody>
      </p:sp>
    </p:spTree>
    <p:extLst>
      <p:ext uri="{BB962C8B-B14F-4D97-AF65-F5344CB8AC3E}">
        <p14:creationId xmlns:p14="http://schemas.microsoft.com/office/powerpoint/2010/main" val="41184706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4" r:id="rId1"/>
    <p:sldLayoutId id="2147483695" r:id="rId2"/>
    <p:sldLayoutId id="2147483696" r:id="rId3"/>
    <p:sldLayoutId id="2147483697" r:id="rId4"/>
    <p:sldLayoutId id="2147483698" r:id="rId5"/>
  </p:sldLayoutIdLst>
  <p:hf hdr="0" ftr="0" dt="0"/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7.png"/><Relationship Id="rId7" Type="http://schemas.openxmlformats.org/officeDocument/2006/relationships/image" Target="../media/image1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7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Relationship Id="rId9" Type="http://schemas.openxmlformats.org/officeDocument/2006/relationships/image" Target="../media/image1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nesdc.go.th/download/document/NSCR/NS67_Book.pdf" TargetMode="External"/><Relationship Id="rId5" Type="http://schemas.openxmlformats.org/officeDocument/2006/relationships/hyperlink" Target="https://www.nesdc.go.th/download/document/NSCR/Masterplan2566-2580.pdf" TargetMode="External"/><Relationship Id="rId4" Type="http://schemas.openxmlformats.org/officeDocument/2006/relationships/image" Target="../media/image1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png"/><Relationship Id="rId5" Type="http://schemas.openxmlformats.org/officeDocument/2006/relationships/hyperlink" Target="https://www.nesdc.go.th/download/document/NSCR/NS67_Book.pdf" TargetMode="External"/><Relationship Id="rId4" Type="http://schemas.openxmlformats.org/officeDocument/2006/relationships/hyperlink" Target="https://www.nesdc.go.th/download/document/NSCR/Masterplan2566-2580.pdf" TargetMode="Externa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png"/><Relationship Id="rId5" Type="http://schemas.openxmlformats.org/officeDocument/2006/relationships/hyperlink" Target="https://www.nesdc.go.th/download/document/NSCR/NS67_Book.pdf" TargetMode="External"/><Relationship Id="rId4" Type="http://schemas.openxmlformats.org/officeDocument/2006/relationships/hyperlink" Target="https://www.nesdc.go.th/download/document/NSCR/Masterplan2566-2580.pdf" TargetMode="Externa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nesdc.go.th/download/document/NSCR/NS67_Book.pdf" TargetMode="External"/><Relationship Id="rId2" Type="http://schemas.openxmlformats.org/officeDocument/2006/relationships/hyperlink" Target="https://www.nesdc.go.th/article_attach/article_file_20230307173847.pdf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.png"/><Relationship Id="rId4" Type="http://schemas.openxmlformats.org/officeDocument/2006/relationships/image" Target="../media/image1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.png"/><Relationship Id="rId4" Type="http://schemas.openxmlformats.org/officeDocument/2006/relationships/image" Target="../media/image23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dga.or.th/policy-standard/policy-regulation/dg-readiness-survey/" TargetMode="Externa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dga.or.th/policy-standard/policy-regulation/dg-readiness-survey/" TargetMode="Externa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Rectangle 58">
            <a:extLst>
              <a:ext uri="{FF2B5EF4-FFF2-40B4-BE49-F238E27FC236}">
                <a16:creationId xmlns:a16="http://schemas.microsoft.com/office/drawing/2014/main" id="{C2EC05C2-AC68-47F5-863D-7B96517A1D54}"/>
              </a:ext>
            </a:extLst>
          </p:cNvPr>
          <p:cNvSpPr/>
          <p:nvPr/>
        </p:nvSpPr>
        <p:spPr>
          <a:xfrm>
            <a:off x="13646" y="1886075"/>
            <a:ext cx="12192000" cy="2769136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115" name="Rectangle 114"/>
          <p:cNvSpPr/>
          <p:nvPr/>
        </p:nvSpPr>
        <p:spPr>
          <a:xfrm>
            <a:off x="-20480" y="-23716"/>
            <a:ext cx="11627893" cy="55046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en-US" sz="1800">
              <a:solidFill>
                <a:prstClr val="white"/>
              </a:solidFill>
            </a:endParaRPr>
          </a:p>
        </p:txBody>
      </p:sp>
      <p:grpSp>
        <p:nvGrpSpPr>
          <p:cNvPr id="7" name="Group 6"/>
          <p:cNvGrpSpPr/>
          <p:nvPr/>
        </p:nvGrpSpPr>
        <p:grpSpPr>
          <a:xfrm>
            <a:off x="-13648" y="6400800"/>
            <a:ext cx="12219294" cy="470847"/>
            <a:chOff x="-13648" y="6400800"/>
            <a:chExt cx="12219294" cy="470847"/>
          </a:xfrm>
        </p:grpSpPr>
        <p:sp>
          <p:nvSpPr>
            <p:cNvPr id="6" name="Rectangle 5">
              <a:extLst>
                <a:ext uri="{FF2B5EF4-FFF2-40B4-BE49-F238E27FC236}">
                  <a16:creationId xmlns:a16="http://schemas.microsoft.com/office/drawing/2014/main" id="{99731E13-D5F2-41FB-ABFE-F220E9B05DDC}"/>
                </a:ext>
              </a:extLst>
            </p:cNvPr>
            <p:cNvSpPr/>
            <p:nvPr/>
          </p:nvSpPr>
          <p:spPr>
            <a:xfrm>
              <a:off x="9976513" y="6400800"/>
              <a:ext cx="2229133" cy="470847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US" sz="1800">
                <a:solidFill>
                  <a:prstClr val="white"/>
                </a:solidFill>
              </a:endParaRPr>
            </a:p>
          </p:txBody>
        </p:sp>
        <p:sp>
          <p:nvSpPr>
            <p:cNvPr id="5" name="Rectangle 4"/>
            <p:cNvSpPr/>
            <p:nvPr/>
          </p:nvSpPr>
          <p:spPr>
            <a:xfrm>
              <a:off x="-13648" y="6492875"/>
              <a:ext cx="11627893" cy="365125"/>
            </a:xfrm>
            <a:prstGeom prst="rect">
              <a:avLst/>
            </a:prstGeom>
            <a:solidFill>
              <a:srgbClr val="0020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en-US" sz="1800">
                <a:solidFill>
                  <a:prstClr val="white"/>
                </a:solidFill>
              </a:endParaRPr>
            </a:p>
          </p:txBody>
        </p:sp>
      </p:grpSp>
      <p:sp>
        <p:nvSpPr>
          <p:cNvPr id="63" name="TextBox 62"/>
          <p:cNvSpPr txBox="1"/>
          <p:nvPr/>
        </p:nvSpPr>
        <p:spPr>
          <a:xfrm>
            <a:off x="92278" y="2116481"/>
            <a:ext cx="12086076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th-TH" sz="3600" b="1" dirty="0">
                <a:solidFill>
                  <a:srgbClr val="203864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รายละเอียดตัวชี้วัดในการประเมินส่วนราชการ</a:t>
            </a:r>
          </a:p>
          <a:p>
            <a:pPr algn="ctr">
              <a:defRPr/>
            </a:pPr>
            <a:r>
              <a:rPr lang="th-TH" sz="3600" b="1" dirty="0">
                <a:solidFill>
                  <a:srgbClr val="203864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ตามมาตรการปรับปรุงประสิทธิภาพในการปฏิบัติราชการ</a:t>
            </a:r>
          </a:p>
          <a:p>
            <a:pPr algn="ctr">
              <a:defRPr/>
            </a:pPr>
            <a:r>
              <a:rPr lang="th-TH" sz="3600" b="1" dirty="0">
                <a:solidFill>
                  <a:srgbClr val="203864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ประจำปีงบประมาณ พ.ศ. 256</a:t>
            </a:r>
            <a:r>
              <a:rPr lang="en-US" sz="3600" b="1" dirty="0">
                <a:solidFill>
                  <a:srgbClr val="203864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9 - 2570</a:t>
            </a:r>
            <a:endParaRPr lang="th-TH" sz="3600" b="1" dirty="0">
              <a:solidFill>
                <a:srgbClr val="203864"/>
              </a:solidFill>
              <a:latin typeface="TH SarabunPSK" panose="020B0500040200020003" pitchFamily="34" charset="-34"/>
              <a:ea typeface="Tahoma" panose="020B0604030504040204" pitchFamily="34" charset="0"/>
              <a:cs typeface="TH SarabunPSK" panose="020B0500040200020003" pitchFamily="34" charset="-34"/>
            </a:endParaRPr>
          </a:p>
          <a:p>
            <a:pPr algn="ctr">
              <a:defRPr/>
            </a:pPr>
            <a:r>
              <a:rPr lang="th-TH" sz="3600" b="1" dirty="0">
                <a:solidFill>
                  <a:srgbClr val="203864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กรมปศุสัตว์</a:t>
            </a:r>
          </a:p>
        </p:txBody>
      </p:sp>
    </p:spTree>
    <p:extLst>
      <p:ext uri="{BB962C8B-B14F-4D97-AF65-F5344CB8AC3E}">
        <p14:creationId xmlns:p14="http://schemas.microsoft.com/office/powerpoint/2010/main" val="269866847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/>
          <p:nvPr/>
        </p:nvSpPr>
        <p:spPr>
          <a:xfrm>
            <a:off x="722376" y="1449324"/>
            <a:ext cx="9874250" cy="455930"/>
          </a:xfrm>
          <a:custGeom>
            <a:avLst/>
            <a:gdLst/>
            <a:ahLst/>
            <a:cxnLst/>
            <a:rect l="l" t="t" r="r" b="b"/>
            <a:pathLst>
              <a:path w="9874250" h="455930">
                <a:moveTo>
                  <a:pt x="9873996" y="0"/>
                </a:moveTo>
                <a:lnTo>
                  <a:pt x="0" y="0"/>
                </a:lnTo>
                <a:lnTo>
                  <a:pt x="0" y="455675"/>
                </a:lnTo>
                <a:lnTo>
                  <a:pt x="9873996" y="455675"/>
                </a:lnTo>
                <a:lnTo>
                  <a:pt x="9873996" y="0"/>
                </a:lnTo>
                <a:close/>
              </a:path>
            </a:pathLst>
          </a:custGeom>
          <a:solidFill>
            <a:srgbClr val="FFF1CC"/>
          </a:solidFill>
        </p:spPr>
        <p:txBody>
          <a:bodyPr wrap="square" lIns="0" tIns="0" rIns="0" bIns="0" rtlCol="0"/>
          <a:lstStyle/>
          <a:p>
            <a:pPr>
              <a:defRPr/>
            </a:pPr>
            <a:endParaRPr sz="1800" kern="0">
              <a:solidFill>
                <a:sysClr val="windowText" lastClr="000000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graphicFrame>
        <p:nvGraphicFramePr>
          <p:cNvPr id="2" name="object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02891771"/>
              </p:ext>
            </p:extLst>
          </p:nvPr>
        </p:nvGraphicFramePr>
        <p:xfrm>
          <a:off x="497852" y="5057978"/>
          <a:ext cx="10025379" cy="907414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712214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9134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41188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52729">
                <a:tc>
                  <a:txBody>
                    <a:bodyPr/>
                    <a:lstStyle/>
                    <a:p>
                      <a:pPr marL="68579" indent="0">
                        <a:lnSpc>
                          <a:spcPct val="100000"/>
                        </a:lnSpc>
                        <a:spcBef>
                          <a:spcPts val="110"/>
                        </a:spcBef>
                        <a:buFont typeface="Wingdings"/>
                        <a:buNone/>
                        <a:tabLst>
                          <a:tab pos="246379" algn="l"/>
                        </a:tabLst>
                      </a:pPr>
                      <a:r>
                        <a:rPr lang="th-TH" sz="1400" b="0" spc="-4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8. </a:t>
                      </a:r>
                      <a:r>
                        <a:rPr sz="1400" b="0" spc="-40" dirty="0" err="1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การประเมินสถานะของหน่วยงานในการเป็นระบบราชการ</a:t>
                      </a:r>
                      <a:r>
                        <a:rPr sz="1400" b="0" spc="11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sz="1400" b="0" spc="-10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4.0</a:t>
                      </a:r>
                      <a:r>
                        <a:rPr sz="1400" b="0" spc="55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sz="1400" b="0" spc="-35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(PMQA</a:t>
                      </a:r>
                      <a:r>
                        <a:rPr sz="1400" b="0" spc="5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sz="1400" b="0" spc="-2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4.0)</a:t>
                      </a:r>
                      <a:endParaRPr sz="1400" b="0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0" marR="0" marT="1397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576263" marR="382270" indent="0" algn="l">
                        <a:lnSpc>
                          <a:spcPct val="100000"/>
                        </a:lnSpc>
                        <a:spcBef>
                          <a:spcPts val="110"/>
                        </a:spcBef>
                      </a:pPr>
                      <a:r>
                        <a:rPr lang="th-TH" sz="1400" dirty="0" err="1">
                          <a:latin typeface="TH Sarabun PSK"/>
                          <a:cs typeface="TH SarabunPSK"/>
                        </a:rPr>
                        <a:t>กพร</a:t>
                      </a:r>
                      <a:r>
                        <a:rPr lang="th-TH" sz="1400" dirty="0">
                          <a:latin typeface="TH Sarabun PSK"/>
                          <a:cs typeface="TH SarabunPSK"/>
                        </a:rPr>
                        <a:t>.</a:t>
                      </a:r>
                      <a:endParaRPr sz="1400" dirty="0">
                        <a:latin typeface="TH Sarabun PSK"/>
                        <a:cs typeface="TH SarabunPSK"/>
                      </a:endParaRPr>
                    </a:p>
                  </a:txBody>
                  <a:tcPr marL="0" marR="0" marT="1397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53975" marR="382270" indent="0" algn="l">
                        <a:lnSpc>
                          <a:spcPct val="100000"/>
                        </a:lnSpc>
                        <a:spcBef>
                          <a:spcPts val="110"/>
                        </a:spcBef>
                      </a:pPr>
                      <a:r>
                        <a:rPr lang="th-TH" sz="1400" dirty="0">
                          <a:latin typeface="TH Sarabun PSK"/>
                          <a:cs typeface="TH SarabunPSK" panose="020B0500040200020003" pitchFamily="34" charset="-34"/>
                        </a:rPr>
                        <a:t>ร้อยละ</a:t>
                      </a:r>
                      <a:r>
                        <a:rPr lang="th-TH" sz="1400" spc="-20" dirty="0">
                          <a:latin typeface="TH Sarabun PSK"/>
                          <a:cs typeface="TH SarabunPSK" panose="020B0500040200020003" pitchFamily="34" charset="-34"/>
                        </a:rPr>
                        <a:t> 10</a:t>
                      </a:r>
                      <a:endParaRPr sz="1400" dirty="0">
                        <a:latin typeface="TH Sarabun PSK"/>
                        <a:cs typeface="TH SarabunPSK"/>
                      </a:endParaRPr>
                    </a:p>
                  </a:txBody>
                  <a:tcPr marL="0" marR="0" marT="1397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37490">
                <a:tc>
                  <a:txBody>
                    <a:bodyPr/>
                    <a:lstStyle/>
                    <a:p>
                      <a:pPr marL="68579" indent="0">
                        <a:lnSpc>
                          <a:spcPts val="1675"/>
                        </a:lnSpc>
                        <a:buFont typeface="Wingdings"/>
                        <a:buNone/>
                        <a:tabLst>
                          <a:tab pos="246379" algn="l"/>
                        </a:tabLst>
                      </a:pPr>
                      <a:r>
                        <a:rPr lang="th-TH" sz="1400" b="0" spc="-1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9</a:t>
                      </a:r>
                      <a:r>
                        <a:rPr lang="en-US" sz="1400" b="0" spc="-1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. </a:t>
                      </a:r>
                      <a:r>
                        <a:rPr lang="th-TH" sz="1400" b="0" spc="-1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ระดับความพร้อมรัฐบาลดิจิทัลหน่วยงานภาครัฐของประเทศไทย</a:t>
                      </a:r>
                    </a:p>
                    <a:p>
                      <a:pPr marL="68579" indent="0">
                        <a:lnSpc>
                          <a:spcPts val="1675"/>
                        </a:lnSpc>
                        <a:buFont typeface="Wingdings"/>
                        <a:buNone/>
                        <a:tabLst>
                          <a:tab pos="246379" algn="l"/>
                        </a:tabLst>
                      </a:pPr>
                      <a:r>
                        <a:rPr lang="en-US" sz="1400" b="0" spc="-1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</a:t>
                      </a:r>
                      <a:r>
                        <a:rPr lang="th-TH" sz="1400" b="0" spc="-1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0</a:t>
                      </a:r>
                      <a:r>
                        <a:rPr lang="en-US" sz="1400" b="0" spc="-1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. </a:t>
                      </a:r>
                      <a:r>
                        <a:rPr lang="th-TH" sz="1400" b="0" spc="-1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คะแนนความพร้อมรัฐบาลดิจิทัลหน่วยงานภาครัฐของประเทศไทย</a:t>
                      </a:r>
                      <a:endParaRPr sz="1400" b="0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576263" marR="382270" lvl="0" indent="0" algn="l" defTabSz="914400" eaLnBrk="1" fontAlgn="auto" latinLnBrk="0" hangingPunct="1">
                        <a:lnSpc>
                          <a:spcPts val="1675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dirty="0" err="1">
                          <a:latin typeface="TH Sarabun PSK"/>
                          <a:cs typeface="TH SarabunPSK"/>
                        </a:rPr>
                        <a:t>ศทส</a:t>
                      </a:r>
                      <a:r>
                        <a:rPr lang="th-TH" sz="1400" dirty="0">
                          <a:latin typeface="TH Sarabun PSK"/>
                          <a:cs typeface="TH SarabunPSK"/>
                        </a:rPr>
                        <a:t>.</a:t>
                      </a:r>
                    </a:p>
                    <a:p>
                      <a:pPr marL="576263" marR="382270" lvl="0" indent="0" algn="l" defTabSz="914400" eaLnBrk="1" fontAlgn="auto" latinLnBrk="0" hangingPunct="1">
                        <a:lnSpc>
                          <a:spcPts val="1675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dirty="0" err="1">
                          <a:latin typeface="TH Sarabun PSK"/>
                          <a:cs typeface="TH SarabunPSK"/>
                        </a:rPr>
                        <a:t>ศทส</a:t>
                      </a:r>
                      <a:r>
                        <a:rPr lang="th-TH" sz="1400" dirty="0">
                          <a:latin typeface="TH Sarabun PSK"/>
                          <a:cs typeface="TH SarabunPSK"/>
                        </a:rPr>
                        <a:t>.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53975" marR="382270" indent="0" algn="l">
                        <a:lnSpc>
                          <a:spcPts val="1675"/>
                        </a:lnSpc>
                      </a:pPr>
                      <a:r>
                        <a:rPr lang="th-TH" sz="1400" dirty="0">
                          <a:latin typeface="TH Sarabun PSK"/>
                          <a:cs typeface="TH SarabunPSK" panose="020B0500040200020003" pitchFamily="34" charset="-34"/>
                        </a:rPr>
                        <a:t>ร้อยละ</a:t>
                      </a:r>
                      <a:r>
                        <a:rPr lang="th-TH" sz="1400" spc="-20" dirty="0">
                          <a:latin typeface="TH Sarabun PSK"/>
                          <a:cs typeface="TH SarabunPSK" panose="020B0500040200020003" pitchFamily="34" charset="-34"/>
                        </a:rPr>
                        <a:t> 5</a:t>
                      </a:r>
                      <a:endParaRPr lang="en-US" sz="1400" spc="-25" dirty="0">
                        <a:latin typeface="TH Sarabun PSK"/>
                        <a:cs typeface="TH SarabunPSK"/>
                      </a:endParaRPr>
                    </a:p>
                    <a:p>
                      <a:pPr marL="53975" marR="382270" lvl="0" indent="0" algn="l" defTabSz="914400" eaLnBrk="1" fontAlgn="auto" latinLnBrk="0" hangingPunct="1">
                        <a:lnSpc>
                          <a:spcPts val="1675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dirty="0">
                          <a:latin typeface="TH Sarabun PSK"/>
                          <a:cs typeface="TH SarabunIT๙"/>
                        </a:rPr>
                        <a:t>ร้อยละ</a:t>
                      </a:r>
                      <a:r>
                        <a:rPr lang="th-TH" sz="1400" spc="-20" dirty="0">
                          <a:latin typeface="TH Sarabun PSK"/>
                          <a:cs typeface="TH SarabunIT๙"/>
                        </a:rPr>
                        <a:t> </a:t>
                      </a:r>
                      <a:r>
                        <a:rPr lang="th-TH" sz="1400" spc="-25" dirty="0">
                          <a:latin typeface="TH Sarabun PSK"/>
                          <a:cs typeface="TH SarabunPSK"/>
                        </a:rPr>
                        <a:t>5</a:t>
                      </a:r>
                      <a:endParaRPr lang="th-TH" sz="1400" dirty="0">
                        <a:latin typeface="TH Sarabun PSK"/>
                        <a:cs typeface="TH SarabunPSK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22885">
                <a:tc>
                  <a:txBody>
                    <a:bodyPr/>
                    <a:lstStyle/>
                    <a:p>
                      <a:pPr marL="68579" indent="0">
                        <a:lnSpc>
                          <a:spcPts val="1660"/>
                        </a:lnSpc>
                        <a:buFont typeface="Wingdings"/>
                        <a:buNone/>
                        <a:tabLst>
                          <a:tab pos="246379" algn="l"/>
                        </a:tabLst>
                      </a:pPr>
                      <a:r>
                        <a:rPr lang="th-TH" sz="1400" b="0" spc="-1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11</a:t>
                      </a:r>
                      <a:r>
                        <a:rPr lang="en-US" sz="1400" b="0" spc="-1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. </a:t>
                      </a:r>
                      <a:r>
                        <a:rPr lang="th-TH" sz="1400" b="0" spc="-1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คะแนน </a:t>
                      </a:r>
                      <a:r>
                        <a:rPr lang="en-US" sz="1400" b="0" spc="-1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EIT Survey</a:t>
                      </a:r>
                      <a:endParaRPr sz="1400" b="0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576263" marR="382270" lvl="0" indent="0" algn="l" defTabSz="914400" eaLnBrk="1" fontAlgn="auto" latinLnBrk="0" hangingPunct="1">
                        <a:lnSpc>
                          <a:spcPts val="166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dirty="0" err="1">
                          <a:latin typeface="TH Sarabun PSK"/>
                          <a:cs typeface="TH SarabunPSK"/>
                        </a:rPr>
                        <a:t>กกจ</a:t>
                      </a:r>
                      <a:r>
                        <a:rPr lang="th-TH" sz="1400" dirty="0">
                          <a:latin typeface="TH Sarabun PSK"/>
                          <a:cs typeface="TH SarabunPSK"/>
                        </a:rPr>
                        <a:t>.</a:t>
                      </a: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53975" marR="382270" indent="0" algn="l">
                        <a:lnSpc>
                          <a:spcPts val="1660"/>
                        </a:lnSpc>
                      </a:pPr>
                      <a:r>
                        <a:rPr lang="th-TH" sz="1400" dirty="0">
                          <a:latin typeface="TH Sarabun PSK"/>
                          <a:cs typeface="TH SarabunPSK" panose="020B0500040200020003" pitchFamily="34" charset="-34"/>
                        </a:rPr>
                        <a:t>ร้อยละ</a:t>
                      </a:r>
                      <a:r>
                        <a:rPr lang="th-TH" sz="1400" spc="-20" dirty="0">
                          <a:latin typeface="TH Sarabun PSK"/>
                          <a:cs typeface="TH SarabunPSK" panose="020B0500040200020003" pitchFamily="34" charset="-34"/>
                        </a:rPr>
                        <a:t> 10</a:t>
                      </a:r>
                      <a:endParaRPr lang="th-TH" sz="1400" dirty="0">
                        <a:latin typeface="TH Sarabun PSK"/>
                        <a:cs typeface="TH SarabunPSK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5" name="object 5"/>
          <p:cNvSpPr/>
          <p:nvPr/>
        </p:nvSpPr>
        <p:spPr>
          <a:xfrm>
            <a:off x="10189464" y="1520952"/>
            <a:ext cx="1739264" cy="349250"/>
          </a:xfrm>
          <a:custGeom>
            <a:avLst/>
            <a:gdLst/>
            <a:ahLst/>
            <a:cxnLst/>
            <a:rect l="l" t="t" r="r" b="b"/>
            <a:pathLst>
              <a:path w="1739265" h="349250">
                <a:moveTo>
                  <a:pt x="1680717" y="0"/>
                </a:moveTo>
                <a:lnTo>
                  <a:pt x="58165" y="0"/>
                </a:lnTo>
                <a:lnTo>
                  <a:pt x="35522" y="4570"/>
                </a:lnTo>
                <a:lnTo>
                  <a:pt x="17033" y="17033"/>
                </a:lnTo>
                <a:lnTo>
                  <a:pt x="4570" y="35522"/>
                </a:lnTo>
                <a:lnTo>
                  <a:pt x="0" y="58165"/>
                </a:lnTo>
                <a:lnTo>
                  <a:pt x="0" y="290830"/>
                </a:lnTo>
                <a:lnTo>
                  <a:pt x="4570" y="313473"/>
                </a:lnTo>
                <a:lnTo>
                  <a:pt x="17033" y="331962"/>
                </a:lnTo>
                <a:lnTo>
                  <a:pt x="35522" y="344425"/>
                </a:lnTo>
                <a:lnTo>
                  <a:pt x="58165" y="348996"/>
                </a:lnTo>
                <a:lnTo>
                  <a:pt x="1680717" y="348996"/>
                </a:lnTo>
                <a:lnTo>
                  <a:pt x="1703361" y="344425"/>
                </a:lnTo>
                <a:lnTo>
                  <a:pt x="1721850" y="331962"/>
                </a:lnTo>
                <a:lnTo>
                  <a:pt x="1734313" y="313473"/>
                </a:lnTo>
                <a:lnTo>
                  <a:pt x="1738883" y="290830"/>
                </a:lnTo>
                <a:lnTo>
                  <a:pt x="1738883" y="58165"/>
                </a:lnTo>
                <a:lnTo>
                  <a:pt x="1734313" y="35522"/>
                </a:lnTo>
                <a:lnTo>
                  <a:pt x="1721850" y="17033"/>
                </a:lnTo>
                <a:lnTo>
                  <a:pt x="1703361" y="4570"/>
                </a:lnTo>
                <a:lnTo>
                  <a:pt x="1680717" y="0"/>
                </a:lnTo>
                <a:close/>
              </a:path>
            </a:pathLst>
          </a:custGeom>
          <a:solidFill>
            <a:srgbClr val="EC7C30"/>
          </a:solidFill>
        </p:spPr>
        <p:txBody>
          <a:bodyPr wrap="square" lIns="0" tIns="0" rIns="0" bIns="0" rtlCol="0"/>
          <a:lstStyle/>
          <a:p>
            <a:pPr>
              <a:defRPr/>
            </a:pPr>
            <a:endParaRPr sz="1800" kern="0">
              <a:solidFill>
                <a:sysClr val="windowText" lastClr="000000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10544682" y="1443990"/>
            <a:ext cx="1029969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spcBef>
                <a:spcPts val="95"/>
              </a:spcBef>
              <a:defRPr/>
            </a:pPr>
            <a:r>
              <a:rPr b="1" kern="0" dirty="0">
                <a:solidFill>
                  <a:srgbClr val="FFFFFF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ร้อยละ</a:t>
            </a:r>
            <a:r>
              <a:rPr b="1" kern="0" spc="-60" dirty="0">
                <a:solidFill>
                  <a:srgbClr val="FFFFFF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b="1" kern="0" spc="-180" dirty="0">
                <a:solidFill>
                  <a:srgbClr val="FFFFFF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70</a:t>
            </a:r>
            <a:endParaRPr kern="0" dirty="0">
              <a:solidFill>
                <a:sysClr val="windowText" lastClr="000000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grpSp>
        <p:nvGrpSpPr>
          <p:cNvPr id="7" name="object 7"/>
          <p:cNvGrpSpPr/>
          <p:nvPr/>
        </p:nvGrpSpPr>
        <p:grpSpPr>
          <a:xfrm>
            <a:off x="540715" y="4598416"/>
            <a:ext cx="10055910" cy="457200"/>
            <a:chOff x="540715" y="5233416"/>
            <a:chExt cx="10055910" cy="457200"/>
          </a:xfrm>
        </p:grpSpPr>
        <p:sp>
          <p:nvSpPr>
            <p:cNvPr id="8" name="object 8"/>
            <p:cNvSpPr/>
            <p:nvPr/>
          </p:nvSpPr>
          <p:spPr>
            <a:xfrm>
              <a:off x="722375" y="5233416"/>
              <a:ext cx="9874250" cy="457200"/>
            </a:xfrm>
            <a:custGeom>
              <a:avLst/>
              <a:gdLst/>
              <a:ahLst/>
              <a:cxnLst/>
              <a:rect l="l" t="t" r="r" b="b"/>
              <a:pathLst>
                <a:path w="9874250" h="457200">
                  <a:moveTo>
                    <a:pt x="9873996" y="0"/>
                  </a:moveTo>
                  <a:lnTo>
                    <a:pt x="0" y="0"/>
                  </a:lnTo>
                  <a:lnTo>
                    <a:pt x="0" y="457200"/>
                  </a:lnTo>
                  <a:lnTo>
                    <a:pt x="9873996" y="457200"/>
                  </a:lnTo>
                  <a:lnTo>
                    <a:pt x="9873996" y="0"/>
                  </a:lnTo>
                  <a:close/>
                </a:path>
              </a:pathLst>
            </a:custGeom>
            <a:solidFill>
              <a:srgbClr val="DAE2F3"/>
            </a:solidFill>
          </p:spPr>
          <p:txBody>
            <a:bodyPr wrap="square" lIns="0" tIns="0" rIns="0" bIns="0" rtlCol="0"/>
            <a:lstStyle/>
            <a:p>
              <a:pPr>
                <a:defRPr/>
              </a:pPr>
              <a:endParaRPr sz="1800" kern="0">
                <a:solidFill>
                  <a:sysClr val="windowText" lastClr="0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endParaRPr>
            </a:p>
          </p:txBody>
        </p:sp>
        <p:sp>
          <p:nvSpPr>
            <p:cNvPr id="9" name="object 9"/>
            <p:cNvSpPr/>
            <p:nvPr/>
          </p:nvSpPr>
          <p:spPr>
            <a:xfrm>
              <a:off x="540715" y="5233416"/>
              <a:ext cx="474648" cy="410475"/>
            </a:xfrm>
            <a:custGeom>
              <a:avLst/>
              <a:gdLst/>
              <a:ahLst/>
              <a:cxnLst/>
              <a:rect l="l" t="t" r="r" b="b"/>
              <a:pathLst>
                <a:path w="567055" h="567054">
                  <a:moveTo>
                    <a:pt x="283464" y="0"/>
                  </a:moveTo>
                  <a:lnTo>
                    <a:pt x="237484" y="3709"/>
                  </a:lnTo>
                  <a:lnTo>
                    <a:pt x="193867" y="14447"/>
                  </a:lnTo>
                  <a:lnTo>
                    <a:pt x="153195" y="31632"/>
                  </a:lnTo>
                  <a:lnTo>
                    <a:pt x="116053" y="54681"/>
                  </a:lnTo>
                  <a:lnTo>
                    <a:pt x="83024" y="83010"/>
                  </a:lnTo>
                  <a:lnTo>
                    <a:pt x="54692" y="116037"/>
                  </a:lnTo>
                  <a:lnTo>
                    <a:pt x="31639" y="153179"/>
                  </a:lnTo>
                  <a:lnTo>
                    <a:pt x="14451" y="193852"/>
                  </a:lnTo>
                  <a:lnTo>
                    <a:pt x="3710" y="237475"/>
                  </a:lnTo>
                  <a:lnTo>
                    <a:pt x="0" y="283464"/>
                  </a:lnTo>
                  <a:lnTo>
                    <a:pt x="3710" y="329443"/>
                  </a:lnTo>
                  <a:lnTo>
                    <a:pt x="14451" y="373060"/>
                  </a:lnTo>
                  <a:lnTo>
                    <a:pt x="31639" y="413732"/>
                  </a:lnTo>
                  <a:lnTo>
                    <a:pt x="54692" y="450874"/>
                  </a:lnTo>
                  <a:lnTo>
                    <a:pt x="83024" y="483903"/>
                  </a:lnTo>
                  <a:lnTo>
                    <a:pt x="116053" y="512235"/>
                  </a:lnTo>
                  <a:lnTo>
                    <a:pt x="153195" y="535288"/>
                  </a:lnTo>
                  <a:lnTo>
                    <a:pt x="193867" y="552476"/>
                  </a:lnTo>
                  <a:lnTo>
                    <a:pt x="237484" y="563217"/>
                  </a:lnTo>
                  <a:lnTo>
                    <a:pt x="283464" y="566928"/>
                  </a:lnTo>
                  <a:lnTo>
                    <a:pt x="329443" y="563217"/>
                  </a:lnTo>
                  <a:lnTo>
                    <a:pt x="373060" y="552476"/>
                  </a:lnTo>
                  <a:lnTo>
                    <a:pt x="413732" y="535288"/>
                  </a:lnTo>
                  <a:lnTo>
                    <a:pt x="450874" y="512235"/>
                  </a:lnTo>
                  <a:lnTo>
                    <a:pt x="483903" y="483903"/>
                  </a:lnTo>
                  <a:lnTo>
                    <a:pt x="512235" y="450874"/>
                  </a:lnTo>
                  <a:lnTo>
                    <a:pt x="535288" y="413732"/>
                  </a:lnTo>
                  <a:lnTo>
                    <a:pt x="552476" y="373060"/>
                  </a:lnTo>
                  <a:lnTo>
                    <a:pt x="563217" y="329443"/>
                  </a:lnTo>
                  <a:lnTo>
                    <a:pt x="566928" y="283464"/>
                  </a:lnTo>
                  <a:lnTo>
                    <a:pt x="563217" y="237475"/>
                  </a:lnTo>
                  <a:lnTo>
                    <a:pt x="552476" y="193852"/>
                  </a:lnTo>
                  <a:lnTo>
                    <a:pt x="535288" y="153179"/>
                  </a:lnTo>
                  <a:lnTo>
                    <a:pt x="512235" y="116037"/>
                  </a:lnTo>
                  <a:lnTo>
                    <a:pt x="483903" y="83010"/>
                  </a:lnTo>
                  <a:lnTo>
                    <a:pt x="450874" y="54681"/>
                  </a:lnTo>
                  <a:lnTo>
                    <a:pt x="413732" y="31632"/>
                  </a:lnTo>
                  <a:lnTo>
                    <a:pt x="373060" y="14447"/>
                  </a:lnTo>
                  <a:lnTo>
                    <a:pt x="329443" y="3709"/>
                  </a:lnTo>
                  <a:lnTo>
                    <a:pt x="283464" y="0"/>
                  </a:lnTo>
                  <a:close/>
                </a:path>
              </a:pathLst>
            </a:custGeom>
            <a:solidFill>
              <a:srgbClr val="4471C4"/>
            </a:solidFill>
          </p:spPr>
          <p:txBody>
            <a:bodyPr wrap="square" lIns="0" tIns="0" rIns="0" bIns="0" rtlCol="0"/>
            <a:lstStyle/>
            <a:p>
              <a:pPr>
                <a:defRPr/>
              </a:pPr>
              <a:endParaRPr sz="1800" kern="0">
                <a:solidFill>
                  <a:sysClr val="windowText" lastClr="0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endParaRPr>
            </a:p>
          </p:txBody>
        </p:sp>
      </p:grpSp>
      <p:sp>
        <p:nvSpPr>
          <p:cNvPr id="10" name="object 10"/>
          <p:cNvSpPr txBox="1"/>
          <p:nvPr/>
        </p:nvSpPr>
        <p:spPr>
          <a:xfrm>
            <a:off x="698828" y="4532426"/>
            <a:ext cx="217804" cy="473848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spcBef>
                <a:spcPts val="95"/>
              </a:spcBef>
              <a:defRPr/>
            </a:pPr>
            <a:r>
              <a:rPr sz="3000" b="1" kern="0" spc="-5" dirty="0">
                <a:solidFill>
                  <a:srgbClr val="FFFFFF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2</a:t>
            </a:r>
            <a:endParaRPr sz="3000" kern="0" dirty="0">
              <a:solidFill>
                <a:sysClr val="windowText" lastClr="000000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1087534" y="4541519"/>
            <a:ext cx="6570566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spcBef>
                <a:spcPts val="95"/>
              </a:spcBef>
              <a:defRPr/>
            </a:pPr>
            <a:r>
              <a:rPr b="1" kern="0" spc="-10" dirty="0">
                <a:solidFill>
                  <a:sysClr val="windowText" lastClr="0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การประเมินศักยภาพในการดําเนินงาน</a:t>
            </a:r>
            <a:r>
              <a:rPr b="1" kern="0" spc="40" dirty="0">
                <a:solidFill>
                  <a:sysClr val="windowText" lastClr="0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sz="2400" b="1" kern="0" dirty="0">
                <a:solidFill>
                  <a:sysClr val="windowText" lastClr="0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(Potential</a:t>
            </a:r>
            <a:r>
              <a:rPr sz="2400" b="1" kern="0" spc="-20" dirty="0">
                <a:solidFill>
                  <a:sysClr val="windowText" lastClr="0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Base)</a:t>
            </a:r>
            <a:endParaRPr sz="2400" kern="0" dirty="0">
              <a:solidFill>
                <a:sysClr val="windowText" lastClr="000000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2" name="object 12"/>
          <p:cNvSpPr/>
          <p:nvPr/>
        </p:nvSpPr>
        <p:spPr>
          <a:xfrm>
            <a:off x="10189464" y="4645659"/>
            <a:ext cx="1740535" cy="347980"/>
          </a:xfrm>
          <a:custGeom>
            <a:avLst/>
            <a:gdLst/>
            <a:ahLst/>
            <a:cxnLst/>
            <a:rect l="l" t="t" r="r" b="b"/>
            <a:pathLst>
              <a:path w="1740534" h="347979">
                <a:moveTo>
                  <a:pt x="1682495" y="0"/>
                </a:moveTo>
                <a:lnTo>
                  <a:pt x="57911" y="0"/>
                </a:lnTo>
                <a:lnTo>
                  <a:pt x="35361" y="4548"/>
                </a:lnTo>
                <a:lnTo>
                  <a:pt x="16954" y="16954"/>
                </a:lnTo>
                <a:lnTo>
                  <a:pt x="4548" y="35361"/>
                </a:lnTo>
                <a:lnTo>
                  <a:pt x="0" y="57911"/>
                </a:lnTo>
                <a:lnTo>
                  <a:pt x="0" y="289559"/>
                </a:lnTo>
                <a:lnTo>
                  <a:pt x="4548" y="312099"/>
                </a:lnTo>
                <a:lnTo>
                  <a:pt x="16954" y="330507"/>
                </a:lnTo>
                <a:lnTo>
                  <a:pt x="35361" y="342920"/>
                </a:lnTo>
                <a:lnTo>
                  <a:pt x="57911" y="347471"/>
                </a:lnTo>
                <a:lnTo>
                  <a:pt x="1682495" y="347471"/>
                </a:lnTo>
                <a:lnTo>
                  <a:pt x="1705046" y="342920"/>
                </a:lnTo>
                <a:lnTo>
                  <a:pt x="1723453" y="330507"/>
                </a:lnTo>
                <a:lnTo>
                  <a:pt x="1735859" y="312099"/>
                </a:lnTo>
                <a:lnTo>
                  <a:pt x="1740407" y="289559"/>
                </a:lnTo>
                <a:lnTo>
                  <a:pt x="1740407" y="57911"/>
                </a:lnTo>
                <a:lnTo>
                  <a:pt x="1735859" y="35361"/>
                </a:lnTo>
                <a:lnTo>
                  <a:pt x="1723453" y="16954"/>
                </a:lnTo>
                <a:lnTo>
                  <a:pt x="1705046" y="4548"/>
                </a:lnTo>
                <a:lnTo>
                  <a:pt x="1682495" y="0"/>
                </a:lnTo>
                <a:close/>
              </a:path>
            </a:pathLst>
          </a:custGeom>
          <a:solidFill>
            <a:srgbClr val="4471C4"/>
          </a:solidFill>
        </p:spPr>
        <p:txBody>
          <a:bodyPr wrap="square" lIns="0" tIns="0" rIns="0" bIns="0" rtlCol="0"/>
          <a:lstStyle/>
          <a:p>
            <a:pPr>
              <a:defRPr/>
            </a:pPr>
            <a:endParaRPr sz="1800" kern="0">
              <a:solidFill>
                <a:sysClr val="windowText" lastClr="000000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10545826" y="4568697"/>
            <a:ext cx="1030605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spcBef>
                <a:spcPts val="95"/>
              </a:spcBef>
              <a:defRPr/>
            </a:pPr>
            <a:r>
              <a:rPr b="1" kern="0" dirty="0">
                <a:solidFill>
                  <a:srgbClr val="FFFFFF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ร้อยละ</a:t>
            </a:r>
            <a:r>
              <a:rPr b="1" kern="0" spc="-60" dirty="0">
                <a:solidFill>
                  <a:srgbClr val="FFFFFF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b="1" kern="0" spc="-175" dirty="0">
                <a:solidFill>
                  <a:srgbClr val="FFFFFF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30</a:t>
            </a:r>
            <a:endParaRPr kern="0" dirty="0">
              <a:solidFill>
                <a:sysClr val="windowText" lastClr="000000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539292" y="226822"/>
            <a:ext cx="10283190" cy="443711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  <a:defRPr/>
            </a:pPr>
            <a:r>
              <a:rPr b="1" kern="0" dirty="0" err="1">
                <a:solidFill>
                  <a:sysClr val="windowText" lastClr="0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การประเมินผลการปฏิบัติราชการของ</a:t>
            </a:r>
            <a:r>
              <a:rPr lang="th-TH" b="1" kern="0" dirty="0">
                <a:solidFill>
                  <a:schemeClr val="bg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กรมปศุสัตว์</a:t>
            </a:r>
            <a:r>
              <a:rPr lang="en-US" b="1" kern="0" dirty="0">
                <a:solidFill>
                  <a:schemeClr val="bg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b="1" kern="0" dirty="0" err="1">
                <a:solidFill>
                  <a:sysClr val="windowText" lastClr="0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ประจําปีงบประมาณ</a:t>
            </a:r>
            <a:r>
              <a:rPr b="1" kern="0" spc="-50" dirty="0">
                <a:solidFill>
                  <a:sysClr val="windowText" lastClr="0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b="1" kern="0" dirty="0" err="1">
                <a:solidFill>
                  <a:sysClr val="windowText" lastClr="0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พ.ศ</a:t>
            </a:r>
            <a:r>
              <a:rPr b="1" kern="0" dirty="0">
                <a:solidFill>
                  <a:sysClr val="windowText" lastClr="0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.</a:t>
            </a:r>
            <a:r>
              <a:rPr b="1" kern="0" spc="-50" dirty="0">
                <a:solidFill>
                  <a:sysClr val="windowText" lastClr="0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b="1" kern="0" spc="-170" dirty="0">
                <a:solidFill>
                  <a:sysClr val="windowText" lastClr="0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256</a:t>
            </a:r>
            <a:r>
              <a:rPr lang="th-TH" b="1" kern="0" spc="-170" dirty="0">
                <a:solidFill>
                  <a:sysClr val="windowText" lastClr="0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9 - 2570</a:t>
            </a:r>
            <a:endParaRPr kern="0" dirty="0">
              <a:solidFill>
                <a:sysClr val="windowText" lastClr="000000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grpSp>
        <p:nvGrpSpPr>
          <p:cNvPr id="15" name="object 15"/>
          <p:cNvGrpSpPr/>
          <p:nvPr/>
        </p:nvGrpSpPr>
        <p:grpSpPr>
          <a:xfrm>
            <a:off x="281940" y="809231"/>
            <a:ext cx="2577465" cy="742315"/>
            <a:chOff x="281940" y="809231"/>
            <a:chExt cx="2577465" cy="742315"/>
          </a:xfrm>
        </p:grpSpPr>
        <p:pic>
          <p:nvPicPr>
            <p:cNvPr id="16" name="object 16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373380" y="911301"/>
              <a:ext cx="2485644" cy="448106"/>
            </a:xfrm>
            <a:prstGeom prst="rect">
              <a:avLst/>
            </a:prstGeom>
          </p:spPr>
        </p:pic>
        <p:pic>
          <p:nvPicPr>
            <p:cNvPr id="17" name="object 17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281940" y="809231"/>
              <a:ext cx="2506980" cy="742200"/>
            </a:xfrm>
            <a:prstGeom prst="rect">
              <a:avLst/>
            </a:prstGeom>
          </p:spPr>
        </p:pic>
      </p:grpSp>
      <p:sp>
        <p:nvSpPr>
          <p:cNvPr id="18" name="object 18"/>
          <p:cNvSpPr txBox="1"/>
          <p:nvPr/>
        </p:nvSpPr>
        <p:spPr>
          <a:xfrm>
            <a:off x="426719" y="926591"/>
            <a:ext cx="2383790" cy="346075"/>
          </a:xfrm>
          <a:prstGeom prst="rect">
            <a:avLst/>
          </a:prstGeom>
          <a:solidFill>
            <a:srgbClr val="D9D9D9"/>
          </a:solidFill>
        </p:spPr>
        <p:txBody>
          <a:bodyPr vert="horz" wrap="square" lIns="0" tIns="0" rIns="0" bIns="0" rtlCol="0">
            <a:spAutoFit/>
          </a:bodyPr>
          <a:lstStyle/>
          <a:p>
            <a:pPr marL="90805">
              <a:lnSpc>
                <a:spcPts val="2625"/>
              </a:lnSpc>
              <a:defRPr/>
            </a:pPr>
            <a:r>
              <a:rPr sz="2400" b="1" kern="0" spc="-10" dirty="0">
                <a:solidFill>
                  <a:sysClr val="windowText" lastClr="0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องค์ประกอบการประเมิน</a:t>
            </a:r>
            <a:endParaRPr sz="2400" kern="0" dirty="0">
              <a:solidFill>
                <a:sysClr val="windowText" lastClr="000000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9" name="object 19"/>
          <p:cNvSpPr/>
          <p:nvPr/>
        </p:nvSpPr>
        <p:spPr>
          <a:xfrm>
            <a:off x="10189464" y="6082791"/>
            <a:ext cx="1740535" cy="349250"/>
          </a:xfrm>
          <a:custGeom>
            <a:avLst/>
            <a:gdLst/>
            <a:ahLst/>
            <a:cxnLst/>
            <a:rect l="l" t="t" r="r" b="b"/>
            <a:pathLst>
              <a:path w="1740534" h="349250">
                <a:moveTo>
                  <a:pt x="1649094" y="0"/>
                </a:moveTo>
                <a:lnTo>
                  <a:pt x="91312" y="0"/>
                </a:lnTo>
                <a:lnTo>
                  <a:pt x="55774" y="7177"/>
                </a:lnTo>
                <a:lnTo>
                  <a:pt x="26749" y="26750"/>
                </a:lnTo>
                <a:lnTo>
                  <a:pt x="7177" y="55780"/>
                </a:lnTo>
                <a:lnTo>
                  <a:pt x="0" y="91325"/>
                </a:lnTo>
                <a:lnTo>
                  <a:pt x="0" y="257670"/>
                </a:lnTo>
                <a:lnTo>
                  <a:pt x="7177" y="293218"/>
                </a:lnTo>
                <a:lnTo>
                  <a:pt x="26749" y="322246"/>
                </a:lnTo>
                <a:lnTo>
                  <a:pt x="55774" y="341818"/>
                </a:lnTo>
                <a:lnTo>
                  <a:pt x="91312" y="348994"/>
                </a:lnTo>
                <a:lnTo>
                  <a:pt x="1649094" y="348994"/>
                </a:lnTo>
                <a:lnTo>
                  <a:pt x="1684633" y="341818"/>
                </a:lnTo>
                <a:lnTo>
                  <a:pt x="1713658" y="322246"/>
                </a:lnTo>
                <a:lnTo>
                  <a:pt x="1733230" y="293218"/>
                </a:lnTo>
                <a:lnTo>
                  <a:pt x="1740407" y="257670"/>
                </a:lnTo>
                <a:lnTo>
                  <a:pt x="1740407" y="91325"/>
                </a:lnTo>
                <a:lnTo>
                  <a:pt x="1733230" y="55780"/>
                </a:lnTo>
                <a:lnTo>
                  <a:pt x="1713658" y="26750"/>
                </a:lnTo>
                <a:lnTo>
                  <a:pt x="1684633" y="7177"/>
                </a:lnTo>
                <a:lnTo>
                  <a:pt x="1649094" y="0"/>
                </a:lnTo>
                <a:close/>
              </a:path>
            </a:pathLst>
          </a:custGeom>
          <a:solidFill>
            <a:srgbClr val="538235"/>
          </a:solidFill>
        </p:spPr>
        <p:txBody>
          <a:bodyPr wrap="square" lIns="0" tIns="0" rIns="0" bIns="0" rtlCol="0"/>
          <a:lstStyle/>
          <a:p>
            <a:pPr>
              <a:defRPr/>
            </a:pPr>
            <a:endParaRPr sz="1800" kern="0">
              <a:solidFill>
                <a:sysClr val="windowText" lastClr="000000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1133345" y="1412492"/>
            <a:ext cx="5681345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spcBef>
                <a:spcPts val="95"/>
              </a:spcBef>
              <a:defRPr/>
            </a:pPr>
            <a:r>
              <a:rPr b="1" kern="0" spc="-10" dirty="0">
                <a:solidFill>
                  <a:sysClr val="windowText" lastClr="0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การประเมินประสิทธิผลการดําเนินงาน</a:t>
            </a:r>
            <a:r>
              <a:rPr b="1" kern="0" spc="40" dirty="0">
                <a:solidFill>
                  <a:sysClr val="windowText" lastClr="0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sz="2400" b="1" kern="0" dirty="0">
                <a:solidFill>
                  <a:sysClr val="windowText" lastClr="0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(Performance</a:t>
            </a:r>
            <a:r>
              <a:rPr sz="2400" b="1" kern="0" spc="-20" dirty="0">
                <a:solidFill>
                  <a:sysClr val="windowText" lastClr="0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Base)</a:t>
            </a:r>
            <a:endParaRPr sz="2400" kern="0" dirty="0">
              <a:solidFill>
                <a:sysClr val="windowText" lastClr="000000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0" name="object 20"/>
          <p:cNvSpPr/>
          <p:nvPr/>
        </p:nvSpPr>
        <p:spPr>
          <a:xfrm>
            <a:off x="495300" y="1392937"/>
            <a:ext cx="516253" cy="477266"/>
          </a:xfrm>
          <a:custGeom>
            <a:avLst/>
            <a:gdLst/>
            <a:ahLst/>
            <a:cxnLst/>
            <a:rect l="l" t="t" r="r" b="b"/>
            <a:pathLst>
              <a:path w="567055" h="567055">
                <a:moveTo>
                  <a:pt x="283464" y="0"/>
                </a:moveTo>
                <a:lnTo>
                  <a:pt x="237484" y="3709"/>
                </a:lnTo>
                <a:lnTo>
                  <a:pt x="193867" y="14447"/>
                </a:lnTo>
                <a:lnTo>
                  <a:pt x="153195" y="31632"/>
                </a:lnTo>
                <a:lnTo>
                  <a:pt x="116053" y="54681"/>
                </a:lnTo>
                <a:lnTo>
                  <a:pt x="83024" y="83010"/>
                </a:lnTo>
                <a:lnTo>
                  <a:pt x="54692" y="116037"/>
                </a:lnTo>
                <a:lnTo>
                  <a:pt x="31639" y="153179"/>
                </a:lnTo>
                <a:lnTo>
                  <a:pt x="14451" y="193852"/>
                </a:lnTo>
                <a:lnTo>
                  <a:pt x="3710" y="237475"/>
                </a:lnTo>
                <a:lnTo>
                  <a:pt x="0" y="283463"/>
                </a:lnTo>
                <a:lnTo>
                  <a:pt x="3710" y="329452"/>
                </a:lnTo>
                <a:lnTo>
                  <a:pt x="14451" y="373075"/>
                </a:lnTo>
                <a:lnTo>
                  <a:pt x="31639" y="413748"/>
                </a:lnTo>
                <a:lnTo>
                  <a:pt x="54692" y="450890"/>
                </a:lnTo>
                <a:lnTo>
                  <a:pt x="83024" y="483917"/>
                </a:lnTo>
                <a:lnTo>
                  <a:pt x="116053" y="512246"/>
                </a:lnTo>
                <a:lnTo>
                  <a:pt x="153195" y="535295"/>
                </a:lnTo>
                <a:lnTo>
                  <a:pt x="193867" y="552480"/>
                </a:lnTo>
                <a:lnTo>
                  <a:pt x="237484" y="563218"/>
                </a:lnTo>
                <a:lnTo>
                  <a:pt x="283464" y="566927"/>
                </a:lnTo>
                <a:lnTo>
                  <a:pt x="329443" y="563218"/>
                </a:lnTo>
                <a:lnTo>
                  <a:pt x="373060" y="552480"/>
                </a:lnTo>
                <a:lnTo>
                  <a:pt x="413732" y="535295"/>
                </a:lnTo>
                <a:lnTo>
                  <a:pt x="450874" y="512246"/>
                </a:lnTo>
                <a:lnTo>
                  <a:pt x="483903" y="483917"/>
                </a:lnTo>
                <a:lnTo>
                  <a:pt x="512235" y="450890"/>
                </a:lnTo>
                <a:lnTo>
                  <a:pt x="535288" y="413748"/>
                </a:lnTo>
                <a:lnTo>
                  <a:pt x="552476" y="373075"/>
                </a:lnTo>
                <a:lnTo>
                  <a:pt x="563217" y="329452"/>
                </a:lnTo>
                <a:lnTo>
                  <a:pt x="566928" y="283463"/>
                </a:lnTo>
                <a:lnTo>
                  <a:pt x="563217" y="237475"/>
                </a:lnTo>
                <a:lnTo>
                  <a:pt x="552476" y="193852"/>
                </a:lnTo>
                <a:lnTo>
                  <a:pt x="535288" y="153179"/>
                </a:lnTo>
                <a:lnTo>
                  <a:pt x="512235" y="116037"/>
                </a:lnTo>
                <a:lnTo>
                  <a:pt x="483903" y="83010"/>
                </a:lnTo>
                <a:lnTo>
                  <a:pt x="450874" y="54681"/>
                </a:lnTo>
                <a:lnTo>
                  <a:pt x="413732" y="31632"/>
                </a:lnTo>
                <a:lnTo>
                  <a:pt x="373060" y="14447"/>
                </a:lnTo>
                <a:lnTo>
                  <a:pt x="329443" y="3709"/>
                </a:lnTo>
                <a:lnTo>
                  <a:pt x="283464" y="0"/>
                </a:lnTo>
                <a:close/>
              </a:path>
            </a:pathLst>
          </a:custGeom>
          <a:solidFill>
            <a:srgbClr val="EC7C30"/>
          </a:solidFill>
        </p:spPr>
        <p:txBody>
          <a:bodyPr wrap="square" lIns="0" tIns="0" rIns="0" bIns="0" rtlCol="0"/>
          <a:lstStyle/>
          <a:p>
            <a:pPr>
              <a:defRPr/>
            </a:pPr>
            <a:endParaRPr sz="1800" kern="0">
              <a:solidFill>
                <a:sysClr val="windowText" lastClr="000000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669137" y="1348037"/>
            <a:ext cx="217804" cy="473848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spcBef>
                <a:spcPts val="95"/>
              </a:spcBef>
              <a:defRPr/>
            </a:pPr>
            <a:r>
              <a:rPr sz="3000" b="1" kern="0" spc="-315" dirty="0">
                <a:solidFill>
                  <a:srgbClr val="FFFFFF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</a:t>
            </a:r>
            <a:endParaRPr sz="3000" kern="0" dirty="0">
              <a:solidFill>
                <a:sysClr val="windowText" lastClr="000000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graphicFrame>
        <p:nvGraphicFramePr>
          <p:cNvPr id="22" name="object 2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04074671"/>
              </p:ext>
            </p:extLst>
          </p:nvPr>
        </p:nvGraphicFramePr>
        <p:xfrm>
          <a:off x="502462" y="1958339"/>
          <a:ext cx="10003156" cy="2546604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710833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4741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44741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28295">
                <a:tc gridSpan="3">
                  <a:txBody>
                    <a:bodyPr/>
                    <a:lstStyle/>
                    <a:p>
                      <a:pPr marL="1270" algn="ctr">
                        <a:lnSpc>
                          <a:spcPts val="2370"/>
                        </a:lnSpc>
                      </a:pPr>
                      <a:r>
                        <a:rPr sz="2000" b="1" spc="-1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ตัวชี้วัด</a:t>
                      </a:r>
                      <a:endParaRPr sz="2000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69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027430">
                <a:tc>
                  <a:txBody>
                    <a:bodyPr/>
                    <a:lstStyle/>
                    <a:p>
                      <a:pPr marL="128905">
                        <a:lnSpc>
                          <a:spcPts val="1545"/>
                        </a:lnSpc>
                      </a:pPr>
                      <a:r>
                        <a:rPr sz="1400" b="1" spc="-30" dirty="0" err="1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ตัวชี้วัด</a:t>
                      </a:r>
                      <a:r>
                        <a:rPr lang="th-TH" sz="1400" b="1" spc="-3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ที่กำหนดจากตัวชี้วัด</a:t>
                      </a:r>
                      <a:r>
                        <a:rPr sz="1400" b="1" spc="-30" dirty="0" err="1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เชิงยุทธศาสตร์สําคัญ</a:t>
                      </a:r>
                      <a:r>
                        <a:rPr sz="1400" b="1" spc="35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sz="1400" b="1" spc="-35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(Strategic</a:t>
                      </a:r>
                      <a:r>
                        <a:rPr sz="1400" b="1" spc="5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sz="1400" b="1" spc="-1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KPIs)</a:t>
                      </a:r>
                      <a:endParaRPr sz="1400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marL="321310" indent="-192405">
                        <a:lnSpc>
                          <a:spcPts val="1515"/>
                        </a:lnSpc>
                        <a:buFont typeface="TH SarabunPSK"/>
                        <a:buAutoNum type="arabicPeriod"/>
                        <a:tabLst>
                          <a:tab pos="321310" algn="l"/>
                        </a:tabLst>
                      </a:pPr>
                      <a:r>
                        <a:rPr sz="1400" spc="-10" dirty="0">
                          <a:solidFill>
                            <a:srgbClr val="6F2F9F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อัตราการขยายตัวของมูลค่าของสินค้าเกษตรอัตลักษณ์พื้นถิ่น</a:t>
                      </a:r>
                      <a:r>
                        <a:rPr sz="1400" spc="235" dirty="0">
                          <a:solidFill>
                            <a:srgbClr val="6F2F9F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sz="1400" spc="-10" dirty="0">
                          <a:solidFill>
                            <a:srgbClr val="6F2F9F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(ปีงบประมาณ)*</a:t>
                      </a:r>
                      <a:endParaRPr sz="1400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marL="321945" indent="-193040">
                        <a:lnSpc>
                          <a:spcPts val="1515"/>
                        </a:lnSpc>
                        <a:buFont typeface="TH SarabunPSK"/>
                        <a:buAutoNum type="arabicPeriod"/>
                        <a:tabLst>
                          <a:tab pos="321945" algn="l"/>
                        </a:tabLst>
                      </a:pPr>
                      <a:r>
                        <a:rPr sz="1400" spc="-10" dirty="0">
                          <a:solidFill>
                            <a:srgbClr val="6F2F9F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อัตราการขยายตัวของมูลค่าสินค้าเกษตรที่ผ่านการตรวจรับรองมาตรฐานการปฏิบัติทางการเกษตรที่ดี</a:t>
                      </a:r>
                      <a:r>
                        <a:rPr sz="1400" spc="100" dirty="0">
                          <a:solidFill>
                            <a:srgbClr val="6F2F9F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 </a:t>
                      </a:r>
                      <a:r>
                        <a:rPr sz="1400" spc="-10" dirty="0">
                          <a:solidFill>
                            <a:srgbClr val="6F2F9F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(ปีงบประมาณ)*</a:t>
                      </a:r>
                      <a:endParaRPr sz="1400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marL="321945" indent="-193040">
                        <a:lnSpc>
                          <a:spcPts val="1510"/>
                        </a:lnSpc>
                        <a:buFont typeface="TH SarabunPSK"/>
                        <a:buAutoNum type="arabicPeriod"/>
                        <a:tabLst>
                          <a:tab pos="321945" algn="l"/>
                        </a:tabLst>
                      </a:pPr>
                      <a:r>
                        <a:rPr sz="1400" spc="-10" dirty="0">
                          <a:solidFill>
                            <a:srgbClr val="6F2F9F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อัตราการขยายตัวของมูลค่าสินค้าเกษตรปลอดภัยที่เป็นสินค้าอินทรีย์</a:t>
                      </a:r>
                      <a:r>
                        <a:rPr sz="1400" spc="335" dirty="0">
                          <a:solidFill>
                            <a:srgbClr val="6F2F9F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sz="1400" spc="-10" dirty="0">
                          <a:solidFill>
                            <a:srgbClr val="6F2F9F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(ปีงบประมาณ)*</a:t>
                      </a:r>
                      <a:endParaRPr sz="1400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marL="321945" indent="-193040">
                        <a:lnSpc>
                          <a:spcPts val="1595"/>
                        </a:lnSpc>
                        <a:buFont typeface="TH SarabunPSK"/>
                        <a:buAutoNum type="arabicPeriod"/>
                        <a:tabLst>
                          <a:tab pos="321945" algn="l"/>
                        </a:tabLst>
                      </a:pPr>
                      <a:r>
                        <a:rPr sz="1400" spc="-10" dirty="0" err="1">
                          <a:solidFill>
                            <a:srgbClr val="6F2F9F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รายได้เงินสดสุทธิทางการเกษตรของเกษตรกรเฉลี่ยต่อครัวเรือน</a:t>
                      </a:r>
                      <a:endParaRPr lang="en-US" sz="1400" spc="-10" dirty="0">
                        <a:solidFill>
                          <a:srgbClr val="6F2F9F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marL="321945" indent="-193040">
                        <a:lnSpc>
                          <a:spcPts val="1595"/>
                        </a:lnSpc>
                        <a:buFont typeface="TH SarabunPSK"/>
                        <a:buAutoNum type="arabicPeriod"/>
                        <a:tabLst>
                          <a:tab pos="321945" algn="l"/>
                        </a:tabLst>
                      </a:pPr>
                      <a:r>
                        <a:rPr lang="th-TH" sz="140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ร้อยละเฉลี่ยของงานบริการที่พัฒนาและเชื่อมโยงมาให้บริการบน</a:t>
                      </a:r>
                      <a:r>
                        <a:rPr lang="th-TH" sz="1400" dirty="0" err="1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แพลตฟอร์มดิจิทัล</a:t>
                      </a:r>
                      <a:r>
                        <a:rPr lang="th-TH" sz="140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กลาง</a:t>
                      </a:r>
                      <a:endParaRPr sz="1400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53975" marR="412115" indent="0" algn="ctr">
                        <a:lnSpc>
                          <a:spcPct val="90100"/>
                        </a:lnSpc>
                      </a:pPr>
                      <a:endParaRPr lang="th-TH" sz="1400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marL="347663" marR="412115" indent="0" algn="ctr" defTabSz="914400">
                        <a:lnSpc>
                          <a:spcPct val="90100"/>
                        </a:lnSpc>
                      </a:pPr>
                      <a:r>
                        <a:rPr lang="th-TH" sz="1400" dirty="0" err="1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กสส</a:t>
                      </a:r>
                      <a:r>
                        <a:rPr lang="th-TH" sz="140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.,</a:t>
                      </a:r>
                      <a:r>
                        <a:rPr lang="th-TH" sz="1400" baseline="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th-TH" sz="1400" baseline="0" dirty="0" err="1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กผส</a:t>
                      </a:r>
                      <a:r>
                        <a:rPr lang="th-TH" sz="1400" baseline="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.</a:t>
                      </a:r>
                    </a:p>
                    <a:p>
                      <a:pPr marL="347663" marR="412115" indent="0" algn="ctr" defTabSz="914400">
                        <a:lnSpc>
                          <a:spcPct val="90100"/>
                        </a:lnSpc>
                      </a:pPr>
                      <a:r>
                        <a:rPr lang="th-TH" sz="1400" baseline="0" dirty="0" err="1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สพส</a:t>
                      </a:r>
                      <a:r>
                        <a:rPr lang="th-TH" sz="1400" baseline="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.</a:t>
                      </a:r>
                    </a:p>
                    <a:p>
                      <a:pPr marL="347663" marR="412115" indent="0" algn="ctr" defTabSz="914400">
                        <a:lnSpc>
                          <a:spcPct val="90100"/>
                        </a:lnSpc>
                      </a:pPr>
                      <a:r>
                        <a:rPr lang="th-TH" sz="1400" baseline="0" dirty="0" err="1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สพส</a:t>
                      </a:r>
                      <a:r>
                        <a:rPr lang="th-TH" sz="1400" baseline="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.</a:t>
                      </a:r>
                    </a:p>
                    <a:p>
                      <a:pPr marL="347663" marR="412115" indent="0" algn="ctr" defTabSz="914400">
                        <a:lnSpc>
                          <a:spcPct val="90100"/>
                        </a:lnSpc>
                      </a:pPr>
                      <a:r>
                        <a:rPr lang="th-TH" sz="1400" baseline="0" dirty="0" err="1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กสส</a:t>
                      </a:r>
                      <a:r>
                        <a:rPr lang="th-TH" sz="1400" baseline="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.</a:t>
                      </a:r>
                    </a:p>
                    <a:p>
                      <a:pPr marL="119063" marR="412115" indent="0" algn="ctr" defTabSz="914400">
                        <a:lnSpc>
                          <a:spcPct val="90100"/>
                        </a:lnSpc>
                      </a:pPr>
                      <a:r>
                        <a:rPr lang="th-TH" sz="1400" baseline="0" dirty="0" err="1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กสก</a:t>
                      </a:r>
                      <a:r>
                        <a:rPr lang="th-TH" sz="1400" baseline="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., </a:t>
                      </a:r>
                      <a:r>
                        <a:rPr lang="th-TH" sz="1400" baseline="0" dirty="0" err="1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อยส</a:t>
                      </a:r>
                      <a:r>
                        <a:rPr lang="th-TH" sz="1400" baseline="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. </a:t>
                      </a:r>
                      <a:r>
                        <a:rPr lang="th-TH" sz="1400" baseline="0" dirty="0" err="1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สพส</a:t>
                      </a:r>
                      <a:r>
                        <a:rPr lang="th-TH" sz="1400" baseline="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.</a:t>
                      </a:r>
                      <a:endParaRPr sz="1400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0" marR="0" marT="1905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15"/>
                        </a:spcBef>
                      </a:pPr>
                      <a:endParaRPr sz="1400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marL="119063" marR="412115" indent="0" algn="just">
                        <a:lnSpc>
                          <a:spcPct val="90100"/>
                        </a:lnSpc>
                      </a:pPr>
                      <a:r>
                        <a:rPr sz="1400" dirty="0" err="1">
                          <a:solidFill>
                            <a:srgbClr val="6F2F9F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ร้อยละ</a:t>
                      </a:r>
                      <a:r>
                        <a:rPr sz="1400" spc="-25" dirty="0">
                          <a:solidFill>
                            <a:srgbClr val="6F2F9F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en-US" sz="1400" spc="-50" dirty="0">
                          <a:solidFill>
                            <a:srgbClr val="6F2F9F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15</a:t>
                      </a:r>
                      <a:r>
                        <a:rPr sz="1400" spc="-50" dirty="0">
                          <a:solidFill>
                            <a:srgbClr val="6F2F9F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en-US" sz="1400" spc="-50" dirty="0">
                          <a:solidFill>
                            <a:srgbClr val="6F2F9F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endParaRPr lang="th-TH" sz="1400" spc="-50" dirty="0">
                        <a:solidFill>
                          <a:srgbClr val="6F2F9F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marL="119063" marR="412115" indent="0" algn="just">
                        <a:lnSpc>
                          <a:spcPct val="90100"/>
                        </a:lnSpc>
                      </a:pPr>
                      <a:r>
                        <a:rPr sz="1400" dirty="0" err="1">
                          <a:solidFill>
                            <a:srgbClr val="6F2F9F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ร้อยละ</a:t>
                      </a:r>
                      <a:r>
                        <a:rPr sz="1400" spc="-20" dirty="0">
                          <a:solidFill>
                            <a:srgbClr val="6F2F9F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en-US" sz="1400" spc="-50" dirty="0">
                          <a:solidFill>
                            <a:srgbClr val="6F2F9F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15</a:t>
                      </a:r>
                      <a:r>
                        <a:rPr sz="1400" spc="-50" dirty="0">
                          <a:solidFill>
                            <a:srgbClr val="6F2F9F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endParaRPr lang="th-TH" sz="1400" spc="-50" dirty="0">
                        <a:solidFill>
                          <a:srgbClr val="6F2F9F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marL="119063" marR="412115" indent="0" algn="just">
                        <a:lnSpc>
                          <a:spcPct val="90100"/>
                        </a:lnSpc>
                      </a:pPr>
                      <a:r>
                        <a:rPr sz="1400" dirty="0" err="1">
                          <a:solidFill>
                            <a:srgbClr val="6F2F9F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ร้อยละ</a:t>
                      </a:r>
                      <a:r>
                        <a:rPr sz="1400" spc="-20" dirty="0">
                          <a:solidFill>
                            <a:srgbClr val="6F2F9F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en-US" sz="1400" spc="-50" dirty="0">
                          <a:solidFill>
                            <a:srgbClr val="6F2F9F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15</a:t>
                      </a:r>
                      <a:r>
                        <a:rPr sz="1400" spc="-50" dirty="0">
                          <a:solidFill>
                            <a:srgbClr val="6F2F9F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endParaRPr lang="th-TH" sz="1400" spc="-50" dirty="0">
                        <a:solidFill>
                          <a:srgbClr val="6F2F9F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marL="119063" marR="412115" indent="0" algn="just">
                        <a:lnSpc>
                          <a:spcPct val="90100"/>
                        </a:lnSpc>
                      </a:pPr>
                      <a:r>
                        <a:rPr sz="1400" dirty="0" err="1">
                          <a:solidFill>
                            <a:srgbClr val="6F2F9F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ร้อยละ</a:t>
                      </a:r>
                      <a:r>
                        <a:rPr sz="1400" spc="-20" dirty="0">
                          <a:solidFill>
                            <a:srgbClr val="6F2F9F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en-US" sz="1400" spc="-20" dirty="0">
                          <a:solidFill>
                            <a:srgbClr val="6F2F9F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10</a:t>
                      </a:r>
                    </a:p>
                    <a:p>
                      <a:pPr marL="119063" marR="412115" indent="0" algn="just">
                        <a:lnSpc>
                          <a:spcPct val="90100"/>
                        </a:lnSpc>
                      </a:pPr>
                      <a:r>
                        <a:rPr lang="th-TH" sz="1400" dirty="0">
                          <a:solidFill>
                            <a:srgbClr val="6F2F9F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ร้อยละ</a:t>
                      </a:r>
                      <a:r>
                        <a:rPr lang="th-TH" sz="1400" spc="-20" dirty="0">
                          <a:solidFill>
                            <a:srgbClr val="6F2F9F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 </a:t>
                      </a:r>
                      <a:r>
                        <a:rPr lang="en-US" sz="1400" spc="-20" dirty="0">
                          <a:solidFill>
                            <a:srgbClr val="6F2F9F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5</a:t>
                      </a:r>
                      <a:endParaRPr sz="1400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0" marR="0" marT="1905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86436">
                <a:tc>
                  <a:txBody>
                    <a:bodyPr/>
                    <a:lstStyle/>
                    <a:p>
                      <a:pPr marL="128905" marR="0" indent="0" defTabSz="914400" eaLnBrk="1" fontAlgn="auto" latinLnBrk="0" hangingPunct="1">
                        <a:lnSpc>
                          <a:spcPts val="151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TH SarabunPSK"/>
                        <a:buNone/>
                        <a:tabLst>
                          <a:tab pos="320675" algn="l"/>
                        </a:tabLst>
                        <a:defRPr/>
                      </a:pPr>
                      <a:r>
                        <a:rPr lang="th-TH" sz="1400" b="1" spc="-1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ตัวชี้วัดขับเคลื่อนการบูร</a:t>
                      </a:r>
                      <a:r>
                        <a:rPr lang="th-TH" sz="1400" b="1" spc="-10" dirty="0" err="1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ณา</a:t>
                      </a:r>
                      <a:r>
                        <a:rPr lang="th-TH" sz="1400" b="1" spc="-1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การร่วมกัน</a:t>
                      </a:r>
                      <a:r>
                        <a:rPr lang="th-TH" sz="1400" b="1" spc="85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th-TH" sz="1400" b="1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</a:t>
                      </a:r>
                      <a:r>
                        <a:rPr lang="en-US" sz="1400" b="1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Joint</a:t>
                      </a:r>
                      <a:r>
                        <a:rPr lang="en-US" sz="1400" b="1" spc="7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en-US" sz="1400" b="1" spc="-1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KPIs)</a:t>
                      </a:r>
                      <a:endParaRPr lang="th-TH" sz="1400" spc="-10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marL="320675" indent="-191770">
                        <a:lnSpc>
                          <a:spcPts val="1510"/>
                        </a:lnSpc>
                        <a:buFont typeface="TH SarabunPSK"/>
                        <a:buAutoNum type="arabicPeriod" startAt="6"/>
                        <a:tabLst>
                          <a:tab pos="320675" algn="l"/>
                        </a:tabLst>
                      </a:pPr>
                      <a:r>
                        <a:rPr kumimoji="0" lang="th-TH" sz="14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ปริมาณการลดการปล่อยก๊าซเรือนกระจก</a:t>
                      </a:r>
                      <a:endParaRPr kumimoji="0" lang="en-US" sz="1400" b="0" i="0" u="none" strike="noStrike" kern="0" cap="none" spc="0" normalizeH="0" baseline="0" noProof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marL="128905" marR="0" indent="0" defTabSz="914400" eaLnBrk="1" fontAlgn="auto" latinLnBrk="0" hangingPunct="1">
                        <a:lnSpc>
                          <a:spcPts val="151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TH SarabunPSK"/>
                        <a:buNone/>
                        <a:tabLst>
                          <a:tab pos="320675" algn="l"/>
                        </a:tabLst>
                        <a:defRPr/>
                      </a:pPr>
                      <a:r>
                        <a:rPr lang="th-TH" sz="1400" b="1" spc="-1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ตัวชี้วัดตามภารกิจพื้นฐาน/งานตามหน้าที่ความรับผิดชอบหลัก</a:t>
                      </a:r>
                      <a:r>
                        <a:rPr lang="th-TH" sz="1400" b="1" spc="155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th-TH" sz="1400" b="1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</a:t>
                      </a:r>
                      <a:r>
                        <a:rPr lang="en-US" sz="1400" b="1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Function</a:t>
                      </a:r>
                      <a:r>
                        <a:rPr lang="en-US" sz="1400" b="1" spc="135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en-US" sz="1400" b="1" spc="-1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KPIs)</a:t>
                      </a:r>
                      <a:endParaRPr lang="en-US" sz="1400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marL="320040" indent="-192024">
                        <a:lnSpc>
                          <a:spcPts val="1510"/>
                        </a:lnSpc>
                        <a:buFont typeface="+mj-lt"/>
                        <a:buAutoNum type="arabicPeriod" startAt="7"/>
                        <a:tabLst>
                          <a:tab pos="320675" algn="l"/>
                        </a:tabLst>
                      </a:pPr>
                      <a:r>
                        <a:rPr lang="th-TH" sz="1400" u="none" strike="noStrike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ร้อยละสถานประกอบการผลิตสินค้าปศุสัตว์ทีผ่านการตรวจประเมินโรงงาน </a:t>
                      </a:r>
                      <a:r>
                        <a:rPr lang="en-US" sz="1400" u="none" strike="noStrike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GHPs </a:t>
                      </a:r>
                      <a:r>
                        <a:rPr lang="th-TH" sz="1400" u="none" strike="noStrike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หรือ </a:t>
                      </a:r>
                      <a:r>
                        <a:rPr lang="en-US" sz="1400" u="none" strike="noStrike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HACCP</a:t>
                      </a:r>
                      <a:endParaRPr sz="1400" u="none" strike="noStrike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0" marR="0" marT="18415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lnSpc>
                          <a:spcPct val="100000"/>
                        </a:lnSpc>
                        <a:spcBef>
                          <a:spcPts val="10"/>
                        </a:spcBef>
                      </a:pPr>
                      <a:endParaRPr lang="th-TH" sz="1400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marL="0" indent="0" algn="ctr">
                        <a:lnSpc>
                          <a:spcPct val="100000"/>
                        </a:lnSpc>
                        <a:spcBef>
                          <a:spcPts val="10"/>
                        </a:spcBef>
                      </a:pPr>
                      <a:r>
                        <a:rPr lang="th-TH" sz="1400" dirty="0" err="1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สพส</a:t>
                      </a:r>
                      <a:r>
                        <a:rPr lang="th-TH" sz="140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.</a:t>
                      </a:r>
                    </a:p>
                    <a:p>
                      <a:pPr marL="0" indent="0" algn="ctr">
                        <a:lnSpc>
                          <a:spcPct val="100000"/>
                        </a:lnSpc>
                        <a:spcBef>
                          <a:spcPts val="10"/>
                        </a:spcBef>
                      </a:pPr>
                      <a:endParaRPr lang="th-TH" sz="1400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marL="0" indent="0" algn="ctr">
                        <a:lnSpc>
                          <a:spcPct val="100000"/>
                        </a:lnSpc>
                        <a:spcBef>
                          <a:spcPts val="10"/>
                        </a:spcBef>
                      </a:pPr>
                      <a:r>
                        <a:rPr lang="th-TH" sz="1400" dirty="0" err="1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สพส</a:t>
                      </a:r>
                      <a:r>
                        <a:rPr lang="th-TH" sz="140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.</a:t>
                      </a:r>
                      <a:endParaRPr sz="1400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0" marR="0" marT="127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10"/>
                        </a:spcBef>
                      </a:pPr>
                      <a:endParaRPr lang="th-TH" sz="1400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marL="119063" indent="0">
                        <a:lnSpc>
                          <a:spcPts val="1595"/>
                        </a:lnSpc>
                        <a:tabLst/>
                      </a:pPr>
                      <a:r>
                        <a:rPr lang="th-TH" sz="140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ร้อยละ</a:t>
                      </a:r>
                      <a:r>
                        <a:rPr lang="th-TH" sz="1400" spc="-2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en-US" sz="1400" spc="-2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th-TH" sz="1400" spc="-2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5</a:t>
                      </a:r>
                      <a:endParaRPr lang="en-US" sz="1400" spc="-20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marL="739775" indent="0">
                        <a:lnSpc>
                          <a:spcPts val="1595"/>
                        </a:lnSpc>
                      </a:pPr>
                      <a:endParaRPr lang="th-TH" sz="1400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marL="119063" indent="0">
                        <a:lnSpc>
                          <a:spcPts val="1595"/>
                        </a:lnSpc>
                      </a:pPr>
                      <a:r>
                        <a:rPr lang="th-TH" sz="1400" strike="noStrike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ร้อยละ</a:t>
                      </a:r>
                      <a:r>
                        <a:rPr lang="th-TH" sz="1400" strike="noStrike" spc="-2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en-US" sz="1400" strike="noStrike" spc="-20" baseline="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5</a:t>
                      </a:r>
                      <a:endParaRPr lang="th-TH" sz="1400" strike="noStrike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10"/>
                        </a:spcBef>
                      </a:pPr>
                      <a:endParaRPr sz="1400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0" marR="0" marT="127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23" name="object 23"/>
          <p:cNvSpPr/>
          <p:nvPr/>
        </p:nvSpPr>
        <p:spPr>
          <a:xfrm>
            <a:off x="610869" y="3427990"/>
            <a:ext cx="9432290" cy="0"/>
          </a:xfrm>
          <a:custGeom>
            <a:avLst/>
            <a:gdLst/>
            <a:ahLst/>
            <a:cxnLst/>
            <a:rect l="l" t="t" r="r" b="b"/>
            <a:pathLst>
              <a:path w="9432290">
                <a:moveTo>
                  <a:pt x="0" y="0"/>
                </a:moveTo>
                <a:lnTo>
                  <a:pt x="9432036" y="0"/>
                </a:lnTo>
              </a:path>
            </a:pathLst>
          </a:custGeom>
          <a:ln w="6350">
            <a:solidFill>
              <a:srgbClr val="FFC000"/>
            </a:solidFill>
            <a:prstDash val="sysDot"/>
          </a:ln>
        </p:spPr>
        <p:txBody>
          <a:bodyPr wrap="square" lIns="0" tIns="0" rIns="0" bIns="0" rtlCol="0"/>
          <a:lstStyle/>
          <a:p>
            <a:pPr>
              <a:defRPr/>
            </a:pPr>
            <a:endParaRPr sz="1800" kern="0">
              <a:solidFill>
                <a:sysClr val="windowText" lastClr="000000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grpSp>
        <p:nvGrpSpPr>
          <p:cNvPr id="66" name="กลุ่ม 65"/>
          <p:cNvGrpSpPr/>
          <p:nvPr/>
        </p:nvGrpSpPr>
        <p:grpSpPr>
          <a:xfrm>
            <a:off x="10692383" y="1858136"/>
            <a:ext cx="1389381" cy="2582952"/>
            <a:chOff x="10692383" y="1858136"/>
            <a:chExt cx="1389381" cy="2582952"/>
          </a:xfrm>
        </p:grpSpPr>
        <p:grpSp>
          <p:nvGrpSpPr>
            <p:cNvPr id="24" name="object 24"/>
            <p:cNvGrpSpPr/>
            <p:nvPr/>
          </p:nvGrpSpPr>
          <p:grpSpPr>
            <a:xfrm>
              <a:off x="10745469" y="4047490"/>
              <a:ext cx="339090" cy="147320"/>
              <a:chOff x="10745469" y="4047490"/>
              <a:chExt cx="339090" cy="147320"/>
            </a:xfrm>
          </p:grpSpPr>
          <p:sp>
            <p:nvSpPr>
              <p:cNvPr id="25" name="object 25"/>
              <p:cNvSpPr/>
              <p:nvPr/>
            </p:nvSpPr>
            <p:spPr>
              <a:xfrm>
                <a:off x="10751819" y="4053840"/>
                <a:ext cx="326390" cy="134620"/>
              </a:xfrm>
              <a:custGeom>
                <a:avLst/>
                <a:gdLst/>
                <a:ahLst/>
                <a:cxnLst/>
                <a:rect l="l" t="t" r="r" b="b"/>
                <a:pathLst>
                  <a:path w="326390" h="134620">
                    <a:moveTo>
                      <a:pt x="259079" y="0"/>
                    </a:moveTo>
                    <a:lnTo>
                      <a:pt x="67055" y="0"/>
                    </a:lnTo>
                    <a:lnTo>
                      <a:pt x="40933" y="5262"/>
                    </a:lnTo>
                    <a:lnTo>
                      <a:pt x="19621" y="19621"/>
                    </a:lnTo>
                    <a:lnTo>
                      <a:pt x="5262" y="40933"/>
                    </a:lnTo>
                    <a:lnTo>
                      <a:pt x="0" y="67056"/>
                    </a:lnTo>
                    <a:lnTo>
                      <a:pt x="5262" y="93178"/>
                    </a:lnTo>
                    <a:lnTo>
                      <a:pt x="19621" y="114490"/>
                    </a:lnTo>
                    <a:lnTo>
                      <a:pt x="40933" y="128849"/>
                    </a:lnTo>
                    <a:lnTo>
                      <a:pt x="67055" y="134112"/>
                    </a:lnTo>
                    <a:lnTo>
                      <a:pt x="259079" y="134112"/>
                    </a:lnTo>
                    <a:lnTo>
                      <a:pt x="285202" y="128849"/>
                    </a:lnTo>
                    <a:lnTo>
                      <a:pt x="306514" y="114490"/>
                    </a:lnTo>
                    <a:lnTo>
                      <a:pt x="320873" y="93178"/>
                    </a:lnTo>
                    <a:lnTo>
                      <a:pt x="326135" y="67056"/>
                    </a:lnTo>
                    <a:lnTo>
                      <a:pt x="320873" y="40933"/>
                    </a:lnTo>
                    <a:lnTo>
                      <a:pt x="306514" y="19621"/>
                    </a:lnTo>
                    <a:lnTo>
                      <a:pt x="285202" y="5262"/>
                    </a:lnTo>
                    <a:lnTo>
                      <a:pt x="259079" y="0"/>
                    </a:lnTo>
                    <a:close/>
                  </a:path>
                </a:pathLst>
              </a:custGeom>
              <a:solidFill>
                <a:srgbClr val="71C9EF"/>
              </a:solidFill>
            </p:spPr>
            <p:txBody>
              <a:bodyPr wrap="square" lIns="0" tIns="0" rIns="0" bIns="0" rtlCol="0"/>
              <a:lstStyle/>
              <a:p>
                <a:pPr>
                  <a:defRPr/>
                </a:pPr>
                <a:endParaRPr sz="1800" kern="0">
                  <a:solidFill>
                    <a:sysClr val="windowText" lastClr="000000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endParaRPr>
              </a:p>
            </p:txBody>
          </p:sp>
          <p:sp>
            <p:nvSpPr>
              <p:cNvPr id="26" name="object 26"/>
              <p:cNvSpPr/>
              <p:nvPr/>
            </p:nvSpPr>
            <p:spPr>
              <a:xfrm>
                <a:off x="10751819" y="4053840"/>
                <a:ext cx="326390" cy="134620"/>
              </a:xfrm>
              <a:custGeom>
                <a:avLst/>
                <a:gdLst/>
                <a:ahLst/>
                <a:cxnLst/>
                <a:rect l="l" t="t" r="r" b="b"/>
                <a:pathLst>
                  <a:path w="326390" h="134620">
                    <a:moveTo>
                      <a:pt x="0" y="67056"/>
                    </a:moveTo>
                    <a:lnTo>
                      <a:pt x="5262" y="40933"/>
                    </a:lnTo>
                    <a:lnTo>
                      <a:pt x="19621" y="19621"/>
                    </a:lnTo>
                    <a:lnTo>
                      <a:pt x="40933" y="5262"/>
                    </a:lnTo>
                    <a:lnTo>
                      <a:pt x="67055" y="0"/>
                    </a:lnTo>
                    <a:lnTo>
                      <a:pt x="259079" y="0"/>
                    </a:lnTo>
                    <a:lnTo>
                      <a:pt x="285202" y="5262"/>
                    </a:lnTo>
                    <a:lnTo>
                      <a:pt x="306514" y="19621"/>
                    </a:lnTo>
                    <a:lnTo>
                      <a:pt x="320873" y="40933"/>
                    </a:lnTo>
                    <a:lnTo>
                      <a:pt x="326135" y="67056"/>
                    </a:lnTo>
                    <a:lnTo>
                      <a:pt x="320873" y="93178"/>
                    </a:lnTo>
                    <a:lnTo>
                      <a:pt x="306514" y="114490"/>
                    </a:lnTo>
                    <a:lnTo>
                      <a:pt x="285202" y="128849"/>
                    </a:lnTo>
                    <a:lnTo>
                      <a:pt x="259079" y="134112"/>
                    </a:lnTo>
                    <a:lnTo>
                      <a:pt x="67055" y="134112"/>
                    </a:lnTo>
                    <a:lnTo>
                      <a:pt x="40933" y="128849"/>
                    </a:lnTo>
                    <a:lnTo>
                      <a:pt x="19621" y="114490"/>
                    </a:lnTo>
                    <a:lnTo>
                      <a:pt x="5262" y="93178"/>
                    </a:lnTo>
                    <a:lnTo>
                      <a:pt x="0" y="67056"/>
                    </a:lnTo>
                    <a:close/>
                  </a:path>
                </a:pathLst>
              </a:custGeom>
              <a:ln w="12700">
                <a:solidFill>
                  <a:srgbClr val="71C9EF"/>
                </a:solidFill>
              </a:ln>
            </p:spPr>
            <p:txBody>
              <a:bodyPr wrap="square" lIns="0" tIns="0" rIns="0" bIns="0" rtlCol="0"/>
              <a:lstStyle/>
              <a:p>
                <a:pPr>
                  <a:defRPr/>
                </a:pPr>
                <a:endParaRPr sz="1800" kern="0">
                  <a:solidFill>
                    <a:sysClr val="windowText" lastClr="000000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endParaRPr>
              </a:p>
            </p:txBody>
          </p:sp>
        </p:grpSp>
        <p:sp>
          <p:nvSpPr>
            <p:cNvPr id="27" name="object 27"/>
            <p:cNvSpPr txBox="1"/>
            <p:nvPr/>
          </p:nvSpPr>
          <p:spPr>
            <a:xfrm>
              <a:off x="10718418" y="1858136"/>
              <a:ext cx="969644" cy="197490"/>
            </a:xfrm>
            <a:prstGeom prst="rect">
              <a:avLst/>
            </a:prstGeom>
          </p:spPr>
          <p:txBody>
            <a:bodyPr vert="horz" wrap="square" lIns="0" tIns="12700" rIns="0" bIns="0" rtlCol="0">
              <a:spAutoFit/>
            </a:bodyPr>
            <a:lstStyle/>
            <a:p>
              <a:pPr marL="12700">
                <a:spcBef>
                  <a:spcPts val="100"/>
                </a:spcBef>
                <a:defRPr/>
              </a:pPr>
              <a:r>
                <a:rPr sz="1200" b="1" kern="0" dirty="0">
                  <a:solidFill>
                    <a:sysClr val="windowText" lastClr="000000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คําอธิบาย</a:t>
              </a:r>
              <a:r>
                <a:rPr sz="1200" b="1" kern="0" spc="-25" dirty="0">
                  <a:solidFill>
                    <a:sysClr val="windowText" lastClr="000000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 </a:t>
              </a:r>
              <a:r>
                <a:rPr sz="1200" b="1" kern="0" dirty="0">
                  <a:solidFill>
                    <a:sysClr val="windowText" lastClr="000000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Tag</a:t>
              </a:r>
              <a:r>
                <a:rPr sz="1200" b="1" kern="0" spc="-25" dirty="0">
                  <a:solidFill>
                    <a:sysClr val="windowText" lastClr="000000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 </a:t>
              </a:r>
              <a:r>
                <a:rPr sz="1200" b="1" kern="0" spc="-10" dirty="0">
                  <a:solidFill>
                    <a:sysClr val="windowText" lastClr="000000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ตัวชี้วัด</a:t>
              </a:r>
              <a:endParaRPr sz="1200" kern="0">
                <a:solidFill>
                  <a:sysClr val="windowText" lastClr="0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endParaRPr>
            </a:p>
          </p:txBody>
        </p:sp>
        <p:grpSp>
          <p:nvGrpSpPr>
            <p:cNvPr id="28" name="object 28"/>
            <p:cNvGrpSpPr/>
            <p:nvPr/>
          </p:nvGrpSpPr>
          <p:grpSpPr>
            <a:xfrm>
              <a:off x="10733278" y="2090673"/>
              <a:ext cx="339090" cy="145415"/>
              <a:chOff x="10733278" y="2090673"/>
              <a:chExt cx="339090" cy="145415"/>
            </a:xfrm>
          </p:grpSpPr>
          <p:sp>
            <p:nvSpPr>
              <p:cNvPr id="29" name="object 29"/>
              <p:cNvSpPr/>
              <p:nvPr/>
            </p:nvSpPr>
            <p:spPr>
              <a:xfrm>
                <a:off x="10739628" y="2097023"/>
                <a:ext cx="326390" cy="132715"/>
              </a:xfrm>
              <a:custGeom>
                <a:avLst/>
                <a:gdLst/>
                <a:ahLst/>
                <a:cxnLst/>
                <a:rect l="l" t="t" r="r" b="b"/>
                <a:pathLst>
                  <a:path w="326390" h="132714">
                    <a:moveTo>
                      <a:pt x="259842" y="0"/>
                    </a:moveTo>
                    <a:lnTo>
                      <a:pt x="66294" y="0"/>
                    </a:lnTo>
                    <a:lnTo>
                      <a:pt x="40505" y="5214"/>
                    </a:lnTo>
                    <a:lnTo>
                      <a:pt x="19430" y="19430"/>
                    </a:lnTo>
                    <a:lnTo>
                      <a:pt x="5214" y="40505"/>
                    </a:lnTo>
                    <a:lnTo>
                      <a:pt x="0" y="66293"/>
                    </a:lnTo>
                    <a:lnTo>
                      <a:pt x="5214" y="92082"/>
                    </a:lnTo>
                    <a:lnTo>
                      <a:pt x="19431" y="113157"/>
                    </a:lnTo>
                    <a:lnTo>
                      <a:pt x="40505" y="127373"/>
                    </a:lnTo>
                    <a:lnTo>
                      <a:pt x="66294" y="132587"/>
                    </a:lnTo>
                    <a:lnTo>
                      <a:pt x="259842" y="132587"/>
                    </a:lnTo>
                    <a:lnTo>
                      <a:pt x="285630" y="127373"/>
                    </a:lnTo>
                    <a:lnTo>
                      <a:pt x="306705" y="113157"/>
                    </a:lnTo>
                    <a:lnTo>
                      <a:pt x="320921" y="92082"/>
                    </a:lnTo>
                    <a:lnTo>
                      <a:pt x="326136" y="66293"/>
                    </a:lnTo>
                    <a:lnTo>
                      <a:pt x="320921" y="40505"/>
                    </a:lnTo>
                    <a:lnTo>
                      <a:pt x="306704" y="19430"/>
                    </a:lnTo>
                    <a:lnTo>
                      <a:pt x="285630" y="5214"/>
                    </a:lnTo>
                    <a:lnTo>
                      <a:pt x="259842" y="0"/>
                    </a:lnTo>
                    <a:close/>
                  </a:path>
                </a:pathLst>
              </a:custGeom>
              <a:solidFill>
                <a:srgbClr val="355389"/>
              </a:solidFill>
            </p:spPr>
            <p:txBody>
              <a:bodyPr wrap="square" lIns="0" tIns="0" rIns="0" bIns="0" rtlCol="0"/>
              <a:lstStyle/>
              <a:p>
                <a:pPr>
                  <a:defRPr/>
                </a:pPr>
                <a:endParaRPr sz="1800" kern="0">
                  <a:solidFill>
                    <a:sysClr val="windowText" lastClr="000000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endParaRPr>
              </a:p>
            </p:txBody>
          </p:sp>
          <p:sp>
            <p:nvSpPr>
              <p:cNvPr id="30" name="object 30"/>
              <p:cNvSpPr/>
              <p:nvPr/>
            </p:nvSpPr>
            <p:spPr>
              <a:xfrm>
                <a:off x="10739628" y="2097023"/>
                <a:ext cx="326390" cy="132715"/>
              </a:xfrm>
              <a:custGeom>
                <a:avLst/>
                <a:gdLst/>
                <a:ahLst/>
                <a:cxnLst/>
                <a:rect l="l" t="t" r="r" b="b"/>
                <a:pathLst>
                  <a:path w="326390" h="132714">
                    <a:moveTo>
                      <a:pt x="0" y="66293"/>
                    </a:moveTo>
                    <a:lnTo>
                      <a:pt x="5214" y="40505"/>
                    </a:lnTo>
                    <a:lnTo>
                      <a:pt x="19430" y="19430"/>
                    </a:lnTo>
                    <a:lnTo>
                      <a:pt x="40505" y="5214"/>
                    </a:lnTo>
                    <a:lnTo>
                      <a:pt x="66294" y="0"/>
                    </a:lnTo>
                    <a:lnTo>
                      <a:pt x="259842" y="0"/>
                    </a:lnTo>
                    <a:lnTo>
                      <a:pt x="285630" y="5214"/>
                    </a:lnTo>
                    <a:lnTo>
                      <a:pt x="306704" y="19430"/>
                    </a:lnTo>
                    <a:lnTo>
                      <a:pt x="320921" y="40505"/>
                    </a:lnTo>
                    <a:lnTo>
                      <a:pt x="326136" y="66293"/>
                    </a:lnTo>
                    <a:lnTo>
                      <a:pt x="320921" y="92082"/>
                    </a:lnTo>
                    <a:lnTo>
                      <a:pt x="306705" y="113157"/>
                    </a:lnTo>
                    <a:lnTo>
                      <a:pt x="285630" y="127373"/>
                    </a:lnTo>
                    <a:lnTo>
                      <a:pt x="259842" y="132587"/>
                    </a:lnTo>
                    <a:lnTo>
                      <a:pt x="66294" y="132587"/>
                    </a:lnTo>
                    <a:lnTo>
                      <a:pt x="40505" y="127373"/>
                    </a:lnTo>
                    <a:lnTo>
                      <a:pt x="19431" y="113157"/>
                    </a:lnTo>
                    <a:lnTo>
                      <a:pt x="5214" y="92082"/>
                    </a:lnTo>
                    <a:lnTo>
                      <a:pt x="0" y="66293"/>
                    </a:lnTo>
                    <a:close/>
                  </a:path>
                </a:pathLst>
              </a:custGeom>
              <a:ln w="12699">
                <a:solidFill>
                  <a:srgbClr val="355389"/>
                </a:solidFill>
              </a:ln>
            </p:spPr>
            <p:txBody>
              <a:bodyPr wrap="square" lIns="0" tIns="0" rIns="0" bIns="0" rtlCol="0"/>
              <a:lstStyle/>
              <a:p>
                <a:pPr>
                  <a:defRPr/>
                </a:pPr>
                <a:endParaRPr sz="1800" kern="0">
                  <a:solidFill>
                    <a:sysClr val="windowText" lastClr="000000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endParaRPr>
              </a:p>
            </p:txBody>
          </p:sp>
        </p:grpSp>
        <p:sp>
          <p:nvSpPr>
            <p:cNvPr id="31" name="object 31"/>
            <p:cNvSpPr txBox="1"/>
            <p:nvPr/>
          </p:nvSpPr>
          <p:spPr>
            <a:xfrm>
              <a:off x="10787888" y="2059686"/>
              <a:ext cx="232410" cy="166071"/>
            </a:xfrm>
            <a:prstGeom prst="rect">
              <a:avLst/>
            </a:prstGeom>
          </p:spPr>
          <p:txBody>
            <a:bodyPr vert="horz" wrap="square" lIns="0" tIns="12065" rIns="0" bIns="0" rtlCol="0">
              <a:spAutoFit/>
            </a:bodyPr>
            <a:lstStyle/>
            <a:p>
              <a:pPr marL="12700">
                <a:spcBef>
                  <a:spcPts val="95"/>
                </a:spcBef>
                <a:defRPr/>
              </a:pPr>
              <a:r>
                <a:rPr sz="1000" kern="0" spc="-20" dirty="0">
                  <a:solidFill>
                    <a:srgbClr val="FFFFFF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แม่บท</a:t>
              </a:r>
              <a:endParaRPr sz="1000" kern="0">
                <a:solidFill>
                  <a:sysClr val="windowText" lastClr="0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endParaRPr>
            </a:p>
          </p:txBody>
        </p:sp>
        <p:sp>
          <p:nvSpPr>
            <p:cNvPr id="32" name="object 32"/>
            <p:cNvSpPr txBox="1"/>
            <p:nvPr/>
          </p:nvSpPr>
          <p:spPr>
            <a:xfrm>
              <a:off x="11121008" y="2082546"/>
              <a:ext cx="723900" cy="151323"/>
            </a:xfrm>
            <a:prstGeom prst="rect">
              <a:avLst/>
            </a:prstGeom>
          </p:spPr>
          <p:txBody>
            <a:bodyPr vert="horz" wrap="square" lIns="0" tIns="12700" rIns="0" bIns="0" rtlCol="0">
              <a:spAutoFit/>
            </a:bodyPr>
            <a:lstStyle/>
            <a:p>
              <a:pPr marL="12700">
                <a:spcBef>
                  <a:spcPts val="100"/>
                </a:spcBef>
                <a:defRPr/>
              </a:pPr>
              <a:r>
                <a:rPr sz="900" kern="0" spc="-10" dirty="0">
                  <a:solidFill>
                    <a:sysClr val="windowText" lastClr="000000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ตัวชี้วัดตามแผนแม่บทฯ</a:t>
              </a:r>
              <a:endParaRPr sz="900" kern="0">
                <a:solidFill>
                  <a:sysClr val="windowText" lastClr="0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endParaRPr>
            </a:p>
          </p:txBody>
        </p:sp>
        <p:grpSp>
          <p:nvGrpSpPr>
            <p:cNvPr id="33" name="object 33"/>
            <p:cNvGrpSpPr/>
            <p:nvPr/>
          </p:nvGrpSpPr>
          <p:grpSpPr>
            <a:xfrm>
              <a:off x="10737850" y="2543301"/>
              <a:ext cx="339090" cy="147320"/>
              <a:chOff x="10737850" y="2543301"/>
              <a:chExt cx="339090" cy="147320"/>
            </a:xfrm>
          </p:grpSpPr>
          <p:sp>
            <p:nvSpPr>
              <p:cNvPr id="34" name="object 34"/>
              <p:cNvSpPr/>
              <p:nvPr/>
            </p:nvSpPr>
            <p:spPr>
              <a:xfrm>
                <a:off x="10744200" y="2549651"/>
                <a:ext cx="326390" cy="134620"/>
              </a:xfrm>
              <a:custGeom>
                <a:avLst/>
                <a:gdLst/>
                <a:ahLst/>
                <a:cxnLst/>
                <a:rect l="l" t="t" r="r" b="b"/>
                <a:pathLst>
                  <a:path w="326390" h="134619">
                    <a:moveTo>
                      <a:pt x="259079" y="0"/>
                    </a:moveTo>
                    <a:lnTo>
                      <a:pt x="67055" y="0"/>
                    </a:lnTo>
                    <a:lnTo>
                      <a:pt x="40933" y="5262"/>
                    </a:lnTo>
                    <a:lnTo>
                      <a:pt x="19621" y="19621"/>
                    </a:lnTo>
                    <a:lnTo>
                      <a:pt x="5262" y="40933"/>
                    </a:lnTo>
                    <a:lnTo>
                      <a:pt x="0" y="67056"/>
                    </a:lnTo>
                    <a:lnTo>
                      <a:pt x="5262" y="93178"/>
                    </a:lnTo>
                    <a:lnTo>
                      <a:pt x="19621" y="114490"/>
                    </a:lnTo>
                    <a:lnTo>
                      <a:pt x="40933" y="128849"/>
                    </a:lnTo>
                    <a:lnTo>
                      <a:pt x="67055" y="134112"/>
                    </a:lnTo>
                    <a:lnTo>
                      <a:pt x="259079" y="134112"/>
                    </a:lnTo>
                    <a:lnTo>
                      <a:pt x="285202" y="128849"/>
                    </a:lnTo>
                    <a:lnTo>
                      <a:pt x="306514" y="114490"/>
                    </a:lnTo>
                    <a:lnTo>
                      <a:pt x="320873" y="93178"/>
                    </a:lnTo>
                    <a:lnTo>
                      <a:pt x="326135" y="67056"/>
                    </a:lnTo>
                    <a:lnTo>
                      <a:pt x="320873" y="40933"/>
                    </a:lnTo>
                    <a:lnTo>
                      <a:pt x="306514" y="19621"/>
                    </a:lnTo>
                    <a:lnTo>
                      <a:pt x="285202" y="5262"/>
                    </a:lnTo>
                    <a:lnTo>
                      <a:pt x="259079" y="0"/>
                    </a:lnTo>
                    <a:close/>
                  </a:path>
                </a:pathLst>
              </a:custGeom>
              <a:solidFill>
                <a:srgbClr val="B3C5D4"/>
              </a:solidFill>
            </p:spPr>
            <p:txBody>
              <a:bodyPr wrap="square" lIns="0" tIns="0" rIns="0" bIns="0" rtlCol="0"/>
              <a:lstStyle/>
              <a:p>
                <a:pPr>
                  <a:defRPr/>
                </a:pPr>
                <a:endParaRPr sz="1800" kern="0">
                  <a:solidFill>
                    <a:sysClr val="windowText" lastClr="000000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endParaRPr>
              </a:p>
            </p:txBody>
          </p:sp>
          <p:sp>
            <p:nvSpPr>
              <p:cNvPr id="35" name="object 35"/>
              <p:cNvSpPr/>
              <p:nvPr/>
            </p:nvSpPr>
            <p:spPr>
              <a:xfrm>
                <a:off x="10744200" y="2549651"/>
                <a:ext cx="326390" cy="134620"/>
              </a:xfrm>
              <a:custGeom>
                <a:avLst/>
                <a:gdLst/>
                <a:ahLst/>
                <a:cxnLst/>
                <a:rect l="l" t="t" r="r" b="b"/>
                <a:pathLst>
                  <a:path w="326390" h="134619">
                    <a:moveTo>
                      <a:pt x="0" y="67056"/>
                    </a:moveTo>
                    <a:lnTo>
                      <a:pt x="5262" y="40933"/>
                    </a:lnTo>
                    <a:lnTo>
                      <a:pt x="19621" y="19621"/>
                    </a:lnTo>
                    <a:lnTo>
                      <a:pt x="40933" y="5262"/>
                    </a:lnTo>
                    <a:lnTo>
                      <a:pt x="67055" y="0"/>
                    </a:lnTo>
                    <a:lnTo>
                      <a:pt x="259079" y="0"/>
                    </a:lnTo>
                    <a:lnTo>
                      <a:pt x="285202" y="5262"/>
                    </a:lnTo>
                    <a:lnTo>
                      <a:pt x="306514" y="19621"/>
                    </a:lnTo>
                    <a:lnTo>
                      <a:pt x="320873" y="40933"/>
                    </a:lnTo>
                    <a:lnTo>
                      <a:pt x="326135" y="67056"/>
                    </a:lnTo>
                    <a:lnTo>
                      <a:pt x="320873" y="93178"/>
                    </a:lnTo>
                    <a:lnTo>
                      <a:pt x="306514" y="114490"/>
                    </a:lnTo>
                    <a:lnTo>
                      <a:pt x="285202" y="128849"/>
                    </a:lnTo>
                    <a:lnTo>
                      <a:pt x="259079" y="134112"/>
                    </a:lnTo>
                    <a:lnTo>
                      <a:pt x="67055" y="134112"/>
                    </a:lnTo>
                    <a:lnTo>
                      <a:pt x="40933" y="128849"/>
                    </a:lnTo>
                    <a:lnTo>
                      <a:pt x="19621" y="114490"/>
                    </a:lnTo>
                    <a:lnTo>
                      <a:pt x="5262" y="93178"/>
                    </a:lnTo>
                    <a:lnTo>
                      <a:pt x="0" y="67056"/>
                    </a:lnTo>
                    <a:close/>
                  </a:path>
                </a:pathLst>
              </a:custGeom>
              <a:ln w="12700">
                <a:solidFill>
                  <a:srgbClr val="B3C5D4"/>
                </a:solidFill>
              </a:ln>
            </p:spPr>
            <p:txBody>
              <a:bodyPr wrap="square" lIns="0" tIns="0" rIns="0" bIns="0" rtlCol="0"/>
              <a:lstStyle/>
              <a:p>
                <a:pPr>
                  <a:defRPr/>
                </a:pPr>
                <a:endParaRPr sz="1800" kern="0">
                  <a:solidFill>
                    <a:sysClr val="windowText" lastClr="000000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endParaRPr>
              </a:p>
            </p:txBody>
          </p:sp>
        </p:grpSp>
        <p:sp>
          <p:nvSpPr>
            <p:cNvPr id="36" name="object 36"/>
            <p:cNvSpPr txBox="1"/>
            <p:nvPr/>
          </p:nvSpPr>
          <p:spPr>
            <a:xfrm>
              <a:off x="10787633" y="2505582"/>
              <a:ext cx="240029" cy="195053"/>
            </a:xfrm>
            <a:prstGeom prst="rect">
              <a:avLst/>
            </a:prstGeom>
          </p:spPr>
          <p:txBody>
            <a:bodyPr vert="horz" wrap="square" lIns="0" tIns="43815" rIns="0" bIns="0" rtlCol="0">
              <a:spAutoFit/>
            </a:bodyPr>
            <a:lstStyle/>
            <a:p>
              <a:pPr marL="45720" marR="5080" indent="-33655">
                <a:lnSpc>
                  <a:spcPct val="70000"/>
                </a:lnSpc>
                <a:spcBef>
                  <a:spcPts val="345"/>
                </a:spcBef>
                <a:defRPr/>
              </a:pPr>
              <a:r>
                <a:rPr sz="700" kern="0" spc="-10" dirty="0">
                  <a:solidFill>
                    <a:sysClr val="windowText" lastClr="000000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นโยบาย/</a:t>
              </a:r>
              <a:r>
                <a:rPr sz="700" kern="0" spc="500" dirty="0">
                  <a:solidFill>
                    <a:sysClr val="windowText" lastClr="000000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 </a:t>
              </a:r>
              <a:r>
                <a:rPr sz="700" kern="0" spc="-10" dirty="0">
                  <a:solidFill>
                    <a:sysClr val="windowText" lastClr="000000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สั่งการ</a:t>
              </a:r>
              <a:endParaRPr sz="700" kern="0">
                <a:solidFill>
                  <a:sysClr val="windowText" lastClr="0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endParaRPr>
            </a:p>
          </p:txBody>
        </p:sp>
        <p:sp>
          <p:nvSpPr>
            <p:cNvPr id="37" name="object 37"/>
            <p:cNvSpPr txBox="1"/>
            <p:nvPr/>
          </p:nvSpPr>
          <p:spPr>
            <a:xfrm>
              <a:off x="11124692" y="2486025"/>
              <a:ext cx="715010" cy="272415"/>
            </a:xfrm>
            <a:prstGeom prst="rect">
              <a:avLst/>
            </a:prstGeom>
          </p:spPr>
          <p:txBody>
            <a:bodyPr vert="horz" wrap="square" lIns="0" tIns="39370" rIns="0" bIns="0" rtlCol="0">
              <a:spAutoFit/>
            </a:bodyPr>
            <a:lstStyle/>
            <a:p>
              <a:pPr marL="12700" marR="5080">
                <a:lnSpc>
                  <a:spcPts val="860"/>
                </a:lnSpc>
                <a:spcBef>
                  <a:spcPts val="310"/>
                </a:spcBef>
                <a:defRPr/>
              </a:pPr>
              <a:r>
                <a:rPr sz="900" kern="0" spc="-10" dirty="0">
                  <a:solidFill>
                    <a:sysClr val="windowText" lastClr="000000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ตัวชี้วัดนโยบายรัฐบาล/</a:t>
              </a:r>
              <a:r>
                <a:rPr sz="900" kern="0" spc="500" dirty="0">
                  <a:solidFill>
                    <a:sysClr val="windowText" lastClr="000000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 </a:t>
              </a:r>
              <a:r>
                <a:rPr sz="900" kern="0" spc="-10" dirty="0">
                  <a:solidFill>
                    <a:sysClr val="windowText" lastClr="000000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ข้อสั่งการ</a:t>
              </a:r>
              <a:endParaRPr sz="900" kern="0">
                <a:solidFill>
                  <a:sysClr val="windowText" lastClr="0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endParaRPr>
            </a:p>
          </p:txBody>
        </p:sp>
        <p:grpSp>
          <p:nvGrpSpPr>
            <p:cNvPr id="38" name="object 38"/>
            <p:cNvGrpSpPr/>
            <p:nvPr/>
          </p:nvGrpSpPr>
          <p:grpSpPr>
            <a:xfrm>
              <a:off x="10746993" y="3034029"/>
              <a:ext cx="339090" cy="147320"/>
              <a:chOff x="10746993" y="3034029"/>
              <a:chExt cx="339090" cy="147320"/>
            </a:xfrm>
          </p:grpSpPr>
          <p:sp>
            <p:nvSpPr>
              <p:cNvPr id="39" name="object 39"/>
              <p:cNvSpPr/>
              <p:nvPr/>
            </p:nvSpPr>
            <p:spPr>
              <a:xfrm>
                <a:off x="10753343" y="3040379"/>
                <a:ext cx="326390" cy="134620"/>
              </a:xfrm>
              <a:custGeom>
                <a:avLst/>
                <a:gdLst/>
                <a:ahLst/>
                <a:cxnLst/>
                <a:rect l="l" t="t" r="r" b="b"/>
                <a:pathLst>
                  <a:path w="326390" h="134619">
                    <a:moveTo>
                      <a:pt x="259079" y="0"/>
                    </a:moveTo>
                    <a:lnTo>
                      <a:pt x="67055" y="0"/>
                    </a:lnTo>
                    <a:lnTo>
                      <a:pt x="40933" y="5262"/>
                    </a:lnTo>
                    <a:lnTo>
                      <a:pt x="19621" y="19621"/>
                    </a:lnTo>
                    <a:lnTo>
                      <a:pt x="5262" y="40933"/>
                    </a:lnTo>
                    <a:lnTo>
                      <a:pt x="0" y="67056"/>
                    </a:lnTo>
                    <a:lnTo>
                      <a:pt x="5262" y="93178"/>
                    </a:lnTo>
                    <a:lnTo>
                      <a:pt x="19621" y="114490"/>
                    </a:lnTo>
                    <a:lnTo>
                      <a:pt x="40933" y="128849"/>
                    </a:lnTo>
                    <a:lnTo>
                      <a:pt x="67055" y="134112"/>
                    </a:lnTo>
                    <a:lnTo>
                      <a:pt x="259079" y="134112"/>
                    </a:lnTo>
                    <a:lnTo>
                      <a:pt x="285202" y="128849"/>
                    </a:lnTo>
                    <a:lnTo>
                      <a:pt x="306514" y="114490"/>
                    </a:lnTo>
                    <a:lnTo>
                      <a:pt x="320873" y="93178"/>
                    </a:lnTo>
                    <a:lnTo>
                      <a:pt x="326135" y="67056"/>
                    </a:lnTo>
                    <a:lnTo>
                      <a:pt x="320873" y="40933"/>
                    </a:lnTo>
                    <a:lnTo>
                      <a:pt x="306514" y="19621"/>
                    </a:lnTo>
                    <a:lnTo>
                      <a:pt x="285202" y="5262"/>
                    </a:lnTo>
                    <a:lnTo>
                      <a:pt x="259079" y="0"/>
                    </a:lnTo>
                    <a:close/>
                  </a:path>
                </a:pathLst>
              </a:custGeom>
              <a:solidFill>
                <a:srgbClr val="F4DBB1"/>
              </a:solidFill>
            </p:spPr>
            <p:txBody>
              <a:bodyPr wrap="square" lIns="0" tIns="0" rIns="0" bIns="0" rtlCol="0"/>
              <a:lstStyle/>
              <a:p>
                <a:pPr>
                  <a:defRPr/>
                </a:pPr>
                <a:endParaRPr sz="1800" kern="0">
                  <a:solidFill>
                    <a:sysClr val="windowText" lastClr="000000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endParaRPr>
              </a:p>
            </p:txBody>
          </p:sp>
          <p:sp>
            <p:nvSpPr>
              <p:cNvPr id="40" name="object 40"/>
              <p:cNvSpPr/>
              <p:nvPr/>
            </p:nvSpPr>
            <p:spPr>
              <a:xfrm>
                <a:off x="10753343" y="3040379"/>
                <a:ext cx="326390" cy="134620"/>
              </a:xfrm>
              <a:custGeom>
                <a:avLst/>
                <a:gdLst/>
                <a:ahLst/>
                <a:cxnLst/>
                <a:rect l="l" t="t" r="r" b="b"/>
                <a:pathLst>
                  <a:path w="326390" h="134619">
                    <a:moveTo>
                      <a:pt x="0" y="67056"/>
                    </a:moveTo>
                    <a:lnTo>
                      <a:pt x="5262" y="40933"/>
                    </a:lnTo>
                    <a:lnTo>
                      <a:pt x="19621" y="19621"/>
                    </a:lnTo>
                    <a:lnTo>
                      <a:pt x="40933" y="5262"/>
                    </a:lnTo>
                    <a:lnTo>
                      <a:pt x="67055" y="0"/>
                    </a:lnTo>
                    <a:lnTo>
                      <a:pt x="259079" y="0"/>
                    </a:lnTo>
                    <a:lnTo>
                      <a:pt x="285202" y="5262"/>
                    </a:lnTo>
                    <a:lnTo>
                      <a:pt x="306514" y="19621"/>
                    </a:lnTo>
                    <a:lnTo>
                      <a:pt x="320873" y="40933"/>
                    </a:lnTo>
                    <a:lnTo>
                      <a:pt x="326135" y="67056"/>
                    </a:lnTo>
                    <a:lnTo>
                      <a:pt x="320873" y="93178"/>
                    </a:lnTo>
                    <a:lnTo>
                      <a:pt x="306514" y="114490"/>
                    </a:lnTo>
                    <a:lnTo>
                      <a:pt x="285202" y="128849"/>
                    </a:lnTo>
                    <a:lnTo>
                      <a:pt x="259079" y="134112"/>
                    </a:lnTo>
                    <a:lnTo>
                      <a:pt x="67055" y="134112"/>
                    </a:lnTo>
                    <a:lnTo>
                      <a:pt x="40933" y="128849"/>
                    </a:lnTo>
                    <a:lnTo>
                      <a:pt x="19621" y="114490"/>
                    </a:lnTo>
                    <a:lnTo>
                      <a:pt x="5262" y="93178"/>
                    </a:lnTo>
                    <a:lnTo>
                      <a:pt x="0" y="67056"/>
                    </a:lnTo>
                    <a:close/>
                  </a:path>
                </a:pathLst>
              </a:custGeom>
              <a:ln w="12700">
                <a:solidFill>
                  <a:srgbClr val="F4DBB1"/>
                </a:solidFill>
              </a:ln>
            </p:spPr>
            <p:txBody>
              <a:bodyPr wrap="square" lIns="0" tIns="0" rIns="0" bIns="0" rtlCol="0"/>
              <a:lstStyle/>
              <a:p>
                <a:pPr>
                  <a:defRPr/>
                </a:pPr>
                <a:endParaRPr sz="1800" kern="0">
                  <a:solidFill>
                    <a:sysClr val="windowText" lastClr="000000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endParaRPr>
              </a:p>
            </p:txBody>
          </p:sp>
        </p:grpSp>
        <p:sp>
          <p:nvSpPr>
            <p:cNvPr id="41" name="object 41"/>
            <p:cNvSpPr txBox="1"/>
            <p:nvPr/>
          </p:nvSpPr>
          <p:spPr>
            <a:xfrm>
              <a:off x="10728959" y="2974339"/>
              <a:ext cx="1036319" cy="166071"/>
            </a:xfrm>
            <a:prstGeom prst="rect">
              <a:avLst/>
            </a:prstGeom>
          </p:spPr>
          <p:txBody>
            <a:bodyPr vert="horz" wrap="square" lIns="0" tIns="12065" rIns="0" bIns="0" rtlCol="0">
              <a:spAutoFit/>
            </a:bodyPr>
            <a:lstStyle/>
            <a:p>
              <a:pPr marL="38100">
                <a:spcBef>
                  <a:spcPts val="95"/>
                </a:spcBef>
                <a:defRPr/>
              </a:pPr>
              <a:r>
                <a:rPr sz="1500" b="1" kern="0" baseline="-11111" dirty="0">
                  <a:solidFill>
                    <a:sysClr val="windowText" lastClr="000000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แผนบูรฯ</a:t>
              </a:r>
              <a:r>
                <a:rPr sz="1500" b="1" kern="0" spc="457" baseline="-11111" dirty="0">
                  <a:solidFill>
                    <a:sysClr val="windowText" lastClr="000000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 </a:t>
              </a:r>
              <a:r>
                <a:rPr sz="900" kern="0" spc="-10" dirty="0">
                  <a:solidFill>
                    <a:sysClr val="windowText" lastClr="000000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ตัวชี้วัดตามแผนงาน</a:t>
              </a:r>
              <a:endParaRPr sz="900" kern="0">
                <a:solidFill>
                  <a:sysClr val="windowText" lastClr="0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endParaRPr>
            </a:p>
          </p:txBody>
        </p:sp>
        <p:grpSp>
          <p:nvGrpSpPr>
            <p:cNvPr id="42" name="object 42"/>
            <p:cNvGrpSpPr/>
            <p:nvPr/>
          </p:nvGrpSpPr>
          <p:grpSpPr>
            <a:xfrm>
              <a:off x="10746993" y="3779265"/>
              <a:ext cx="339090" cy="145415"/>
              <a:chOff x="10746993" y="3779265"/>
              <a:chExt cx="339090" cy="145415"/>
            </a:xfrm>
          </p:grpSpPr>
          <p:sp>
            <p:nvSpPr>
              <p:cNvPr id="43" name="object 43"/>
              <p:cNvSpPr/>
              <p:nvPr/>
            </p:nvSpPr>
            <p:spPr>
              <a:xfrm>
                <a:off x="10753343" y="3785615"/>
                <a:ext cx="326390" cy="132715"/>
              </a:xfrm>
              <a:custGeom>
                <a:avLst/>
                <a:gdLst/>
                <a:ahLst/>
                <a:cxnLst/>
                <a:rect l="l" t="t" r="r" b="b"/>
                <a:pathLst>
                  <a:path w="326390" h="132714">
                    <a:moveTo>
                      <a:pt x="259841" y="0"/>
                    </a:moveTo>
                    <a:lnTo>
                      <a:pt x="66294" y="0"/>
                    </a:lnTo>
                    <a:lnTo>
                      <a:pt x="40505" y="5214"/>
                    </a:lnTo>
                    <a:lnTo>
                      <a:pt x="19430" y="19430"/>
                    </a:lnTo>
                    <a:lnTo>
                      <a:pt x="5214" y="40505"/>
                    </a:lnTo>
                    <a:lnTo>
                      <a:pt x="0" y="66293"/>
                    </a:lnTo>
                    <a:lnTo>
                      <a:pt x="5214" y="92082"/>
                    </a:lnTo>
                    <a:lnTo>
                      <a:pt x="19430" y="113156"/>
                    </a:lnTo>
                    <a:lnTo>
                      <a:pt x="40505" y="127373"/>
                    </a:lnTo>
                    <a:lnTo>
                      <a:pt x="66294" y="132587"/>
                    </a:lnTo>
                    <a:lnTo>
                      <a:pt x="259841" y="132587"/>
                    </a:lnTo>
                    <a:lnTo>
                      <a:pt x="285630" y="127373"/>
                    </a:lnTo>
                    <a:lnTo>
                      <a:pt x="306704" y="113156"/>
                    </a:lnTo>
                    <a:lnTo>
                      <a:pt x="320921" y="92082"/>
                    </a:lnTo>
                    <a:lnTo>
                      <a:pt x="326135" y="66293"/>
                    </a:lnTo>
                    <a:lnTo>
                      <a:pt x="320921" y="40505"/>
                    </a:lnTo>
                    <a:lnTo>
                      <a:pt x="306704" y="19430"/>
                    </a:lnTo>
                    <a:lnTo>
                      <a:pt x="285630" y="5214"/>
                    </a:lnTo>
                    <a:lnTo>
                      <a:pt x="259841" y="0"/>
                    </a:lnTo>
                    <a:close/>
                  </a:path>
                </a:pathLst>
              </a:custGeom>
              <a:solidFill>
                <a:srgbClr val="A08E80"/>
              </a:solidFill>
            </p:spPr>
            <p:txBody>
              <a:bodyPr wrap="square" lIns="0" tIns="0" rIns="0" bIns="0" rtlCol="0"/>
              <a:lstStyle/>
              <a:p>
                <a:pPr>
                  <a:defRPr/>
                </a:pPr>
                <a:endParaRPr sz="1800" kern="0">
                  <a:solidFill>
                    <a:sysClr val="windowText" lastClr="000000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endParaRPr>
              </a:p>
            </p:txBody>
          </p:sp>
          <p:sp>
            <p:nvSpPr>
              <p:cNvPr id="44" name="object 44"/>
              <p:cNvSpPr/>
              <p:nvPr/>
            </p:nvSpPr>
            <p:spPr>
              <a:xfrm>
                <a:off x="10753343" y="3785615"/>
                <a:ext cx="326390" cy="132715"/>
              </a:xfrm>
              <a:custGeom>
                <a:avLst/>
                <a:gdLst/>
                <a:ahLst/>
                <a:cxnLst/>
                <a:rect l="l" t="t" r="r" b="b"/>
                <a:pathLst>
                  <a:path w="326390" h="132714">
                    <a:moveTo>
                      <a:pt x="0" y="66293"/>
                    </a:moveTo>
                    <a:lnTo>
                      <a:pt x="5214" y="40505"/>
                    </a:lnTo>
                    <a:lnTo>
                      <a:pt x="19430" y="19430"/>
                    </a:lnTo>
                    <a:lnTo>
                      <a:pt x="40505" y="5214"/>
                    </a:lnTo>
                    <a:lnTo>
                      <a:pt x="66294" y="0"/>
                    </a:lnTo>
                    <a:lnTo>
                      <a:pt x="259841" y="0"/>
                    </a:lnTo>
                    <a:lnTo>
                      <a:pt x="285630" y="5214"/>
                    </a:lnTo>
                    <a:lnTo>
                      <a:pt x="306704" y="19430"/>
                    </a:lnTo>
                    <a:lnTo>
                      <a:pt x="320921" y="40505"/>
                    </a:lnTo>
                    <a:lnTo>
                      <a:pt x="326135" y="66293"/>
                    </a:lnTo>
                    <a:lnTo>
                      <a:pt x="320921" y="92082"/>
                    </a:lnTo>
                    <a:lnTo>
                      <a:pt x="306704" y="113156"/>
                    </a:lnTo>
                    <a:lnTo>
                      <a:pt x="285630" y="127373"/>
                    </a:lnTo>
                    <a:lnTo>
                      <a:pt x="259841" y="132587"/>
                    </a:lnTo>
                    <a:lnTo>
                      <a:pt x="66294" y="132587"/>
                    </a:lnTo>
                    <a:lnTo>
                      <a:pt x="40505" y="127373"/>
                    </a:lnTo>
                    <a:lnTo>
                      <a:pt x="19430" y="113156"/>
                    </a:lnTo>
                    <a:lnTo>
                      <a:pt x="5214" y="92082"/>
                    </a:lnTo>
                    <a:lnTo>
                      <a:pt x="0" y="66293"/>
                    </a:lnTo>
                    <a:close/>
                  </a:path>
                </a:pathLst>
              </a:custGeom>
              <a:ln w="12699">
                <a:solidFill>
                  <a:srgbClr val="A08E80"/>
                </a:solidFill>
              </a:ln>
            </p:spPr>
            <p:txBody>
              <a:bodyPr wrap="square" lIns="0" tIns="0" rIns="0" bIns="0" rtlCol="0"/>
              <a:lstStyle/>
              <a:p>
                <a:pPr>
                  <a:defRPr/>
                </a:pPr>
                <a:endParaRPr sz="1800" kern="0">
                  <a:solidFill>
                    <a:sysClr val="windowText" lastClr="000000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endParaRPr>
              </a:p>
            </p:txBody>
          </p:sp>
        </p:grpSp>
        <p:sp>
          <p:nvSpPr>
            <p:cNvPr id="45" name="object 45"/>
            <p:cNvSpPr txBox="1"/>
            <p:nvPr/>
          </p:nvSpPr>
          <p:spPr>
            <a:xfrm>
              <a:off x="10787888" y="3755263"/>
              <a:ext cx="260985" cy="166071"/>
            </a:xfrm>
            <a:prstGeom prst="rect">
              <a:avLst/>
            </a:prstGeom>
          </p:spPr>
          <p:txBody>
            <a:bodyPr vert="horz" wrap="square" lIns="0" tIns="12065" rIns="0" bIns="0" rtlCol="0">
              <a:spAutoFit/>
            </a:bodyPr>
            <a:lstStyle/>
            <a:p>
              <a:pPr marL="12700">
                <a:spcBef>
                  <a:spcPts val="95"/>
                </a:spcBef>
                <a:defRPr/>
              </a:pPr>
              <a:r>
                <a:rPr sz="1000" b="1" kern="0" spc="-10" dirty="0">
                  <a:solidFill>
                    <a:srgbClr val="FFFFFF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ภารกิจ</a:t>
              </a:r>
              <a:endParaRPr sz="1000" kern="0">
                <a:solidFill>
                  <a:sysClr val="windowText" lastClr="0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endParaRPr>
            </a:p>
          </p:txBody>
        </p:sp>
        <p:pic>
          <p:nvPicPr>
            <p:cNvPr id="46" name="object 46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0746993" y="3517138"/>
              <a:ext cx="337311" cy="145287"/>
            </a:xfrm>
            <a:prstGeom prst="rect">
              <a:avLst/>
            </a:prstGeom>
          </p:spPr>
        </p:pic>
        <p:sp>
          <p:nvSpPr>
            <p:cNvPr id="47" name="object 47"/>
            <p:cNvSpPr txBox="1"/>
            <p:nvPr/>
          </p:nvSpPr>
          <p:spPr>
            <a:xfrm>
              <a:off x="11121897" y="3057905"/>
              <a:ext cx="700405" cy="944244"/>
            </a:xfrm>
            <a:prstGeom prst="rect">
              <a:avLst/>
            </a:prstGeom>
          </p:spPr>
          <p:txBody>
            <a:bodyPr vert="horz" wrap="square" lIns="0" tIns="12700" rIns="0" bIns="0" rtlCol="0">
              <a:spAutoFit/>
            </a:bodyPr>
            <a:lstStyle/>
            <a:p>
              <a:pPr marL="20320" marR="5080" indent="-1905">
                <a:lnSpc>
                  <a:spcPct val="128000"/>
                </a:lnSpc>
                <a:spcBef>
                  <a:spcPts val="100"/>
                </a:spcBef>
                <a:defRPr/>
              </a:pPr>
              <a:r>
                <a:rPr sz="900" kern="0" spc="-10" dirty="0">
                  <a:solidFill>
                    <a:sysClr val="windowText" lastClr="000000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บูรณาการ</a:t>
              </a:r>
              <a:r>
                <a:rPr sz="900" kern="0" spc="500" dirty="0">
                  <a:solidFill>
                    <a:sysClr val="windowText" lastClr="000000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 </a:t>
              </a:r>
              <a:r>
                <a:rPr sz="900" kern="0" spc="-10" dirty="0">
                  <a:solidFill>
                    <a:sysClr val="windowText" lastClr="000000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ตัวชี้วัดตามภารกิจใหม่</a:t>
              </a:r>
              <a:endParaRPr sz="900" kern="0">
                <a:solidFill>
                  <a:sysClr val="windowText" lastClr="0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endParaRPr>
            </a:p>
            <a:p>
              <a:pPr marL="20320" marR="24765">
                <a:lnSpc>
                  <a:spcPct val="80000"/>
                </a:lnSpc>
                <a:spcBef>
                  <a:spcPts val="560"/>
                </a:spcBef>
                <a:defRPr/>
              </a:pPr>
              <a:r>
                <a:rPr sz="900" kern="0" spc="-35" dirty="0">
                  <a:solidFill>
                    <a:sysClr val="windowText" lastClr="000000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ตัวชี้วัดจากแผนแม่บทฯ</a:t>
              </a:r>
              <a:r>
                <a:rPr sz="900" kern="0" spc="500" dirty="0">
                  <a:solidFill>
                    <a:sysClr val="windowText" lastClr="000000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 </a:t>
              </a:r>
              <a:r>
                <a:rPr sz="900" kern="0" spc="-40" dirty="0">
                  <a:solidFill>
                    <a:sysClr val="windowText" lastClr="000000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และแผนฯ</a:t>
              </a:r>
              <a:r>
                <a:rPr sz="900" kern="0" spc="20" dirty="0">
                  <a:solidFill>
                    <a:sysClr val="windowText" lastClr="000000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 </a:t>
              </a:r>
              <a:r>
                <a:rPr sz="900" kern="0" spc="-25" dirty="0">
                  <a:solidFill>
                    <a:sysClr val="windowText" lastClr="000000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13</a:t>
              </a:r>
              <a:endParaRPr sz="900" kern="0">
                <a:solidFill>
                  <a:sysClr val="windowText" lastClr="0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endParaRPr>
            </a:p>
            <a:p>
              <a:pPr marL="12700" marR="5715">
                <a:lnSpc>
                  <a:spcPct val="80000"/>
                </a:lnSpc>
                <a:spcBef>
                  <a:spcPts val="450"/>
                </a:spcBef>
                <a:defRPr/>
              </a:pPr>
              <a:r>
                <a:rPr sz="900" kern="0" spc="-30" dirty="0">
                  <a:solidFill>
                    <a:sysClr val="windowText" lastClr="000000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ตัวชี้วัดภารกิจสําคัญของ</a:t>
              </a:r>
              <a:r>
                <a:rPr sz="900" kern="0" spc="500" dirty="0">
                  <a:solidFill>
                    <a:sysClr val="windowText" lastClr="000000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 </a:t>
              </a:r>
              <a:r>
                <a:rPr sz="900" kern="0" spc="-10" dirty="0">
                  <a:solidFill>
                    <a:sysClr val="windowText" lastClr="000000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หน่วยงาน</a:t>
              </a:r>
              <a:endParaRPr sz="900" kern="0">
                <a:solidFill>
                  <a:sysClr val="windowText" lastClr="0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endParaRPr>
            </a:p>
          </p:txBody>
        </p:sp>
        <p:grpSp>
          <p:nvGrpSpPr>
            <p:cNvPr id="48" name="object 48"/>
            <p:cNvGrpSpPr/>
            <p:nvPr/>
          </p:nvGrpSpPr>
          <p:grpSpPr>
            <a:xfrm>
              <a:off x="10731754" y="3293109"/>
              <a:ext cx="339090" cy="145415"/>
              <a:chOff x="10731754" y="3293109"/>
              <a:chExt cx="339090" cy="145415"/>
            </a:xfrm>
          </p:grpSpPr>
          <p:sp>
            <p:nvSpPr>
              <p:cNvPr id="49" name="object 49"/>
              <p:cNvSpPr/>
              <p:nvPr/>
            </p:nvSpPr>
            <p:spPr>
              <a:xfrm>
                <a:off x="10738104" y="3299459"/>
                <a:ext cx="326390" cy="132715"/>
              </a:xfrm>
              <a:custGeom>
                <a:avLst/>
                <a:gdLst/>
                <a:ahLst/>
                <a:cxnLst/>
                <a:rect l="l" t="t" r="r" b="b"/>
                <a:pathLst>
                  <a:path w="326390" h="132714">
                    <a:moveTo>
                      <a:pt x="259842" y="0"/>
                    </a:moveTo>
                    <a:lnTo>
                      <a:pt x="66294" y="0"/>
                    </a:lnTo>
                    <a:lnTo>
                      <a:pt x="40505" y="5214"/>
                    </a:lnTo>
                    <a:lnTo>
                      <a:pt x="19430" y="19430"/>
                    </a:lnTo>
                    <a:lnTo>
                      <a:pt x="5214" y="40505"/>
                    </a:lnTo>
                    <a:lnTo>
                      <a:pt x="0" y="66293"/>
                    </a:lnTo>
                    <a:lnTo>
                      <a:pt x="5214" y="92082"/>
                    </a:lnTo>
                    <a:lnTo>
                      <a:pt x="19431" y="113157"/>
                    </a:lnTo>
                    <a:lnTo>
                      <a:pt x="40505" y="127373"/>
                    </a:lnTo>
                    <a:lnTo>
                      <a:pt x="66294" y="132587"/>
                    </a:lnTo>
                    <a:lnTo>
                      <a:pt x="259842" y="132587"/>
                    </a:lnTo>
                    <a:lnTo>
                      <a:pt x="285630" y="127373"/>
                    </a:lnTo>
                    <a:lnTo>
                      <a:pt x="306704" y="113157"/>
                    </a:lnTo>
                    <a:lnTo>
                      <a:pt x="320921" y="92082"/>
                    </a:lnTo>
                    <a:lnTo>
                      <a:pt x="326136" y="66293"/>
                    </a:lnTo>
                    <a:lnTo>
                      <a:pt x="320921" y="40505"/>
                    </a:lnTo>
                    <a:lnTo>
                      <a:pt x="306704" y="19430"/>
                    </a:lnTo>
                    <a:lnTo>
                      <a:pt x="285630" y="5214"/>
                    </a:lnTo>
                    <a:lnTo>
                      <a:pt x="259842" y="0"/>
                    </a:lnTo>
                    <a:close/>
                  </a:path>
                </a:pathLst>
              </a:custGeom>
              <a:solidFill>
                <a:srgbClr val="7C8587"/>
              </a:solidFill>
            </p:spPr>
            <p:txBody>
              <a:bodyPr wrap="square" lIns="0" tIns="0" rIns="0" bIns="0" rtlCol="0"/>
              <a:lstStyle/>
              <a:p>
                <a:pPr>
                  <a:defRPr/>
                </a:pPr>
                <a:endParaRPr sz="1800" kern="0">
                  <a:solidFill>
                    <a:sysClr val="windowText" lastClr="000000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endParaRPr>
              </a:p>
            </p:txBody>
          </p:sp>
          <p:sp>
            <p:nvSpPr>
              <p:cNvPr id="50" name="object 50"/>
              <p:cNvSpPr/>
              <p:nvPr/>
            </p:nvSpPr>
            <p:spPr>
              <a:xfrm>
                <a:off x="10738104" y="3299459"/>
                <a:ext cx="326390" cy="132715"/>
              </a:xfrm>
              <a:custGeom>
                <a:avLst/>
                <a:gdLst/>
                <a:ahLst/>
                <a:cxnLst/>
                <a:rect l="l" t="t" r="r" b="b"/>
                <a:pathLst>
                  <a:path w="326390" h="132714">
                    <a:moveTo>
                      <a:pt x="0" y="66293"/>
                    </a:moveTo>
                    <a:lnTo>
                      <a:pt x="5214" y="40505"/>
                    </a:lnTo>
                    <a:lnTo>
                      <a:pt x="19430" y="19430"/>
                    </a:lnTo>
                    <a:lnTo>
                      <a:pt x="40505" y="5214"/>
                    </a:lnTo>
                    <a:lnTo>
                      <a:pt x="66294" y="0"/>
                    </a:lnTo>
                    <a:lnTo>
                      <a:pt x="259842" y="0"/>
                    </a:lnTo>
                    <a:lnTo>
                      <a:pt x="285630" y="5214"/>
                    </a:lnTo>
                    <a:lnTo>
                      <a:pt x="306704" y="19430"/>
                    </a:lnTo>
                    <a:lnTo>
                      <a:pt x="320921" y="40505"/>
                    </a:lnTo>
                    <a:lnTo>
                      <a:pt x="326136" y="66293"/>
                    </a:lnTo>
                    <a:lnTo>
                      <a:pt x="320921" y="92082"/>
                    </a:lnTo>
                    <a:lnTo>
                      <a:pt x="306705" y="113156"/>
                    </a:lnTo>
                    <a:lnTo>
                      <a:pt x="285630" y="127373"/>
                    </a:lnTo>
                    <a:lnTo>
                      <a:pt x="259842" y="132587"/>
                    </a:lnTo>
                    <a:lnTo>
                      <a:pt x="66294" y="132587"/>
                    </a:lnTo>
                    <a:lnTo>
                      <a:pt x="40505" y="127373"/>
                    </a:lnTo>
                    <a:lnTo>
                      <a:pt x="19431" y="113157"/>
                    </a:lnTo>
                    <a:lnTo>
                      <a:pt x="5214" y="92082"/>
                    </a:lnTo>
                    <a:lnTo>
                      <a:pt x="0" y="66293"/>
                    </a:lnTo>
                    <a:close/>
                  </a:path>
                </a:pathLst>
              </a:custGeom>
              <a:ln w="12699">
                <a:solidFill>
                  <a:srgbClr val="7C8587"/>
                </a:solidFill>
              </a:ln>
            </p:spPr>
            <p:txBody>
              <a:bodyPr wrap="square" lIns="0" tIns="0" rIns="0" bIns="0" rtlCol="0"/>
              <a:lstStyle/>
              <a:p>
                <a:pPr>
                  <a:defRPr/>
                </a:pPr>
                <a:endParaRPr sz="1800" kern="0">
                  <a:solidFill>
                    <a:sysClr val="windowText" lastClr="000000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endParaRPr>
              </a:p>
            </p:txBody>
          </p:sp>
        </p:grpSp>
        <p:sp>
          <p:nvSpPr>
            <p:cNvPr id="51" name="object 51"/>
            <p:cNvSpPr txBox="1"/>
            <p:nvPr/>
          </p:nvSpPr>
          <p:spPr>
            <a:xfrm>
              <a:off x="10742168" y="3280663"/>
              <a:ext cx="320675" cy="136576"/>
            </a:xfrm>
            <a:prstGeom prst="rect">
              <a:avLst/>
            </a:prstGeom>
          </p:spPr>
          <p:txBody>
            <a:bodyPr vert="horz" wrap="square" lIns="0" tIns="13335" rIns="0" bIns="0" rtlCol="0">
              <a:spAutoFit/>
            </a:bodyPr>
            <a:lstStyle/>
            <a:p>
              <a:pPr marL="12700">
                <a:spcBef>
                  <a:spcPts val="105"/>
                </a:spcBef>
                <a:defRPr/>
              </a:pPr>
              <a:r>
                <a:rPr sz="800" kern="0" spc="-10" dirty="0">
                  <a:solidFill>
                    <a:srgbClr val="FFFFFF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ภารกิจใหม่</a:t>
              </a:r>
              <a:endParaRPr sz="800" kern="0">
                <a:solidFill>
                  <a:sysClr val="windowText" lastClr="0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endParaRPr>
            </a:p>
          </p:txBody>
        </p:sp>
        <p:grpSp>
          <p:nvGrpSpPr>
            <p:cNvPr id="52" name="object 52"/>
            <p:cNvGrpSpPr/>
            <p:nvPr/>
          </p:nvGrpSpPr>
          <p:grpSpPr>
            <a:xfrm>
              <a:off x="10737850" y="2319273"/>
              <a:ext cx="339090" cy="147320"/>
              <a:chOff x="10737850" y="2319273"/>
              <a:chExt cx="339090" cy="147320"/>
            </a:xfrm>
          </p:grpSpPr>
          <p:sp>
            <p:nvSpPr>
              <p:cNvPr id="53" name="object 53"/>
              <p:cNvSpPr/>
              <p:nvPr/>
            </p:nvSpPr>
            <p:spPr>
              <a:xfrm>
                <a:off x="10744200" y="2325623"/>
                <a:ext cx="326390" cy="134620"/>
              </a:xfrm>
              <a:custGeom>
                <a:avLst/>
                <a:gdLst/>
                <a:ahLst/>
                <a:cxnLst/>
                <a:rect l="l" t="t" r="r" b="b"/>
                <a:pathLst>
                  <a:path w="326390" h="134619">
                    <a:moveTo>
                      <a:pt x="259079" y="0"/>
                    </a:moveTo>
                    <a:lnTo>
                      <a:pt x="67055" y="0"/>
                    </a:lnTo>
                    <a:lnTo>
                      <a:pt x="40933" y="5262"/>
                    </a:lnTo>
                    <a:lnTo>
                      <a:pt x="19621" y="19621"/>
                    </a:lnTo>
                    <a:lnTo>
                      <a:pt x="5262" y="40933"/>
                    </a:lnTo>
                    <a:lnTo>
                      <a:pt x="0" y="67055"/>
                    </a:lnTo>
                    <a:lnTo>
                      <a:pt x="5262" y="93178"/>
                    </a:lnTo>
                    <a:lnTo>
                      <a:pt x="19621" y="114490"/>
                    </a:lnTo>
                    <a:lnTo>
                      <a:pt x="40933" y="128849"/>
                    </a:lnTo>
                    <a:lnTo>
                      <a:pt x="67055" y="134112"/>
                    </a:lnTo>
                    <a:lnTo>
                      <a:pt x="259079" y="134112"/>
                    </a:lnTo>
                    <a:lnTo>
                      <a:pt x="285202" y="128849"/>
                    </a:lnTo>
                    <a:lnTo>
                      <a:pt x="306514" y="114490"/>
                    </a:lnTo>
                    <a:lnTo>
                      <a:pt x="320873" y="93178"/>
                    </a:lnTo>
                    <a:lnTo>
                      <a:pt x="326135" y="67055"/>
                    </a:lnTo>
                    <a:lnTo>
                      <a:pt x="320873" y="40933"/>
                    </a:lnTo>
                    <a:lnTo>
                      <a:pt x="306514" y="19621"/>
                    </a:lnTo>
                    <a:lnTo>
                      <a:pt x="285202" y="5262"/>
                    </a:lnTo>
                    <a:lnTo>
                      <a:pt x="259079" y="0"/>
                    </a:lnTo>
                    <a:close/>
                  </a:path>
                </a:pathLst>
              </a:custGeom>
              <a:solidFill>
                <a:srgbClr val="6A8DC3"/>
              </a:solidFill>
            </p:spPr>
            <p:txBody>
              <a:bodyPr wrap="square" lIns="0" tIns="0" rIns="0" bIns="0" rtlCol="0"/>
              <a:lstStyle/>
              <a:p>
                <a:pPr>
                  <a:defRPr/>
                </a:pPr>
                <a:endParaRPr sz="1800" kern="0">
                  <a:solidFill>
                    <a:sysClr val="windowText" lastClr="000000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endParaRPr>
              </a:p>
            </p:txBody>
          </p:sp>
          <p:sp>
            <p:nvSpPr>
              <p:cNvPr id="54" name="object 54"/>
              <p:cNvSpPr/>
              <p:nvPr/>
            </p:nvSpPr>
            <p:spPr>
              <a:xfrm>
                <a:off x="10744200" y="2325623"/>
                <a:ext cx="326390" cy="134620"/>
              </a:xfrm>
              <a:custGeom>
                <a:avLst/>
                <a:gdLst/>
                <a:ahLst/>
                <a:cxnLst/>
                <a:rect l="l" t="t" r="r" b="b"/>
                <a:pathLst>
                  <a:path w="326390" h="134619">
                    <a:moveTo>
                      <a:pt x="0" y="67055"/>
                    </a:moveTo>
                    <a:lnTo>
                      <a:pt x="5262" y="40933"/>
                    </a:lnTo>
                    <a:lnTo>
                      <a:pt x="19621" y="19621"/>
                    </a:lnTo>
                    <a:lnTo>
                      <a:pt x="40933" y="5262"/>
                    </a:lnTo>
                    <a:lnTo>
                      <a:pt x="67055" y="0"/>
                    </a:lnTo>
                    <a:lnTo>
                      <a:pt x="259079" y="0"/>
                    </a:lnTo>
                    <a:lnTo>
                      <a:pt x="285202" y="5262"/>
                    </a:lnTo>
                    <a:lnTo>
                      <a:pt x="306514" y="19621"/>
                    </a:lnTo>
                    <a:lnTo>
                      <a:pt x="320873" y="40933"/>
                    </a:lnTo>
                    <a:lnTo>
                      <a:pt x="326135" y="67055"/>
                    </a:lnTo>
                    <a:lnTo>
                      <a:pt x="320873" y="93178"/>
                    </a:lnTo>
                    <a:lnTo>
                      <a:pt x="306514" y="114490"/>
                    </a:lnTo>
                    <a:lnTo>
                      <a:pt x="285202" y="128849"/>
                    </a:lnTo>
                    <a:lnTo>
                      <a:pt x="259079" y="134112"/>
                    </a:lnTo>
                    <a:lnTo>
                      <a:pt x="67055" y="134112"/>
                    </a:lnTo>
                    <a:lnTo>
                      <a:pt x="40933" y="128849"/>
                    </a:lnTo>
                    <a:lnTo>
                      <a:pt x="19621" y="114490"/>
                    </a:lnTo>
                    <a:lnTo>
                      <a:pt x="5262" y="93178"/>
                    </a:lnTo>
                    <a:lnTo>
                      <a:pt x="0" y="67055"/>
                    </a:lnTo>
                    <a:close/>
                  </a:path>
                </a:pathLst>
              </a:custGeom>
              <a:ln w="12700">
                <a:solidFill>
                  <a:srgbClr val="6A8DC3"/>
                </a:solidFill>
              </a:ln>
            </p:spPr>
            <p:txBody>
              <a:bodyPr wrap="square" lIns="0" tIns="0" rIns="0" bIns="0" rtlCol="0"/>
              <a:lstStyle/>
              <a:p>
                <a:pPr>
                  <a:defRPr/>
                </a:pPr>
                <a:endParaRPr sz="1800" kern="0">
                  <a:solidFill>
                    <a:sysClr val="windowText" lastClr="000000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endParaRPr>
              </a:p>
            </p:txBody>
          </p:sp>
        </p:grpSp>
        <p:sp>
          <p:nvSpPr>
            <p:cNvPr id="55" name="object 55"/>
            <p:cNvSpPr txBox="1"/>
            <p:nvPr/>
          </p:nvSpPr>
          <p:spPr>
            <a:xfrm>
              <a:off x="10849736" y="2297938"/>
              <a:ext cx="923290" cy="153888"/>
            </a:xfrm>
            <a:prstGeom prst="rect">
              <a:avLst/>
            </a:prstGeom>
          </p:spPr>
          <p:txBody>
            <a:bodyPr vert="horz" wrap="square" lIns="0" tIns="0" rIns="0" bIns="0" rtlCol="0">
              <a:spAutoFit/>
            </a:bodyPr>
            <a:lstStyle/>
            <a:p>
              <a:pPr marL="12700">
                <a:tabLst>
                  <a:tab pos="289560" algn="l"/>
                </a:tabLst>
                <a:defRPr/>
              </a:pPr>
              <a:r>
                <a:rPr sz="1500" b="1" kern="0" spc="-37" baseline="2777" dirty="0">
                  <a:solidFill>
                    <a:srgbClr val="FFFFFF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13</a:t>
              </a:r>
              <a:r>
                <a:rPr sz="1500" b="1" kern="0" baseline="2777" dirty="0">
                  <a:solidFill>
                    <a:srgbClr val="FFFFFF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	</a:t>
              </a:r>
              <a:r>
                <a:rPr sz="900" kern="0" dirty="0">
                  <a:solidFill>
                    <a:sysClr val="windowText" lastClr="000000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ตัวชี้วัดตามแผนฯ</a:t>
              </a:r>
              <a:r>
                <a:rPr sz="900" kern="0" spc="-50" dirty="0">
                  <a:solidFill>
                    <a:sysClr val="windowText" lastClr="000000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 </a:t>
              </a:r>
              <a:r>
                <a:rPr sz="900" kern="0" spc="-45" dirty="0">
                  <a:solidFill>
                    <a:sysClr val="windowText" lastClr="000000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13</a:t>
              </a:r>
              <a:endParaRPr sz="900" kern="0">
                <a:solidFill>
                  <a:sysClr val="windowText" lastClr="0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endParaRPr>
            </a:p>
          </p:txBody>
        </p:sp>
        <p:grpSp>
          <p:nvGrpSpPr>
            <p:cNvPr id="57" name="object 57"/>
            <p:cNvGrpSpPr/>
            <p:nvPr/>
          </p:nvGrpSpPr>
          <p:grpSpPr>
            <a:xfrm>
              <a:off x="10748518" y="4289805"/>
              <a:ext cx="340360" cy="145415"/>
              <a:chOff x="10748518" y="4289805"/>
              <a:chExt cx="340360" cy="145415"/>
            </a:xfrm>
          </p:grpSpPr>
          <p:sp>
            <p:nvSpPr>
              <p:cNvPr id="58" name="object 58"/>
              <p:cNvSpPr/>
              <p:nvPr/>
            </p:nvSpPr>
            <p:spPr>
              <a:xfrm>
                <a:off x="10754868" y="4296155"/>
                <a:ext cx="327660" cy="132715"/>
              </a:xfrm>
              <a:custGeom>
                <a:avLst/>
                <a:gdLst/>
                <a:ahLst/>
                <a:cxnLst/>
                <a:rect l="l" t="t" r="r" b="b"/>
                <a:pathLst>
                  <a:path w="327659" h="132714">
                    <a:moveTo>
                      <a:pt x="261365" y="0"/>
                    </a:moveTo>
                    <a:lnTo>
                      <a:pt x="66293" y="0"/>
                    </a:lnTo>
                    <a:lnTo>
                      <a:pt x="40505" y="5214"/>
                    </a:lnTo>
                    <a:lnTo>
                      <a:pt x="19430" y="19431"/>
                    </a:lnTo>
                    <a:lnTo>
                      <a:pt x="5214" y="40505"/>
                    </a:lnTo>
                    <a:lnTo>
                      <a:pt x="0" y="66294"/>
                    </a:lnTo>
                    <a:lnTo>
                      <a:pt x="5214" y="92082"/>
                    </a:lnTo>
                    <a:lnTo>
                      <a:pt x="19430" y="113157"/>
                    </a:lnTo>
                    <a:lnTo>
                      <a:pt x="40505" y="127373"/>
                    </a:lnTo>
                    <a:lnTo>
                      <a:pt x="66293" y="132588"/>
                    </a:lnTo>
                    <a:lnTo>
                      <a:pt x="261365" y="132588"/>
                    </a:lnTo>
                    <a:lnTo>
                      <a:pt x="287154" y="127373"/>
                    </a:lnTo>
                    <a:lnTo>
                      <a:pt x="308228" y="113157"/>
                    </a:lnTo>
                    <a:lnTo>
                      <a:pt x="322445" y="92082"/>
                    </a:lnTo>
                    <a:lnTo>
                      <a:pt x="327659" y="66294"/>
                    </a:lnTo>
                    <a:lnTo>
                      <a:pt x="322445" y="40505"/>
                    </a:lnTo>
                    <a:lnTo>
                      <a:pt x="308228" y="19431"/>
                    </a:lnTo>
                    <a:lnTo>
                      <a:pt x="287154" y="5214"/>
                    </a:lnTo>
                    <a:lnTo>
                      <a:pt x="261365" y="0"/>
                    </a:lnTo>
                    <a:close/>
                  </a:path>
                </a:pathLst>
              </a:custGeom>
              <a:solidFill>
                <a:srgbClr val="71C9EF"/>
              </a:solidFill>
            </p:spPr>
            <p:txBody>
              <a:bodyPr wrap="square" lIns="0" tIns="0" rIns="0" bIns="0" rtlCol="0"/>
              <a:lstStyle/>
              <a:p>
                <a:pPr>
                  <a:defRPr/>
                </a:pPr>
                <a:endParaRPr sz="1800" kern="0">
                  <a:solidFill>
                    <a:sysClr val="windowText" lastClr="000000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endParaRPr>
              </a:p>
            </p:txBody>
          </p:sp>
          <p:sp>
            <p:nvSpPr>
              <p:cNvPr id="59" name="object 59"/>
              <p:cNvSpPr/>
              <p:nvPr/>
            </p:nvSpPr>
            <p:spPr>
              <a:xfrm>
                <a:off x="10754868" y="4296155"/>
                <a:ext cx="327660" cy="132715"/>
              </a:xfrm>
              <a:custGeom>
                <a:avLst/>
                <a:gdLst/>
                <a:ahLst/>
                <a:cxnLst/>
                <a:rect l="l" t="t" r="r" b="b"/>
                <a:pathLst>
                  <a:path w="327659" h="132714">
                    <a:moveTo>
                      <a:pt x="0" y="66294"/>
                    </a:moveTo>
                    <a:lnTo>
                      <a:pt x="5214" y="40505"/>
                    </a:lnTo>
                    <a:lnTo>
                      <a:pt x="19430" y="19431"/>
                    </a:lnTo>
                    <a:lnTo>
                      <a:pt x="40505" y="5214"/>
                    </a:lnTo>
                    <a:lnTo>
                      <a:pt x="66293" y="0"/>
                    </a:lnTo>
                    <a:lnTo>
                      <a:pt x="261365" y="0"/>
                    </a:lnTo>
                    <a:lnTo>
                      <a:pt x="287154" y="5214"/>
                    </a:lnTo>
                    <a:lnTo>
                      <a:pt x="308228" y="19431"/>
                    </a:lnTo>
                    <a:lnTo>
                      <a:pt x="322445" y="40505"/>
                    </a:lnTo>
                    <a:lnTo>
                      <a:pt x="327659" y="66294"/>
                    </a:lnTo>
                    <a:lnTo>
                      <a:pt x="322445" y="92082"/>
                    </a:lnTo>
                    <a:lnTo>
                      <a:pt x="308228" y="113157"/>
                    </a:lnTo>
                    <a:lnTo>
                      <a:pt x="287154" y="127373"/>
                    </a:lnTo>
                    <a:lnTo>
                      <a:pt x="261365" y="132588"/>
                    </a:lnTo>
                    <a:lnTo>
                      <a:pt x="66293" y="132588"/>
                    </a:lnTo>
                    <a:lnTo>
                      <a:pt x="40505" y="127373"/>
                    </a:lnTo>
                    <a:lnTo>
                      <a:pt x="19430" y="113157"/>
                    </a:lnTo>
                    <a:lnTo>
                      <a:pt x="5214" y="92082"/>
                    </a:lnTo>
                    <a:lnTo>
                      <a:pt x="0" y="66294"/>
                    </a:lnTo>
                    <a:close/>
                  </a:path>
                </a:pathLst>
              </a:custGeom>
              <a:ln w="12700">
                <a:solidFill>
                  <a:srgbClr val="71C9EF"/>
                </a:solidFill>
              </a:ln>
            </p:spPr>
            <p:txBody>
              <a:bodyPr wrap="square" lIns="0" tIns="0" rIns="0" bIns="0" rtlCol="0"/>
              <a:lstStyle/>
              <a:p>
                <a:pPr>
                  <a:defRPr/>
                </a:pPr>
                <a:endParaRPr sz="1800" kern="0">
                  <a:solidFill>
                    <a:sysClr val="windowText" lastClr="000000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endParaRPr>
              </a:p>
            </p:txBody>
          </p:sp>
        </p:grpSp>
        <p:sp>
          <p:nvSpPr>
            <p:cNvPr id="60" name="object 60"/>
            <p:cNvSpPr txBox="1"/>
            <p:nvPr/>
          </p:nvSpPr>
          <p:spPr>
            <a:xfrm>
              <a:off x="10785475" y="3933088"/>
              <a:ext cx="1090295" cy="508000"/>
            </a:xfrm>
            <a:prstGeom prst="rect">
              <a:avLst/>
            </a:prstGeom>
          </p:spPr>
          <p:txBody>
            <a:bodyPr vert="horz" wrap="square" lIns="0" tIns="101600" rIns="0" bIns="0" rtlCol="0">
              <a:spAutoFit/>
            </a:bodyPr>
            <a:lstStyle/>
            <a:p>
              <a:pPr marL="12700">
                <a:spcBef>
                  <a:spcPts val="800"/>
                </a:spcBef>
                <a:defRPr/>
              </a:pPr>
              <a:r>
                <a:rPr sz="1000" kern="0" dirty="0">
                  <a:solidFill>
                    <a:sysClr val="windowText" lastClr="000000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JKPI</a:t>
              </a:r>
              <a:r>
                <a:rPr sz="1000" kern="0" spc="-10" dirty="0">
                  <a:solidFill>
                    <a:sysClr val="windowText" lastClr="000000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 </a:t>
              </a:r>
              <a:r>
                <a:rPr sz="1000" kern="0" dirty="0">
                  <a:solidFill>
                    <a:sysClr val="windowText" lastClr="000000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...</a:t>
              </a:r>
              <a:r>
                <a:rPr sz="1000" kern="0" spc="229" dirty="0">
                  <a:solidFill>
                    <a:sysClr val="windowText" lastClr="000000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  </a:t>
              </a:r>
              <a:r>
                <a:rPr sz="900" kern="0" dirty="0">
                  <a:solidFill>
                    <a:sysClr val="windowText" lastClr="000000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JKPI</a:t>
              </a:r>
              <a:r>
                <a:rPr sz="900" kern="0" spc="-5" dirty="0">
                  <a:solidFill>
                    <a:sysClr val="windowText" lastClr="000000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 </a:t>
              </a:r>
              <a:r>
                <a:rPr sz="900" kern="0" dirty="0">
                  <a:solidFill>
                    <a:sysClr val="windowText" lastClr="000000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ในประเด็นที่</a:t>
              </a:r>
              <a:r>
                <a:rPr sz="900" kern="0" spc="10" dirty="0">
                  <a:solidFill>
                    <a:sysClr val="windowText" lastClr="000000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 </a:t>
              </a:r>
              <a:r>
                <a:rPr sz="900" kern="0" dirty="0">
                  <a:solidFill>
                    <a:sysClr val="windowText" lastClr="000000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1</a:t>
              </a:r>
              <a:r>
                <a:rPr sz="900" kern="0" spc="-5" dirty="0">
                  <a:solidFill>
                    <a:sysClr val="windowText" lastClr="000000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 </a:t>
              </a:r>
              <a:r>
                <a:rPr sz="900" kern="0" dirty="0">
                  <a:solidFill>
                    <a:sysClr val="windowText" lastClr="000000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-</a:t>
              </a:r>
              <a:r>
                <a:rPr sz="900" kern="0" spc="5" dirty="0">
                  <a:solidFill>
                    <a:sysClr val="windowText" lastClr="000000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 </a:t>
              </a:r>
              <a:r>
                <a:rPr sz="900" kern="0" spc="-50" dirty="0">
                  <a:solidFill>
                    <a:sysClr val="windowText" lastClr="000000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6</a:t>
              </a:r>
              <a:endParaRPr sz="900" kern="0">
                <a:solidFill>
                  <a:sysClr val="windowText" lastClr="0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endParaRPr>
            </a:p>
            <a:p>
              <a:pPr marL="16510">
                <a:spcBef>
                  <a:spcPts val="700"/>
                </a:spcBef>
                <a:defRPr/>
              </a:pPr>
              <a:r>
                <a:rPr sz="1000" kern="0" dirty="0">
                  <a:solidFill>
                    <a:sysClr val="windowText" lastClr="000000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JKPI</a:t>
              </a:r>
              <a:r>
                <a:rPr sz="1000" kern="0" spc="-5" dirty="0">
                  <a:solidFill>
                    <a:sysClr val="windowText" lastClr="000000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 </a:t>
              </a:r>
              <a:r>
                <a:rPr sz="1000" kern="0" dirty="0">
                  <a:solidFill>
                    <a:sysClr val="windowText" lastClr="000000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...</a:t>
              </a:r>
              <a:r>
                <a:rPr sz="1000" kern="0" spc="155" dirty="0">
                  <a:solidFill>
                    <a:sysClr val="windowText" lastClr="000000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  </a:t>
              </a:r>
              <a:r>
                <a:rPr sz="900" kern="0" dirty="0">
                  <a:solidFill>
                    <a:sysClr val="windowText" lastClr="000000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Joint</a:t>
              </a:r>
              <a:r>
                <a:rPr sz="900" kern="0" spc="-10" dirty="0">
                  <a:solidFill>
                    <a:sysClr val="windowText" lastClr="000000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 </a:t>
              </a:r>
              <a:r>
                <a:rPr sz="900" kern="0" dirty="0">
                  <a:solidFill>
                    <a:sysClr val="windowText" lastClr="000000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KPI </a:t>
              </a:r>
              <a:r>
                <a:rPr sz="900" kern="0" spc="-20" dirty="0">
                  <a:solidFill>
                    <a:sysClr val="windowText" lastClr="000000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บังคับ</a:t>
              </a:r>
              <a:endParaRPr sz="900" kern="0">
                <a:solidFill>
                  <a:sysClr val="windowText" lastClr="0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endParaRPr>
            </a:p>
          </p:txBody>
        </p:sp>
        <p:pic>
          <p:nvPicPr>
            <p:cNvPr id="61" name="object 61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10692383" y="4319015"/>
              <a:ext cx="92200" cy="90677"/>
            </a:xfrm>
            <a:prstGeom prst="rect">
              <a:avLst/>
            </a:prstGeom>
          </p:spPr>
        </p:pic>
        <p:grpSp>
          <p:nvGrpSpPr>
            <p:cNvPr id="62" name="object 62"/>
            <p:cNvGrpSpPr/>
            <p:nvPr/>
          </p:nvGrpSpPr>
          <p:grpSpPr>
            <a:xfrm>
              <a:off x="10733278" y="2813050"/>
              <a:ext cx="339090" cy="145415"/>
              <a:chOff x="10733278" y="2813050"/>
              <a:chExt cx="339090" cy="145415"/>
            </a:xfrm>
          </p:grpSpPr>
          <p:sp>
            <p:nvSpPr>
              <p:cNvPr id="63" name="object 63"/>
              <p:cNvSpPr/>
              <p:nvPr/>
            </p:nvSpPr>
            <p:spPr>
              <a:xfrm>
                <a:off x="10739628" y="2819400"/>
                <a:ext cx="326390" cy="132715"/>
              </a:xfrm>
              <a:custGeom>
                <a:avLst/>
                <a:gdLst/>
                <a:ahLst/>
                <a:cxnLst/>
                <a:rect l="l" t="t" r="r" b="b"/>
                <a:pathLst>
                  <a:path w="326390" h="132714">
                    <a:moveTo>
                      <a:pt x="259842" y="0"/>
                    </a:moveTo>
                    <a:lnTo>
                      <a:pt x="66294" y="0"/>
                    </a:lnTo>
                    <a:lnTo>
                      <a:pt x="40505" y="5214"/>
                    </a:lnTo>
                    <a:lnTo>
                      <a:pt x="19430" y="19430"/>
                    </a:lnTo>
                    <a:lnTo>
                      <a:pt x="5214" y="40505"/>
                    </a:lnTo>
                    <a:lnTo>
                      <a:pt x="0" y="66294"/>
                    </a:lnTo>
                    <a:lnTo>
                      <a:pt x="5214" y="92082"/>
                    </a:lnTo>
                    <a:lnTo>
                      <a:pt x="19431" y="113157"/>
                    </a:lnTo>
                    <a:lnTo>
                      <a:pt x="40505" y="127373"/>
                    </a:lnTo>
                    <a:lnTo>
                      <a:pt x="66294" y="132587"/>
                    </a:lnTo>
                    <a:lnTo>
                      <a:pt x="259842" y="132587"/>
                    </a:lnTo>
                    <a:lnTo>
                      <a:pt x="285630" y="127373"/>
                    </a:lnTo>
                    <a:lnTo>
                      <a:pt x="306705" y="113157"/>
                    </a:lnTo>
                    <a:lnTo>
                      <a:pt x="320921" y="92082"/>
                    </a:lnTo>
                    <a:lnTo>
                      <a:pt x="326136" y="66294"/>
                    </a:lnTo>
                    <a:lnTo>
                      <a:pt x="320921" y="40505"/>
                    </a:lnTo>
                    <a:lnTo>
                      <a:pt x="306704" y="19430"/>
                    </a:lnTo>
                    <a:lnTo>
                      <a:pt x="285630" y="5214"/>
                    </a:lnTo>
                    <a:lnTo>
                      <a:pt x="259842" y="0"/>
                    </a:lnTo>
                    <a:close/>
                  </a:path>
                </a:pathLst>
              </a:custGeom>
              <a:solidFill>
                <a:srgbClr val="F4B893"/>
              </a:solidFill>
            </p:spPr>
            <p:txBody>
              <a:bodyPr wrap="square" lIns="0" tIns="0" rIns="0" bIns="0" rtlCol="0"/>
              <a:lstStyle/>
              <a:p>
                <a:pPr>
                  <a:defRPr/>
                </a:pPr>
                <a:endParaRPr sz="1800" kern="0">
                  <a:solidFill>
                    <a:sysClr val="windowText" lastClr="000000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endParaRPr>
              </a:p>
            </p:txBody>
          </p:sp>
          <p:sp>
            <p:nvSpPr>
              <p:cNvPr id="64" name="object 64"/>
              <p:cNvSpPr/>
              <p:nvPr/>
            </p:nvSpPr>
            <p:spPr>
              <a:xfrm>
                <a:off x="10739628" y="2819400"/>
                <a:ext cx="326390" cy="132715"/>
              </a:xfrm>
              <a:custGeom>
                <a:avLst/>
                <a:gdLst/>
                <a:ahLst/>
                <a:cxnLst/>
                <a:rect l="l" t="t" r="r" b="b"/>
                <a:pathLst>
                  <a:path w="326390" h="132714">
                    <a:moveTo>
                      <a:pt x="0" y="66294"/>
                    </a:moveTo>
                    <a:lnTo>
                      <a:pt x="5214" y="40505"/>
                    </a:lnTo>
                    <a:lnTo>
                      <a:pt x="19430" y="19430"/>
                    </a:lnTo>
                    <a:lnTo>
                      <a:pt x="40505" y="5214"/>
                    </a:lnTo>
                    <a:lnTo>
                      <a:pt x="66294" y="0"/>
                    </a:lnTo>
                    <a:lnTo>
                      <a:pt x="259842" y="0"/>
                    </a:lnTo>
                    <a:lnTo>
                      <a:pt x="285630" y="5214"/>
                    </a:lnTo>
                    <a:lnTo>
                      <a:pt x="306704" y="19430"/>
                    </a:lnTo>
                    <a:lnTo>
                      <a:pt x="320921" y="40505"/>
                    </a:lnTo>
                    <a:lnTo>
                      <a:pt x="326136" y="66294"/>
                    </a:lnTo>
                    <a:lnTo>
                      <a:pt x="320921" y="92082"/>
                    </a:lnTo>
                    <a:lnTo>
                      <a:pt x="306705" y="113157"/>
                    </a:lnTo>
                    <a:lnTo>
                      <a:pt x="285630" y="127373"/>
                    </a:lnTo>
                    <a:lnTo>
                      <a:pt x="259842" y="132587"/>
                    </a:lnTo>
                    <a:lnTo>
                      <a:pt x="66294" y="132587"/>
                    </a:lnTo>
                    <a:lnTo>
                      <a:pt x="40505" y="127373"/>
                    </a:lnTo>
                    <a:lnTo>
                      <a:pt x="19431" y="113157"/>
                    </a:lnTo>
                    <a:lnTo>
                      <a:pt x="5214" y="92082"/>
                    </a:lnTo>
                    <a:lnTo>
                      <a:pt x="0" y="66294"/>
                    </a:lnTo>
                    <a:close/>
                  </a:path>
                </a:pathLst>
              </a:custGeom>
              <a:ln w="12699">
                <a:solidFill>
                  <a:srgbClr val="F4B893"/>
                </a:solidFill>
              </a:ln>
            </p:spPr>
            <p:txBody>
              <a:bodyPr wrap="square" lIns="0" tIns="0" rIns="0" bIns="0" rtlCol="0"/>
              <a:lstStyle/>
              <a:p>
                <a:pPr>
                  <a:defRPr/>
                </a:pPr>
                <a:endParaRPr sz="1800" kern="0">
                  <a:solidFill>
                    <a:sysClr val="windowText" lastClr="000000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endParaRPr>
              </a:p>
            </p:txBody>
          </p:sp>
        </p:grpSp>
        <p:sp>
          <p:nvSpPr>
            <p:cNvPr id="65" name="object 65"/>
            <p:cNvSpPr txBox="1"/>
            <p:nvPr/>
          </p:nvSpPr>
          <p:spPr>
            <a:xfrm>
              <a:off x="10741279" y="2780537"/>
              <a:ext cx="1340485" cy="166071"/>
            </a:xfrm>
            <a:prstGeom prst="rect">
              <a:avLst/>
            </a:prstGeom>
          </p:spPr>
          <p:txBody>
            <a:bodyPr vert="horz" wrap="square" lIns="0" tIns="12065" rIns="0" bIns="0" rtlCol="0">
              <a:spAutoFit/>
            </a:bodyPr>
            <a:lstStyle/>
            <a:p>
              <a:pPr marL="12700">
                <a:spcBef>
                  <a:spcPts val="95"/>
                </a:spcBef>
                <a:defRPr/>
              </a:pPr>
              <a:r>
                <a:rPr sz="1000" b="1" kern="0" dirty="0">
                  <a:solidFill>
                    <a:sysClr val="windowText" lastClr="000000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2</a:t>
              </a:r>
              <a:r>
                <a:rPr sz="1000" b="1" kern="0" spc="-20" dirty="0">
                  <a:solidFill>
                    <a:sysClr val="windowText" lastClr="000000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 </a:t>
              </a:r>
              <a:r>
                <a:rPr sz="1000" b="1" kern="0" dirty="0">
                  <a:solidFill>
                    <a:sysClr val="windowText" lastClr="000000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หรือ</a:t>
              </a:r>
              <a:r>
                <a:rPr sz="1000" b="1" kern="0" spc="5" dirty="0">
                  <a:solidFill>
                    <a:sysClr val="windowText" lastClr="000000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 </a:t>
              </a:r>
              <a:r>
                <a:rPr sz="1000" b="1" kern="0" dirty="0">
                  <a:solidFill>
                    <a:sysClr val="windowText" lastClr="000000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3</a:t>
              </a:r>
              <a:r>
                <a:rPr sz="1000" b="1" kern="0" spc="409" dirty="0">
                  <a:solidFill>
                    <a:sysClr val="windowText" lastClr="000000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 </a:t>
              </a:r>
              <a:r>
                <a:rPr sz="900" kern="0" dirty="0">
                  <a:solidFill>
                    <a:sysClr val="windowText" lastClr="000000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ตัวชี้วัดตามแผนระดับ</a:t>
              </a:r>
              <a:r>
                <a:rPr sz="900" kern="0" spc="-5" dirty="0">
                  <a:solidFill>
                    <a:sysClr val="windowText" lastClr="000000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 </a:t>
              </a:r>
              <a:r>
                <a:rPr sz="900" kern="0" dirty="0">
                  <a:solidFill>
                    <a:sysClr val="windowText" lastClr="000000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2</a:t>
              </a:r>
              <a:r>
                <a:rPr sz="900" kern="0" spc="-5" dirty="0">
                  <a:solidFill>
                    <a:sysClr val="windowText" lastClr="000000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 </a:t>
              </a:r>
              <a:r>
                <a:rPr sz="900" kern="0" dirty="0">
                  <a:solidFill>
                    <a:sysClr val="windowText" lastClr="000000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หรือ</a:t>
              </a:r>
              <a:r>
                <a:rPr sz="900" kern="0" spc="-5" dirty="0">
                  <a:solidFill>
                    <a:sysClr val="windowText" lastClr="000000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 </a:t>
              </a:r>
              <a:r>
                <a:rPr sz="900" kern="0" spc="-204" dirty="0">
                  <a:solidFill>
                    <a:sysClr val="windowText" lastClr="000000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3</a:t>
              </a:r>
              <a:endParaRPr sz="900" kern="0">
                <a:solidFill>
                  <a:sysClr val="windowText" lastClr="0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endParaRPr>
            </a:p>
          </p:txBody>
        </p:sp>
      </p:grpSp>
      <p:grpSp>
        <p:nvGrpSpPr>
          <p:cNvPr id="67" name="object 67"/>
          <p:cNvGrpSpPr/>
          <p:nvPr/>
        </p:nvGrpSpPr>
        <p:grpSpPr>
          <a:xfrm>
            <a:off x="0" y="2461830"/>
            <a:ext cx="717802" cy="786574"/>
            <a:chOff x="0" y="2461830"/>
            <a:chExt cx="717802" cy="786574"/>
          </a:xfrm>
        </p:grpSpPr>
        <p:pic>
          <p:nvPicPr>
            <p:cNvPr id="68" name="object 68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281939" y="2461830"/>
              <a:ext cx="435863" cy="565404"/>
            </a:xfrm>
            <a:prstGeom prst="rect">
              <a:avLst/>
            </a:prstGeom>
          </p:spPr>
        </p:pic>
        <p:pic>
          <p:nvPicPr>
            <p:cNvPr id="69" name="object 69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332232" y="3024377"/>
              <a:ext cx="323088" cy="224027"/>
            </a:xfrm>
            <a:prstGeom prst="rect">
              <a:avLst/>
            </a:prstGeom>
          </p:spPr>
        </p:pic>
        <p:pic>
          <p:nvPicPr>
            <p:cNvPr id="70" name="object 70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0" y="3033522"/>
              <a:ext cx="431291" cy="198120"/>
            </a:xfrm>
            <a:prstGeom prst="rect">
              <a:avLst/>
            </a:prstGeom>
          </p:spPr>
        </p:pic>
      </p:grpSp>
      <p:sp>
        <p:nvSpPr>
          <p:cNvPr id="82" name="แผนผังลำดับงาน: สิ้นสุด 81"/>
          <p:cNvSpPr/>
          <p:nvPr/>
        </p:nvSpPr>
        <p:spPr>
          <a:xfrm>
            <a:off x="188230" y="3671631"/>
            <a:ext cx="408033" cy="137160"/>
          </a:xfrm>
          <a:prstGeom prst="flowChartTerminator">
            <a:avLst/>
          </a:prstGeom>
          <a:solidFill>
            <a:srgbClr val="71C9E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90000"/>
              </a:lnSpc>
            </a:pPr>
            <a:r>
              <a:rPr lang="en-US" sz="9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JKPI2</a:t>
            </a:r>
          </a:p>
        </p:txBody>
      </p:sp>
      <p:sp>
        <p:nvSpPr>
          <p:cNvPr id="73" name="Rectangle 18">
            <a:extLst>
              <a:ext uri="{FF2B5EF4-FFF2-40B4-BE49-F238E27FC236}">
                <a16:creationId xmlns:a16="http://schemas.microsoft.com/office/drawing/2014/main" id="{3CAC797B-ADB6-6DD8-80FE-997BB535307C}"/>
              </a:ext>
            </a:extLst>
          </p:cNvPr>
          <p:cNvSpPr/>
          <p:nvPr/>
        </p:nvSpPr>
        <p:spPr>
          <a:xfrm>
            <a:off x="9976513" y="6527804"/>
            <a:ext cx="2229133" cy="343843"/>
          </a:xfrm>
          <a:prstGeom prst="rect">
            <a:avLst/>
          </a:prstGeom>
          <a:solidFill>
            <a:srgbClr val="EC7C3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en-US" sz="1800">
              <a:solidFill>
                <a:prstClr val="white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71" name="ตัวแทนหมายเลขสไลด์ 70"/>
          <p:cNvSpPr>
            <a:spLocks noGrp="1"/>
          </p:cNvSpPr>
          <p:nvPr>
            <p:ph type="sldNum" sz="quarter" idx="7"/>
          </p:nvPr>
        </p:nvSpPr>
        <p:spPr>
          <a:xfrm>
            <a:off x="11866498" y="6544081"/>
            <a:ext cx="235584" cy="230832"/>
          </a:xfrm>
        </p:spPr>
        <p:txBody>
          <a:bodyPr/>
          <a:lstStyle/>
          <a:p>
            <a:pPr marL="38100">
              <a:lnSpc>
                <a:spcPts val="1775"/>
              </a:lnSpc>
            </a:pPr>
            <a:fld id="{81D60167-4931-47E6-BA6A-407CBD079E47}" type="slidenum">
              <a:rPr lang="en-US" spc="-25" smtClean="0">
                <a:solidFill>
                  <a:schemeClr val="bg1"/>
                </a:solidFill>
              </a:rPr>
              <a:t>2</a:t>
            </a:fld>
            <a:endParaRPr lang="en-US" spc="-25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386045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3">
            <a:extLst>
              <a:ext uri="{FF2B5EF4-FFF2-40B4-BE49-F238E27FC236}">
                <a16:creationId xmlns:a16="http://schemas.microsoft.com/office/drawing/2014/main" id="{A96623D4-7F60-9F59-31B8-B58168836A0D}"/>
              </a:ext>
            </a:extLst>
          </p:cNvPr>
          <p:cNvSpPr/>
          <p:nvPr/>
        </p:nvSpPr>
        <p:spPr bwMode="gray">
          <a:xfrm>
            <a:off x="148857" y="623060"/>
            <a:ext cx="5860058" cy="365760"/>
          </a:xfrm>
          <a:prstGeom prst="roundRect">
            <a:avLst>
              <a:gd name="adj" fmla="val 50000"/>
            </a:avLst>
          </a:prstGeom>
          <a:solidFill>
            <a:schemeClr val="accent5">
              <a:lumMod val="60000"/>
              <a:lumOff val="40000"/>
            </a:schemeClr>
          </a:solidFill>
          <a:ln>
            <a:solidFill>
              <a:schemeClr val="accent5">
                <a:lumMod val="60000"/>
                <a:lumOff val="40000"/>
              </a:schemeClr>
            </a:solidFill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vert="horz" wrap="square" lIns="72000" tIns="72000" rIns="72000" bIns="72000" numCol="1" rtlCol="0" anchor="ctr" anchorCtr="0" compatLnSpc="1">
            <a:prstTxWarp prst="textNoShape">
              <a:avLst/>
            </a:prstTxWarp>
            <a:noAutofit/>
          </a:bodyPr>
          <a:lstStyle/>
          <a:p>
            <a:pPr marL="984250" lvl="0" indent="-984250">
              <a:lnSpc>
                <a:spcPct val="80000"/>
              </a:lnSpc>
              <a:defRPr/>
            </a:pPr>
            <a:r>
              <a:rPr lang="th-TH" sz="1800" b="1" dirty="0">
                <a:solidFill>
                  <a:prstClr val="black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ตัวชี้วัดที่</a:t>
            </a:r>
            <a:r>
              <a:rPr lang="en-US" sz="1800" b="1" dirty="0">
                <a:solidFill>
                  <a:prstClr val="black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</a:t>
            </a:r>
            <a:r>
              <a:rPr lang="th-TH" sz="1800" b="1" dirty="0">
                <a:solidFill>
                  <a:prstClr val="black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1 </a:t>
            </a:r>
            <a:r>
              <a:rPr lang="en-US" sz="1800" b="1" dirty="0">
                <a:solidFill>
                  <a:prstClr val="black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: </a:t>
            </a:r>
            <a:r>
              <a:rPr lang="th-TH" altLang="en-US" sz="1800" b="1" dirty="0">
                <a:solidFill>
                  <a:srgbClr val="0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อัตราการขยายตัวของมูลค่าของสินค้า</a:t>
            </a:r>
            <a:r>
              <a:rPr lang="th-TH" altLang="en-US" sz="1800" b="1" dirty="0" err="1">
                <a:solidFill>
                  <a:srgbClr val="0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เกษตรอัต</a:t>
            </a:r>
            <a:r>
              <a:rPr lang="th-TH" altLang="en-US" sz="1800" b="1" dirty="0">
                <a:solidFill>
                  <a:srgbClr val="0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ลักษณ์พื้นถิ่น (ปีงบประมาณ)</a:t>
            </a:r>
            <a:endParaRPr lang="en-US" sz="1800" b="1" dirty="0">
              <a:solidFill>
                <a:prstClr val="black"/>
              </a:solidFill>
              <a:highlight>
                <a:srgbClr val="FFFF00"/>
              </a:highlight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3CAC797B-ADB6-6DD8-80FE-997BB535307C}"/>
              </a:ext>
            </a:extLst>
          </p:cNvPr>
          <p:cNvSpPr/>
          <p:nvPr/>
        </p:nvSpPr>
        <p:spPr>
          <a:xfrm>
            <a:off x="9976513" y="6527804"/>
            <a:ext cx="2229133" cy="343843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en-US" sz="1800">
              <a:solidFill>
                <a:prstClr val="white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grpSp>
        <p:nvGrpSpPr>
          <p:cNvPr id="21" name="Group 20">
            <a:extLst>
              <a:ext uri="{FF2B5EF4-FFF2-40B4-BE49-F238E27FC236}">
                <a16:creationId xmlns:a16="http://schemas.microsoft.com/office/drawing/2014/main" id="{DCC1555F-3002-CD2A-13E4-DC1C046F7DC7}"/>
              </a:ext>
            </a:extLst>
          </p:cNvPr>
          <p:cNvGrpSpPr/>
          <p:nvPr/>
        </p:nvGrpSpPr>
        <p:grpSpPr>
          <a:xfrm>
            <a:off x="0" y="0"/>
            <a:ext cx="12215748" cy="601027"/>
            <a:chOff x="23748" y="26478"/>
            <a:chExt cx="12192000" cy="575348"/>
          </a:xfrm>
        </p:grpSpPr>
        <p:grpSp>
          <p:nvGrpSpPr>
            <p:cNvPr id="24" name="Group 23">
              <a:extLst>
                <a:ext uri="{FF2B5EF4-FFF2-40B4-BE49-F238E27FC236}">
                  <a16:creationId xmlns:a16="http://schemas.microsoft.com/office/drawing/2014/main" id="{518BB069-E069-641A-25DC-200742BCB2E8}"/>
                </a:ext>
              </a:extLst>
            </p:cNvPr>
            <p:cNvGrpSpPr/>
            <p:nvPr/>
          </p:nvGrpSpPr>
          <p:grpSpPr>
            <a:xfrm>
              <a:off x="23748" y="26478"/>
              <a:ext cx="12192000" cy="575348"/>
              <a:chOff x="-38364" y="573594"/>
              <a:chExt cx="12192000" cy="575348"/>
            </a:xfrm>
          </p:grpSpPr>
          <p:sp>
            <p:nvSpPr>
              <p:cNvPr id="26" name="Rectangle 25">
                <a:extLst>
                  <a:ext uri="{FF2B5EF4-FFF2-40B4-BE49-F238E27FC236}">
                    <a16:creationId xmlns:a16="http://schemas.microsoft.com/office/drawing/2014/main" id="{B337728A-0B51-AF2C-DE3E-D8CEB18B5B3E}"/>
                  </a:ext>
                </a:extLst>
              </p:cNvPr>
              <p:cNvSpPr/>
              <p:nvPr/>
            </p:nvSpPr>
            <p:spPr>
              <a:xfrm>
                <a:off x="-38364" y="573594"/>
                <a:ext cx="12192000" cy="557396"/>
              </a:xfrm>
              <a:prstGeom prst="rect">
                <a:avLst/>
              </a:prstGeom>
              <a:solidFill>
                <a:srgbClr val="00206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defRPr/>
                </a:pPr>
                <a:endParaRPr lang="en-US" sz="1800">
                  <a:solidFill>
                    <a:prstClr val="white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endParaRPr>
              </a:p>
            </p:txBody>
          </p:sp>
          <p:sp>
            <p:nvSpPr>
              <p:cNvPr id="27" name="TextBox 20">
                <a:extLst>
                  <a:ext uri="{FF2B5EF4-FFF2-40B4-BE49-F238E27FC236}">
                    <a16:creationId xmlns:a16="http://schemas.microsoft.com/office/drawing/2014/main" id="{184FCA17-35A0-C51B-5B67-7E6942A53D2D}"/>
                  </a:ext>
                </a:extLst>
              </p:cNvPr>
              <p:cNvSpPr txBox="1"/>
              <p:nvPr/>
            </p:nvSpPr>
            <p:spPr>
              <a:xfrm>
                <a:off x="-34190" y="607566"/>
                <a:ext cx="7197911" cy="54137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>
                  <a:lnSpc>
                    <a:spcPts val="1800"/>
                  </a:lnSpc>
                  <a:defRPr/>
                </a:pPr>
                <a:r>
                  <a:rPr lang="th-TH" sz="2000" b="1" dirty="0">
                    <a:solidFill>
                      <a:prstClr val="white"/>
                    </a:solidFill>
                    <a:latin typeface="TH SarabunPSK" panose="020B0500040200020003" pitchFamily="34" charset="-34"/>
                    <a:ea typeface="Tahoma" panose="020B0604030504040204" pitchFamily="34" charset="0"/>
                    <a:cs typeface="TH SarabunPSK" panose="020B0500040200020003" pitchFamily="34" charset="-34"/>
                  </a:rPr>
                  <a:t>ตัวชี้วัดกรมปศุสัตว์</a:t>
                </a:r>
              </a:p>
              <a:p>
                <a:pPr>
                  <a:lnSpc>
                    <a:spcPts val="1800"/>
                  </a:lnSpc>
                  <a:defRPr/>
                </a:pPr>
                <a:r>
                  <a:rPr lang="th-TH" sz="1800" b="1" dirty="0">
                    <a:solidFill>
                      <a:prstClr val="white"/>
                    </a:solidFill>
                    <a:latin typeface="TH SarabunPSK" panose="020B0500040200020003" pitchFamily="34" charset="-34"/>
                    <a:ea typeface="Tahoma" panose="020B0604030504040204" pitchFamily="34" charset="0"/>
                    <a:cs typeface="TH SarabunPSK" panose="020B0500040200020003" pitchFamily="34" charset="-34"/>
                  </a:rPr>
                  <a:t>ตามมาตรการปรับปรุงประสิทธิภาพในการปฏิบัติราชการ ประจำปีงบประมาณ พ.ศ. </a:t>
                </a:r>
                <a:r>
                  <a:rPr lang="en-US" sz="1800" b="1" dirty="0">
                    <a:solidFill>
                      <a:prstClr val="white"/>
                    </a:solidFill>
                    <a:latin typeface="TH SarabunPSK" panose="020B0500040200020003" pitchFamily="34" charset="-34"/>
                    <a:ea typeface="Tahoma" panose="020B0604030504040204" pitchFamily="34" charset="0"/>
                    <a:cs typeface="TH SarabunPSK" panose="020B0500040200020003" pitchFamily="34" charset="-34"/>
                  </a:rPr>
                  <a:t>2569 - 2570</a:t>
                </a:r>
                <a:endParaRPr lang="th-TH" sz="1800" b="1" dirty="0">
                  <a:solidFill>
                    <a:prstClr val="white"/>
                  </a:solidFill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endParaRPr>
              </a:p>
            </p:txBody>
          </p:sp>
        </p:grpSp>
        <p:sp>
          <p:nvSpPr>
            <p:cNvPr id="25" name="TextBox 24">
              <a:extLst>
                <a:ext uri="{FF2B5EF4-FFF2-40B4-BE49-F238E27FC236}">
                  <a16:creationId xmlns:a16="http://schemas.microsoft.com/office/drawing/2014/main" id="{97DF9391-9B8C-5790-F8C8-F7C24B06C3B4}"/>
                </a:ext>
              </a:extLst>
            </p:cNvPr>
            <p:cNvSpPr txBox="1"/>
            <p:nvPr/>
          </p:nvSpPr>
          <p:spPr>
            <a:xfrm>
              <a:off x="9808446" y="133481"/>
              <a:ext cx="2168443" cy="353552"/>
            </a:xfrm>
            <a:prstGeom prst="rect">
              <a:avLst/>
            </a:prstGeom>
            <a:solidFill>
              <a:schemeClr val="accent2"/>
            </a:solidFill>
          </p:spPr>
          <p:txBody>
            <a:bodyPr wrap="square" rtlCol="0">
              <a:spAutoFit/>
            </a:bodyPr>
            <a:lstStyle/>
            <a:p>
              <a:pPr algn="ctr">
                <a:defRPr/>
              </a:pPr>
              <a:r>
                <a:rPr lang="en-US" sz="1800" b="1" dirty="0">
                  <a:solidFill>
                    <a:prstClr val="white"/>
                  </a:solidFill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  <a:t>SKPI</a:t>
              </a:r>
            </a:p>
          </p:txBody>
        </p:sp>
      </p:grpSp>
      <p:sp>
        <p:nvSpPr>
          <p:cNvPr id="47" name="Google Shape;266;p8">
            <a:extLst>
              <a:ext uri="{FF2B5EF4-FFF2-40B4-BE49-F238E27FC236}">
                <a16:creationId xmlns:a16="http://schemas.microsoft.com/office/drawing/2014/main" id="{A6A4BF64-D292-8A64-8167-92DC9BDE96C9}"/>
              </a:ext>
            </a:extLst>
          </p:cNvPr>
          <p:cNvSpPr/>
          <p:nvPr/>
        </p:nvSpPr>
        <p:spPr>
          <a:xfrm>
            <a:off x="0" y="2141642"/>
            <a:ext cx="7679690" cy="22155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6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Sarabun"/>
              <a:buNone/>
              <a:tabLst/>
              <a:defRPr/>
            </a:pPr>
            <a:r>
              <a:rPr kumimoji="0" lang="th-TH" sz="14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เป้าหมาย ปี 2569 </a:t>
            </a:r>
            <a:r>
              <a:rPr kumimoji="0" lang="th-TH" sz="1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: </a:t>
            </a:r>
            <a:r>
              <a:rPr kumimoji="0" lang="en-US" sz="1400" b="0" i="0" u="none" strike="noStrike" kern="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(</a:t>
            </a:r>
            <a:r>
              <a:rPr kumimoji="0" lang="th-TH" sz="1400" b="0" i="0" u="none" strike="noStrike" kern="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ไม่น้อยกว่าผลการดำเนินงานปี 2568</a:t>
            </a:r>
            <a:r>
              <a:rPr kumimoji="0" lang="en-US" sz="1400" b="0" i="0" u="none" strike="noStrike" kern="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)</a:t>
            </a:r>
            <a:r>
              <a:rPr kumimoji="0" lang="th-TH" sz="1400" b="0" i="0" u="none" strike="noStrike" kern="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 </a:t>
            </a:r>
            <a:r>
              <a:rPr kumimoji="0" lang="th-TH" sz="1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และ</a:t>
            </a:r>
            <a:r>
              <a:rPr kumimoji="0" lang="th-TH" sz="14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เป้าหมายปี 2570 </a:t>
            </a:r>
            <a:r>
              <a:rPr kumimoji="0" lang="en-US" sz="14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: </a:t>
            </a:r>
            <a:r>
              <a:rPr kumimoji="0" lang="en-US" sz="14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(</a:t>
            </a:r>
            <a:r>
              <a:rPr kumimoji="0" lang="th-TH" sz="14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ไม่น้อยกว่าผลการดำเนินงานปี 256</a:t>
            </a:r>
            <a:r>
              <a:rPr kumimoji="0" lang="en-US" sz="14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9)</a:t>
            </a:r>
            <a:r>
              <a:rPr kumimoji="0" lang="th-TH" sz="14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 </a:t>
            </a:r>
          </a:p>
        </p:txBody>
      </p:sp>
      <p:sp>
        <p:nvSpPr>
          <p:cNvPr id="48" name="Rectangle 29">
            <a:extLst>
              <a:ext uri="{FF2B5EF4-FFF2-40B4-BE49-F238E27FC236}">
                <a16:creationId xmlns:a16="http://schemas.microsoft.com/office/drawing/2014/main" id="{FBEE93AB-0559-3DBA-BBB6-FFA4EC58FD81}"/>
              </a:ext>
            </a:extLst>
          </p:cNvPr>
          <p:cNvSpPr/>
          <p:nvPr/>
        </p:nvSpPr>
        <p:spPr>
          <a:xfrm>
            <a:off x="30886" y="975016"/>
            <a:ext cx="8768918" cy="12464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801688" marR="0" lvl="0" indent="-801688" algn="thaiDist" defTabSz="914400" rtl="0" eaLnBrk="1" fontAlgn="auto" latinLnBrk="0" hangingPunct="1">
              <a:lnSpc>
                <a:spcPts val="1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801688" algn="l"/>
              </a:tabLst>
              <a:defRPr/>
            </a:pP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คำอธิบาย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	</a:t>
            </a:r>
            <a:endParaRPr kumimoji="0" lang="th-TH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  <a:p>
            <a:pPr marL="180975" marR="0" lvl="0" indent="-180975" algn="l" defTabSz="914400" rtl="0" eaLnBrk="1" fontAlgn="auto" latinLnBrk="0" hangingPunct="1">
              <a:lnSpc>
                <a:spcPts val="1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>
                <a:tab pos="180975" algn="l"/>
              </a:tabLst>
              <a:defRPr/>
            </a:pP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สินค้าเก</a:t>
            </a:r>
            <a:r>
              <a:rPr kumimoji="0" lang="th-TH" sz="1400" b="1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ษต</a:t>
            </a: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รอ</a:t>
            </a:r>
            <a:r>
              <a:rPr kumimoji="0" lang="th-TH" sz="1400" b="1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ัต</a:t>
            </a: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ลักษณ์พื้นถิ่น 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หมายถึง การนำทรัพยากรที่</a:t>
            </a:r>
            <a:r>
              <a:rPr kumimoji="0" lang="th-TH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เป็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นอ</a:t>
            </a:r>
            <a:r>
              <a:rPr kumimoji="0" lang="th-TH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ัต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ลักษณ์พื้นถิ่น ภูมิปัญญาท้องถิ่น และความโดดเด่นเฉพาะพื้นที่มาสร้างให้เกิดเป็นผลผลิตสินค้าเกษตรและผลิตภัณฑ์ทางการเกษตรที่มีคุณลักษณะพิเศษ เป็นเอกลักษณ์ของประเทศไทย เป็นที่รู้จักของต่างชาติ รวมทั้งสินค้าเกษตรที่ได้รับการรับรองสิ่งบ่งชี้ทางภูมิศาสตร์ (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Geographical Indication: GI)</a:t>
            </a:r>
          </a:p>
          <a:p>
            <a:pPr marL="180975" marR="0" lvl="0" indent="-180975" algn="l" defTabSz="914400" rtl="0" eaLnBrk="1" fontAlgn="auto" latinLnBrk="0" hangingPunct="1">
              <a:lnSpc>
                <a:spcPts val="1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>
                <a:tab pos="173038" algn="l"/>
              </a:tabLst>
              <a:defRPr/>
            </a:pP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สินค้าเก</a:t>
            </a:r>
            <a:r>
              <a:rPr kumimoji="0" lang="th-TH" sz="1400" b="1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ษต</a:t>
            </a: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รอ</a:t>
            </a:r>
            <a:r>
              <a:rPr kumimoji="0" lang="th-TH" sz="1400" b="1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ัต</a:t>
            </a: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ลักษณ์พื้นถิ่น 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ประกอบด้วย ผลไม้เมืองร้อน (ทุเรียน มังคุด เงาะ ลำไย ลองกอง) ข้าวหอมมะลิ ผ้าไหมไทยตรานกยูงพระราชทาน 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ปลา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สวยงาม (ปลากัด) กุ้งก้ามกราม ปลาสลิด โคเนื้อ (โคขุนโพนยางคำ) ไข่เค็มไชยา ไก่พื้นเมือง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(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ไก่เบตง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)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สินค้า</a:t>
            </a:r>
            <a:r>
              <a:rPr kumimoji="0" lang="th-TH" sz="14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พืชอัต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ลักษณ์ </a:t>
            </a:r>
            <a:endParaRPr kumimoji="0" lang="th-TH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  <a:p>
            <a:pPr marL="180975" marR="0" lvl="0" indent="-180975" algn="l" defTabSz="914400" rtl="0" eaLnBrk="1" fontAlgn="auto" latinLnBrk="0" hangingPunct="1">
              <a:lnSpc>
                <a:spcPts val="1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>
                <a:tab pos="173038" algn="l"/>
              </a:tabLst>
              <a:defRPr/>
            </a:pPr>
            <a:r>
              <a:rPr kumimoji="0" lang="th-TH" sz="1400" b="1" i="0" u="none" strike="noStrike" kern="120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แหล่งอ้างอิง </a:t>
            </a:r>
            <a:r>
              <a:rPr kumimoji="0" lang="en-US" sz="1400" b="0" i="0" u="none" strike="noStrike" kern="120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สำนักงานเศรษฐกิจการเกษตรรวบรวมและตรวจสอบข้อมูลจากหน่วยงานที่รับผิดชอบแต่ละสินค้า</a:t>
            </a:r>
            <a:endParaRPr kumimoji="0" lang="th-TH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grpSp>
        <p:nvGrpSpPr>
          <p:cNvPr id="53" name="กลุ่ม 4">
            <a:extLst>
              <a:ext uri="{FF2B5EF4-FFF2-40B4-BE49-F238E27FC236}">
                <a16:creationId xmlns:a16="http://schemas.microsoft.com/office/drawing/2014/main" id="{8A9866CA-FAF0-3041-E9D4-CB54F2AB651F}"/>
              </a:ext>
            </a:extLst>
          </p:cNvPr>
          <p:cNvGrpSpPr>
            <a:grpSpLocks/>
          </p:cNvGrpSpPr>
          <p:nvPr/>
        </p:nvGrpSpPr>
        <p:grpSpPr bwMode="auto">
          <a:xfrm>
            <a:off x="6008915" y="458498"/>
            <a:ext cx="1141178" cy="710467"/>
            <a:chOff x="7094185" y="1707729"/>
            <a:chExt cx="1164188" cy="613365"/>
          </a:xfrm>
        </p:grpSpPr>
        <p:pic>
          <p:nvPicPr>
            <p:cNvPr id="54" name="Picture 1" descr="C:\Users\dathpan\Downloads\056aac9a306aef891367aae43a86394b.jpg">
              <a:extLst>
                <a:ext uri="{FF2B5EF4-FFF2-40B4-BE49-F238E27FC236}">
                  <a16:creationId xmlns:a16="http://schemas.microsoft.com/office/drawing/2014/main" id="{5508534B-8C8B-1164-80D1-4599BC4534AC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319" t="8192" r="17099" b="14839"/>
            <a:stretch>
              <a:fillRect/>
            </a:stretch>
          </p:blipFill>
          <p:spPr bwMode="auto">
            <a:xfrm>
              <a:off x="7286862" y="1707729"/>
              <a:ext cx="742574" cy="6133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55" name="TextBox 2">
              <a:extLst>
                <a:ext uri="{FF2B5EF4-FFF2-40B4-BE49-F238E27FC236}">
                  <a16:creationId xmlns:a16="http://schemas.microsoft.com/office/drawing/2014/main" id="{C5AAA755-1935-4CCB-7750-1E6A851505FE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094185" y="1811512"/>
              <a:ext cx="1164188" cy="50485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1pPr>
              <a:lvl2pPr marL="742950" indent="-28575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2pPr>
              <a:lvl3pPr marL="11430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3pPr>
              <a:lvl4pPr marL="16002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4pPr>
              <a:lvl5pPr marL="20574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9pPr>
            </a:lstStyle>
            <a:p>
              <a:pPr algn="ctr" eaLnBrk="1" hangingPunct="1">
                <a:defRPr/>
              </a:pPr>
              <a:r>
                <a:rPr lang="th-TH" altLang="th-TH" sz="1600" b="1" dirty="0">
                  <a:solidFill>
                    <a:prstClr val="black"/>
                  </a:solidFill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  <a:t>น้ำหนัก</a:t>
              </a:r>
              <a:endParaRPr lang="en-US" altLang="th-TH" sz="1600" b="1" dirty="0">
                <a:solidFill>
                  <a:prstClr val="black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endParaRPr>
            </a:p>
            <a:p>
              <a:pPr algn="ctr">
                <a:defRPr/>
              </a:pPr>
              <a:r>
                <a:rPr lang="th-TH" sz="1600" b="1" dirty="0">
                  <a:solidFill>
                    <a:prstClr val="black"/>
                  </a:solidFill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  <a:t>1</a:t>
              </a:r>
              <a:r>
                <a:rPr lang="en-US" sz="1600" b="1" dirty="0">
                  <a:solidFill>
                    <a:prstClr val="black"/>
                  </a:solidFill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  <a:t>5</a:t>
              </a:r>
              <a:endParaRPr lang="th-TH" sz="1600" b="1" dirty="0">
                <a:solidFill>
                  <a:prstClr val="black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endParaRPr>
            </a:p>
          </p:txBody>
        </p:sp>
      </p:grpSp>
      <p:sp>
        <p:nvSpPr>
          <p:cNvPr id="77" name="Rectangle 10">
            <a:extLst>
              <a:ext uri="{FF2B5EF4-FFF2-40B4-BE49-F238E27FC236}">
                <a16:creationId xmlns:a16="http://schemas.microsoft.com/office/drawing/2014/main" id="{1E40F09C-97E2-7A9A-F2CC-6DF69AB6E7D2}"/>
              </a:ext>
            </a:extLst>
          </p:cNvPr>
          <p:cNvSpPr/>
          <p:nvPr/>
        </p:nvSpPr>
        <p:spPr>
          <a:xfrm>
            <a:off x="8730780" y="1123039"/>
            <a:ext cx="3461220" cy="2754744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8" name="Rectangle 13">
            <a:extLst>
              <a:ext uri="{FF2B5EF4-FFF2-40B4-BE49-F238E27FC236}">
                <a16:creationId xmlns:a16="http://schemas.microsoft.com/office/drawing/2014/main" id="{3998AE67-9077-4A90-AF2D-61473237F129}"/>
              </a:ext>
            </a:extLst>
          </p:cNvPr>
          <p:cNvSpPr/>
          <p:nvPr/>
        </p:nvSpPr>
        <p:spPr>
          <a:xfrm>
            <a:off x="8542424" y="605814"/>
            <a:ext cx="909223" cy="307777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none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รหัส </a:t>
            </a: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 030</a:t>
            </a: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1</a:t>
            </a: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01</a:t>
            </a:r>
          </a:p>
        </p:txBody>
      </p:sp>
      <p:pic>
        <p:nvPicPr>
          <p:cNvPr id="80" name="Picture 21">
            <a:extLst>
              <a:ext uri="{FF2B5EF4-FFF2-40B4-BE49-F238E27FC236}">
                <a16:creationId xmlns:a16="http://schemas.microsoft.com/office/drawing/2014/main" id="{CFA6E584-EE6C-FF80-03E4-DFF01B541B2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56744" y="1306082"/>
            <a:ext cx="286662" cy="2956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" name="Picture 42" descr="3) แผนแม่บทประเด็น การเกษตร – NSCR">
            <a:extLst>
              <a:ext uri="{FF2B5EF4-FFF2-40B4-BE49-F238E27FC236}">
                <a16:creationId xmlns:a16="http://schemas.microsoft.com/office/drawing/2014/main" id="{C8C93D15-3D88-2D10-86B3-355C756305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38768" y="1624114"/>
            <a:ext cx="316536" cy="3174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3" name="Rectangle 16">
            <a:extLst>
              <a:ext uri="{FF2B5EF4-FFF2-40B4-BE49-F238E27FC236}">
                <a16:creationId xmlns:a16="http://schemas.microsoft.com/office/drawing/2014/main" id="{69F005EB-A764-175A-FE99-83FE1379F9E6}"/>
              </a:ext>
            </a:extLst>
          </p:cNvPr>
          <p:cNvSpPr>
            <a:spLocks noChangeArrowheads="1"/>
          </p:cNvSpPr>
          <p:nvPr/>
        </p:nvSpPr>
        <p:spPr bwMode="auto">
          <a:xfrm>
            <a:off x="9160656" y="1307075"/>
            <a:ext cx="2974404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altLang="en-US" sz="1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ยุทธศาสตร์ชาติ</a:t>
            </a:r>
            <a:r>
              <a:rPr kumimoji="0" lang="en-US" altLang="en-US" sz="1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en-US" alt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 </a:t>
            </a:r>
            <a:r>
              <a:rPr kumimoji="0" lang="th-TH" alt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การสร้างความสามารถในการแข่งขัน</a:t>
            </a:r>
            <a:endParaRPr kumimoji="0" lang="en-US" altLang="en-US" sz="12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  <a:p>
            <a:pPr>
              <a:lnSpc>
                <a:spcPct val="80000"/>
              </a:lnSpc>
              <a:spcBef>
                <a:spcPct val="0"/>
              </a:spcBef>
              <a:buNone/>
              <a:defRPr/>
            </a:pPr>
            <a:r>
              <a:rPr lang="th-TH" altLang="en-US" sz="1200" b="1" dirty="0">
                <a:solidFill>
                  <a:srgbClr val="0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แผนแม่บท </a:t>
            </a:r>
            <a:r>
              <a:rPr lang="en-US" altLang="en-US" sz="1200" dirty="0">
                <a:solidFill>
                  <a:srgbClr val="0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:</a:t>
            </a:r>
            <a:r>
              <a:rPr lang="th-TH" altLang="en-US" sz="1200" dirty="0">
                <a:solidFill>
                  <a:srgbClr val="0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ประเด็นที่ </a:t>
            </a:r>
            <a:r>
              <a:rPr lang="en-US" altLang="en-US" sz="1200" dirty="0">
                <a:solidFill>
                  <a:srgbClr val="0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3 </a:t>
            </a:r>
            <a:r>
              <a:rPr lang="th-TH" altLang="en-US" sz="1200" dirty="0">
                <a:solidFill>
                  <a:srgbClr val="0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การเกษตร</a:t>
            </a:r>
            <a:endParaRPr lang="en-US" altLang="en-US" sz="1200" dirty="0">
              <a:solidFill>
                <a:srgbClr val="000000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lvl="0">
              <a:lnSpc>
                <a:spcPct val="80000"/>
              </a:lnSpc>
              <a:spcBef>
                <a:spcPct val="0"/>
              </a:spcBef>
              <a:buNone/>
              <a:defRPr/>
            </a:pPr>
            <a:r>
              <a:rPr lang="th-TH" sz="12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แผนแม่บทย่อย </a:t>
            </a:r>
            <a:r>
              <a:rPr lang="en-US" sz="12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:</a:t>
            </a:r>
            <a:r>
              <a:rPr lang="th-TH" sz="1200" dirty="0" err="1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เกษตรอัต</a:t>
            </a:r>
            <a:r>
              <a:rPr lang="th-TH" sz="12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ลักษณ์พื้นถิ่น </a:t>
            </a:r>
            <a:endParaRPr lang="en-US" sz="1200" dirty="0">
              <a:solidFill>
                <a:prstClr val="black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marL="1371600" lvl="0" indent="-1371600">
              <a:lnSpc>
                <a:spcPct val="80000"/>
              </a:lnSpc>
              <a:spcBef>
                <a:spcPct val="0"/>
              </a:spcBef>
              <a:buNone/>
              <a:defRPr/>
            </a:pPr>
            <a:r>
              <a:rPr lang="th-TH" altLang="en-US" sz="1200" b="1" dirty="0">
                <a:solidFill>
                  <a:srgbClr val="0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เป้าหมายระดับแผนแม่บทย่อย </a:t>
            </a:r>
            <a:r>
              <a:rPr lang="en-US" altLang="en-US" sz="1200" b="1" dirty="0">
                <a:solidFill>
                  <a:srgbClr val="0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:</a:t>
            </a:r>
            <a:r>
              <a:rPr lang="th-TH" altLang="en-US" sz="1200" b="1" dirty="0">
                <a:solidFill>
                  <a:srgbClr val="0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th-TH" altLang="en-US" sz="1200" dirty="0">
                <a:solidFill>
                  <a:srgbClr val="0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สินค้า</a:t>
            </a:r>
            <a:r>
              <a:rPr lang="th-TH" altLang="en-US" sz="1200" dirty="0" err="1">
                <a:solidFill>
                  <a:srgbClr val="0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เกษตรอัต</a:t>
            </a:r>
            <a:r>
              <a:rPr lang="th-TH" altLang="en-US" sz="1200" dirty="0">
                <a:solidFill>
                  <a:srgbClr val="0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ลักษณ์พื้นถิ่น </a:t>
            </a:r>
            <a:br>
              <a:rPr lang="th-TH" altLang="en-US" sz="1200" dirty="0">
                <a:solidFill>
                  <a:srgbClr val="0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</a:br>
            <a:r>
              <a:rPr lang="th-TH" altLang="en-US" sz="1200" dirty="0">
                <a:solidFill>
                  <a:srgbClr val="0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มีมูลค่าเพิ่มขึ้น</a:t>
            </a:r>
          </a:p>
        </p:txBody>
      </p:sp>
      <p:cxnSp>
        <p:nvCxnSpPr>
          <p:cNvPr id="84" name="ตัวเชื่อมต่อตรง 83"/>
          <p:cNvCxnSpPr/>
          <p:nvPr/>
        </p:nvCxnSpPr>
        <p:spPr>
          <a:xfrm flipH="1" flipV="1">
            <a:off x="9000075" y="925281"/>
            <a:ext cx="1" cy="369111"/>
          </a:xfrm>
          <a:prstGeom prst="line">
            <a:avLst/>
          </a:prstGeom>
          <a:ln>
            <a:solidFill>
              <a:schemeClr val="accent6"/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86" name="Table 20">
            <a:extLst>
              <a:ext uri="{FF2B5EF4-FFF2-40B4-BE49-F238E27FC236}">
                <a16:creationId xmlns:a16="http://schemas.microsoft.com/office/drawing/2014/main" id="{1DEF3D92-C735-F2A1-E71B-83B62CB4433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26638240"/>
              </p:ext>
            </p:extLst>
          </p:nvPr>
        </p:nvGraphicFramePr>
        <p:xfrm>
          <a:off x="8838768" y="2142940"/>
          <a:ext cx="3292476" cy="105303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2311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2311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82311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82311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165815">
                <a:tc gridSpan="4">
                  <a:txBody>
                    <a:bodyPr/>
                    <a:lstStyle/>
                    <a:p>
                      <a:pPr algn="ctr"/>
                      <a:r>
                        <a:rPr lang="th-TH" sz="14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ค่าเป้าหมาย</a:t>
                      </a:r>
                      <a:endParaRPr lang="en-US" sz="1400" baseline="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1446" marR="91446" marT="45712" marB="45712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65815">
                <a:tc>
                  <a:txBody>
                    <a:bodyPr/>
                    <a:lstStyle/>
                    <a:p>
                      <a:pPr algn="ctr"/>
                      <a:r>
                        <a:rPr lang="en-US" sz="14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2561-2565</a:t>
                      </a:r>
                    </a:p>
                  </a:txBody>
                  <a:tcPr marL="91446" marR="91446" marT="45712" marB="45712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solidFill>
                            <a:srgbClr val="00800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2566-2570</a:t>
                      </a:r>
                    </a:p>
                  </a:txBody>
                  <a:tcPr marL="91446" marR="91446" marT="45712" marB="45712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2571-2575</a:t>
                      </a:r>
                    </a:p>
                  </a:txBody>
                  <a:tcPr marL="91446" marR="91446" marT="45712" marB="45712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2576-2580</a:t>
                      </a:r>
                    </a:p>
                  </a:txBody>
                  <a:tcPr marL="91446" marR="91446" marT="45712" marB="45712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75290">
                <a:tc>
                  <a:txBody>
                    <a:bodyPr/>
                    <a:lstStyle/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4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ขยายตัว</a:t>
                      </a:r>
                    </a:p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4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ร้อยละ 3</a:t>
                      </a:r>
                    </a:p>
                  </a:txBody>
                  <a:tcPr marL="91446" marR="91446" marT="45712" marB="45712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400" dirty="0">
                          <a:solidFill>
                            <a:srgbClr val="00800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ไม่น้อยกว่า</a:t>
                      </a:r>
                    </a:p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400" dirty="0">
                          <a:solidFill>
                            <a:srgbClr val="00800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ร้อยละ </a:t>
                      </a:r>
                      <a:r>
                        <a:rPr lang="en-US" sz="1400" dirty="0">
                          <a:solidFill>
                            <a:srgbClr val="00800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10</a:t>
                      </a:r>
                    </a:p>
                  </a:txBody>
                  <a:tcPr marL="91446" marR="91446" marT="45712" marB="45712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4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ไม่น้อยกว่า</a:t>
                      </a:r>
                    </a:p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4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ร้อยละ 1</a:t>
                      </a:r>
                      <a:r>
                        <a:rPr lang="en-US" sz="14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3</a:t>
                      </a:r>
                      <a:endParaRPr lang="th-TH" sz="140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1446" marR="91446" marT="45712" marB="45712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4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ไม่น้อยกว่า</a:t>
                      </a:r>
                    </a:p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4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ร้อยละ 1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5</a:t>
                      </a:r>
                      <a:endParaRPr lang="th-TH" sz="14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1446" marR="91446" marT="45712" marB="45712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87" name="Google Shape;253;p8">
            <a:extLst>
              <a:ext uri="{FF2B5EF4-FFF2-40B4-BE49-F238E27FC236}">
                <a16:creationId xmlns:a16="http://schemas.microsoft.com/office/drawing/2014/main" id="{DA32B771-B335-1F64-C149-93C367811DB3}"/>
              </a:ext>
            </a:extLst>
          </p:cNvPr>
          <p:cNvSpPr/>
          <p:nvPr/>
        </p:nvSpPr>
        <p:spPr>
          <a:xfrm>
            <a:off x="11129" y="6481442"/>
            <a:ext cx="9965992" cy="387758"/>
          </a:xfrm>
          <a:prstGeom prst="rect">
            <a:avLst/>
          </a:prstGeom>
          <a:solidFill>
            <a:srgbClr val="F2F2F2"/>
          </a:solidFill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Sarabun"/>
              <a:buNone/>
              <a:tabLst>
                <a:tab pos="631825" algn="l"/>
              </a:tabLst>
              <a:defRPr/>
            </a:pPr>
            <a:r>
              <a:rPr kumimoji="0" lang="th-TH" sz="12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แหล่งอ้างอิง </a:t>
            </a:r>
            <a:r>
              <a:rPr kumimoji="0" lang="th-TH" sz="1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:	ข้อมูลจาก เอกสารประกอบแผนแม่บทภายใต้ยุทธศาสตร์ชาติฯ (ฉบับแก้ไขเพิ่มเติม) ที่มา </a:t>
            </a:r>
            <a:r>
              <a:rPr kumimoji="0" lang="en-US" sz="1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  <a:hlinkClick r:id="rId5"/>
              </a:rPr>
              <a:t>https://www.nesdc.go.th/download/document/NSCR/Masterplan2566-2580.pdf</a:t>
            </a:r>
            <a:r>
              <a:rPr kumimoji="0" lang="th-TH" sz="1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  และ</a:t>
            </a:r>
            <a:br>
              <a:rPr kumimoji="0" lang="th-TH" sz="1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</a:br>
            <a:r>
              <a:rPr kumimoji="0" lang="th-TH" sz="1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	รายงานสรุปผลการดำเนินการตามยุทธศาสตร์ชาติ ประจำปี 2567 ที่มา </a:t>
            </a:r>
            <a:r>
              <a:rPr kumimoji="0" lang="en-US" sz="1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  <a:hlinkClick r:id="rId6"/>
              </a:rPr>
              <a:t>https://www.nesdc.go.th/download/document/NSCR/NS67_Book.pdf</a:t>
            </a:r>
            <a:r>
              <a:rPr kumimoji="0" lang="th-TH" sz="1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 </a:t>
            </a:r>
          </a:p>
        </p:txBody>
      </p:sp>
      <p:sp>
        <p:nvSpPr>
          <p:cNvPr id="89" name="Rectangle 34">
            <a:extLst>
              <a:ext uri="{FF2B5EF4-FFF2-40B4-BE49-F238E27FC236}">
                <a16:creationId xmlns:a16="http://schemas.microsoft.com/office/drawing/2014/main" id="{5C66D1CC-1B66-A432-5CCF-6924C05256D3}"/>
              </a:ext>
            </a:extLst>
          </p:cNvPr>
          <p:cNvSpPr/>
          <p:nvPr/>
        </p:nvSpPr>
        <p:spPr>
          <a:xfrm>
            <a:off x="-34723" y="6288365"/>
            <a:ext cx="5600645" cy="2400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46100" indent="-546100">
              <a:lnSpc>
                <a:spcPct val="80000"/>
              </a:lnSpc>
              <a:tabLst>
                <a:tab pos="546100" algn="l"/>
              </a:tabLst>
              <a:defRPr/>
            </a:pPr>
            <a:r>
              <a:rPr kumimoji="0" lang="th-TH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ผู้รับผิดชอบการรายงานผล 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th-TH" sz="1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  <a:sym typeface="Sarabun"/>
              </a:rPr>
              <a:t>สำนักงานปลัด</a:t>
            </a:r>
            <a:r>
              <a:rPr kumimoji="0" lang="th-TH" sz="1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กระทรวงเกษตรและสหกรณ์ </a:t>
            </a:r>
            <a:r>
              <a:rPr kumimoji="0" lang="en-US" sz="1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     </a:t>
            </a:r>
            <a:r>
              <a:rPr lang="th-TH" altLang="en-US" sz="1200" b="1" dirty="0">
                <a:solidFill>
                  <a:srgbClr val="0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ช่วงเวลารายงานผล </a:t>
            </a:r>
            <a:r>
              <a:rPr lang="en-US" altLang="en-US" sz="1200" dirty="0">
                <a:solidFill>
                  <a:srgbClr val="0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:</a:t>
            </a:r>
            <a:r>
              <a:rPr lang="th-TH" altLang="en-US" sz="1200" dirty="0">
                <a:solidFill>
                  <a:srgbClr val="0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ทุกปีงบประมาณ</a:t>
            </a:r>
            <a:endParaRPr lang="en-US" altLang="en-US" sz="1200" dirty="0">
              <a:solidFill>
                <a:srgbClr val="0000CC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9" name="ตัวแทนหมายเลขสไลด์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03A84D-25AB-4A54-984A-17CAA8DE083D}" type="slidenum">
              <a:rPr lang="en-US" smtClean="0"/>
              <a:pPr/>
              <a:t>3</a:t>
            </a:fld>
            <a:endParaRPr lang="en-US" dirty="0"/>
          </a:p>
        </p:txBody>
      </p:sp>
      <p:graphicFrame>
        <p:nvGraphicFramePr>
          <p:cNvPr id="28" name="ตาราง 27">
            <a:extLst>
              <a:ext uri="{FF2B5EF4-FFF2-40B4-BE49-F238E27FC236}">
                <a16:creationId xmlns:a16="http://schemas.microsoft.com/office/drawing/2014/main" id="{C0207067-9918-3441-955A-FE714D8BCBE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22397741"/>
              </p:ext>
            </p:extLst>
          </p:nvPr>
        </p:nvGraphicFramePr>
        <p:xfrm>
          <a:off x="108297" y="2374886"/>
          <a:ext cx="8272917" cy="2404787"/>
        </p:xfrm>
        <a:graphic>
          <a:graphicData uri="http://schemas.openxmlformats.org/drawingml/2006/table">
            <a:tbl>
              <a:tblPr/>
              <a:tblGrid>
                <a:gridCol w="2584560">
                  <a:extLst>
                    <a:ext uri="{9D8B030D-6E8A-4147-A177-3AD203B41FA5}">
                      <a16:colId xmlns:a16="http://schemas.microsoft.com/office/drawing/2014/main" val="1578670482"/>
                    </a:ext>
                  </a:extLst>
                </a:gridCol>
                <a:gridCol w="382741">
                  <a:extLst>
                    <a:ext uri="{9D8B030D-6E8A-4147-A177-3AD203B41FA5}">
                      <a16:colId xmlns:a16="http://schemas.microsoft.com/office/drawing/2014/main" val="1101637949"/>
                    </a:ext>
                  </a:extLst>
                </a:gridCol>
                <a:gridCol w="613591">
                  <a:extLst>
                    <a:ext uri="{9D8B030D-6E8A-4147-A177-3AD203B41FA5}">
                      <a16:colId xmlns:a16="http://schemas.microsoft.com/office/drawing/2014/main" val="1508930426"/>
                    </a:ext>
                  </a:extLst>
                </a:gridCol>
                <a:gridCol w="666946">
                  <a:extLst>
                    <a:ext uri="{9D8B030D-6E8A-4147-A177-3AD203B41FA5}">
                      <a16:colId xmlns:a16="http://schemas.microsoft.com/office/drawing/2014/main" val="1441161336"/>
                    </a:ext>
                  </a:extLst>
                </a:gridCol>
                <a:gridCol w="658052">
                  <a:extLst>
                    <a:ext uri="{9D8B030D-6E8A-4147-A177-3AD203B41FA5}">
                      <a16:colId xmlns:a16="http://schemas.microsoft.com/office/drawing/2014/main" val="2490931332"/>
                    </a:ext>
                  </a:extLst>
                </a:gridCol>
                <a:gridCol w="692003">
                  <a:extLst>
                    <a:ext uri="{9D8B030D-6E8A-4147-A177-3AD203B41FA5}">
                      <a16:colId xmlns:a16="http://schemas.microsoft.com/office/drawing/2014/main" val="1149713334"/>
                    </a:ext>
                  </a:extLst>
                </a:gridCol>
                <a:gridCol w="707571">
                  <a:extLst>
                    <a:ext uri="{9D8B030D-6E8A-4147-A177-3AD203B41FA5}">
                      <a16:colId xmlns:a16="http://schemas.microsoft.com/office/drawing/2014/main" val="364195558"/>
                    </a:ext>
                  </a:extLst>
                </a:gridCol>
                <a:gridCol w="696686">
                  <a:extLst>
                    <a:ext uri="{9D8B030D-6E8A-4147-A177-3AD203B41FA5}">
                      <a16:colId xmlns:a16="http://schemas.microsoft.com/office/drawing/2014/main" val="506052557"/>
                    </a:ext>
                  </a:extLst>
                </a:gridCol>
                <a:gridCol w="740229">
                  <a:extLst>
                    <a:ext uri="{9D8B030D-6E8A-4147-A177-3AD203B41FA5}">
                      <a16:colId xmlns:a16="http://schemas.microsoft.com/office/drawing/2014/main" val="4233186001"/>
                    </a:ext>
                  </a:extLst>
                </a:gridCol>
                <a:gridCol w="530538">
                  <a:extLst>
                    <a:ext uri="{9D8B030D-6E8A-4147-A177-3AD203B41FA5}">
                      <a16:colId xmlns:a16="http://schemas.microsoft.com/office/drawing/2014/main" val="1918813931"/>
                    </a:ext>
                  </a:extLst>
                </a:gridCol>
              </a:tblGrid>
              <a:tr h="170295"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ข้อมูลพื้นฐาน (</a:t>
                      </a:r>
                      <a:r>
                        <a:rPr lang="en-US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Base</a:t>
                      </a:r>
                      <a:r>
                        <a:rPr lang="th-TH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en-US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Line</a:t>
                      </a:r>
                      <a:r>
                        <a:rPr lang="th-TH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</a:p>
                  </a:txBody>
                  <a:tcPr marL="11429" marR="11429" marT="11436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DDC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กรม</a:t>
                      </a:r>
                    </a:p>
                  </a:txBody>
                  <a:tcPr marL="11429" marR="11429" marT="11436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DDC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2562</a:t>
                      </a:r>
                    </a:p>
                  </a:txBody>
                  <a:tcPr marL="11429" marR="11429" marT="11436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CAA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2563</a:t>
                      </a:r>
                    </a:p>
                  </a:txBody>
                  <a:tcPr marL="11429" marR="11429" marT="11436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CAA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2564</a:t>
                      </a:r>
                    </a:p>
                  </a:txBody>
                  <a:tcPr marL="11429" marR="11429" marT="11436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CAA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2565</a:t>
                      </a:r>
                    </a:p>
                  </a:txBody>
                  <a:tcPr marL="11429" marR="11429" marT="11436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CAA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2566</a:t>
                      </a:r>
                    </a:p>
                  </a:txBody>
                  <a:tcPr marL="11429" marR="11429" marT="11436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2567</a:t>
                      </a:r>
                    </a:p>
                  </a:txBody>
                  <a:tcPr marL="11429" marR="11429" marT="11436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2568</a:t>
                      </a:r>
                    </a:p>
                  </a:txBody>
                  <a:tcPr marL="11429" marR="11429" marT="11436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i="0" u="none" strike="noStrike" dirty="0">
                          <a:solidFill>
                            <a:srgbClr val="FF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2569</a:t>
                      </a:r>
                    </a:p>
                  </a:txBody>
                  <a:tcPr marL="11429" marR="11429" marT="11436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8025220"/>
                  </a:ext>
                </a:extLst>
              </a:tr>
              <a:tr h="168353">
                <a:tc>
                  <a:txBody>
                    <a:bodyPr/>
                    <a:lstStyle/>
                    <a:p>
                      <a:pPr algn="l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มูลค่ารวมของสินค้าเก</a:t>
                      </a:r>
                      <a:r>
                        <a:rPr lang="th-TH" sz="14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ษต</a:t>
                      </a:r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รอ</a:t>
                      </a:r>
                      <a:r>
                        <a:rPr lang="th-TH" sz="14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ัต</a:t>
                      </a:r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ลักษณ์พื้นถิ่น (ล้านบาท)</a:t>
                      </a:r>
                    </a:p>
                  </a:txBody>
                  <a:tcPr marL="11429" marR="11429" marT="11436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 </a:t>
                      </a:r>
                    </a:p>
                  </a:txBody>
                  <a:tcPr marL="11429" marR="11429" marT="11436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264,587.32 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264,018.59 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289,232.26 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311,115.07 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337,479.06 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369,581.22 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buNone/>
                      </a:pPr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414,370.18</a:t>
                      </a:r>
                    </a:p>
                  </a:txBody>
                  <a:tcPr marL="14288" marR="14288" marT="14288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b="0" i="0" u="none" strike="noStrike" dirty="0">
                          <a:solidFill>
                            <a:srgbClr val="FF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n/a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54705074"/>
                  </a:ext>
                </a:extLst>
              </a:tr>
              <a:tr h="168353">
                <a:tc>
                  <a:txBody>
                    <a:bodyPr/>
                    <a:lstStyle/>
                    <a:p>
                      <a:pPr algn="l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อัตราการขยายตัว</a:t>
                      </a:r>
                    </a:p>
                  </a:txBody>
                  <a:tcPr marL="11429" marR="11429" marT="11436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 </a:t>
                      </a:r>
                    </a:p>
                  </a:txBody>
                  <a:tcPr marL="11429" marR="11429" marT="11436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-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11429" marR="11429" marT="11436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-0.21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9.55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7.57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8.47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9.51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buNone/>
                      </a:pPr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12.12</a:t>
                      </a:r>
                    </a:p>
                  </a:txBody>
                  <a:tcPr marL="14288" marR="14288" marT="14288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n/a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96937934"/>
                  </a:ext>
                </a:extLst>
              </a:tr>
              <a:tr h="281067">
                <a:tc>
                  <a:txBody>
                    <a:bodyPr/>
                    <a:lstStyle/>
                    <a:p>
                      <a:pPr algn="l" fontAlgn="ctr">
                        <a:lnSpc>
                          <a:spcPts val="1400"/>
                        </a:lnSpc>
                      </a:pPr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1. สินค้าผลไม้เมืองร้อนที่สำคัญ 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  <a:p>
                      <a:pPr algn="l" fontAlgn="ctr">
                        <a:lnSpc>
                          <a:spcPts val="1400"/>
                        </a:lnSpc>
                      </a:pPr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(ทุเรียน มังคุด เงาะ ลำไย ลองกอง) </a:t>
                      </a:r>
                    </a:p>
                  </a:txBody>
                  <a:tcPr marL="11429" marR="11429" marT="11436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สศ</a:t>
                      </a:r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ก.</a:t>
                      </a:r>
                    </a:p>
                  </a:txBody>
                  <a:tcPr marL="11429" marR="11429" marT="11436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155,688.00</a:t>
                      </a:r>
                    </a:p>
                  </a:txBody>
                  <a:tcPr marL="11429" marR="11429" marT="11436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164,836.00</a:t>
                      </a:r>
                    </a:p>
                  </a:txBody>
                  <a:tcPr marL="11429" marR="11429" marT="11436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193,945.00</a:t>
                      </a:r>
                    </a:p>
                  </a:txBody>
                  <a:tcPr marL="11429" marR="11429" marT="11436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184,850.00</a:t>
                      </a:r>
                    </a:p>
                  </a:txBody>
                  <a:tcPr marL="11429" marR="11429" marT="11436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u="none" strike="noStrike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208,120.63 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14286" marR="14286" marT="1429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231,796.53 </a:t>
                      </a:r>
                    </a:p>
                  </a:txBody>
                  <a:tcPr marL="11429" marR="11429" marT="11436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buNone/>
                      </a:pPr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269,771.18</a:t>
                      </a:r>
                    </a:p>
                  </a:txBody>
                  <a:tcPr marL="14288" marR="14288" marT="14288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n/a</a:t>
                      </a:r>
                    </a:p>
                  </a:txBody>
                  <a:tcPr marL="11429" marR="11429" marT="11436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42049906"/>
                  </a:ext>
                </a:extLst>
              </a:tr>
              <a:tr h="168353">
                <a:tc>
                  <a:txBody>
                    <a:bodyPr/>
                    <a:lstStyle/>
                    <a:p>
                      <a:pPr algn="l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2. สินค้าข้าวหอมมะลิ</a:t>
                      </a:r>
                    </a:p>
                  </a:txBody>
                  <a:tcPr marL="11429" marR="11429" marT="11436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 err="1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สศ</a:t>
                      </a:r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ก.</a:t>
                      </a:r>
                    </a:p>
                  </a:txBody>
                  <a:tcPr marL="11429" marR="11429" marT="11436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100,448.00</a:t>
                      </a:r>
                    </a:p>
                  </a:txBody>
                  <a:tcPr marL="11429" marR="11429" marT="11436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89,940.00</a:t>
                      </a:r>
                    </a:p>
                  </a:txBody>
                  <a:tcPr marL="11429" marR="11429" marT="11436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86,098.00</a:t>
                      </a:r>
                    </a:p>
                  </a:txBody>
                  <a:tcPr marL="11429" marR="11429" marT="11436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115,431.00</a:t>
                      </a:r>
                    </a:p>
                  </a:txBody>
                  <a:tcPr marL="11429" marR="11429" marT="11436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u="none" strike="noStrike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117,024.00 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14286" marR="14286" marT="1429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127,437.53 </a:t>
                      </a:r>
                    </a:p>
                  </a:txBody>
                  <a:tcPr marL="11429" marR="11429" marT="11436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buNone/>
                      </a:pPr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132,569.71</a:t>
                      </a:r>
                    </a:p>
                  </a:txBody>
                  <a:tcPr marL="14288" marR="14288" marT="14288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n/a</a:t>
                      </a:r>
                    </a:p>
                  </a:txBody>
                  <a:tcPr marL="11429" marR="11429" marT="11436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389949545"/>
                  </a:ext>
                </a:extLst>
              </a:tr>
              <a:tr h="168353">
                <a:tc>
                  <a:txBody>
                    <a:bodyPr/>
                    <a:lstStyle/>
                    <a:p>
                      <a:pPr algn="l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3. สินค้าผ้าไหมนกยูงพระราชทาน </a:t>
                      </a:r>
                    </a:p>
                  </a:txBody>
                  <a:tcPr marL="11429" marR="11429" marT="11436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มม.</a:t>
                      </a:r>
                    </a:p>
                  </a:txBody>
                  <a:tcPr marL="11429" marR="11429" marT="11436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146.00</a:t>
                      </a:r>
                    </a:p>
                  </a:txBody>
                  <a:tcPr marL="11429" marR="11429" marT="11436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173.00</a:t>
                      </a:r>
                    </a:p>
                  </a:txBody>
                  <a:tcPr marL="11429" marR="11429" marT="11436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410.00</a:t>
                      </a:r>
                    </a:p>
                  </a:txBody>
                  <a:tcPr marL="11429" marR="11429" marT="11436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550.00</a:t>
                      </a:r>
                    </a:p>
                  </a:txBody>
                  <a:tcPr marL="11429" marR="11429" marT="11436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u="none" strike="noStrike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     587.03 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14286" marR="14286" marT="1429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642.97 </a:t>
                      </a:r>
                    </a:p>
                  </a:txBody>
                  <a:tcPr marL="11429" marR="11429" marT="11436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buNone/>
                      </a:pPr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710.80</a:t>
                      </a:r>
                    </a:p>
                  </a:txBody>
                  <a:tcPr marL="14288" marR="14288" marT="14288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n/a</a:t>
                      </a:r>
                    </a:p>
                  </a:txBody>
                  <a:tcPr marL="11429" marR="11429" marT="11436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378179919"/>
                  </a:ext>
                </a:extLst>
              </a:tr>
              <a:tr h="168353">
                <a:tc>
                  <a:txBody>
                    <a:bodyPr/>
                    <a:lstStyle/>
                    <a:p>
                      <a:pPr algn="l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4. สินค้าประมง ปลาสวยงาม (ปลากัด) กุ้งก้ามกราม ปลาสลิด </a:t>
                      </a:r>
                    </a:p>
                  </a:txBody>
                  <a:tcPr marL="11429" marR="11429" marT="11436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กป</a:t>
                      </a:r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ม.</a:t>
                      </a:r>
                    </a:p>
                  </a:txBody>
                  <a:tcPr marL="11429" marR="11429" marT="11436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7,633.32</a:t>
                      </a:r>
                    </a:p>
                  </a:txBody>
                  <a:tcPr marL="11429" marR="11429" marT="11436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8,442.59</a:t>
                      </a:r>
                    </a:p>
                  </a:txBody>
                  <a:tcPr marL="11429" marR="11429" marT="11436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8,158.26</a:t>
                      </a:r>
                    </a:p>
                  </a:txBody>
                  <a:tcPr marL="11429" marR="11429" marT="11436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9,250.33</a:t>
                      </a:r>
                    </a:p>
                  </a:txBody>
                  <a:tcPr marL="11429" marR="11429" marT="11436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u="none" strike="noStrike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 10,564.26 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14286" marR="14286" marT="1429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8,714.53 </a:t>
                      </a:r>
                    </a:p>
                  </a:txBody>
                  <a:tcPr marL="11429" marR="11429" marT="11436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buNone/>
                      </a:pPr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9,990.40</a:t>
                      </a:r>
                    </a:p>
                  </a:txBody>
                  <a:tcPr marL="14288" marR="14288" marT="14288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n/a</a:t>
                      </a:r>
                    </a:p>
                  </a:txBody>
                  <a:tcPr marL="11429" marR="11429" marT="11436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705904761"/>
                  </a:ext>
                </a:extLst>
              </a:tr>
              <a:tr h="168353">
                <a:tc>
                  <a:txBody>
                    <a:bodyPr/>
                    <a:lstStyle/>
                    <a:p>
                      <a:pPr algn="l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5. สินค้าปศุสัตว์ (โคขุนโพนยางคำ ไข่เค็มไชยา ไก่เบตง) </a:t>
                      </a:r>
                    </a:p>
                  </a:txBody>
                  <a:tcPr marL="11429" marR="11429" marT="11436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ปศ.</a:t>
                      </a:r>
                    </a:p>
                  </a:txBody>
                  <a:tcPr marL="11429" marR="11429" marT="11436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672.00</a:t>
                      </a:r>
                    </a:p>
                  </a:txBody>
                  <a:tcPr marL="11429" marR="11429" marT="11436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627.00</a:t>
                      </a:r>
                    </a:p>
                  </a:txBody>
                  <a:tcPr marL="11429" marR="11429" marT="11436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621.00</a:t>
                      </a:r>
                    </a:p>
                  </a:txBody>
                  <a:tcPr marL="11429" marR="11429" marT="11436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713.56</a:t>
                      </a:r>
                    </a:p>
                  </a:txBody>
                  <a:tcPr marL="11429" marR="11429" marT="11436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u="none" strike="noStrike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     642.21 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14286" marR="14286" marT="1429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435.72 </a:t>
                      </a:r>
                    </a:p>
                  </a:txBody>
                  <a:tcPr marL="11429" marR="11429" marT="11436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buNone/>
                      </a:pPr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523.18</a:t>
                      </a:r>
                    </a:p>
                  </a:txBody>
                  <a:tcPr marL="14288" marR="14288" marT="14288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n/a</a:t>
                      </a:r>
                    </a:p>
                  </a:txBody>
                  <a:tcPr marL="11429" marR="11429" marT="11436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54805692"/>
                  </a:ext>
                </a:extLst>
              </a:tr>
              <a:tr h="168353">
                <a:tc>
                  <a:txBody>
                    <a:bodyPr/>
                    <a:lstStyle/>
                    <a:p>
                      <a:pPr algn="l" fontAlgn="ctr"/>
                      <a:r>
                        <a:rPr lang="th-TH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6. สินค้า</a:t>
                      </a:r>
                      <a:r>
                        <a:rPr lang="th-TH" sz="1400" b="0" i="0" u="none" strike="noStrike" dirty="0" err="1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พืชอัต</a:t>
                      </a:r>
                      <a:r>
                        <a:rPr lang="th-TH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ลักษณ์ </a:t>
                      </a:r>
                    </a:p>
                  </a:txBody>
                  <a:tcPr marL="11429" marR="11429" marT="11436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กสก.</a:t>
                      </a:r>
                    </a:p>
                  </a:txBody>
                  <a:tcPr marL="11429" marR="11429" marT="11436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b="0" i="0" u="none" strike="noStrike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 - 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b="0" i="0" u="none" strike="noStrike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 - 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b="0" i="0" u="none" strike="noStrike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 - 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b="0" i="0" u="none" strike="noStrike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320.18 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b="0" i="0" u="none" strike="noStrike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540.93 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b="0" i="0" u="none" strike="noStrike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553.94 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buNone/>
                      </a:pPr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804.91</a:t>
                      </a:r>
                    </a:p>
                  </a:txBody>
                  <a:tcPr marL="14288" marR="14288" marT="14288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n/a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11401006"/>
                  </a:ext>
                </a:extLst>
              </a:tr>
            </a:tbl>
          </a:graphicData>
        </a:graphic>
      </p:graphicFrame>
      <p:graphicFrame>
        <p:nvGraphicFramePr>
          <p:cNvPr id="29" name="Table 11">
            <a:extLst>
              <a:ext uri="{FF2B5EF4-FFF2-40B4-BE49-F238E27FC236}">
                <a16:creationId xmlns:a16="http://schemas.microsoft.com/office/drawing/2014/main" id="{38B701D4-671D-85A5-1744-FDD60B1AD86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26549278"/>
              </p:ext>
            </p:extLst>
          </p:nvPr>
        </p:nvGraphicFramePr>
        <p:xfrm>
          <a:off x="63544" y="4748236"/>
          <a:ext cx="4911228" cy="1573662"/>
        </p:xfrm>
        <a:graphic>
          <a:graphicData uri="http://schemas.openxmlformats.org/drawingml/2006/table">
            <a:tbl>
              <a:tblPr firstRow="1" bandRow="1"/>
              <a:tblGrid>
                <a:gridCol w="172609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93112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25401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154392">
                <a:tc gridSpan="3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เกณฑ์การประเมินปี</a:t>
                      </a:r>
                      <a:r>
                        <a:rPr lang="en-US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2569-2570 </a:t>
                      </a: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รอบที่ 1 </a:t>
                      </a:r>
                      <a:r>
                        <a:rPr lang="en-US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(6 </a:t>
                      </a: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เดือน</a:t>
                      </a:r>
                      <a:r>
                        <a:rPr lang="en-US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endParaRPr lang="en-US" sz="1400" kern="1200" noProof="0" dirty="0">
                        <a:solidFill>
                          <a:schemeClr val="dk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0" marR="182898" marT="65576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8783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เป้าหมายขั้นต้น </a:t>
                      </a:r>
                    </a:p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(50)</a:t>
                      </a:r>
                    </a:p>
                  </a:txBody>
                  <a:tcPr marL="182898" marR="182898" marT="65576" marB="65576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เป้าหมายมาตรฐาน</a:t>
                      </a:r>
                    </a:p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(</a:t>
                      </a:r>
                      <a:r>
                        <a:rPr lang="en-US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75</a:t>
                      </a: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</a:p>
                  </a:txBody>
                  <a:tcPr marL="182898" marR="182898" marT="65576" marB="65576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เป้าหมายขั้นสูง </a:t>
                      </a:r>
                    </a:p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(100)</a:t>
                      </a:r>
                    </a:p>
                  </a:txBody>
                  <a:tcPr marL="182898" marR="182898" marT="65576" marB="65576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47521"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จัดทำแผนปฏิบัติงานขับเคลื่อนการเพิ่มมูลค่าสินค้าเก</a:t>
                      </a:r>
                      <a:r>
                        <a:rPr lang="th-TH" sz="14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ษต</a:t>
                      </a:r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รอ</a:t>
                      </a:r>
                      <a:r>
                        <a:rPr lang="th-TH" sz="14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ัต</a:t>
                      </a:r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ลักษณ์พื้นถิ่น</a:t>
                      </a:r>
                    </a:p>
                  </a:txBody>
                  <a:tcPr marL="108000" marR="11430" marT="11430" marB="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ขับเคลื่อนงานตามแผนงานโครงการ /แผนปฏิบัติการ สินค้าเก</a:t>
                      </a:r>
                      <a:r>
                        <a:rPr lang="th-TH" sz="14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ษต</a:t>
                      </a:r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รอ</a:t>
                      </a:r>
                      <a:r>
                        <a:rPr lang="th-TH" sz="14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ัต</a:t>
                      </a:r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ลักษณ์พื้นถิ่น รอบ 6 เดือน</a:t>
                      </a:r>
                    </a:p>
                  </a:txBody>
                  <a:tcPr marL="108000" marR="11430" marT="11430" marB="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รายงานการติดตามความก้าวหน้า</a:t>
                      </a:r>
                      <a:b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</a:br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การปฏิบัติงานตามแผน </a:t>
                      </a:r>
                      <a:b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</a:br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รอบ 6 เดือน</a:t>
                      </a:r>
                    </a:p>
                  </a:txBody>
                  <a:tcPr marL="108000" marR="11430" marT="11430" marB="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aphicFrame>
        <p:nvGraphicFramePr>
          <p:cNvPr id="31" name="Table 11">
            <a:extLst>
              <a:ext uri="{FF2B5EF4-FFF2-40B4-BE49-F238E27FC236}">
                <a16:creationId xmlns:a16="http://schemas.microsoft.com/office/drawing/2014/main" id="{4F2A5E74-7651-BF6B-9304-394CB8B22C1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06133967"/>
              </p:ext>
            </p:extLst>
          </p:nvPr>
        </p:nvGraphicFramePr>
        <p:xfrm>
          <a:off x="5017066" y="4759718"/>
          <a:ext cx="3855206" cy="1585092"/>
        </p:xfrm>
        <a:graphic>
          <a:graphicData uri="http://schemas.openxmlformats.org/drawingml/2006/table">
            <a:tbl>
              <a:tblPr firstRow="1" bandRow="1"/>
              <a:tblGrid>
                <a:gridCol w="114267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3490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37762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126512">
                <a:tc gridSpan="3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เกณฑ์การประเมินปี</a:t>
                      </a:r>
                      <a:r>
                        <a:rPr lang="en-US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2569 </a:t>
                      </a: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รอบที่ </a:t>
                      </a:r>
                      <a:r>
                        <a:rPr lang="en-US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</a:t>
                      </a: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en-US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(12 </a:t>
                      </a: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เดือน</a:t>
                      </a:r>
                      <a:r>
                        <a:rPr lang="en-US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endParaRPr lang="en-US" sz="1400" kern="1200" noProof="0" dirty="0">
                        <a:solidFill>
                          <a:schemeClr val="dk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0" marR="182898" marT="65576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16229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เป้าหมายขั้นต้น </a:t>
                      </a:r>
                    </a:p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(50)</a:t>
                      </a:r>
                    </a:p>
                  </a:txBody>
                  <a:tcPr marL="182898" marR="182898" marT="65576" marB="65576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เป้าหมายมาตรฐาน</a:t>
                      </a:r>
                    </a:p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(</a:t>
                      </a:r>
                      <a:r>
                        <a:rPr lang="en-US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75</a:t>
                      </a: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</a:p>
                  </a:txBody>
                  <a:tcPr marL="182898" marR="182898" marT="65576" marB="65576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เป้าหมายขั้นสูง </a:t>
                      </a:r>
                    </a:p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(100)</a:t>
                      </a:r>
                    </a:p>
                  </a:txBody>
                  <a:tcPr marL="182898" marR="182898" marT="65576" marB="65576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82181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ผลการดำเนินงานเฉลี่ย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(3 ปี ย้อนหลัง)</a:t>
                      </a:r>
                      <a:endParaRPr lang="th-TH" sz="1400" b="0" i="0" u="none" strike="noStrike" kern="1200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108000" marR="11430" marT="11430" marB="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ผลการดำเนินงานดีที่สุด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(3 ปี ย้อนหลัง) </a:t>
                      </a:r>
                      <a:endParaRPr lang="th-TH" sz="1400" b="0" i="0" u="none" strike="noStrike" kern="1200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108000" marR="11430" marT="11430" marB="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ผลการดำเนินงานที่ดีที่สุด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(3 ปีย้อนหลัง) 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+ </a:t>
                      </a:r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interval</a:t>
                      </a:r>
                      <a:r>
                        <a:rPr lang="th-TH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 </a:t>
                      </a:r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(0.5) </a:t>
                      </a:r>
                      <a:endParaRPr lang="th-TH" sz="1400" b="0" i="0" u="none" strike="noStrike" kern="1200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108000" marR="11430" marT="11430" marB="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30391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>
                        <a:buNone/>
                      </a:pPr>
                      <a:r>
                        <a:rPr lang="th-TH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ร้อยละ </a:t>
                      </a:r>
                      <a:r>
                        <a:rPr lang="en-US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10.03</a:t>
                      </a:r>
                    </a:p>
                  </a:txBody>
                  <a:tcPr marL="11430" marR="11430" marT="1143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>
                        <a:buNone/>
                      </a:pPr>
                      <a:r>
                        <a:rPr lang="th-TH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ร้อยละ </a:t>
                      </a:r>
                      <a:r>
                        <a:rPr lang="en-US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12.12</a:t>
                      </a:r>
                    </a:p>
                  </a:txBody>
                  <a:tcPr marL="11430" marR="11430" marT="1143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>
                        <a:buNone/>
                      </a:pPr>
                      <a:r>
                        <a:rPr lang="th-TH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ร้อยละ </a:t>
                      </a:r>
                      <a:r>
                        <a:rPr lang="en-US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12.62</a:t>
                      </a:r>
                    </a:p>
                  </a:txBody>
                  <a:tcPr marL="11430" marR="11430" marT="1143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84679493"/>
                  </a:ext>
                </a:extLst>
              </a:tr>
            </a:tbl>
          </a:graphicData>
        </a:graphic>
      </p:graphicFrame>
      <p:graphicFrame>
        <p:nvGraphicFramePr>
          <p:cNvPr id="32" name="ตาราง 13">
            <a:extLst>
              <a:ext uri="{FF2B5EF4-FFF2-40B4-BE49-F238E27FC236}">
                <a16:creationId xmlns:a16="http://schemas.microsoft.com/office/drawing/2014/main" id="{7C58D228-4642-3641-E01E-B957CE5C7F2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97258767"/>
              </p:ext>
            </p:extLst>
          </p:nvPr>
        </p:nvGraphicFramePr>
        <p:xfrm>
          <a:off x="8989189" y="3235368"/>
          <a:ext cx="3134985" cy="3530700"/>
        </p:xfrm>
        <a:graphic>
          <a:graphicData uri="http://schemas.openxmlformats.org/drawingml/2006/table">
            <a:tbl>
              <a:tblPr/>
              <a:tblGrid>
                <a:gridCol w="667219">
                  <a:extLst>
                    <a:ext uri="{9D8B030D-6E8A-4147-A177-3AD203B41FA5}">
                      <a16:colId xmlns:a16="http://schemas.microsoft.com/office/drawing/2014/main" val="1166679466"/>
                    </a:ext>
                  </a:extLst>
                </a:gridCol>
                <a:gridCol w="695612">
                  <a:extLst>
                    <a:ext uri="{9D8B030D-6E8A-4147-A177-3AD203B41FA5}">
                      <a16:colId xmlns:a16="http://schemas.microsoft.com/office/drawing/2014/main" val="2324328284"/>
                    </a:ext>
                  </a:extLst>
                </a:gridCol>
                <a:gridCol w="786517">
                  <a:extLst>
                    <a:ext uri="{9D8B030D-6E8A-4147-A177-3AD203B41FA5}">
                      <a16:colId xmlns:a16="http://schemas.microsoft.com/office/drawing/2014/main" val="91341792"/>
                    </a:ext>
                  </a:extLst>
                </a:gridCol>
                <a:gridCol w="985637">
                  <a:extLst>
                    <a:ext uri="{9D8B030D-6E8A-4147-A177-3AD203B41FA5}">
                      <a16:colId xmlns:a16="http://schemas.microsoft.com/office/drawing/2014/main" val="2331501721"/>
                    </a:ext>
                  </a:extLst>
                </a:gridCol>
              </a:tblGrid>
              <a:tr h="108538">
                <a:tc gridSpan="4"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เกณฑ์การประเมินปี</a:t>
                      </a:r>
                      <a:r>
                        <a:rPr lang="en-US" sz="12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2570 </a:t>
                      </a:r>
                      <a:r>
                        <a:rPr lang="th-TH" sz="12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รอบที่ </a:t>
                      </a:r>
                      <a:r>
                        <a:rPr lang="en-US" sz="12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</a:t>
                      </a:r>
                      <a:r>
                        <a:rPr lang="th-TH" sz="12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en-US" sz="12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(12 </a:t>
                      </a:r>
                      <a:r>
                        <a:rPr lang="th-TH" sz="12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เดือน</a:t>
                      </a:r>
                      <a:r>
                        <a:rPr lang="en-US" sz="12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  <a:r>
                        <a:rPr lang="th-TH" sz="12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endParaRPr lang="en-US" sz="1200" kern="1200" noProof="0" dirty="0">
                        <a:solidFill>
                          <a:schemeClr val="dk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54000" marR="11430" marT="11430" marB="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rtl="0" fontAlgn="ctr"/>
                      <a:endParaRPr lang="th-TH" sz="1400" b="0" i="0" u="none" strike="noStrike" dirty="0">
                        <a:solidFill>
                          <a:srgbClr val="000000"/>
                        </a:solidFill>
                        <a:effectLst/>
                        <a:latin typeface="THSarabunPSK" panose="020B0500040200020003" pitchFamily="34" charset="-34"/>
                        <a:cs typeface="THSarabunPSK" panose="020B0500040200020003" pitchFamily="34" charset="-34"/>
                      </a:endParaRPr>
                    </a:p>
                  </a:txBody>
                  <a:tcPr marL="36000" marR="7620" marT="7620" marB="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rtl="0" fontAlgn="ctr"/>
                      <a:endParaRPr lang="th-TH" sz="1400" b="0" i="0" u="none" strike="noStrike" dirty="0">
                        <a:solidFill>
                          <a:srgbClr val="000000"/>
                        </a:solidFill>
                        <a:effectLst/>
                        <a:latin typeface="THSarabunPSK" panose="020B0500040200020003" pitchFamily="34" charset="-34"/>
                        <a:cs typeface="THSarabunPSK" panose="020B0500040200020003" pitchFamily="34" charset="-34"/>
                      </a:endParaRPr>
                    </a:p>
                  </a:txBody>
                  <a:tcPr marL="36000" marR="7620" marT="7620" marB="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rtl="0" fontAlgn="ctr"/>
                      <a:endParaRPr lang="th-TH" sz="1400" b="0" i="0" u="none" strike="noStrike" dirty="0">
                        <a:solidFill>
                          <a:srgbClr val="000000"/>
                        </a:solidFill>
                        <a:effectLst/>
                        <a:latin typeface="THSarabunPSK" panose="020B0500040200020003" pitchFamily="34" charset="-34"/>
                        <a:cs typeface="THSarabunPSK" panose="020B0500040200020003" pitchFamily="34" charset="-34"/>
                      </a:endParaRPr>
                    </a:p>
                  </a:txBody>
                  <a:tcPr marL="36000" marR="7620" marT="7620" marB="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63320071"/>
                  </a:ext>
                </a:extLst>
              </a:tr>
              <a:tr h="210691"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THSarabunPSK" panose="020B0500040200020003" pitchFamily="34" charset="-34"/>
                          <a:cs typeface="THSarabunPSK" panose="020B0500040200020003" pitchFamily="34" charset="-34"/>
                        </a:rPr>
                        <a:t>เกณฑ์</a:t>
                      </a:r>
                      <a:r>
                        <a:rPr lang="en-US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THSarabunPSK" panose="020B0500040200020003" pitchFamily="34" charset="-34"/>
                          <a:cs typeface="THSarabunPSK" panose="020B0500040200020003" pitchFamily="34" charset="-34"/>
                        </a:rPr>
                        <a:t> 12 </a:t>
                      </a:r>
                      <a:r>
                        <a:rPr lang="th-TH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THSarabunPSK" panose="020B0500040200020003" pitchFamily="34" charset="-34"/>
                          <a:cs typeface="THSarabunPSK" panose="020B0500040200020003" pitchFamily="34" charset="-34"/>
                        </a:rPr>
                        <a:t>เดือน</a:t>
                      </a:r>
                    </a:p>
                  </a:txBody>
                  <a:tcPr marL="54000" marR="11430" marT="1143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7EBA56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HSarabunPSK" panose="020B0500040200020003" pitchFamily="34" charset="-34"/>
                          <a:cs typeface="THSarabunPSK" panose="020B0500040200020003" pitchFamily="34" charset="-34"/>
                        </a:rPr>
                        <a:t>เป้าหมายขั้นต้น (50)</a:t>
                      </a:r>
                    </a:p>
                  </a:txBody>
                  <a:tcPr marL="54000" marR="11430" marT="1143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HSarabunPSK" panose="020B0500040200020003" pitchFamily="34" charset="-34"/>
                          <a:cs typeface="THSarabunPSK" panose="020B0500040200020003" pitchFamily="34" charset="-34"/>
                        </a:rPr>
                        <a:t>เป้าหมายมาตรฐาน (75)</a:t>
                      </a:r>
                    </a:p>
                  </a:txBody>
                  <a:tcPr marL="54000" marR="11430" marT="1143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HSarabunPSK" panose="020B0500040200020003" pitchFamily="34" charset="-34"/>
                          <a:cs typeface="THSarabunPSK" panose="020B0500040200020003" pitchFamily="34" charset="-34"/>
                        </a:rPr>
                        <a:t>เป้าหมายขั้นสูง (100)</a:t>
                      </a:r>
                    </a:p>
                  </a:txBody>
                  <a:tcPr marL="54000" marR="11430" marT="1143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31163724"/>
                  </a:ext>
                </a:extLst>
              </a:tr>
              <a:tr h="775400"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kern="1200" noProof="0" dirty="0">
                          <a:solidFill>
                            <a:schemeClr val="dk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ผลการดำเนินงานย้อนหลัง </a:t>
                      </a:r>
                      <a:br>
                        <a:rPr lang="en-US" sz="1200" kern="1200" noProof="0" dirty="0">
                          <a:solidFill>
                            <a:schemeClr val="dk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</a:br>
                      <a:r>
                        <a:rPr lang="en-US" sz="1200" kern="1200" noProof="0" dirty="0">
                          <a:solidFill>
                            <a:schemeClr val="dk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3 </a:t>
                      </a:r>
                      <a:r>
                        <a:rPr lang="th-TH" sz="1200" kern="1200" noProof="0" dirty="0">
                          <a:solidFill>
                            <a:schemeClr val="dk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ปีดีขึ้น</a:t>
                      </a:r>
                      <a:r>
                        <a:rPr lang="th-TH" sz="1200" kern="1200" noProof="0" dirty="0" err="1">
                          <a:solidFill>
                            <a:schemeClr val="dk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เรื่อยๆ</a:t>
                      </a:r>
                      <a:endParaRPr lang="en-US" sz="1200" kern="1200" noProof="0" dirty="0">
                        <a:solidFill>
                          <a:schemeClr val="dk1"/>
                        </a:solidFill>
                        <a:effectLst/>
                        <a:latin typeface="THSarabunPSK" panose="020B0500040200020003" pitchFamily="34" charset="-34"/>
                        <a:ea typeface="Tahoma" panose="020B0604030504040204" pitchFamily="34" charset="0"/>
                        <a:cs typeface="THSarabunPSK" panose="020B0500040200020003" pitchFamily="34" charset="-34"/>
                      </a:endParaRPr>
                    </a:p>
                  </a:txBody>
                  <a:tcPr marL="54000" marR="11430" marT="54000" marB="54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ผลการดำเนินงานเฉลี่ย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(3 ปี ย้อนหลัง)</a:t>
                      </a:r>
                    </a:p>
                  </a:txBody>
                  <a:tcPr marL="137156" marR="137156" marT="54000" marB="54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ผลการดำเนินงานดีที่สุด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(3 ปี ย้อนหลัง) </a:t>
                      </a:r>
                    </a:p>
                  </a:txBody>
                  <a:tcPr marL="137156" marR="137156" marT="54000" marB="54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ผลการดำเนินงานที่ดีที่สุด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(3 ปีย้อนหลัง) + </a:t>
                      </a:r>
                      <a:r>
                        <a:rPr lang="en-US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interval</a:t>
                      </a:r>
                      <a:r>
                        <a:rPr lang="th-TH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 </a:t>
                      </a:r>
                      <a:r>
                        <a:rPr lang="en-US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(0.5) </a:t>
                      </a:r>
                      <a:r>
                        <a:rPr lang="th-TH" sz="1200" dirty="0">
                          <a:effectLst/>
                          <a:latin typeface="THSarabunPSK" panose="020B0500040200020003" pitchFamily="34" charset="-34"/>
                          <a:cs typeface="THSarabunPSK" panose="020B0500040200020003" pitchFamily="34" charset="-34"/>
                        </a:rPr>
                        <a:t>หรือผลการดำเนินงานที่ดีที่สุด</a:t>
                      </a:r>
                      <a:endParaRPr lang="th-TH" sz="1200" b="0" i="0" u="none" strike="noStrike" dirty="0">
                        <a:solidFill>
                          <a:schemeClr val="tx1"/>
                        </a:solidFill>
                        <a:effectLst/>
                        <a:latin typeface="THSarabunPSK" panose="020B0500040200020003" pitchFamily="34" charset="-34"/>
                        <a:ea typeface="Tahoma" panose="020B0604030504040204" pitchFamily="34" charset="0"/>
                        <a:cs typeface="THSarabunPSK" panose="020B0500040200020003" pitchFamily="34" charset="-34"/>
                      </a:endParaRPr>
                    </a:p>
                  </a:txBody>
                  <a:tcPr marL="137156" marR="137156" marT="54000" marB="54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63008540"/>
                  </a:ext>
                </a:extLst>
              </a:tr>
              <a:tr h="775400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kern="1200" noProof="0" dirty="0">
                          <a:solidFill>
                            <a:schemeClr val="dk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ผลการดำเนินงาน </a:t>
                      </a:r>
                      <a:r>
                        <a:rPr lang="en-US" sz="1200" kern="1200" noProof="0" dirty="0">
                          <a:solidFill>
                            <a:schemeClr val="dk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3 </a:t>
                      </a:r>
                      <a:r>
                        <a:rPr lang="th-TH" sz="1200" kern="1200" noProof="0" dirty="0">
                          <a:solidFill>
                            <a:schemeClr val="dk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ปีย้อนหลัง ขึ้นๆ ลงๆ</a:t>
                      </a:r>
                      <a:endParaRPr lang="en-US" sz="1200" kern="1200" noProof="0" dirty="0">
                        <a:solidFill>
                          <a:schemeClr val="dk1"/>
                        </a:solidFill>
                        <a:effectLst/>
                        <a:latin typeface="THSarabunPSK" panose="020B0500040200020003" pitchFamily="34" charset="-34"/>
                        <a:ea typeface="Tahoma" panose="020B0604030504040204" pitchFamily="34" charset="0"/>
                        <a:cs typeface="THSarabunPSK" panose="020B0500040200020003" pitchFamily="34" charset="-34"/>
                      </a:endParaRPr>
                    </a:p>
                  </a:txBody>
                  <a:tcPr marL="54000" marR="11430" marT="54000" marB="54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ผลการดำเนินงานที่ต่ำที่สุด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(3 ปี ย้อนหลัง)</a:t>
                      </a:r>
                    </a:p>
                  </a:txBody>
                  <a:tcPr marL="137156" marR="137156" marT="54000" marB="54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ผลการดำเนินงานเฉลี่ย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(3 ปี ย้อนหลัง) </a:t>
                      </a:r>
                    </a:p>
                  </a:txBody>
                  <a:tcPr marL="137156" marR="137156" marT="54000" marB="54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200" dirty="0">
                          <a:effectLst/>
                          <a:latin typeface="THSarabunPSK" panose="020B0500040200020003" pitchFamily="34" charset="-34"/>
                          <a:cs typeface="THSarabunPSK" panose="020B0500040200020003" pitchFamily="34" charset="-34"/>
                        </a:rPr>
                        <a:t>ผลการดำเนินงานเฉลี่ย(3 ปีย้อนหลัง) + </a:t>
                      </a:r>
                      <a:r>
                        <a:rPr lang="en-US" sz="1200" dirty="0">
                          <a:effectLst/>
                          <a:latin typeface="THSarabunPSK" panose="020B0500040200020003" pitchFamily="34" charset="-34"/>
                          <a:cs typeface="THSarabunPSK" panose="020B0500040200020003" pitchFamily="34" charset="-34"/>
                        </a:rPr>
                        <a:t>interval (0.5)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dirty="0">
                          <a:effectLst/>
                          <a:latin typeface="THSarabunPSK" panose="020B0500040200020003" pitchFamily="34" charset="-34"/>
                          <a:cs typeface="THSarabunPSK" panose="020B0500040200020003" pitchFamily="34" charset="-34"/>
                        </a:rPr>
                        <a:t>หรือผลการดำเนินงานที่ดีที่สุด</a:t>
                      </a:r>
                      <a:endParaRPr lang="th-TH" sz="1200" b="0" i="0" u="none" strike="noStrike" dirty="0">
                        <a:solidFill>
                          <a:schemeClr val="tx1"/>
                        </a:solidFill>
                        <a:effectLst/>
                        <a:latin typeface="THSarabunPSK" panose="020B0500040200020003" pitchFamily="34" charset="-34"/>
                        <a:ea typeface="Tahoma" panose="020B0604030504040204" pitchFamily="34" charset="0"/>
                        <a:cs typeface="THSarabunPSK" panose="020B0500040200020003" pitchFamily="34" charset="-34"/>
                      </a:endParaRPr>
                    </a:p>
                  </a:txBody>
                  <a:tcPr marL="137156" marR="137156" marT="54000" marB="54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01965966"/>
                  </a:ext>
                </a:extLst>
              </a:tr>
            </a:tbl>
          </a:graphicData>
        </a:graphic>
      </p:graphicFrame>
      <p:graphicFrame>
        <p:nvGraphicFramePr>
          <p:cNvPr id="2" name="ตาราง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44654814"/>
              </p:ext>
            </p:extLst>
          </p:nvPr>
        </p:nvGraphicFramePr>
        <p:xfrm>
          <a:off x="7006772" y="623060"/>
          <a:ext cx="820057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2005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th-TH" sz="1600" dirty="0" err="1">
                          <a:solidFill>
                            <a:sysClr val="windowText" lastClr="00000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กสส</a:t>
                      </a:r>
                      <a:r>
                        <a:rPr lang="th-TH" sz="1600" dirty="0">
                          <a:solidFill>
                            <a:sysClr val="windowText" lastClr="00000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., </a:t>
                      </a:r>
                      <a:r>
                        <a:rPr lang="th-TH" sz="1600" dirty="0" err="1">
                          <a:solidFill>
                            <a:sysClr val="windowText" lastClr="00000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กผส</a:t>
                      </a:r>
                      <a:r>
                        <a:rPr lang="th-TH" sz="1600" dirty="0">
                          <a:solidFill>
                            <a:sysClr val="windowText" lastClr="00000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.</a:t>
                      </a:r>
                      <a:endParaRPr lang="en-US" sz="1600" dirty="0">
                        <a:solidFill>
                          <a:sysClr val="windowText" lastClr="000000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24451896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3">
            <a:extLst>
              <a:ext uri="{FF2B5EF4-FFF2-40B4-BE49-F238E27FC236}">
                <a16:creationId xmlns:a16="http://schemas.microsoft.com/office/drawing/2014/main" id="{A96623D4-7F60-9F59-31B8-B58168836A0D}"/>
              </a:ext>
            </a:extLst>
          </p:cNvPr>
          <p:cNvSpPr/>
          <p:nvPr/>
        </p:nvSpPr>
        <p:spPr bwMode="gray">
          <a:xfrm>
            <a:off x="148856" y="623060"/>
            <a:ext cx="8282150" cy="365760"/>
          </a:xfrm>
          <a:prstGeom prst="roundRect">
            <a:avLst>
              <a:gd name="adj" fmla="val 50000"/>
            </a:avLst>
          </a:prstGeom>
          <a:solidFill>
            <a:schemeClr val="accent5">
              <a:lumMod val="60000"/>
              <a:lumOff val="40000"/>
            </a:schemeClr>
          </a:solidFill>
          <a:ln>
            <a:solidFill>
              <a:schemeClr val="accent5">
                <a:lumMod val="60000"/>
                <a:lumOff val="40000"/>
              </a:schemeClr>
            </a:solidFill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vert="horz" wrap="square" lIns="72000" tIns="72000" rIns="72000" bIns="72000" numCol="1" rtlCol="0" anchor="ctr" anchorCtr="0" compatLnSpc="1">
            <a:prstTxWarp prst="textNoShape">
              <a:avLst/>
            </a:prstTxWarp>
            <a:noAutofit/>
          </a:bodyPr>
          <a:lstStyle/>
          <a:p>
            <a:pPr marL="806450" lvl="0" indent="-806450" defTabSz="342900" fontAlgn="t">
              <a:lnSpc>
                <a:spcPct val="80000"/>
              </a:lnSpc>
              <a:spcBef>
                <a:spcPct val="0"/>
              </a:spcBef>
              <a:tabLst>
                <a:tab pos="806450" algn="l"/>
              </a:tabLst>
              <a:defRPr/>
            </a:pPr>
            <a:r>
              <a:rPr lang="th-TH" sz="1800" b="1" dirty="0">
                <a:solidFill>
                  <a:prstClr val="black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ตัวชี้วัดที่</a:t>
            </a:r>
            <a:r>
              <a:rPr lang="en-US" sz="1800" b="1" dirty="0">
                <a:solidFill>
                  <a:prstClr val="black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2</a:t>
            </a:r>
            <a:r>
              <a:rPr lang="th-TH" sz="1800" b="1" dirty="0">
                <a:solidFill>
                  <a:prstClr val="black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</a:t>
            </a:r>
            <a:r>
              <a:rPr lang="en-US" sz="1800" b="1" dirty="0">
                <a:solidFill>
                  <a:prstClr val="black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: </a:t>
            </a:r>
            <a:r>
              <a:rPr lang="th-TH" altLang="en-US" sz="1800" b="1" dirty="0">
                <a:solidFill>
                  <a:srgbClr val="000000"/>
                </a:solidFill>
                <a:latin typeface="TH SarabunPSK" panose="020B0500040200020003" pitchFamily="34" charset="-34"/>
                <a:cs typeface="TH SarabunPSK" panose="020B0500040200020003" pitchFamily="34" charset="-34"/>
                <a:sym typeface="Arial" panose="020B0604020202020204" pitchFamily="34" charset="0"/>
              </a:rPr>
              <a:t>อัตราการขยายตัวของมูลค่าสินค้าเกษตรที่ผ่านการตรวจรับรองมาตรฐานการปฏิบัติทางการเกษตรที่ดี</a:t>
            </a:r>
            <a:r>
              <a:rPr lang="en-US" altLang="en-US" sz="1800" b="1" dirty="0">
                <a:solidFill>
                  <a:srgbClr val="000000"/>
                </a:solidFill>
                <a:latin typeface="TH SarabunPSK" panose="020B0500040200020003" pitchFamily="34" charset="-34"/>
                <a:cs typeface="TH SarabunPSK" panose="020B0500040200020003" pitchFamily="34" charset="-34"/>
                <a:sym typeface="Arial" panose="020B0604020202020204" pitchFamily="34" charset="0"/>
              </a:rPr>
              <a:t> </a:t>
            </a:r>
            <a:r>
              <a:rPr lang="th-TH" altLang="en-US" sz="1800" b="1" dirty="0">
                <a:solidFill>
                  <a:srgbClr val="0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(ปีงบประมาณ)</a:t>
            </a:r>
            <a:endParaRPr lang="th-TH" altLang="en-US" sz="1800" b="1" dirty="0">
              <a:solidFill>
                <a:srgbClr val="000000"/>
              </a:solidFill>
              <a:latin typeface="TH SarabunPSK" panose="020B0500040200020003" pitchFamily="34" charset="-34"/>
              <a:cs typeface="TH SarabunPSK" panose="020B0500040200020003" pitchFamily="34" charset="-34"/>
              <a:sym typeface="Arial" panose="020B0604020202020204" pitchFamily="34" charset="0"/>
            </a:endParaRP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3CAC797B-ADB6-6DD8-80FE-997BB535307C}"/>
              </a:ext>
            </a:extLst>
          </p:cNvPr>
          <p:cNvSpPr/>
          <p:nvPr/>
        </p:nvSpPr>
        <p:spPr>
          <a:xfrm>
            <a:off x="9976513" y="6527804"/>
            <a:ext cx="2229133" cy="343843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en-US" sz="1800">
              <a:solidFill>
                <a:prstClr val="white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grpSp>
        <p:nvGrpSpPr>
          <p:cNvPr id="21" name="Group 20">
            <a:extLst>
              <a:ext uri="{FF2B5EF4-FFF2-40B4-BE49-F238E27FC236}">
                <a16:creationId xmlns:a16="http://schemas.microsoft.com/office/drawing/2014/main" id="{DCC1555F-3002-CD2A-13E4-DC1C046F7DC7}"/>
              </a:ext>
            </a:extLst>
          </p:cNvPr>
          <p:cNvGrpSpPr/>
          <p:nvPr/>
        </p:nvGrpSpPr>
        <p:grpSpPr>
          <a:xfrm>
            <a:off x="0" y="0"/>
            <a:ext cx="12215748" cy="601027"/>
            <a:chOff x="23748" y="26478"/>
            <a:chExt cx="12192000" cy="575348"/>
          </a:xfrm>
        </p:grpSpPr>
        <p:grpSp>
          <p:nvGrpSpPr>
            <p:cNvPr id="24" name="Group 23">
              <a:extLst>
                <a:ext uri="{FF2B5EF4-FFF2-40B4-BE49-F238E27FC236}">
                  <a16:creationId xmlns:a16="http://schemas.microsoft.com/office/drawing/2014/main" id="{518BB069-E069-641A-25DC-200742BCB2E8}"/>
                </a:ext>
              </a:extLst>
            </p:cNvPr>
            <p:cNvGrpSpPr/>
            <p:nvPr/>
          </p:nvGrpSpPr>
          <p:grpSpPr>
            <a:xfrm>
              <a:off x="23748" y="26478"/>
              <a:ext cx="12192000" cy="575348"/>
              <a:chOff x="-38364" y="573594"/>
              <a:chExt cx="12192000" cy="575348"/>
            </a:xfrm>
          </p:grpSpPr>
          <p:sp>
            <p:nvSpPr>
              <p:cNvPr id="26" name="Rectangle 25">
                <a:extLst>
                  <a:ext uri="{FF2B5EF4-FFF2-40B4-BE49-F238E27FC236}">
                    <a16:creationId xmlns:a16="http://schemas.microsoft.com/office/drawing/2014/main" id="{B337728A-0B51-AF2C-DE3E-D8CEB18B5B3E}"/>
                  </a:ext>
                </a:extLst>
              </p:cNvPr>
              <p:cNvSpPr/>
              <p:nvPr/>
            </p:nvSpPr>
            <p:spPr>
              <a:xfrm>
                <a:off x="-38364" y="573594"/>
                <a:ext cx="12192000" cy="557396"/>
              </a:xfrm>
              <a:prstGeom prst="rect">
                <a:avLst/>
              </a:prstGeom>
              <a:solidFill>
                <a:srgbClr val="00206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defRPr/>
                </a:pPr>
                <a:endParaRPr lang="en-US" sz="1800">
                  <a:solidFill>
                    <a:prstClr val="white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endParaRPr>
              </a:p>
            </p:txBody>
          </p:sp>
          <p:sp>
            <p:nvSpPr>
              <p:cNvPr id="27" name="TextBox 20">
                <a:extLst>
                  <a:ext uri="{FF2B5EF4-FFF2-40B4-BE49-F238E27FC236}">
                    <a16:creationId xmlns:a16="http://schemas.microsoft.com/office/drawing/2014/main" id="{184FCA17-35A0-C51B-5B67-7E6942A53D2D}"/>
                  </a:ext>
                </a:extLst>
              </p:cNvPr>
              <p:cNvSpPr txBox="1"/>
              <p:nvPr/>
            </p:nvSpPr>
            <p:spPr>
              <a:xfrm>
                <a:off x="-34190" y="607566"/>
                <a:ext cx="7197911" cy="54137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>
                  <a:lnSpc>
                    <a:spcPts val="1800"/>
                  </a:lnSpc>
                  <a:defRPr/>
                </a:pPr>
                <a:r>
                  <a:rPr lang="th-TH" sz="2000" b="1" dirty="0">
                    <a:solidFill>
                      <a:prstClr val="white"/>
                    </a:solidFill>
                    <a:latin typeface="TH SarabunPSK" panose="020B0500040200020003" pitchFamily="34" charset="-34"/>
                    <a:ea typeface="Tahoma" panose="020B0604030504040204" pitchFamily="34" charset="0"/>
                    <a:cs typeface="TH SarabunPSK" panose="020B0500040200020003" pitchFamily="34" charset="-34"/>
                  </a:rPr>
                  <a:t>ตัวชี้วัดกรมปศุสัตว์</a:t>
                </a:r>
              </a:p>
              <a:p>
                <a:pPr>
                  <a:lnSpc>
                    <a:spcPts val="1800"/>
                  </a:lnSpc>
                  <a:defRPr/>
                </a:pPr>
                <a:r>
                  <a:rPr lang="th-TH" sz="1800" b="1" dirty="0">
                    <a:solidFill>
                      <a:prstClr val="white"/>
                    </a:solidFill>
                    <a:latin typeface="TH SarabunPSK" panose="020B0500040200020003" pitchFamily="34" charset="-34"/>
                    <a:ea typeface="Tahoma" panose="020B0604030504040204" pitchFamily="34" charset="0"/>
                    <a:cs typeface="TH SarabunPSK" panose="020B0500040200020003" pitchFamily="34" charset="-34"/>
                  </a:rPr>
                  <a:t>ตามมาตรการปรับปรุงประสิทธิภาพในการปฏิบัติราชการ ประจำปีงบประมาณ พ.ศ. </a:t>
                </a:r>
                <a:r>
                  <a:rPr lang="en-US" sz="1800" b="1" dirty="0">
                    <a:solidFill>
                      <a:prstClr val="white"/>
                    </a:solidFill>
                    <a:latin typeface="TH SarabunPSK" panose="020B0500040200020003" pitchFamily="34" charset="-34"/>
                    <a:ea typeface="Tahoma" panose="020B0604030504040204" pitchFamily="34" charset="0"/>
                    <a:cs typeface="TH SarabunPSK" panose="020B0500040200020003" pitchFamily="34" charset="-34"/>
                  </a:rPr>
                  <a:t>2569 - 2570</a:t>
                </a:r>
                <a:endParaRPr lang="th-TH" sz="1800" b="1" dirty="0">
                  <a:solidFill>
                    <a:prstClr val="white"/>
                  </a:solidFill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endParaRPr>
              </a:p>
            </p:txBody>
          </p:sp>
        </p:grpSp>
        <p:sp>
          <p:nvSpPr>
            <p:cNvPr id="25" name="TextBox 24">
              <a:extLst>
                <a:ext uri="{FF2B5EF4-FFF2-40B4-BE49-F238E27FC236}">
                  <a16:creationId xmlns:a16="http://schemas.microsoft.com/office/drawing/2014/main" id="{97DF9391-9B8C-5790-F8C8-F7C24B06C3B4}"/>
                </a:ext>
              </a:extLst>
            </p:cNvPr>
            <p:cNvSpPr txBox="1"/>
            <p:nvPr/>
          </p:nvSpPr>
          <p:spPr>
            <a:xfrm>
              <a:off x="9808446" y="133481"/>
              <a:ext cx="2168443" cy="353552"/>
            </a:xfrm>
            <a:prstGeom prst="rect">
              <a:avLst/>
            </a:prstGeom>
            <a:solidFill>
              <a:schemeClr val="accent2"/>
            </a:solidFill>
          </p:spPr>
          <p:txBody>
            <a:bodyPr wrap="square" rtlCol="0">
              <a:spAutoFit/>
            </a:bodyPr>
            <a:lstStyle/>
            <a:p>
              <a:pPr algn="ctr">
                <a:defRPr/>
              </a:pPr>
              <a:r>
                <a:rPr lang="en-US" sz="1800" b="1" dirty="0">
                  <a:solidFill>
                    <a:prstClr val="white"/>
                  </a:solidFill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  <a:t>SKPI</a:t>
              </a:r>
            </a:p>
          </p:txBody>
        </p:sp>
      </p:grpSp>
      <p:sp>
        <p:nvSpPr>
          <p:cNvPr id="14" name="Google Shape;266;p8">
            <a:extLst>
              <a:ext uri="{FF2B5EF4-FFF2-40B4-BE49-F238E27FC236}">
                <a16:creationId xmlns:a16="http://schemas.microsoft.com/office/drawing/2014/main" id="{85B3CAE8-F895-A508-3654-1EFDFE24B097}"/>
              </a:ext>
            </a:extLst>
          </p:cNvPr>
          <p:cNvSpPr/>
          <p:nvPr/>
        </p:nvSpPr>
        <p:spPr>
          <a:xfrm>
            <a:off x="38417" y="2183924"/>
            <a:ext cx="7648575" cy="264647"/>
          </a:xfrm>
          <a:prstGeom prst="rect">
            <a:avLst/>
          </a:prstGeom>
          <a:noFill/>
          <a:ln>
            <a:noFill/>
          </a:ln>
        </p:spPr>
        <p:txBody>
          <a:bodyPr spcFirstLastPara="1" lIns="91425" tIns="45700" rIns="91425" bIns="4570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Sarabun"/>
              <a:buNone/>
              <a:tabLst/>
              <a:defRPr/>
            </a:pPr>
            <a:r>
              <a:rPr kumimoji="0" lang="th-TH" sz="14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เป้าหมาย ปี 2569 </a:t>
            </a:r>
            <a:r>
              <a:rPr kumimoji="0" lang="th-TH" sz="1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:</a:t>
            </a:r>
            <a:r>
              <a:rPr kumimoji="0" lang="th-TH" sz="1400" b="0" i="0" u="none" strike="noStrike" kern="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 </a:t>
            </a:r>
            <a:r>
              <a:rPr kumimoji="0" lang="en-US" sz="1400" b="0" i="0" u="none" strike="noStrike" kern="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(</a:t>
            </a:r>
            <a:r>
              <a:rPr kumimoji="0" lang="th-TH" sz="1400" b="0" i="0" u="none" strike="noStrike" kern="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ไม่น้อยกว่าผลการดำเนินงานปี 2568</a:t>
            </a:r>
            <a:r>
              <a:rPr kumimoji="0" lang="en-US" sz="1400" b="0" i="0" u="none" strike="noStrike" kern="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)</a:t>
            </a:r>
            <a:r>
              <a:rPr kumimoji="0" lang="th-TH" sz="1400" b="0" i="0" u="none" strike="noStrike" kern="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 </a:t>
            </a:r>
            <a:r>
              <a:rPr kumimoji="0" lang="th-TH" sz="1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และ</a:t>
            </a:r>
            <a:r>
              <a:rPr kumimoji="0" lang="th-TH" sz="14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เป้าหมายปี 2570 </a:t>
            </a:r>
            <a:r>
              <a:rPr kumimoji="0" lang="en-US" sz="14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: </a:t>
            </a:r>
            <a:r>
              <a:rPr kumimoji="0" lang="en-US" sz="1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(</a:t>
            </a:r>
            <a:r>
              <a:rPr kumimoji="0" lang="th-TH" sz="1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ไม่น้อยกว่าผลการดำเนินงานปี 2569</a:t>
            </a:r>
            <a:r>
              <a:rPr kumimoji="0" lang="en-US" sz="1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)</a:t>
            </a:r>
            <a:r>
              <a:rPr kumimoji="0" lang="th-TH" sz="1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 </a:t>
            </a:r>
            <a:endParaRPr kumimoji="0" sz="1400" b="0" i="0" u="none" strike="noStrike" kern="0" cap="none" spc="0" normalizeH="0" baseline="0" noProof="0" dirty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TH SarabunPSK" panose="020B0500040200020003" pitchFamily="34" charset="-34"/>
              <a:cs typeface="TH SarabunPSK" panose="020B0500040200020003" pitchFamily="34" charset="-34"/>
              <a:sym typeface="Arial"/>
            </a:endParaRPr>
          </a:p>
        </p:txBody>
      </p:sp>
      <p:sp>
        <p:nvSpPr>
          <p:cNvPr id="15" name="Rectangle 10">
            <a:extLst>
              <a:ext uri="{FF2B5EF4-FFF2-40B4-BE49-F238E27FC236}">
                <a16:creationId xmlns:a16="http://schemas.microsoft.com/office/drawing/2014/main" id="{1E40F09C-97E2-7A9A-F2CC-6DF69AB6E7D2}"/>
              </a:ext>
            </a:extLst>
          </p:cNvPr>
          <p:cNvSpPr/>
          <p:nvPr/>
        </p:nvSpPr>
        <p:spPr>
          <a:xfrm>
            <a:off x="8730780" y="1647865"/>
            <a:ext cx="3461220" cy="2872180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Rectangle 13">
            <a:extLst>
              <a:ext uri="{FF2B5EF4-FFF2-40B4-BE49-F238E27FC236}">
                <a16:creationId xmlns:a16="http://schemas.microsoft.com/office/drawing/2014/main" id="{3998AE67-9077-4A90-AF2D-61473237F129}"/>
              </a:ext>
            </a:extLst>
          </p:cNvPr>
          <p:cNvSpPr/>
          <p:nvPr/>
        </p:nvSpPr>
        <p:spPr>
          <a:xfrm>
            <a:off x="8612938" y="745825"/>
            <a:ext cx="909223" cy="307777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none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รหัส </a:t>
            </a: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 030201</a:t>
            </a:r>
          </a:p>
        </p:txBody>
      </p:sp>
      <p:graphicFrame>
        <p:nvGraphicFramePr>
          <p:cNvPr id="20" name="Table 20">
            <a:extLst>
              <a:ext uri="{FF2B5EF4-FFF2-40B4-BE49-F238E27FC236}">
                <a16:creationId xmlns:a16="http://schemas.microsoft.com/office/drawing/2014/main" id="{0B06D918-2DC4-1C30-5A72-F73E040F8F3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15948782"/>
              </p:ext>
            </p:extLst>
          </p:nvPr>
        </p:nvGraphicFramePr>
        <p:xfrm>
          <a:off x="8802368" y="2390508"/>
          <a:ext cx="3318044" cy="138765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2951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2951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82951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829511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263439">
                <a:tc gridSpan="4">
                  <a:txBody>
                    <a:bodyPr/>
                    <a:lstStyle/>
                    <a:p>
                      <a:pPr algn="ctr"/>
                      <a:r>
                        <a:rPr lang="th-TH" sz="13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ค่าเป้าหมาย</a:t>
                      </a:r>
                      <a:endParaRPr lang="en-US" sz="1300" baseline="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1421" marR="91421" marT="45539" marB="45539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63439">
                <a:tc>
                  <a:txBody>
                    <a:bodyPr/>
                    <a:lstStyle/>
                    <a:p>
                      <a:pPr algn="ctr"/>
                      <a:r>
                        <a:rPr lang="en-US" sz="13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2561-2565</a:t>
                      </a:r>
                    </a:p>
                  </a:txBody>
                  <a:tcPr marL="91421" marR="91421" marT="45539" marB="45539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300">
                          <a:solidFill>
                            <a:srgbClr val="00800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2566-2570</a:t>
                      </a:r>
                    </a:p>
                  </a:txBody>
                  <a:tcPr marL="91421" marR="91421" marT="45539" marB="45539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3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2571-2575</a:t>
                      </a:r>
                    </a:p>
                  </a:txBody>
                  <a:tcPr marL="91421" marR="91421" marT="45539" marB="45539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3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2576-2580</a:t>
                      </a:r>
                    </a:p>
                  </a:txBody>
                  <a:tcPr marL="91421" marR="91421" marT="45539" marB="45539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33074">
                <a:tc>
                  <a:txBody>
                    <a:bodyPr/>
                    <a:lstStyle/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3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ขยายตัว</a:t>
                      </a:r>
                    </a:p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3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ร้อยละ </a:t>
                      </a:r>
                      <a:r>
                        <a:rPr lang="en-US" sz="13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3</a:t>
                      </a:r>
                      <a:endParaRPr lang="th-TH" sz="13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1421" marR="91421" marT="45539" marB="45539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300" baseline="0" dirty="0">
                          <a:solidFill>
                            <a:srgbClr val="00800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(1) ไม่น้อยกว่า ร้อยละ 5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300" baseline="0" dirty="0">
                          <a:solidFill>
                            <a:srgbClr val="00800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(2) ไม่น้อยกว่า ร้อยละ 5</a:t>
                      </a:r>
                    </a:p>
                  </a:txBody>
                  <a:tcPr marL="91421" marR="91421" marT="45539" marB="45539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30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(1) ไม่น้อยกว่า ร้อยละ 5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30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(2) ไม่น้อยกว่า ร้อยละ 5</a:t>
                      </a:r>
                    </a:p>
                  </a:txBody>
                  <a:tcPr marL="91421" marR="91421" marT="45539" marB="45539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30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(1) ไม่น้อยกว่า ร้อยละ 5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30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(2) ไม่น้อยกว่า ร้อยละ 5</a:t>
                      </a:r>
                    </a:p>
                  </a:txBody>
                  <a:tcPr marL="91421" marR="91421" marT="45539" marB="45539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pic>
        <p:nvPicPr>
          <p:cNvPr id="22" name="Picture 21">
            <a:extLst>
              <a:ext uri="{FF2B5EF4-FFF2-40B4-BE49-F238E27FC236}">
                <a16:creationId xmlns:a16="http://schemas.microsoft.com/office/drawing/2014/main" id="{CFA6E584-EE6C-FF80-03E4-DFF01B541B2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56744" y="1741517"/>
            <a:ext cx="286662" cy="2956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" name="Picture 42" descr="3) แผนแม่บทประเด็น การเกษตร – NSCR">
            <a:extLst>
              <a:ext uri="{FF2B5EF4-FFF2-40B4-BE49-F238E27FC236}">
                <a16:creationId xmlns:a16="http://schemas.microsoft.com/office/drawing/2014/main" id="{C8C93D15-3D88-2D10-86B3-355C756305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38768" y="2059549"/>
            <a:ext cx="316536" cy="3174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8" name="TextBox 19">
            <a:extLst>
              <a:ext uri="{FF2B5EF4-FFF2-40B4-BE49-F238E27FC236}">
                <a16:creationId xmlns:a16="http://schemas.microsoft.com/office/drawing/2014/main" id="{7D401A02-CECC-C332-3357-61B4EC67C4D6}"/>
              </a:ext>
            </a:extLst>
          </p:cNvPr>
          <p:cNvSpPr txBox="1"/>
          <p:nvPr/>
        </p:nvSpPr>
        <p:spPr>
          <a:xfrm>
            <a:off x="9572978" y="812272"/>
            <a:ext cx="2611085" cy="835742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  <a:sym typeface="Arial"/>
              </a:rPr>
              <a:t>ปี66</a:t>
            </a:r>
            <a:r>
              <a: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  <a:sym typeface="Arial"/>
              </a:rPr>
              <a:t> : </a:t>
            </a:r>
            <a:r>
              <a:rPr kumimoji="0" lang="th-TH" sz="1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  <a:sym typeface="Arial"/>
              </a:rPr>
              <a:t>อัตราการขยายตัวของมูลค่าของสินค้าเกษตรปลอดภัยที่ได้รับการรับรอง ได้แก่ </a:t>
            </a:r>
            <a:br>
              <a:rPr kumimoji="0" lang="th-TH" sz="1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  <a:sym typeface="Arial"/>
              </a:rPr>
            </a:br>
            <a:r>
              <a:rPr kumimoji="0" lang="th-TH" sz="1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  <a:sym typeface="Arial"/>
              </a:rPr>
              <a:t>(1) สินค้าเกษตรที่ผ่านการตรวจรับรองมาตรฐานการปฏิบัติทางการเกษตรที่ดี และ </a:t>
            </a:r>
            <a:br>
              <a:rPr kumimoji="0" lang="th-TH" sz="1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  <a:sym typeface="Arial"/>
              </a:rPr>
            </a:br>
            <a:r>
              <a:rPr kumimoji="0" lang="th-TH" sz="1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  <a:sym typeface="Arial"/>
              </a:rPr>
              <a:t>(2) สินค้าอินทรีย์ (เฉลี่ยร้อยละ)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</a:endParaRPr>
          </a:p>
        </p:txBody>
      </p:sp>
      <p:sp>
        <p:nvSpPr>
          <p:cNvPr id="29" name="Rectangle 35">
            <a:extLst>
              <a:ext uri="{FF2B5EF4-FFF2-40B4-BE49-F238E27FC236}">
                <a16:creationId xmlns:a16="http://schemas.microsoft.com/office/drawing/2014/main" id="{91FBAD11-F5BB-866F-5B3E-4958EDEE39FE}"/>
              </a:ext>
            </a:extLst>
          </p:cNvPr>
          <p:cNvSpPr/>
          <p:nvPr/>
        </p:nvSpPr>
        <p:spPr>
          <a:xfrm>
            <a:off x="38417" y="936665"/>
            <a:ext cx="8659080" cy="13490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801688" lvl="0" indent="-801688">
              <a:lnSpc>
                <a:spcPts val="1600"/>
              </a:lnSpc>
              <a:tabLst>
                <a:tab pos="801688" algn="l"/>
              </a:tabLst>
              <a:defRPr/>
            </a:pPr>
            <a:r>
              <a:rPr lang="th-TH" sz="14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คำอธิบาย </a:t>
            </a:r>
            <a:r>
              <a:rPr lang="en-US" sz="14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:	</a:t>
            </a:r>
            <a:r>
              <a:rPr lang="th-TH" sz="14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</a:t>
            </a:r>
          </a:p>
          <a:p>
            <a:pPr lvl="0">
              <a:lnSpc>
                <a:spcPts val="1600"/>
              </a:lnSpc>
              <a:defRPr/>
            </a:pPr>
            <a:r>
              <a:rPr lang="th-TH" sz="1400" b="1" dirty="0">
                <a:solidFill>
                  <a:prstClr val="black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สินค้าเกษตรปลอดภัย </a:t>
            </a:r>
            <a:r>
              <a:rPr lang="th-TH" sz="1400" dirty="0">
                <a:solidFill>
                  <a:prstClr val="black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หมายถึง การทำการเกษตรที่เป็นมิตรต่อสิ่งแวดล้อม ได้ผลผลิตสินค้าเกษตรที่มีความปลอดภัยจากสารพิษหรือสารปนเปื้อนที่ส่งผลกระทบต่อสุขภาพของผู้ผลิตและผู้บริโภค และสิ่งแวดล้อม รวมทั้งสินค้าเกษตรที่ได้รับการรับรองมาตรฐานต่างประกอบด้วยมาตรฐาน </a:t>
            </a:r>
            <a:r>
              <a:rPr lang="en-US" sz="1400" dirty="0">
                <a:solidFill>
                  <a:prstClr val="black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GAP </a:t>
            </a:r>
            <a:r>
              <a:rPr lang="th-TH" sz="1400" dirty="0">
                <a:solidFill>
                  <a:prstClr val="black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และมาตรฐานเกษตรอินทรีย์ (ระดับชุมชน ระดับประเทศ และระดับสากล) </a:t>
            </a:r>
            <a:endParaRPr lang="en-US" sz="1400" dirty="0">
              <a:solidFill>
                <a:prstClr val="black"/>
              </a:solidFill>
              <a:latin typeface="TH SarabunPSK" panose="020B0500040200020003" pitchFamily="34" charset="-34"/>
              <a:ea typeface="Tahoma" panose="020B0604030504040204" pitchFamily="34" charset="0"/>
              <a:cs typeface="TH SarabunPSK" panose="020B0500040200020003" pitchFamily="34" charset="-34"/>
            </a:endParaRPr>
          </a:p>
          <a:p>
            <a:pPr lvl="0">
              <a:lnSpc>
                <a:spcPts val="1600"/>
              </a:lnSpc>
              <a:defRPr/>
            </a:pPr>
            <a:r>
              <a:rPr lang="th-TH" sz="1400" b="1" dirty="0">
                <a:solidFill>
                  <a:prstClr val="black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สินค้าเกษตร </a:t>
            </a:r>
            <a:r>
              <a:rPr lang="th-TH" sz="1400" b="1" dirty="0" err="1">
                <a:solidFill>
                  <a:prstClr val="black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GAP</a:t>
            </a:r>
            <a:r>
              <a:rPr lang="th-TH" sz="1400" b="1" dirty="0">
                <a:solidFill>
                  <a:prstClr val="black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</a:t>
            </a:r>
            <a:r>
              <a:rPr lang="th-TH" sz="1400" dirty="0">
                <a:solidFill>
                  <a:prstClr val="black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ประกอบด้วย </a:t>
            </a:r>
            <a:r>
              <a:rPr lang="en-US" sz="1400" dirty="0">
                <a:solidFill>
                  <a:prstClr val="black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:</a:t>
            </a:r>
            <a:r>
              <a:rPr lang="th-TH" sz="1400" dirty="0">
                <a:solidFill>
                  <a:prstClr val="black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ข้าว </a:t>
            </a:r>
            <a:r>
              <a:rPr lang="en-US" sz="1400" dirty="0">
                <a:solidFill>
                  <a:prstClr val="black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GAP </a:t>
            </a:r>
            <a:r>
              <a:rPr lang="th-TH" sz="1400" dirty="0">
                <a:solidFill>
                  <a:prstClr val="black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รวม </a:t>
            </a:r>
            <a:r>
              <a:rPr lang="en-US" sz="1400" dirty="0">
                <a:solidFill>
                  <a:prstClr val="black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GAP SEED</a:t>
            </a:r>
            <a:r>
              <a:rPr lang="th-TH" sz="1400" dirty="0">
                <a:solidFill>
                  <a:prstClr val="black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พืช </a:t>
            </a:r>
            <a:r>
              <a:rPr lang="en-US" sz="1400" dirty="0">
                <a:solidFill>
                  <a:prstClr val="black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GAP</a:t>
            </a:r>
            <a:r>
              <a:rPr lang="th-TH" sz="1400" dirty="0">
                <a:solidFill>
                  <a:prstClr val="black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</a:t>
            </a:r>
            <a:r>
              <a:rPr lang="en-US" sz="1400" dirty="0">
                <a:solidFill>
                  <a:prstClr val="black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(</a:t>
            </a:r>
            <a:r>
              <a:rPr lang="th-TH" sz="1400" dirty="0">
                <a:solidFill>
                  <a:prstClr val="black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ลำไย ทุเรียน มังคุด มะม่วง มะพร้าวอ่อน ลองกอง เงาะ สับปะรด กล้วย ส้มโอ) ปศุสัตว์ </a:t>
            </a:r>
            <a:r>
              <a:rPr lang="en-US" sz="1400" dirty="0">
                <a:solidFill>
                  <a:prstClr val="black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GAP (</a:t>
            </a:r>
            <a:r>
              <a:rPr lang="th-TH" sz="1400" dirty="0">
                <a:solidFill>
                  <a:prstClr val="black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โคเนื้อโคนม สุกร ไก่เนื้อ ไก่ไข่) ประมง </a:t>
            </a:r>
            <a:r>
              <a:rPr lang="en-US" sz="1400" dirty="0">
                <a:solidFill>
                  <a:prstClr val="black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GAP (</a:t>
            </a:r>
            <a:r>
              <a:rPr lang="th-TH" sz="1400" dirty="0">
                <a:solidFill>
                  <a:prstClr val="black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กุ้งทะเล ปลานิล)</a:t>
            </a:r>
            <a:endParaRPr lang="en-US" sz="1400" dirty="0">
              <a:solidFill>
                <a:prstClr val="black"/>
              </a:solidFill>
              <a:latin typeface="TH SarabunPSK" panose="020B0500040200020003" pitchFamily="34" charset="-34"/>
              <a:ea typeface="Tahoma" panose="020B0604030504040204" pitchFamily="34" charset="0"/>
              <a:cs typeface="TH SarabunPSK" panose="020B0500040200020003" pitchFamily="34" charset="-34"/>
            </a:endParaRPr>
          </a:p>
          <a:p>
            <a:pPr lvl="0">
              <a:lnSpc>
                <a:spcPts val="1800"/>
              </a:lnSpc>
              <a:defRPr/>
            </a:pPr>
            <a:r>
              <a:rPr lang="th-TH" sz="1400" b="1" dirty="0">
                <a:solidFill>
                  <a:prstClr val="black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แหล่งอ้างอิง </a:t>
            </a:r>
            <a:r>
              <a:rPr lang="en-US" sz="1400" dirty="0">
                <a:solidFill>
                  <a:prstClr val="black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:</a:t>
            </a:r>
            <a:r>
              <a:rPr lang="th-TH" sz="1400" dirty="0">
                <a:solidFill>
                  <a:prstClr val="black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</a:t>
            </a:r>
            <a:r>
              <a:rPr lang="th-TH" sz="1400" dirty="0">
                <a:solidFill>
                  <a:srgbClr val="0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สำนักงานเศรษฐกิจการเกษตรรวบรวมและตรวจสอบข้อมูลจากหน่วยงานที่รับผิดชอบแต่ละสินค้า</a:t>
            </a:r>
            <a:endParaRPr lang="en-US" sz="1400" dirty="0">
              <a:solidFill>
                <a:prstClr val="black"/>
              </a:solidFill>
              <a:latin typeface="TH SarabunPSK" panose="020B0500040200020003" pitchFamily="34" charset="-34"/>
              <a:ea typeface="Tahoma" panose="020B0604030504040204" pitchFamily="34" charset="0"/>
              <a:cs typeface="TH SarabunPSK" panose="020B0500040200020003" pitchFamily="34" charset="-34"/>
              <a:sym typeface="Arial"/>
            </a:endParaRPr>
          </a:p>
        </p:txBody>
      </p:sp>
      <p:sp>
        <p:nvSpPr>
          <p:cNvPr id="31" name="Rectangle 3">
            <a:extLst>
              <a:ext uri="{FF2B5EF4-FFF2-40B4-BE49-F238E27FC236}">
                <a16:creationId xmlns:a16="http://schemas.microsoft.com/office/drawing/2014/main" id="{B1BF6496-C6A5-280B-00AD-5898CCC7D18E}"/>
              </a:ext>
            </a:extLst>
          </p:cNvPr>
          <p:cNvSpPr/>
          <p:nvPr/>
        </p:nvSpPr>
        <p:spPr>
          <a:xfrm>
            <a:off x="68263" y="6251575"/>
            <a:ext cx="6775132" cy="2705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546100" algn="l"/>
              </a:tabLst>
              <a:defRPr/>
            </a:pP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ผู้รับผิดชอบการรายงานผล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th-TH" sz="1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  <a:sym typeface="Sarabun"/>
              </a:rPr>
              <a:t>สำนักงานปลัด</a:t>
            </a:r>
            <a:r>
              <a:rPr kumimoji="0" lang="th-TH" sz="1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กระทรวงเกษตรและสหกรณ์      </a:t>
            </a:r>
            <a:r>
              <a:rPr kumimoji="0" lang="th-TH" alt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ช่วงเวลารายงานผล </a:t>
            </a:r>
            <a:r>
              <a:rPr kumimoji="0" lang="en-US" alt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alt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ทุกปีงบประมาณ</a:t>
            </a:r>
            <a:endParaRPr kumimoji="0" lang="en-US" altLang="en-US" sz="1400" b="0" i="0" u="none" strike="noStrike" kern="1200" cap="none" spc="0" normalizeH="0" baseline="0" noProof="0" dirty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32" name="Google Shape;253;p8">
            <a:extLst>
              <a:ext uri="{FF2B5EF4-FFF2-40B4-BE49-F238E27FC236}">
                <a16:creationId xmlns:a16="http://schemas.microsoft.com/office/drawing/2014/main" id="{DA824CA7-F34A-22B2-5A79-524375E2F424}"/>
              </a:ext>
            </a:extLst>
          </p:cNvPr>
          <p:cNvSpPr/>
          <p:nvPr/>
        </p:nvSpPr>
        <p:spPr>
          <a:xfrm>
            <a:off x="11129" y="6481442"/>
            <a:ext cx="9964722" cy="387758"/>
          </a:xfrm>
          <a:prstGeom prst="rect">
            <a:avLst/>
          </a:prstGeom>
          <a:solidFill>
            <a:srgbClr val="F2F2F2"/>
          </a:solidFill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Sarabun"/>
              <a:buNone/>
              <a:tabLst>
                <a:tab pos="631825" algn="l"/>
              </a:tabLst>
              <a:defRPr/>
            </a:pPr>
            <a:r>
              <a:rPr kumimoji="0" lang="th-TH" sz="12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แหล่งอ้างอิง </a:t>
            </a:r>
            <a:r>
              <a:rPr kumimoji="0" lang="th-TH" sz="1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:	ข้อมูลจาก เอกสารประกอบแผนแม่บทภายใต้ยุทธศาสตร์ชาติฯ (ฉบับแก้ไขเพิ่มเติม) ที่มา </a:t>
            </a:r>
            <a:r>
              <a:rPr kumimoji="0" lang="en-US" sz="1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  <a:hlinkClick r:id="rId4"/>
              </a:rPr>
              <a:t>https://www.nesdc.go.th/download/document/NSCR/Masterplan2566-2580.pdf</a:t>
            </a:r>
            <a:r>
              <a:rPr kumimoji="0" lang="th-TH" sz="1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 และ</a:t>
            </a:r>
            <a:br>
              <a:rPr kumimoji="0" lang="th-TH" sz="1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</a:br>
            <a:r>
              <a:rPr kumimoji="0" lang="th-TH" sz="1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	รายงานสรุปผลการดำเนินการตามยุทธศาสตร์ชาติ ประจำปี 2567 ที่มา </a:t>
            </a:r>
            <a:r>
              <a:rPr kumimoji="0" lang="en-US" sz="1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  <a:hlinkClick r:id="rId5"/>
              </a:rPr>
              <a:t>https://www.nesdc.go.th/download/document/NSCR/NS67_Book.pdf</a:t>
            </a:r>
            <a:r>
              <a:rPr kumimoji="0" lang="th-TH" sz="1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 </a:t>
            </a:r>
          </a:p>
        </p:txBody>
      </p:sp>
      <p:sp>
        <p:nvSpPr>
          <p:cNvPr id="40" name="Rectangle 16">
            <a:extLst>
              <a:ext uri="{FF2B5EF4-FFF2-40B4-BE49-F238E27FC236}">
                <a16:creationId xmlns:a16="http://schemas.microsoft.com/office/drawing/2014/main" id="{69F005EB-A764-175A-FE99-83FE1379F9E6}"/>
              </a:ext>
            </a:extLst>
          </p:cNvPr>
          <p:cNvSpPr>
            <a:spLocks noChangeArrowheads="1"/>
          </p:cNvSpPr>
          <p:nvPr/>
        </p:nvSpPr>
        <p:spPr bwMode="auto">
          <a:xfrm>
            <a:off x="9160656" y="1742510"/>
            <a:ext cx="2974404" cy="6832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altLang="en-US" sz="1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ยุทธศาสตร์ชาติ</a:t>
            </a:r>
            <a:r>
              <a:rPr kumimoji="0" lang="en-US" altLang="en-US" sz="1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en-US" alt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 </a:t>
            </a:r>
            <a:r>
              <a:rPr kumimoji="0" lang="th-TH" alt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การสร้างความสามารถในการแข่งขัน</a:t>
            </a:r>
            <a:endParaRPr kumimoji="0" lang="en-US" altLang="en-US" sz="12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  <a:p>
            <a:pPr>
              <a:lnSpc>
                <a:spcPct val="80000"/>
              </a:lnSpc>
              <a:spcBef>
                <a:spcPct val="0"/>
              </a:spcBef>
              <a:buNone/>
              <a:defRPr/>
            </a:pPr>
            <a:r>
              <a:rPr lang="th-TH" altLang="en-US" sz="1200" b="1" dirty="0">
                <a:solidFill>
                  <a:srgbClr val="0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แผนแม่บท </a:t>
            </a:r>
            <a:r>
              <a:rPr lang="en-US" altLang="en-US" sz="1200" dirty="0">
                <a:solidFill>
                  <a:srgbClr val="0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:</a:t>
            </a:r>
            <a:r>
              <a:rPr lang="th-TH" altLang="en-US" sz="1200" dirty="0">
                <a:solidFill>
                  <a:srgbClr val="0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ประเด็นที่ </a:t>
            </a:r>
            <a:r>
              <a:rPr lang="en-US" altLang="en-US" sz="1200" dirty="0">
                <a:solidFill>
                  <a:srgbClr val="0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3 </a:t>
            </a:r>
            <a:r>
              <a:rPr lang="th-TH" altLang="en-US" sz="1200" dirty="0">
                <a:solidFill>
                  <a:srgbClr val="0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การเกษตร</a:t>
            </a:r>
            <a:endParaRPr lang="en-US" altLang="en-US" sz="1200" dirty="0">
              <a:solidFill>
                <a:srgbClr val="000000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lvl="0">
              <a:lnSpc>
                <a:spcPct val="80000"/>
              </a:lnSpc>
              <a:spcBef>
                <a:spcPct val="0"/>
              </a:spcBef>
              <a:buNone/>
              <a:defRPr/>
            </a:pPr>
            <a:r>
              <a:rPr lang="th-TH" sz="12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แผนแม่บทย่อย </a:t>
            </a:r>
            <a:r>
              <a:rPr lang="en-US" sz="12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: </a:t>
            </a:r>
            <a:r>
              <a:rPr lang="th-TH" sz="12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เกษตรปลอดภัย</a:t>
            </a:r>
            <a:endParaRPr lang="en-US" sz="1200" dirty="0">
              <a:solidFill>
                <a:prstClr val="black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>
              <a:lnSpc>
                <a:spcPct val="80000"/>
              </a:lnSpc>
              <a:spcBef>
                <a:spcPct val="0"/>
              </a:spcBef>
              <a:buNone/>
              <a:defRPr/>
            </a:pPr>
            <a:r>
              <a:rPr lang="th-TH" altLang="en-US" sz="1200" b="1" dirty="0">
                <a:solidFill>
                  <a:srgbClr val="0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เป้าหมายระดับแผนแม่บทย่อย </a:t>
            </a:r>
            <a:r>
              <a:rPr lang="en-US" altLang="en-US" sz="1200" b="1" dirty="0">
                <a:solidFill>
                  <a:srgbClr val="0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:</a:t>
            </a:r>
            <a:r>
              <a:rPr lang="th-TH" altLang="en-US" sz="1200" b="1" dirty="0">
                <a:solidFill>
                  <a:srgbClr val="0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th-TH" altLang="en-US" sz="1200" dirty="0">
                <a:solidFill>
                  <a:srgbClr val="0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สินค้าเกษตรปลอดภัยมีมูลค่าเพิ่มขึ้น</a:t>
            </a:r>
            <a:endParaRPr lang="en-US" sz="1200" spc="-20" dirty="0">
              <a:solidFill>
                <a:prstClr val="black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grpSp>
        <p:nvGrpSpPr>
          <p:cNvPr id="41" name="กลุ่ม 4">
            <a:extLst>
              <a:ext uri="{FF2B5EF4-FFF2-40B4-BE49-F238E27FC236}">
                <a16:creationId xmlns:a16="http://schemas.microsoft.com/office/drawing/2014/main" id="{8A9866CA-FAF0-3041-E9D4-CB54F2AB651F}"/>
              </a:ext>
            </a:extLst>
          </p:cNvPr>
          <p:cNvGrpSpPr>
            <a:grpSpLocks/>
          </p:cNvGrpSpPr>
          <p:nvPr/>
        </p:nvGrpSpPr>
        <p:grpSpPr bwMode="auto">
          <a:xfrm>
            <a:off x="8697497" y="15302"/>
            <a:ext cx="1141178" cy="710467"/>
            <a:chOff x="7094185" y="1707729"/>
            <a:chExt cx="1164188" cy="613365"/>
          </a:xfrm>
        </p:grpSpPr>
        <p:pic>
          <p:nvPicPr>
            <p:cNvPr id="42" name="Picture 1" descr="C:\Users\dathpan\Downloads\056aac9a306aef891367aae43a86394b.jpg">
              <a:extLst>
                <a:ext uri="{FF2B5EF4-FFF2-40B4-BE49-F238E27FC236}">
                  <a16:creationId xmlns:a16="http://schemas.microsoft.com/office/drawing/2014/main" id="{5508534B-8C8B-1164-80D1-4599BC4534AC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319" t="8192" r="17099" b="14839"/>
            <a:stretch>
              <a:fillRect/>
            </a:stretch>
          </p:blipFill>
          <p:spPr bwMode="auto">
            <a:xfrm>
              <a:off x="7286862" y="1707729"/>
              <a:ext cx="742574" cy="6133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43" name="TextBox 2">
              <a:extLst>
                <a:ext uri="{FF2B5EF4-FFF2-40B4-BE49-F238E27FC236}">
                  <a16:creationId xmlns:a16="http://schemas.microsoft.com/office/drawing/2014/main" id="{C5AAA755-1935-4CCB-7750-1E6A851505FE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094185" y="1811512"/>
              <a:ext cx="1164188" cy="50485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1pPr>
              <a:lvl2pPr marL="742950" indent="-28575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2pPr>
              <a:lvl3pPr marL="11430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3pPr>
              <a:lvl4pPr marL="16002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4pPr>
              <a:lvl5pPr marL="20574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9pPr>
            </a:lstStyle>
            <a:p>
              <a:pPr algn="ctr" eaLnBrk="1" hangingPunct="1">
                <a:defRPr/>
              </a:pPr>
              <a:r>
                <a:rPr lang="th-TH" altLang="th-TH" sz="1600" b="1" dirty="0">
                  <a:solidFill>
                    <a:prstClr val="black"/>
                  </a:solidFill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  <a:t>น้ำหนัก</a:t>
              </a:r>
              <a:endParaRPr lang="en-US" altLang="th-TH" sz="1600" b="1" dirty="0">
                <a:solidFill>
                  <a:prstClr val="black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endParaRPr>
            </a:p>
            <a:p>
              <a:pPr algn="ctr">
                <a:defRPr/>
              </a:pPr>
              <a:r>
                <a:rPr lang="th-TH" sz="1600" b="1" dirty="0">
                  <a:solidFill>
                    <a:prstClr val="black"/>
                  </a:solidFill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  <a:t>1</a:t>
              </a:r>
              <a:r>
                <a:rPr lang="en-US" sz="1600" b="1" dirty="0">
                  <a:solidFill>
                    <a:prstClr val="black"/>
                  </a:solidFill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  <a:t>5</a:t>
              </a:r>
              <a:endParaRPr lang="th-TH" sz="1600" b="1" dirty="0">
                <a:solidFill>
                  <a:prstClr val="black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endParaRPr>
            </a:p>
          </p:txBody>
        </p:sp>
      </p:grpSp>
      <p:cxnSp>
        <p:nvCxnSpPr>
          <p:cNvPr id="8" name="ตัวเชื่อมต่อตรง 7"/>
          <p:cNvCxnSpPr/>
          <p:nvPr/>
        </p:nvCxnSpPr>
        <p:spPr>
          <a:xfrm flipH="1" flipV="1">
            <a:off x="8997036" y="1053602"/>
            <a:ext cx="3039" cy="665337"/>
          </a:xfrm>
          <a:prstGeom prst="line">
            <a:avLst/>
          </a:prstGeom>
          <a:ln>
            <a:solidFill>
              <a:schemeClr val="accent6"/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7" name="ตัวแทนหมายเลขสไลด์ 4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03A84D-25AB-4A54-984A-17CAA8DE083D}" type="slidenum">
              <a:rPr lang="en-US" smtClean="0"/>
              <a:pPr/>
              <a:t>4</a:t>
            </a:fld>
            <a:endParaRPr lang="en-US" dirty="0"/>
          </a:p>
        </p:txBody>
      </p:sp>
      <p:graphicFrame>
        <p:nvGraphicFramePr>
          <p:cNvPr id="33" name="ตาราง 3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71154785"/>
              </p:ext>
            </p:extLst>
          </p:nvPr>
        </p:nvGraphicFramePr>
        <p:xfrm>
          <a:off x="7944432" y="97605"/>
          <a:ext cx="820057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2005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th-TH" sz="1600" dirty="0" err="1">
                          <a:solidFill>
                            <a:sysClr val="windowText" lastClr="00000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สพส</a:t>
                      </a:r>
                      <a:r>
                        <a:rPr lang="th-TH" sz="1600" dirty="0">
                          <a:solidFill>
                            <a:sysClr val="windowText" lastClr="00000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.</a:t>
                      </a:r>
                      <a:endParaRPr lang="en-US" sz="1600" dirty="0">
                        <a:solidFill>
                          <a:sysClr val="windowText" lastClr="000000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34" name="Table 11">
            <a:extLst>
              <a:ext uri="{FF2B5EF4-FFF2-40B4-BE49-F238E27FC236}">
                <a16:creationId xmlns:a16="http://schemas.microsoft.com/office/drawing/2014/main" id="{48C21C86-3B23-BD0C-E33A-2FDE7DF7F56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66567781"/>
              </p:ext>
            </p:extLst>
          </p:nvPr>
        </p:nvGraphicFramePr>
        <p:xfrm>
          <a:off x="100921" y="2430892"/>
          <a:ext cx="8368165" cy="1801132"/>
        </p:xfrm>
        <a:graphic>
          <a:graphicData uri="http://schemas.openxmlformats.org/drawingml/2006/table">
            <a:tbl>
              <a:tblPr/>
              <a:tblGrid>
                <a:gridCol w="282965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2763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3623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98818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88388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662076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645233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641324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765191">
                  <a:extLst>
                    <a:ext uri="{9D8B030D-6E8A-4147-A177-3AD203B41FA5}">
                      <a16:colId xmlns:a16="http://schemas.microsoft.com/office/drawing/2014/main" val="2965821956"/>
                    </a:ext>
                  </a:extLst>
                </a:gridCol>
                <a:gridCol w="373606">
                  <a:extLst>
                    <a:ext uri="{9D8B030D-6E8A-4147-A177-3AD203B41FA5}">
                      <a16:colId xmlns:a16="http://schemas.microsoft.com/office/drawing/2014/main" val="3646770372"/>
                    </a:ext>
                  </a:extLst>
                </a:gridCol>
              </a:tblGrid>
              <a:tr h="128127"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ข้อมูลพื้นฐาน (</a:t>
                      </a:r>
                      <a:r>
                        <a:rPr lang="en-US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Base</a:t>
                      </a:r>
                      <a:r>
                        <a:rPr lang="th-TH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en-US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Line</a:t>
                      </a:r>
                      <a:r>
                        <a:rPr lang="th-TH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</a:p>
                  </a:txBody>
                  <a:tcPr marL="11361" marR="11361" marT="1136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DDC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กรม</a:t>
                      </a:r>
                    </a:p>
                  </a:txBody>
                  <a:tcPr marL="11361" marR="11361" marT="1136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DDC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2562</a:t>
                      </a:r>
                    </a:p>
                  </a:txBody>
                  <a:tcPr marL="11430" marR="11430" marT="11433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CAA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2563</a:t>
                      </a:r>
                    </a:p>
                  </a:txBody>
                  <a:tcPr marL="11430" marR="11430" marT="11433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CAA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2564</a:t>
                      </a:r>
                    </a:p>
                  </a:txBody>
                  <a:tcPr marL="11430" marR="11430" marT="11433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CAA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2565</a:t>
                      </a:r>
                    </a:p>
                  </a:txBody>
                  <a:tcPr marL="11430" marR="11430" marT="11433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CAA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2566</a:t>
                      </a:r>
                    </a:p>
                  </a:txBody>
                  <a:tcPr marL="11430" marR="11430" marT="11433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2567</a:t>
                      </a:r>
                    </a:p>
                  </a:txBody>
                  <a:tcPr marL="11430" marR="11430" marT="11433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2568</a:t>
                      </a:r>
                    </a:p>
                  </a:txBody>
                  <a:tcPr marL="11430" marR="11430" marT="11433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i="0" u="none" strike="noStrike" dirty="0">
                          <a:solidFill>
                            <a:srgbClr val="FF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2569</a:t>
                      </a:r>
                    </a:p>
                  </a:txBody>
                  <a:tcPr marL="11430" marR="11430" marT="11433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29206">
                <a:tc>
                  <a:txBody>
                    <a:bodyPr/>
                    <a:lstStyle/>
                    <a:p>
                      <a:pPr algn="l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มูลค่าสินค้าเกษตรที่ผ่านการตรวจรับรอง </a:t>
                      </a:r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GAP (</a:t>
                      </a:r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ล้านบาท)</a:t>
                      </a:r>
                    </a:p>
                  </a:txBody>
                  <a:tcPr marL="11361" marR="11361" marT="11364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 </a:t>
                      </a:r>
                    </a:p>
                  </a:txBody>
                  <a:tcPr marL="11361" marR="11361" marT="11364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405,232.63</a:t>
                      </a:r>
                    </a:p>
                  </a:txBody>
                  <a:tcPr marL="11361" marR="11361" marT="11364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566,770.86</a:t>
                      </a:r>
                    </a:p>
                  </a:txBody>
                  <a:tcPr marL="11361" marR="11361" marT="11364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634,049.18</a:t>
                      </a:r>
                    </a:p>
                  </a:txBody>
                  <a:tcPr marL="11361" marR="11361" marT="11364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818,868.53</a:t>
                      </a:r>
                    </a:p>
                  </a:txBody>
                  <a:tcPr marL="11361" marR="11361" marT="11364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u="none" strike="noStrike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762,322.27 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14288" marR="14288" marT="14291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US" sz="1400" u="none" strike="noStrike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799,589.58</a:t>
                      </a:r>
                    </a:p>
                  </a:txBody>
                  <a:tcPr marL="11430" marR="11430" marT="11433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th-TH" sz="1400" u="none" strike="noStrike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849,034.32 </a:t>
                      </a:r>
                    </a:p>
                  </a:txBody>
                  <a:tcPr marL="14288" marR="14288" marT="14288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US" sz="1400" u="none" strike="noStrike" kern="1200" dirty="0">
                          <a:solidFill>
                            <a:srgbClr val="FF0000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n/a</a:t>
                      </a:r>
                    </a:p>
                  </a:txBody>
                  <a:tcPr marL="11430" marR="11430" marT="11433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29232">
                <a:tc>
                  <a:txBody>
                    <a:bodyPr/>
                    <a:lstStyle/>
                    <a:p>
                      <a:pPr algn="l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อัตราการขยายตัว </a:t>
                      </a:r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</a:t>
                      </a:r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ร้อยละ)</a:t>
                      </a:r>
                    </a:p>
                  </a:txBody>
                  <a:tcPr marL="11361" marR="11361" marT="11364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 </a:t>
                      </a:r>
                    </a:p>
                  </a:txBody>
                  <a:tcPr marL="11361" marR="11361" marT="11364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8.29</a:t>
                      </a:r>
                    </a:p>
                  </a:txBody>
                  <a:tcPr marL="11361" marR="11361" marT="11364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39.86</a:t>
                      </a:r>
                    </a:p>
                  </a:txBody>
                  <a:tcPr marL="11361" marR="11361" marT="11364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11.87</a:t>
                      </a:r>
                    </a:p>
                  </a:txBody>
                  <a:tcPr marL="11361" marR="11361" marT="11364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29.15</a:t>
                      </a:r>
                    </a:p>
                  </a:txBody>
                  <a:tcPr marL="11361" marR="11361" marT="11364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u="none" strike="noStrike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-6.91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14288" marR="14288" marT="14291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US" sz="1400" u="none" strike="noStrike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4.89</a:t>
                      </a:r>
                    </a:p>
                  </a:txBody>
                  <a:tcPr marL="11430" marR="11430" marT="11433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th-TH" sz="1400" u="none" strike="noStrike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6.18 </a:t>
                      </a:r>
                    </a:p>
                  </a:txBody>
                  <a:tcPr marL="14288" marR="14288" marT="14288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n/a</a:t>
                      </a:r>
                    </a:p>
                  </a:txBody>
                  <a:tcPr marL="11430" marR="11430" marT="11433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29232">
                <a:tc>
                  <a:txBody>
                    <a:bodyPr/>
                    <a:lstStyle/>
                    <a:p>
                      <a:pPr algn="l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1. สินค้าข้าว </a:t>
                      </a:r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GAP </a:t>
                      </a:r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รวม </a:t>
                      </a:r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GAP SEED</a:t>
                      </a:r>
                    </a:p>
                  </a:txBody>
                  <a:tcPr marL="11361" marR="11361" marT="11364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กข.</a:t>
                      </a:r>
                    </a:p>
                  </a:txBody>
                  <a:tcPr marL="11361" marR="11361" marT="11364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2,624.00</a:t>
                      </a:r>
                    </a:p>
                  </a:txBody>
                  <a:tcPr marL="11361" marR="11361" marT="11364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1,746.00</a:t>
                      </a:r>
                    </a:p>
                  </a:txBody>
                  <a:tcPr marL="11361" marR="11361" marT="11364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1,015.00</a:t>
                      </a:r>
                    </a:p>
                  </a:txBody>
                  <a:tcPr marL="11361" marR="11361" marT="11364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1,581.00</a:t>
                      </a:r>
                    </a:p>
                  </a:txBody>
                  <a:tcPr marL="11361" marR="11361" marT="11364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u="none" strike="noStrike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1,595.29 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14288" marR="14288" marT="14291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US" sz="1400" u="none" strike="noStrike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   1,715.22 </a:t>
                      </a:r>
                    </a:p>
                  </a:txBody>
                  <a:tcPr marL="11430" marR="11430" marT="11433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th-TH" sz="1400" u="none" strike="noStrike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 1,844.12 </a:t>
                      </a:r>
                    </a:p>
                  </a:txBody>
                  <a:tcPr marL="14288" marR="14288" marT="14288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n/a</a:t>
                      </a:r>
                    </a:p>
                  </a:txBody>
                  <a:tcPr marL="11430" marR="11430" marT="11433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51809">
                <a:tc>
                  <a:txBody>
                    <a:bodyPr/>
                    <a:lstStyle/>
                    <a:p>
                      <a:pPr algn="l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2. สินค้าพืช </a:t>
                      </a:r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GAP (</a:t>
                      </a:r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ลำไย ทุเรียน มังคุด มะม่วง มะพร้าวอ่อน ลองกอง เงาะ สับปะรด กล้วย ส้มโอ ) </a:t>
                      </a:r>
                    </a:p>
                  </a:txBody>
                  <a:tcPr marL="11361" marR="11361" marT="11364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กวก.</a:t>
                      </a:r>
                    </a:p>
                  </a:txBody>
                  <a:tcPr marL="11361" marR="11361" marT="11364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- </a:t>
                      </a:r>
                    </a:p>
                  </a:txBody>
                  <a:tcPr marL="11361" marR="11361" marT="11364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94,604.37</a:t>
                      </a:r>
                    </a:p>
                  </a:txBody>
                  <a:tcPr marL="11361" marR="11361" marT="11364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146,509.20</a:t>
                      </a:r>
                    </a:p>
                  </a:txBody>
                  <a:tcPr marL="11361" marR="11361" marT="11364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139,011.27</a:t>
                      </a:r>
                    </a:p>
                  </a:txBody>
                  <a:tcPr marL="11361" marR="11361" marT="11364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u="none" strike="noStrike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124,772.27 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14288" marR="14288" marT="14291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US" sz="1400" u="none" strike="noStrike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152,549.16 </a:t>
                      </a:r>
                    </a:p>
                  </a:txBody>
                  <a:tcPr marL="11430" marR="11430" marT="11433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th-TH" sz="1400" u="none" strike="noStrike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167,577.82 </a:t>
                      </a:r>
                    </a:p>
                  </a:txBody>
                  <a:tcPr marL="14288" marR="14288" marT="14288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n/a</a:t>
                      </a:r>
                    </a:p>
                  </a:txBody>
                  <a:tcPr marL="11430" marR="11430" marT="11433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29232">
                <a:tc>
                  <a:txBody>
                    <a:bodyPr/>
                    <a:lstStyle/>
                    <a:p>
                      <a:pPr algn="l" fontAlgn="ctr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3. สินค้าปศุสัตว์ </a:t>
                      </a:r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GAP (</a:t>
                      </a:r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โคเนื้อ โคนม สุกร ไก่เนื้อ ไก่ไข่)</a:t>
                      </a:r>
                    </a:p>
                  </a:txBody>
                  <a:tcPr marL="11361" marR="11361" marT="11364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ปศ.</a:t>
                      </a:r>
                    </a:p>
                  </a:txBody>
                  <a:tcPr marL="11361" marR="11361" marT="11364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361,091.00</a:t>
                      </a:r>
                    </a:p>
                  </a:txBody>
                  <a:tcPr marL="11361" marR="11361" marT="11364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430,900.00</a:t>
                      </a:r>
                    </a:p>
                  </a:txBody>
                  <a:tcPr marL="11361" marR="11361" marT="11364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445,800.00</a:t>
                      </a:r>
                    </a:p>
                  </a:txBody>
                  <a:tcPr marL="11361" marR="11361" marT="11364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635,820.38</a:t>
                      </a:r>
                    </a:p>
                  </a:txBody>
                  <a:tcPr marL="11361" marR="11361" marT="11364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u="none" strike="noStrike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596,280.60 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14288" marR="14288" marT="14291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US" sz="1400" u="none" strike="noStrike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607,691.77 </a:t>
                      </a:r>
                    </a:p>
                  </a:txBody>
                  <a:tcPr marL="11430" marR="11430" marT="11433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th-TH" sz="1400" u="none" strike="noStrike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639,494.42 </a:t>
                      </a:r>
                    </a:p>
                  </a:txBody>
                  <a:tcPr marL="14288" marR="14288" marT="14288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n/a</a:t>
                      </a:r>
                    </a:p>
                  </a:txBody>
                  <a:tcPr marL="11430" marR="11430" marT="11433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129232">
                <a:tc>
                  <a:txBody>
                    <a:bodyPr/>
                    <a:lstStyle/>
                    <a:p>
                      <a:pPr algn="l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4. สินค้าประมง </a:t>
                      </a:r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GAP (</a:t>
                      </a:r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กุ้งทะเล ปลานิล)</a:t>
                      </a:r>
                    </a:p>
                  </a:txBody>
                  <a:tcPr marL="11361" marR="11361" marT="11364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 err="1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กป</a:t>
                      </a:r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ม.</a:t>
                      </a:r>
                    </a:p>
                  </a:txBody>
                  <a:tcPr marL="11361" marR="11361" marT="11364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41,517.63</a:t>
                      </a:r>
                    </a:p>
                  </a:txBody>
                  <a:tcPr marL="11361" marR="11361" marT="11364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39,520.49</a:t>
                      </a:r>
                    </a:p>
                  </a:txBody>
                  <a:tcPr marL="11361" marR="11361" marT="11364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40,724.98</a:t>
                      </a:r>
                    </a:p>
                  </a:txBody>
                  <a:tcPr marL="11361" marR="11361" marT="11364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42,455.88</a:t>
                      </a:r>
                    </a:p>
                  </a:txBody>
                  <a:tcPr marL="11361" marR="11361" marT="11364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u="none" strike="noStrike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39,674.11 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14288" marR="14288" marT="14291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US" sz="1400" u="none" strike="noStrike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37,633.36 </a:t>
                      </a:r>
                    </a:p>
                  </a:txBody>
                  <a:tcPr marL="11430" marR="11430" marT="11433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th-TH" sz="1400" u="none" strike="noStrike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 40,117.97 </a:t>
                      </a:r>
                    </a:p>
                  </a:txBody>
                  <a:tcPr marL="14288" marR="14288" marT="14288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n/a</a:t>
                      </a:r>
                    </a:p>
                  </a:txBody>
                  <a:tcPr marL="11430" marR="11430" marT="11433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graphicFrame>
        <p:nvGraphicFramePr>
          <p:cNvPr id="36" name="Table 11">
            <a:extLst>
              <a:ext uri="{FF2B5EF4-FFF2-40B4-BE49-F238E27FC236}">
                <a16:creationId xmlns:a16="http://schemas.microsoft.com/office/drawing/2014/main" id="{5B46D06B-ADBD-C03D-9570-456EC9D24E6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01081273"/>
              </p:ext>
            </p:extLst>
          </p:nvPr>
        </p:nvGraphicFramePr>
        <p:xfrm>
          <a:off x="94426" y="4244468"/>
          <a:ext cx="4298967" cy="2000382"/>
        </p:xfrm>
        <a:graphic>
          <a:graphicData uri="http://schemas.openxmlformats.org/drawingml/2006/table">
            <a:tbl>
              <a:tblPr firstRow="1" bandRow="1"/>
              <a:tblGrid>
                <a:gridCol w="143298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3298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43298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191987">
                <a:tc gridSpan="3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เกณฑ์การประเมินปี</a:t>
                      </a:r>
                      <a:r>
                        <a:rPr lang="en-US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2569-2570 </a:t>
                      </a: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รอบที่ 1 </a:t>
                      </a:r>
                      <a:r>
                        <a:rPr lang="en-US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(6 </a:t>
                      </a: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เดือน</a:t>
                      </a:r>
                      <a:r>
                        <a:rPr lang="en-US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endParaRPr lang="en-US" sz="1400" kern="1200" noProof="0" dirty="0">
                        <a:solidFill>
                          <a:schemeClr val="dk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0" marR="182898" marT="65576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1898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เป้าหมายขั้นต้น </a:t>
                      </a:r>
                      <a:endParaRPr lang="en-US" sz="1400" b="1" kern="1200" dirty="0">
                        <a:solidFill>
                          <a:schemeClr val="dk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(50)</a:t>
                      </a:r>
                    </a:p>
                  </a:txBody>
                  <a:tcPr marL="182898" marR="182898" marT="65576" marB="65576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เป้าหมายมาตรฐาน (</a:t>
                      </a:r>
                      <a:r>
                        <a:rPr lang="en-US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75</a:t>
                      </a: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</a:p>
                  </a:txBody>
                  <a:tcPr marL="182898" marR="182898" marT="65576" marB="65576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เป้าหมายขั้นสูง </a:t>
                      </a:r>
                      <a:endParaRPr lang="en-US" sz="1400" b="1" kern="1200" dirty="0">
                        <a:solidFill>
                          <a:schemeClr val="dk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(100)</a:t>
                      </a:r>
                    </a:p>
                  </a:txBody>
                  <a:tcPr marL="182898" marR="182898" marT="65576" marB="65576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893844"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จัดทำแผนปฏิบัติงานขับเคลื่อนการเพิ่มมูลค่าสินค้าเกษตร </a:t>
                      </a: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ที่ผ่านการตรวจรับรองมาตรฐานการปฏิบัติทางการเกษตรที่ดี</a:t>
                      </a:r>
                      <a:endParaRPr lang="th-TH" sz="14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108000" marR="11430" marT="11430" marB="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ขับเคลื่อนงานตามแผนงานโครงการ /แผนปฏิบัติการ </a:t>
                      </a: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ที่ผ่านการตรวจรับรองมาตรฐานการปฏิบัติทางการเกษตรที่ดี </a:t>
                      </a: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รอบ 6 เดือน</a:t>
                      </a:r>
                    </a:p>
                  </a:txBody>
                  <a:tcPr marL="108000" marR="11430" marT="11430" marB="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รายงานการติดตามความก้าวหน้า</a:t>
                      </a:r>
                    </a:p>
                    <a:p>
                      <a:pPr algn="ctr" rtl="0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การปฏิบัติงานตามแผน รอบ 6 เดือน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108000" marR="11430" marT="11430" marB="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aphicFrame>
        <p:nvGraphicFramePr>
          <p:cNvPr id="38" name="ตาราง 37">
            <a:extLst>
              <a:ext uri="{FF2B5EF4-FFF2-40B4-BE49-F238E27FC236}">
                <a16:creationId xmlns:a16="http://schemas.microsoft.com/office/drawing/2014/main" id="{612A4C58-31E2-4731-75BC-B1E3450DC01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39210264"/>
              </p:ext>
            </p:extLst>
          </p:nvPr>
        </p:nvGraphicFramePr>
        <p:xfrm>
          <a:off x="7783287" y="4308632"/>
          <a:ext cx="4325428" cy="2255846"/>
        </p:xfrm>
        <a:graphic>
          <a:graphicData uri="http://schemas.openxmlformats.org/drawingml/2006/table">
            <a:tbl>
              <a:tblPr/>
              <a:tblGrid>
                <a:gridCol w="816427">
                  <a:extLst>
                    <a:ext uri="{9D8B030D-6E8A-4147-A177-3AD203B41FA5}">
                      <a16:colId xmlns:a16="http://schemas.microsoft.com/office/drawing/2014/main" val="1166679466"/>
                    </a:ext>
                  </a:extLst>
                </a:gridCol>
                <a:gridCol w="979715">
                  <a:extLst>
                    <a:ext uri="{9D8B030D-6E8A-4147-A177-3AD203B41FA5}">
                      <a16:colId xmlns:a16="http://schemas.microsoft.com/office/drawing/2014/main" val="2324328284"/>
                    </a:ext>
                  </a:extLst>
                </a:gridCol>
                <a:gridCol w="1143000">
                  <a:extLst>
                    <a:ext uri="{9D8B030D-6E8A-4147-A177-3AD203B41FA5}">
                      <a16:colId xmlns:a16="http://schemas.microsoft.com/office/drawing/2014/main" val="91341792"/>
                    </a:ext>
                  </a:extLst>
                </a:gridCol>
                <a:gridCol w="1386286">
                  <a:extLst>
                    <a:ext uri="{9D8B030D-6E8A-4147-A177-3AD203B41FA5}">
                      <a16:colId xmlns:a16="http://schemas.microsoft.com/office/drawing/2014/main" val="2331501721"/>
                    </a:ext>
                  </a:extLst>
                </a:gridCol>
              </a:tblGrid>
              <a:tr h="102832">
                <a:tc gridSpan="4"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เกณฑ์การประเมินปี</a:t>
                      </a:r>
                      <a:r>
                        <a:rPr lang="en-US" sz="12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2570 </a:t>
                      </a:r>
                      <a:r>
                        <a:rPr lang="th-TH" sz="12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รอบที่ </a:t>
                      </a:r>
                      <a:r>
                        <a:rPr lang="en-US" sz="12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</a:t>
                      </a:r>
                      <a:r>
                        <a:rPr lang="th-TH" sz="12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en-US" sz="12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(12 </a:t>
                      </a:r>
                      <a:r>
                        <a:rPr lang="th-TH" sz="12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เดือน</a:t>
                      </a:r>
                      <a:r>
                        <a:rPr lang="en-US" sz="12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  <a:r>
                        <a:rPr lang="th-TH" sz="12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endParaRPr lang="en-US" sz="1200" kern="1200" noProof="0" dirty="0">
                        <a:solidFill>
                          <a:schemeClr val="dk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54000" marR="11430" marT="11430" marB="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rtl="0" fontAlgn="ctr"/>
                      <a:endParaRPr lang="th-TH" sz="1400" b="0" i="0" u="none" strike="noStrike" dirty="0">
                        <a:solidFill>
                          <a:srgbClr val="000000"/>
                        </a:solidFill>
                        <a:effectLst/>
                        <a:latin typeface="THSarabunPSK" panose="020B0500040200020003" pitchFamily="34" charset="-34"/>
                        <a:cs typeface="THSarabunPSK" panose="020B0500040200020003" pitchFamily="34" charset="-34"/>
                      </a:endParaRPr>
                    </a:p>
                  </a:txBody>
                  <a:tcPr marL="36000" marR="7620" marT="7620" marB="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rtl="0" fontAlgn="ctr"/>
                      <a:endParaRPr lang="th-TH" sz="1400" b="0" i="0" u="none" strike="noStrike" dirty="0">
                        <a:solidFill>
                          <a:srgbClr val="000000"/>
                        </a:solidFill>
                        <a:effectLst/>
                        <a:latin typeface="THSarabunPSK" panose="020B0500040200020003" pitchFamily="34" charset="-34"/>
                        <a:cs typeface="THSarabunPSK" panose="020B0500040200020003" pitchFamily="34" charset="-34"/>
                      </a:endParaRPr>
                    </a:p>
                  </a:txBody>
                  <a:tcPr marL="36000" marR="7620" marT="7620" marB="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rtl="0" fontAlgn="ctr"/>
                      <a:endParaRPr lang="th-TH" sz="1400" b="0" i="0" u="none" strike="noStrike" dirty="0">
                        <a:solidFill>
                          <a:srgbClr val="000000"/>
                        </a:solidFill>
                        <a:effectLst/>
                        <a:latin typeface="THSarabunPSK" panose="020B0500040200020003" pitchFamily="34" charset="-34"/>
                        <a:cs typeface="THSarabunPSK" panose="020B0500040200020003" pitchFamily="34" charset="-34"/>
                      </a:endParaRPr>
                    </a:p>
                  </a:txBody>
                  <a:tcPr marL="36000" marR="7620" marT="7620" marB="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63320071"/>
                  </a:ext>
                </a:extLst>
              </a:tr>
              <a:tr h="199616"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THSarabunPSK" panose="020B0500040200020003" pitchFamily="34" charset="-34"/>
                          <a:cs typeface="THSarabunPSK" panose="020B0500040200020003" pitchFamily="34" charset="-34"/>
                        </a:rPr>
                        <a:t>เกณฑ์</a:t>
                      </a:r>
                      <a:r>
                        <a:rPr lang="en-US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THSarabunPSK" panose="020B0500040200020003" pitchFamily="34" charset="-34"/>
                          <a:cs typeface="THSarabunPSK" panose="020B0500040200020003" pitchFamily="34" charset="-34"/>
                        </a:rPr>
                        <a:t> 12 </a:t>
                      </a:r>
                      <a:r>
                        <a:rPr lang="th-TH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THSarabunPSK" panose="020B0500040200020003" pitchFamily="34" charset="-34"/>
                          <a:cs typeface="THSarabunPSK" panose="020B0500040200020003" pitchFamily="34" charset="-34"/>
                        </a:rPr>
                        <a:t>เดือน</a:t>
                      </a:r>
                    </a:p>
                  </a:txBody>
                  <a:tcPr marL="54000" marR="11430" marT="1143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7EBA56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HSarabunPSK" panose="020B0500040200020003" pitchFamily="34" charset="-34"/>
                          <a:cs typeface="THSarabunPSK" panose="020B0500040200020003" pitchFamily="34" charset="-34"/>
                        </a:rPr>
                        <a:t>เป้าหมายขั้นต้น (50)</a:t>
                      </a:r>
                    </a:p>
                  </a:txBody>
                  <a:tcPr marL="54000" marR="11430" marT="1143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HSarabunPSK" panose="020B0500040200020003" pitchFamily="34" charset="-34"/>
                          <a:cs typeface="THSarabunPSK" panose="020B0500040200020003" pitchFamily="34" charset="-34"/>
                        </a:rPr>
                        <a:t>เป้าหมายมาตรฐาน (75)</a:t>
                      </a:r>
                    </a:p>
                  </a:txBody>
                  <a:tcPr marL="54000" marR="11430" marT="1143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HSarabunPSK" panose="020B0500040200020003" pitchFamily="34" charset="-34"/>
                          <a:cs typeface="THSarabunPSK" panose="020B0500040200020003" pitchFamily="34" charset="-34"/>
                        </a:rPr>
                        <a:t>เป้าหมายขั้นสูง (100)</a:t>
                      </a:r>
                    </a:p>
                  </a:txBody>
                  <a:tcPr marL="54000" marR="11430" marT="1143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31163724"/>
                  </a:ext>
                </a:extLst>
              </a:tr>
              <a:tr h="541073"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kern="1200" noProof="0" dirty="0">
                          <a:solidFill>
                            <a:schemeClr val="dk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ผลการดำเนินงานย้อนหลัง </a:t>
                      </a:r>
                      <a:br>
                        <a:rPr lang="en-US" sz="1200" kern="1200" noProof="0" dirty="0">
                          <a:solidFill>
                            <a:schemeClr val="dk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</a:br>
                      <a:r>
                        <a:rPr lang="en-US" sz="1200" kern="1200" noProof="0" dirty="0">
                          <a:solidFill>
                            <a:schemeClr val="dk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3 </a:t>
                      </a:r>
                      <a:r>
                        <a:rPr lang="th-TH" sz="1200" kern="1200" noProof="0" dirty="0">
                          <a:solidFill>
                            <a:schemeClr val="dk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ปีดีขึ้น</a:t>
                      </a:r>
                      <a:r>
                        <a:rPr lang="th-TH" sz="1200" kern="1200" noProof="0" dirty="0" err="1">
                          <a:solidFill>
                            <a:schemeClr val="dk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เรื่อยๆ</a:t>
                      </a:r>
                      <a:endParaRPr lang="en-US" sz="1200" kern="1200" noProof="0" dirty="0">
                        <a:solidFill>
                          <a:schemeClr val="dk1"/>
                        </a:solidFill>
                        <a:effectLst/>
                        <a:latin typeface="THSarabunPSK" panose="020B0500040200020003" pitchFamily="34" charset="-34"/>
                        <a:ea typeface="Tahoma" panose="020B0604030504040204" pitchFamily="34" charset="0"/>
                        <a:cs typeface="THSarabunPSK" panose="020B0500040200020003" pitchFamily="34" charset="-34"/>
                      </a:endParaRPr>
                    </a:p>
                  </a:txBody>
                  <a:tcPr marL="54000" marR="11430" marT="54000" marB="54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ผลการดำเนินงานเฉลี่ย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(3 ปี ย้อนหลัง)</a:t>
                      </a:r>
                    </a:p>
                  </a:txBody>
                  <a:tcPr marL="137156" marR="137156" marT="54000" marB="54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ผลการดำเนินงานดีที่สุด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(3 ปี ย้อนหลัง) </a:t>
                      </a:r>
                    </a:p>
                  </a:txBody>
                  <a:tcPr marL="137156" marR="137156" marT="54000" marB="54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ผลการดำเนินงานที่ดีที่สุด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(3 ปีย้อนหลัง) + </a:t>
                      </a:r>
                      <a:r>
                        <a:rPr lang="en-US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interval</a:t>
                      </a:r>
                      <a:r>
                        <a:rPr lang="th-TH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 </a:t>
                      </a:r>
                      <a:r>
                        <a:rPr lang="en-US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(0.5) </a:t>
                      </a:r>
                      <a:r>
                        <a:rPr lang="th-TH" sz="1200" dirty="0">
                          <a:effectLst/>
                          <a:latin typeface="THSarabunPSK" panose="020B0500040200020003" pitchFamily="34" charset="-34"/>
                          <a:cs typeface="THSarabunPSK" panose="020B0500040200020003" pitchFamily="34" charset="-34"/>
                        </a:rPr>
                        <a:t>หรือผลการดำเนินงานที่ดีที่สุด</a:t>
                      </a:r>
                      <a:endParaRPr lang="th-TH" sz="1200" b="0" i="0" u="none" strike="noStrike" dirty="0">
                        <a:solidFill>
                          <a:schemeClr val="tx1"/>
                        </a:solidFill>
                        <a:effectLst/>
                        <a:latin typeface="THSarabunPSK" panose="020B0500040200020003" pitchFamily="34" charset="-34"/>
                        <a:ea typeface="Tahoma" panose="020B0604030504040204" pitchFamily="34" charset="0"/>
                        <a:cs typeface="THSarabunPSK" panose="020B0500040200020003" pitchFamily="34" charset="-34"/>
                      </a:endParaRPr>
                    </a:p>
                  </a:txBody>
                  <a:tcPr marL="137156" marR="137156" marT="54000" marB="54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63008540"/>
                  </a:ext>
                </a:extLst>
              </a:tr>
              <a:tr h="541073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kern="1200" noProof="0" dirty="0">
                          <a:solidFill>
                            <a:schemeClr val="dk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ผลการดำเนินงาน </a:t>
                      </a:r>
                      <a:r>
                        <a:rPr lang="en-US" sz="1200" kern="1200" noProof="0" dirty="0">
                          <a:solidFill>
                            <a:schemeClr val="dk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3 </a:t>
                      </a:r>
                      <a:r>
                        <a:rPr lang="th-TH" sz="1200" kern="1200" noProof="0" dirty="0">
                          <a:solidFill>
                            <a:schemeClr val="dk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ปีย้อนหลัง ขึ้นๆ ลงๆ</a:t>
                      </a:r>
                      <a:endParaRPr lang="en-US" sz="1200" kern="1200" noProof="0" dirty="0">
                        <a:solidFill>
                          <a:schemeClr val="dk1"/>
                        </a:solidFill>
                        <a:effectLst/>
                        <a:latin typeface="THSarabunPSK" panose="020B0500040200020003" pitchFamily="34" charset="-34"/>
                        <a:ea typeface="Tahoma" panose="020B0604030504040204" pitchFamily="34" charset="0"/>
                        <a:cs typeface="THSarabunPSK" panose="020B0500040200020003" pitchFamily="34" charset="-34"/>
                      </a:endParaRPr>
                    </a:p>
                  </a:txBody>
                  <a:tcPr marL="54000" marR="11430" marT="54000" marB="54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ผลการดำเนินงานที่ต่ำที่สุด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(3 ปี ย้อนหลัง)</a:t>
                      </a:r>
                    </a:p>
                  </a:txBody>
                  <a:tcPr marL="137156" marR="137156" marT="54000" marB="54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ผลการดำเนินงานเฉลี่ย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(3 ปี ย้อนหลัง) </a:t>
                      </a:r>
                    </a:p>
                  </a:txBody>
                  <a:tcPr marL="137156" marR="137156" marT="54000" marB="54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200" dirty="0">
                          <a:effectLst/>
                          <a:latin typeface="THSarabunPSK" panose="020B0500040200020003" pitchFamily="34" charset="-34"/>
                          <a:cs typeface="THSarabunPSK" panose="020B0500040200020003" pitchFamily="34" charset="-34"/>
                        </a:rPr>
                        <a:t>ผลการดำเนินงานเฉลี่ย(3 ปีย้อนหลัง) + </a:t>
                      </a:r>
                      <a:r>
                        <a:rPr lang="en-US" sz="1200" dirty="0">
                          <a:effectLst/>
                          <a:latin typeface="THSarabunPSK" panose="020B0500040200020003" pitchFamily="34" charset="-34"/>
                          <a:cs typeface="THSarabunPSK" panose="020B0500040200020003" pitchFamily="34" charset="-34"/>
                        </a:rPr>
                        <a:t>interval (0.5)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dirty="0">
                          <a:effectLst/>
                          <a:latin typeface="THSarabunPSK" panose="020B0500040200020003" pitchFamily="34" charset="-34"/>
                          <a:cs typeface="THSarabunPSK" panose="020B0500040200020003" pitchFamily="34" charset="-34"/>
                        </a:rPr>
                        <a:t>หรือผลการดำเนินงานที่ดีที่สุด</a:t>
                      </a:r>
                      <a:endParaRPr lang="th-TH" sz="1200" b="0" i="0" u="none" strike="noStrike" dirty="0">
                        <a:solidFill>
                          <a:schemeClr val="tx1"/>
                        </a:solidFill>
                        <a:effectLst/>
                        <a:latin typeface="THSarabunPSK" panose="020B0500040200020003" pitchFamily="34" charset="-34"/>
                        <a:ea typeface="Tahoma" panose="020B0604030504040204" pitchFamily="34" charset="0"/>
                        <a:cs typeface="THSarabunPSK" panose="020B0500040200020003" pitchFamily="34" charset="-34"/>
                      </a:endParaRPr>
                    </a:p>
                  </a:txBody>
                  <a:tcPr marL="137156" marR="137156" marT="54000" marB="54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01965966"/>
                  </a:ext>
                </a:extLst>
              </a:tr>
            </a:tbl>
          </a:graphicData>
        </a:graphic>
      </p:graphicFrame>
      <p:graphicFrame>
        <p:nvGraphicFramePr>
          <p:cNvPr id="44" name="Table 11">
            <a:extLst>
              <a:ext uri="{FF2B5EF4-FFF2-40B4-BE49-F238E27FC236}">
                <a16:creationId xmlns:a16="http://schemas.microsoft.com/office/drawing/2014/main" id="{325AE4F9-BD3E-5AA4-69A1-0033FF21BD3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9416711"/>
              </p:ext>
            </p:extLst>
          </p:nvPr>
        </p:nvGraphicFramePr>
        <p:xfrm>
          <a:off x="4470663" y="4296281"/>
          <a:ext cx="3216330" cy="1969140"/>
        </p:xfrm>
        <a:graphic>
          <a:graphicData uri="http://schemas.openxmlformats.org/drawingml/2006/table">
            <a:tbl>
              <a:tblPr firstRow="1" bandRow="1"/>
              <a:tblGrid>
                <a:gridCol w="108783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27083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85766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0">
                <a:tc gridSpan="3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เกณฑ์การประเมินปี</a:t>
                      </a:r>
                      <a:r>
                        <a:rPr lang="en-US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2569 </a:t>
                      </a: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รอบที่ </a:t>
                      </a:r>
                      <a:r>
                        <a:rPr lang="en-US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</a:t>
                      </a: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en-US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(12 </a:t>
                      </a: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เดือน</a:t>
                      </a:r>
                      <a:r>
                        <a:rPr lang="en-US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endParaRPr lang="en-US" sz="1400" kern="1200" noProof="0" dirty="0">
                        <a:solidFill>
                          <a:schemeClr val="dk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0" marR="182898" marT="65576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เป้าหมายขั้นต้น </a:t>
                      </a:r>
                    </a:p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(50)</a:t>
                      </a:r>
                    </a:p>
                  </a:txBody>
                  <a:tcPr marL="182898" marR="182898" marT="65576" marB="65576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เป้าหมายมาตรฐาน</a:t>
                      </a:r>
                    </a:p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(</a:t>
                      </a:r>
                      <a:r>
                        <a:rPr lang="en-US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75</a:t>
                      </a: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</a:p>
                  </a:txBody>
                  <a:tcPr marL="182898" marR="182898" marT="65576" marB="65576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เป้าหมายขั้นสูง </a:t>
                      </a:r>
                    </a:p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(100)</a:t>
                      </a:r>
                    </a:p>
                  </a:txBody>
                  <a:tcPr marL="182898" marR="182898" marT="65576" marB="65576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43167">
                <a:tc>
                  <a:txBody>
                    <a:bodyPr/>
                    <a:lstStyle/>
                    <a:p>
                      <a:pPr algn="ctr" rtl="0" fontAlgn="ctr">
                        <a:buNone/>
                      </a:pPr>
                      <a:r>
                        <a:rPr lang="th-TH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ผลการดำเนินงานเฉลี่ย</a:t>
                      </a:r>
                      <a:br>
                        <a:rPr lang="th-TH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</a:br>
                      <a:r>
                        <a:rPr lang="th-TH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(2 ปี ย้อนหลัง)</a:t>
                      </a:r>
                    </a:p>
                  </a:txBody>
                  <a:tcPr marL="11430" marR="11430" marT="1143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buNone/>
                      </a:pPr>
                      <a:r>
                        <a:rPr lang="th-TH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ผลการดำเนินงานดีที่สุด</a:t>
                      </a:r>
                      <a:br>
                        <a:rPr lang="th-TH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</a:br>
                      <a:r>
                        <a:rPr lang="th-TH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(2 ปี ย้อนหลัง) </a:t>
                      </a:r>
                    </a:p>
                  </a:txBody>
                  <a:tcPr marL="11430" marR="11430" marT="1143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buNone/>
                      </a:pPr>
                      <a:r>
                        <a:rPr lang="th-TH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ผลการดำเนินงานที่ดีที่สุด</a:t>
                      </a:r>
                      <a:br>
                        <a:rPr lang="th-TH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</a:br>
                      <a:r>
                        <a:rPr lang="th-TH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(2 ปีย้อนหลัง) + </a:t>
                      </a:r>
                      <a:r>
                        <a:rPr lang="en-US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interval (0.5) </a:t>
                      </a:r>
                    </a:p>
                  </a:txBody>
                  <a:tcPr marL="11430" marR="11430" marT="1143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93575"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th-TH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ร้อยละ </a:t>
                      </a:r>
                      <a:r>
                        <a:rPr lang="en-US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5.54</a:t>
                      </a:r>
                    </a:p>
                  </a:txBody>
                  <a:tcPr marL="11430" marR="11430" marT="1143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th-TH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ร้อยละ </a:t>
                      </a:r>
                      <a:r>
                        <a:rPr lang="en-US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6.18 </a:t>
                      </a:r>
                    </a:p>
                  </a:txBody>
                  <a:tcPr marL="11430" marR="11430" marT="1143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th-TH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ร้อยละ </a:t>
                      </a:r>
                      <a:r>
                        <a:rPr lang="en-US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6.68 </a:t>
                      </a:r>
                    </a:p>
                  </a:txBody>
                  <a:tcPr marL="11430" marR="11430" marT="1143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8467949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1858891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3">
            <a:extLst>
              <a:ext uri="{FF2B5EF4-FFF2-40B4-BE49-F238E27FC236}">
                <a16:creationId xmlns:a16="http://schemas.microsoft.com/office/drawing/2014/main" id="{A96623D4-7F60-9F59-31B8-B58168836A0D}"/>
              </a:ext>
            </a:extLst>
          </p:cNvPr>
          <p:cNvSpPr/>
          <p:nvPr/>
        </p:nvSpPr>
        <p:spPr bwMode="gray">
          <a:xfrm>
            <a:off x="148857" y="623060"/>
            <a:ext cx="6330966" cy="365760"/>
          </a:xfrm>
          <a:prstGeom prst="roundRect">
            <a:avLst>
              <a:gd name="adj" fmla="val 50000"/>
            </a:avLst>
          </a:prstGeom>
          <a:solidFill>
            <a:schemeClr val="accent5">
              <a:lumMod val="60000"/>
              <a:lumOff val="40000"/>
            </a:schemeClr>
          </a:solidFill>
          <a:ln>
            <a:solidFill>
              <a:schemeClr val="accent5">
                <a:lumMod val="60000"/>
                <a:lumOff val="40000"/>
              </a:schemeClr>
            </a:solidFill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vert="horz" wrap="square" lIns="72000" tIns="72000" rIns="72000" bIns="72000" numCol="1" rtlCol="0" anchor="ctr" anchorCtr="0" compatLnSpc="1">
            <a:prstTxWarp prst="textNoShape">
              <a:avLst/>
            </a:prstTxWarp>
            <a:noAutofit/>
          </a:bodyPr>
          <a:lstStyle/>
          <a:p>
            <a:pPr marL="984250" lvl="0" indent="-984250">
              <a:lnSpc>
                <a:spcPct val="80000"/>
              </a:lnSpc>
              <a:defRPr/>
            </a:pPr>
            <a:r>
              <a:rPr lang="th-TH" sz="1800" b="1" dirty="0">
                <a:solidFill>
                  <a:prstClr val="black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ตัวชี้วัดที่</a:t>
            </a:r>
            <a:r>
              <a:rPr lang="en-US" sz="1800" b="1" dirty="0">
                <a:solidFill>
                  <a:prstClr val="black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3</a:t>
            </a:r>
            <a:r>
              <a:rPr lang="th-TH" sz="1800" b="1" dirty="0">
                <a:solidFill>
                  <a:prstClr val="black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</a:t>
            </a:r>
            <a:r>
              <a:rPr lang="en-US" sz="1800" b="1" dirty="0">
                <a:solidFill>
                  <a:prstClr val="black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: </a:t>
            </a:r>
            <a:r>
              <a:rPr lang="th-TH" altLang="en-US" sz="1800" b="1" dirty="0">
                <a:solidFill>
                  <a:srgbClr val="000000"/>
                </a:solidFill>
                <a:latin typeface="TH SarabunPSK" panose="020B0500040200020003" pitchFamily="34" charset="-34"/>
                <a:cs typeface="TH SarabunPSK" panose="020B0500040200020003" pitchFamily="34" charset="-34"/>
                <a:sym typeface="Arial" panose="020B0604020202020204" pitchFamily="34" charset="0"/>
              </a:rPr>
              <a:t>อัตราการขยายตัวของมูลค่าสินค้าเกษตรปลอดภัยที่เป็นสินค้าอินทรีย์ </a:t>
            </a:r>
            <a:r>
              <a:rPr lang="th-TH" altLang="en-US" sz="1800" b="1" dirty="0">
                <a:solidFill>
                  <a:srgbClr val="0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(ปีงบประมาณ)</a:t>
            </a:r>
            <a:r>
              <a:rPr lang="en-US" sz="1800" b="1" dirty="0">
                <a:solidFill>
                  <a:prstClr val="black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</a:t>
            </a:r>
            <a:endParaRPr lang="en-US" sz="1800" b="1" dirty="0">
              <a:solidFill>
                <a:prstClr val="black"/>
              </a:solidFill>
              <a:highlight>
                <a:srgbClr val="FFFF00"/>
              </a:highlight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3CAC797B-ADB6-6DD8-80FE-997BB535307C}"/>
              </a:ext>
            </a:extLst>
          </p:cNvPr>
          <p:cNvSpPr/>
          <p:nvPr/>
        </p:nvSpPr>
        <p:spPr>
          <a:xfrm>
            <a:off x="9976513" y="6527804"/>
            <a:ext cx="2229133" cy="343843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en-US" sz="1800">
              <a:solidFill>
                <a:prstClr val="white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grpSp>
        <p:nvGrpSpPr>
          <p:cNvPr id="21" name="Group 20">
            <a:extLst>
              <a:ext uri="{FF2B5EF4-FFF2-40B4-BE49-F238E27FC236}">
                <a16:creationId xmlns:a16="http://schemas.microsoft.com/office/drawing/2014/main" id="{DCC1555F-3002-CD2A-13E4-DC1C046F7DC7}"/>
              </a:ext>
            </a:extLst>
          </p:cNvPr>
          <p:cNvGrpSpPr/>
          <p:nvPr/>
        </p:nvGrpSpPr>
        <p:grpSpPr>
          <a:xfrm>
            <a:off x="0" y="0"/>
            <a:ext cx="12215748" cy="601027"/>
            <a:chOff x="23748" y="26478"/>
            <a:chExt cx="12192000" cy="575348"/>
          </a:xfrm>
        </p:grpSpPr>
        <p:grpSp>
          <p:nvGrpSpPr>
            <p:cNvPr id="24" name="Group 23">
              <a:extLst>
                <a:ext uri="{FF2B5EF4-FFF2-40B4-BE49-F238E27FC236}">
                  <a16:creationId xmlns:a16="http://schemas.microsoft.com/office/drawing/2014/main" id="{518BB069-E069-641A-25DC-200742BCB2E8}"/>
                </a:ext>
              </a:extLst>
            </p:cNvPr>
            <p:cNvGrpSpPr/>
            <p:nvPr/>
          </p:nvGrpSpPr>
          <p:grpSpPr>
            <a:xfrm>
              <a:off x="23748" y="26478"/>
              <a:ext cx="12192000" cy="575348"/>
              <a:chOff x="-38364" y="573594"/>
              <a:chExt cx="12192000" cy="575348"/>
            </a:xfrm>
          </p:grpSpPr>
          <p:sp>
            <p:nvSpPr>
              <p:cNvPr id="26" name="Rectangle 25">
                <a:extLst>
                  <a:ext uri="{FF2B5EF4-FFF2-40B4-BE49-F238E27FC236}">
                    <a16:creationId xmlns:a16="http://schemas.microsoft.com/office/drawing/2014/main" id="{B337728A-0B51-AF2C-DE3E-D8CEB18B5B3E}"/>
                  </a:ext>
                </a:extLst>
              </p:cNvPr>
              <p:cNvSpPr/>
              <p:nvPr/>
            </p:nvSpPr>
            <p:spPr>
              <a:xfrm>
                <a:off x="-38364" y="573594"/>
                <a:ext cx="12192000" cy="557396"/>
              </a:xfrm>
              <a:prstGeom prst="rect">
                <a:avLst/>
              </a:prstGeom>
              <a:solidFill>
                <a:srgbClr val="00206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defRPr/>
                </a:pPr>
                <a:endParaRPr lang="en-US" sz="1800">
                  <a:solidFill>
                    <a:prstClr val="white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endParaRPr>
              </a:p>
            </p:txBody>
          </p:sp>
          <p:sp>
            <p:nvSpPr>
              <p:cNvPr id="27" name="TextBox 20">
                <a:extLst>
                  <a:ext uri="{FF2B5EF4-FFF2-40B4-BE49-F238E27FC236}">
                    <a16:creationId xmlns:a16="http://schemas.microsoft.com/office/drawing/2014/main" id="{184FCA17-35A0-C51B-5B67-7E6942A53D2D}"/>
                  </a:ext>
                </a:extLst>
              </p:cNvPr>
              <p:cNvSpPr txBox="1"/>
              <p:nvPr/>
            </p:nvSpPr>
            <p:spPr>
              <a:xfrm>
                <a:off x="-34190" y="607566"/>
                <a:ext cx="7197911" cy="54137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>
                  <a:lnSpc>
                    <a:spcPts val="1800"/>
                  </a:lnSpc>
                  <a:defRPr/>
                </a:pPr>
                <a:r>
                  <a:rPr lang="th-TH" sz="2000" b="1" dirty="0">
                    <a:solidFill>
                      <a:prstClr val="white"/>
                    </a:solidFill>
                    <a:latin typeface="TH SarabunPSK" panose="020B0500040200020003" pitchFamily="34" charset="-34"/>
                    <a:ea typeface="Tahoma" panose="020B0604030504040204" pitchFamily="34" charset="0"/>
                    <a:cs typeface="TH SarabunPSK" panose="020B0500040200020003" pitchFamily="34" charset="-34"/>
                  </a:rPr>
                  <a:t>ตัวชี้วัดกรมปศุสัตว์</a:t>
                </a:r>
              </a:p>
              <a:p>
                <a:pPr>
                  <a:lnSpc>
                    <a:spcPts val="1800"/>
                  </a:lnSpc>
                  <a:defRPr/>
                </a:pPr>
                <a:r>
                  <a:rPr lang="th-TH" sz="1800" b="1" dirty="0">
                    <a:solidFill>
                      <a:prstClr val="white"/>
                    </a:solidFill>
                    <a:latin typeface="TH SarabunPSK" panose="020B0500040200020003" pitchFamily="34" charset="-34"/>
                    <a:ea typeface="Tahoma" panose="020B0604030504040204" pitchFamily="34" charset="0"/>
                    <a:cs typeface="TH SarabunPSK" panose="020B0500040200020003" pitchFamily="34" charset="-34"/>
                  </a:rPr>
                  <a:t>ตามมาตรการปรับปรุงประสิทธิภาพในการปฏิบัติราชการ ประจำปีงบประมาณ พ.ศ. </a:t>
                </a:r>
                <a:r>
                  <a:rPr lang="en-US" sz="1800" b="1" dirty="0">
                    <a:solidFill>
                      <a:prstClr val="white"/>
                    </a:solidFill>
                    <a:latin typeface="TH SarabunPSK" panose="020B0500040200020003" pitchFamily="34" charset="-34"/>
                    <a:ea typeface="Tahoma" panose="020B0604030504040204" pitchFamily="34" charset="0"/>
                    <a:cs typeface="TH SarabunPSK" panose="020B0500040200020003" pitchFamily="34" charset="-34"/>
                  </a:rPr>
                  <a:t>2569 - 2570</a:t>
                </a:r>
                <a:endParaRPr lang="th-TH" sz="1800" b="1" dirty="0">
                  <a:solidFill>
                    <a:prstClr val="white"/>
                  </a:solidFill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endParaRPr>
              </a:p>
            </p:txBody>
          </p:sp>
        </p:grpSp>
        <p:sp>
          <p:nvSpPr>
            <p:cNvPr id="25" name="TextBox 24">
              <a:extLst>
                <a:ext uri="{FF2B5EF4-FFF2-40B4-BE49-F238E27FC236}">
                  <a16:creationId xmlns:a16="http://schemas.microsoft.com/office/drawing/2014/main" id="{97DF9391-9B8C-5790-F8C8-F7C24B06C3B4}"/>
                </a:ext>
              </a:extLst>
            </p:cNvPr>
            <p:cNvSpPr txBox="1"/>
            <p:nvPr/>
          </p:nvSpPr>
          <p:spPr>
            <a:xfrm>
              <a:off x="9808446" y="133481"/>
              <a:ext cx="2168443" cy="353552"/>
            </a:xfrm>
            <a:prstGeom prst="rect">
              <a:avLst/>
            </a:prstGeom>
            <a:solidFill>
              <a:schemeClr val="accent2"/>
            </a:solidFill>
          </p:spPr>
          <p:txBody>
            <a:bodyPr wrap="square" rtlCol="0">
              <a:spAutoFit/>
            </a:bodyPr>
            <a:lstStyle/>
            <a:p>
              <a:pPr algn="ctr">
                <a:defRPr/>
              </a:pPr>
              <a:r>
                <a:rPr lang="en-US" sz="1800" b="1" dirty="0">
                  <a:solidFill>
                    <a:prstClr val="white"/>
                  </a:solidFill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  <a:t>SKPI</a:t>
              </a:r>
            </a:p>
          </p:txBody>
        </p:sp>
      </p:grpSp>
      <p:sp>
        <p:nvSpPr>
          <p:cNvPr id="14" name="Google Shape;266;p8">
            <a:extLst>
              <a:ext uri="{FF2B5EF4-FFF2-40B4-BE49-F238E27FC236}">
                <a16:creationId xmlns:a16="http://schemas.microsoft.com/office/drawing/2014/main" id="{85B3CAE8-F895-A508-3654-1EFDFE24B097}"/>
              </a:ext>
            </a:extLst>
          </p:cNvPr>
          <p:cNvSpPr/>
          <p:nvPr/>
        </p:nvSpPr>
        <p:spPr>
          <a:xfrm>
            <a:off x="38417" y="2150057"/>
            <a:ext cx="7648575" cy="264647"/>
          </a:xfrm>
          <a:prstGeom prst="rect">
            <a:avLst/>
          </a:prstGeom>
          <a:noFill/>
          <a:ln>
            <a:noFill/>
          </a:ln>
        </p:spPr>
        <p:txBody>
          <a:bodyPr spcFirstLastPara="1" lIns="91425" tIns="45700" rIns="91425" bIns="4570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Sarabun"/>
              <a:buNone/>
              <a:tabLst/>
              <a:defRPr/>
            </a:pPr>
            <a:r>
              <a:rPr kumimoji="0" lang="th-TH" sz="14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เป้าหมาย ปี 2569 </a:t>
            </a:r>
            <a:r>
              <a:rPr kumimoji="0" lang="th-TH" sz="1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:</a:t>
            </a:r>
            <a:r>
              <a:rPr kumimoji="0" lang="th-TH" sz="1400" b="0" i="0" u="none" strike="noStrike" kern="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 </a:t>
            </a:r>
            <a:r>
              <a:rPr kumimoji="0" lang="en-US" sz="1400" b="0" i="0" u="none" strike="noStrike" kern="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(</a:t>
            </a:r>
            <a:r>
              <a:rPr kumimoji="0" lang="th-TH" sz="1400" b="0" i="0" u="none" strike="noStrike" kern="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ไม่น้อยกว่าผลการดำเนินงานปี 2568</a:t>
            </a:r>
            <a:r>
              <a:rPr kumimoji="0" lang="en-US" sz="1400" b="0" i="0" u="none" strike="noStrike" kern="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)</a:t>
            </a:r>
            <a:r>
              <a:rPr kumimoji="0" lang="th-TH" sz="1400" b="0" i="0" u="none" strike="noStrike" kern="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 </a:t>
            </a:r>
            <a:r>
              <a:rPr kumimoji="0" lang="th-TH" sz="1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และ</a:t>
            </a:r>
            <a:r>
              <a:rPr kumimoji="0" lang="th-TH" sz="14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เป้าหมายปี 2570 </a:t>
            </a:r>
            <a:r>
              <a:rPr kumimoji="0" lang="en-US" sz="14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: </a:t>
            </a:r>
            <a:r>
              <a:rPr kumimoji="0" lang="en-US" sz="1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(</a:t>
            </a:r>
            <a:r>
              <a:rPr kumimoji="0" lang="th-TH" sz="1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ไม่น้อยกว่าผลการดำเนินงานปี 2569</a:t>
            </a:r>
            <a:r>
              <a:rPr kumimoji="0" lang="en-US" sz="1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)</a:t>
            </a:r>
            <a:r>
              <a:rPr kumimoji="0" lang="th-TH" sz="1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 </a:t>
            </a:r>
            <a:endParaRPr kumimoji="0" sz="1400" b="0" i="0" u="none" strike="noStrike" kern="0" cap="none" spc="0" normalizeH="0" baseline="0" noProof="0" dirty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TH SarabunPSK" panose="020B0500040200020003" pitchFamily="34" charset="-34"/>
              <a:cs typeface="TH SarabunPSK" panose="020B0500040200020003" pitchFamily="34" charset="-34"/>
              <a:sym typeface="Arial"/>
            </a:endParaRPr>
          </a:p>
        </p:txBody>
      </p:sp>
      <p:sp>
        <p:nvSpPr>
          <p:cNvPr id="15" name="Rectangle 10">
            <a:extLst>
              <a:ext uri="{FF2B5EF4-FFF2-40B4-BE49-F238E27FC236}">
                <a16:creationId xmlns:a16="http://schemas.microsoft.com/office/drawing/2014/main" id="{1E40F09C-97E2-7A9A-F2CC-6DF69AB6E7D2}"/>
              </a:ext>
            </a:extLst>
          </p:cNvPr>
          <p:cNvSpPr/>
          <p:nvPr/>
        </p:nvSpPr>
        <p:spPr>
          <a:xfrm>
            <a:off x="8730780" y="1647865"/>
            <a:ext cx="3461220" cy="2872180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Rectangle 13">
            <a:extLst>
              <a:ext uri="{FF2B5EF4-FFF2-40B4-BE49-F238E27FC236}">
                <a16:creationId xmlns:a16="http://schemas.microsoft.com/office/drawing/2014/main" id="{3998AE67-9077-4A90-AF2D-61473237F129}"/>
              </a:ext>
            </a:extLst>
          </p:cNvPr>
          <p:cNvSpPr/>
          <p:nvPr/>
        </p:nvSpPr>
        <p:spPr>
          <a:xfrm>
            <a:off x="7452485" y="653404"/>
            <a:ext cx="909223" cy="307777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none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รหัส </a:t>
            </a: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 030201</a:t>
            </a:r>
          </a:p>
        </p:txBody>
      </p:sp>
      <p:sp>
        <p:nvSpPr>
          <p:cNvPr id="17" name="Rectangle 17">
            <a:extLst>
              <a:ext uri="{FF2B5EF4-FFF2-40B4-BE49-F238E27FC236}">
                <a16:creationId xmlns:a16="http://schemas.microsoft.com/office/drawing/2014/main" id="{7AF4ED0B-622B-3DBC-43FF-C37F506DBF74}"/>
              </a:ext>
            </a:extLst>
          </p:cNvPr>
          <p:cNvSpPr>
            <a:spLocks noChangeArrowheads="1"/>
          </p:cNvSpPr>
          <p:nvPr/>
        </p:nvSpPr>
        <p:spPr bwMode="auto">
          <a:xfrm>
            <a:off x="9104741" y="2035008"/>
            <a:ext cx="1914307" cy="2382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6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alt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แผนแม่บท </a:t>
            </a:r>
            <a:r>
              <a:rPr kumimoji="0" lang="en-US" alt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alt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ประเด็นที่ </a:t>
            </a:r>
            <a:r>
              <a:rPr kumimoji="0" lang="en-US" alt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3 </a:t>
            </a:r>
            <a:r>
              <a:rPr kumimoji="0" lang="th-TH" alt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การเกษตร</a:t>
            </a:r>
            <a:endParaRPr kumimoji="0" lang="en-US" altLang="en-US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cxnSp>
        <p:nvCxnSpPr>
          <p:cNvPr id="18" name="Elbow Connector 23">
            <a:extLst>
              <a:ext uri="{FF2B5EF4-FFF2-40B4-BE49-F238E27FC236}">
                <a16:creationId xmlns:a16="http://schemas.microsoft.com/office/drawing/2014/main" id="{A432293E-2F7B-10FD-1F9A-4CB8E1CC9477}"/>
              </a:ext>
            </a:extLst>
          </p:cNvPr>
          <p:cNvCxnSpPr>
            <a:cxnSpLocks/>
          </p:cNvCxnSpPr>
          <p:nvPr/>
        </p:nvCxnSpPr>
        <p:spPr>
          <a:xfrm rot="16200000" flipH="1">
            <a:off x="8266696" y="978188"/>
            <a:ext cx="830491" cy="485997"/>
          </a:xfrm>
          <a:prstGeom prst="bentConnector3">
            <a:avLst>
              <a:gd name="adj1" fmla="val -294"/>
            </a:avLst>
          </a:prstGeom>
          <a:ln>
            <a:solidFill>
              <a:srgbClr val="3B9B33"/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20" name="Table 20">
            <a:extLst>
              <a:ext uri="{FF2B5EF4-FFF2-40B4-BE49-F238E27FC236}">
                <a16:creationId xmlns:a16="http://schemas.microsoft.com/office/drawing/2014/main" id="{0B06D918-2DC4-1C30-5A72-F73E040F8F39}"/>
              </a:ext>
            </a:extLst>
          </p:cNvPr>
          <p:cNvGraphicFramePr>
            <a:graphicFrameLocks noGrp="1"/>
          </p:cNvGraphicFramePr>
          <p:nvPr/>
        </p:nvGraphicFramePr>
        <p:xfrm>
          <a:off x="8802368" y="2367930"/>
          <a:ext cx="3318044" cy="138765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2951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2951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82951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829511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263439">
                <a:tc gridSpan="4">
                  <a:txBody>
                    <a:bodyPr/>
                    <a:lstStyle/>
                    <a:p>
                      <a:pPr algn="ctr"/>
                      <a:r>
                        <a:rPr lang="th-TH" sz="13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ค่าเป้าหมาย</a:t>
                      </a:r>
                      <a:endParaRPr lang="en-US" sz="1300" baseline="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1421" marR="91421" marT="45539" marB="45539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63439">
                <a:tc>
                  <a:txBody>
                    <a:bodyPr/>
                    <a:lstStyle/>
                    <a:p>
                      <a:pPr algn="ctr"/>
                      <a:r>
                        <a:rPr lang="en-US" sz="13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2561-2565</a:t>
                      </a:r>
                    </a:p>
                  </a:txBody>
                  <a:tcPr marL="91421" marR="91421" marT="45539" marB="45539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300">
                          <a:solidFill>
                            <a:srgbClr val="00800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2566-2570</a:t>
                      </a:r>
                    </a:p>
                  </a:txBody>
                  <a:tcPr marL="91421" marR="91421" marT="45539" marB="45539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3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2571-2575</a:t>
                      </a:r>
                    </a:p>
                  </a:txBody>
                  <a:tcPr marL="91421" marR="91421" marT="45539" marB="45539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3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2576-2580</a:t>
                      </a:r>
                    </a:p>
                  </a:txBody>
                  <a:tcPr marL="91421" marR="91421" marT="45539" marB="45539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33074">
                <a:tc>
                  <a:txBody>
                    <a:bodyPr/>
                    <a:lstStyle/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3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ขยายตัว</a:t>
                      </a:r>
                    </a:p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3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ร้อยละ </a:t>
                      </a:r>
                      <a:r>
                        <a:rPr lang="en-US" sz="13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3</a:t>
                      </a:r>
                      <a:endParaRPr lang="th-TH" sz="13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1421" marR="91421" marT="45539" marB="45539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300" baseline="0" dirty="0">
                          <a:solidFill>
                            <a:srgbClr val="00800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(1) ไม่น้อยกว่า ร้อยละ 5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300" baseline="0" dirty="0">
                          <a:solidFill>
                            <a:srgbClr val="00800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(2) ไม่น้อยกว่า ร้อยละ 5</a:t>
                      </a:r>
                    </a:p>
                  </a:txBody>
                  <a:tcPr marL="91421" marR="91421" marT="45539" marB="45539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30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(1) ไม่น้อยกว่า ร้อยละ 5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30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(2) ไม่น้อยกว่า ร้อยละ 5</a:t>
                      </a:r>
                    </a:p>
                  </a:txBody>
                  <a:tcPr marL="91421" marR="91421" marT="45539" marB="45539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30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(1) ไม่น้อยกว่า ร้อยละ 5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30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(2) ไม่น้อยกว่า ร้อยละ 5</a:t>
                      </a:r>
                    </a:p>
                  </a:txBody>
                  <a:tcPr marL="91421" marR="91421" marT="45539" marB="45539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pic>
        <p:nvPicPr>
          <p:cNvPr id="22" name="Picture 21">
            <a:extLst>
              <a:ext uri="{FF2B5EF4-FFF2-40B4-BE49-F238E27FC236}">
                <a16:creationId xmlns:a16="http://schemas.microsoft.com/office/drawing/2014/main" id="{CFA6E584-EE6C-FF80-03E4-DFF01B541B2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77005" y="1705871"/>
            <a:ext cx="286662" cy="2956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" name="Picture 42" descr="3) แผนแม่บทประเด็น การเกษตร – NSCR">
            <a:extLst>
              <a:ext uri="{FF2B5EF4-FFF2-40B4-BE49-F238E27FC236}">
                <a16:creationId xmlns:a16="http://schemas.microsoft.com/office/drawing/2014/main" id="{C8C93D15-3D88-2D10-86B3-355C756305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54922" y="2005841"/>
            <a:ext cx="316536" cy="3174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8" name="TextBox 19">
            <a:extLst>
              <a:ext uri="{FF2B5EF4-FFF2-40B4-BE49-F238E27FC236}">
                <a16:creationId xmlns:a16="http://schemas.microsoft.com/office/drawing/2014/main" id="{7D401A02-CECC-C332-3357-61B4EC67C4D6}"/>
              </a:ext>
            </a:extLst>
          </p:cNvPr>
          <p:cNvSpPr txBox="1"/>
          <p:nvPr/>
        </p:nvSpPr>
        <p:spPr>
          <a:xfrm>
            <a:off x="9012238" y="744538"/>
            <a:ext cx="3171825" cy="959622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  <a:sym typeface="Arial"/>
              </a:rPr>
              <a:t>ปี66</a:t>
            </a: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  <a:sym typeface="Arial"/>
              </a:rPr>
              <a:t> : </a:t>
            </a: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  <a:sym typeface="Arial"/>
              </a:rPr>
              <a:t>อัตราการขยายตัวของมูลค่าของสินค้าเกษตรปลอดภัยที่ได้รับการรับรอง ได้แก่ </a:t>
            </a:r>
            <a:b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  <a:sym typeface="Arial"/>
              </a:rPr>
            </a:b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  <a:sym typeface="Arial"/>
              </a:rPr>
              <a:t>(1) สินค้าเกษตรที่ผ่านการตรวจรับรองมาตรฐานการปฏิบัติทางการเกษตรที่ดี และ </a:t>
            </a:r>
            <a:b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  <a:sym typeface="Arial"/>
              </a:rPr>
            </a:b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  <a:sym typeface="Arial"/>
              </a:rPr>
              <a:t>(2) สินค้าอินทรีย์ (เฉลี่ยร้อยละ)</a:t>
            </a:r>
            <a:endParaRPr kumimoji="0" lang="en-US" sz="1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9" name="Rectangle 35">
            <a:extLst>
              <a:ext uri="{FF2B5EF4-FFF2-40B4-BE49-F238E27FC236}">
                <a16:creationId xmlns:a16="http://schemas.microsoft.com/office/drawing/2014/main" id="{91FBAD11-F5BB-866F-5B3E-4958EDEE39FE}"/>
              </a:ext>
            </a:extLst>
          </p:cNvPr>
          <p:cNvSpPr/>
          <p:nvPr/>
        </p:nvSpPr>
        <p:spPr>
          <a:xfrm>
            <a:off x="38417" y="1038266"/>
            <a:ext cx="8516379" cy="118064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801688" marR="0" lvl="0" indent="-801688" algn="l" defTabSz="914400" rtl="0" eaLnBrk="1" fontAlgn="auto" latinLnBrk="0" hangingPunct="1">
              <a:lnSpc>
                <a:spcPts val="14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801688" algn="l"/>
              </a:tabLst>
              <a:defRPr/>
            </a:pP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cs typeface="TH SarabunPSK" panose="020B0500040200020003" pitchFamily="34" charset="-34"/>
              </a:rPr>
              <a:t>คำอธิบาย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cs typeface="TH SarabunPSK" panose="020B0500040200020003" pitchFamily="34" charset="-34"/>
              </a:rPr>
              <a:t>:	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สินค้าเกษตรปลอดภัย หมายถึง </a:t>
            </a:r>
            <a:r>
              <a:rPr kumimoji="0" lang="th-TH" sz="14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การทำ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การเกษตรที่เป็นมิตรต่อสิ่งแวดล้อม ได้ผลผลิตสินค้าเกษตรที่มีความปลอดภัยจากสารพิษหรือสารปนเปื้อนที่ส่งผลกระทบต่อสุขภาพของผู้ผลิตและผู้บริโภค และสิ่งแวดล้อม รวมทั้งสินค้าเกษตรที่ได้รับการรับรองมาตรฐานต่างประกอบด้วยมาตรฐาน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GAP 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และมาตรฐานเกษตรอินทรีย์ (ระดับชุมชน ระดับประเทศ และระดับสากล) </a:t>
            </a:r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Tahoma" panose="020B0604030504040204" pitchFamily="34" charset="0"/>
              <a:cs typeface="TH SarabunPSK" panose="020B0500040200020003" pitchFamily="34" charset="-34"/>
            </a:endParaRPr>
          </a:p>
          <a:p>
            <a:pPr marL="801688" marR="0" lvl="0" indent="-801688" algn="l" defTabSz="914400" rtl="0" eaLnBrk="1" fontAlgn="auto" latinLnBrk="0" hangingPunct="1">
              <a:lnSpc>
                <a:spcPts val="14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801688" algn="l"/>
              </a:tabLst>
              <a:defRPr/>
            </a:pP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สินค้าเกษตรอินทรีย์ 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ประกอบด้วย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: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ข้าวอินทรีย์  พืชอินทรีย์ (มะพร้าวแกง/มะพร้าวอ่อน มันสำปะหลัง กล้วย มังคุด อ้อยโรงงาน มะม่วง ทุเรียน </a:t>
            </a:r>
            <a:b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</a:b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                         ลองกอง/ลางสาด/ดูกู เห็ด) ปศุสัตว์อินทรีย์ (โคนมและน้ำนมดิบ ไก่ไข่และไข่ไก่ ไก่เนื้อ) ประมงอินทรีย์</a:t>
            </a:r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Tahoma" panose="020B0604030504040204" pitchFamily="34" charset="0"/>
              <a:cs typeface="TH SarabunPSK" panose="020B0500040200020003" pitchFamily="34" charset="-34"/>
            </a:endParaRPr>
          </a:p>
          <a:p>
            <a:pPr marL="0" marR="0" lvl="0" indent="0" algn="l" defTabSz="914400" rtl="0" eaLnBrk="1" fontAlgn="auto" latinLnBrk="0" hangingPunct="1">
              <a:lnSpc>
                <a:spcPts val="14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แหล่งอ้างอิง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: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cs typeface="TH SarabunPSK" panose="020B0500040200020003" pitchFamily="34" charset="-34"/>
              </a:rPr>
              <a:t>สำนักงานเศรษฐกิจการเกษตรรวบรวมและตรวจสอบข้อมูลจากหน่วยงานที่รับผิดชอบแต่ละสินค้า</a:t>
            </a:r>
            <a:endParaRPr kumimoji="0" lang="en-US" sz="1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Tahoma" panose="020B0604030504040204" pitchFamily="34" charset="0"/>
              <a:cs typeface="TH SarabunPSK" panose="020B0500040200020003" pitchFamily="34" charset="-34"/>
              <a:sym typeface="Arial"/>
            </a:endParaRPr>
          </a:p>
        </p:txBody>
      </p:sp>
      <p:sp>
        <p:nvSpPr>
          <p:cNvPr id="31" name="Rectangle 3">
            <a:extLst>
              <a:ext uri="{FF2B5EF4-FFF2-40B4-BE49-F238E27FC236}">
                <a16:creationId xmlns:a16="http://schemas.microsoft.com/office/drawing/2014/main" id="{B1BF6496-C6A5-280B-00AD-5898CCC7D18E}"/>
              </a:ext>
            </a:extLst>
          </p:cNvPr>
          <p:cNvSpPr/>
          <p:nvPr/>
        </p:nvSpPr>
        <p:spPr>
          <a:xfrm>
            <a:off x="68263" y="6251575"/>
            <a:ext cx="6775132" cy="2705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546100" algn="l"/>
              </a:tabLst>
              <a:defRPr/>
            </a:pP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ผู้รับผิดชอบการรายงานผล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th-TH" sz="1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  <a:sym typeface="Sarabun"/>
              </a:rPr>
              <a:t>สำนักงานปลัด</a:t>
            </a:r>
            <a:r>
              <a:rPr kumimoji="0" lang="th-TH" sz="1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กระทรวงเกษตรและสหกรณ์      </a:t>
            </a:r>
            <a:r>
              <a:rPr kumimoji="0" lang="th-TH" alt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ช่วงเวลารายงานผล </a:t>
            </a:r>
            <a:r>
              <a:rPr kumimoji="0" lang="en-US" alt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alt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ทุกปีงบประมาณ</a:t>
            </a:r>
            <a:endParaRPr kumimoji="0" lang="en-US" altLang="en-US" sz="1400" b="0" i="0" u="none" strike="noStrike" kern="1200" cap="none" spc="0" normalizeH="0" baseline="0" noProof="0" dirty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32" name="Google Shape;253;p8">
            <a:extLst>
              <a:ext uri="{FF2B5EF4-FFF2-40B4-BE49-F238E27FC236}">
                <a16:creationId xmlns:a16="http://schemas.microsoft.com/office/drawing/2014/main" id="{DA824CA7-F34A-22B2-5A79-524375E2F424}"/>
              </a:ext>
            </a:extLst>
          </p:cNvPr>
          <p:cNvSpPr/>
          <p:nvPr/>
        </p:nvSpPr>
        <p:spPr>
          <a:xfrm>
            <a:off x="11129" y="6481442"/>
            <a:ext cx="9964722" cy="387758"/>
          </a:xfrm>
          <a:prstGeom prst="rect">
            <a:avLst/>
          </a:prstGeom>
          <a:solidFill>
            <a:srgbClr val="F2F2F2"/>
          </a:solidFill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Sarabun"/>
              <a:buNone/>
              <a:tabLst>
                <a:tab pos="631825" algn="l"/>
              </a:tabLst>
              <a:defRPr/>
            </a:pPr>
            <a:r>
              <a:rPr kumimoji="0" lang="th-TH" sz="12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แหล่งอ้างอิง </a:t>
            </a:r>
            <a:r>
              <a:rPr kumimoji="0" lang="th-TH" sz="1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:	ข้อมูลจาก เอกสารประกอบแผนแม่บทภายใต้ยุทธศาสตร์ชาติฯ (ฉบับแก้ไขเพิ่มเติม) ที่มา </a:t>
            </a:r>
            <a:r>
              <a:rPr kumimoji="0" lang="en-US" sz="1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  <a:hlinkClick r:id="rId4"/>
              </a:rPr>
              <a:t>https://www.nesdc.go.th/download/document/NSCR/Masterplan2566-2580.pdf</a:t>
            </a:r>
            <a:r>
              <a:rPr kumimoji="0" lang="th-TH" sz="1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 และ</a:t>
            </a:r>
            <a:br>
              <a:rPr kumimoji="0" lang="th-TH" sz="1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</a:br>
            <a:r>
              <a:rPr kumimoji="0" lang="th-TH" sz="1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	รายงานสรุปผลการดำเนินการตามยุทธศาสตร์ชาติ ประจำปี 2567 ที่มา </a:t>
            </a:r>
            <a:r>
              <a:rPr kumimoji="0" lang="en-US" sz="1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  <a:hlinkClick r:id="rId5"/>
              </a:rPr>
              <a:t>https://www.nesdc.go.th/download/document/NSCR/NS67_Book.pdf</a:t>
            </a:r>
            <a:r>
              <a:rPr kumimoji="0" lang="th-TH" sz="1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 </a:t>
            </a:r>
          </a:p>
        </p:txBody>
      </p:sp>
      <p:graphicFrame>
        <p:nvGraphicFramePr>
          <p:cNvPr id="35" name="Table 11">
            <a:extLst>
              <a:ext uri="{FF2B5EF4-FFF2-40B4-BE49-F238E27FC236}">
                <a16:creationId xmlns:a16="http://schemas.microsoft.com/office/drawing/2014/main" id="{98D19E01-5F4F-FEFF-DC6E-51A7095D326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38845506"/>
              </p:ext>
            </p:extLst>
          </p:nvPr>
        </p:nvGraphicFramePr>
        <p:xfrm>
          <a:off x="68265" y="4398700"/>
          <a:ext cx="3239379" cy="1717635"/>
        </p:xfrm>
        <a:graphic>
          <a:graphicData uri="http://schemas.openxmlformats.org/drawingml/2006/table">
            <a:tbl>
              <a:tblPr firstRow="1" bandRow="1"/>
              <a:tblGrid>
                <a:gridCol w="107979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7979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7979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214395">
                <a:tc gridSpan="3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เกณฑ์การประเมินปี</a:t>
                      </a:r>
                      <a:r>
                        <a:rPr lang="en-US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2569 </a:t>
                      </a: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รอบที่ 1 </a:t>
                      </a:r>
                      <a:r>
                        <a:rPr lang="en-US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(6 </a:t>
                      </a: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เดือน</a:t>
                      </a:r>
                      <a:r>
                        <a:rPr lang="en-US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endParaRPr lang="en-US" sz="1400" kern="1200" noProof="0" dirty="0">
                        <a:solidFill>
                          <a:schemeClr val="dk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0" marR="121932" marT="43717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8112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เป้าหมายขั้นต้น (50)</a:t>
                      </a:r>
                    </a:p>
                  </a:txBody>
                  <a:tcPr marL="121932" marR="121932" marT="43717" marB="43717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เป้าหมายมาตรฐาน (</a:t>
                      </a:r>
                      <a:r>
                        <a:rPr lang="en-US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75</a:t>
                      </a: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</a:p>
                  </a:txBody>
                  <a:tcPr marL="121932" marR="121932" marT="43717" marB="43717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เป้าหมายขั้นสูง (100)</a:t>
                      </a:r>
                    </a:p>
                  </a:txBody>
                  <a:tcPr marL="121932" marR="121932" marT="43717" marB="43717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24000"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จัดทำแผนปฏิบัติงานขับเคลื่อน</a:t>
                      </a:r>
                      <a:b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</a:br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การเพิ่มมูลค่าสินค้าเกษตรอินทรีย์</a:t>
                      </a:r>
                    </a:p>
                  </a:txBody>
                  <a:tcPr marL="72000" marR="7620" marT="7620" marB="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ขับเคลื่อนงานตามแผนงานโครงการ /แผนปฏิบัติการ </a:t>
                      </a: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สินค้าเกษตรอินทรีย์</a:t>
                      </a:r>
                      <a:endParaRPr lang="th-TH" sz="14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2000" marR="7620" marT="7620" marB="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รายงานการติดตามความก้าวหน้าการปฏิบัติงานตามแผน รอบ 6 เดือน </a:t>
                      </a:r>
                    </a:p>
                    <a:p>
                      <a:pPr algn="ctr" rtl="0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และข้อเสนอแนะ</a:t>
                      </a:r>
                    </a:p>
                  </a:txBody>
                  <a:tcPr marL="72000" marR="7620" marT="7620" marB="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aphicFrame>
        <p:nvGraphicFramePr>
          <p:cNvPr id="37" name="Table 11">
            <a:extLst>
              <a:ext uri="{FF2B5EF4-FFF2-40B4-BE49-F238E27FC236}">
                <a16:creationId xmlns:a16="http://schemas.microsoft.com/office/drawing/2014/main" id="{8A771F5C-9CFD-E2F5-EAF9-1C749EBDAE0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30816925"/>
              </p:ext>
            </p:extLst>
          </p:nvPr>
        </p:nvGraphicFramePr>
        <p:xfrm>
          <a:off x="3404560" y="4390572"/>
          <a:ext cx="3461415" cy="1832085"/>
        </p:xfrm>
        <a:graphic>
          <a:graphicData uri="http://schemas.openxmlformats.org/drawingml/2006/table">
            <a:tbl>
              <a:tblPr firstRow="1" bandRow="1"/>
              <a:tblGrid>
                <a:gridCol w="115380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5380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5380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214395">
                <a:tc gridSpan="3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เกณฑ์การประเมินปี</a:t>
                      </a:r>
                      <a:r>
                        <a:rPr lang="en-US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2569 </a:t>
                      </a: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รอบที่ </a:t>
                      </a:r>
                      <a:r>
                        <a:rPr lang="en-US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</a:t>
                      </a: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en-US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(12 </a:t>
                      </a: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เดือน</a:t>
                      </a:r>
                      <a:r>
                        <a:rPr lang="en-US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endParaRPr lang="en-US" sz="1400" kern="1200" noProof="0" dirty="0">
                        <a:solidFill>
                          <a:schemeClr val="dk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0" marR="121932" marT="43717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8112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เป้าหมายขั้นต้น (50)</a:t>
                      </a:r>
                    </a:p>
                  </a:txBody>
                  <a:tcPr marL="121932" marR="121932" marT="43717" marB="43717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เป้าหมายมาตรฐาน (</a:t>
                      </a:r>
                      <a:r>
                        <a:rPr lang="en-US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75</a:t>
                      </a: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</a:p>
                  </a:txBody>
                  <a:tcPr marL="121932" marR="121932" marT="43717" marB="43717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เป้าหมายขั้นสูง (100)</a:t>
                      </a:r>
                    </a:p>
                  </a:txBody>
                  <a:tcPr marL="121932" marR="121932" marT="43717" marB="43717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24000">
                <a:tc>
                  <a:txBody>
                    <a:bodyPr/>
                    <a:lstStyle/>
                    <a:p>
                      <a:pPr algn="ctr" rtl="0" fontAlgn="ctr">
                        <a:buNone/>
                      </a:pPr>
                      <a:r>
                        <a:rPr lang="th-TH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ผลการดำเนินงานเฉลี่ย</a:t>
                      </a:r>
                      <a:br>
                        <a:rPr lang="th-TH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</a:br>
                      <a:r>
                        <a:rPr lang="th-TH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(3 ปี ย้อนหลัง)</a:t>
                      </a:r>
                    </a:p>
                  </a:txBody>
                  <a:tcPr marL="11430" marR="11430" marT="1143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buNone/>
                      </a:pPr>
                      <a:r>
                        <a:rPr lang="th-TH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ผลการดำเนินงานดีที่สุด</a:t>
                      </a:r>
                      <a:br>
                        <a:rPr lang="th-TH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</a:br>
                      <a:r>
                        <a:rPr lang="th-TH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(3 ปี ย้อนหลัง) </a:t>
                      </a:r>
                    </a:p>
                  </a:txBody>
                  <a:tcPr marL="11430" marR="11430" marT="1143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buNone/>
                      </a:pPr>
                      <a:r>
                        <a:rPr lang="th-TH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ผลการดำเนินงานที่ดีที่สุด</a:t>
                      </a:r>
                      <a:br>
                        <a:rPr lang="th-TH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</a:br>
                      <a:r>
                        <a:rPr lang="th-TH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(3 ปีย้อนหลัง) + </a:t>
                      </a:r>
                      <a:r>
                        <a:rPr lang="en-US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interval (0.5) </a:t>
                      </a:r>
                    </a:p>
                  </a:txBody>
                  <a:tcPr marL="11430" marR="11430" marT="1143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24000"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th-TH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ร้อยละ </a:t>
                      </a:r>
                      <a:r>
                        <a:rPr lang="en-US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8.39</a:t>
                      </a:r>
                    </a:p>
                  </a:txBody>
                  <a:tcPr marL="11430" marR="11430" marT="1143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th-TH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ร้อยละ </a:t>
                      </a:r>
                      <a:r>
                        <a:rPr lang="en-US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11.76 </a:t>
                      </a:r>
                    </a:p>
                  </a:txBody>
                  <a:tcPr marL="11430" marR="11430" marT="1143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th-TH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ร้อยละ </a:t>
                      </a:r>
                      <a:r>
                        <a:rPr lang="en-US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12.26 </a:t>
                      </a:r>
                    </a:p>
                  </a:txBody>
                  <a:tcPr marL="11430" marR="11430" marT="1143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40" name="Rectangle 16">
            <a:extLst>
              <a:ext uri="{FF2B5EF4-FFF2-40B4-BE49-F238E27FC236}">
                <a16:creationId xmlns:a16="http://schemas.microsoft.com/office/drawing/2014/main" id="{69F005EB-A764-175A-FE99-83FE1379F9E6}"/>
              </a:ext>
            </a:extLst>
          </p:cNvPr>
          <p:cNvSpPr>
            <a:spLocks noChangeArrowheads="1"/>
          </p:cNvSpPr>
          <p:nvPr/>
        </p:nvSpPr>
        <p:spPr bwMode="auto">
          <a:xfrm>
            <a:off x="9104741" y="1667639"/>
            <a:ext cx="2871683" cy="270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alt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ยุทธศาสตร์ชาติ</a:t>
            </a:r>
            <a:r>
              <a:rPr kumimoji="0" lang="en-US" alt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en-US" alt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 </a:t>
            </a:r>
            <a:r>
              <a:rPr kumimoji="0" lang="th-TH" alt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การสร้างความสามารถในการแข่งขัน</a:t>
            </a:r>
            <a:endParaRPr kumimoji="0" lang="en-US" altLang="en-US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grpSp>
        <p:nvGrpSpPr>
          <p:cNvPr id="41" name="กลุ่ม 4">
            <a:extLst>
              <a:ext uri="{FF2B5EF4-FFF2-40B4-BE49-F238E27FC236}">
                <a16:creationId xmlns:a16="http://schemas.microsoft.com/office/drawing/2014/main" id="{8A9866CA-FAF0-3041-E9D4-CB54F2AB651F}"/>
              </a:ext>
            </a:extLst>
          </p:cNvPr>
          <p:cNvGrpSpPr>
            <a:grpSpLocks/>
          </p:cNvGrpSpPr>
          <p:nvPr/>
        </p:nvGrpSpPr>
        <p:grpSpPr bwMode="auto">
          <a:xfrm>
            <a:off x="6401576" y="355826"/>
            <a:ext cx="1141178" cy="710467"/>
            <a:chOff x="7094185" y="1707729"/>
            <a:chExt cx="1164188" cy="613365"/>
          </a:xfrm>
        </p:grpSpPr>
        <p:pic>
          <p:nvPicPr>
            <p:cNvPr id="42" name="Picture 1" descr="C:\Users\dathpan\Downloads\056aac9a306aef891367aae43a86394b.jpg">
              <a:extLst>
                <a:ext uri="{FF2B5EF4-FFF2-40B4-BE49-F238E27FC236}">
                  <a16:creationId xmlns:a16="http://schemas.microsoft.com/office/drawing/2014/main" id="{5508534B-8C8B-1164-80D1-4599BC4534AC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319" t="8192" r="17099" b="14839"/>
            <a:stretch>
              <a:fillRect/>
            </a:stretch>
          </p:blipFill>
          <p:spPr bwMode="auto">
            <a:xfrm>
              <a:off x="7286862" y="1707729"/>
              <a:ext cx="742574" cy="6133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43" name="TextBox 2">
              <a:extLst>
                <a:ext uri="{FF2B5EF4-FFF2-40B4-BE49-F238E27FC236}">
                  <a16:creationId xmlns:a16="http://schemas.microsoft.com/office/drawing/2014/main" id="{C5AAA755-1935-4CCB-7750-1E6A851505FE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094185" y="1811512"/>
              <a:ext cx="1164188" cy="50485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1pPr>
              <a:lvl2pPr marL="742950" indent="-28575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2pPr>
              <a:lvl3pPr marL="11430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3pPr>
              <a:lvl4pPr marL="16002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4pPr>
              <a:lvl5pPr marL="20574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9pPr>
            </a:lstStyle>
            <a:p>
              <a:pPr algn="ctr" eaLnBrk="1" hangingPunct="1">
                <a:defRPr/>
              </a:pPr>
              <a:r>
                <a:rPr lang="th-TH" altLang="th-TH" sz="1600" b="1" dirty="0">
                  <a:solidFill>
                    <a:prstClr val="black"/>
                  </a:solidFill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  <a:t>น้ำหนัก</a:t>
              </a:r>
              <a:endParaRPr lang="en-US" altLang="th-TH" sz="1600" b="1" dirty="0">
                <a:solidFill>
                  <a:prstClr val="black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endParaRPr>
            </a:p>
            <a:p>
              <a:pPr algn="ctr">
                <a:defRPr/>
              </a:pPr>
              <a:r>
                <a:rPr lang="th-TH" sz="1600" b="1" dirty="0">
                  <a:solidFill>
                    <a:prstClr val="black"/>
                  </a:solidFill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  <a:t>1</a:t>
              </a:r>
              <a:r>
                <a:rPr lang="en-US" sz="1600" b="1" dirty="0">
                  <a:solidFill>
                    <a:prstClr val="black"/>
                  </a:solidFill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  <a:t>5</a:t>
              </a:r>
              <a:endParaRPr lang="th-TH" sz="1600" b="1" dirty="0">
                <a:solidFill>
                  <a:prstClr val="black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endParaRPr>
            </a:p>
          </p:txBody>
        </p:sp>
      </p:grpSp>
      <p:sp>
        <p:nvSpPr>
          <p:cNvPr id="6" name="ตัวแทนหมายเลขสไลด์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03A84D-25AB-4A54-984A-17CAA8DE083D}" type="slidenum">
              <a:rPr lang="en-US" smtClean="0"/>
              <a:pPr/>
              <a:t>5</a:t>
            </a:fld>
            <a:endParaRPr lang="en-US" dirty="0"/>
          </a:p>
        </p:txBody>
      </p:sp>
      <p:graphicFrame>
        <p:nvGraphicFramePr>
          <p:cNvPr id="33" name="ตาราง 3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63034222"/>
              </p:ext>
            </p:extLst>
          </p:nvPr>
        </p:nvGraphicFramePr>
        <p:xfrm>
          <a:off x="7944432" y="97605"/>
          <a:ext cx="820057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2005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th-TH" sz="1600" dirty="0" err="1">
                          <a:solidFill>
                            <a:sysClr val="windowText" lastClr="00000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สพส</a:t>
                      </a:r>
                      <a:r>
                        <a:rPr lang="th-TH" sz="1600" dirty="0">
                          <a:solidFill>
                            <a:sysClr val="windowText" lastClr="00000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.</a:t>
                      </a:r>
                      <a:endParaRPr lang="en-US" sz="1600" dirty="0">
                        <a:solidFill>
                          <a:sysClr val="windowText" lastClr="000000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34" name="Table 8">
            <a:extLst>
              <a:ext uri="{FF2B5EF4-FFF2-40B4-BE49-F238E27FC236}">
                <a16:creationId xmlns:a16="http://schemas.microsoft.com/office/drawing/2014/main" id="{2B6F5432-4CD7-0894-2451-A0AF4FCA146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70899701"/>
              </p:ext>
            </p:extLst>
          </p:nvPr>
        </p:nvGraphicFramePr>
        <p:xfrm>
          <a:off x="68263" y="2414704"/>
          <a:ext cx="8424209" cy="1946919"/>
        </p:xfrm>
        <a:graphic>
          <a:graphicData uri="http://schemas.openxmlformats.org/drawingml/2006/table">
            <a:tbl>
              <a:tblPr/>
              <a:tblGrid>
                <a:gridCol w="319422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4889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1013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10136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10136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610136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610136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610136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610136">
                  <a:extLst>
                    <a:ext uri="{9D8B030D-6E8A-4147-A177-3AD203B41FA5}">
                      <a16:colId xmlns:a16="http://schemas.microsoft.com/office/drawing/2014/main" val="3892534155"/>
                    </a:ext>
                  </a:extLst>
                </a:gridCol>
                <a:gridCol w="610136">
                  <a:extLst>
                    <a:ext uri="{9D8B030D-6E8A-4147-A177-3AD203B41FA5}">
                      <a16:colId xmlns:a16="http://schemas.microsoft.com/office/drawing/2014/main" val="1779492436"/>
                    </a:ext>
                  </a:extLst>
                </a:gridCol>
              </a:tblGrid>
              <a:tr h="125941">
                <a:tc>
                  <a:txBody>
                    <a:bodyPr/>
                    <a:lstStyle/>
                    <a:p>
                      <a:pPr algn="ctr" fontAlgn="ctr">
                        <a:lnSpc>
                          <a:spcPts val="1500"/>
                        </a:lnSpc>
                      </a:pPr>
                      <a:r>
                        <a:rPr lang="th-TH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ข้อมูลพื้นฐาน (</a:t>
                      </a:r>
                      <a:r>
                        <a:rPr lang="en-US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Base</a:t>
                      </a:r>
                      <a:r>
                        <a:rPr lang="th-TH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en-US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Line</a:t>
                      </a:r>
                      <a:r>
                        <a:rPr lang="th-TH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</a:p>
                  </a:txBody>
                  <a:tcPr marL="11430" marR="11430" marT="11432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DDC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500"/>
                        </a:lnSpc>
                      </a:pPr>
                      <a:r>
                        <a:rPr lang="th-TH" sz="1400" b="1" i="0" u="none" strike="noStrike" kern="12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กรม</a:t>
                      </a:r>
                    </a:p>
                  </a:txBody>
                  <a:tcPr marL="11430" marR="11430" marT="11432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DDC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500"/>
                        </a:lnSpc>
                      </a:pPr>
                      <a:r>
                        <a:rPr lang="th-TH" sz="1400" b="1" i="0" u="none" strike="noStrike" kern="12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2562</a:t>
                      </a:r>
                    </a:p>
                  </a:txBody>
                  <a:tcPr marL="11430" marR="11430" marT="11432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CAA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500"/>
                        </a:lnSpc>
                      </a:pPr>
                      <a:r>
                        <a:rPr lang="th-TH" sz="1400" b="1" i="0" u="none" strike="noStrike" kern="12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2563</a:t>
                      </a:r>
                    </a:p>
                  </a:txBody>
                  <a:tcPr marL="11430" marR="11430" marT="11432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CAA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500"/>
                        </a:lnSpc>
                      </a:pPr>
                      <a:r>
                        <a:rPr lang="th-TH" sz="1400" b="1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2564</a:t>
                      </a:r>
                    </a:p>
                  </a:txBody>
                  <a:tcPr marL="11430" marR="11430" marT="11432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CAA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500"/>
                        </a:lnSpc>
                      </a:pPr>
                      <a:r>
                        <a:rPr lang="th-TH" sz="1400" b="1" i="0" u="none" strike="noStrike" kern="12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2565</a:t>
                      </a:r>
                    </a:p>
                  </a:txBody>
                  <a:tcPr marL="11430" marR="11430" marT="11432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CAA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500"/>
                        </a:lnSpc>
                      </a:pPr>
                      <a:r>
                        <a:rPr lang="th-TH" sz="1400" b="1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2566</a:t>
                      </a:r>
                    </a:p>
                  </a:txBody>
                  <a:tcPr marL="11430" marR="11430" marT="11432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CAA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500"/>
                        </a:lnSpc>
                      </a:pPr>
                      <a:r>
                        <a:rPr lang="th-TH" sz="1400" b="1" i="0" u="none" strike="noStrike" kern="12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2567</a:t>
                      </a:r>
                    </a:p>
                  </a:txBody>
                  <a:tcPr marL="11430" marR="11430" marT="11432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CAA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500"/>
                        </a:lnSpc>
                      </a:pPr>
                      <a:r>
                        <a:rPr lang="th-TH" sz="1400" b="1" i="0" u="none" strike="noStrike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2568</a:t>
                      </a:r>
                    </a:p>
                  </a:txBody>
                  <a:tcPr marL="11430" marR="11430" marT="11432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CAA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500"/>
                        </a:lnSpc>
                      </a:pPr>
                      <a:r>
                        <a:rPr lang="en-US" sz="1400" b="1" i="0" u="none" strike="noStrike" kern="1200" dirty="0">
                          <a:solidFill>
                            <a:srgbClr val="FF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2569</a:t>
                      </a:r>
                      <a:endParaRPr lang="th-TH" sz="1400" b="1" i="0" u="none" strike="noStrike" kern="1200" dirty="0">
                        <a:solidFill>
                          <a:srgbClr val="FF0000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11430" marR="11430" marT="11432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CAA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65745">
                <a:tc>
                  <a:txBody>
                    <a:bodyPr/>
                    <a:lstStyle/>
                    <a:p>
                      <a:pPr algn="l" fontAlgn="ctr">
                        <a:lnSpc>
                          <a:spcPts val="1500"/>
                        </a:lnSpc>
                      </a:pPr>
                      <a:r>
                        <a:rPr lang="th-TH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มูลค่าสินค้าเกษตรอินทรีย์ (ล้านบาท)</a:t>
                      </a:r>
                    </a:p>
                  </a:txBody>
                  <a:tcPr marL="11430" marR="11430" marT="11432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500"/>
                        </a:lnSpc>
                      </a:pPr>
                      <a:r>
                        <a:rPr lang="en-US" sz="1400" b="0" i="0" u="none" strike="noStrike" kern="12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 </a:t>
                      </a:r>
                    </a:p>
                  </a:txBody>
                  <a:tcPr marL="11430" marR="11430" marT="11432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500"/>
                        </a:lnSpc>
                      </a:pPr>
                      <a:r>
                        <a:rPr lang="en-US" sz="1400" b="0" i="0" u="none" strike="noStrike" kern="12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14,674.01</a:t>
                      </a:r>
                    </a:p>
                  </a:txBody>
                  <a:tcPr marL="11430" marR="11430" marT="11432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500"/>
                        </a:lnSpc>
                      </a:pPr>
                      <a:r>
                        <a:rPr lang="en-US" sz="1400" b="0" i="0" u="none" strike="noStrike" kern="12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14,077.02</a:t>
                      </a:r>
                    </a:p>
                  </a:txBody>
                  <a:tcPr marL="11430" marR="11430" marT="11432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500"/>
                        </a:lnSpc>
                      </a:pPr>
                      <a:r>
                        <a:rPr lang="en-US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10,085.10</a:t>
                      </a:r>
                    </a:p>
                  </a:txBody>
                  <a:tcPr marL="11430" marR="11430" marT="11432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500"/>
                        </a:lnSpc>
                      </a:pPr>
                      <a:r>
                        <a:rPr lang="en-US" sz="1400" b="0" i="0" u="none" strike="noStrike" kern="12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8,149.60</a:t>
                      </a:r>
                    </a:p>
                  </a:txBody>
                  <a:tcPr marL="11430" marR="11430" marT="11432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lnSpc>
                          <a:spcPts val="1500"/>
                        </a:lnSpc>
                      </a:pPr>
                      <a:r>
                        <a:rPr lang="en-US" sz="1400" u="none" strike="noStrike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8,573.67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14288" marR="14288" marT="14289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9,210.39 </a:t>
                      </a:r>
                    </a:p>
                  </a:txBody>
                  <a:tcPr marL="11430" marR="11430" marT="11432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10,293.19</a:t>
                      </a:r>
                      <a:endParaRPr lang="en-US" sz="1400" b="0" i="0" u="none" strike="noStrike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11430" marR="11430" marT="11432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rgbClr val="FF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n/a</a:t>
                      </a:r>
                    </a:p>
                  </a:txBody>
                  <a:tcPr marL="11430" marR="11430" marT="11432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36339">
                <a:tc>
                  <a:txBody>
                    <a:bodyPr/>
                    <a:lstStyle/>
                    <a:p>
                      <a:pPr algn="l" fontAlgn="ctr">
                        <a:lnSpc>
                          <a:spcPts val="1500"/>
                        </a:lnSpc>
                      </a:pPr>
                      <a:r>
                        <a:rPr lang="th-TH" sz="1400" b="0" i="0" u="none" strike="noStrike" kern="12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อัตราการขยายตัว </a:t>
                      </a:r>
                      <a:r>
                        <a:rPr lang="en-US" sz="1400" b="0" i="0" u="none" strike="noStrike" kern="12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</a:t>
                      </a:r>
                      <a:r>
                        <a:rPr lang="th-TH" sz="1400" b="0" i="0" u="none" strike="noStrike" kern="12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ร้อยละ)</a:t>
                      </a:r>
                    </a:p>
                  </a:txBody>
                  <a:tcPr marL="11430" marR="11430" marT="11432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500"/>
                        </a:lnSpc>
                      </a:pPr>
                      <a:endParaRPr lang="en-US" sz="1400" b="0" i="0" u="none" strike="noStrike" kern="120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11430" marR="11430" marT="11432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500"/>
                        </a:lnSpc>
                      </a:pPr>
                      <a:endParaRPr lang="en-US" sz="1400" b="0" i="0" u="none" strike="noStrike" kern="1200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11430" marR="11430" marT="11432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500"/>
                        </a:lnSpc>
                      </a:pPr>
                      <a:r>
                        <a:rPr lang="en-US" sz="1400" b="0" i="0" u="none" strike="noStrike" kern="12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-4.07</a:t>
                      </a:r>
                    </a:p>
                  </a:txBody>
                  <a:tcPr marL="11430" marR="11430" marT="11432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500"/>
                        </a:lnSpc>
                      </a:pPr>
                      <a:r>
                        <a:rPr lang="en-US" sz="1400" b="0" i="0" u="none" strike="noStrike" kern="12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-28.36</a:t>
                      </a:r>
                    </a:p>
                  </a:txBody>
                  <a:tcPr marL="11430" marR="11430" marT="11432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500"/>
                        </a:lnSpc>
                      </a:pPr>
                      <a:r>
                        <a:rPr lang="en-US" sz="1400" b="0" i="0" u="none" strike="noStrike" kern="12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-19.19</a:t>
                      </a:r>
                    </a:p>
                  </a:txBody>
                  <a:tcPr marL="11430" marR="11430" marT="11432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lnSpc>
                          <a:spcPts val="1500"/>
                        </a:lnSpc>
                      </a:pPr>
                      <a:r>
                        <a:rPr lang="th-TH" sz="1400" u="none" strike="noStrike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6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14288" marR="14288" marT="14289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7.4</a:t>
                      </a:r>
                      <a:r>
                        <a:rPr lang="th-TH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</a:t>
                      </a:r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</a:p>
                  </a:txBody>
                  <a:tcPr marL="11430" marR="11430" marT="11432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11.76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11430" marR="11430" marT="11432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n/a</a:t>
                      </a:r>
                    </a:p>
                  </a:txBody>
                  <a:tcPr marL="11430" marR="11430" marT="11432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36339">
                <a:tc>
                  <a:txBody>
                    <a:bodyPr/>
                    <a:lstStyle/>
                    <a:p>
                      <a:pPr algn="l" fontAlgn="ctr">
                        <a:lnSpc>
                          <a:spcPts val="1500"/>
                        </a:lnSpc>
                      </a:pPr>
                      <a:r>
                        <a:rPr lang="en-US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1.</a:t>
                      </a:r>
                      <a:r>
                        <a:rPr lang="th-TH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สินค้าข้าวอินทรีย์</a:t>
                      </a:r>
                    </a:p>
                  </a:txBody>
                  <a:tcPr marL="11430" marR="11430" marT="11432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500"/>
                        </a:lnSpc>
                      </a:pPr>
                      <a:r>
                        <a:rPr lang="th-TH" sz="1400" b="0" i="0" u="none" strike="noStrike" kern="12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กข.</a:t>
                      </a:r>
                    </a:p>
                  </a:txBody>
                  <a:tcPr marL="11430" marR="11430" marT="11432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500"/>
                        </a:lnSpc>
                      </a:pPr>
                      <a:r>
                        <a:rPr lang="en-US" sz="1400" b="0" i="0" u="none" strike="noStrike" kern="12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14,553.00</a:t>
                      </a:r>
                    </a:p>
                  </a:txBody>
                  <a:tcPr marL="11430" marR="11430" marT="11432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500"/>
                        </a:lnSpc>
                      </a:pPr>
                      <a:r>
                        <a:rPr lang="en-US" sz="1400" b="0" i="0" u="none" strike="noStrike" kern="12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13,932.00</a:t>
                      </a:r>
                    </a:p>
                  </a:txBody>
                  <a:tcPr marL="11430" marR="11430" marT="11432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500"/>
                        </a:lnSpc>
                      </a:pPr>
                      <a:r>
                        <a:rPr lang="en-US" sz="1400" b="0" i="0" u="none" strike="noStrike" kern="12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9,895.00</a:t>
                      </a:r>
                    </a:p>
                  </a:txBody>
                  <a:tcPr marL="11430" marR="11430" marT="11432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500"/>
                        </a:lnSpc>
                      </a:pPr>
                      <a:r>
                        <a:rPr lang="en-US" sz="1400" b="0" i="0" u="none" strike="noStrike" kern="12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8,010.58</a:t>
                      </a:r>
                    </a:p>
                  </a:txBody>
                  <a:tcPr marL="11430" marR="11430" marT="11432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lnSpc>
                          <a:spcPts val="1500"/>
                        </a:lnSpc>
                      </a:pPr>
                      <a:r>
                        <a:rPr lang="en-US" sz="1400" u="none" strike="noStrike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8,443.14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14288" marR="14288" marT="14289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8,997.32 </a:t>
                      </a:r>
                    </a:p>
                  </a:txBody>
                  <a:tcPr marL="11430" marR="11430" marT="11432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10,078.83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11430" marR="11430" marT="11432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n/a</a:t>
                      </a:r>
                    </a:p>
                  </a:txBody>
                  <a:tcPr marL="11430" marR="11430" marT="11432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57022">
                <a:tc>
                  <a:txBody>
                    <a:bodyPr/>
                    <a:lstStyle/>
                    <a:p>
                      <a:pPr algn="l" fontAlgn="ctr">
                        <a:lnSpc>
                          <a:spcPts val="1500"/>
                        </a:lnSpc>
                      </a:pPr>
                      <a:r>
                        <a:rPr lang="th-TH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2. สินค้าพืชอินทรีย์ (มะพร้าวแกง/มะพร้าวอ่อน มันสำปะหลัง กล้วย     มังคุด อ้อยโรงงาน มะม่วง ทุเรียน ลองกอง/ลางสาด/ดูกู เห็ด)</a:t>
                      </a:r>
                    </a:p>
                  </a:txBody>
                  <a:tcPr marL="11430" marR="11430" marT="11432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500"/>
                        </a:lnSpc>
                      </a:pPr>
                      <a:r>
                        <a:rPr lang="th-TH" sz="1400" b="0" i="0" u="none" strike="noStrike" kern="12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กวก.</a:t>
                      </a:r>
                    </a:p>
                  </a:txBody>
                  <a:tcPr marL="11430" marR="11430" marT="11432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500"/>
                        </a:lnSpc>
                      </a:pPr>
                      <a:r>
                        <a:rPr lang="en-US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0.01</a:t>
                      </a:r>
                    </a:p>
                  </a:txBody>
                  <a:tcPr marL="11430" marR="11430" marT="11432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500"/>
                        </a:lnSpc>
                      </a:pPr>
                      <a:r>
                        <a:rPr lang="en-US" sz="1400" b="0" i="0" u="none" strike="noStrike" kern="12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0.02</a:t>
                      </a:r>
                    </a:p>
                  </a:txBody>
                  <a:tcPr marL="11430" marR="11430" marT="11432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500"/>
                        </a:lnSpc>
                      </a:pPr>
                      <a:r>
                        <a:rPr lang="en-US" sz="1400" b="0" i="0" u="none" strike="noStrike" kern="12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0.10</a:t>
                      </a:r>
                    </a:p>
                  </a:txBody>
                  <a:tcPr marL="11430" marR="11430" marT="11432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500"/>
                        </a:lnSpc>
                      </a:pPr>
                      <a:r>
                        <a:rPr lang="en-US" sz="1400" b="0" i="0" u="none" strike="noStrike" kern="12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0.23</a:t>
                      </a:r>
                    </a:p>
                  </a:txBody>
                  <a:tcPr marL="11430" marR="11430" marT="11432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n/a</a:t>
                      </a:r>
                    </a:p>
                  </a:txBody>
                  <a:tcPr marL="14288" marR="14288" marT="14289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 </a:t>
                      </a: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n/a</a:t>
                      </a:r>
                    </a:p>
                  </a:txBody>
                  <a:tcPr marL="11430" marR="11430" marT="11432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n/a</a:t>
                      </a:r>
                    </a:p>
                  </a:txBody>
                  <a:tcPr marL="11430" marR="11430" marT="11432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n/a</a:t>
                      </a:r>
                    </a:p>
                  </a:txBody>
                  <a:tcPr marL="11430" marR="11430" marT="11432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41481">
                <a:tc>
                  <a:txBody>
                    <a:bodyPr/>
                    <a:lstStyle/>
                    <a:p>
                      <a:pPr algn="l" fontAlgn="ctr">
                        <a:lnSpc>
                          <a:spcPts val="1500"/>
                        </a:lnSpc>
                      </a:pPr>
                      <a:r>
                        <a:rPr lang="en-US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3.</a:t>
                      </a:r>
                      <a:r>
                        <a:rPr lang="th-TH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สินค้าปศุสัตว์อินทรีย์ (</a:t>
                      </a: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โคนมและน้ำนมดิบ ไก่ไข่และ</a:t>
                      </a:r>
                      <a:b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</a:b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  ไข่ไก่ ไก่เนื้อ</a:t>
                      </a:r>
                      <a:r>
                        <a:rPr lang="th-TH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</a:p>
                  </a:txBody>
                  <a:tcPr marL="11430" marR="11430" marT="11432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500"/>
                        </a:lnSpc>
                      </a:pPr>
                      <a:r>
                        <a:rPr lang="th-TH" sz="1400" b="0" i="0" u="none" strike="noStrike" kern="12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ปศ.</a:t>
                      </a:r>
                    </a:p>
                  </a:txBody>
                  <a:tcPr marL="11430" marR="11430" marT="11432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500"/>
                        </a:lnSpc>
                      </a:pPr>
                      <a:r>
                        <a:rPr lang="en-US" sz="1400" b="0" i="0" u="none" strike="noStrike" kern="12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121.00</a:t>
                      </a:r>
                    </a:p>
                  </a:txBody>
                  <a:tcPr marL="11430" marR="11430" marT="11432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500"/>
                        </a:lnSpc>
                      </a:pPr>
                      <a:r>
                        <a:rPr lang="en-US" sz="1400" b="0" i="0" u="none" strike="noStrike" kern="12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145.00</a:t>
                      </a:r>
                    </a:p>
                  </a:txBody>
                  <a:tcPr marL="11430" marR="11430" marT="11432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500"/>
                        </a:lnSpc>
                      </a:pPr>
                      <a:r>
                        <a:rPr lang="en-US" sz="1400" b="0" i="0" u="none" strike="noStrike" kern="12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143.00</a:t>
                      </a:r>
                    </a:p>
                  </a:txBody>
                  <a:tcPr marL="11430" marR="11430" marT="11432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500"/>
                        </a:lnSpc>
                      </a:pPr>
                      <a:r>
                        <a:rPr lang="en-US" sz="1400" b="0" i="0" u="none" strike="noStrike" kern="12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115.20</a:t>
                      </a:r>
                    </a:p>
                  </a:txBody>
                  <a:tcPr marL="11430" marR="11430" marT="11432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lnSpc>
                          <a:spcPts val="1500"/>
                        </a:lnSpc>
                      </a:pPr>
                      <a:r>
                        <a:rPr lang="en-US" sz="1400" u="none" strike="noStrike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130.53</a:t>
                      </a:r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14288" marR="14288" marT="14289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  183.03 </a:t>
                      </a:r>
                    </a:p>
                  </a:txBody>
                  <a:tcPr marL="11430" marR="11430" marT="11432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182.72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11430" marR="11430" marT="11432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n/a</a:t>
                      </a:r>
                    </a:p>
                  </a:txBody>
                  <a:tcPr marL="11430" marR="11430" marT="11432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138072">
                <a:tc>
                  <a:txBody>
                    <a:bodyPr/>
                    <a:lstStyle/>
                    <a:p>
                      <a:pPr algn="l" fontAlgn="ctr">
                        <a:lnSpc>
                          <a:spcPts val="1500"/>
                        </a:lnSpc>
                      </a:pPr>
                      <a:r>
                        <a:rPr lang="en-US" sz="1400" b="0" i="0" u="none" strike="noStrike" kern="12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4.</a:t>
                      </a:r>
                      <a:r>
                        <a:rPr lang="th-TH" sz="1400" b="0" i="0" u="none" strike="noStrike" kern="12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สินค้าประมงอินทรีย์</a:t>
                      </a:r>
                    </a:p>
                  </a:txBody>
                  <a:tcPr marL="11430" marR="11430" marT="11432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500"/>
                        </a:lnSpc>
                      </a:pPr>
                      <a:r>
                        <a:rPr lang="th-TH" sz="1400" b="0" i="0" u="none" strike="noStrike" kern="1200" err="1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กป</a:t>
                      </a:r>
                      <a:r>
                        <a:rPr lang="th-TH" sz="1400" b="0" i="0" u="none" strike="noStrike" kern="12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ม.</a:t>
                      </a:r>
                    </a:p>
                  </a:txBody>
                  <a:tcPr marL="11430" marR="11430" marT="11432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500"/>
                        </a:lnSpc>
                      </a:pPr>
                      <a:r>
                        <a:rPr lang="en-US" sz="1400" b="0" i="0" u="none" strike="noStrike" kern="12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- </a:t>
                      </a:r>
                    </a:p>
                  </a:txBody>
                  <a:tcPr marL="11430" marR="11430" marT="11432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500"/>
                        </a:lnSpc>
                      </a:pPr>
                      <a:r>
                        <a:rPr lang="en-US" sz="1400" b="0" i="0" u="none" strike="noStrike" kern="12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- </a:t>
                      </a:r>
                    </a:p>
                  </a:txBody>
                  <a:tcPr marL="11430" marR="11430" marT="11432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500"/>
                        </a:lnSpc>
                      </a:pPr>
                      <a:r>
                        <a:rPr lang="en-US" sz="1400" b="0" i="0" u="none" strike="noStrike" kern="12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47.00</a:t>
                      </a:r>
                    </a:p>
                  </a:txBody>
                  <a:tcPr marL="11430" marR="11430" marT="11432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500"/>
                        </a:lnSpc>
                      </a:pPr>
                      <a:r>
                        <a:rPr lang="en-US" sz="1400" b="0" i="0" u="none" strike="noStrike" kern="12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23.59</a:t>
                      </a:r>
                    </a:p>
                  </a:txBody>
                  <a:tcPr marL="11430" marR="11430" marT="11432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30.99</a:t>
                      </a:r>
                      <a:endParaRPr kumimoji="0" lang="en-US" sz="14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14288" marR="14288" marT="14289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    30.04 </a:t>
                      </a:r>
                    </a:p>
                  </a:txBody>
                  <a:tcPr marL="11430" marR="11430" marT="11432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31.64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11430" marR="11430" marT="11432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n/a</a:t>
                      </a:r>
                    </a:p>
                  </a:txBody>
                  <a:tcPr marL="11430" marR="11430" marT="11432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graphicFrame>
        <p:nvGraphicFramePr>
          <p:cNvPr id="36" name="ตาราง 35">
            <a:extLst>
              <a:ext uri="{FF2B5EF4-FFF2-40B4-BE49-F238E27FC236}">
                <a16:creationId xmlns:a16="http://schemas.microsoft.com/office/drawing/2014/main" id="{612A4C58-31E2-4731-75BC-B1E3450DC01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71121214"/>
              </p:ext>
            </p:extLst>
          </p:nvPr>
        </p:nvGraphicFramePr>
        <p:xfrm>
          <a:off x="6965244" y="4421522"/>
          <a:ext cx="5143471" cy="1707206"/>
        </p:xfrm>
        <a:graphic>
          <a:graphicData uri="http://schemas.openxmlformats.org/drawingml/2006/table">
            <a:tbl>
              <a:tblPr/>
              <a:tblGrid>
                <a:gridCol w="970833">
                  <a:extLst>
                    <a:ext uri="{9D8B030D-6E8A-4147-A177-3AD203B41FA5}">
                      <a16:colId xmlns:a16="http://schemas.microsoft.com/office/drawing/2014/main" val="1166679466"/>
                    </a:ext>
                  </a:extLst>
                </a:gridCol>
                <a:gridCol w="1165003">
                  <a:extLst>
                    <a:ext uri="{9D8B030D-6E8A-4147-A177-3AD203B41FA5}">
                      <a16:colId xmlns:a16="http://schemas.microsoft.com/office/drawing/2014/main" val="2324328284"/>
                    </a:ext>
                  </a:extLst>
                </a:gridCol>
                <a:gridCol w="1359169">
                  <a:extLst>
                    <a:ext uri="{9D8B030D-6E8A-4147-A177-3AD203B41FA5}">
                      <a16:colId xmlns:a16="http://schemas.microsoft.com/office/drawing/2014/main" val="91341792"/>
                    </a:ext>
                  </a:extLst>
                </a:gridCol>
                <a:gridCol w="1648466">
                  <a:extLst>
                    <a:ext uri="{9D8B030D-6E8A-4147-A177-3AD203B41FA5}">
                      <a16:colId xmlns:a16="http://schemas.microsoft.com/office/drawing/2014/main" val="2331501721"/>
                    </a:ext>
                  </a:extLst>
                </a:gridCol>
              </a:tblGrid>
              <a:tr h="102832">
                <a:tc gridSpan="4"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เกณฑ์การประเมินปี</a:t>
                      </a:r>
                      <a:r>
                        <a:rPr lang="en-US" sz="12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2570 </a:t>
                      </a:r>
                      <a:r>
                        <a:rPr lang="th-TH" sz="12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รอบที่ </a:t>
                      </a:r>
                      <a:r>
                        <a:rPr lang="en-US" sz="12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</a:t>
                      </a:r>
                      <a:r>
                        <a:rPr lang="th-TH" sz="12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en-US" sz="12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(12 </a:t>
                      </a:r>
                      <a:r>
                        <a:rPr lang="th-TH" sz="12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เดือน</a:t>
                      </a:r>
                      <a:r>
                        <a:rPr lang="en-US" sz="12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  <a:r>
                        <a:rPr lang="th-TH" sz="12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endParaRPr lang="en-US" sz="1200" kern="1200" noProof="0" dirty="0">
                        <a:solidFill>
                          <a:schemeClr val="dk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54000" marR="11430" marT="11430" marB="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rtl="0" fontAlgn="ctr"/>
                      <a:endParaRPr lang="th-TH" sz="1400" b="0" i="0" u="none" strike="noStrike" dirty="0">
                        <a:solidFill>
                          <a:srgbClr val="000000"/>
                        </a:solidFill>
                        <a:effectLst/>
                        <a:latin typeface="THSarabunPSK" panose="020B0500040200020003" pitchFamily="34" charset="-34"/>
                        <a:cs typeface="THSarabunPSK" panose="020B0500040200020003" pitchFamily="34" charset="-34"/>
                      </a:endParaRPr>
                    </a:p>
                  </a:txBody>
                  <a:tcPr marL="36000" marR="7620" marT="7620" marB="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rtl="0" fontAlgn="ctr"/>
                      <a:endParaRPr lang="th-TH" sz="1400" b="0" i="0" u="none" strike="noStrike" dirty="0">
                        <a:solidFill>
                          <a:srgbClr val="000000"/>
                        </a:solidFill>
                        <a:effectLst/>
                        <a:latin typeface="THSarabunPSK" panose="020B0500040200020003" pitchFamily="34" charset="-34"/>
                        <a:cs typeface="THSarabunPSK" panose="020B0500040200020003" pitchFamily="34" charset="-34"/>
                      </a:endParaRPr>
                    </a:p>
                  </a:txBody>
                  <a:tcPr marL="36000" marR="7620" marT="7620" marB="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rtl="0" fontAlgn="ctr"/>
                      <a:endParaRPr lang="th-TH" sz="1400" b="0" i="0" u="none" strike="noStrike" dirty="0">
                        <a:solidFill>
                          <a:srgbClr val="000000"/>
                        </a:solidFill>
                        <a:effectLst/>
                        <a:latin typeface="THSarabunPSK" panose="020B0500040200020003" pitchFamily="34" charset="-34"/>
                        <a:cs typeface="THSarabunPSK" panose="020B0500040200020003" pitchFamily="34" charset="-34"/>
                      </a:endParaRPr>
                    </a:p>
                  </a:txBody>
                  <a:tcPr marL="36000" marR="7620" marT="7620" marB="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63320071"/>
                  </a:ext>
                </a:extLst>
              </a:tr>
              <a:tr h="199616"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THSarabunPSK" panose="020B0500040200020003" pitchFamily="34" charset="-34"/>
                          <a:cs typeface="THSarabunPSK" panose="020B0500040200020003" pitchFamily="34" charset="-34"/>
                        </a:rPr>
                        <a:t>เกณฑ์</a:t>
                      </a:r>
                      <a:r>
                        <a:rPr lang="en-US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THSarabunPSK" panose="020B0500040200020003" pitchFamily="34" charset="-34"/>
                          <a:cs typeface="THSarabunPSK" panose="020B0500040200020003" pitchFamily="34" charset="-34"/>
                        </a:rPr>
                        <a:t> 12 </a:t>
                      </a:r>
                      <a:r>
                        <a:rPr lang="th-TH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THSarabunPSK" panose="020B0500040200020003" pitchFamily="34" charset="-34"/>
                          <a:cs typeface="THSarabunPSK" panose="020B0500040200020003" pitchFamily="34" charset="-34"/>
                        </a:rPr>
                        <a:t>เดือน</a:t>
                      </a:r>
                    </a:p>
                  </a:txBody>
                  <a:tcPr marL="54000" marR="11430" marT="1143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7EBA56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HSarabunPSK" panose="020B0500040200020003" pitchFamily="34" charset="-34"/>
                          <a:cs typeface="THSarabunPSK" panose="020B0500040200020003" pitchFamily="34" charset="-34"/>
                        </a:rPr>
                        <a:t>เป้าหมายขั้นต้น (50)</a:t>
                      </a:r>
                    </a:p>
                  </a:txBody>
                  <a:tcPr marL="54000" marR="11430" marT="1143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HSarabunPSK" panose="020B0500040200020003" pitchFamily="34" charset="-34"/>
                          <a:cs typeface="THSarabunPSK" panose="020B0500040200020003" pitchFamily="34" charset="-34"/>
                        </a:rPr>
                        <a:t>เป้าหมายมาตรฐาน (75)</a:t>
                      </a:r>
                    </a:p>
                  </a:txBody>
                  <a:tcPr marL="54000" marR="11430" marT="1143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HSarabunPSK" panose="020B0500040200020003" pitchFamily="34" charset="-34"/>
                          <a:cs typeface="THSarabunPSK" panose="020B0500040200020003" pitchFamily="34" charset="-34"/>
                        </a:rPr>
                        <a:t>เป้าหมายขั้นสูง (100)</a:t>
                      </a:r>
                    </a:p>
                  </a:txBody>
                  <a:tcPr marL="54000" marR="11430" marT="1143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31163724"/>
                  </a:ext>
                </a:extLst>
              </a:tr>
              <a:tr h="541073"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kern="1200" noProof="0" dirty="0">
                          <a:solidFill>
                            <a:schemeClr val="dk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ผลการดำเนินงานย้อนหลัง </a:t>
                      </a:r>
                      <a:br>
                        <a:rPr lang="en-US" sz="1200" kern="1200" noProof="0" dirty="0">
                          <a:solidFill>
                            <a:schemeClr val="dk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</a:br>
                      <a:r>
                        <a:rPr lang="en-US" sz="1200" kern="1200" noProof="0" dirty="0">
                          <a:solidFill>
                            <a:schemeClr val="dk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3 </a:t>
                      </a:r>
                      <a:r>
                        <a:rPr lang="th-TH" sz="1200" kern="1200" noProof="0" dirty="0">
                          <a:solidFill>
                            <a:schemeClr val="dk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ปีดีขึ้น</a:t>
                      </a:r>
                      <a:r>
                        <a:rPr lang="th-TH" sz="1200" kern="1200" noProof="0" dirty="0" err="1">
                          <a:solidFill>
                            <a:schemeClr val="dk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เรื่อยๆ</a:t>
                      </a:r>
                      <a:endParaRPr lang="en-US" sz="1200" kern="1200" noProof="0" dirty="0">
                        <a:solidFill>
                          <a:schemeClr val="dk1"/>
                        </a:solidFill>
                        <a:effectLst/>
                        <a:latin typeface="THSarabunPSK" panose="020B0500040200020003" pitchFamily="34" charset="-34"/>
                        <a:ea typeface="Tahoma" panose="020B0604030504040204" pitchFamily="34" charset="0"/>
                        <a:cs typeface="THSarabunPSK" panose="020B0500040200020003" pitchFamily="34" charset="-34"/>
                      </a:endParaRPr>
                    </a:p>
                  </a:txBody>
                  <a:tcPr marL="54000" marR="11430" marT="54000" marB="54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ผลการดำเนินงานเฉลี่ย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(3 ปี ย้อนหลัง)</a:t>
                      </a:r>
                    </a:p>
                  </a:txBody>
                  <a:tcPr marL="137156" marR="137156" marT="54000" marB="54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ผลการดำเนินงานดีที่สุด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(3 ปี ย้อนหลัง) </a:t>
                      </a:r>
                    </a:p>
                  </a:txBody>
                  <a:tcPr marL="137156" marR="137156" marT="54000" marB="54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ผลการดำเนินงานที่ดีที่สุด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(3 ปีย้อนหลัง) + </a:t>
                      </a:r>
                      <a:r>
                        <a:rPr lang="en-US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interval</a:t>
                      </a:r>
                      <a:r>
                        <a:rPr lang="th-TH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 </a:t>
                      </a:r>
                      <a:r>
                        <a:rPr lang="en-US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(0.5) </a:t>
                      </a:r>
                      <a:r>
                        <a:rPr lang="th-TH" sz="1200" dirty="0">
                          <a:effectLst/>
                          <a:latin typeface="THSarabunPSK" panose="020B0500040200020003" pitchFamily="34" charset="-34"/>
                          <a:cs typeface="THSarabunPSK" panose="020B0500040200020003" pitchFamily="34" charset="-34"/>
                        </a:rPr>
                        <a:t>หรือผลการดำเนินงานที่ดีที่สุด</a:t>
                      </a:r>
                      <a:endParaRPr lang="th-TH" sz="1200" b="0" i="0" u="none" strike="noStrike" dirty="0">
                        <a:solidFill>
                          <a:schemeClr val="tx1"/>
                        </a:solidFill>
                        <a:effectLst/>
                        <a:latin typeface="THSarabunPSK" panose="020B0500040200020003" pitchFamily="34" charset="-34"/>
                        <a:ea typeface="Tahoma" panose="020B0604030504040204" pitchFamily="34" charset="0"/>
                        <a:cs typeface="THSarabunPSK" panose="020B0500040200020003" pitchFamily="34" charset="-34"/>
                      </a:endParaRPr>
                    </a:p>
                  </a:txBody>
                  <a:tcPr marL="137156" marR="137156" marT="54000" marB="54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63008540"/>
                  </a:ext>
                </a:extLst>
              </a:tr>
              <a:tr h="541073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kern="1200" noProof="0" dirty="0">
                          <a:solidFill>
                            <a:schemeClr val="dk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ผลการดำเนินงาน </a:t>
                      </a:r>
                      <a:r>
                        <a:rPr lang="en-US" sz="1200" kern="1200" noProof="0" dirty="0">
                          <a:solidFill>
                            <a:schemeClr val="dk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3 </a:t>
                      </a:r>
                      <a:r>
                        <a:rPr lang="th-TH" sz="1200" kern="1200" noProof="0" dirty="0">
                          <a:solidFill>
                            <a:schemeClr val="dk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ปีย้อนหลัง ขึ้นๆ ลงๆ</a:t>
                      </a:r>
                      <a:endParaRPr lang="en-US" sz="1200" kern="1200" noProof="0" dirty="0">
                        <a:solidFill>
                          <a:schemeClr val="dk1"/>
                        </a:solidFill>
                        <a:effectLst/>
                        <a:latin typeface="THSarabunPSK" panose="020B0500040200020003" pitchFamily="34" charset="-34"/>
                        <a:ea typeface="Tahoma" panose="020B0604030504040204" pitchFamily="34" charset="0"/>
                        <a:cs typeface="THSarabunPSK" panose="020B0500040200020003" pitchFamily="34" charset="-34"/>
                      </a:endParaRPr>
                    </a:p>
                  </a:txBody>
                  <a:tcPr marL="54000" marR="11430" marT="54000" marB="54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ผลการดำเนินงานที่ต่ำที่สุด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(3 ปี ย้อนหลัง)</a:t>
                      </a:r>
                    </a:p>
                  </a:txBody>
                  <a:tcPr marL="137156" marR="137156" marT="54000" marB="54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ผลการดำเนินงานเฉลี่ย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(3 ปี ย้อนหลัง) </a:t>
                      </a:r>
                    </a:p>
                  </a:txBody>
                  <a:tcPr marL="137156" marR="137156" marT="54000" marB="54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200" dirty="0">
                          <a:effectLst/>
                          <a:latin typeface="THSarabunPSK" panose="020B0500040200020003" pitchFamily="34" charset="-34"/>
                          <a:cs typeface="THSarabunPSK" panose="020B0500040200020003" pitchFamily="34" charset="-34"/>
                        </a:rPr>
                        <a:t>ผลการดำเนินงานเฉลี่ย(3 ปีย้อนหลัง) + </a:t>
                      </a:r>
                      <a:r>
                        <a:rPr lang="en-US" sz="1200" dirty="0">
                          <a:effectLst/>
                          <a:latin typeface="THSarabunPSK" panose="020B0500040200020003" pitchFamily="34" charset="-34"/>
                          <a:cs typeface="THSarabunPSK" panose="020B0500040200020003" pitchFamily="34" charset="-34"/>
                        </a:rPr>
                        <a:t>interval (0.5)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dirty="0">
                          <a:effectLst/>
                          <a:latin typeface="THSarabunPSK" panose="020B0500040200020003" pitchFamily="34" charset="-34"/>
                          <a:cs typeface="THSarabunPSK" panose="020B0500040200020003" pitchFamily="34" charset="-34"/>
                        </a:rPr>
                        <a:t>หรือผลการดำเนินงานที่ดีที่สุด</a:t>
                      </a:r>
                      <a:endParaRPr lang="th-TH" sz="1200" b="0" i="0" u="none" strike="noStrike" dirty="0">
                        <a:solidFill>
                          <a:schemeClr val="tx1"/>
                        </a:solidFill>
                        <a:effectLst/>
                        <a:latin typeface="THSarabunPSK" panose="020B0500040200020003" pitchFamily="34" charset="-34"/>
                        <a:ea typeface="Tahoma" panose="020B0604030504040204" pitchFamily="34" charset="0"/>
                        <a:cs typeface="THSarabunPSK" panose="020B0500040200020003" pitchFamily="34" charset="-34"/>
                      </a:endParaRPr>
                    </a:p>
                  </a:txBody>
                  <a:tcPr marL="137156" marR="137156" marT="54000" marB="54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0196596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19521849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3">
            <a:extLst>
              <a:ext uri="{FF2B5EF4-FFF2-40B4-BE49-F238E27FC236}">
                <a16:creationId xmlns:a16="http://schemas.microsoft.com/office/drawing/2014/main" id="{A96623D4-7F60-9F59-31B8-B58168836A0D}"/>
              </a:ext>
            </a:extLst>
          </p:cNvPr>
          <p:cNvSpPr/>
          <p:nvPr/>
        </p:nvSpPr>
        <p:spPr bwMode="gray">
          <a:xfrm>
            <a:off x="148857" y="623060"/>
            <a:ext cx="5032744" cy="365760"/>
          </a:xfrm>
          <a:prstGeom prst="roundRect">
            <a:avLst>
              <a:gd name="adj" fmla="val 50000"/>
            </a:avLst>
          </a:prstGeom>
          <a:solidFill>
            <a:schemeClr val="accent5">
              <a:lumMod val="60000"/>
              <a:lumOff val="40000"/>
            </a:schemeClr>
          </a:solidFill>
          <a:ln>
            <a:solidFill>
              <a:schemeClr val="accent5">
                <a:lumMod val="60000"/>
                <a:lumOff val="40000"/>
              </a:schemeClr>
            </a:solidFill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vert="horz" wrap="square" lIns="72000" tIns="72000" rIns="72000" bIns="72000" numCol="1" rtlCol="0" anchor="ctr" anchorCtr="0" compatLnSpc="1">
            <a:prstTxWarp prst="textNoShape">
              <a:avLst/>
            </a:prstTxWarp>
            <a:noAutofit/>
          </a:bodyPr>
          <a:lstStyle/>
          <a:p>
            <a:pPr marL="984250" lvl="0" indent="-984250">
              <a:lnSpc>
                <a:spcPct val="80000"/>
              </a:lnSpc>
              <a:defRPr/>
            </a:pPr>
            <a:r>
              <a:rPr lang="th-TH" sz="1800" b="1" dirty="0">
                <a:solidFill>
                  <a:prstClr val="black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ตัวชี้วัดที่</a:t>
            </a:r>
            <a:r>
              <a:rPr lang="en-US" sz="1800" b="1" dirty="0">
                <a:solidFill>
                  <a:prstClr val="black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4</a:t>
            </a:r>
            <a:r>
              <a:rPr lang="th-TH" sz="1800" b="1" dirty="0">
                <a:solidFill>
                  <a:prstClr val="black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</a:t>
            </a:r>
            <a:r>
              <a:rPr lang="en-US" sz="1800" b="1" dirty="0">
                <a:solidFill>
                  <a:prstClr val="black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: </a:t>
            </a:r>
            <a:r>
              <a:rPr lang="th-TH" altLang="en-US" sz="1800" b="1" dirty="0">
                <a:solidFill>
                  <a:srgbClr val="0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รายได้เงินสดสุทธิทางการเกษตรของเกษตรกรเฉลี่ยต่อครัวเรือน</a:t>
            </a:r>
            <a:endParaRPr lang="en-US" sz="1800" b="1" dirty="0">
              <a:solidFill>
                <a:prstClr val="black"/>
              </a:solidFill>
              <a:highlight>
                <a:srgbClr val="FFFF00"/>
              </a:highlight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3CAC797B-ADB6-6DD8-80FE-997BB535307C}"/>
              </a:ext>
            </a:extLst>
          </p:cNvPr>
          <p:cNvSpPr/>
          <p:nvPr/>
        </p:nvSpPr>
        <p:spPr>
          <a:xfrm>
            <a:off x="9976513" y="6527804"/>
            <a:ext cx="2229133" cy="343843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en-US" sz="1800">
              <a:solidFill>
                <a:prstClr val="white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grpSp>
        <p:nvGrpSpPr>
          <p:cNvPr id="21" name="Group 20">
            <a:extLst>
              <a:ext uri="{FF2B5EF4-FFF2-40B4-BE49-F238E27FC236}">
                <a16:creationId xmlns:a16="http://schemas.microsoft.com/office/drawing/2014/main" id="{DCC1555F-3002-CD2A-13E4-DC1C046F7DC7}"/>
              </a:ext>
            </a:extLst>
          </p:cNvPr>
          <p:cNvGrpSpPr/>
          <p:nvPr/>
        </p:nvGrpSpPr>
        <p:grpSpPr>
          <a:xfrm>
            <a:off x="0" y="0"/>
            <a:ext cx="12215748" cy="601027"/>
            <a:chOff x="23748" y="26478"/>
            <a:chExt cx="12192000" cy="575348"/>
          </a:xfrm>
        </p:grpSpPr>
        <p:grpSp>
          <p:nvGrpSpPr>
            <p:cNvPr id="24" name="Group 23">
              <a:extLst>
                <a:ext uri="{FF2B5EF4-FFF2-40B4-BE49-F238E27FC236}">
                  <a16:creationId xmlns:a16="http://schemas.microsoft.com/office/drawing/2014/main" id="{518BB069-E069-641A-25DC-200742BCB2E8}"/>
                </a:ext>
              </a:extLst>
            </p:cNvPr>
            <p:cNvGrpSpPr/>
            <p:nvPr/>
          </p:nvGrpSpPr>
          <p:grpSpPr>
            <a:xfrm>
              <a:off x="23748" y="26478"/>
              <a:ext cx="12192000" cy="575348"/>
              <a:chOff x="-38364" y="573594"/>
              <a:chExt cx="12192000" cy="575348"/>
            </a:xfrm>
          </p:grpSpPr>
          <p:sp>
            <p:nvSpPr>
              <p:cNvPr id="26" name="Rectangle 25">
                <a:extLst>
                  <a:ext uri="{FF2B5EF4-FFF2-40B4-BE49-F238E27FC236}">
                    <a16:creationId xmlns:a16="http://schemas.microsoft.com/office/drawing/2014/main" id="{B337728A-0B51-AF2C-DE3E-D8CEB18B5B3E}"/>
                  </a:ext>
                </a:extLst>
              </p:cNvPr>
              <p:cNvSpPr/>
              <p:nvPr/>
            </p:nvSpPr>
            <p:spPr>
              <a:xfrm>
                <a:off x="-38364" y="573594"/>
                <a:ext cx="12192000" cy="557396"/>
              </a:xfrm>
              <a:prstGeom prst="rect">
                <a:avLst/>
              </a:prstGeom>
              <a:solidFill>
                <a:srgbClr val="00206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defRPr/>
                </a:pPr>
                <a:endParaRPr lang="en-US" sz="1800">
                  <a:solidFill>
                    <a:prstClr val="white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endParaRPr>
              </a:p>
            </p:txBody>
          </p:sp>
          <p:sp>
            <p:nvSpPr>
              <p:cNvPr id="27" name="TextBox 20">
                <a:extLst>
                  <a:ext uri="{FF2B5EF4-FFF2-40B4-BE49-F238E27FC236}">
                    <a16:creationId xmlns:a16="http://schemas.microsoft.com/office/drawing/2014/main" id="{184FCA17-35A0-C51B-5B67-7E6942A53D2D}"/>
                  </a:ext>
                </a:extLst>
              </p:cNvPr>
              <p:cNvSpPr txBox="1"/>
              <p:nvPr/>
            </p:nvSpPr>
            <p:spPr>
              <a:xfrm>
                <a:off x="-34190" y="607566"/>
                <a:ext cx="7197911" cy="54137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>
                  <a:lnSpc>
                    <a:spcPts val="1800"/>
                  </a:lnSpc>
                  <a:defRPr/>
                </a:pPr>
                <a:r>
                  <a:rPr lang="th-TH" sz="2000" b="1" dirty="0">
                    <a:solidFill>
                      <a:prstClr val="white"/>
                    </a:solidFill>
                    <a:latin typeface="TH SarabunPSK" panose="020B0500040200020003" pitchFamily="34" charset="-34"/>
                    <a:ea typeface="Tahoma" panose="020B0604030504040204" pitchFamily="34" charset="0"/>
                    <a:cs typeface="TH SarabunPSK" panose="020B0500040200020003" pitchFamily="34" charset="-34"/>
                  </a:rPr>
                  <a:t>ตัวชี้วัดกรมปศุสัตว์</a:t>
                </a:r>
              </a:p>
              <a:p>
                <a:pPr>
                  <a:lnSpc>
                    <a:spcPts val="1800"/>
                  </a:lnSpc>
                  <a:defRPr/>
                </a:pPr>
                <a:r>
                  <a:rPr lang="th-TH" sz="1800" b="1" dirty="0">
                    <a:solidFill>
                      <a:prstClr val="white"/>
                    </a:solidFill>
                    <a:latin typeface="TH SarabunPSK" panose="020B0500040200020003" pitchFamily="34" charset="-34"/>
                    <a:ea typeface="Tahoma" panose="020B0604030504040204" pitchFamily="34" charset="0"/>
                    <a:cs typeface="TH SarabunPSK" panose="020B0500040200020003" pitchFamily="34" charset="-34"/>
                  </a:rPr>
                  <a:t>ตามมาตรการปรับปรุงประสิทธิภาพในการปฏิบัติราชการ ประจำปีงบประมาณ พ.ศ. </a:t>
                </a:r>
                <a:r>
                  <a:rPr lang="en-US" sz="1800" b="1" dirty="0">
                    <a:solidFill>
                      <a:prstClr val="white"/>
                    </a:solidFill>
                    <a:latin typeface="TH SarabunPSK" panose="020B0500040200020003" pitchFamily="34" charset="-34"/>
                    <a:ea typeface="Tahoma" panose="020B0604030504040204" pitchFamily="34" charset="0"/>
                    <a:cs typeface="TH SarabunPSK" panose="020B0500040200020003" pitchFamily="34" charset="-34"/>
                  </a:rPr>
                  <a:t>2569 - 2570</a:t>
                </a:r>
                <a:endParaRPr lang="th-TH" sz="1800" b="1" dirty="0">
                  <a:solidFill>
                    <a:prstClr val="white"/>
                  </a:solidFill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endParaRPr>
              </a:p>
            </p:txBody>
          </p:sp>
        </p:grpSp>
        <p:sp>
          <p:nvSpPr>
            <p:cNvPr id="25" name="TextBox 24">
              <a:extLst>
                <a:ext uri="{FF2B5EF4-FFF2-40B4-BE49-F238E27FC236}">
                  <a16:creationId xmlns:a16="http://schemas.microsoft.com/office/drawing/2014/main" id="{97DF9391-9B8C-5790-F8C8-F7C24B06C3B4}"/>
                </a:ext>
              </a:extLst>
            </p:cNvPr>
            <p:cNvSpPr txBox="1"/>
            <p:nvPr/>
          </p:nvSpPr>
          <p:spPr>
            <a:xfrm>
              <a:off x="9808446" y="133481"/>
              <a:ext cx="2168443" cy="353552"/>
            </a:xfrm>
            <a:prstGeom prst="rect">
              <a:avLst/>
            </a:prstGeom>
            <a:solidFill>
              <a:schemeClr val="accent2"/>
            </a:solidFill>
          </p:spPr>
          <p:txBody>
            <a:bodyPr wrap="square" rtlCol="0">
              <a:spAutoFit/>
            </a:bodyPr>
            <a:lstStyle/>
            <a:p>
              <a:pPr algn="ctr">
                <a:defRPr/>
              </a:pPr>
              <a:r>
                <a:rPr lang="en-US" sz="1800" b="1" dirty="0">
                  <a:solidFill>
                    <a:prstClr val="white"/>
                  </a:solidFill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  <a:t>SKPI</a:t>
              </a:r>
            </a:p>
          </p:txBody>
        </p:sp>
      </p:grpSp>
      <p:sp>
        <p:nvSpPr>
          <p:cNvPr id="14" name="Rectangle 19">
            <a:extLst>
              <a:ext uri="{FF2B5EF4-FFF2-40B4-BE49-F238E27FC236}">
                <a16:creationId xmlns:a16="http://schemas.microsoft.com/office/drawing/2014/main" id="{109040B9-F4A5-6BFC-588B-E625B03B66ED}"/>
              </a:ext>
            </a:extLst>
          </p:cNvPr>
          <p:cNvSpPr/>
          <p:nvPr/>
        </p:nvSpPr>
        <p:spPr>
          <a:xfrm>
            <a:off x="8954928" y="1339993"/>
            <a:ext cx="3237071" cy="3240057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19C182A2-C625-2FAB-FB2F-0998A104C5F1}"/>
              </a:ext>
            </a:extLst>
          </p:cNvPr>
          <p:cNvSpPr>
            <a:spLocks noChangeArrowheads="1"/>
          </p:cNvSpPr>
          <p:nvPr/>
        </p:nvSpPr>
        <p:spPr bwMode="auto">
          <a:xfrm>
            <a:off x="9052638" y="2338703"/>
            <a:ext cx="2650084" cy="2215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6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alt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แผนพัฒนาเศรษฐกิจและสังคมแห่งชาติ ฉบับที่ 13 </a:t>
            </a:r>
          </a:p>
        </p:txBody>
      </p:sp>
      <p:sp>
        <p:nvSpPr>
          <p:cNvPr id="17" name="Rectangle 20">
            <a:extLst>
              <a:ext uri="{FF2B5EF4-FFF2-40B4-BE49-F238E27FC236}">
                <a16:creationId xmlns:a16="http://schemas.microsoft.com/office/drawing/2014/main" id="{ECF2CE5A-C804-CB84-49BF-B86AA8408B40}"/>
              </a:ext>
            </a:extLst>
          </p:cNvPr>
          <p:cNvSpPr/>
          <p:nvPr/>
        </p:nvSpPr>
        <p:spPr>
          <a:xfrm>
            <a:off x="127000" y="2043554"/>
            <a:ext cx="7904163" cy="258762"/>
          </a:xfrm>
          <a:prstGeom prst="rect">
            <a:avLst/>
          </a:prstGeom>
        </p:spPr>
        <p:txBody>
          <a:bodyPr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6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เป้าหมาย ปี </a:t>
            </a: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2569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เพิ่มขึ้นร้อยละ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10 </a:t>
            </a: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และ</a:t>
            </a:r>
            <a:r>
              <a:rPr kumimoji="0" lang="th-TH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เป้าหมายปี 2570 </a:t>
            </a: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 </a:t>
            </a: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srgbClr val="008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เพิ่มขึ้นร้อยละ 10</a:t>
            </a:r>
            <a:endParaRPr kumimoji="0" lang="th-TH" sz="1600" b="0" i="0" u="none" strike="noStrike" kern="0" cap="none" spc="0" normalizeH="0" baseline="0" noProof="0" dirty="0">
              <a:ln>
                <a:noFill/>
              </a:ln>
              <a:solidFill>
                <a:srgbClr val="008000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graphicFrame>
        <p:nvGraphicFramePr>
          <p:cNvPr id="18" name="Table 24">
            <a:extLst>
              <a:ext uri="{FF2B5EF4-FFF2-40B4-BE49-F238E27FC236}">
                <a16:creationId xmlns:a16="http://schemas.microsoft.com/office/drawing/2014/main" id="{35776A64-A512-1290-6115-D1DE4EE4139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28146734"/>
              </p:ext>
            </p:extLst>
          </p:nvPr>
        </p:nvGraphicFramePr>
        <p:xfrm>
          <a:off x="9086966" y="3274799"/>
          <a:ext cx="2968900" cy="120491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9689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35249">
                <a:tc>
                  <a:txBody>
                    <a:bodyPr/>
                    <a:lstStyle/>
                    <a:p>
                      <a:pPr algn="ctr"/>
                      <a:r>
                        <a:rPr lang="th-TH" sz="14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ค่าเป้าหมาย</a:t>
                      </a:r>
                      <a:endParaRPr lang="en-US" sz="1400" baseline="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1441" marR="91441" marT="45705" marB="45705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35249"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solidFill>
                            <a:srgbClr val="00800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2566-2570</a:t>
                      </a:r>
                    </a:p>
                  </a:txBody>
                  <a:tcPr marL="91441" marR="91441" marT="45705" marB="45705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34416">
                <a:tc>
                  <a:txBody>
                    <a:bodyPr/>
                    <a:lstStyle/>
                    <a:p>
                      <a:pPr marL="0" lvl="0" indent="0" algn="ctr" defTabSz="914400" rtl="0" eaLnBrk="1" latinLnBrk="0" hangingPunct="1">
                        <a:lnSpc>
                          <a:spcPct val="80000"/>
                        </a:lnSpc>
                        <a:buFont typeface="Arial" panose="020B0604020202020204" pitchFamily="34" charset="0"/>
                        <a:buNone/>
                        <a:defRPr/>
                      </a:pPr>
                      <a:r>
                        <a:rPr lang="th-TH" sz="1400" kern="1200" dirty="0">
                          <a:solidFill>
                            <a:srgbClr val="008000"/>
                          </a:solidFill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รายได้สุทธิต่อครัวเรือนเกษตรกร ไม่ต่ำกว่า 537,000 บาทต่อครัวเรือน เมื่อสิ้นสุดแผน</a:t>
                      </a:r>
                    </a:p>
                  </a:txBody>
                  <a:tcPr marL="91441" marR="91441" marT="45705" marB="45705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20" name="Rectangle 27">
            <a:extLst>
              <a:ext uri="{FF2B5EF4-FFF2-40B4-BE49-F238E27FC236}">
                <a16:creationId xmlns:a16="http://schemas.microsoft.com/office/drawing/2014/main" id="{DCC0A6A3-FA5E-1BCF-2262-AB1E8F2BC5D7}"/>
              </a:ext>
            </a:extLst>
          </p:cNvPr>
          <p:cNvSpPr/>
          <p:nvPr/>
        </p:nvSpPr>
        <p:spPr>
          <a:xfrm>
            <a:off x="0" y="6219546"/>
            <a:ext cx="8935012" cy="2705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0" algn="l"/>
              </a:tabLst>
              <a:defRPr/>
            </a:pP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ผู้รับผิดชอบการรายงานผล </a:t>
            </a: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สำนักงานเศรษฐกิจการเกษตร กระทรวงเกษตรและสหกรณ์  </a:t>
            </a:r>
            <a:r>
              <a:rPr kumimoji="0" lang="th-TH" alt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ช่วงเวลารายงานผล </a:t>
            </a:r>
            <a:r>
              <a:rPr kumimoji="0" lang="en-US" alt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alt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th-TH" alt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มีนาคมของทุกปี</a:t>
            </a:r>
            <a:endParaRPr kumimoji="0" lang="en-US" altLang="en-US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41DCB460-D165-879C-FE73-9CD391F14BD1}"/>
              </a:ext>
            </a:extLst>
          </p:cNvPr>
          <p:cNvSpPr txBox="1"/>
          <p:nvPr/>
        </p:nvSpPr>
        <p:spPr>
          <a:xfrm>
            <a:off x="9052638" y="2605525"/>
            <a:ext cx="3041650" cy="523875"/>
          </a:xfrm>
          <a:prstGeom prst="rect">
            <a:avLst/>
          </a:prstGeom>
          <a:solidFill>
            <a:schemeClr val="bg1"/>
          </a:solidFill>
          <a:ln>
            <a:solidFill>
              <a:srgbClr val="339933"/>
            </a:solidFill>
          </a:ln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หมุดหมายที่ 1  ไทยเป็นประเทศชั้นนำด้านสินค้าเกษตรและเกษตรแปรรูปมูลค่าสูง </a:t>
            </a:r>
            <a:endParaRPr kumimoji="0" lang="th-TH" sz="1400" b="1" i="0" u="none" strike="noStrike" kern="1200" cap="none" spc="-2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23" name="Rectangle 34">
            <a:extLst>
              <a:ext uri="{FF2B5EF4-FFF2-40B4-BE49-F238E27FC236}">
                <a16:creationId xmlns:a16="http://schemas.microsoft.com/office/drawing/2014/main" id="{84F29791-2D51-9B1C-016C-2D508B1617DD}"/>
              </a:ext>
            </a:extLst>
          </p:cNvPr>
          <p:cNvSpPr>
            <a:spLocks noChangeArrowheads="1"/>
          </p:cNvSpPr>
          <p:nvPr/>
        </p:nvSpPr>
        <p:spPr bwMode="auto">
          <a:xfrm>
            <a:off x="122555" y="4306443"/>
            <a:ext cx="9761538" cy="4429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803275" indent="-803275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tabLst>
                <a:tab pos="690563" algn="l"/>
              </a:tabLst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690563" algn="l"/>
              </a:tabLst>
              <a:defRPr sz="24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690563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690563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690563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690563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690563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690563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690563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pPr marL="803275" marR="0" lvl="0" indent="-803275" algn="l" defTabSz="914400" rtl="0" eaLnBrk="1" fontAlgn="auto" latinLnBrk="0" hangingPunct="1">
              <a:lnSpc>
                <a:spcPct val="8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690563" algn="l"/>
              </a:tabLst>
              <a:defRPr/>
            </a:pPr>
            <a:r>
              <a:rPr kumimoji="0" lang="th-TH" alt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หมายเหตุ </a:t>
            </a:r>
            <a:r>
              <a:rPr kumimoji="0" lang="en-US" alt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	</a:t>
            </a:r>
            <a:r>
              <a:rPr kumimoji="0" lang="en-US" alt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*</a:t>
            </a:r>
            <a:r>
              <a:rPr kumimoji="0" lang="th-TH" alt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ค่าเป้าหมายจากแผนปฏิบัติราชการของกระทรวงเกษตรและสหกรณ์ ระยะ 5 ปี (พ.ศ. 2566 - 2570) กำหนดเป้าหมายรายได้เงินสดสุทธิครัวเรือนเกษตร </a:t>
            </a:r>
            <a:endParaRPr kumimoji="0" lang="en-US" altLang="en-US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  <a:p>
            <a:pPr marL="803275" marR="0" lvl="0" indent="-803275" algn="l" defTabSz="914400" rtl="0" eaLnBrk="1" fontAlgn="auto" latinLnBrk="0" hangingPunct="1">
              <a:lnSpc>
                <a:spcPct val="8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690563" algn="l"/>
              </a:tabLst>
              <a:defRPr/>
            </a:pPr>
            <a:r>
              <a:rPr kumimoji="0" lang="th-TH" alt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เพิ่มขึ้น ไม่น้อยกว่าร้อยละ 10 ต่อปี</a:t>
            </a:r>
            <a:endParaRPr kumimoji="0" lang="en-US" altLang="en-US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28" name="TextBox 9">
            <a:extLst>
              <a:ext uri="{FF2B5EF4-FFF2-40B4-BE49-F238E27FC236}">
                <a16:creationId xmlns:a16="http://schemas.microsoft.com/office/drawing/2014/main" id="{4D30BD7A-CD38-DA52-CE0F-4304EC42E6C5}"/>
              </a:ext>
            </a:extLst>
          </p:cNvPr>
          <p:cNvSpPr txBox="1"/>
          <p:nvPr/>
        </p:nvSpPr>
        <p:spPr>
          <a:xfrm>
            <a:off x="9052638" y="1698234"/>
            <a:ext cx="2967038" cy="52322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รายได้สุทธิต่อครัวเรือนเกษตรกร ไม่ต่ำกว่า 537,000 บาทต่อครัวเรือน เมื่อสิ้นสุดแผน </a:t>
            </a:r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</a:endParaRPr>
          </a:p>
        </p:txBody>
      </p:sp>
      <p:graphicFrame>
        <p:nvGraphicFramePr>
          <p:cNvPr id="30" name="Table 4">
            <a:extLst>
              <a:ext uri="{FF2B5EF4-FFF2-40B4-BE49-F238E27FC236}">
                <a16:creationId xmlns:a16="http://schemas.microsoft.com/office/drawing/2014/main" id="{93DA4E92-E59C-4CAD-EF7C-FA898938C99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62708206"/>
              </p:ext>
            </p:extLst>
          </p:nvPr>
        </p:nvGraphicFramePr>
        <p:xfrm>
          <a:off x="122835" y="2281154"/>
          <a:ext cx="8636673" cy="2046603"/>
        </p:xfrm>
        <a:graphic>
          <a:graphicData uri="http://schemas.openxmlformats.org/drawingml/2006/table">
            <a:tbl>
              <a:tblPr/>
              <a:tblGrid>
                <a:gridCol w="1082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2947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2947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2947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29479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629479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629479">
                  <a:extLst>
                    <a:ext uri="{9D8B030D-6E8A-4147-A177-3AD203B41FA5}">
                      <a16:colId xmlns:a16="http://schemas.microsoft.com/office/drawing/2014/main" val="1859103598"/>
                    </a:ext>
                  </a:extLst>
                </a:gridCol>
                <a:gridCol w="629479">
                  <a:extLst>
                    <a:ext uri="{9D8B030D-6E8A-4147-A177-3AD203B41FA5}">
                      <a16:colId xmlns:a16="http://schemas.microsoft.com/office/drawing/2014/main" val="2195411115"/>
                    </a:ext>
                  </a:extLst>
                </a:gridCol>
                <a:gridCol w="629479">
                  <a:extLst>
                    <a:ext uri="{9D8B030D-6E8A-4147-A177-3AD203B41FA5}">
                      <a16:colId xmlns:a16="http://schemas.microsoft.com/office/drawing/2014/main" val="1478635945"/>
                    </a:ext>
                  </a:extLst>
                </a:gridCol>
                <a:gridCol w="629479">
                  <a:extLst>
                    <a:ext uri="{9D8B030D-6E8A-4147-A177-3AD203B41FA5}">
                      <a16:colId xmlns:a16="http://schemas.microsoft.com/office/drawing/2014/main" val="4066758567"/>
                    </a:ext>
                  </a:extLst>
                </a:gridCol>
                <a:gridCol w="629479">
                  <a:extLst>
                    <a:ext uri="{9D8B030D-6E8A-4147-A177-3AD203B41FA5}">
                      <a16:colId xmlns:a16="http://schemas.microsoft.com/office/drawing/2014/main" val="710522009"/>
                    </a:ext>
                  </a:extLst>
                </a:gridCol>
                <a:gridCol w="629479">
                  <a:extLst>
                    <a:ext uri="{9D8B030D-6E8A-4147-A177-3AD203B41FA5}">
                      <a16:colId xmlns:a16="http://schemas.microsoft.com/office/drawing/2014/main" val="919931338"/>
                    </a:ext>
                  </a:extLst>
                </a:gridCol>
                <a:gridCol w="629479">
                  <a:extLst>
                    <a:ext uri="{9D8B030D-6E8A-4147-A177-3AD203B41FA5}">
                      <a16:colId xmlns:a16="http://schemas.microsoft.com/office/drawing/2014/main" val="662497070"/>
                    </a:ext>
                  </a:extLst>
                </a:gridCol>
              </a:tblGrid>
              <a:tr h="266760">
                <a:tc gridSpan="8">
                  <a:txBody>
                    <a:bodyPr/>
                    <a:lstStyle/>
                    <a:p>
                      <a:pPr algn="ctr" rtl="0" fontAlgn="ctr"/>
                      <a:r>
                        <a:rPr lang="th-TH" sz="1600" b="1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ข้อมูลพื้นฐาน (</a:t>
                      </a:r>
                      <a:r>
                        <a:rPr lang="en-US" sz="1600" b="1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Baseline)</a:t>
                      </a:r>
                    </a:p>
                  </a:txBody>
                  <a:tcPr marL="72006" marR="72006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 rtl="0" fontAlgn="ctr"/>
                      <a:endParaRPr lang="en-US" sz="1600" b="1" i="0" u="none" strike="noStrike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2006" marR="72006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gridSpan="5"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400" b="1" u="none" strike="noStrike" cap="none" dirty="0">
                          <a:solidFill>
                            <a:schemeClr val="dk1"/>
                          </a:solidFill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ค่าเป้าหมาย 2566 – 2570</a:t>
                      </a:r>
                      <a:r>
                        <a:rPr lang="en-US" sz="1400" b="1" u="none" strike="noStrike" cap="none" dirty="0">
                          <a:solidFill>
                            <a:schemeClr val="dk1"/>
                          </a:solidFill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*</a:t>
                      </a:r>
                      <a:endParaRPr sz="1600" b="1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1457" marR="91457" marT="45247" marB="45247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6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6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6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6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l" fontAlgn="b"/>
                      <a:r>
                        <a:rPr lang="th-TH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ปีงบประมาณ</a:t>
                      </a:r>
                    </a:p>
                  </a:txBody>
                  <a:tcPr marL="72006" marR="72006" marT="9527" marB="0" anchor="b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2563</a:t>
                      </a:r>
                    </a:p>
                  </a:txBody>
                  <a:tcPr marL="72006" marR="72006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2564</a:t>
                      </a:r>
                    </a:p>
                  </a:txBody>
                  <a:tcPr marL="72006" marR="72006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2565</a:t>
                      </a:r>
                    </a:p>
                  </a:txBody>
                  <a:tcPr marL="72006" marR="72006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2566</a:t>
                      </a:r>
                    </a:p>
                  </a:txBody>
                  <a:tcPr marL="72006" marR="72006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2567</a:t>
                      </a:r>
                    </a:p>
                  </a:txBody>
                  <a:tcPr marL="72006" marR="72006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2568</a:t>
                      </a:r>
                    </a:p>
                  </a:txBody>
                  <a:tcPr marL="72006" marR="72006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b="0" i="0" u="none" strike="noStrike" dirty="0">
                          <a:solidFill>
                            <a:srgbClr val="FF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2569</a:t>
                      </a:r>
                    </a:p>
                  </a:txBody>
                  <a:tcPr marL="72006" marR="72006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400" u="none" strike="noStrike" cap="none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2566</a:t>
                      </a:r>
                      <a:endParaRPr sz="14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400" u="none" strike="noStrike" cap="none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2567</a:t>
                      </a:r>
                      <a:endParaRPr sz="14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400" u="none" strike="noStrike" cap="none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2568</a:t>
                      </a:r>
                      <a:endParaRPr sz="14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400" u="none" strike="noStrike" cap="none" dirty="0">
                          <a:solidFill>
                            <a:srgbClr val="0000FF"/>
                          </a:solidFill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2569</a:t>
                      </a:r>
                      <a:endParaRPr sz="1400" dirty="0">
                        <a:solidFill>
                          <a:srgbClr val="0000FF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400" u="none" strike="noStrike" cap="none" dirty="0">
                          <a:solidFill>
                            <a:srgbClr val="008000"/>
                          </a:solidFill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2570</a:t>
                      </a:r>
                      <a:endParaRPr sz="1400" dirty="0">
                        <a:solidFill>
                          <a:srgbClr val="008000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38178">
                <a:tc>
                  <a:txBody>
                    <a:bodyPr/>
                    <a:lstStyle/>
                    <a:p>
                      <a:pPr algn="l" fontAlgn="b"/>
                      <a:r>
                        <a:rPr lang="th-TH" sz="14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บาท/ครัวเรือน/ปี</a:t>
                      </a:r>
                    </a:p>
                  </a:txBody>
                  <a:tcPr marL="72006" marR="72006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78,604</a:t>
                      </a:r>
                    </a:p>
                  </a:txBody>
                  <a:tcPr marL="72006" marR="72006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b="0" i="0" u="none" strike="noStrike" spc="-30" baseline="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79,485.62</a:t>
                      </a:r>
                    </a:p>
                  </a:txBody>
                  <a:tcPr marL="72006" marR="72006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78,322</a:t>
                      </a:r>
                    </a:p>
                  </a:txBody>
                  <a:tcPr marL="72006" marR="72006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80,271</a:t>
                      </a:r>
                    </a:p>
                  </a:txBody>
                  <a:tcPr marL="72006" marR="72006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81,616</a:t>
                      </a:r>
                    </a:p>
                  </a:txBody>
                  <a:tcPr marL="72006" marR="72006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83,130</a:t>
                      </a:r>
                    </a:p>
                  </a:txBody>
                  <a:tcPr marL="72006" marR="72006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b="0" i="0" u="none" strike="noStrike" dirty="0">
                          <a:solidFill>
                            <a:srgbClr val="FF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n/a</a:t>
                      </a:r>
                    </a:p>
                  </a:txBody>
                  <a:tcPr marL="72006" marR="72006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2" gridSpan="5">
                  <a:txBody>
                    <a:bodyPr/>
                    <a:lstStyle/>
                    <a:p>
                      <a:pPr algn="ctr" rtl="0" fontAlgn="ctr"/>
                      <a:endParaRPr lang="en-US" sz="1400" b="0" i="0" u="none" strike="noStrike" dirty="0">
                        <a:solidFill>
                          <a:srgbClr val="FF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2006" marR="72006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rowSpan="2" hMerge="1">
                  <a:txBody>
                    <a:bodyPr/>
                    <a:lstStyle/>
                    <a:p>
                      <a:pPr algn="ctr" rtl="0" fontAlgn="ctr"/>
                      <a:endParaRPr lang="en-US" sz="1400" b="0" i="0" u="none" strike="noStrike" dirty="0">
                        <a:solidFill>
                          <a:srgbClr val="FF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2006" marR="72006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2" hMerge="1">
                  <a:txBody>
                    <a:bodyPr/>
                    <a:lstStyle/>
                    <a:p>
                      <a:pPr algn="ctr" rtl="0" fontAlgn="ctr"/>
                      <a:endParaRPr lang="en-US" sz="1400" b="0" i="0" u="none" strike="noStrike" dirty="0">
                        <a:solidFill>
                          <a:srgbClr val="FF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2006" marR="72006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2" hMerge="1">
                  <a:txBody>
                    <a:bodyPr/>
                    <a:lstStyle/>
                    <a:p>
                      <a:pPr algn="ctr" rtl="0" fontAlgn="ctr"/>
                      <a:endParaRPr lang="en-US" sz="1400" b="0" i="0" u="none" strike="noStrike" dirty="0">
                        <a:solidFill>
                          <a:srgbClr val="FF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2006" marR="72006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2" hMerge="1">
                  <a:txBody>
                    <a:bodyPr/>
                    <a:lstStyle/>
                    <a:p>
                      <a:pPr algn="ctr" rtl="0" fontAlgn="ctr"/>
                      <a:endParaRPr lang="en-US" sz="1400" b="0" i="0" u="none" strike="noStrike" dirty="0">
                        <a:solidFill>
                          <a:srgbClr val="FF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2006" marR="72006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91472">
                <a:tc>
                  <a:txBody>
                    <a:bodyPr/>
                    <a:lstStyle/>
                    <a:p>
                      <a:pPr algn="l" fontAlgn="b"/>
                      <a:r>
                        <a:rPr lang="th-TH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รายได้เพิ่มขึ้น</a:t>
                      </a:r>
                      <a:endParaRPr lang="en-US" sz="1400" b="1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algn="l" fontAlgn="b"/>
                      <a:r>
                        <a:rPr lang="th-TH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จากปีก่อนหน้า(บาท)</a:t>
                      </a:r>
                    </a:p>
                  </a:txBody>
                  <a:tcPr marL="72006" marR="72006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เพิ่มขึ้น 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algn="ctr" rtl="0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4,347 บาท</a:t>
                      </a:r>
                    </a:p>
                  </a:txBody>
                  <a:tcPr marL="72006" marR="72006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เพิ่มขึ้น 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algn="ctr" rtl="0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882 </a:t>
                      </a:r>
                    </a:p>
                    <a:p>
                      <a:pPr algn="ctr" rtl="0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บาท</a:t>
                      </a:r>
                    </a:p>
                  </a:txBody>
                  <a:tcPr marL="72006" marR="72006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ลดลง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algn="ctr" rtl="0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-1,164 บาท</a:t>
                      </a:r>
                    </a:p>
                  </a:txBody>
                  <a:tcPr marL="72006" marR="72006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เพิ่มขึ้น 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algn="ctr" rtl="0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1,949 บาท</a:t>
                      </a:r>
                    </a:p>
                  </a:txBody>
                  <a:tcPr marL="72006" marR="72006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เพิ่มขึ้น 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algn="ctr" rtl="0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1,345 บาท</a:t>
                      </a:r>
                    </a:p>
                  </a:txBody>
                  <a:tcPr marL="72006" marR="72006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เพิ่มขึ้น </a:t>
                      </a:r>
                      <a:endParaRPr lang="en-US" sz="1400" b="0" i="0" u="none" strike="noStrike" kern="1200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  <a:p>
                      <a:pPr algn="ctr" rtl="0" fontAlgn="ctr"/>
                      <a:r>
                        <a:rPr lang="th-TH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1,514 บาท</a:t>
                      </a:r>
                    </a:p>
                  </a:txBody>
                  <a:tcPr marL="72006" marR="72006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n/a</a:t>
                      </a:r>
                    </a:p>
                  </a:txBody>
                  <a:tcPr marL="72006" marR="72006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5" vMerge="1"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72006" marR="72006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 vMerge="1"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72006" marR="72006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 vMerge="1"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72006" marR="72006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 vMerge="1"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72006" marR="72006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 vMerge="1"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72006" marR="72006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38178">
                <a:tc>
                  <a:txBody>
                    <a:bodyPr/>
                    <a:lstStyle/>
                    <a:p>
                      <a:pPr algn="l" fontAlgn="b"/>
                      <a:r>
                        <a:rPr lang="th-TH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อัตราการขยายตัว</a:t>
                      </a:r>
                    </a:p>
                  </a:txBody>
                  <a:tcPr marL="72006" marR="72006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(+5.53)</a:t>
                      </a:r>
                    </a:p>
                  </a:txBody>
                  <a:tcPr marL="72006" marR="72006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(+1.12)</a:t>
                      </a:r>
                    </a:p>
                  </a:txBody>
                  <a:tcPr marL="72006" marR="72006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(-1.46)</a:t>
                      </a:r>
                    </a:p>
                  </a:txBody>
                  <a:tcPr marL="72006" marR="72006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(+2.49)</a:t>
                      </a:r>
                    </a:p>
                  </a:txBody>
                  <a:tcPr marL="72006" marR="72006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(+1.68)</a:t>
                      </a:r>
                    </a:p>
                  </a:txBody>
                  <a:tcPr marL="72006" marR="72006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(+1.86)</a:t>
                      </a:r>
                    </a:p>
                  </a:txBody>
                  <a:tcPr marL="72006" marR="72006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n/a</a:t>
                      </a:r>
                    </a:p>
                  </a:txBody>
                  <a:tcPr marL="72006" marR="72006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400" b="0" kern="12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เพิ่มขึ้นร้อยละ</a:t>
                      </a:r>
                      <a:r>
                        <a:rPr lang="en-US" sz="1400" b="0" kern="12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10</a:t>
                      </a:r>
                      <a:endParaRPr lang="th-TH" sz="1400" b="0" kern="12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เพิ่มขึ้นร้อยละ </a:t>
                      </a: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10</a:t>
                      </a:r>
                      <a:endParaRPr kumimoji="0" lang="th-TH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เพิ่มขึ้นร้อยละ</a:t>
                      </a:r>
                      <a:b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</a:b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10</a:t>
                      </a:r>
                      <a:endParaRPr kumimoji="0" lang="th-TH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เพิ่มขึ้นร้อยละ </a:t>
                      </a: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10</a:t>
                      </a:r>
                      <a:endParaRPr kumimoji="0" lang="th-TH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8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เพิ่มขึ้นร้อยละ </a:t>
                      </a: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8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10</a:t>
                      </a:r>
                      <a:endParaRPr kumimoji="0" lang="th-TH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800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31" name="Google Shape;260;p8">
            <a:extLst>
              <a:ext uri="{FF2B5EF4-FFF2-40B4-BE49-F238E27FC236}">
                <a16:creationId xmlns:a16="http://schemas.microsoft.com/office/drawing/2014/main" id="{038C9813-09CD-FD33-C7FF-6753F6FF18CF}"/>
              </a:ext>
            </a:extLst>
          </p:cNvPr>
          <p:cNvSpPr/>
          <p:nvPr/>
        </p:nvSpPr>
        <p:spPr>
          <a:xfrm>
            <a:off x="9011827" y="1362863"/>
            <a:ext cx="1221809" cy="307736"/>
          </a:xfrm>
          <a:prstGeom prst="rect">
            <a:avLst/>
          </a:prstGeom>
          <a:solidFill>
            <a:srgbClr val="F2F2F2"/>
          </a:solidFill>
          <a:ln>
            <a:noFill/>
          </a:ln>
        </p:spPr>
        <p:txBody>
          <a:bodyPr spcFirstLastPara="1" wrap="square" lIns="91425" tIns="45700" rIns="91425" bIns="45700" anchor="ctr" anchorCtr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Sarabun"/>
              <a:buNone/>
              <a:tabLst/>
              <a:defRPr/>
            </a:pPr>
            <a:r>
              <a:rPr kumimoji="0" lang="th-TH" sz="14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รหัส :</a:t>
            </a:r>
            <a:r>
              <a:rPr kumimoji="0" lang="en-US" sz="14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 </a:t>
            </a:r>
            <a:r>
              <a:rPr kumimoji="0" lang="th-TH" sz="14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010102</a:t>
            </a:r>
            <a:endParaRPr kumimoji="0" sz="105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  <a:sym typeface="Arial"/>
            </a:endParaRPr>
          </a:p>
        </p:txBody>
      </p:sp>
      <p:graphicFrame>
        <p:nvGraphicFramePr>
          <p:cNvPr id="32" name="Table 18">
            <a:extLst>
              <a:ext uri="{FF2B5EF4-FFF2-40B4-BE49-F238E27FC236}">
                <a16:creationId xmlns:a16="http://schemas.microsoft.com/office/drawing/2014/main" id="{A51E5585-E7B4-0C39-A9BD-C2612BE1DF5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83156294"/>
              </p:ext>
            </p:extLst>
          </p:nvPr>
        </p:nvGraphicFramePr>
        <p:xfrm>
          <a:off x="148857" y="4658523"/>
          <a:ext cx="5616000" cy="1224530"/>
        </p:xfrm>
        <a:graphic>
          <a:graphicData uri="http://schemas.openxmlformats.org/drawingml/2006/table">
            <a:tbl>
              <a:tblPr firstRow="1" bandRow="1"/>
              <a:tblGrid>
                <a:gridCol w="1872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8720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8720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196559">
                <a:tc gridSpan="3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เกณฑ์การประเมินปี 2569</a:t>
                      </a:r>
                      <a:r>
                        <a:rPr lang="en-US" sz="16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th-TH" sz="16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รอบที่ 1 </a:t>
                      </a:r>
                      <a:r>
                        <a:rPr lang="en-US" sz="16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</a:t>
                      </a:r>
                      <a:r>
                        <a:rPr lang="th-TH" sz="16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6 เดือน</a:t>
                      </a:r>
                      <a:r>
                        <a:rPr lang="en-US" sz="16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  <a:r>
                        <a:rPr lang="th-TH" sz="16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และรอบ 2 </a:t>
                      </a:r>
                      <a:r>
                        <a:rPr lang="en-US" sz="16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(12 </a:t>
                      </a:r>
                      <a:r>
                        <a:rPr lang="th-TH" sz="16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เดือน</a:t>
                      </a:r>
                      <a:r>
                        <a:rPr lang="en-US" sz="16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</a:p>
                  </a:txBody>
                  <a:tcPr marL="0" marR="121936" marT="43738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 dirty="0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 dirty="0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เป้าหมายขั้นต้น (50)</a:t>
                      </a:r>
                    </a:p>
                  </a:txBody>
                  <a:tcPr marL="121936" marR="121936" marT="43738" marB="43738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1EFD8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เป้าหมายมาตรฐาน (</a:t>
                      </a:r>
                      <a:r>
                        <a:rPr lang="en-US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75</a:t>
                      </a: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</a:p>
                  </a:txBody>
                  <a:tcPr marL="121936" marR="121936" marT="43738" marB="43738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70AD47">
                        <a:lumMod val="40000"/>
                        <a:lumOff val="6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เป้าหมายขั้นสูง (100)</a:t>
                      </a:r>
                    </a:p>
                  </a:txBody>
                  <a:tcPr marL="121936" marR="121936" marT="43738" marB="43738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70AD47">
                        <a:lumMod val="60000"/>
                        <a:lumOff val="4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3560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81,672.33 บาท/ครัวเรือน/ปี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(ผลการดำเนินงานเฉลี่ย</a:t>
                      </a:r>
                      <a:br>
                        <a:rPr lang="th-TH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</a:br>
                      <a:r>
                        <a:rPr lang="th-TH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ย้อนหลัง 3 ปี)</a:t>
                      </a:r>
                      <a:endParaRPr lang="en-US" sz="1400" b="0" i="0" u="none" strike="noStrike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121936" marR="121936" marT="43738" marB="43738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83,130 </a:t>
                      </a:r>
                      <a:r>
                        <a:rPr lang="th-TH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บาท/ครัวเรือน/ปี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(</a:t>
                      </a: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ผลการดำเนินงาน</a:t>
                      </a:r>
                      <a:r>
                        <a:rPr lang="th-TH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เฉลี่ยย้อนหลัง </a:t>
                      </a:r>
                      <a:br>
                        <a:rPr lang="th-TH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</a:br>
                      <a:r>
                        <a:rPr lang="th-TH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3 ปี </a:t>
                      </a: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ที่ดีที่สุด)</a:t>
                      </a:r>
                    </a:p>
                  </a:txBody>
                  <a:tcPr marL="121936" marR="121936" marT="43738" marB="43738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84,593.09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</a:t>
                      </a: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ผลการดำเนินงานที่ดีที่สุด + </a:t>
                      </a: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Interval</a:t>
                      </a: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ร้อยละ 1.76*</a:t>
                      </a:r>
                    </a:p>
                  </a:txBody>
                  <a:tcPr marL="121936" marR="121936" marT="43738" marB="43738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33" name="Google Shape;253;p8">
            <a:extLst>
              <a:ext uri="{FF2B5EF4-FFF2-40B4-BE49-F238E27FC236}">
                <a16:creationId xmlns:a16="http://schemas.microsoft.com/office/drawing/2014/main" id="{E47D7E10-194E-E82D-8EE7-C7937A344E8D}"/>
              </a:ext>
            </a:extLst>
          </p:cNvPr>
          <p:cNvSpPr/>
          <p:nvPr/>
        </p:nvSpPr>
        <p:spPr>
          <a:xfrm>
            <a:off x="0" y="6481531"/>
            <a:ext cx="9976512" cy="387758"/>
          </a:xfrm>
          <a:prstGeom prst="rect">
            <a:avLst/>
          </a:prstGeom>
          <a:solidFill>
            <a:srgbClr val="F2F2F2"/>
          </a:solidFill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Sarabun"/>
              <a:buNone/>
              <a:tabLst>
                <a:tab pos="631825" algn="l"/>
              </a:tabLst>
              <a:defRPr/>
            </a:pPr>
            <a:r>
              <a:rPr kumimoji="0" lang="th-TH" sz="12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แหล่งอ้างอิง </a:t>
            </a:r>
            <a:r>
              <a:rPr kumimoji="0" lang="th-TH" sz="1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:	ข้อมูลจากเอกสารประกอบ</a:t>
            </a:r>
            <a:r>
              <a:rPr kumimoji="0" lang="th-TH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แผนพัฒนาเศรษฐกิจและสังคมแห่งชาติฉบับที่ 13 </a:t>
            </a:r>
            <a:r>
              <a:rPr kumimoji="0" lang="th-TH" sz="1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ที่มา </a:t>
            </a:r>
            <a:r>
              <a:rPr kumimoji="0" lang="en-US" sz="1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  <a:hlinkClick r:id="rId2"/>
              </a:rPr>
              <a:t>https://www.nesdc.go.th/article_attach/article_file_20230307173847.pdf</a:t>
            </a:r>
            <a:r>
              <a:rPr kumimoji="0" lang="th-TH" sz="1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  และ</a:t>
            </a:r>
            <a:br>
              <a:rPr kumimoji="0" lang="th-TH" sz="1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</a:br>
            <a:r>
              <a:rPr kumimoji="0" lang="th-TH" sz="1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	รายงานสรุปผลการดำเนินการตามยุทธศาสตร์ชาติ ประจำปี 2567 ที่มา </a:t>
            </a:r>
            <a:r>
              <a:rPr kumimoji="0" lang="en-US" sz="1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  <a:hlinkClick r:id="rId3"/>
              </a:rPr>
              <a:t>https://www.nesdc.go.th/download/document/NSCR/NS67_Book.pdf</a:t>
            </a:r>
            <a:r>
              <a:rPr kumimoji="0" lang="th-TH" sz="1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 </a:t>
            </a:r>
          </a:p>
        </p:txBody>
      </p:sp>
      <p:graphicFrame>
        <p:nvGraphicFramePr>
          <p:cNvPr id="34" name="Table 18">
            <a:extLst>
              <a:ext uri="{FF2B5EF4-FFF2-40B4-BE49-F238E27FC236}">
                <a16:creationId xmlns:a16="http://schemas.microsoft.com/office/drawing/2014/main" id="{EC42143D-190A-13A6-9A9F-7A9E18E1ADF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3822313"/>
              </p:ext>
            </p:extLst>
          </p:nvPr>
        </p:nvGraphicFramePr>
        <p:xfrm>
          <a:off x="5845336" y="4648539"/>
          <a:ext cx="6219183" cy="1254726"/>
        </p:xfrm>
        <a:graphic>
          <a:graphicData uri="http://schemas.openxmlformats.org/drawingml/2006/table">
            <a:tbl>
              <a:tblPr firstRow="1" bandRow="1"/>
              <a:tblGrid>
                <a:gridCol w="207306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07306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07306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227678">
                <a:tc gridSpan="3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เกณฑ์การประเมินปี 2570</a:t>
                      </a:r>
                      <a:r>
                        <a:rPr lang="en-US" sz="16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th-TH" sz="16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รอบที่ 1 </a:t>
                      </a:r>
                      <a:r>
                        <a:rPr lang="en-US" sz="16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(6 </a:t>
                      </a:r>
                      <a:r>
                        <a:rPr lang="th-TH" sz="16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เดือน</a:t>
                      </a:r>
                      <a:r>
                        <a:rPr lang="en-US" sz="16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  <a:r>
                        <a:rPr lang="th-TH" sz="16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และรอบ 2 </a:t>
                      </a:r>
                      <a:r>
                        <a:rPr lang="en-US" sz="16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(12 </a:t>
                      </a:r>
                      <a:r>
                        <a:rPr lang="th-TH" sz="16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เดือน</a:t>
                      </a:r>
                      <a:r>
                        <a:rPr lang="en-US" sz="16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  <a:r>
                        <a:rPr lang="th-TH" sz="16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endParaRPr lang="en-US" sz="1600" kern="1200" noProof="0" dirty="0">
                        <a:solidFill>
                          <a:schemeClr val="dk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0" marR="121936" marT="43738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 dirty="0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 dirty="0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4613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เป้าหมายขั้นต้น (50)</a:t>
                      </a:r>
                    </a:p>
                  </a:txBody>
                  <a:tcPr marL="121936" marR="121936" marT="43738" marB="43738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1EFD8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เป้าหมายมาตรฐาน (</a:t>
                      </a:r>
                      <a:r>
                        <a:rPr lang="en-US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75</a:t>
                      </a: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</a:p>
                  </a:txBody>
                  <a:tcPr marL="121936" marR="121936" marT="43738" marB="43738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70AD47">
                        <a:lumMod val="40000"/>
                        <a:lumOff val="6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เป้าหมายขั้นสูง (100)</a:t>
                      </a:r>
                    </a:p>
                  </a:txBody>
                  <a:tcPr marL="121936" marR="121936" marT="43738" marB="43738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70AD47">
                        <a:lumMod val="60000"/>
                        <a:lumOff val="4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57752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ผลการดำเนินงาน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เฉลี่ยย้อนหลัง 3 ปี</a:t>
                      </a:r>
                      <a:endParaRPr lang="en-US" sz="1400" b="0" i="0" u="none" strike="noStrike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121936" marR="121936" marT="43738" marB="43738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ผลการดำเนินงาน</a:t>
                      </a:r>
                      <a:r>
                        <a:rPr lang="th-TH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เฉลี่ยย้อนหลัง 3 ปี</a:t>
                      </a:r>
                      <a:endParaRPr lang="en-US" sz="1400" b="0" i="0" u="none" strike="noStrike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marL="0" indent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anose="020B0604020202020204" pitchFamily="34" charset="0"/>
                        <a:buNone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ที่ดีที่สุด </a:t>
                      </a:r>
                      <a:endParaRPr lang="th-TH" sz="1400" b="0" i="0" u="none" strike="noStrike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121936" marR="121936" marT="43738" marB="43738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ผลการดำเนินงาน</a:t>
                      </a:r>
                      <a:r>
                        <a:rPr lang="th-TH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เฉลี่ยย้อนหลัง 3 ปี</a:t>
                      </a:r>
                      <a:endParaRPr lang="en-US" sz="1400" b="0" i="0" u="none" strike="noStrike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ที่ดีที่สุด  + </a:t>
                      </a: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Interval</a:t>
                      </a: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มาตรฐาน-ขั้นต้น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121936" marR="121936" marT="43738" marB="43738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41" name="Rectangle 3">
            <a:extLst>
              <a:ext uri="{FF2B5EF4-FFF2-40B4-BE49-F238E27FC236}">
                <a16:creationId xmlns:a16="http://schemas.microsoft.com/office/drawing/2014/main" id="{0C38CA02-E8A8-CAFF-AC51-4D7F5439E823}"/>
              </a:ext>
            </a:extLst>
          </p:cNvPr>
          <p:cNvSpPr/>
          <p:nvPr/>
        </p:nvSpPr>
        <p:spPr>
          <a:xfrm>
            <a:off x="0" y="5895685"/>
            <a:ext cx="5616001" cy="3928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0" algn="l"/>
              </a:tabLst>
              <a:defRPr/>
            </a:pPr>
            <a:r>
              <a:rPr kumimoji="0" lang="th-TH" alt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* อัตราการเติบโตของรายได้เงินสดสุทธิทางการเกษตรของเกษตรกรเฉลี่ยต่อครัวเรือน ร้อยละ 1.76 </a:t>
            </a:r>
            <a:r>
              <a:rPr kumimoji="0" lang="en-US" alt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(</a:t>
            </a:r>
            <a:r>
              <a:rPr kumimoji="0" lang="th-TH" alt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อัตราการเติบโตแบบ </a:t>
            </a:r>
            <a:r>
              <a:rPr kumimoji="0" lang="en-US" alt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Exponential </a:t>
            </a:r>
            <a:br>
              <a:rPr kumimoji="0" lang="th-TH" alt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</a:br>
            <a:r>
              <a:rPr kumimoji="0" lang="th-TH" alt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 </a:t>
            </a:r>
            <a:r>
              <a:rPr kumimoji="0" lang="en-US" alt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Growth)</a:t>
            </a:r>
            <a:r>
              <a:rPr kumimoji="0" lang="th-TH" alt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ปี 2568</a:t>
            </a:r>
            <a:endParaRPr kumimoji="0" lang="en-US" altLang="en-US" sz="1200" b="0" i="0" u="none" strike="noStrike" kern="1200" cap="none" spc="0" normalizeH="0" baseline="0" noProof="0" dirty="0">
              <a:ln>
                <a:noFill/>
              </a:ln>
              <a:solidFill>
                <a:srgbClr val="0000FF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42" name="Rectangle 7">
            <a:extLst>
              <a:ext uri="{FF2B5EF4-FFF2-40B4-BE49-F238E27FC236}">
                <a16:creationId xmlns:a16="http://schemas.microsoft.com/office/drawing/2014/main" id="{CD9A1C34-9DBC-D2EB-11A8-262639E9A7F2}"/>
              </a:ext>
            </a:extLst>
          </p:cNvPr>
          <p:cNvSpPr/>
          <p:nvPr/>
        </p:nvSpPr>
        <p:spPr>
          <a:xfrm>
            <a:off x="25400" y="977970"/>
            <a:ext cx="8580913" cy="113236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88900" marR="0" lvl="0" indent="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265113" algn="l"/>
              </a:tabLst>
              <a:defRPr/>
            </a:pP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คำอธิบาย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  <a:p>
            <a:pPr marL="265113" marR="0" lvl="0" indent="-176213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>
                <a:tab pos="265113" algn="l"/>
              </a:tabLst>
              <a:defRPr/>
            </a:pP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รายได้</a:t>
            </a: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เงินสดทางการเกษตร 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หมายถึง รายได้ที่เป็นเงินสดจากการจำหน่ายผลผลิต ผลพลอยได้และสิ่งอื่นใดจากกระบวนการผลิตทางการเกษตร ประกอบด้วย รายได้เงินสดเกษตรทางพืช รายได้เงินสดเกษตรทางสัตว์ และรายได้เงินสดเกษตรอื่น ๆ ที่เกิดขึ้นในฟาร์ม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(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ไม่รวมถึงการเก็บของป่ามาขาย และบริการทางการเกษตร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)</a:t>
            </a:r>
          </a:p>
          <a:p>
            <a:pPr marL="265113" marR="0" lvl="0" indent="-176213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>
                <a:tab pos="265113" algn="l"/>
              </a:tabLst>
              <a:defRPr/>
            </a:pPr>
            <a:r>
              <a:rPr kumimoji="0" lang="th-TH" sz="1400" b="1" i="0" u="none" strike="noStrike" kern="1200" cap="none" spc="3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รายจ่ายเงินสดทางการเกษตร </a:t>
            </a:r>
            <a:r>
              <a:rPr kumimoji="0" lang="th-TH" sz="1400" b="0" i="0" u="none" strike="noStrike" kern="1200" cap="none" spc="3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หมายถึง ค่าใช้จ่ายที่เป็นเงินสดในการซื้อวัสดุปัจจัยการผลิตและค่าจ้างแรงงานที่ใช้ในกระบวนการผลิตทางการเกษตร ทั้งการปลูกพืชเลี้ยงสัตว์ และกิจกรรมอื่นที่เกี่ยวกับการเกษตรที่เกิดขึ้นในฟาร์ม </a:t>
            </a:r>
            <a:endParaRPr kumimoji="0" lang="en-US" sz="1400" b="0" i="0" u="none" strike="noStrike" kern="1200" cap="none" spc="3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Tahoma" pitchFamily="34" charset="0"/>
              <a:cs typeface="TH SarabunPSK" panose="020B0500040200020003" pitchFamily="34" charset="-34"/>
            </a:endParaRPr>
          </a:p>
          <a:p>
            <a:pPr marL="265113" marR="0" lvl="0" indent="-176213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>
                <a:tab pos="265113" algn="l"/>
              </a:tabLst>
              <a:defRPr/>
            </a:pP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รายได้เงินสดสุทธิทางการเกษตร 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หมายถึง รายได้เงินสดทางการเกษตรหักด้วยรายจ่ายเงินสดทางการเกษตร  </a:t>
            </a:r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Tahoma" pitchFamily="34" charset="0"/>
              <a:cs typeface="TH SarabunPSK" panose="020B0500040200020003" pitchFamily="34" charset="-34"/>
            </a:endParaRPr>
          </a:p>
        </p:txBody>
      </p:sp>
      <p:sp>
        <p:nvSpPr>
          <p:cNvPr id="6" name="ตัวแทนหมายเลขสไลด์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03A84D-25AB-4A54-984A-17CAA8DE083D}" type="slidenum">
              <a:rPr lang="en-US" smtClean="0"/>
              <a:pPr/>
              <a:t>6</a:t>
            </a:fld>
            <a:endParaRPr lang="en-US" dirty="0"/>
          </a:p>
        </p:txBody>
      </p:sp>
      <p:grpSp>
        <p:nvGrpSpPr>
          <p:cNvPr id="3" name="กลุ่ม 2"/>
          <p:cNvGrpSpPr/>
          <p:nvPr/>
        </p:nvGrpSpPr>
        <p:grpSpPr>
          <a:xfrm>
            <a:off x="5325042" y="628703"/>
            <a:ext cx="2679767" cy="459101"/>
            <a:chOff x="5035839" y="509029"/>
            <a:chExt cx="2679767" cy="459101"/>
          </a:xfrm>
        </p:grpSpPr>
        <p:grpSp>
          <p:nvGrpSpPr>
            <p:cNvPr id="29" name="Group 101">
              <a:extLst>
                <a:ext uri="{FF2B5EF4-FFF2-40B4-BE49-F238E27FC236}">
                  <a16:creationId xmlns:a16="http://schemas.microsoft.com/office/drawing/2014/main" id="{D89E76F3-51FE-88EC-9519-BE2F244D33EB}"/>
                </a:ext>
              </a:extLst>
            </p:cNvPr>
            <p:cNvGrpSpPr/>
            <p:nvPr/>
          </p:nvGrpSpPr>
          <p:grpSpPr>
            <a:xfrm>
              <a:off x="5035839" y="617762"/>
              <a:ext cx="1417785" cy="241637"/>
              <a:chOff x="2137172" y="2910487"/>
              <a:chExt cx="715155" cy="134920"/>
            </a:xfrm>
          </p:grpSpPr>
          <p:sp>
            <p:nvSpPr>
              <p:cNvPr id="35" name="Rectangle: Rounded Corners 99">
                <a:extLst>
                  <a:ext uri="{FF2B5EF4-FFF2-40B4-BE49-F238E27FC236}">
                    <a16:creationId xmlns:a16="http://schemas.microsoft.com/office/drawing/2014/main" id="{081E37D2-37CE-FD9F-39DD-8BA6F4B5D329}"/>
                  </a:ext>
                </a:extLst>
              </p:cNvPr>
              <p:cNvSpPr/>
              <p:nvPr/>
            </p:nvSpPr>
            <p:spPr>
              <a:xfrm>
                <a:off x="2251333" y="2910487"/>
                <a:ext cx="486833" cy="134920"/>
              </a:xfrm>
              <a:prstGeom prst="roundRect">
                <a:avLst>
                  <a:gd name="adj" fmla="val 50000"/>
                </a:avLst>
              </a:prstGeom>
              <a:solidFill>
                <a:srgbClr val="B3C6D5"/>
              </a:solidFill>
              <a:ln>
                <a:solidFill>
                  <a:srgbClr val="B3C6D5"/>
                </a:solidFill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defRPr/>
                </a:pPr>
                <a:endParaRPr lang="en-US" sz="1400">
                  <a:solidFill>
                    <a:prstClr val="black"/>
                  </a:solidFill>
                </a:endParaRPr>
              </a:p>
            </p:txBody>
          </p:sp>
          <p:sp>
            <p:nvSpPr>
              <p:cNvPr id="36" name="TextBox 100">
                <a:extLst>
                  <a:ext uri="{FF2B5EF4-FFF2-40B4-BE49-F238E27FC236}">
                    <a16:creationId xmlns:a16="http://schemas.microsoft.com/office/drawing/2014/main" id="{6C6EE3BF-89A2-363A-0EAD-45ECDEC09427}"/>
                  </a:ext>
                </a:extLst>
              </p:cNvPr>
              <p:cNvSpPr txBox="1"/>
              <p:nvPr/>
            </p:nvSpPr>
            <p:spPr>
              <a:xfrm>
                <a:off x="2137172" y="2913900"/>
                <a:ext cx="715155" cy="86202"/>
              </a:xfrm>
              <a:prstGeom prst="rect">
                <a:avLst/>
              </a:prstGeom>
              <a:noFill/>
            </p:spPr>
            <p:txBody>
              <a:bodyPr wrap="square" lIns="54000" rIns="54000" rtlCol="0">
                <a:spAutoFit/>
              </a:bodyPr>
              <a:lstStyle/>
              <a:p>
                <a:pPr algn="ctr">
                  <a:lnSpc>
                    <a:spcPct val="70000"/>
                  </a:lnSpc>
                  <a:defRPr/>
                </a:pPr>
                <a:r>
                  <a:rPr lang="th-TH" sz="1400" dirty="0">
                    <a:solidFill>
                      <a:prstClr val="black"/>
                    </a:solidFill>
                    <a:latin typeface="TH SarabunPSK" panose="020B0500040200020003" pitchFamily="34" charset="-34"/>
                    <a:cs typeface="TH SarabunPSK" panose="020B0500040200020003" pitchFamily="34" charset="-34"/>
                  </a:rPr>
                  <a:t>นโยบาย</a:t>
                </a:r>
                <a:r>
                  <a:rPr lang="en-US" sz="1400" dirty="0">
                    <a:solidFill>
                      <a:prstClr val="black"/>
                    </a:solidFill>
                    <a:latin typeface="TH SarabunPSK" panose="020B0500040200020003" pitchFamily="34" charset="-34"/>
                    <a:cs typeface="TH SarabunPSK" panose="020B0500040200020003" pitchFamily="34" charset="-34"/>
                  </a:rPr>
                  <a:t>/</a:t>
                </a:r>
                <a:r>
                  <a:rPr lang="th-TH" sz="1400" dirty="0">
                    <a:solidFill>
                      <a:prstClr val="black"/>
                    </a:solidFill>
                    <a:latin typeface="TH SarabunPSK" panose="020B0500040200020003" pitchFamily="34" charset="-34"/>
                    <a:cs typeface="TH SarabunPSK" panose="020B0500040200020003" pitchFamily="34" charset="-34"/>
                  </a:rPr>
                  <a:t>สั่งการ</a:t>
                </a:r>
                <a:endParaRPr lang="en-US" sz="1400" dirty="0">
                  <a:solidFill>
                    <a:prstClr val="black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endParaRPr>
              </a:p>
            </p:txBody>
          </p:sp>
        </p:grpSp>
        <p:grpSp>
          <p:nvGrpSpPr>
            <p:cNvPr id="37" name="Group 25">
              <a:extLst>
                <a:ext uri="{FF2B5EF4-FFF2-40B4-BE49-F238E27FC236}">
                  <a16:creationId xmlns:a16="http://schemas.microsoft.com/office/drawing/2014/main" id="{30CA2BB8-3606-EBB8-C031-3E01A4D27C03}"/>
                </a:ext>
              </a:extLst>
            </p:cNvPr>
            <p:cNvGrpSpPr/>
            <p:nvPr/>
          </p:nvGrpSpPr>
          <p:grpSpPr>
            <a:xfrm>
              <a:off x="6307863" y="573393"/>
              <a:ext cx="578150" cy="286006"/>
              <a:chOff x="233162" y="2666849"/>
              <a:chExt cx="326234" cy="159476"/>
            </a:xfrm>
          </p:grpSpPr>
          <p:sp>
            <p:nvSpPr>
              <p:cNvPr id="38" name="Rectangle: Rounded Corners 26">
                <a:extLst>
                  <a:ext uri="{FF2B5EF4-FFF2-40B4-BE49-F238E27FC236}">
                    <a16:creationId xmlns:a16="http://schemas.microsoft.com/office/drawing/2014/main" id="{15D58506-7228-12B2-66D0-B2E5761A983C}"/>
                  </a:ext>
                </a:extLst>
              </p:cNvPr>
              <p:cNvSpPr/>
              <p:nvPr/>
            </p:nvSpPr>
            <p:spPr>
              <a:xfrm>
                <a:off x="233162" y="2693367"/>
                <a:ext cx="326234" cy="132958"/>
              </a:xfrm>
              <a:prstGeom prst="roundRect">
                <a:avLst>
                  <a:gd name="adj" fmla="val 50000"/>
                </a:avLst>
              </a:prstGeom>
              <a:solidFill>
                <a:srgbClr val="A18E80"/>
              </a:solidFill>
              <a:ln>
                <a:solidFill>
                  <a:srgbClr val="A18E80"/>
                </a:solidFill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defRPr/>
                </a:pPr>
                <a:endParaRPr lang="en-US" sz="1400">
                  <a:solidFill>
                    <a:prstClr val="black"/>
                  </a:solidFill>
                </a:endParaRPr>
              </a:p>
            </p:txBody>
          </p:sp>
          <p:sp>
            <p:nvSpPr>
              <p:cNvPr id="39" name="TextBox 30">
                <a:extLst>
                  <a:ext uri="{FF2B5EF4-FFF2-40B4-BE49-F238E27FC236}">
                    <a16:creationId xmlns:a16="http://schemas.microsoft.com/office/drawing/2014/main" id="{FF1C1B20-1625-5594-CC6E-20DF7BD27E21}"/>
                  </a:ext>
                </a:extLst>
              </p:cNvPr>
              <p:cNvSpPr txBox="1"/>
              <p:nvPr/>
            </p:nvSpPr>
            <p:spPr>
              <a:xfrm>
                <a:off x="270279" y="2666849"/>
                <a:ext cx="252000" cy="117963"/>
              </a:xfrm>
              <a:prstGeom prst="rect">
                <a:avLst/>
              </a:prstGeom>
              <a:noFill/>
            </p:spPr>
            <p:txBody>
              <a:bodyPr wrap="square" lIns="0" rIns="0" rtlCol="0">
                <a:spAutoFit/>
              </a:bodyPr>
              <a:lstStyle/>
              <a:p>
                <a:pPr algn="ctr">
                  <a:defRPr/>
                </a:pPr>
                <a:r>
                  <a:rPr lang="th-TH" sz="1400" b="1" dirty="0">
                    <a:solidFill>
                      <a:prstClr val="white"/>
                    </a:solidFill>
                    <a:latin typeface="TH SarabunPSK" panose="020B0500040200020003" pitchFamily="34" charset="-34"/>
                    <a:cs typeface="TH SarabunPSK" panose="020B0500040200020003" pitchFamily="34" charset="-34"/>
                  </a:rPr>
                  <a:t>ภารกิจ</a:t>
                </a:r>
              </a:p>
            </p:txBody>
          </p:sp>
        </p:grpSp>
        <p:grpSp>
          <p:nvGrpSpPr>
            <p:cNvPr id="40" name="Group 12">
              <a:extLst>
                <a:ext uri="{FF2B5EF4-FFF2-40B4-BE49-F238E27FC236}">
                  <a16:creationId xmlns:a16="http://schemas.microsoft.com/office/drawing/2014/main" id="{4E97C571-852E-3010-A38A-113206DC91F6}"/>
                </a:ext>
              </a:extLst>
            </p:cNvPr>
            <p:cNvGrpSpPr/>
            <p:nvPr/>
          </p:nvGrpSpPr>
          <p:grpSpPr>
            <a:xfrm>
              <a:off x="6797182" y="509029"/>
              <a:ext cx="918424" cy="459101"/>
              <a:chOff x="7706938" y="763131"/>
              <a:chExt cx="724349" cy="427588"/>
            </a:xfrm>
          </p:grpSpPr>
          <p:pic>
            <p:nvPicPr>
              <p:cNvPr id="43" name="Picture 1" descr="C:\Users\dathpan\Downloads\056aac9a306aef891367aae43a86394b.jpg">
                <a:extLst>
                  <a:ext uri="{FF2B5EF4-FFF2-40B4-BE49-F238E27FC236}">
                    <a16:creationId xmlns:a16="http://schemas.microsoft.com/office/drawing/2014/main" id="{5A479ECC-6E18-B92C-18E2-58696508F26C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16319" t="8192" r="17099" b="14839"/>
              <a:stretch>
                <a:fillRect/>
              </a:stretch>
            </p:blipFill>
            <p:spPr bwMode="auto">
              <a:xfrm>
                <a:off x="7812786" y="763131"/>
                <a:ext cx="505346" cy="42758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44" name="TextBox 6">
                <a:extLst>
                  <a:ext uri="{FF2B5EF4-FFF2-40B4-BE49-F238E27FC236}">
                    <a16:creationId xmlns:a16="http://schemas.microsoft.com/office/drawing/2014/main" id="{419BCF6D-042A-2359-9D35-8526779F63E1}"/>
                  </a:ext>
                </a:extLst>
              </p:cNvPr>
              <p:cNvSpPr txBox="1"/>
              <p:nvPr/>
            </p:nvSpPr>
            <p:spPr>
              <a:xfrm>
                <a:off x="7706938" y="865817"/>
                <a:ext cx="724349" cy="17645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>
                  <a:lnSpc>
                    <a:spcPct val="80000"/>
                  </a:lnSpc>
                  <a:defRPr/>
                </a:pPr>
                <a:r>
                  <a:rPr lang="th-TH" sz="1400" b="1" dirty="0">
                    <a:solidFill>
                      <a:prstClr val="black"/>
                    </a:solidFill>
                    <a:latin typeface="TH SarabunPSK" panose="020B0500040200020003" pitchFamily="34" charset="-34"/>
                    <a:cs typeface="TH SarabunPSK" panose="020B0500040200020003" pitchFamily="34" charset="-34"/>
                  </a:rPr>
                  <a:t>ต่อเนื่อง</a:t>
                </a:r>
                <a:r>
                  <a:rPr lang="en-US" sz="1400" b="1" dirty="0">
                    <a:solidFill>
                      <a:prstClr val="black"/>
                    </a:solidFill>
                    <a:latin typeface="TH SarabunPSK" panose="020B0500040200020003" pitchFamily="34" charset="-34"/>
                    <a:cs typeface="TH SarabunPSK" panose="020B0500040200020003" pitchFamily="34" charset="-34"/>
                  </a:rPr>
                  <a:t> </a:t>
                </a:r>
                <a:endParaRPr lang="en-GB" sz="1400" b="1" dirty="0">
                  <a:solidFill>
                    <a:srgbClr val="FF0000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endParaRPr>
              </a:p>
            </p:txBody>
          </p:sp>
        </p:grpSp>
      </p:grpSp>
      <p:grpSp>
        <p:nvGrpSpPr>
          <p:cNvPr id="45" name="กลุ่ม 4">
            <a:extLst>
              <a:ext uri="{FF2B5EF4-FFF2-40B4-BE49-F238E27FC236}">
                <a16:creationId xmlns:a16="http://schemas.microsoft.com/office/drawing/2014/main" id="{8A9866CA-FAF0-3041-E9D4-CB54F2AB651F}"/>
              </a:ext>
            </a:extLst>
          </p:cNvPr>
          <p:cNvGrpSpPr>
            <a:grpSpLocks/>
          </p:cNvGrpSpPr>
          <p:nvPr/>
        </p:nvGrpSpPr>
        <p:grpSpPr bwMode="auto">
          <a:xfrm>
            <a:off x="7841147" y="424889"/>
            <a:ext cx="1141178" cy="710467"/>
            <a:chOff x="7094185" y="1707729"/>
            <a:chExt cx="1164188" cy="613365"/>
          </a:xfrm>
        </p:grpSpPr>
        <p:pic>
          <p:nvPicPr>
            <p:cNvPr id="46" name="Picture 1" descr="C:\Users\dathpan\Downloads\056aac9a306aef891367aae43a86394b.jpg">
              <a:extLst>
                <a:ext uri="{FF2B5EF4-FFF2-40B4-BE49-F238E27FC236}">
                  <a16:creationId xmlns:a16="http://schemas.microsoft.com/office/drawing/2014/main" id="{5508534B-8C8B-1164-80D1-4599BC4534AC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319" t="8192" r="17099" b="14839"/>
            <a:stretch>
              <a:fillRect/>
            </a:stretch>
          </p:blipFill>
          <p:spPr bwMode="auto">
            <a:xfrm>
              <a:off x="7286862" y="1707729"/>
              <a:ext cx="742574" cy="6133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47" name="TextBox 2">
              <a:extLst>
                <a:ext uri="{FF2B5EF4-FFF2-40B4-BE49-F238E27FC236}">
                  <a16:creationId xmlns:a16="http://schemas.microsoft.com/office/drawing/2014/main" id="{C5AAA755-1935-4CCB-7750-1E6A851505FE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094185" y="1811512"/>
              <a:ext cx="1164188" cy="50485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1pPr>
              <a:lvl2pPr marL="742950" indent="-28575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2pPr>
              <a:lvl3pPr marL="11430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3pPr>
              <a:lvl4pPr marL="16002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4pPr>
              <a:lvl5pPr marL="20574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9pPr>
            </a:lstStyle>
            <a:p>
              <a:pPr algn="ctr" eaLnBrk="1" hangingPunct="1">
                <a:defRPr/>
              </a:pPr>
              <a:r>
                <a:rPr lang="th-TH" altLang="th-TH" sz="1600" b="1" dirty="0">
                  <a:solidFill>
                    <a:prstClr val="black"/>
                  </a:solidFill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  <a:t>น้ำหนัก</a:t>
              </a:r>
              <a:endParaRPr lang="en-US" altLang="th-TH" sz="1600" b="1" dirty="0">
                <a:solidFill>
                  <a:prstClr val="black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endParaRPr>
            </a:p>
            <a:p>
              <a:pPr algn="ctr">
                <a:defRPr/>
              </a:pPr>
              <a:r>
                <a:rPr lang="th-TH" sz="1600" b="1" dirty="0">
                  <a:solidFill>
                    <a:prstClr val="black"/>
                  </a:solidFill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  <a:t>10</a:t>
              </a:r>
            </a:p>
          </p:txBody>
        </p:sp>
      </p:grpSp>
      <p:graphicFrame>
        <p:nvGraphicFramePr>
          <p:cNvPr id="48" name="ตาราง 4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54658649"/>
              </p:ext>
            </p:extLst>
          </p:nvPr>
        </p:nvGraphicFramePr>
        <p:xfrm>
          <a:off x="8982325" y="635846"/>
          <a:ext cx="1547933" cy="609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9712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5081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125481">
                <a:tc>
                  <a:txBody>
                    <a:bodyPr/>
                    <a:lstStyle/>
                    <a:p>
                      <a:pPr algn="ctr"/>
                      <a:r>
                        <a:rPr lang="th-TH" sz="1400" b="1" dirty="0">
                          <a:solidFill>
                            <a:sysClr val="windowText" lastClr="00000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เจ้าภาพ</a:t>
                      </a:r>
                      <a:endParaRPr lang="en-US" sz="1400" b="1" dirty="0">
                        <a:solidFill>
                          <a:sysClr val="windowText" lastClr="000000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400" b="1" dirty="0" err="1">
                          <a:solidFill>
                            <a:sysClr val="windowText" lastClr="00000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สศก</a:t>
                      </a:r>
                      <a:r>
                        <a:rPr lang="th-TH" sz="1400" b="1" dirty="0">
                          <a:solidFill>
                            <a:sysClr val="windowText" lastClr="00000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.</a:t>
                      </a:r>
                      <a:endParaRPr lang="en-US" sz="1400" b="1" dirty="0">
                        <a:solidFill>
                          <a:sysClr val="windowText" lastClr="000000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25481">
                <a:tc>
                  <a:txBody>
                    <a:bodyPr/>
                    <a:lstStyle/>
                    <a:p>
                      <a:pPr algn="ctr"/>
                      <a:r>
                        <a:rPr lang="th-TH" sz="1400" b="1" dirty="0">
                          <a:solidFill>
                            <a:sysClr val="windowText" lastClr="00000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กรมปศุสัตว์</a:t>
                      </a:r>
                      <a:endParaRPr lang="en-US" sz="1400" b="1" dirty="0">
                        <a:solidFill>
                          <a:sysClr val="windowText" lastClr="000000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400" b="1" dirty="0" err="1">
                          <a:solidFill>
                            <a:sysClr val="windowText" lastClr="00000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กสส</a:t>
                      </a:r>
                      <a:r>
                        <a:rPr lang="th-TH" sz="1400" b="1" dirty="0">
                          <a:solidFill>
                            <a:sysClr val="windowText" lastClr="00000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.</a:t>
                      </a:r>
                      <a:endParaRPr lang="en-US" sz="1400" b="1" dirty="0">
                        <a:solidFill>
                          <a:sysClr val="windowText" lastClr="000000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14216646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3">
            <a:extLst>
              <a:ext uri="{FF2B5EF4-FFF2-40B4-BE49-F238E27FC236}">
                <a16:creationId xmlns:a16="http://schemas.microsoft.com/office/drawing/2014/main" id="{A96623D4-7F60-9F59-31B8-B58168836A0D}"/>
              </a:ext>
            </a:extLst>
          </p:cNvPr>
          <p:cNvSpPr/>
          <p:nvPr/>
        </p:nvSpPr>
        <p:spPr bwMode="gray">
          <a:xfrm>
            <a:off x="148856" y="623060"/>
            <a:ext cx="6534973" cy="365760"/>
          </a:xfrm>
          <a:prstGeom prst="roundRect">
            <a:avLst>
              <a:gd name="adj" fmla="val 50000"/>
            </a:avLst>
          </a:prstGeom>
          <a:solidFill>
            <a:schemeClr val="accent5">
              <a:lumMod val="60000"/>
              <a:lumOff val="40000"/>
            </a:schemeClr>
          </a:solidFill>
          <a:ln>
            <a:solidFill>
              <a:schemeClr val="accent5">
                <a:lumMod val="60000"/>
                <a:lumOff val="40000"/>
              </a:schemeClr>
            </a:solidFill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vert="horz" wrap="square" lIns="72000" tIns="72000" rIns="72000" bIns="72000" numCol="1" rtlCol="0" anchor="ctr" anchorCtr="0" compatLnSpc="1">
            <a:prstTxWarp prst="textNoShape">
              <a:avLst/>
            </a:prstTxWarp>
            <a:noAutofit/>
          </a:bodyPr>
          <a:lstStyle/>
          <a:p>
            <a:pPr marL="984250" lvl="0" indent="-984250">
              <a:lnSpc>
                <a:spcPct val="80000"/>
              </a:lnSpc>
              <a:defRPr/>
            </a:pPr>
            <a:r>
              <a:rPr lang="th-TH" sz="1800" b="1" dirty="0">
                <a:solidFill>
                  <a:prstClr val="black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ตัวชี้วัดที่</a:t>
            </a:r>
            <a:r>
              <a:rPr lang="en-US" sz="1800" b="1" dirty="0">
                <a:solidFill>
                  <a:prstClr val="black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</a:t>
            </a:r>
            <a:r>
              <a:rPr lang="th-TH" sz="1800" b="1" dirty="0">
                <a:solidFill>
                  <a:prstClr val="black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5 </a:t>
            </a:r>
            <a:r>
              <a:rPr lang="en-US" sz="1800" b="1" dirty="0">
                <a:solidFill>
                  <a:prstClr val="black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: </a:t>
            </a:r>
            <a:r>
              <a:rPr lang="th-TH" sz="18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ร้อยละเฉลี่ยของงานบริการที่พัฒนาและเชื่อมโยงมาให้บริการบน</a:t>
            </a:r>
            <a:r>
              <a:rPr lang="th-TH" sz="1800" b="1" dirty="0" err="1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แพลตฟอร์มดิจิทัล</a:t>
            </a:r>
            <a:r>
              <a:rPr lang="th-TH" sz="18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กลาง</a:t>
            </a:r>
            <a:endParaRPr lang="en-US" sz="1800" b="1" dirty="0">
              <a:solidFill>
                <a:prstClr val="black"/>
              </a:solidFill>
              <a:highlight>
                <a:srgbClr val="FFFF00"/>
              </a:highlight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6" name="Pentagon 43">
            <a:extLst>
              <a:ext uri="{FF2B5EF4-FFF2-40B4-BE49-F238E27FC236}">
                <a16:creationId xmlns:a16="http://schemas.microsoft.com/office/drawing/2014/main" id="{5378B85D-6E2C-D016-0805-FAE75AB509A7}"/>
              </a:ext>
            </a:extLst>
          </p:cNvPr>
          <p:cNvSpPr/>
          <p:nvPr/>
        </p:nvSpPr>
        <p:spPr>
          <a:xfrm>
            <a:off x="9393749" y="667912"/>
            <a:ext cx="1410677" cy="320908"/>
          </a:xfrm>
          <a:prstGeom prst="homePlate">
            <a:avLst>
              <a:gd name="adj" fmla="val 39432"/>
            </a:avLst>
          </a:prstGeom>
          <a:solidFill>
            <a:srgbClr val="D9D9D9"/>
          </a:solidFill>
          <a:ln>
            <a:noFill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t" anchorCtr="0"/>
          <a:lstStyle/>
          <a:p>
            <a:pPr algn="ctr">
              <a:defRPr/>
            </a:pPr>
            <a:r>
              <a:rPr lang="th-TH" sz="1600" b="1" dirty="0">
                <a:solidFill>
                  <a:prstClr val="black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ตัวชี้วัดใหม่</a:t>
            </a:r>
          </a:p>
        </p:txBody>
      </p:sp>
      <p:grpSp>
        <p:nvGrpSpPr>
          <p:cNvPr id="11" name="กลุ่ม 4">
            <a:extLst>
              <a:ext uri="{FF2B5EF4-FFF2-40B4-BE49-F238E27FC236}">
                <a16:creationId xmlns:a16="http://schemas.microsoft.com/office/drawing/2014/main" id="{8A9866CA-FAF0-3041-E9D4-CB54F2AB651F}"/>
              </a:ext>
            </a:extLst>
          </p:cNvPr>
          <p:cNvGrpSpPr>
            <a:grpSpLocks/>
          </p:cNvGrpSpPr>
          <p:nvPr/>
        </p:nvGrpSpPr>
        <p:grpSpPr bwMode="auto">
          <a:xfrm>
            <a:off x="10639150" y="590527"/>
            <a:ext cx="1141178" cy="710467"/>
            <a:chOff x="7094185" y="1707729"/>
            <a:chExt cx="1164188" cy="613365"/>
          </a:xfrm>
        </p:grpSpPr>
        <p:pic>
          <p:nvPicPr>
            <p:cNvPr id="12" name="Picture 1" descr="C:\Users\dathpan\Downloads\056aac9a306aef891367aae43a86394b.jpg">
              <a:extLst>
                <a:ext uri="{FF2B5EF4-FFF2-40B4-BE49-F238E27FC236}">
                  <a16:creationId xmlns:a16="http://schemas.microsoft.com/office/drawing/2014/main" id="{5508534B-8C8B-1164-80D1-4599BC4534AC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319" t="8192" r="17099" b="14839"/>
            <a:stretch>
              <a:fillRect/>
            </a:stretch>
          </p:blipFill>
          <p:spPr bwMode="auto">
            <a:xfrm>
              <a:off x="7286862" y="1707729"/>
              <a:ext cx="742574" cy="6133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3" name="TextBox 2">
              <a:extLst>
                <a:ext uri="{FF2B5EF4-FFF2-40B4-BE49-F238E27FC236}">
                  <a16:creationId xmlns:a16="http://schemas.microsoft.com/office/drawing/2014/main" id="{C5AAA755-1935-4CCB-7750-1E6A851505FE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094185" y="1811512"/>
              <a:ext cx="1164188" cy="50485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1pPr>
              <a:lvl2pPr marL="742950" indent="-28575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2pPr>
              <a:lvl3pPr marL="11430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3pPr>
              <a:lvl4pPr marL="16002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4pPr>
              <a:lvl5pPr marL="20574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9pPr>
            </a:lstStyle>
            <a:p>
              <a:pPr algn="ctr" eaLnBrk="1" hangingPunct="1">
                <a:defRPr/>
              </a:pPr>
              <a:r>
                <a:rPr lang="th-TH" altLang="th-TH" sz="1600" b="1" dirty="0">
                  <a:solidFill>
                    <a:prstClr val="black"/>
                  </a:solidFill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  <a:t>น้ำหนัก</a:t>
              </a:r>
              <a:endParaRPr lang="en-US" altLang="th-TH" sz="1600" b="1" dirty="0">
                <a:solidFill>
                  <a:prstClr val="black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endParaRPr>
            </a:p>
            <a:p>
              <a:pPr algn="ctr">
                <a:defRPr/>
              </a:pPr>
              <a:r>
                <a:rPr lang="en-US" sz="1600" b="1" dirty="0">
                  <a:solidFill>
                    <a:prstClr val="black"/>
                  </a:solidFill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  <a:t>5</a:t>
              </a:r>
              <a:endParaRPr lang="th-TH" sz="1600" b="1" dirty="0">
                <a:solidFill>
                  <a:prstClr val="black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endParaRPr>
            </a:p>
          </p:txBody>
        </p:sp>
      </p:grpSp>
      <p:graphicFrame>
        <p:nvGraphicFramePr>
          <p:cNvPr id="14" name="ตาราง 9">
            <a:extLst>
              <a:ext uri="{FF2B5EF4-FFF2-40B4-BE49-F238E27FC236}">
                <a16:creationId xmlns:a16="http://schemas.microsoft.com/office/drawing/2014/main" id="{E95AF6F7-91CF-9E6A-AFA6-EC08BF05F35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30523787"/>
              </p:ext>
            </p:extLst>
          </p:nvPr>
        </p:nvGraphicFramePr>
        <p:xfrm>
          <a:off x="148856" y="1001172"/>
          <a:ext cx="7808601" cy="278705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80860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17214">
                <a:tc>
                  <a:txBody>
                    <a:bodyPr/>
                    <a:lstStyle/>
                    <a:p>
                      <a:pPr marL="0" marR="0" lvl="0" indent="0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0" lang="th-TH" sz="16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itchFamily="34" charset="0"/>
                          <a:cs typeface="TH SarabunPSK" panose="020B0500040200020003" pitchFamily="34" charset="-34"/>
                        </a:rPr>
                        <a:t>คำอธิบาย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20443036"/>
                  </a:ext>
                </a:extLst>
              </a:tr>
              <a:tr h="2451777">
                <a:tc>
                  <a:txBody>
                    <a:bodyPr/>
                    <a:lstStyle/>
                    <a:p>
                      <a:pPr marL="301625" marR="0" lvl="0" indent="-209550" algn="l" defTabSz="914400" rtl="0" eaLnBrk="1" fontAlgn="auto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th-TH" sz="16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งานบริการ </a:t>
                      </a:r>
                      <a:r>
                        <a:rPr kumimoji="0" lang="th-TH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หมายถึง กระบวนงานบริการภาครัฐของแต่ละกรณีที่ให้บริการ (เช่น ขอใหม่ ขอต่ออายุ ขอแก้ไข เปลี่ยนแปลง ขอโอน ขอยกเลิก เป็นต้น) ที่หน่วยงานต้องพัฒนาเพื่อให้สามารถให้บริการในรูปแบบ </a:t>
                      </a:r>
                      <a:r>
                        <a:rPr kumimoji="0" lang="en-US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e-Service </a:t>
                      </a:r>
                      <a:r>
                        <a:rPr kumimoji="0" lang="th-TH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และที่หน่วยงานสามารถให้บริการในรูปแบบ </a:t>
                      </a:r>
                      <a:r>
                        <a:rPr kumimoji="0" lang="en-US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e-Service </a:t>
                      </a:r>
                      <a:br>
                        <a:rPr kumimoji="0" lang="th-TH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</a:br>
                      <a:r>
                        <a:rPr kumimoji="0" lang="th-TH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ได้แล้ว</a:t>
                      </a:r>
                      <a:endParaRPr kumimoji="0" lang="en-US" sz="16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  <a:p>
                      <a:pPr marL="301625" marR="0" lvl="0" indent="-209550" algn="thaiDist" defTabSz="914400" rtl="0" eaLnBrk="1" fontAlgn="auto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th-TH" sz="16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หน่วยงานที่ต้องพัฒนาและเชื่อมโยงงานบริการบน</a:t>
                      </a:r>
                      <a:r>
                        <a:rPr kumimoji="0" lang="th-TH" sz="1600" b="1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แพลตฟอร์มดิจิทัล</a:t>
                      </a:r>
                      <a:r>
                        <a:rPr kumimoji="0" lang="th-TH" sz="16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กลาง </a:t>
                      </a:r>
                      <a:r>
                        <a:rPr kumimoji="0" lang="th-TH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หมายถึง หน่วยงานภาครัฐที่ให้บริการ</a:t>
                      </a:r>
                      <a:r>
                        <a:rPr kumimoji="0" lang="th-TH" sz="1600" b="0" i="0" u="none" strike="noStrike" kern="1200" cap="none" spc="-4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งานบริการภาครัฐแก่ภาคประชาชนและภาคธุรกิจที่ต้องพัฒนาและเชื่อมโยงงานบริการมาให้บริการบน</a:t>
                      </a:r>
                      <a:r>
                        <a:rPr kumimoji="0" lang="th-TH" sz="1600" b="0" i="0" u="none" strike="noStrike" kern="1200" cap="none" spc="-40" normalizeH="0" baseline="0" noProof="0" dirty="0" err="1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แพลตฟอร์มดิจิทัล</a:t>
                      </a:r>
                      <a:r>
                        <a:rPr kumimoji="0" lang="th-TH" sz="1600" b="0" i="0" u="none" strike="noStrike" kern="1200" cap="none" spc="-4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กลาง </a:t>
                      </a:r>
                      <a:r>
                        <a:rPr kumimoji="0" lang="th-TH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ในปีงบประมาณ พ.ศ. 2568</a:t>
                      </a:r>
                    </a:p>
                    <a:p>
                      <a:pPr marL="301625" marR="0" lvl="0" indent="-209550" algn="thaiDist" defTabSz="914400" rtl="0" eaLnBrk="1" fontAlgn="auto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th-TH" sz="1600" b="1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แพลตฟอร์มดิจิทัล</a:t>
                      </a:r>
                      <a:r>
                        <a:rPr kumimoji="0" lang="th-TH" sz="16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กลาง </a:t>
                      </a:r>
                      <a:r>
                        <a:rPr kumimoji="0" lang="th-TH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หมายถึง ระบบ</a:t>
                      </a:r>
                      <a:r>
                        <a:rPr kumimoji="0" lang="th-TH" sz="16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พอร์ทัล</a:t>
                      </a:r>
                      <a:r>
                        <a:rPr kumimoji="0" lang="th-TH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กลางเพื่อประชาชน (</a:t>
                      </a:r>
                      <a:r>
                        <a:rPr kumimoji="0" lang="en-US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Citizen</a:t>
                      </a:r>
                      <a:r>
                        <a:rPr kumimoji="0" lang="th-TH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kumimoji="0" lang="en-US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Portal)</a:t>
                      </a:r>
                      <a:r>
                        <a:rPr kumimoji="0" lang="th-TH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 ตามประกาศคณะกรรมการพัฒนา</a:t>
                      </a:r>
                      <a:r>
                        <a:rPr kumimoji="0" lang="th-TH" sz="16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รัฐบาลดิจิทัล</a:t>
                      </a:r>
                      <a:r>
                        <a:rPr kumimoji="0" lang="th-TH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 เรื่อง แพลตฟอร์มกลางของงานบริการภาครัฐสำหรับภาคธุรกิจและประชาชนเมื่อวันที่ </a:t>
                      </a:r>
                      <a:r>
                        <a:rPr kumimoji="0" lang="en-US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25</a:t>
                      </a:r>
                      <a:r>
                        <a:rPr kumimoji="0" lang="th-TH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 มกราคม </a:t>
                      </a:r>
                      <a:r>
                        <a:rPr kumimoji="0" lang="en-US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2566</a:t>
                      </a:r>
                      <a:endParaRPr kumimoji="0" lang="th-TH" sz="16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  <a:p>
                      <a:pPr marL="301625" marR="0" lvl="0" indent="-209550" algn="thaiDist" defTabSz="914400" rtl="0" eaLnBrk="1" fontAlgn="auto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th-TH" sz="16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สูตรการคำนวณ</a:t>
                      </a:r>
                      <a:r>
                        <a:rPr kumimoji="0" lang="en-US" sz="16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:</a:t>
                      </a:r>
                      <a:endParaRPr kumimoji="0" lang="th-TH" sz="1600" b="1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EEBF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19" name="Rectangle 18">
            <a:extLst>
              <a:ext uri="{FF2B5EF4-FFF2-40B4-BE49-F238E27FC236}">
                <a16:creationId xmlns:a16="http://schemas.microsoft.com/office/drawing/2014/main" id="{3CAC797B-ADB6-6DD8-80FE-997BB535307C}"/>
              </a:ext>
            </a:extLst>
          </p:cNvPr>
          <p:cNvSpPr/>
          <p:nvPr/>
        </p:nvSpPr>
        <p:spPr>
          <a:xfrm>
            <a:off x="9976513" y="6527804"/>
            <a:ext cx="2229133" cy="343843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en-US" sz="1800">
              <a:solidFill>
                <a:prstClr val="white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grpSp>
        <p:nvGrpSpPr>
          <p:cNvPr id="21" name="Group 20">
            <a:extLst>
              <a:ext uri="{FF2B5EF4-FFF2-40B4-BE49-F238E27FC236}">
                <a16:creationId xmlns:a16="http://schemas.microsoft.com/office/drawing/2014/main" id="{DCC1555F-3002-CD2A-13E4-DC1C046F7DC7}"/>
              </a:ext>
            </a:extLst>
          </p:cNvPr>
          <p:cNvGrpSpPr/>
          <p:nvPr/>
        </p:nvGrpSpPr>
        <p:grpSpPr>
          <a:xfrm>
            <a:off x="0" y="0"/>
            <a:ext cx="12215748" cy="601027"/>
            <a:chOff x="23748" y="26478"/>
            <a:chExt cx="12192000" cy="575348"/>
          </a:xfrm>
        </p:grpSpPr>
        <p:grpSp>
          <p:nvGrpSpPr>
            <p:cNvPr id="24" name="Group 23">
              <a:extLst>
                <a:ext uri="{FF2B5EF4-FFF2-40B4-BE49-F238E27FC236}">
                  <a16:creationId xmlns:a16="http://schemas.microsoft.com/office/drawing/2014/main" id="{518BB069-E069-641A-25DC-200742BCB2E8}"/>
                </a:ext>
              </a:extLst>
            </p:cNvPr>
            <p:cNvGrpSpPr/>
            <p:nvPr/>
          </p:nvGrpSpPr>
          <p:grpSpPr>
            <a:xfrm>
              <a:off x="23748" y="26478"/>
              <a:ext cx="12192000" cy="575348"/>
              <a:chOff x="-38364" y="573594"/>
              <a:chExt cx="12192000" cy="575348"/>
            </a:xfrm>
          </p:grpSpPr>
          <p:sp>
            <p:nvSpPr>
              <p:cNvPr id="26" name="Rectangle 25">
                <a:extLst>
                  <a:ext uri="{FF2B5EF4-FFF2-40B4-BE49-F238E27FC236}">
                    <a16:creationId xmlns:a16="http://schemas.microsoft.com/office/drawing/2014/main" id="{B337728A-0B51-AF2C-DE3E-D8CEB18B5B3E}"/>
                  </a:ext>
                </a:extLst>
              </p:cNvPr>
              <p:cNvSpPr/>
              <p:nvPr/>
            </p:nvSpPr>
            <p:spPr>
              <a:xfrm>
                <a:off x="-38364" y="573594"/>
                <a:ext cx="12192000" cy="557396"/>
              </a:xfrm>
              <a:prstGeom prst="rect">
                <a:avLst/>
              </a:prstGeom>
              <a:solidFill>
                <a:srgbClr val="00206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defRPr/>
                </a:pPr>
                <a:endParaRPr lang="en-US" sz="1800">
                  <a:solidFill>
                    <a:prstClr val="white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endParaRPr>
              </a:p>
            </p:txBody>
          </p:sp>
          <p:sp>
            <p:nvSpPr>
              <p:cNvPr id="27" name="TextBox 20">
                <a:extLst>
                  <a:ext uri="{FF2B5EF4-FFF2-40B4-BE49-F238E27FC236}">
                    <a16:creationId xmlns:a16="http://schemas.microsoft.com/office/drawing/2014/main" id="{184FCA17-35A0-C51B-5B67-7E6942A53D2D}"/>
                  </a:ext>
                </a:extLst>
              </p:cNvPr>
              <p:cNvSpPr txBox="1"/>
              <p:nvPr/>
            </p:nvSpPr>
            <p:spPr>
              <a:xfrm>
                <a:off x="-34190" y="607566"/>
                <a:ext cx="7197911" cy="54137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>
                  <a:lnSpc>
                    <a:spcPts val="1800"/>
                  </a:lnSpc>
                  <a:defRPr/>
                </a:pPr>
                <a:r>
                  <a:rPr lang="th-TH" sz="2000" b="1" dirty="0">
                    <a:solidFill>
                      <a:prstClr val="white"/>
                    </a:solidFill>
                    <a:latin typeface="TH SarabunPSK" panose="020B0500040200020003" pitchFamily="34" charset="-34"/>
                    <a:ea typeface="Tahoma" panose="020B0604030504040204" pitchFamily="34" charset="0"/>
                    <a:cs typeface="TH SarabunPSK" panose="020B0500040200020003" pitchFamily="34" charset="-34"/>
                  </a:rPr>
                  <a:t>ตัวชี้วัดกรมปศุสัตว์</a:t>
                </a:r>
              </a:p>
              <a:p>
                <a:pPr>
                  <a:lnSpc>
                    <a:spcPts val="1800"/>
                  </a:lnSpc>
                  <a:defRPr/>
                </a:pPr>
                <a:r>
                  <a:rPr lang="th-TH" sz="1800" b="1" dirty="0">
                    <a:solidFill>
                      <a:prstClr val="white"/>
                    </a:solidFill>
                    <a:latin typeface="TH SarabunPSK" panose="020B0500040200020003" pitchFamily="34" charset="-34"/>
                    <a:ea typeface="Tahoma" panose="020B0604030504040204" pitchFamily="34" charset="0"/>
                    <a:cs typeface="TH SarabunPSK" panose="020B0500040200020003" pitchFamily="34" charset="-34"/>
                  </a:rPr>
                  <a:t>ตามมาตรการปรับปรุงประสิทธิภาพในการปฏิบัติราชการ ประจำปีงบประมาณ พ.ศ. </a:t>
                </a:r>
                <a:r>
                  <a:rPr lang="en-US" sz="1800" b="1" dirty="0">
                    <a:solidFill>
                      <a:prstClr val="white"/>
                    </a:solidFill>
                    <a:latin typeface="TH SarabunPSK" panose="020B0500040200020003" pitchFamily="34" charset="-34"/>
                    <a:ea typeface="Tahoma" panose="020B0604030504040204" pitchFamily="34" charset="0"/>
                    <a:cs typeface="TH SarabunPSK" panose="020B0500040200020003" pitchFamily="34" charset="-34"/>
                  </a:rPr>
                  <a:t>2569 - 2570</a:t>
                </a:r>
                <a:endParaRPr lang="th-TH" sz="1800" b="1" dirty="0">
                  <a:solidFill>
                    <a:prstClr val="white"/>
                  </a:solidFill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endParaRPr>
              </a:p>
            </p:txBody>
          </p:sp>
        </p:grpSp>
        <p:sp>
          <p:nvSpPr>
            <p:cNvPr id="25" name="TextBox 24">
              <a:extLst>
                <a:ext uri="{FF2B5EF4-FFF2-40B4-BE49-F238E27FC236}">
                  <a16:creationId xmlns:a16="http://schemas.microsoft.com/office/drawing/2014/main" id="{97DF9391-9B8C-5790-F8C8-F7C24B06C3B4}"/>
                </a:ext>
              </a:extLst>
            </p:cNvPr>
            <p:cNvSpPr txBox="1"/>
            <p:nvPr/>
          </p:nvSpPr>
          <p:spPr>
            <a:xfrm>
              <a:off x="9808446" y="133481"/>
              <a:ext cx="2168443" cy="353552"/>
            </a:xfrm>
            <a:prstGeom prst="rect">
              <a:avLst/>
            </a:prstGeom>
            <a:solidFill>
              <a:schemeClr val="accent2"/>
            </a:solidFill>
          </p:spPr>
          <p:txBody>
            <a:bodyPr wrap="square" rtlCol="0">
              <a:spAutoFit/>
            </a:bodyPr>
            <a:lstStyle/>
            <a:p>
              <a:pPr algn="ctr">
                <a:defRPr/>
              </a:pPr>
              <a:r>
                <a:rPr lang="en-US" sz="1800" b="1" dirty="0">
                  <a:solidFill>
                    <a:prstClr val="white"/>
                  </a:solidFill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  <a:t>SKPI</a:t>
              </a:r>
            </a:p>
          </p:txBody>
        </p:sp>
      </p:grpSp>
      <p:grpSp>
        <p:nvGrpSpPr>
          <p:cNvPr id="28" name="Group 37">
            <a:extLst>
              <a:ext uri="{FF2B5EF4-FFF2-40B4-BE49-F238E27FC236}">
                <a16:creationId xmlns:a16="http://schemas.microsoft.com/office/drawing/2014/main" id="{98F509B2-8D4A-F079-0A2E-12FC2FBF0871}"/>
              </a:ext>
            </a:extLst>
          </p:cNvPr>
          <p:cNvGrpSpPr/>
          <p:nvPr/>
        </p:nvGrpSpPr>
        <p:grpSpPr>
          <a:xfrm>
            <a:off x="1499839" y="2907675"/>
            <a:ext cx="2521015" cy="646331"/>
            <a:chOff x="1654505" y="3872573"/>
            <a:chExt cx="2124579" cy="646331"/>
          </a:xfrm>
        </p:grpSpPr>
        <p:sp>
          <p:nvSpPr>
            <p:cNvPr id="30" name="TextBox 38">
              <a:extLst>
                <a:ext uri="{FF2B5EF4-FFF2-40B4-BE49-F238E27FC236}">
                  <a16:creationId xmlns:a16="http://schemas.microsoft.com/office/drawing/2014/main" id="{22252139-87DC-C159-A523-3A4BF028A513}"/>
                </a:ext>
              </a:extLst>
            </p:cNvPr>
            <p:cNvSpPr txBox="1"/>
            <p:nvPr/>
          </p:nvSpPr>
          <p:spPr>
            <a:xfrm>
              <a:off x="2639357" y="3872573"/>
              <a:ext cx="1139727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n1+n2+n3+n</a:t>
              </a:r>
              <a:r>
                <a:rPr kumimoji="0" lang="th-TH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...</a:t>
              </a: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endParaRPr>
            </a:p>
          </p:txBody>
        </p:sp>
        <p:cxnSp>
          <p:nvCxnSpPr>
            <p:cNvPr id="31" name="Straight Connector 39">
              <a:extLst>
                <a:ext uri="{FF2B5EF4-FFF2-40B4-BE49-F238E27FC236}">
                  <a16:creationId xmlns:a16="http://schemas.microsoft.com/office/drawing/2014/main" id="{B0CDCB7D-AC00-F2A5-63B7-04DDDDFBF5AB}"/>
                </a:ext>
              </a:extLst>
            </p:cNvPr>
            <p:cNvCxnSpPr/>
            <p:nvPr/>
          </p:nvCxnSpPr>
          <p:spPr>
            <a:xfrm>
              <a:off x="2557063" y="4167466"/>
              <a:ext cx="1188000" cy="0"/>
            </a:xfrm>
            <a:prstGeom prst="line">
              <a:avLst/>
            </a:prstGeom>
            <a:noFill/>
            <a:ln w="6350" cap="flat" cmpd="sng" algn="ctr">
              <a:solidFill>
                <a:sysClr val="windowText" lastClr="000000"/>
              </a:solidFill>
              <a:prstDash val="solid"/>
              <a:miter lim="800000"/>
            </a:ln>
            <a:effectLst/>
          </p:spPr>
        </p:cxnSp>
        <p:sp>
          <p:nvSpPr>
            <p:cNvPr id="32" name="TextBox 40">
              <a:extLst>
                <a:ext uri="{FF2B5EF4-FFF2-40B4-BE49-F238E27FC236}">
                  <a16:creationId xmlns:a16="http://schemas.microsoft.com/office/drawing/2014/main" id="{514B9E94-1B5A-D5C7-4FDE-70A3FC3F9B3B}"/>
                </a:ext>
              </a:extLst>
            </p:cNvPr>
            <p:cNvSpPr txBox="1"/>
            <p:nvPr/>
          </p:nvSpPr>
          <p:spPr>
            <a:xfrm>
              <a:off x="1654505" y="3945756"/>
              <a:ext cx="97884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18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ค่าเฉลี่ย </a:t>
              </a:r>
              <a:r>
                <a: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=</a:t>
              </a:r>
            </a:p>
          </p:txBody>
        </p:sp>
        <p:sp>
          <p:nvSpPr>
            <p:cNvPr id="33" name="TextBox 41">
              <a:extLst>
                <a:ext uri="{FF2B5EF4-FFF2-40B4-BE49-F238E27FC236}">
                  <a16:creationId xmlns:a16="http://schemas.microsoft.com/office/drawing/2014/main" id="{EBC9ED10-CF5B-93D6-6FF2-A447D49733FB}"/>
                </a:ext>
              </a:extLst>
            </p:cNvPr>
            <p:cNvSpPr txBox="1"/>
            <p:nvPr/>
          </p:nvSpPr>
          <p:spPr>
            <a:xfrm>
              <a:off x="2995343" y="4131164"/>
              <a:ext cx="398483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8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N</a:t>
              </a:r>
            </a:p>
          </p:txBody>
        </p:sp>
      </p:grpSp>
      <p:sp>
        <p:nvSpPr>
          <p:cNvPr id="35" name="TextBox 43">
            <a:extLst>
              <a:ext uri="{FF2B5EF4-FFF2-40B4-BE49-F238E27FC236}">
                <a16:creationId xmlns:a16="http://schemas.microsoft.com/office/drawing/2014/main" id="{98A413A4-0CAE-AC73-3A85-F4A70F2EDDD3}"/>
              </a:ext>
            </a:extLst>
          </p:cNvPr>
          <p:cNvSpPr txBox="1"/>
          <p:nvPr/>
        </p:nvSpPr>
        <p:spPr>
          <a:xfrm>
            <a:off x="1597117" y="3343880"/>
            <a:ext cx="43766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n = </a:t>
            </a:r>
            <a:r>
              <a:rPr kumimoji="0" lang="th-TH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ความสำเร็จของแต่ละงานบริการ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, N = </a:t>
            </a:r>
            <a:r>
              <a:rPr kumimoji="0" lang="th-TH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จำนวนงานบริการ</a:t>
            </a:r>
          </a:p>
        </p:txBody>
      </p:sp>
      <p:graphicFrame>
        <p:nvGraphicFramePr>
          <p:cNvPr id="36" name="Table 1">
            <a:extLst>
              <a:ext uri="{FF2B5EF4-FFF2-40B4-BE49-F238E27FC236}">
                <a16:creationId xmlns:a16="http://schemas.microsoft.com/office/drawing/2014/main" id="{3B0C136C-42B6-692A-0045-FA9D0748846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73365612"/>
              </p:ext>
            </p:extLst>
          </p:nvPr>
        </p:nvGraphicFramePr>
        <p:xfrm>
          <a:off x="7984224" y="4120724"/>
          <a:ext cx="4032000" cy="105077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08000">
                  <a:extLst>
                    <a:ext uri="{9D8B030D-6E8A-4147-A177-3AD203B41FA5}">
                      <a16:colId xmlns:a16="http://schemas.microsoft.com/office/drawing/2014/main" val="3290651922"/>
                    </a:ext>
                  </a:extLst>
                </a:gridCol>
                <a:gridCol w="1008000">
                  <a:extLst>
                    <a:ext uri="{9D8B030D-6E8A-4147-A177-3AD203B41FA5}">
                      <a16:colId xmlns:a16="http://schemas.microsoft.com/office/drawing/2014/main" val="1748223117"/>
                    </a:ext>
                  </a:extLst>
                </a:gridCol>
                <a:gridCol w="1008000">
                  <a:extLst>
                    <a:ext uri="{9D8B030D-6E8A-4147-A177-3AD203B41FA5}">
                      <a16:colId xmlns:a16="http://schemas.microsoft.com/office/drawing/2014/main" val="737433306"/>
                    </a:ext>
                  </a:extLst>
                </a:gridCol>
                <a:gridCol w="1008000">
                  <a:extLst>
                    <a:ext uri="{9D8B030D-6E8A-4147-A177-3AD203B41FA5}">
                      <a16:colId xmlns:a16="http://schemas.microsoft.com/office/drawing/2014/main" val="2432731020"/>
                    </a:ext>
                  </a:extLst>
                </a:gridCol>
              </a:tblGrid>
              <a:tr h="172020">
                <a:tc gridSpan="4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th-TH" sz="1400" b="1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ค่าเป้าหมาย</a:t>
                      </a:r>
                      <a:endParaRPr lang="en-US" sz="1400" b="1" baseline="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T="36000" marB="3600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1531719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400" b="1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2561-2565</a:t>
                      </a:r>
                    </a:p>
                  </a:txBody>
                  <a:tcPr marT="36000" marB="3600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400" b="1">
                          <a:solidFill>
                            <a:srgbClr val="00800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2566-2570</a:t>
                      </a:r>
                    </a:p>
                  </a:txBody>
                  <a:tcPr marT="36000" marB="3600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400" b="1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2571-2575</a:t>
                      </a:r>
                    </a:p>
                  </a:txBody>
                  <a:tcPr marT="36000" marB="3600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400" b="1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2576-2580</a:t>
                      </a:r>
                    </a:p>
                  </a:txBody>
                  <a:tcPr marT="36000" marB="3600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10430294"/>
                  </a:ext>
                </a:extLst>
              </a:tr>
              <a:tr h="43200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-</a:t>
                      </a:r>
                      <a:endParaRPr lang="th-TH" sz="140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T="36000" marB="3600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9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ไม่น้อยกว่า</a:t>
                      </a:r>
                      <a:br>
                        <a:rPr lang="en-US" sz="14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</a:br>
                      <a:r>
                        <a:rPr lang="th-TH" sz="14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ร้อยละ </a:t>
                      </a:r>
                      <a:r>
                        <a:rPr lang="en-US" sz="14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60</a:t>
                      </a:r>
                      <a:endParaRPr lang="th-TH" sz="1400" b="1">
                        <a:solidFill>
                          <a:srgbClr val="008000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T="36000" marB="3600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9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ไม่น้อยกว่า</a:t>
                      </a:r>
                      <a:br>
                        <a:rPr lang="en-US" sz="14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</a:br>
                      <a:r>
                        <a:rPr lang="th-TH" sz="14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ร้อยละ </a:t>
                      </a:r>
                      <a:r>
                        <a:rPr lang="en-US" sz="14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80</a:t>
                      </a:r>
                      <a:endParaRPr kumimoji="0" lang="th-TH" sz="1400" b="1" i="0" u="none" strike="noStrike" kern="1200" cap="none" spc="0" normalizeH="0" baseline="0" noProof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T="36000" marB="3600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9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ร้อยละ 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100</a:t>
                      </a:r>
                      <a:endParaRPr kumimoji="0" lang="th-TH" sz="1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T="36000" marB="3600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69615170"/>
                  </a:ext>
                </a:extLst>
              </a:tr>
            </a:tbl>
          </a:graphicData>
        </a:graphic>
      </p:graphicFrame>
      <p:grpSp>
        <p:nvGrpSpPr>
          <p:cNvPr id="3" name="กลุ่ม 2"/>
          <p:cNvGrpSpPr/>
          <p:nvPr/>
        </p:nvGrpSpPr>
        <p:grpSpPr>
          <a:xfrm>
            <a:off x="8014566" y="1167269"/>
            <a:ext cx="4297710" cy="2936294"/>
            <a:chOff x="7825569" y="1345575"/>
            <a:chExt cx="4297710" cy="2936294"/>
          </a:xfrm>
        </p:grpSpPr>
        <p:sp>
          <p:nvSpPr>
            <p:cNvPr id="37" name="Google Shape;254;p8">
              <a:extLst>
                <a:ext uri="{FF2B5EF4-FFF2-40B4-BE49-F238E27FC236}">
                  <a16:creationId xmlns:a16="http://schemas.microsoft.com/office/drawing/2014/main" id="{63F019A7-3E84-B280-8F51-AF96501CCF6F}"/>
                </a:ext>
              </a:extLst>
            </p:cNvPr>
            <p:cNvSpPr/>
            <p:nvPr/>
          </p:nvSpPr>
          <p:spPr>
            <a:xfrm>
              <a:off x="7825569" y="2061690"/>
              <a:ext cx="3961858" cy="1339993"/>
            </a:xfrm>
            <a:prstGeom prst="rect">
              <a:avLst/>
            </a:prstGeom>
            <a:solidFill>
              <a:srgbClr val="F2F2F2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FFFFFF"/>
                </a:buClr>
                <a:buSzPts val="1800"/>
                <a:buFont typeface="Calibri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Calibri"/>
                <a:cs typeface="TH SarabunPSK" panose="020B0500040200020003" pitchFamily="34" charset="-34"/>
                <a:sym typeface="Calibri"/>
              </a:endParaRPr>
            </a:p>
          </p:txBody>
        </p:sp>
        <p:sp>
          <p:nvSpPr>
            <p:cNvPr id="38" name="Google Shape;260;p8">
              <a:extLst>
                <a:ext uri="{FF2B5EF4-FFF2-40B4-BE49-F238E27FC236}">
                  <a16:creationId xmlns:a16="http://schemas.microsoft.com/office/drawing/2014/main" id="{23378DF1-E24B-DD93-57F4-7C75039EFECB}"/>
                </a:ext>
              </a:extLst>
            </p:cNvPr>
            <p:cNvSpPr/>
            <p:nvPr/>
          </p:nvSpPr>
          <p:spPr>
            <a:xfrm>
              <a:off x="7977044" y="1345575"/>
              <a:ext cx="941665" cy="307736"/>
            </a:xfrm>
            <a:prstGeom prst="rect">
              <a:avLst/>
            </a:prstGeom>
            <a:solidFill>
              <a:srgbClr val="F2F2F2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2000"/>
                <a:buFont typeface="Sarabun"/>
                <a:buNone/>
                <a:tabLst/>
                <a:defRPr/>
              </a:pPr>
              <a:r>
                <a:rPr kumimoji="0" lang="th-TH" sz="1400" b="1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TH SarabunPSK" panose="020B0500040200020003" pitchFamily="34" charset="-34"/>
                  <a:ea typeface="Sarabun"/>
                  <a:cs typeface="TH SarabunPSK" panose="020B0500040200020003" pitchFamily="34" charset="-34"/>
                  <a:sym typeface="Sarabun"/>
                </a:rPr>
                <a:t>รหัส : </a:t>
              </a:r>
              <a:r>
                <a:rPr kumimoji="0" lang="en-US" sz="1400" b="1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TH SarabunPSK" panose="020B0500040200020003" pitchFamily="34" charset="-34"/>
                  <a:ea typeface="Sarabun"/>
                  <a:cs typeface="TH SarabunPSK" panose="020B0500040200020003" pitchFamily="34" charset="-34"/>
                  <a:sym typeface="Sarabun"/>
                </a:rPr>
                <a:t>200101</a:t>
              </a:r>
              <a:endParaRPr kumimoji="0" lang="th-TH" sz="14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endParaRPr>
            </a:p>
          </p:txBody>
        </p:sp>
        <p:cxnSp>
          <p:nvCxnSpPr>
            <p:cNvPr id="39" name="Google Shape;268;p8">
              <a:extLst>
                <a:ext uri="{FF2B5EF4-FFF2-40B4-BE49-F238E27FC236}">
                  <a16:creationId xmlns:a16="http://schemas.microsoft.com/office/drawing/2014/main" id="{C40DE810-DD4C-3B36-F7A6-C537E3C5919E}"/>
                </a:ext>
              </a:extLst>
            </p:cNvPr>
            <p:cNvCxnSpPr>
              <a:cxnSpLocks/>
              <a:stCxn id="38" idx="3"/>
            </p:cNvCxnSpPr>
            <p:nvPr/>
          </p:nvCxnSpPr>
          <p:spPr>
            <a:xfrm>
              <a:off x="8918709" y="1499443"/>
              <a:ext cx="310752" cy="519212"/>
            </a:xfrm>
            <a:prstGeom prst="bentConnector2">
              <a:avLst/>
            </a:prstGeom>
            <a:noFill/>
            <a:ln w="9525" cap="flat" cmpd="sng">
              <a:solidFill>
                <a:srgbClr val="3B9B33"/>
              </a:solidFill>
              <a:prstDash val="solid"/>
              <a:miter lim="800000"/>
              <a:headEnd type="oval" w="med" len="med"/>
              <a:tailEnd type="oval" w="med" len="med"/>
            </a:ln>
          </p:spPr>
        </p:cxnSp>
        <p:sp>
          <p:nvSpPr>
            <p:cNvPr id="40" name="Google Shape;262;p8">
              <a:extLst>
                <a:ext uri="{FF2B5EF4-FFF2-40B4-BE49-F238E27FC236}">
                  <a16:creationId xmlns:a16="http://schemas.microsoft.com/office/drawing/2014/main" id="{34B8984A-ADA2-487A-B6DB-F24AE91E770C}"/>
                </a:ext>
              </a:extLst>
            </p:cNvPr>
            <p:cNvSpPr/>
            <p:nvPr/>
          </p:nvSpPr>
          <p:spPr>
            <a:xfrm>
              <a:off x="8553467" y="2239979"/>
              <a:ext cx="3459056" cy="437002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1089025" marR="0" lvl="0" indent="-1089025" algn="l" defTabSz="914400" rtl="0" eaLnBrk="1" fontAlgn="auto" latinLnBrk="0" hangingPunct="1">
                <a:lnSpc>
                  <a:spcPct val="8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Sarabun"/>
                <a:buNone/>
                <a:tabLst/>
                <a:defRPr/>
              </a:pPr>
              <a:r>
                <a:rPr kumimoji="0" lang="th-TH" sz="1400" b="1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TH SarabunPSK" panose="020B0500040200020003" pitchFamily="34" charset="-34"/>
                  <a:ea typeface="Sarabun"/>
                  <a:cs typeface="TH SarabunPSK" panose="020B0500040200020003" pitchFamily="34" charset="-34"/>
                  <a:sym typeface="Sarabun"/>
                </a:rPr>
                <a:t>ยุทธศาสตร์ชาติ </a:t>
              </a:r>
              <a:r>
                <a:rPr kumimoji="0" lang="th-TH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TH SarabunPSK" panose="020B0500040200020003" pitchFamily="34" charset="-34"/>
                  <a:ea typeface="Sarabun"/>
                  <a:cs typeface="TH SarabunPSK" panose="020B0500040200020003" pitchFamily="34" charset="-34"/>
                  <a:sym typeface="Sarabun"/>
                </a:rPr>
                <a:t>:</a:t>
              </a:r>
              <a:r>
                <a:rPr kumimoji="0" lang="en-US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TH SarabunPSK" panose="020B0500040200020003" pitchFamily="34" charset="-34"/>
                  <a:ea typeface="Sarabun"/>
                  <a:cs typeface="TH SarabunPSK" panose="020B0500040200020003" pitchFamily="34" charset="-34"/>
                  <a:sym typeface="Sarabun"/>
                </a:rPr>
                <a:t> </a:t>
              </a:r>
              <a:r>
                <a:rPr kumimoji="0" lang="th-TH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TH SarabunPSK" panose="020B0500040200020003" pitchFamily="34" charset="-34"/>
                  <a:ea typeface="Sarabun"/>
                  <a:cs typeface="TH SarabunPSK" panose="020B0500040200020003" pitchFamily="34" charset="-34"/>
                  <a:sym typeface="Sarabun"/>
                </a:rPr>
                <a:t>ด้านการปรับสมดุลและพัฒนาระบบการบริหารจัดการภาครัฐ</a:t>
              </a: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endParaRPr>
            </a:p>
          </p:txBody>
        </p:sp>
        <p:sp>
          <p:nvSpPr>
            <p:cNvPr id="41" name="Google Shape;263;p8">
              <a:extLst>
                <a:ext uri="{FF2B5EF4-FFF2-40B4-BE49-F238E27FC236}">
                  <a16:creationId xmlns:a16="http://schemas.microsoft.com/office/drawing/2014/main" id="{334DFA8D-68C1-74AB-D36F-E052BA4D6230}"/>
                </a:ext>
              </a:extLst>
            </p:cNvPr>
            <p:cNvSpPr/>
            <p:nvPr/>
          </p:nvSpPr>
          <p:spPr>
            <a:xfrm>
              <a:off x="8603405" y="2852477"/>
              <a:ext cx="3384980" cy="221559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803275" marR="0" lvl="0" indent="-803275" algn="l" defTabSz="914400" rtl="0" eaLnBrk="1" fontAlgn="auto" latinLnBrk="0" hangingPunct="1">
                <a:lnSpc>
                  <a:spcPct val="6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Sarabun"/>
                <a:buNone/>
                <a:tabLst/>
                <a:defRPr/>
              </a:pPr>
              <a:r>
                <a:rPr kumimoji="0" lang="th-TH" sz="1400" b="1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TH SarabunPSK" panose="020B0500040200020003" pitchFamily="34" charset="-34"/>
                  <a:ea typeface="Sarabun"/>
                  <a:cs typeface="TH SarabunPSK" panose="020B0500040200020003" pitchFamily="34" charset="-34"/>
                  <a:sym typeface="Sarabun"/>
                </a:rPr>
                <a:t>แผนแม่บท </a:t>
              </a:r>
              <a:r>
                <a:rPr kumimoji="0" lang="th-TH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TH SarabunPSK" panose="020B0500040200020003" pitchFamily="34" charset="-34"/>
                  <a:ea typeface="Sarabun"/>
                  <a:cs typeface="TH SarabunPSK" panose="020B0500040200020003" pitchFamily="34" charset="-34"/>
                  <a:sym typeface="Sarabun"/>
                </a:rPr>
                <a:t>:</a:t>
              </a:r>
              <a:r>
                <a:rPr kumimoji="0" lang="en-US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TH SarabunPSK" panose="020B0500040200020003" pitchFamily="34" charset="-34"/>
                  <a:ea typeface="Sarabun"/>
                  <a:cs typeface="TH SarabunPSK" panose="020B0500040200020003" pitchFamily="34" charset="-34"/>
                  <a:sym typeface="Sarabun"/>
                </a:rPr>
                <a:t> </a:t>
              </a:r>
              <a:r>
                <a:rPr kumimoji="0" lang="th-TH" sz="14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TH SarabunPSK" panose="020B0500040200020003" pitchFamily="34" charset="-34"/>
                  <a:ea typeface="Sarabun"/>
                  <a:cs typeface="TH SarabunPSK" panose="020B0500040200020003" pitchFamily="34" charset="-34"/>
                  <a:sym typeface="Sarabun"/>
                </a:rPr>
                <a:t>การบริการประชาชน และประสิทธิภาพภาครัฐ</a:t>
              </a: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endParaRPr>
            </a:p>
          </p:txBody>
        </p:sp>
        <p:sp>
          <p:nvSpPr>
            <p:cNvPr id="42" name="Google Shape;338;p10">
              <a:extLst>
                <a:ext uri="{FF2B5EF4-FFF2-40B4-BE49-F238E27FC236}">
                  <a16:creationId xmlns:a16="http://schemas.microsoft.com/office/drawing/2014/main" id="{9C9D992A-1A82-08F8-2D32-38008984DA79}"/>
                </a:ext>
              </a:extLst>
            </p:cNvPr>
            <p:cNvSpPr/>
            <p:nvPr/>
          </p:nvSpPr>
          <p:spPr>
            <a:xfrm>
              <a:off x="7872922" y="3500157"/>
              <a:ext cx="4250357" cy="781712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1255713" marR="0" lvl="0" indent="-1255713" algn="l" defTabSz="914400" rtl="0" eaLnBrk="1" fontAlgn="auto" latinLnBrk="0" hangingPunct="1">
                <a:lnSpc>
                  <a:spcPct val="8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Sarabun"/>
                <a:buNone/>
                <a:tabLst/>
                <a:defRPr/>
              </a:pPr>
              <a:r>
                <a:rPr kumimoji="0" lang="th-TH" sz="14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TH SarabunPSK" panose="020B0500040200020003" pitchFamily="34" charset="-34"/>
                  <a:ea typeface="Sarabun"/>
                  <a:cs typeface="TH SarabunPSK" panose="020B0500040200020003" pitchFamily="34" charset="-34"/>
                  <a:sym typeface="Sarabun"/>
                </a:rPr>
                <a:t>เป้าหมายระดับประเด็น </a:t>
              </a:r>
              <a:r>
                <a:rPr kumimoji="0" lang="th-TH" sz="14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TH SarabunPSK" panose="020B0500040200020003" pitchFamily="34" charset="-34"/>
                  <a:ea typeface="Sarabun"/>
                  <a:cs typeface="TH SarabunPSK" panose="020B0500040200020003" pitchFamily="34" charset="-34"/>
                  <a:sym typeface="Sarabun"/>
                </a:rPr>
                <a:t>:</a:t>
              </a:r>
              <a:r>
                <a:rPr kumimoji="0" lang="en-US" sz="14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TH SarabunPSK" panose="020B0500040200020003" pitchFamily="34" charset="-34"/>
                  <a:ea typeface="Sarabun"/>
                  <a:cs typeface="TH SarabunPSK" panose="020B0500040200020003" pitchFamily="34" charset="-34"/>
                  <a:sym typeface="Sarabun"/>
                </a:rPr>
                <a:t> </a:t>
              </a:r>
              <a:r>
                <a:rPr kumimoji="0" lang="th-TH" sz="1400" b="0" i="0" u="none" strike="noStrike" kern="1200" cap="none" spc="-3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TH SarabunPSK" panose="020B0500040200020003" pitchFamily="34" charset="-34"/>
                  <a:ea typeface="Sarabun"/>
                  <a:cs typeface="TH SarabunPSK" panose="020B0500040200020003" pitchFamily="34" charset="-34"/>
                  <a:sym typeface="Sarabun"/>
                </a:rPr>
                <a:t>ประเทศไทยที่ทันสมัย มีประสิทธิภาพ และตอบโจทย์</a:t>
              </a:r>
              <a:r>
                <a:rPr kumimoji="0" lang="en-US" sz="14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TH SarabunPSK" panose="020B0500040200020003" pitchFamily="34" charset="-34"/>
                  <a:ea typeface="Sarabun"/>
                  <a:cs typeface="TH SarabunPSK" panose="020B0500040200020003" pitchFamily="34" charset="-34"/>
                  <a:sym typeface="Sarabun"/>
                </a:rPr>
                <a:t>  </a:t>
              </a:r>
            </a:p>
            <a:p>
              <a:pPr marL="1255713" marR="0" lvl="0" indent="-1255713" algn="l" defTabSz="914400" rtl="0" eaLnBrk="1" fontAlgn="auto" latinLnBrk="0" hangingPunct="1">
                <a:lnSpc>
                  <a:spcPct val="8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Sarabun"/>
                <a:buNone/>
                <a:tabLst/>
                <a:defRPr/>
              </a:pPr>
              <a:r>
                <a:rPr kumimoji="0" lang="en-US" sz="14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TH SarabunPSK" panose="020B0500040200020003" pitchFamily="34" charset="-34"/>
                  <a:ea typeface="Sarabun"/>
                  <a:cs typeface="TH SarabunPSK" panose="020B0500040200020003" pitchFamily="34" charset="-34"/>
                  <a:sym typeface="Sarabun"/>
                </a:rPr>
                <a:t>                                </a:t>
              </a:r>
              <a:r>
                <a:rPr kumimoji="0" lang="th-TH" sz="14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TH SarabunPSK" panose="020B0500040200020003" pitchFamily="34" charset="-34"/>
                  <a:ea typeface="Sarabun"/>
                  <a:cs typeface="TH SarabunPSK" panose="020B0500040200020003" pitchFamily="34" charset="-34"/>
                  <a:sym typeface="Sarabun"/>
                </a:rPr>
                <a:t>ประชาชน</a:t>
              </a:r>
            </a:p>
            <a:p>
              <a:pPr marL="1255713" marR="0" lvl="0" indent="-1255713" algn="l" defTabSz="914400" rtl="0" eaLnBrk="1" fontAlgn="auto" latinLnBrk="0" hangingPunct="1">
                <a:lnSpc>
                  <a:spcPct val="8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Tx/>
                <a:buNone/>
                <a:tabLst/>
                <a:defRPr/>
              </a:pPr>
              <a:r>
                <a:rPr kumimoji="0" lang="th-TH" sz="14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TH SarabunPSK" panose="020B0500040200020003" pitchFamily="34" charset="-34"/>
                  <a:ea typeface="Sarabun"/>
                  <a:cs typeface="TH SarabunPSK" panose="020B0500040200020003" pitchFamily="34" charset="-34"/>
                  <a:sym typeface="Sarabun"/>
                </a:rPr>
                <a:t>แผนย่อย </a:t>
              </a:r>
              <a:r>
                <a:rPr kumimoji="0" lang="th-TH" sz="14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TH SarabunPSK" panose="020B0500040200020003" pitchFamily="34" charset="-34"/>
                  <a:ea typeface="Sarabun"/>
                  <a:cs typeface="TH SarabunPSK" panose="020B0500040200020003" pitchFamily="34" charset="-34"/>
                  <a:sym typeface="Sarabun"/>
                </a:rPr>
                <a:t>: การพัฒนาบริการประชาชน</a:t>
              </a:r>
            </a:p>
            <a:p>
              <a:pPr marL="1255713" marR="0" lvl="0" indent="-1255713" algn="l" defTabSz="914400" rtl="0" eaLnBrk="1" fontAlgn="auto" latinLnBrk="0" hangingPunct="1">
                <a:lnSpc>
                  <a:spcPct val="8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Tx/>
                <a:buNone/>
                <a:tabLst/>
                <a:defRPr/>
              </a:pPr>
              <a:r>
                <a:rPr kumimoji="0" lang="th-TH" sz="1400" b="1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TH SarabunPSK" panose="020B0500040200020003" pitchFamily="34" charset="-34"/>
                  <a:ea typeface="Sarabun"/>
                  <a:cs typeface="TH SarabunPSK" panose="020B0500040200020003" pitchFamily="34" charset="-34"/>
                  <a:sym typeface="Sarabun"/>
                </a:rPr>
                <a:t>เป้าหมายแผนแม่บทย่อย </a:t>
              </a:r>
              <a:r>
                <a:rPr kumimoji="0" lang="th-TH" sz="14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TH SarabunPSK" panose="020B0500040200020003" pitchFamily="34" charset="-34"/>
                  <a:ea typeface="Sarabun"/>
                  <a:cs typeface="TH SarabunPSK" panose="020B0500040200020003" pitchFamily="34" charset="-34"/>
                  <a:sym typeface="Sarabun"/>
                </a:rPr>
                <a:t>: งานบริการภาครัฐที่ปรับเปลี่ยน</a:t>
              </a:r>
              <a:r>
                <a:rPr kumimoji="0" lang="th-TH" sz="1400" b="0" i="0" u="none" strike="noStrike" kern="1200" cap="none" spc="0" normalizeH="0" baseline="0" noProof="0" dirty="0" err="1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TH SarabunPSK" panose="020B0500040200020003" pitchFamily="34" charset="-34"/>
                  <a:ea typeface="Sarabun"/>
                  <a:cs typeface="TH SarabunPSK" panose="020B0500040200020003" pitchFamily="34" charset="-34"/>
                  <a:sym typeface="Sarabun"/>
                </a:rPr>
                <a:t>เป็นดิจิทัล</a:t>
              </a:r>
              <a:r>
                <a:rPr kumimoji="0" lang="th-TH" sz="1400" b="0" i="0" u="none" strike="noStrike" kern="120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TH SarabunPSK" panose="020B0500040200020003" pitchFamily="34" charset="-34"/>
                  <a:ea typeface="Sarabun"/>
                  <a:cs typeface="TH SarabunPSK" panose="020B0500040200020003" pitchFamily="34" charset="-34"/>
                  <a:sym typeface="Sarabun"/>
                </a:rPr>
                <a:t>เพิ่มขึ้น</a:t>
              </a:r>
              <a:endParaRPr kumimoji="0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endParaRPr>
            </a:p>
          </p:txBody>
        </p:sp>
        <p:pic>
          <p:nvPicPr>
            <p:cNvPr id="43" name="Picture 12">
              <a:extLst>
                <a:ext uri="{FF2B5EF4-FFF2-40B4-BE49-F238E27FC236}">
                  <a16:creationId xmlns:a16="http://schemas.microsoft.com/office/drawing/2014/main" id="{7FF2FF94-4003-5B6E-07EA-84AE4D7F2767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7965385" y="2178001"/>
              <a:ext cx="525356" cy="543630"/>
            </a:xfrm>
            <a:prstGeom prst="rect">
              <a:avLst/>
            </a:prstGeom>
          </p:spPr>
        </p:pic>
        <p:pic>
          <p:nvPicPr>
            <p:cNvPr id="44" name="Picture 42">
              <a:extLst>
                <a:ext uri="{FF2B5EF4-FFF2-40B4-BE49-F238E27FC236}">
                  <a16:creationId xmlns:a16="http://schemas.microsoft.com/office/drawing/2014/main" id="{B7C55AB7-D9B7-FACA-63FA-16B27A9CF2F5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 bwMode="auto">
            <a:xfrm>
              <a:off x="7977044" y="2736126"/>
              <a:ext cx="529843" cy="52833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45" name="TextBox 14">
              <a:extLst>
                <a:ext uri="{FF2B5EF4-FFF2-40B4-BE49-F238E27FC236}">
                  <a16:creationId xmlns:a16="http://schemas.microsoft.com/office/drawing/2014/main" id="{C2239BA9-56F7-7A13-9C7C-77ED6D22C3C1}"/>
                </a:ext>
              </a:extLst>
            </p:cNvPr>
            <p:cNvSpPr txBox="1"/>
            <p:nvPr/>
          </p:nvSpPr>
          <p:spPr>
            <a:xfrm>
              <a:off x="9193676" y="1461747"/>
              <a:ext cx="2383069" cy="61529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8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1400" b="1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สัดส่วนของกระบวนงานที่ปรับเปลี่ยน</a:t>
              </a:r>
              <a:br>
                <a:rPr kumimoji="0" lang="th-TH" sz="1400" b="1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</a:br>
              <a:r>
                <a:rPr kumimoji="0" lang="th-TH" sz="1400" b="1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ให้เป็นดิจิทัลต่อกระบวนงานทั้งหมด</a:t>
              </a:r>
              <a:br>
                <a:rPr kumimoji="0" lang="th-TH" sz="1400" b="1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</a:br>
              <a:r>
                <a:rPr kumimoji="0" lang="th-TH" sz="1400" b="1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ที่สามารถปรับเปลี่ยนให้อยู่ในรูปแบบดิจิทัล</a:t>
              </a:r>
              <a:endParaRPr kumimoji="0" lang="en-GB" sz="14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endParaRPr>
            </a:p>
          </p:txBody>
        </p:sp>
      </p:grpSp>
      <p:graphicFrame>
        <p:nvGraphicFramePr>
          <p:cNvPr id="46" name="Google Shape;267;p8">
            <a:extLst>
              <a:ext uri="{FF2B5EF4-FFF2-40B4-BE49-F238E27FC236}">
                <a16:creationId xmlns:a16="http://schemas.microsoft.com/office/drawing/2014/main" id="{F392B942-7EC0-DEC3-0C3B-AE7965A6CC7A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701767409"/>
              </p:ext>
            </p:extLst>
          </p:nvPr>
        </p:nvGraphicFramePr>
        <p:xfrm>
          <a:off x="148856" y="3846499"/>
          <a:ext cx="7226933" cy="1202232"/>
        </p:xfrm>
        <a:graphic>
          <a:graphicData uri="http://schemas.openxmlformats.org/drawingml/2006/table">
            <a:tbl>
              <a:tblPr firstRow="1" bandRow="1">
                <a:noFill/>
              </a:tblPr>
              <a:tblGrid>
                <a:gridCol w="781543">
                  <a:extLst>
                    <a:ext uri="{9D8B030D-6E8A-4147-A177-3AD203B41FA5}">
                      <a16:colId xmlns:a16="http://schemas.microsoft.com/office/drawing/2014/main" val="3139644857"/>
                    </a:ext>
                  </a:extLst>
                </a:gridCol>
                <a:gridCol w="78154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78154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78154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781543">
                  <a:extLst>
                    <a:ext uri="{9D8B030D-6E8A-4147-A177-3AD203B41FA5}">
                      <a16:colId xmlns:a16="http://schemas.microsoft.com/office/drawing/2014/main" val="275476671"/>
                    </a:ext>
                  </a:extLst>
                </a:gridCol>
                <a:gridCol w="774466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636188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636188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636188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636188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</a:tblGrid>
              <a:tr h="277146">
                <a:tc gridSpan="10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b="1" u="none" strike="noStrike" cap="none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เป้าหมายปี</a:t>
                      </a:r>
                      <a:r>
                        <a:rPr lang="th-TH" sz="1600" b="1" u="none" strike="noStrike" cap="none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 2569 </a:t>
                      </a:r>
                      <a:r>
                        <a:rPr lang="en-US" sz="1600" b="1" u="none" strike="noStrike" cap="none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: </a:t>
                      </a:r>
                      <a:endParaRPr lang="en-US" sz="1600" b="1" u="none" strike="noStrike" cap="none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ea typeface="Sarabun"/>
                        <a:cs typeface="TH SarabunPSK" panose="020B0500040200020003" pitchFamily="34" charset="-34"/>
                        <a:sym typeface="Sarabun"/>
                      </a:endParaRPr>
                    </a:p>
                  </a:txBody>
                  <a:tcPr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600" b="1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45720" marR="45720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77146">
                <a:tc gridSpan="5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b="1" u="none" strike="noStrike" cap="none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ข้อมูลพื้นฐาน (</a:t>
                      </a:r>
                      <a:r>
                        <a:rPr lang="en-US" sz="1600" b="1" u="none" strike="noStrike" cap="none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Baseline)</a:t>
                      </a: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5"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600" b="1" u="none" strike="noStrike" cap="none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ค่าเป้าหมาย 256</a:t>
                      </a:r>
                      <a:r>
                        <a:rPr lang="en-US" sz="1600" b="1" u="none" strike="noStrike" cap="none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6</a:t>
                      </a:r>
                      <a:r>
                        <a:rPr lang="th-TH" sz="1600" b="1" u="none" strike="noStrike" cap="none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 – 2570</a:t>
                      </a:r>
                      <a:r>
                        <a:rPr lang="en-US" sz="1600" b="1" u="none" strike="noStrike" cap="none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 (</a:t>
                      </a:r>
                      <a:r>
                        <a:rPr lang="th-TH" sz="1600" b="1" u="none" strike="noStrike" cap="none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ถ้ามี)</a:t>
                      </a:r>
                      <a:endParaRPr sz="1600" b="1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45720" marR="45720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33835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600" u="none" strike="noStrike" cap="none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2563</a:t>
                      </a:r>
                      <a:endParaRPr sz="160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36000" marR="36000" marT="36000" marB="36000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600" u="none" strike="noStrike" cap="none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2564</a:t>
                      </a:r>
                      <a:endParaRPr lang="th-TH" sz="160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36000" marR="36000" marT="36000" marB="36000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600" u="none" strike="noStrike" cap="none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2565</a:t>
                      </a:r>
                      <a:endParaRPr lang="th-TH" sz="160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36000" marR="36000" marT="36000" marB="36000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6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2566</a:t>
                      </a:r>
                    </a:p>
                  </a:txBody>
                  <a:tcPr marL="36000" marR="36000" marT="36000" marB="36000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600" u="none" strike="noStrike" cap="none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2567</a:t>
                      </a:r>
                      <a:endParaRPr lang="th-TH" sz="160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36000" marR="36000" marT="36000" marB="36000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600" u="none" strike="noStrike" cap="none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2566</a:t>
                      </a:r>
                      <a:endParaRPr sz="160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36000" marR="36000" marT="36000" marB="36000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600" u="none" strike="noStrike" cap="none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2567</a:t>
                      </a:r>
                      <a:endParaRPr sz="160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36000" marR="36000" marT="36000" marB="36000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600" u="none" strike="noStrike" cap="none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2568</a:t>
                      </a:r>
                      <a:endParaRPr sz="16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36000" marR="36000" marT="36000" marB="36000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600" u="none" strike="noStrike" cap="none" dirty="0">
                          <a:solidFill>
                            <a:srgbClr val="0000FF"/>
                          </a:solidFill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2569</a:t>
                      </a:r>
                      <a:endParaRPr sz="1600" dirty="0">
                        <a:solidFill>
                          <a:srgbClr val="0000FF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36000" marR="36000" marT="36000" marB="36000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600" u="none" strike="noStrike" cap="none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2570</a:t>
                      </a:r>
                      <a:endParaRPr sz="160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36000" marR="36000" marT="36000" marB="36000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31523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spc="0" baseline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-</a:t>
                      </a:r>
                    </a:p>
                  </a:txBody>
                  <a:tcPr marL="36000" marR="36000" marT="36000" marB="0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80000"/>
                        </a:lnSpc>
                      </a:pPr>
                      <a:r>
                        <a:rPr lang="en-US" sz="1600" spc="0" baseline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-</a:t>
                      </a:r>
                    </a:p>
                  </a:txBody>
                  <a:tcPr marL="36000" marR="36000" marT="36000" marB="0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80000"/>
                        </a:lnSpc>
                      </a:pPr>
                      <a:r>
                        <a:rPr lang="en-US" sz="1600" spc="0" baseline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-</a:t>
                      </a:r>
                    </a:p>
                  </a:txBody>
                  <a:tcPr marL="36000" marR="36000" marT="36000" marB="0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spc="-50" baseline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-</a:t>
                      </a:r>
                    </a:p>
                  </a:txBody>
                  <a:tcPr marL="36000" marR="36000" marT="36000" marB="0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th-TH" sz="16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-</a:t>
                      </a:r>
                      <a:endParaRPr lang="en-US" sz="16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36000" marR="36000" marT="36000" marB="0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-</a:t>
                      </a:r>
                      <a:endParaRPr kumimoji="0" lang="en-US" sz="16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36000" marR="36000" marT="36000" marB="0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-</a:t>
                      </a:r>
                      <a:endParaRPr kumimoji="0" lang="en-US" sz="16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36000" marR="36000" marT="36000" marB="0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-</a:t>
                      </a:r>
                      <a:endParaRPr kumimoji="0" lang="en-US" sz="16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36000" marR="36000" marT="36000" marB="0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-</a:t>
                      </a:r>
                      <a:endParaRPr kumimoji="0" lang="en-US" sz="16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36000" marR="36000" marT="36000" marB="0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-</a:t>
                      </a:r>
                      <a:endParaRPr kumimoji="0" lang="en-US" sz="16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36000" marR="36000" marT="36000" marB="0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48" name="ตัวแทนหมายเลขสไลด์ 4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03A84D-25AB-4A54-984A-17CAA8DE083D}" type="slidenum">
              <a:rPr lang="en-US" smtClean="0"/>
              <a:pPr/>
              <a:t>7</a:t>
            </a:fld>
            <a:endParaRPr lang="en-US" dirty="0"/>
          </a:p>
        </p:txBody>
      </p:sp>
      <p:graphicFrame>
        <p:nvGraphicFramePr>
          <p:cNvPr id="47" name="ตาราง 4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38064300"/>
              </p:ext>
            </p:extLst>
          </p:nvPr>
        </p:nvGraphicFramePr>
        <p:xfrm>
          <a:off x="6997375" y="667912"/>
          <a:ext cx="1602339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0233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th-TH" sz="1600" dirty="0" err="1">
                          <a:solidFill>
                            <a:sysClr val="windowText" lastClr="00000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กสก</a:t>
                      </a:r>
                      <a:r>
                        <a:rPr lang="th-TH" sz="1600" dirty="0">
                          <a:solidFill>
                            <a:sysClr val="windowText" lastClr="00000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., </a:t>
                      </a:r>
                      <a:r>
                        <a:rPr lang="th-TH" sz="1600" dirty="0" err="1">
                          <a:solidFill>
                            <a:sysClr val="windowText" lastClr="00000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อยส</a:t>
                      </a:r>
                      <a:r>
                        <a:rPr lang="th-TH" sz="1600" dirty="0">
                          <a:solidFill>
                            <a:sysClr val="windowText" lastClr="00000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., </a:t>
                      </a:r>
                      <a:r>
                        <a:rPr lang="th-TH" sz="1600" dirty="0" err="1">
                          <a:solidFill>
                            <a:sysClr val="windowText" lastClr="00000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สพส</a:t>
                      </a:r>
                      <a:r>
                        <a:rPr lang="th-TH" sz="1600" dirty="0">
                          <a:solidFill>
                            <a:sysClr val="windowText" lastClr="00000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.</a:t>
                      </a:r>
                      <a:endParaRPr lang="en-US" sz="1600" dirty="0">
                        <a:solidFill>
                          <a:sysClr val="windowText" lastClr="000000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54114294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3">
            <a:extLst>
              <a:ext uri="{FF2B5EF4-FFF2-40B4-BE49-F238E27FC236}">
                <a16:creationId xmlns:a16="http://schemas.microsoft.com/office/drawing/2014/main" id="{A96623D4-7F60-9F59-31B8-B58168836A0D}"/>
              </a:ext>
            </a:extLst>
          </p:cNvPr>
          <p:cNvSpPr/>
          <p:nvPr/>
        </p:nvSpPr>
        <p:spPr bwMode="gray">
          <a:xfrm>
            <a:off x="148856" y="623060"/>
            <a:ext cx="6828887" cy="365760"/>
          </a:xfrm>
          <a:prstGeom prst="roundRect">
            <a:avLst>
              <a:gd name="adj" fmla="val 50000"/>
            </a:avLst>
          </a:prstGeom>
          <a:solidFill>
            <a:schemeClr val="accent5">
              <a:lumMod val="60000"/>
              <a:lumOff val="40000"/>
            </a:schemeClr>
          </a:solidFill>
          <a:ln>
            <a:solidFill>
              <a:schemeClr val="accent5">
                <a:lumMod val="60000"/>
                <a:lumOff val="40000"/>
              </a:schemeClr>
            </a:solidFill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vert="horz" wrap="square" lIns="72000" tIns="72000" rIns="72000" bIns="72000" numCol="1" rtlCol="0" anchor="ctr" anchorCtr="0" compatLnSpc="1">
            <a:prstTxWarp prst="textNoShape">
              <a:avLst/>
            </a:prstTxWarp>
            <a:noAutofit/>
          </a:bodyPr>
          <a:lstStyle/>
          <a:p>
            <a:pPr marL="984250" lvl="0" indent="-984250">
              <a:lnSpc>
                <a:spcPct val="80000"/>
              </a:lnSpc>
              <a:defRPr/>
            </a:pPr>
            <a:r>
              <a:rPr lang="th-TH" sz="1800" b="1" dirty="0">
                <a:solidFill>
                  <a:prstClr val="black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ตัวชี้วัดที่</a:t>
            </a:r>
            <a:r>
              <a:rPr lang="en-US" sz="1800" b="1" dirty="0">
                <a:solidFill>
                  <a:prstClr val="black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</a:t>
            </a:r>
            <a:r>
              <a:rPr lang="th-TH" sz="1800" b="1" dirty="0">
                <a:solidFill>
                  <a:prstClr val="black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5 </a:t>
            </a:r>
            <a:r>
              <a:rPr lang="en-US" sz="1800" b="1" dirty="0">
                <a:solidFill>
                  <a:prstClr val="black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: </a:t>
            </a:r>
            <a:r>
              <a:rPr lang="th-TH" sz="18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ร้อยละเฉลี่ยของงานบริการที่พัฒนาและเชื่อมโยงมาให้บริการบน</a:t>
            </a:r>
            <a:r>
              <a:rPr lang="th-TH" sz="1800" b="1" dirty="0" err="1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แพลตฟอร์มดิจิทัล</a:t>
            </a:r>
            <a:r>
              <a:rPr lang="th-TH" sz="18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กลาง</a:t>
            </a:r>
            <a:r>
              <a:rPr lang="en-US" sz="18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th-TH" sz="18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(ต่อ)</a:t>
            </a:r>
            <a:endParaRPr lang="en-US" sz="1800" b="1" dirty="0">
              <a:solidFill>
                <a:prstClr val="black"/>
              </a:solidFill>
              <a:highlight>
                <a:srgbClr val="FFFF00"/>
              </a:highlight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3CAC797B-ADB6-6DD8-80FE-997BB535307C}"/>
              </a:ext>
            </a:extLst>
          </p:cNvPr>
          <p:cNvSpPr/>
          <p:nvPr/>
        </p:nvSpPr>
        <p:spPr>
          <a:xfrm>
            <a:off x="9976513" y="6527804"/>
            <a:ext cx="2229133" cy="343843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en-US" sz="1800">
              <a:solidFill>
                <a:prstClr val="white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grpSp>
        <p:nvGrpSpPr>
          <p:cNvPr id="21" name="Group 20">
            <a:extLst>
              <a:ext uri="{FF2B5EF4-FFF2-40B4-BE49-F238E27FC236}">
                <a16:creationId xmlns:a16="http://schemas.microsoft.com/office/drawing/2014/main" id="{DCC1555F-3002-CD2A-13E4-DC1C046F7DC7}"/>
              </a:ext>
            </a:extLst>
          </p:cNvPr>
          <p:cNvGrpSpPr/>
          <p:nvPr/>
        </p:nvGrpSpPr>
        <p:grpSpPr>
          <a:xfrm>
            <a:off x="0" y="0"/>
            <a:ext cx="12215748" cy="601027"/>
            <a:chOff x="23748" y="26478"/>
            <a:chExt cx="12192000" cy="575348"/>
          </a:xfrm>
        </p:grpSpPr>
        <p:grpSp>
          <p:nvGrpSpPr>
            <p:cNvPr id="24" name="Group 23">
              <a:extLst>
                <a:ext uri="{FF2B5EF4-FFF2-40B4-BE49-F238E27FC236}">
                  <a16:creationId xmlns:a16="http://schemas.microsoft.com/office/drawing/2014/main" id="{518BB069-E069-641A-25DC-200742BCB2E8}"/>
                </a:ext>
              </a:extLst>
            </p:cNvPr>
            <p:cNvGrpSpPr/>
            <p:nvPr/>
          </p:nvGrpSpPr>
          <p:grpSpPr>
            <a:xfrm>
              <a:off x="23748" y="26478"/>
              <a:ext cx="12192000" cy="575348"/>
              <a:chOff x="-38364" y="573594"/>
              <a:chExt cx="12192000" cy="575348"/>
            </a:xfrm>
          </p:grpSpPr>
          <p:sp>
            <p:nvSpPr>
              <p:cNvPr id="26" name="Rectangle 25">
                <a:extLst>
                  <a:ext uri="{FF2B5EF4-FFF2-40B4-BE49-F238E27FC236}">
                    <a16:creationId xmlns:a16="http://schemas.microsoft.com/office/drawing/2014/main" id="{B337728A-0B51-AF2C-DE3E-D8CEB18B5B3E}"/>
                  </a:ext>
                </a:extLst>
              </p:cNvPr>
              <p:cNvSpPr/>
              <p:nvPr/>
            </p:nvSpPr>
            <p:spPr>
              <a:xfrm>
                <a:off x="-38364" y="573594"/>
                <a:ext cx="12192000" cy="557396"/>
              </a:xfrm>
              <a:prstGeom prst="rect">
                <a:avLst/>
              </a:prstGeom>
              <a:solidFill>
                <a:srgbClr val="00206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defRPr/>
                </a:pPr>
                <a:endParaRPr lang="en-US" sz="1800">
                  <a:solidFill>
                    <a:prstClr val="white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endParaRPr>
              </a:p>
            </p:txBody>
          </p:sp>
          <p:sp>
            <p:nvSpPr>
              <p:cNvPr id="27" name="TextBox 20">
                <a:extLst>
                  <a:ext uri="{FF2B5EF4-FFF2-40B4-BE49-F238E27FC236}">
                    <a16:creationId xmlns:a16="http://schemas.microsoft.com/office/drawing/2014/main" id="{184FCA17-35A0-C51B-5B67-7E6942A53D2D}"/>
                  </a:ext>
                </a:extLst>
              </p:cNvPr>
              <p:cNvSpPr txBox="1"/>
              <p:nvPr/>
            </p:nvSpPr>
            <p:spPr>
              <a:xfrm>
                <a:off x="-34190" y="607566"/>
                <a:ext cx="7197911" cy="54137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>
                  <a:lnSpc>
                    <a:spcPts val="1800"/>
                  </a:lnSpc>
                  <a:defRPr/>
                </a:pPr>
                <a:r>
                  <a:rPr lang="th-TH" sz="2000" b="1" dirty="0">
                    <a:solidFill>
                      <a:prstClr val="white"/>
                    </a:solidFill>
                    <a:latin typeface="TH SarabunPSK" panose="020B0500040200020003" pitchFamily="34" charset="-34"/>
                    <a:ea typeface="Tahoma" panose="020B0604030504040204" pitchFamily="34" charset="0"/>
                    <a:cs typeface="TH SarabunPSK" panose="020B0500040200020003" pitchFamily="34" charset="-34"/>
                  </a:rPr>
                  <a:t>ตัวชี้วัดกรมปศุสัตว์</a:t>
                </a:r>
              </a:p>
              <a:p>
                <a:pPr>
                  <a:lnSpc>
                    <a:spcPts val="1800"/>
                  </a:lnSpc>
                  <a:defRPr/>
                </a:pPr>
                <a:r>
                  <a:rPr lang="th-TH" sz="1800" b="1" dirty="0">
                    <a:solidFill>
                      <a:prstClr val="white"/>
                    </a:solidFill>
                    <a:latin typeface="TH SarabunPSK" panose="020B0500040200020003" pitchFamily="34" charset="-34"/>
                    <a:ea typeface="Tahoma" panose="020B0604030504040204" pitchFamily="34" charset="0"/>
                    <a:cs typeface="TH SarabunPSK" panose="020B0500040200020003" pitchFamily="34" charset="-34"/>
                  </a:rPr>
                  <a:t>ตามมาตรการปรับปรุงประสิทธิภาพในการปฏิบัติราชการ ประจำปีงบประมาณ พ.ศ. </a:t>
                </a:r>
                <a:r>
                  <a:rPr lang="en-US" sz="1800" b="1" dirty="0">
                    <a:solidFill>
                      <a:prstClr val="white"/>
                    </a:solidFill>
                    <a:latin typeface="TH SarabunPSK" panose="020B0500040200020003" pitchFamily="34" charset="-34"/>
                    <a:ea typeface="Tahoma" panose="020B0604030504040204" pitchFamily="34" charset="0"/>
                    <a:cs typeface="TH SarabunPSK" panose="020B0500040200020003" pitchFamily="34" charset="-34"/>
                  </a:rPr>
                  <a:t>2569 - 2570</a:t>
                </a:r>
                <a:endParaRPr lang="th-TH" sz="1800" b="1" dirty="0">
                  <a:solidFill>
                    <a:prstClr val="white"/>
                  </a:solidFill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endParaRPr>
              </a:p>
            </p:txBody>
          </p:sp>
        </p:grpSp>
        <p:sp>
          <p:nvSpPr>
            <p:cNvPr id="25" name="TextBox 24">
              <a:extLst>
                <a:ext uri="{FF2B5EF4-FFF2-40B4-BE49-F238E27FC236}">
                  <a16:creationId xmlns:a16="http://schemas.microsoft.com/office/drawing/2014/main" id="{97DF9391-9B8C-5790-F8C8-F7C24B06C3B4}"/>
                </a:ext>
              </a:extLst>
            </p:cNvPr>
            <p:cNvSpPr txBox="1"/>
            <p:nvPr/>
          </p:nvSpPr>
          <p:spPr>
            <a:xfrm>
              <a:off x="9808446" y="133481"/>
              <a:ext cx="2168443" cy="353552"/>
            </a:xfrm>
            <a:prstGeom prst="rect">
              <a:avLst/>
            </a:prstGeom>
            <a:solidFill>
              <a:schemeClr val="accent2"/>
            </a:solidFill>
          </p:spPr>
          <p:txBody>
            <a:bodyPr wrap="square" rtlCol="0">
              <a:spAutoFit/>
            </a:bodyPr>
            <a:lstStyle/>
            <a:p>
              <a:pPr algn="ctr">
                <a:defRPr/>
              </a:pPr>
              <a:r>
                <a:rPr lang="en-US" sz="1800" b="1" dirty="0">
                  <a:solidFill>
                    <a:prstClr val="white"/>
                  </a:solidFill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  <a:t>SKPI</a:t>
              </a:r>
            </a:p>
          </p:txBody>
        </p:sp>
      </p:grpSp>
      <p:graphicFrame>
        <p:nvGraphicFramePr>
          <p:cNvPr id="47" name="Table 31">
            <a:extLst>
              <a:ext uri="{FF2B5EF4-FFF2-40B4-BE49-F238E27FC236}">
                <a16:creationId xmlns:a16="http://schemas.microsoft.com/office/drawing/2014/main" id="{9BFC57DF-3A39-9761-A005-4DD75F41520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93052654"/>
              </p:ext>
            </p:extLst>
          </p:nvPr>
        </p:nvGraphicFramePr>
        <p:xfrm>
          <a:off x="332462" y="1086429"/>
          <a:ext cx="11527075" cy="2026410"/>
        </p:xfrm>
        <a:graphic>
          <a:graphicData uri="http://schemas.openxmlformats.org/drawingml/2006/table">
            <a:tbl>
              <a:tblPr firstRow="1" bandRow="1"/>
              <a:tblGrid>
                <a:gridCol w="1170335">
                  <a:extLst>
                    <a:ext uri="{9D8B030D-6E8A-4147-A177-3AD203B41FA5}">
                      <a16:colId xmlns:a16="http://schemas.microsoft.com/office/drawing/2014/main" val="2226011936"/>
                    </a:ext>
                  </a:extLst>
                </a:gridCol>
                <a:gridCol w="341110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57808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36754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155607">
                <a:tc gridSpan="4"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</a:t>
                      </a:r>
                      <a:r>
                        <a:rPr lang="th-TH" sz="1200" b="1" kern="1200" baseline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ปี 2569 </a:t>
                      </a:r>
                      <a:r>
                        <a:rPr lang="en-US" sz="1200" b="1" kern="1200" baseline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:</a:t>
                      </a:r>
                      <a:endParaRPr lang="th-TH" sz="1200" b="1" kern="1200" dirty="0">
                        <a:solidFill>
                          <a:schemeClr val="dk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121936" marR="121936" marT="43738" marB="43738" anchor="b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1600" b="1" kern="1200" dirty="0">
                        <a:solidFill>
                          <a:schemeClr val="dk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121936" marR="121936" marT="43738" marB="43738" anchor="b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1600" b="1" kern="1200" dirty="0">
                        <a:solidFill>
                          <a:schemeClr val="dk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121936" marR="121936" marT="43738" marB="43738" anchor="b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1600" b="1" kern="1200" dirty="0">
                        <a:solidFill>
                          <a:schemeClr val="dk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121936" marR="121936" marT="43738" marB="43738" anchor="b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55607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รอบการประเมิน</a:t>
                      </a:r>
                    </a:p>
                  </a:txBody>
                  <a:tcPr marL="121936" marR="121936" marT="43738" marB="43738" anchor="b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1EFD8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b="1" kern="120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เป้าหมายขั้นต้น (50)</a:t>
                      </a:r>
                    </a:p>
                  </a:txBody>
                  <a:tcPr marL="121936" marR="121936" marT="43738" marB="43738" anchor="b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1EFD8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b="1" kern="120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เป้าหมายมาตรฐาน (</a:t>
                      </a:r>
                      <a:r>
                        <a:rPr lang="en-US" sz="1200" b="1" kern="120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75</a:t>
                      </a:r>
                      <a:r>
                        <a:rPr lang="th-TH" sz="1200" b="1" kern="120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</a:p>
                  </a:txBody>
                  <a:tcPr marL="121936" marR="121936" marT="43738" marB="43738" anchor="b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70AD47">
                        <a:lumMod val="40000"/>
                        <a:lumOff val="6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b="1" kern="120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เป้าหมายขั้นสูง (100)</a:t>
                      </a:r>
                    </a:p>
                  </a:txBody>
                  <a:tcPr marL="121936" marR="121936" marT="43738" marB="43738" anchor="b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70AD47">
                        <a:lumMod val="60000"/>
                        <a:lumOff val="4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15242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444500" marR="0" lvl="0" indent="-444500" algn="ctr" defTabSz="914400" rtl="0" eaLnBrk="1" fontAlgn="auto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0" spc="0" baseline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6 </a:t>
                      </a:r>
                      <a:r>
                        <a:rPr lang="th-TH" sz="1200" b="0" spc="0" baseline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เดือน</a:t>
                      </a:r>
                    </a:p>
                    <a:p>
                      <a:pPr marL="444500" indent="-444500" algn="ctr">
                        <a:lnSpc>
                          <a:spcPct val="85000"/>
                        </a:lnSpc>
                      </a:pPr>
                      <a:endParaRPr lang="th-TH" sz="1200" b="0" spc="0" baseline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b="0" spc="-3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ค่าเฉลี่ยของทุกงานบริการที่พัฒนาและเชื่อมโยงมาให้บริการบน</a:t>
                      </a:r>
                      <a:r>
                        <a:rPr lang="th-TH" sz="1200" b="0" spc="-30" baseline="0" dirty="0" err="1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แพลตฟอร์มดิจิทัล</a:t>
                      </a:r>
                      <a:r>
                        <a:rPr lang="th-TH" sz="1200" b="0" spc="-3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กลาง (เฉพาะขั้นตอนสำคัญ 1 – 2) ได้ร้อยละ 50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b="0" spc="-3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ค่าเฉลี่ยของทุกงานบริการที่พัฒนาและเชื่อมโยงมาให้บริการบน</a:t>
                      </a:r>
                      <a:r>
                        <a:rPr lang="th-TH" sz="1200" b="0" spc="-30" baseline="0" dirty="0" err="1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แพลตฟอร์มดิจิทัล</a:t>
                      </a:r>
                      <a:r>
                        <a:rPr lang="th-TH" sz="1200" b="0" spc="-3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กลาง (เฉพาะขั้นตอนสำคัญ 1 – 2) ได้ร้อยละ 75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b="0" spc="-3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ค่าเฉลี่ยของทุกงานบริการที่พัฒนาและเชื่อมโยงมาให้บริการบน</a:t>
                      </a:r>
                      <a:r>
                        <a:rPr lang="th-TH" sz="1200" b="0" spc="-30" baseline="0" dirty="0" err="1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แพลตฟอร์มดิจิทัล</a:t>
                      </a:r>
                      <a:r>
                        <a:rPr lang="th-TH" sz="1200" b="0" spc="-3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กลาง (เฉพาะขั้นตอนสำคัญ 1 – 2) ได้ร้อยละ 100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48006958"/>
                  </a:ext>
                </a:extLst>
              </a:tr>
              <a:tr h="620662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444500" indent="-444500" algn="ctr">
                        <a:lnSpc>
                          <a:spcPct val="85000"/>
                        </a:lnSpc>
                      </a:pPr>
                      <a:r>
                        <a:rPr lang="en-US" sz="1200" b="0" spc="0" baseline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12 </a:t>
                      </a:r>
                      <a:r>
                        <a:rPr lang="th-TH" sz="1200" b="0" spc="0" baseline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เดือน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74625" marR="0" lvl="0" indent="-174625" algn="l" defTabSz="914400" rtl="0" eaLnBrk="1" fontAlgn="auto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th-TH" sz="12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รายงานสัดส่วนการรับบริการทุกช่องทางการให้บริการของทุกงานบริการที่พัฒนาและเชื่อมโยงมาให้บริการบน</a:t>
                      </a:r>
                      <a:r>
                        <a:rPr kumimoji="0" lang="th-TH" sz="1200" b="0" i="0" u="none" strike="noStrike" kern="0" cap="none" spc="0" normalizeH="0" baseline="0" noProof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แพลตฟอร์มดิจิทัล</a:t>
                      </a:r>
                      <a:r>
                        <a:rPr kumimoji="0" lang="th-TH" sz="12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กลางแล้ว*</a:t>
                      </a:r>
                    </a:p>
                    <a:p>
                      <a:pPr marL="174625" marR="0" lvl="0" indent="-174625" algn="l" defTabSz="914400" rtl="0" eaLnBrk="1" fontAlgn="auto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th-TH" sz="12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ค่าเฉลี่ยของทุกงานบริการที่พัฒนาและเชื่อมโยงมาให้บริการบน</a:t>
                      </a:r>
                      <a:r>
                        <a:rPr kumimoji="0" lang="th-TH" sz="1200" b="0" i="0" u="none" strike="noStrike" kern="0" cap="none" spc="0" normalizeH="0" baseline="0" noProof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แพลตฟอร์มดิจิทัล</a:t>
                      </a:r>
                      <a:r>
                        <a:rPr kumimoji="0" lang="th-TH" sz="12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กลาง (ตามขั้นตอนสำคัญที่ 1 – 5) ได้ร้อยละ 50</a:t>
                      </a:r>
                    </a:p>
                  </a:txBody>
                  <a:tcPr marL="121936" marR="121936" marT="43738" marB="43738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74625" marR="0" lvl="0" indent="-174625" algn="l" defTabSz="914400" rtl="0" eaLnBrk="1" fontAlgn="auto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th-TH" sz="12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รายงานสัดส่วนการรับบริการทุกช่องทางการให้บริการของทุกงานบริการที่พัฒนาและเชื่อมโยงมาให้บริการบน</a:t>
                      </a:r>
                      <a:r>
                        <a:rPr kumimoji="0" lang="th-TH" sz="1200" b="0" i="0" u="none" strike="noStrike" kern="0" cap="none" spc="0" normalizeH="0" baseline="0" noProof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แพลตฟอร์มดิจิทัล</a:t>
                      </a:r>
                      <a:r>
                        <a:rPr kumimoji="0" lang="th-TH" sz="12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กลางแล้ว*</a:t>
                      </a:r>
                    </a:p>
                    <a:p>
                      <a:pPr marL="174625" marR="0" lvl="0" indent="-174625" algn="l" defTabSz="914400" rtl="0" eaLnBrk="1" fontAlgn="auto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th-TH" sz="12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ค่าเฉลี่ยของทุกงานบริการที่พัฒนาและเชื่อมโยงมาให้บริการบน</a:t>
                      </a:r>
                      <a:r>
                        <a:rPr kumimoji="0" lang="th-TH" sz="1200" b="0" i="0" u="none" strike="noStrike" kern="0" cap="none" spc="0" normalizeH="0" baseline="0" noProof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แพลตฟอร์มดิจิทัล</a:t>
                      </a:r>
                      <a:r>
                        <a:rPr kumimoji="0" lang="th-TH" sz="12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กลาง (ตามขั้นตอนสำคัญที่ 1 – 5) ได้ร้อยละ 75</a:t>
                      </a:r>
                    </a:p>
                  </a:txBody>
                  <a:tcPr marL="121936" marR="121936" marT="43738" marB="43738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74625" marR="0" lvl="0" indent="-174625" algn="l" defTabSz="914400" rtl="0" eaLnBrk="1" fontAlgn="auto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th-TH" sz="12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รายงานสัดส่วนการรับบริการทุกช่องทางการให้บริการของทุกงานบริการที่พัฒนาและเชื่อมโยงมาให้บริการบน</a:t>
                      </a:r>
                      <a:r>
                        <a:rPr kumimoji="0" lang="th-TH" sz="1200" b="0" i="0" u="none" strike="noStrike" kern="0" cap="none" spc="0" normalizeH="0" baseline="0" noProof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แพลตฟอร์มดิจิทัล</a:t>
                      </a:r>
                      <a:r>
                        <a:rPr kumimoji="0" lang="th-TH" sz="12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กลางแล้ว*</a:t>
                      </a:r>
                    </a:p>
                    <a:p>
                      <a:pPr marL="174625" marR="0" lvl="0" indent="-174625" algn="l" defTabSz="914400" rtl="0" eaLnBrk="1" fontAlgn="auto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th-TH" sz="12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ค่าเฉลี่ยของทุกงานบริการที่พัฒนาและเชื่อมโยงมาให้บริการบน</a:t>
                      </a:r>
                      <a:r>
                        <a:rPr kumimoji="0" lang="th-TH" sz="1200" b="0" i="0" u="none" strike="noStrike" kern="0" cap="none" spc="0" normalizeH="0" baseline="0" noProof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แพลตฟอร์มดิจิทัล</a:t>
                      </a:r>
                      <a:r>
                        <a:rPr kumimoji="0" lang="th-TH" sz="12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กลาง (ตามขั้นตอนสำคัญที่ 1 – 5) ได้ร้อยละ 100</a:t>
                      </a:r>
                    </a:p>
                  </a:txBody>
                  <a:tcPr marL="121936" marR="121936" marT="43738" marB="43738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0693920"/>
                  </a:ext>
                </a:extLst>
              </a:tr>
              <a:tr h="255224">
                <a:tc gridSpan="4">
                  <a:txBody>
                    <a:bodyPr/>
                    <a:lstStyle/>
                    <a:p>
                      <a:pPr marL="0" indent="0" algn="l">
                        <a:lnSpc>
                          <a:spcPct val="85000"/>
                        </a:lnSpc>
                      </a:pPr>
                      <a:r>
                        <a:rPr lang="th-TH" sz="1200" b="0" spc="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* งานบริการที่พัฒนาและเชื่อมโยงมาให้บริการบน</a:t>
                      </a:r>
                      <a:r>
                        <a:rPr lang="th-TH" sz="1200" b="0" spc="0" baseline="0" dirty="0" err="1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แพลตฟอร์มดิจิทัล</a:t>
                      </a:r>
                      <a:r>
                        <a:rPr lang="th-TH" sz="1200" b="0" spc="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กลางแล้ว หมายถึง กระบวนงาน (รายกรณี) ที่พัฒนาและเชื่อมโยงกับ </a:t>
                      </a:r>
                      <a:r>
                        <a:rPr lang="en-US" sz="1200" b="0" spc="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Biz Portal </a:t>
                      </a:r>
                      <a:r>
                        <a:rPr lang="th-TH" sz="1200" b="0" spc="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หรือ</a:t>
                      </a:r>
                      <a:r>
                        <a:rPr lang="th-TH" sz="1200" b="0" spc="0" baseline="0" dirty="0" err="1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แอปพลิเค</a:t>
                      </a:r>
                      <a:r>
                        <a:rPr lang="th-TH" sz="1200" b="0" spc="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ชัน “ทางรัฐ” แล้วทุกกระบวนงาน (รายกรณี) ก่อนปีงบประมาณ พ.ศ. 2569 และกระบวนงาน (รายกรณี) ที่พัฒนาและเชื่อมโยงได้แล้วเสร็จในปีงบประมาณ พ.ศ. 2569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174625" marR="0" lvl="0" indent="-174625" algn="l" defTabSz="914400" rtl="0" eaLnBrk="1" fontAlgn="auto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endParaRPr kumimoji="0" lang="th-TH" sz="1400" b="0" i="0" u="none" strike="noStrike" kern="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121936" marR="121936" marT="43738" marB="43738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174625" marR="0" lvl="0" indent="-174625" algn="l" defTabSz="914400" rtl="0" eaLnBrk="1" fontAlgn="auto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endParaRPr kumimoji="0" lang="th-TH" sz="1400" b="0" i="0" u="none" strike="noStrike" kern="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121936" marR="121936" marT="43738" marB="43738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174625" marR="0" lvl="0" indent="-174625" algn="l" defTabSz="914400" rtl="0" eaLnBrk="1" fontAlgn="auto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endParaRPr kumimoji="0" lang="th-TH" sz="1400" b="0" i="0" u="none" strike="noStrike" kern="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121936" marR="121936" marT="43738" marB="43738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49" name="TextBox 40">
            <a:extLst>
              <a:ext uri="{FF2B5EF4-FFF2-40B4-BE49-F238E27FC236}">
                <a16:creationId xmlns:a16="http://schemas.microsoft.com/office/drawing/2014/main" id="{ED59991E-F8FC-0CC9-B90B-C6DC59C00E84}"/>
              </a:ext>
            </a:extLst>
          </p:cNvPr>
          <p:cNvSpPr txBox="1"/>
          <p:nvPr/>
        </p:nvSpPr>
        <p:spPr>
          <a:xfrm>
            <a:off x="0" y="6428043"/>
            <a:ext cx="997651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41338" marR="0" lvl="0" indent="-541338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cs typeface="TH SarabunPSK" panose="020B0500040200020003" pitchFamily="34" charset="-34"/>
              </a:rPr>
              <a:t>เงื่อนไข 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cs typeface="TH SarabunPSK" panose="020B0500040200020003" pitchFamily="34" charset="-34"/>
              </a:rPr>
              <a:t>:</a:t>
            </a:r>
            <a:r>
              <a:rPr kumimoji="0" lang="th-TH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cs typeface="TH SarabunPSK" panose="020B0500040200020003" pitchFamily="34" charset="-34"/>
              </a:rPr>
              <a:t> หน่วยงานต้องรายงานผลการพัฒนา</a:t>
            </a:r>
            <a:r>
              <a:rPr kumimoji="0" lang="th-TH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บุคลากรไอทีหรือบุคลากรผู้ปฏิบัติงาน</a:t>
            </a:r>
            <a:r>
              <a:rPr kumimoji="0" lang="th-TH" sz="12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ด้านดิจิทัล</a:t>
            </a:r>
            <a:r>
              <a:rPr kumimoji="0" lang="th-TH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ของส่วนราชการทุกประเภทที่ได้รับการยกระดับ</a:t>
            </a:r>
            <a:r>
              <a:rPr kumimoji="0" lang="th-TH" sz="12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ทักษะดิจิทัล</a:t>
            </a:r>
            <a:r>
              <a:rPr kumimoji="0" lang="th-TH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ที่มี</a:t>
            </a:r>
            <a:r>
              <a:rPr kumimoji="0" lang="th-TH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จำนวนไม่น้อยกว่าร้อยละ </a:t>
            </a:r>
            <a:r>
              <a: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70</a:t>
            </a:r>
            <a:r>
              <a:rPr kumimoji="0" lang="th-TH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</a:t>
            </a:r>
            <a:r>
              <a:rPr kumimoji="0" lang="th-TH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ของบุคลากรไอทีหรือปฏิบัติงาน</a:t>
            </a:r>
            <a:r>
              <a:rPr kumimoji="0" lang="th-TH" sz="12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ด้านดิจิทัล</a:t>
            </a:r>
            <a:r>
              <a:rPr kumimoji="0" lang="th-TH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ของส่วนราชการ ในรอบปีงบประมาณ พ.ศ. 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2568</a:t>
            </a:r>
            <a:r>
              <a:rPr kumimoji="0" lang="th-TH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(รอบ 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12 </a:t>
            </a:r>
            <a:r>
              <a:rPr kumimoji="0" lang="th-TH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เดือน)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</a:t>
            </a:r>
            <a:r>
              <a:rPr kumimoji="0" lang="th-TH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และส่งหนังสือรายงานผลฯ มายังสำนักงาน </a:t>
            </a:r>
            <a:r>
              <a:rPr kumimoji="0" lang="th-TH" sz="12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ก.พ.ร</a:t>
            </a:r>
            <a:r>
              <a:rPr kumimoji="0" lang="th-TH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. ภายใน </a:t>
            </a:r>
            <a:r>
              <a: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30 </a:t>
            </a:r>
            <a:r>
              <a:rPr kumimoji="0" lang="th-TH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กันยายน </a:t>
            </a:r>
            <a:r>
              <a: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2568</a:t>
            </a:r>
            <a:r>
              <a:rPr kumimoji="0" lang="th-TH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หากไม่ดำเนินการ จะหักคะแนน </a:t>
            </a:r>
            <a:r>
              <a: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10 </a:t>
            </a:r>
            <a:r>
              <a:rPr kumimoji="0" lang="th-TH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คะแนนของตัวชี้วัดนี้</a:t>
            </a:r>
          </a:p>
        </p:txBody>
      </p:sp>
      <p:sp>
        <p:nvSpPr>
          <p:cNvPr id="8" name="ตัวแทนหมายเลขสไลด์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03A84D-25AB-4A54-984A-17CAA8DE083D}" type="slidenum">
              <a:rPr lang="en-US" smtClean="0"/>
              <a:pPr/>
              <a:t>8</a:t>
            </a:fld>
            <a:endParaRPr lang="en-US" dirty="0"/>
          </a:p>
        </p:txBody>
      </p:sp>
      <p:sp>
        <p:nvSpPr>
          <p:cNvPr id="17" name="Pentagon 43">
            <a:extLst>
              <a:ext uri="{FF2B5EF4-FFF2-40B4-BE49-F238E27FC236}">
                <a16:creationId xmlns:a16="http://schemas.microsoft.com/office/drawing/2014/main" id="{5378B85D-6E2C-D016-0805-FAE75AB509A7}"/>
              </a:ext>
            </a:extLst>
          </p:cNvPr>
          <p:cNvSpPr/>
          <p:nvPr/>
        </p:nvSpPr>
        <p:spPr>
          <a:xfrm>
            <a:off x="9393749" y="667912"/>
            <a:ext cx="1410677" cy="320908"/>
          </a:xfrm>
          <a:prstGeom prst="homePlate">
            <a:avLst>
              <a:gd name="adj" fmla="val 39432"/>
            </a:avLst>
          </a:prstGeom>
          <a:solidFill>
            <a:srgbClr val="D9D9D9"/>
          </a:solidFill>
          <a:ln>
            <a:noFill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t" anchorCtr="0"/>
          <a:lstStyle/>
          <a:p>
            <a:pPr algn="ctr">
              <a:defRPr/>
            </a:pPr>
            <a:r>
              <a:rPr lang="th-TH" sz="1600" b="1" dirty="0">
                <a:solidFill>
                  <a:prstClr val="black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ตัวชี้วัดใหม่</a:t>
            </a:r>
          </a:p>
        </p:txBody>
      </p:sp>
      <p:grpSp>
        <p:nvGrpSpPr>
          <p:cNvPr id="18" name="กลุ่ม 4">
            <a:extLst>
              <a:ext uri="{FF2B5EF4-FFF2-40B4-BE49-F238E27FC236}">
                <a16:creationId xmlns:a16="http://schemas.microsoft.com/office/drawing/2014/main" id="{8A9866CA-FAF0-3041-E9D4-CB54F2AB651F}"/>
              </a:ext>
            </a:extLst>
          </p:cNvPr>
          <p:cNvGrpSpPr>
            <a:grpSpLocks/>
          </p:cNvGrpSpPr>
          <p:nvPr/>
        </p:nvGrpSpPr>
        <p:grpSpPr bwMode="auto">
          <a:xfrm>
            <a:off x="10639150" y="590527"/>
            <a:ext cx="1141178" cy="710467"/>
            <a:chOff x="7094185" y="1707729"/>
            <a:chExt cx="1164188" cy="613365"/>
          </a:xfrm>
        </p:grpSpPr>
        <p:pic>
          <p:nvPicPr>
            <p:cNvPr id="20" name="Picture 1" descr="C:\Users\dathpan\Downloads\056aac9a306aef891367aae43a86394b.jpg">
              <a:extLst>
                <a:ext uri="{FF2B5EF4-FFF2-40B4-BE49-F238E27FC236}">
                  <a16:creationId xmlns:a16="http://schemas.microsoft.com/office/drawing/2014/main" id="{5508534B-8C8B-1164-80D1-4599BC4534AC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319" t="8192" r="17099" b="14839"/>
            <a:stretch>
              <a:fillRect/>
            </a:stretch>
          </p:blipFill>
          <p:spPr bwMode="auto">
            <a:xfrm>
              <a:off x="7286862" y="1707729"/>
              <a:ext cx="742574" cy="6133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2" name="TextBox 2">
              <a:extLst>
                <a:ext uri="{FF2B5EF4-FFF2-40B4-BE49-F238E27FC236}">
                  <a16:creationId xmlns:a16="http://schemas.microsoft.com/office/drawing/2014/main" id="{C5AAA755-1935-4CCB-7750-1E6A851505FE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094185" y="1811512"/>
              <a:ext cx="1164188" cy="50485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1pPr>
              <a:lvl2pPr marL="742950" indent="-28575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2pPr>
              <a:lvl3pPr marL="11430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3pPr>
              <a:lvl4pPr marL="16002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4pPr>
              <a:lvl5pPr marL="20574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9pPr>
            </a:lstStyle>
            <a:p>
              <a:pPr algn="ctr" eaLnBrk="1" hangingPunct="1">
                <a:defRPr/>
              </a:pPr>
              <a:r>
                <a:rPr lang="th-TH" altLang="th-TH" sz="1600" b="1" dirty="0">
                  <a:solidFill>
                    <a:prstClr val="black"/>
                  </a:solidFill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  <a:t>น้ำหนัก</a:t>
              </a:r>
              <a:endParaRPr lang="en-US" altLang="th-TH" sz="1600" b="1" dirty="0">
                <a:solidFill>
                  <a:prstClr val="black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endParaRPr>
            </a:p>
            <a:p>
              <a:pPr algn="ctr">
                <a:defRPr/>
              </a:pPr>
              <a:r>
                <a:rPr lang="en-US" sz="1600" b="1" dirty="0">
                  <a:solidFill>
                    <a:prstClr val="black"/>
                  </a:solidFill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  <a:t>5</a:t>
              </a:r>
              <a:endParaRPr lang="th-TH" sz="1600" b="1" dirty="0">
                <a:solidFill>
                  <a:prstClr val="black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endParaRPr>
            </a:p>
          </p:txBody>
        </p:sp>
      </p:grpSp>
      <p:graphicFrame>
        <p:nvGraphicFramePr>
          <p:cNvPr id="23" name="ตาราง 2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62978747"/>
              </p:ext>
            </p:extLst>
          </p:nvPr>
        </p:nvGraphicFramePr>
        <p:xfrm>
          <a:off x="7160665" y="667912"/>
          <a:ext cx="1602339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0233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th-TH" sz="1600" dirty="0" err="1">
                          <a:solidFill>
                            <a:sysClr val="windowText" lastClr="00000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กสก</a:t>
                      </a:r>
                      <a:r>
                        <a:rPr lang="th-TH" sz="1600" dirty="0">
                          <a:solidFill>
                            <a:sysClr val="windowText" lastClr="00000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., </a:t>
                      </a:r>
                      <a:r>
                        <a:rPr lang="th-TH" sz="1600" dirty="0" err="1">
                          <a:solidFill>
                            <a:sysClr val="windowText" lastClr="00000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อยส</a:t>
                      </a:r>
                      <a:r>
                        <a:rPr lang="th-TH" sz="1600" dirty="0">
                          <a:solidFill>
                            <a:sysClr val="windowText" lastClr="00000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., </a:t>
                      </a:r>
                      <a:r>
                        <a:rPr lang="th-TH" sz="1600" dirty="0" err="1">
                          <a:solidFill>
                            <a:sysClr val="windowText" lastClr="00000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สพส</a:t>
                      </a:r>
                      <a:r>
                        <a:rPr lang="th-TH" sz="1600" dirty="0">
                          <a:solidFill>
                            <a:sysClr val="windowText" lastClr="00000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.</a:t>
                      </a:r>
                      <a:endParaRPr lang="en-US" sz="1600" dirty="0">
                        <a:solidFill>
                          <a:sysClr val="windowText" lastClr="000000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28" name="ตาราง 2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74447454"/>
              </p:ext>
            </p:extLst>
          </p:nvPr>
        </p:nvGraphicFramePr>
        <p:xfrm>
          <a:off x="148856" y="3058232"/>
          <a:ext cx="11945428" cy="3392704"/>
        </p:xfrm>
        <a:graphic>
          <a:graphicData uri="http://schemas.openxmlformats.org/drawingml/2006/table">
            <a:tbl>
              <a:tblPr/>
              <a:tblGrid>
                <a:gridCol w="532665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58874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81304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6161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809912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74545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543469">
                <a:tc rowSpan="2">
                  <a:txBody>
                    <a:bodyPr/>
                    <a:lstStyle/>
                    <a:p>
                      <a:pPr algn="ctr" rtl="0"/>
                      <a:r>
                        <a:rPr lang="th-TH" sz="1400" b="1" dirty="0">
                          <a:solidFill>
                            <a:schemeClr val="bg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ขั้นตอนสำคัญในการพัฒนาและเชื่อมโยงงานบริการ</a:t>
                      </a:r>
                    </a:p>
                  </a:txBody>
                  <a:tcPr marL="43747" marR="43747" marT="29164" marB="29164" anchor="ctr">
                    <a:lnL w="12700" cap="flat" cmpd="sng" algn="ctr">
                      <a:solidFill>
                        <a:srgbClr val="E84C2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84C2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84C2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84C22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rtl="0"/>
                      <a:r>
                        <a:rPr lang="th-TH" sz="1400" b="1" dirty="0">
                          <a:solidFill>
                            <a:schemeClr val="bg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เอกสารที่ใช้ในการตรวจสอบ</a:t>
                      </a:r>
                    </a:p>
                  </a:txBody>
                  <a:tcPr marL="43747" marR="43747" marT="29164" marB="29164" anchor="ctr">
                    <a:lnL w="12700" cap="flat" cmpd="sng" algn="ctr">
                      <a:solidFill>
                        <a:srgbClr val="E84C2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84C2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84C2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84C22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rtl="0"/>
                      <a:r>
                        <a:rPr lang="th-TH" sz="1200" b="1" dirty="0">
                          <a:solidFill>
                            <a:schemeClr val="bg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งานบริการที่เริ่มพัฒนาในปีงบประมาณ พ.ศ. 2569</a:t>
                      </a:r>
                    </a:p>
                  </a:txBody>
                  <a:tcPr marL="43747" marR="43747" marT="29164" marB="29164" anchor="ctr">
                    <a:lnL w="12700" cap="flat" cmpd="sng" algn="ctr">
                      <a:solidFill>
                        <a:srgbClr val="E84C2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84C2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84C2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84C2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84C22"/>
                    </a:solidFill>
                  </a:tcPr>
                </a:tc>
                <a:tc hMerge="1">
                  <a:txBody>
                    <a:bodyPr/>
                    <a:lstStyle/>
                    <a:p>
                      <a:pPr rtl="0"/>
                      <a:endParaRPr lang="th-TH" sz="1400" dirty="0">
                        <a:solidFill>
                          <a:srgbClr val="1F1F1F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43747" marR="43747" marT="29164" marB="2916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 rtl="0"/>
                      <a:r>
                        <a:rPr lang="th-TH" sz="1200" b="1" dirty="0">
                          <a:solidFill>
                            <a:schemeClr val="bg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งานบริการที่เริ่มพัฒนาในปีงบประมาณ พ.ศ. 2568 แต่ยังดำเนินการไม่แล้วเสร็จ</a:t>
                      </a:r>
                    </a:p>
                  </a:txBody>
                  <a:tcPr marL="43747" marR="43747" marT="29164" marB="29164" anchor="ctr">
                    <a:lnL w="6350" cap="flat" cmpd="sng" algn="ctr">
                      <a:solidFill>
                        <a:srgbClr val="E84C2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84C2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84C2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E84C2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84C22"/>
                    </a:solidFill>
                  </a:tcPr>
                </a:tc>
                <a:tc hMerge="1">
                  <a:txBody>
                    <a:bodyPr/>
                    <a:lstStyle/>
                    <a:p>
                      <a:pPr rtl="0"/>
                      <a:endParaRPr lang="th-TH" sz="1400" dirty="0">
                        <a:solidFill>
                          <a:srgbClr val="1F1F1F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43747" marR="43747" marT="29164" marB="2916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9721">
                <a:tc vMerge="1">
                  <a:txBody>
                    <a:bodyPr/>
                    <a:lstStyle/>
                    <a:p>
                      <a:pPr rtl="0"/>
                      <a:endParaRPr lang="en-US" sz="1400" dirty="0">
                        <a:solidFill>
                          <a:srgbClr val="1F1F1F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43747" marR="43747" marT="29164" marB="2916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rtl="0"/>
                      <a:endParaRPr lang="en-US" sz="1400" dirty="0">
                        <a:solidFill>
                          <a:srgbClr val="1F1F1F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43747" marR="43747" marT="29164" marB="2916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th-TH" sz="1200" b="1" dirty="0">
                          <a:solidFill>
                            <a:schemeClr val="bg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คะแนน </a:t>
                      </a:r>
                    </a:p>
                    <a:p>
                      <a:pPr algn="ctr" rtl="0"/>
                      <a:r>
                        <a:rPr lang="th-TH" sz="1200" b="1" dirty="0">
                          <a:solidFill>
                            <a:schemeClr val="bg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(6 เดือน)</a:t>
                      </a:r>
                    </a:p>
                  </a:txBody>
                  <a:tcPr marL="43747" marR="43747" marT="29164" marB="29164" anchor="ctr">
                    <a:lnL w="12700" cap="flat" cmpd="sng" algn="ctr">
                      <a:solidFill>
                        <a:srgbClr val="E84C2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84C2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84C2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84C2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th-TH" sz="1200" b="1" dirty="0">
                          <a:solidFill>
                            <a:schemeClr val="bg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คะแนน</a:t>
                      </a:r>
                      <a:r>
                        <a:rPr lang="th-TH" sz="1200" b="1" baseline="0" dirty="0">
                          <a:solidFill>
                            <a:schemeClr val="bg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</a:p>
                    <a:p>
                      <a:pPr algn="ctr" rtl="0"/>
                      <a:r>
                        <a:rPr lang="th-TH" sz="1200" b="1" baseline="0" dirty="0">
                          <a:solidFill>
                            <a:schemeClr val="bg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(12 เดือน)</a:t>
                      </a:r>
                      <a:endParaRPr lang="th-TH" sz="1200" b="1" dirty="0">
                        <a:solidFill>
                          <a:schemeClr val="bg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43747" marR="43747" marT="29164" marB="29164" anchor="ctr">
                    <a:lnL w="12700" cap="flat" cmpd="sng" algn="ctr">
                      <a:solidFill>
                        <a:srgbClr val="E84C2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84C2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84C2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84C2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th-TH" sz="1200" b="1" dirty="0">
                          <a:solidFill>
                            <a:schemeClr val="bg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คะแนน </a:t>
                      </a:r>
                    </a:p>
                    <a:p>
                      <a:pPr algn="ctr" rtl="0"/>
                      <a:r>
                        <a:rPr lang="th-TH" sz="1200" b="1" dirty="0">
                          <a:solidFill>
                            <a:schemeClr val="bg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(6 เดือน)</a:t>
                      </a:r>
                    </a:p>
                  </a:txBody>
                  <a:tcPr marL="43747" marR="43747" marT="29164" marB="29164" anchor="ctr">
                    <a:lnL w="6350" cap="flat" cmpd="sng" algn="ctr">
                      <a:solidFill>
                        <a:srgbClr val="E84C2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E84C2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84C2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84C2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84C2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b="1" dirty="0">
                          <a:solidFill>
                            <a:schemeClr val="bg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คะแนน 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b="1" dirty="0">
                          <a:solidFill>
                            <a:schemeClr val="bg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(12 เดือน)</a:t>
                      </a:r>
                    </a:p>
                  </a:txBody>
                  <a:tcPr marL="43747" marR="43747" marT="29164" marB="29164" anchor="ctr">
                    <a:lnL w="12700" cap="flat" cmpd="sng" algn="ctr">
                      <a:solidFill>
                        <a:srgbClr val="E84C2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84C2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E84C2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84C2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84C2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07216">
                <a:tc>
                  <a:txBody>
                    <a:bodyPr/>
                    <a:lstStyle/>
                    <a:p>
                      <a:pPr rtl="0"/>
                      <a:r>
                        <a:rPr lang="th-TH" sz="1200" b="0" spc="-40" baseline="0" dirty="0">
                          <a:solidFill>
                            <a:srgbClr val="1F1F1F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1) หน่วยงานทำหนังสือแจ้งความประสงค์ขอนำงานบริการมาเชื่อมโยงและให้บริการบน</a:t>
                      </a:r>
                      <a:r>
                        <a:rPr lang="th-TH" sz="1200" b="0" spc="-40" baseline="0" dirty="0" err="1">
                          <a:solidFill>
                            <a:srgbClr val="1F1F1F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แพลตฟอร์มดิจิทัล</a:t>
                      </a:r>
                      <a:r>
                        <a:rPr lang="th-TH" sz="1200" b="0" spc="-40" baseline="0" dirty="0">
                          <a:solidFill>
                            <a:srgbClr val="1F1F1F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กลางไปยังสำนักงานพัฒนา</a:t>
                      </a:r>
                      <a:r>
                        <a:rPr lang="th-TH" sz="1200" b="0" spc="-40" baseline="0" dirty="0" err="1">
                          <a:solidFill>
                            <a:srgbClr val="1F1F1F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รัฐบาลดิจิทัล</a:t>
                      </a:r>
                      <a:r>
                        <a:rPr lang="th-TH" sz="1200" b="0" spc="-40" baseline="0" dirty="0">
                          <a:solidFill>
                            <a:srgbClr val="1F1F1F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(องค์การมหาชน) (</a:t>
                      </a:r>
                      <a:r>
                        <a:rPr lang="th-TH" sz="1200" b="0" spc="-40" baseline="0" dirty="0" err="1">
                          <a:solidFill>
                            <a:srgbClr val="1F1F1F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สพร</a:t>
                      </a:r>
                      <a:r>
                        <a:rPr lang="th-TH" sz="1200" b="0" spc="-40" baseline="0" dirty="0">
                          <a:solidFill>
                            <a:srgbClr val="1F1F1F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.) พร้อมแนบหนังสือมอบหมายเจ้าหน้าที่ในการประสานงาน/ดำเนินการแทนหน่วยงาน </a:t>
                      </a:r>
                      <a:r>
                        <a:rPr lang="th-TH" sz="1200" b="0" spc="-40" baseline="0" dirty="0">
                          <a:solidFill>
                            <a:srgbClr val="C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ภายในวันที่ 30 ธันวาคม 2568</a:t>
                      </a:r>
                    </a:p>
                  </a:txBody>
                  <a:tcPr marL="43747" marR="43747" marT="29164" marB="29164" anchor="ctr">
                    <a:lnL w="6350" cap="flat" cmpd="sng" algn="ctr">
                      <a:solidFill>
                        <a:srgbClr val="E84C2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84C2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rtl="0"/>
                      <a:r>
                        <a:rPr lang="th-TH" sz="1200" spc="-40" baseline="0" dirty="0">
                          <a:solidFill>
                            <a:srgbClr val="1F1F1F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• หนังสือแจ้งความประสงค์ฯ และหนังสือมอบหมายเจ้าหน้าที่ฯ โดยส่งอี</a:t>
                      </a:r>
                      <a:r>
                        <a:rPr lang="th-TH" sz="1200" spc="-40" baseline="0" dirty="0" err="1">
                          <a:solidFill>
                            <a:srgbClr val="1F1F1F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เมล</a:t>
                      </a:r>
                      <a:r>
                        <a:rPr lang="th-TH" sz="1200" spc="-40" baseline="0" dirty="0">
                          <a:solidFill>
                            <a:srgbClr val="1F1F1F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เข้า </a:t>
                      </a:r>
                      <a:r>
                        <a:rPr lang="en-US" sz="1200" spc="-40" baseline="0" dirty="0">
                          <a:solidFill>
                            <a:srgbClr val="1F1F1F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saraban@dga.or.th</a:t>
                      </a:r>
                      <a:br>
                        <a:rPr lang="en-US" sz="1200" spc="-40" baseline="0" dirty="0">
                          <a:solidFill>
                            <a:srgbClr val="1F1F1F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</a:br>
                      <a:r>
                        <a:rPr lang="en-US" sz="1200" spc="-40" baseline="0" dirty="0">
                          <a:solidFill>
                            <a:srgbClr val="1F1F1F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• </a:t>
                      </a:r>
                      <a:r>
                        <a:rPr lang="th-TH" sz="1200" spc="-40" baseline="0" dirty="0">
                          <a:solidFill>
                            <a:srgbClr val="1F1F1F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อีเม</a:t>
                      </a:r>
                      <a:r>
                        <a:rPr lang="th-TH" sz="1200" spc="-40" baseline="0" dirty="0" err="1">
                          <a:solidFill>
                            <a:srgbClr val="1F1F1F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ลตอบ</a:t>
                      </a:r>
                      <a:r>
                        <a:rPr lang="th-TH" sz="1200" spc="-40" baseline="0" dirty="0">
                          <a:solidFill>
                            <a:srgbClr val="1F1F1F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กลับจากการบันทึกข้อมูลผ่านระบบแจ้งความประสงค์ (จะได้รับหลังจากกรอกแบบฟอร์ม</a:t>
                      </a:r>
                      <a:r>
                        <a:rPr lang="th-TH" sz="1200" spc="-40" baseline="0" dirty="0" err="1">
                          <a:solidFill>
                            <a:srgbClr val="1F1F1F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และอัป</a:t>
                      </a:r>
                      <a:r>
                        <a:rPr lang="th-TH" sz="1200" spc="-40" baseline="0" dirty="0">
                          <a:solidFill>
                            <a:srgbClr val="1F1F1F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โหลดหนังสือแจ้งความประสงค์ฯ และหนังสือมอบหมายเจ้าหน้าที่ฯ)</a:t>
                      </a:r>
                    </a:p>
                  </a:txBody>
                  <a:tcPr marL="43747" marR="43747" marT="29164" marB="29164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84C2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1200" dirty="0">
                          <a:solidFill>
                            <a:srgbClr val="1F1F1F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50</a:t>
                      </a:r>
                    </a:p>
                  </a:txBody>
                  <a:tcPr marL="43747" marR="43747" marT="29164" marB="29164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84C2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1200" dirty="0">
                          <a:solidFill>
                            <a:srgbClr val="1F1F1F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5</a:t>
                      </a:r>
                    </a:p>
                  </a:txBody>
                  <a:tcPr marL="43747" marR="43747" marT="29164" marB="29164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84C2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84C2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3">
                  <a:txBody>
                    <a:bodyPr/>
                    <a:lstStyle/>
                    <a:p>
                      <a:pPr algn="ctr" rtl="0"/>
                      <a:r>
                        <a:rPr lang="th-TH" sz="1200" dirty="0">
                          <a:solidFill>
                            <a:srgbClr val="1F1F1F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10</a:t>
                      </a:r>
                      <a:endParaRPr lang="en-US" sz="1200" dirty="0">
                        <a:solidFill>
                          <a:srgbClr val="1F1F1F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43747" marR="43747" marT="29164" marB="29164" anchor="ctr">
                    <a:lnL w="6350" cap="flat" cmpd="sng" algn="ctr">
                      <a:solidFill>
                        <a:srgbClr val="E84C2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84C2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84C2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3">
                  <a:txBody>
                    <a:bodyPr/>
                    <a:lstStyle/>
                    <a:p>
                      <a:pPr algn="ctr" rtl="0"/>
                      <a:r>
                        <a:rPr lang="th-TH" sz="1200" dirty="0">
                          <a:solidFill>
                            <a:srgbClr val="1F1F1F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10</a:t>
                      </a:r>
                      <a:endParaRPr lang="en-US" sz="1200" dirty="0">
                        <a:solidFill>
                          <a:srgbClr val="1F1F1F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43747" marR="43747" marT="29164" marB="29164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84C2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84C2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84C2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15973">
                <a:tc>
                  <a:txBody>
                    <a:bodyPr/>
                    <a:lstStyle/>
                    <a:p>
                      <a:pPr rtl="0"/>
                      <a:r>
                        <a:rPr lang="th-TH" sz="1200" b="0" spc="-40" baseline="0" dirty="0">
                          <a:solidFill>
                            <a:srgbClr val="1F1F1F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2) หน่วยงานแจ้งขอ </a:t>
                      </a:r>
                      <a:r>
                        <a:rPr lang="en-US" sz="1200" b="0" spc="-40" baseline="0" dirty="0">
                          <a:solidFill>
                            <a:srgbClr val="1F1F1F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Credential </a:t>
                      </a:r>
                      <a:r>
                        <a:rPr lang="th-TH" sz="1200" b="0" spc="-40" baseline="0" dirty="0">
                          <a:solidFill>
                            <a:srgbClr val="1F1F1F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จาก </a:t>
                      </a:r>
                      <a:r>
                        <a:rPr lang="th-TH" sz="1200" b="0" spc="-40" baseline="0" dirty="0" err="1">
                          <a:solidFill>
                            <a:srgbClr val="1F1F1F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สพร</a:t>
                      </a:r>
                      <a:r>
                        <a:rPr lang="th-TH" sz="1200" b="0" spc="-40" baseline="0" dirty="0">
                          <a:solidFill>
                            <a:srgbClr val="1F1F1F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. </a:t>
                      </a:r>
                      <a:r>
                        <a:rPr lang="th-TH" sz="1200" b="0" spc="-40" baseline="0" dirty="0">
                          <a:solidFill>
                            <a:srgbClr val="C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ภายในวันที่ 31 มีนาคม 2569</a:t>
                      </a:r>
                    </a:p>
                  </a:txBody>
                  <a:tcPr marL="43747" marR="43747" marT="29164" marB="29164" anchor="ctr">
                    <a:lnL w="6350" cap="flat" cmpd="sng" algn="ctr">
                      <a:solidFill>
                        <a:srgbClr val="E84C2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84C2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84C2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rtl="0"/>
                      <a:r>
                        <a:rPr lang="th-TH" sz="1200" spc="-40" baseline="0" dirty="0">
                          <a:solidFill>
                            <a:srgbClr val="1F1F1F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• ผลการขอ </a:t>
                      </a:r>
                      <a:r>
                        <a:rPr lang="en-US" sz="1200" spc="-40" baseline="0" dirty="0">
                          <a:solidFill>
                            <a:srgbClr val="1F1F1F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Credential </a:t>
                      </a:r>
                      <a:r>
                        <a:rPr lang="th-TH" sz="1200" spc="-40" baseline="0" dirty="0">
                          <a:solidFill>
                            <a:srgbClr val="1F1F1F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ของหน่วยงานจากระบบการติดตาม</a:t>
                      </a:r>
                      <a:r>
                        <a:rPr lang="th-TH" sz="1200" spc="-40" baseline="0" dirty="0" err="1">
                          <a:solidFill>
                            <a:srgbClr val="1F1F1F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สถานะการ</a:t>
                      </a:r>
                      <a:r>
                        <a:rPr lang="th-TH" sz="1200" spc="-40" baseline="0" dirty="0">
                          <a:solidFill>
                            <a:srgbClr val="1F1F1F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ดำเนินงานของ </a:t>
                      </a:r>
                      <a:r>
                        <a:rPr lang="th-TH" sz="1200" spc="-40" baseline="0" dirty="0" err="1">
                          <a:solidFill>
                            <a:srgbClr val="1F1F1F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สพร</a:t>
                      </a:r>
                      <a:r>
                        <a:rPr lang="th-TH" sz="1200" spc="-40" baseline="0" dirty="0">
                          <a:solidFill>
                            <a:srgbClr val="1F1F1F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.</a:t>
                      </a:r>
                    </a:p>
                  </a:txBody>
                  <a:tcPr marL="43747" marR="43747" marT="29164" marB="29164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84C2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84C2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1200" dirty="0">
                          <a:solidFill>
                            <a:srgbClr val="1F1F1F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50</a:t>
                      </a:r>
                    </a:p>
                  </a:txBody>
                  <a:tcPr marL="43747" marR="43747" marT="29164" marB="29164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84C2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84C2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1200" dirty="0">
                          <a:solidFill>
                            <a:srgbClr val="1F1F1F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5</a:t>
                      </a:r>
                    </a:p>
                  </a:txBody>
                  <a:tcPr marL="43747" marR="43747" marT="29164" marB="29164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84C2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84C2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84C2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vMerge="1">
                  <a:txBody>
                    <a:bodyPr/>
                    <a:lstStyle/>
                    <a:p>
                      <a:pPr rtl="0"/>
                      <a:endParaRPr lang="en-US" sz="1400" dirty="0">
                        <a:solidFill>
                          <a:srgbClr val="1F1F1F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43747" marR="43747" marT="29164" marB="2916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rtl="0"/>
                      <a:endParaRPr lang="en-US" sz="1400" dirty="0">
                        <a:solidFill>
                          <a:srgbClr val="1F1F1F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43747" marR="43747" marT="29164" marB="2916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9721">
                <a:tc>
                  <a:txBody>
                    <a:bodyPr/>
                    <a:lstStyle/>
                    <a:p>
                      <a:pPr rtl="0"/>
                      <a:r>
                        <a:rPr lang="th-TH" sz="1200" b="0" spc="-40" baseline="0" dirty="0">
                          <a:solidFill>
                            <a:srgbClr val="1F1F1F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3) หน่วยงานทดสอบแบบ </a:t>
                      </a:r>
                      <a:r>
                        <a:rPr lang="en-US" sz="1200" b="0" spc="-40" baseline="0" dirty="0">
                          <a:solidFill>
                            <a:srgbClr val="1F1F1F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End-to-End </a:t>
                      </a:r>
                      <a:r>
                        <a:rPr lang="th-TH" sz="1200" b="0" spc="-40" baseline="0" dirty="0">
                          <a:solidFill>
                            <a:srgbClr val="1F1F1F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บน </a:t>
                      </a:r>
                      <a:r>
                        <a:rPr lang="en-US" sz="1200" b="0" spc="-40" baseline="0" dirty="0">
                          <a:solidFill>
                            <a:srgbClr val="1F1F1F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UAT Environment </a:t>
                      </a:r>
                      <a:r>
                        <a:rPr lang="th-TH" sz="1200" b="0" spc="-40" baseline="0" dirty="0">
                          <a:solidFill>
                            <a:srgbClr val="1F1F1F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และส่งผลให้ </a:t>
                      </a:r>
                      <a:r>
                        <a:rPr lang="th-TH" sz="1200" b="0" spc="-40" baseline="0" dirty="0" err="1">
                          <a:solidFill>
                            <a:srgbClr val="1F1F1F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สพร</a:t>
                      </a:r>
                      <a:r>
                        <a:rPr lang="th-TH" sz="1200" b="0" spc="-40" baseline="0" dirty="0">
                          <a:solidFill>
                            <a:srgbClr val="1F1F1F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. </a:t>
                      </a:r>
                      <a:r>
                        <a:rPr lang="th-TH" sz="1200" b="0" spc="-40" baseline="0" dirty="0">
                          <a:solidFill>
                            <a:srgbClr val="C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ภายในวันที่ 30 มิถุนายน 2569 </a:t>
                      </a:r>
                    </a:p>
                    <a:p>
                      <a:pPr rtl="0"/>
                      <a:r>
                        <a:rPr lang="th-TH" sz="1200" b="0" spc="-40" baseline="0" dirty="0">
                          <a:solidFill>
                            <a:srgbClr val="1F1F1F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โดย </a:t>
                      </a:r>
                      <a:r>
                        <a:rPr lang="th-TH" sz="1200" b="0" spc="-40" baseline="0" dirty="0" err="1">
                          <a:solidFill>
                            <a:srgbClr val="1F1F1F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สพร</a:t>
                      </a:r>
                      <a:r>
                        <a:rPr lang="th-TH" sz="1200" b="0" spc="-40" baseline="0" dirty="0">
                          <a:solidFill>
                            <a:srgbClr val="1F1F1F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. จะทำการตรวจสอบซ้ำ หากพบประเด็นหน่วยงานต้องปรับปรุงแก้ไขให้แล้วเสร็จ </a:t>
                      </a:r>
                      <a:r>
                        <a:rPr lang="th-TH" sz="1200" b="0" spc="-40" baseline="0" dirty="0">
                          <a:solidFill>
                            <a:srgbClr val="C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ภายในวันที่ 31 กรกฎาคม 2569</a:t>
                      </a:r>
                    </a:p>
                  </a:txBody>
                  <a:tcPr marL="43747" marR="43747" marT="29164" marB="29164" anchor="ctr">
                    <a:lnL w="6350" cap="flat" cmpd="sng" algn="ctr">
                      <a:solidFill>
                        <a:srgbClr val="E84C2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84C2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84C2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rtl="0"/>
                      <a:r>
                        <a:rPr lang="th-TH" sz="1200" spc="-40" baseline="0" dirty="0">
                          <a:solidFill>
                            <a:srgbClr val="1F1F1F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• ผลการทดสอบระบบบน </a:t>
                      </a:r>
                      <a:r>
                        <a:rPr lang="en-US" sz="1200" spc="-40" baseline="0" dirty="0">
                          <a:solidFill>
                            <a:srgbClr val="1F1F1F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UAT Environment </a:t>
                      </a:r>
                      <a:r>
                        <a:rPr lang="th-TH" sz="1200" spc="-40" baseline="0" dirty="0">
                          <a:solidFill>
                            <a:srgbClr val="1F1F1F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ที่ผ่านแล้ว จาก </a:t>
                      </a:r>
                      <a:r>
                        <a:rPr lang="th-TH" sz="1200" spc="-40" baseline="0" dirty="0" err="1">
                          <a:solidFill>
                            <a:srgbClr val="1F1F1F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สพร</a:t>
                      </a:r>
                      <a:r>
                        <a:rPr lang="th-TH" sz="1200" spc="-40" baseline="0" dirty="0">
                          <a:solidFill>
                            <a:srgbClr val="1F1F1F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.</a:t>
                      </a:r>
                    </a:p>
                  </a:txBody>
                  <a:tcPr marL="43747" marR="43747" marT="29164" marB="29164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84C2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84C2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rtl="0"/>
                      <a:endParaRPr lang="en-US" sz="1200" dirty="0">
                        <a:solidFill>
                          <a:srgbClr val="1F1F1F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43747" marR="43747" marT="29164" marB="29164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84C2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84C2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84C2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1200" dirty="0">
                          <a:solidFill>
                            <a:srgbClr val="1F1F1F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40</a:t>
                      </a:r>
                    </a:p>
                  </a:txBody>
                  <a:tcPr marL="43747" marR="43747" marT="29164" marB="29164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84C2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84C2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84C2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vMerge="1">
                  <a:txBody>
                    <a:bodyPr/>
                    <a:lstStyle/>
                    <a:p>
                      <a:pPr rtl="0"/>
                      <a:endParaRPr lang="en-US" sz="1400" dirty="0">
                        <a:solidFill>
                          <a:srgbClr val="1F1F1F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43747" marR="43747" marT="29164" marB="2916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rtl="0"/>
                      <a:endParaRPr lang="en-US" sz="1400" dirty="0">
                        <a:solidFill>
                          <a:srgbClr val="1F1F1F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43747" marR="43747" marT="29164" marB="2916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79721">
                <a:tc>
                  <a:txBody>
                    <a:bodyPr/>
                    <a:lstStyle/>
                    <a:p>
                      <a:pPr rtl="0"/>
                      <a:r>
                        <a:rPr lang="th-TH" sz="1200" b="0" spc="-40" baseline="0" dirty="0">
                          <a:solidFill>
                            <a:srgbClr val="1F1F1F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4) หน่วยงานทดสอบแบบ </a:t>
                      </a:r>
                      <a:r>
                        <a:rPr lang="en-US" sz="1200" b="0" spc="-40" baseline="0" dirty="0">
                          <a:solidFill>
                            <a:srgbClr val="1F1F1F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End-to-End </a:t>
                      </a:r>
                      <a:r>
                        <a:rPr lang="th-TH" sz="1200" b="0" spc="-40" baseline="0" dirty="0">
                          <a:solidFill>
                            <a:srgbClr val="1F1F1F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บน </a:t>
                      </a:r>
                      <a:r>
                        <a:rPr lang="en-US" sz="1200" b="0" spc="-40" baseline="0" dirty="0">
                          <a:solidFill>
                            <a:srgbClr val="1F1F1F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Pre Production Environment </a:t>
                      </a:r>
                      <a:r>
                        <a:rPr lang="th-TH" sz="1200" b="0" spc="-40" baseline="0" dirty="0">
                          <a:solidFill>
                            <a:srgbClr val="1F1F1F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และส่งผลให้ </a:t>
                      </a:r>
                      <a:r>
                        <a:rPr lang="th-TH" sz="1200" b="0" spc="-40" baseline="0" dirty="0" err="1">
                          <a:solidFill>
                            <a:srgbClr val="1F1F1F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สพร</a:t>
                      </a:r>
                      <a:r>
                        <a:rPr lang="th-TH" sz="1200" b="0" spc="-40" baseline="0" dirty="0">
                          <a:solidFill>
                            <a:srgbClr val="1F1F1F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. </a:t>
                      </a:r>
                      <a:r>
                        <a:rPr lang="th-TH" sz="1200" b="0" spc="-40" baseline="0" dirty="0">
                          <a:solidFill>
                            <a:srgbClr val="C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ภายในวันที่ 31 สิงหาคม 2569 </a:t>
                      </a:r>
                    </a:p>
                    <a:p>
                      <a:pPr rtl="0"/>
                      <a:r>
                        <a:rPr lang="th-TH" sz="1200" b="0" spc="-40" baseline="0" dirty="0">
                          <a:solidFill>
                            <a:srgbClr val="1F1F1F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โดย </a:t>
                      </a:r>
                      <a:r>
                        <a:rPr lang="th-TH" sz="1200" b="0" spc="-40" baseline="0" dirty="0" err="1">
                          <a:solidFill>
                            <a:srgbClr val="1F1F1F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สพร</a:t>
                      </a:r>
                      <a:r>
                        <a:rPr lang="th-TH" sz="1200" b="0" spc="-40" baseline="0" dirty="0">
                          <a:solidFill>
                            <a:srgbClr val="1F1F1F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. จะทำการตรวจสอบซ้ำ หากพบประเด็น หน่วยงานต้องปรับปรุงแก้ไขให้แล้วเสร็จ </a:t>
                      </a:r>
                      <a:r>
                        <a:rPr lang="th-TH" sz="1200" b="0" spc="-40" baseline="0" dirty="0">
                          <a:solidFill>
                            <a:srgbClr val="C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ภายในวันที่ 30 กันยายน 2569</a:t>
                      </a:r>
                    </a:p>
                  </a:txBody>
                  <a:tcPr marL="43747" marR="43747" marT="29164" marB="29164" anchor="ctr">
                    <a:lnL w="6350" cap="flat" cmpd="sng" algn="ctr">
                      <a:solidFill>
                        <a:srgbClr val="E84C2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84C2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84C2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rtl="0"/>
                      <a:r>
                        <a:rPr lang="th-TH" sz="1200" spc="-40" baseline="0" dirty="0">
                          <a:solidFill>
                            <a:srgbClr val="1F1F1F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• ผลการทดสอบระบบบน </a:t>
                      </a:r>
                      <a:r>
                        <a:rPr lang="en-US" sz="1200" spc="-40" baseline="0" dirty="0">
                          <a:solidFill>
                            <a:srgbClr val="1F1F1F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Pre-Production Environment </a:t>
                      </a:r>
                      <a:r>
                        <a:rPr lang="th-TH" sz="1200" spc="-40" baseline="0" dirty="0">
                          <a:solidFill>
                            <a:srgbClr val="1F1F1F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ที่ผ่านแล้ว จาก </a:t>
                      </a:r>
                      <a:r>
                        <a:rPr lang="th-TH" sz="1200" spc="-40" baseline="0" dirty="0" err="1">
                          <a:solidFill>
                            <a:srgbClr val="1F1F1F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สพร</a:t>
                      </a:r>
                      <a:r>
                        <a:rPr lang="th-TH" sz="1200" spc="-40" baseline="0" dirty="0">
                          <a:solidFill>
                            <a:srgbClr val="1F1F1F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.</a:t>
                      </a:r>
                    </a:p>
                  </a:txBody>
                  <a:tcPr marL="43747" marR="43747" marT="29164" marB="29164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84C2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84C2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rtl="0"/>
                      <a:endParaRPr lang="en-US" sz="1200" dirty="0">
                        <a:solidFill>
                          <a:srgbClr val="1F1F1F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43747" marR="43747" marT="29164" marB="29164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84C2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84C2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84C2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1200" dirty="0">
                          <a:solidFill>
                            <a:srgbClr val="1F1F1F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</a:t>
                      </a:r>
                    </a:p>
                  </a:txBody>
                  <a:tcPr marL="43747" marR="43747" marT="29164" marB="29164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84C2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84C2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84C2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rtl="0"/>
                      <a:endParaRPr lang="en-US" sz="1200" dirty="0">
                        <a:solidFill>
                          <a:srgbClr val="1F1F1F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43747" marR="43747" marT="29164" marB="29164" anchor="ctr">
                    <a:lnL w="6350" cap="flat" cmpd="sng" algn="ctr">
                      <a:solidFill>
                        <a:srgbClr val="E84C2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84C2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84C2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84C2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th-TH" sz="1200" dirty="0">
                          <a:solidFill>
                            <a:srgbClr val="1F1F1F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65</a:t>
                      </a:r>
                      <a:endParaRPr lang="en-US" sz="1200" dirty="0">
                        <a:solidFill>
                          <a:srgbClr val="1F1F1F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43747" marR="43747" marT="29164" marB="29164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84C2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84C2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84C2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15973">
                <a:tc>
                  <a:txBody>
                    <a:bodyPr/>
                    <a:lstStyle/>
                    <a:p>
                      <a:pPr rtl="0"/>
                      <a:r>
                        <a:rPr lang="th-TH" sz="1200" b="0" spc="-40" baseline="0" dirty="0">
                          <a:solidFill>
                            <a:srgbClr val="1F1F1F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5) เปิดให้บริการบน</a:t>
                      </a:r>
                      <a:r>
                        <a:rPr lang="th-TH" sz="1200" b="0" spc="-40" baseline="0" dirty="0" err="1">
                          <a:solidFill>
                            <a:srgbClr val="1F1F1F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แพลตฟอร์มดิจิทัล</a:t>
                      </a:r>
                      <a:r>
                        <a:rPr lang="th-TH" sz="1200" b="0" spc="-40" baseline="0" dirty="0">
                          <a:solidFill>
                            <a:srgbClr val="1F1F1F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กลาง (</a:t>
                      </a:r>
                      <a:r>
                        <a:rPr lang="en-US" sz="1200" b="0" spc="-40" baseline="0" dirty="0">
                          <a:solidFill>
                            <a:srgbClr val="1F1F1F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Production) </a:t>
                      </a:r>
                      <a:r>
                        <a:rPr lang="th-TH" sz="1200" b="0" spc="-40" baseline="0" dirty="0">
                          <a:solidFill>
                            <a:srgbClr val="C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ภายในวันที่ 30 กันยายน 2569</a:t>
                      </a:r>
                    </a:p>
                  </a:txBody>
                  <a:tcPr marL="43747" marR="43747" marT="29164" marB="29164" anchor="ctr">
                    <a:lnL w="6350" cap="flat" cmpd="sng" algn="ctr">
                      <a:solidFill>
                        <a:srgbClr val="E84C2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84C2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84C2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rtl="0"/>
                      <a:r>
                        <a:rPr lang="th-TH" sz="1200" spc="-40" baseline="0" dirty="0">
                          <a:solidFill>
                            <a:srgbClr val="1F1F1F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• มีงานบริการที่เปิดให้บริการบน</a:t>
                      </a:r>
                      <a:r>
                        <a:rPr lang="th-TH" sz="1200" spc="-40" baseline="0" dirty="0" err="1">
                          <a:solidFill>
                            <a:srgbClr val="1F1F1F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แพลตฟอร์มดิจิทัล</a:t>
                      </a:r>
                      <a:r>
                        <a:rPr lang="th-TH" sz="1200" spc="-40" baseline="0" dirty="0">
                          <a:solidFill>
                            <a:srgbClr val="1F1F1F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กลาง</a:t>
                      </a:r>
                    </a:p>
                  </a:txBody>
                  <a:tcPr marL="43747" marR="43747" marT="29164" marB="29164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84C2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84C2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rtl="0"/>
                      <a:endParaRPr lang="en-US" sz="1200" dirty="0">
                        <a:solidFill>
                          <a:srgbClr val="1F1F1F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43747" marR="43747" marT="29164" marB="29164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84C2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84C2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84C2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1200" dirty="0">
                          <a:solidFill>
                            <a:srgbClr val="1F1F1F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</a:t>
                      </a:r>
                    </a:p>
                  </a:txBody>
                  <a:tcPr marL="43747" marR="43747" marT="29164" marB="29164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84C2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84C2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84C2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rtl="0"/>
                      <a:endParaRPr lang="en-US" sz="1200" dirty="0">
                        <a:solidFill>
                          <a:srgbClr val="1F1F1F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43747" marR="43747" marT="29164" marB="29164" anchor="ctr">
                    <a:lnL w="6350" cap="flat" cmpd="sng" algn="ctr">
                      <a:solidFill>
                        <a:srgbClr val="E84C2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84C2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84C2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84C2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th-TH" sz="1200" dirty="0">
                          <a:solidFill>
                            <a:srgbClr val="1F1F1F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</a:t>
                      </a:r>
                      <a:endParaRPr lang="en-US" sz="1200" dirty="0">
                        <a:solidFill>
                          <a:srgbClr val="1F1F1F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43747" marR="43747" marT="29164" marB="29164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84C2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84C2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84C2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15973">
                <a:tc>
                  <a:txBody>
                    <a:bodyPr/>
                    <a:lstStyle/>
                    <a:p>
                      <a:pPr algn="ctr" rtl="0"/>
                      <a:endParaRPr lang="th-TH" sz="1200" b="1" dirty="0">
                        <a:solidFill>
                          <a:srgbClr val="1F1F1F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43747" marR="43747" marT="29164" marB="29164" anchor="ctr">
                    <a:lnL w="6350" cap="flat" cmpd="sng" algn="ctr">
                      <a:solidFill>
                        <a:srgbClr val="E84C2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84C2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84C2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rtl="0"/>
                      <a:r>
                        <a:rPr lang="th-TH" sz="1200" b="1" dirty="0">
                          <a:solidFill>
                            <a:srgbClr val="1F1F1F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รวม</a:t>
                      </a:r>
                      <a:endParaRPr lang="en-US" sz="1200" b="1" dirty="0">
                        <a:solidFill>
                          <a:srgbClr val="1F1F1F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43747" marR="43747" marT="29164" marB="29164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84C2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84C2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1200" b="1" dirty="0">
                          <a:solidFill>
                            <a:srgbClr val="1F1F1F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100</a:t>
                      </a:r>
                    </a:p>
                  </a:txBody>
                  <a:tcPr marL="43747" marR="43747" marT="29164" marB="29164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84C2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84C2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th-TH" sz="1200" b="1" dirty="0">
                          <a:solidFill>
                            <a:srgbClr val="1F1F1F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100</a:t>
                      </a:r>
                      <a:endParaRPr lang="en-US" sz="1200" b="1" dirty="0">
                        <a:solidFill>
                          <a:srgbClr val="1F1F1F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43747" marR="43747" marT="29164" marB="29164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84C2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84C2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84C2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1200" b="1" dirty="0">
                          <a:solidFill>
                            <a:srgbClr val="1F1F1F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100</a:t>
                      </a:r>
                    </a:p>
                  </a:txBody>
                  <a:tcPr marL="43747" marR="43747" marT="29164" marB="29164" anchor="ctr">
                    <a:lnL w="6350" cap="flat" cmpd="sng" algn="ctr">
                      <a:solidFill>
                        <a:srgbClr val="E84C2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84C2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84C2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th-TH" sz="1200" b="1" dirty="0">
                          <a:solidFill>
                            <a:srgbClr val="1F1F1F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100</a:t>
                      </a:r>
                      <a:endParaRPr lang="en-US" sz="1200" b="1" dirty="0">
                        <a:solidFill>
                          <a:srgbClr val="1F1F1F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43747" marR="43747" marT="29164" marB="29164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84C2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84C2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84C2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83340298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3">
            <a:extLst>
              <a:ext uri="{FF2B5EF4-FFF2-40B4-BE49-F238E27FC236}">
                <a16:creationId xmlns:a16="http://schemas.microsoft.com/office/drawing/2014/main" id="{A96623D4-7F60-9F59-31B8-B58168836A0D}"/>
              </a:ext>
            </a:extLst>
          </p:cNvPr>
          <p:cNvSpPr/>
          <p:nvPr/>
        </p:nvSpPr>
        <p:spPr bwMode="gray">
          <a:xfrm>
            <a:off x="148856" y="623060"/>
            <a:ext cx="3628487" cy="365760"/>
          </a:xfrm>
          <a:prstGeom prst="roundRect">
            <a:avLst>
              <a:gd name="adj" fmla="val 50000"/>
            </a:avLst>
          </a:prstGeom>
          <a:solidFill>
            <a:schemeClr val="accent5">
              <a:lumMod val="60000"/>
              <a:lumOff val="40000"/>
            </a:schemeClr>
          </a:solidFill>
          <a:ln>
            <a:solidFill>
              <a:schemeClr val="accent5">
                <a:lumMod val="60000"/>
                <a:lumOff val="40000"/>
              </a:schemeClr>
            </a:solidFill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vert="horz" wrap="square" lIns="72000" tIns="72000" rIns="72000" bIns="72000" numCol="1" rtlCol="0" anchor="ctr" anchorCtr="0" compatLnSpc="1">
            <a:prstTxWarp prst="textNoShape">
              <a:avLst/>
            </a:prstTxWarp>
            <a:noAutofit/>
          </a:bodyPr>
          <a:lstStyle/>
          <a:p>
            <a:pPr marL="984250" lvl="0" indent="-984250">
              <a:lnSpc>
                <a:spcPct val="80000"/>
              </a:lnSpc>
              <a:defRPr/>
            </a:pPr>
            <a:r>
              <a:rPr lang="th-TH" sz="1800" b="1" dirty="0">
                <a:solidFill>
                  <a:prstClr val="black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ตัวชี้วัดที่</a:t>
            </a:r>
            <a:r>
              <a:rPr lang="en-US" sz="1800" b="1" dirty="0">
                <a:solidFill>
                  <a:prstClr val="black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</a:t>
            </a:r>
            <a:r>
              <a:rPr lang="th-TH" sz="1800" b="1" dirty="0">
                <a:solidFill>
                  <a:prstClr val="black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6 </a:t>
            </a:r>
            <a:r>
              <a:rPr lang="en-US" sz="1800" b="1" dirty="0">
                <a:solidFill>
                  <a:prstClr val="black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: </a:t>
            </a:r>
            <a:r>
              <a:rPr lang="th-TH" sz="18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ปริมาณการลดการปล่อยก๊าซเรือนกระจก</a:t>
            </a:r>
            <a:endParaRPr lang="en-US" sz="1800" b="1" dirty="0">
              <a:solidFill>
                <a:prstClr val="black"/>
              </a:solidFill>
              <a:highlight>
                <a:srgbClr val="FFFF00"/>
              </a:highlight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6" name="Pentagon 43">
            <a:extLst>
              <a:ext uri="{FF2B5EF4-FFF2-40B4-BE49-F238E27FC236}">
                <a16:creationId xmlns:a16="http://schemas.microsoft.com/office/drawing/2014/main" id="{5378B85D-6E2C-D016-0805-FAE75AB509A7}"/>
              </a:ext>
            </a:extLst>
          </p:cNvPr>
          <p:cNvSpPr/>
          <p:nvPr/>
        </p:nvSpPr>
        <p:spPr>
          <a:xfrm>
            <a:off x="4014258" y="617762"/>
            <a:ext cx="1137912" cy="320908"/>
          </a:xfrm>
          <a:prstGeom prst="homePlate">
            <a:avLst>
              <a:gd name="adj" fmla="val 39432"/>
            </a:avLst>
          </a:prstGeom>
          <a:solidFill>
            <a:srgbClr val="D9D9D9"/>
          </a:solidFill>
          <a:ln>
            <a:noFill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t" anchorCtr="0"/>
          <a:lstStyle/>
          <a:p>
            <a:pPr algn="ctr">
              <a:defRPr/>
            </a:pPr>
            <a:r>
              <a:rPr lang="th-TH" sz="1600" b="1" dirty="0">
                <a:solidFill>
                  <a:prstClr val="black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ตัวชี้วัดใหม่</a:t>
            </a:r>
          </a:p>
        </p:txBody>
      </p:sp>
      <p:grpSp>
        <p:nvGrpSpPr>
          <p:cNvPr id="11" name="กลุ่ม 4">
            <a:extLst>
              <a:ext uri="{FF2B5EF4-FFF2-40B4-BE49-F238E27FC236}">
                <a16:creationId xmlns:a16="http://schemas.microsoft.com/office/drawing/2014/main" id="{8A9866CA-FAF0-3041-E9D4-CB54F2AB651F}"/>
              </a:ext>
            </a:extLst>
          </p:cNvPr>
          <p:cNvGrpSpPr>
            <a:grpSpLocks/>
          </p:cNvGrpSpPr>
          <p:nvPr/>
        </p:nvGrpSpPr>
        <p:grpSpPr bwMode="auto">
          <a:xfrm>
            <a:off x="4986893" y="540377"/>
            <a:ext cx="1141178" cy="710467"/>
            <a:chOff x="7094185" y="1707729"/>
            <a:chExt cx="1164188" cy="613365"/>
          </a:xfrm>
        </p:grpSpPr>
        <p:pic>
          <p:nvPicPr>
            <p:cNvPr id="12" name="Picture 1" descr="C:\Users\dathpan\Downloads\056aac9a306aef891367aae43a86394b.jpg">
              <a:extLst>
                <a:ext uri="{FF2B5EF4-FFF2-40B4-BE49-F238E27FC236}">
                  <a16:creationId xmlns:a16="http://schemas.microsoft.com/office/drawing/2014/main" id="{5508534B-8C8B-1164-80D1-4599BC4534AC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319" t="8192" r="17099" b="14839"/>
            <a:stretch>
              <a:fillRect/>
            </a:stretch>
          </p:blipFill>
          <p:spPr bwMode="auto">
            <a:xfrm>
              <a:off x="7286862" y="1707729"/>
              <a:ext cx="742574" cy="6133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3" name="TextBox 2">
              <a:extLst>
                <a:ext uri="{FF2B5EF4-FFF2-40B4-BE49-F238E27FC236}">
                  <a16:creationId xmlns:a16="http://schemas.microsoft.com/office/drawing/2014/main" id="{C5AAA755-1935-4CCB-7750-1E6A851505FE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094185" y="1811512"/>
              <a:ext cx="1164188" cy="50485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1pPr>
              <a:lvl2pPr marL="742950" indent="-28575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2pPr>
              <a:lvl3pPr marL="11430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3pPr>
              <a:lvl4pPr marL="16002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4pPr>
              <a:lvl5pPr marL="20574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9pPr>
            </a:lstStyle>
            <a:p>
              <a:pPr algn="ctr" eaLnBrk="1" hangingPunct="1">
                <a:defRPr/>
              </a:pPr>
              <a:r>
                <a:rPr lang="th-TH" altLang="th-TH" sz="1600" b="1" dirty="0">
                  <a:solidFill>
                    <a:prstClr val="black"/>
                  </a:solidFill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  <a:t>น้ำหนัก</a:t>
              </a:r>
              <a:endParaRPr lang="en-US" altLang="th-TH" sz="1600" b="1" dirty="0">
                <a:solidFill>
                  <a:prstClr val="black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endParaRPr>
            </a:p>
            <a:p>
              <a:pPr algn="ctr">
                <a:defRPr/>
              </a:pPr>
              <a:r>
                <a:rPr lang="en-US" sz="1600" b="1" dirty="0">
                  <a:solidFill>
                    <a:prstClr val="black"/>
                  </a:solidFill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  <a:t>5</a:t>
              </a:r>
              <a:endParaRPr lang="th-TH" sz="1600" b="1" dirty="0">
                <a:solidFill>
                  <a:prstClr val="black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endParaRPr>
            </a:p>
          </p:txBody>
        </p:sp>
      </p:grpSp>
      <p:sp>
        <p:nvSpPr>
          <p:cNvPr id="19" name="Rectangle 18">
            <a:extLst>
              <a:ext uri="{FF2B5EF4-FFF2-40B4-BE49-F238E27FC236}">
                <a16:creationId xmlns:a16="http://schemas.microsoft.com/office/drawing/2014/main" id="{3CAC797B-ADB6-6DD8-80FE-997BB535307C}"/>
              </a:ext>
            </a:extLst>
          </p:cNvPr>
          <p:cNvSpPr/>
          <p:nvPr/>
        </p:nvSpPr>
        <p:spPr>
          <a:xfrm>
            <a:off x="9976513" y="6527804"/>
            <a:ext cx="2229133" cy="343843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en-US" sz="1800">
              <a:solidFill>
                <a:prstClr val="white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grpSp>
        <p:nvGrpSpPr>
          <p:cNvPr id="21" name="Group 20">
            <a:extLst>
              <a:ext uri="{FF2B5EF4-FFF2-40B4-BE49-F238E27FC236}">
                <a16:creationId xmlns:a16="http://schemas.microsoft.com/office/drawing/2014/main" id="{DCC1555F-3002-CD2A-13E4-DC1C046F7DC7}"/>
              </a:ext>
            </a:extLst>
          </p:cNvPr>
          <p:cNvGrpSpPr/>
          <p:nvPr/>
        </p:nvGrpSpPr>
        <p:grpSpPr>
          <a:xfrm>
            <a:off x="0" y="0"/>
            <a:ext cx="12215748" cy="601027"/>
            <a:chOff x="23748" y="26478"/>
            <a:chExt cx="12192000" cy="575348"/>
          </a:xfrm>
        </p:grpSpPr>
        <p:grpSp>
          <p:nvGrpSpPr>
            <p:cNvPr id="24" name="Group 23">
              <a:extLst>
                <a:ext uri="{FF2B5EF4-FFF2-40B4-BE49-F238E27FC236}">
                  <a16:creationId xmlns:a16="http://schemas.microsoft.com/office/drawing/2014/main" id="{518BB069-E069-641A-25DC-200742BCB2E8}"/>
                </a:ext>
              </a:extLst>
            </p:cNvPr>
            <p:cNvGrpSpPr/>
            <p:nvPr/>
          </p:nvGrpSpPr>
          <p:grpSpPr>
            <a:xfrm>
              <a:off x="23748" y="26478"/>
              <a:ext cx="12192000" cy="575348"/>
              <a:chOff x="-38364" y="573594"/>
              <a:chExt cx="12192000" cy="575348"/>
            </a:xfrm>
          </p:grpSpPr>
          <p:sp>
            <p:nvSpPr>
              <p:cNvPr id="26" name="Rectangle 25">
                <a:extLst>
                  <a:ext uri="{FF2B5EF4-FFF2-40B4-BE49-F238E27FC236}">
                    <a16:creationId xmlns:a16="http://schemas.microsoft.com/office/drawing/2014/main" id="{B337728A-0B51-AF2C-DE3E-D8CEB18B5B3E}"/>
                  </a:ext>
                </a:extLst>
              </p:cNvPr>
              <p:cNvSpPr/>
              <p:nvPr/>
            </p:nvSpPr>
            <p:spPr>
              <a:xfrm>
                <a:off x="-38364" y="573594"/>
                <a:ext cx="12192000" cy="557396"/>
              </a:xfrm>
              <a:prstGeom prst="rect">
                <a:avLst/>
              </a:prstGeom>
              <a:solidFill>
                <a:srgbClr val="00206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defRPr/>
                </a:pPr>
                <a:endParaRPr lang="en-US" sz="1800">
                  <a:solidFill>
                    <a:prstClr val="white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endParaRPr>
              </a:p>
            </p:txBody>
          </p:sp>
          <p:sp>
            <p:nvSpPr>
              <p:cNvPr id="27" name="TextBox 20">
                <a:extLst>
                  <a:ext uri="{FF2B5EF4-FFF2-40B4-BE49-F238E27FC236}">
                    <a16:creationId xmlns:a16="http://schemas.microsoft.com/office/drawing/2014/main" id="{184FCA17-35A0-C51B-5B67-7E6942A53D2D}"/>
                  </a:ext>
                </a:extLst>
              </p:cNvPr>
              <p:cNvSpPr txBox="1"/>
              <p:nvPr/>
            </p:nvSpPr>
            <p:spPr>
              <a:xfrm>
                <a:off x="-34190" y="607566"/>
                <a:ext cx="7197911" cy="54137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>
                  <a:lnSpc>
                    <a:spcPts val="1800"/>
                  </a:lnSpc>
                  <a:defRPr/>
                </a:pPr>
                <a:r>
                  <a:rPr lang="th-TH" sz="2000" b="1" dirty="0">
                    <a:solidFill>
                      <a:prstClr val="white"/>
                    </a:solidFill>
                    <a:latin typeface="TH SarabunPSK" panose="020B0500040200020003" pitchFamily="34" charset="-34"/>
                    <a:ea typeface="Tahoma" panose="020B0604030504040204" pitchFamily="34" charset="0"/>
                    <a:cs typeface="TH SarabunPSK" panose="020B0500040200020003" pitchFamily="34" charset="-34"/>
                  </a:rPr>
                  <a:t>ตัวชี้วัดกรมปศุสัตว์</a:t>
                </a:r>
              </a:p>
              <a:p>
                <a:pPr>
                  <a:lnSpc>
                    <a:spcPts val="1800"/>
                  </a:lnSpc>
                  <a:defRPr/>
                </a:pPr>
                <a:r>
                  <a:rPr lang="th-TH" sz="1800" b="1" dirty="0">
                    <a:solidFill>
                      <a:prstClr val="white"/>
                    </a:solidFill>
                    <a:latin typeface="TH SarabunPSK" panose="020B0500040200020003" pitchFamily="34" charset="-34"/>
                    <a:ea typeface="Tahoma" panose="020B0604030504040204" pitchFamily="34" charset="0"/>
                    <a:cs typeface="TH SarabunPSK" panose="020B0500040200020003" pitchFamily="34" charset="-34"/>
                  </a:rPr>
                  <a:t>ตามมาตรการปรับปรุงประสิทธิภาพในการปฏิบัติราชการ ประจำปีงบประมาณ พ.ศ. </a:t>
                </a:r>
                <a:r>
                  <a:rPr lang="en-US" sz="1800" b="1" dirty="0">
                    <a:solidFill>
                      <a:prstClr val="white"/>
                    </a:solidFill>
                    <a:latin typeface="TH SarabunPSK" panose="020B0500040200020003" pitchFamily="34" charset="-34"/>
                    <a:ea typeface="Tahoma" panose="020B0604030504040204" pitchFamily="34" charset="0"/>
                    <a:cs typeface="TH SarabunPSK" panose="020B0500040200020003" pitchFamily="34" charset="-34"/>
                  </a:rPr>
                  <a:t>2569 - 2570</a:t>
                </a:r>
                <a:endParaRPr lang="th-TH" sz="1800" b="1" dirty="0">
                  <a:solidFill>
                    <a:prstClr val="white"/>
                  </a:solidFill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endParaRPr>
              </a:p>
            </p:txBody>
          </p:sp>
        </p:grpSp>
        <p:sp>
          <p:nvSpPr>
            <p:cNvPr id="25" name="TextBox 24">
              <a:extLst>
                <a:ext uri="{FF2B5EF4-FFF2-40B4-BE49-F238E27FC236}">
                  <a16:creationId xmlns:a16="http://schemas.microsoft.com/office/drawing/2014/main" id="{97DF9391-9B8C-5790-F8C8-F7C24B06C3B4}"/>
                </a:ext>
              </a:extLst>
            </p:cNvPr>
            <p:cNvSpPr txBox="1"/>
            <p:nvPr/>
          </p:nvSpPr>
          <p:spPr>
            <a:xfrm>
              <a:off x="9808446" y="133481"/>
              <a:ext cx="2168443" cy="353552"/>
            </a:xfrm>
            <a:prstGeom prst="rect">
              <a:avLst/>
            </a:prstGeom>
            <a:solidFill>
              <a:schemeClr val="accent2"/>
            </a:solidFill>
          </p:spPr>
          <p:txBody>
            <a:bodyPr wrap="square" rtlCol="0">
              <a:spAutoFit/>
            </a:bodyPr>
            <a:lstStyle/>
            <a:p>
              <a:pPr algn="ctr">
                <a:defRPr/>
              </a:pPr>
              <a:r>
                <a:rPr lang="en-US" sz="1800" b="1" dirty="0">
                  <a:solidFill>
                    <a:prstClr val="white"/>
                  </a:solidFill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  <a:t>Joint KPI</a:t>
              </a:r>
            </a:p>
          </p:txBody>
        </p:sp>
      </p:grpSp>
      <p:graphicFrame>
        <p:nvGraphicFramePr>
          <p:cNvPr id="16" name="ตาราง 9">
            <a:extLst>
              <a:ext uri="{FF2B5EF4-FFF2-40B4-BE49-F238E27FC236}">
                <a16:creationId xmlns:a16="http://schemas.microsoft.com/office/drawing/2014/main" id="{E95AF6F7-91CF-9E6A-AFA6-EC08BF05F35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9801015"/>
              </p:ext>
            </p:extLst>
          </p:nvPr>
        </p:nvGraphicFramePr>
        <p:xfrm>
          <a:off x="148856" y="935857"/>
          <a:ext cx="9216658" cy="270891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21665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161221">
                <a:tc>
                  <a:txBody>
                    <a:bodyPr/>
                    <a:lstStyle/>
                    <a:p>
                      <a:pPr marL="0" marR="0" lvl="0" indent="0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0" lang="th-TH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itchFamily="34" charset="0"/>
                          <a:cs typeface="TH SarabunPSK" panose="020B0500040200020003" pitchFamily="34" charset="-34"/>
                        </a:rPr>
                        <a:t>คำอธิบาย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20443036"/>
                  </a:ext>
                </a:extLst>
              </a:tr>
              <a:tr h="1428406">
                <a:tc>
                  <a:txBody>
                    <a:bodyPr/>
                    <a:lstStyle/>
                    <a:p>
                      <a:pPr marL="114300" marR="0" lvl="0" indent="-114300" algn="l" defTabSz="914400" rtl="0" eaLnBrk="1" fontAlgn="auto" latinLnBrk="0" hangingPunct="1">
                        <a:lnSpc>
                          <a:spcPct val="7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th-TH" sz="1200" b="1" i="0" u="none" strike="noStrike" kern="1200" cap="none" spc="-2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เป้าหมายการลดก๊าซเรือนกระจกของประเทศ</a:t>
                      </a:r>
                      <a:r>
                        <a:rPr kumimoji="0" lang="th-TH" sz="1200" b="0" i="0" u="none" strike="noStrike" kern="1200" cap="none" spc="-2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 แบ่งเป็น 2 ระยะ ได้แก่ 1) ก่อนปี พ.ศ. 2563 (ดำเนินการปี พ.ศ. 2556-2563) เป็นเป้าหมายการดำเนินงานลดก๊าซเรือนกระจก</a:t>
                      </a:r>
                      <a:br>
                        <a:rPr kumimoji="0" lang="th-TH" sz="1200" b="0" i="0" u="none" strike="noStrike" kern="1200" cap="none" spc="-2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</a:br>
                      <a:r>
                        <a:rPr kumimoji="0" lang="th-TH" sz="1200" b="0" i="0" u="none" strike="noStrike" kern="1200" cap="none" spc="-30" normalizeH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ที่เหมาะสมของประเทศ (</a:t>
                      </a:r>
                      <a:r>
                        <a:rPr kumimoji="0" lang="en-US" sz="1200" b="0" i="0" u="none" strike="noStrike" kern="1200" cap="none" spc="-30" normalizeH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Nationally Appropriate</a:t>
                      </a:r>
                      <a:r>
                        <a:rPr kumimoji="0" lang="th-TH" sz="1200" b="0" i="0" u="none" strike="noStrike" kern="1200" cap="none" spc="-30" normalizeH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kumimoji="0" lang="en-US" sz="1200" b="0" i="0" u="none" strike="noStrike" kern="1200" cap="none" spc="-30" normalizeH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Mitigation</a:t>
                      </a:r>
                      <a:r>
                        <a:rPr kumimoji="0" lang="th-TH" sz="1200" b="0" i="0" u="none" strike="noStrike" kern="1200" cap="none" spc="-30" normalizeH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kumimoji="0" lang="en-US" sz="1200" b="0" i="0" u="none" strike="noStrike" kern="1200" cap="none" spc="-30" normalizeH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Action:</a:t>
                      </a:r>
                      <a:r>
                        <a:rPr kumimoji="0" lang="th-TH" sz="1200" b="0" i="0" u="none" strike="noStrike" kern="1200" cap="none" spc="-30" normalizeH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kumimoji="0" lang="en-US" sz="1200" b="0" i="0" u="none" strike="noStrike" kern="1200" cap="none" spc="-30" normalizeH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NAMA)</a:t>
                      </a:r>
                      <a:r>
                        <a:rPr kumimoji="0" lang="th-TH" sz="1200" b="0" i="0" u="none" strike="noStrike" kern="1200" cap="none" spc="-30" normalizeH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 บนพื้นฐานการดำเนินการโดยสมัครใจ โดยมีเป้าหมาย ลดการปล่อยก๊าซฯ ร้อยละ 7-20 จากกรณีปกติ ภายในปี </a:t>
                      </a:r>
                      <a:r>
                        <a:rPr kumimoji="0" lang="th-TH" sz="1200" b="0" i="0" u="none" strike="noStrike" kern="1200" cap="none" spc="-2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พ.ศ. 2563 ในภาคพลังงานและขนส่ง และ 2) </a:t>
                      </a:r>
                      <a:r>
                        <a:rPr kumimoji="0" lang="th-TH" sz="1200" b="1" i="0" u="none" strike="noStrike" kern="1200" cap="none" spc="-2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หลังปี พ.ศ. 2563 (ดำเนินการปี พ.ศ. 2564-2573) เป็นเป้าหมายตามกลไกการมีส่วนร่วมที่ประเทศกำหนด (</a:t>
                      </a:r>
                      <a:r>
                        <a:rPr kumimoji="0" lang="en-US" sz="1200" b="1" i="0" u="none" strike="noStrike" kern="1200" cap="none" spc="-2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Nationally Determined Contributions: NDC)</a:t>
                      </a:r>
                      <a:r>
                        <a:rPr kumimoji="0" lang="th-TH" sz="1200" b="1" i="0" u="none" strike="noStrike" kern="1200" cap="none" spc="-2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kumimoji="0" lang="th-TH" sz="1200" b="0" i="0" u="none" strike="noStrike" kern="1200" cap="none" spc="-2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ภายใต้ความตกลงปารีส </a:t>
                      </a:r>
                      <a:r>
                        <a:rPr kumimoji="0" lang="th-TH" sz="1200" b="1" i="0" u="none" strike="noStrike" kern="1200" cap="none" spc="-2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ฉบับปรับปรุงที่ </a:t>
                      </a:r>
                      <a:r>
                        <a:rPr kumimoji="0" lang="en-US" sz="1200" b="1" i="0" u="none" strike="noStrike" kern="1200" cap="none" spc="-2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2</a:t>
                      </a:r>
                      <a:r>
                        <a:rPr kumimoji="0" lang="th-TH" sz="1200" b="1" i="0" u="none" strike="noStrike" kern="1200" cap="none" spc="-2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kumimoji="0" lang="th-TH" sz="1200" b="0" i="0" u="none" strike="noStrike" kern="1200" cap="none" spc="-2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โดยมีเป้าหมาย ลดการปล่อยก๊าซฯ ร้อยละ </a:t>
                      </a:r>
                      <a:r>
                        <a:rPr kumimoji="0" lang="en-US" sz="1200" b="0" i="0" u="none" strike="noStrike" kern="1200" cap="none" spc="-2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30-40 </a:t>
                      </a:r>
                      <a:r>
                        <a:rPr kumimoji="0" lang="th-TH" sz="1200" b="0" i="0" u="none" strike="noStrike" kern="1200" cap="none" spc="-2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จากกรณีปกติ ภายในปี พ.ศ. 2573 ในภาคพลังงานและขนส่ง ภาคกระบวนการทางอุตสาหกรรมและการใช้ผลิตภัณฑ์ ภาคของเสีย และภาคเกษตร ได้คาดการณ์การปล่อยก๊าซเรือนกระจกในประเทศไทย โดยใช้ ปี พ.ศ. 2548 (ค.ศ.2005) เป็นปีฐาน มีการปล่อยก๊าซเรือนกระจก 279 ล้านตันคาร์บอนไดออกไซด์เทียบเท่า (</a:t>
                      </a:r>
                      <a:r>
                        <a:rPr kumimoji="0" lang="en-US" sz="1200" b="0" i="0" u="none" strike="noStrike" kern="1200" cap="none" spc="-2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MtCO</a:t>
                      </a:r>
                      <a:r>
                        <a:rPr kumimoji="0" lang="en-US" sz="1200" b="0" i="0" u="none" strike="noStrike" kern="1200" cap="none" spc="-20" normalizeH="0" baseline="-2500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2</a:t>
                      </a:r>
                      <a:r>
                        <a:rPr kumimoji="0" lang="en-US" sz="1200" b="0" i="0" u="none" strike="noStrike" kern="1200" cap="none" spc="-2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eq)</a:t>
                      </a:r>
                      <a:r>
                        <a:rPr kumimoji="0" lang="th-TH" sz="1200" b="0" i="0" u="none" strike="noStrike" kern="1200" cap="none" spc="-2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 และคาดการณ์ว่าจะมีการปล่อยก๊าซฯ</a:t>
                      </a:r>
                      <a:r>
                        <a:rPr kumimoji="0" lang="en-US" sz="1200" b="0" i="0" u="none" strike="noStrike" kern="1200" cap="none" spc="-2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kumimoji="0" lang="th-TH" sz="1200" b="0" i="0" u="none" strike="noStrike" kern="1200" cap="none" spc="-2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ในปี พ.ศ. 2573 (ค.ศ. 2030) เป็น 555 </a:t>
                      </a:r>
                      <a:r>
                        <a:rPr kumimoji="0" lang="en-US" sz="1200" b="0" i="0" u="none" strike="noStrike" kern="1200" cap="none" spc="-2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MtCO</a:t>
                      </a:r>
                      <a:r>
                        <a:rPr kumimoji="0" lang="en-US" sz="1200" b="0" i="0" u="none" strike="noStrike" kern="1200" cap="none" spc="-20" normalizeH="0" baseline="-2500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2</a:t>
                      </a:r>
                      <a:r>
                        <a:rPr kumimoji="0" lang="en-US" sz="1200" b="0" i="0" u="none" strike="noStrike" kern="1200" cap="none" spc="-2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eq   </a:t>
                      </a:r>
                      <a:r>
                        <a:rPr kumimoji="0" lang="th-TH" sz="1200" b="0" i="0" u="none" strike="noStrike" kern="1200" cap="none" spc="-2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ในกรณีปกติ (</a:t>
                      </a:r>
                      <a:r>
                        <a:rPr kumimoji="0" lang="en-US" sz="1200" b="0" i="0" u="none" strike="noStrike" kern="1200" cap="none" spc="-2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Business as Usual: BAU)</a:t>
                      </a:r>
                      <a:r>
                        <a:rPr kumimoji="0" 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 </a:t>
                      </a:r>
                      <a:endParaRPr kumimoji="0" lang="th-TH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  <a:p>
                      <a:pPr marL="114300" marR="0" lvl="0" indent="-114300" algn="l" defTabSz="914400" rtl="0" eaLnBrk="1" fontAlgn="auto" latinLnBrk="0" hangingPunct="1">
                        <a:lnSpc>
                          <a:spcPct val="7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US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BAU : Business as usual </a:t>
                      </a:r>
                      <a:r>
                        <a:rPr kumimoji="0" 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[</a:t>
                      </a:r>
                      <a:r>
                        <a:rPr kumimoji="0" lang="th-TH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กรณีฐานที่ใช้ประมาณการการปล่อยก๊าซเรือนกระจกในอนาคตในกรณีที่มนุษย์ดำเนินกิจกรรมตามปกติโดยไม่มีกิจกรรมการลดก๊าซเรือนกระจกใดๆ เพิ่มเติมเลย] เท่ากับปริมาณการปล่อย </a:t>
                      </a:r>
                      <a:r>
                        <a:rPr kumimoji="0" 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GHG </a:t>
                      </a:r>
                      <a:r>
                        <a:rPr kumimoji="0" lang="th-TH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จากการปล่อยก๊าซเรือนกระจกในปี พ.ศ. 2573 (ค.ศ. 2030) = 555 </a:t>
                      </a:r>
                      <a:r>
                        <a:rPr kumimoji="0" 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MtCO2eq</a:t>
                      </a:r>
                      <a:endParaRPr kumimoji="0" lang="th-TH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  <a:p>
                      <a:pPr marL="114300" marR="0" lvl="0" indent="-114300" algn="l" defTabSz="914400" rtl="0" eaLnBrk="1" fontAlgn="auto" latinLnBrk="0" hangingPunct="1">
                        <a:lnSpc>
                          <a:spcPct val="7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th-TH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แหล่งที่มาของข้อมูล </a:t>
                      </a:r>
                      <a:r>
                        <a:rPr kumimoji="0" lang="th-TH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: รายงานการติดตามประเมินผลการลดก๊าซเรือนกระจกจากมาตรการภาคพลังงาน กระทรวงพลังงาน รายงานการติดตามประเมินผลการลดก๊าซเรือนกระจกจากมาตรการภาคขนส่ง กระทรวงคมนาคม รายงานการติดตามประเมินผลการลดก๊าซเรือนกระจกจากมาตรการภาคกระบวนการทางอุตสาหกรรมและการใช้ผลิตภัณฑ์              ของกระทรวงอุตสาหกรรม รายงานการติดตามประเมินผลการลดก๊าซเรือนกระจกจากมาตรการภาคของเสีย กระทรวงทรัพยากรธรรมชาติและสิ่งแวดล้อม และรายงาน</a:t>
                      </a:r>
                      <a:br>
                        <a:rPr kumimoji="0" lang="th-TH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</a:br>
                      <a:r>
                        <a:rPr kumimoji="0" lang="th-TH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การติดตามประเมินผลการลดก๊าซเรือนกระจกจากมาตรการภาคเกษตร กระทรวงเกษตรและสหกรณ์</a:t>
                      </a:r>
                    </a:p>
                    <a:p>
                      <a:pPr marL="114300" marR="0" lvl="0" indent="-114300" algn="l" defTabSz="914400" rtl="0" eaLnBrk="1" fontAlgn="auto" latinLnBrk="0" hangingPunct="1">
                        <a:lnSpc>
                          <a:spcPct val="7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th-TH" sz="1200" b="1" i="0" u="none" strike="noStrike" kern="1200" cap="none" spc="-1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การรายงานผลการดำเนินงานลดก๊าซเรือนกระจกจะรายงานเป็นทางการ มี </a:t>
                      </a:r>
                      <a:r>
                        <a:rPr kumimoji="0" lang="en-US" sz="1200" b="1" i="0" u="none" strike="noStrike" kern="1200" cap="none" spc="-1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Lag</a:t>
                      </a:r>
                      <a:r>
                        <a:rPr kumimoji="0" lang="th-TH" sz="1200" b="1" i="0" u="none" strike="noStrike" kern="1200" cap="none" spc="-1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kumimoji="0" lang="en-US" sz="1200" b="1" i="0" u="none" strike="noStrike" kern="1200" cap="none" spc="-1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Time</a:t>
                      </a:r>
                      <a:r>
                        <a:rPr kumimoji="0" lang="th-TH" sz="1200" b="1" i="0" u="none" strike="noStrike" kern="1200" cap="none" spc="-1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kumimoji="0" lang="en-US" sz="1200" b="1" i="0" u="none" strike="noStrike" kern="1200" cap="none" spc="-1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2</a:t>
                      </a:r>
                      <a:r>
                        <a:rPr kumimoji="0" lang="th-TH" sz="1200" b="1" i="0" u="none" strike="noStrike" kern="1200" cap="none" spc="-1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 ปี </a:t>
                      </a:r>
                      <a:r>
                        <a:rPr kumimoji="0" lang="th-TH" sz="1200" b="0" i="0" u="none" strike="noStrike" kern="1200" cap="none" spc="-1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เนื่องจากจำเป็นต้องใช้ระยะเวลาในกระบวนการติดตาม รายงานผล และทวนสอบ </a:t>
                      </a:r>
                      <a:r>
                        <a:rPr kumimoji="0" lang="th-TH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(</a:t>
                      </a:r>
                      <a:r>
                        <a:rPr kumimoji="0" 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Measurement Reporting and Verification : MRV) </a:t>
                      </a:r>
                      <a:r>
                        <a:rPr kumimoji="0" lang="th-TH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ข้อมูล ซึ่งผลการลด </a:t>
                      </a:r>
                      <a:r>
                        <a:rPr kumimoji="0" 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GHG </a:t>
                      </a:r>
                      <a:r>
                        <a:rPr kumimoji="0" lang="th-TH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ต้องผ่านความเห็นชอบจากคณะทำงานฯ ระดับกระทรวง คณะทำงานการจัดทำบัญชีก๊าซเรือนกระจกและมาตรการการลดก๊าซเรือนกระจก และเสนอต่อคณะอนุกรรมการการเปลี่ยนแปลงสภาพภูมิอากาศ ด้านวิชาการและฐานข้อมูล และคณะกรรมการนโยบาย</a:t>
                      </a:r>
                      <a:br>
                        <a:rPr kumimoji="0" lang="th-TH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</a:br>
                      <a:r>
                        <a:rPr kumimoji="0" lang="th-TH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การเปลี่ยนแปลงสภาพภูมิอากาศแห่งชาติ (</a:t>
                      </a:r>
                      <a:r>
                        <a:rPr kumimoji="0" lang="th-TH" sz="12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กนภ</a:t>
                      </a:r>
                      <a:r>
                        <a:rPr kumimoji="0" lang="th-TH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.) เพื่อให้ได้ข้อมูลที่มีความถูกต้อง ได้รับการยอมรับตามหลักเกณฑ์มาตรฐานสากลที่กำหนด ดังนั้น ในปี พ.ศ. 256</a:t>
                      </a:r>
                      <a:r>
                        <a:rPr kumimoji="0" 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9</a:t>
                      </a:r>
                      <a:r>
                        <a:rPr kumimoji="0" lang="th-TH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 จึงจะสามารถเริ่มรายงานผลการลดก๊าซเรือนกระจกตามกลไก </a:t>
                      </a:r>
                      <a:r>
                        <a:rPr kumimoji="0" 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NDC </a:t>
                      </a:r>
                      <a:r>
                        <a:rPr kumimoji="0" lang="th-TH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คือ ปี พ.ศ.</a:t>
                      </a:r>
                      <a:r>
                        <a:rPr kumimoji="0" 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kumimoji="0" lang="th-TH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256</a:t>
                      </a:r>
                      <a:r>
                        <a:rPr kumimoji="0" 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7</a:t>
                      </a:r>
                      <a:r>
                        <a:rPr kumimoji="0" lang="th-TH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 ได้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EEBF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20" name="Rectangle 16">
            <a:extLst>
              <a:ext uri="{FF2B5EF4-FFF2-40B4-BE49-F238E27FC236}">
                <a16:creationId xmlns:a16="http://schemas.microsoft.com/office/drawing/2014/main" id="{33466844-BFB2-0A9A-6F2E-3BC03000B316}"/>
              </a:ext>
            </a:extLst>
          </p:cNvPr>
          <p:cNvSpPr/>
          <p:nvPr/>
        </p:nvSpPr>
        <p:spPr>
          <a:xfrm>
            <a:off x="0" y="6638170"/>
            <a:ext cx="5791200" cy="2451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46100" indent="-546100">
              <a:lnSpc>
                <a:spcPct val="80000"/>
              </a:lnSpc>
              <a:tabLst>
                <a:tab pos="546100" algn="l"/>
              </a:tabLst>
              <a:defRPr/>
            </a:pPr>
            <a:r>
              <a:rPr lang="th-TH" sz="12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ผู้รับผิดชอบการรายงานผล</a:t>
            </a:r>
            <a:r>
              <a:rPr lang="th-TH" sz="12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en-US" sz="12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:</a:t>
            </a:r>
            <a:r>
              <a:rPr lang="th-TH" sz="12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th-TH" sz="1200" kern="0" spc="-10" dirty="0">
                <a:solidFill>
                  <a:srgbClr val="000000"/>
                </a:solidFill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กรมการเปลี่ยนแปลงสภาพภูมิอากาศและสิ่งแวดล้อม	</a:t>
            </a:r>
            <a:r>
              <a:rPr lang="th-TH" sz="12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ช่วงเวลารายงานผล </a:t>
            </a:r>
            <a:r>
              <a:rPr lang="en-US" sz="12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:</a:t>
            </a:r>
            <a:r>
              <a:rPr lang="th-TH" sz="12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th-TH" sz="12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รอบปีงบประมาณ</a:t>
            </a:r>
            <a:endParaRPr lang="th-TH" sz="1200" kern="0" spc="-10" dirty="0">
              <a:solidFill>
                <a:srgbClr val="000000"/>
              </a:solidFill>
              <a:latin typeface="TH SarabunPSK" panose="020B0500040200020003" pitchFamily="34" charset="-34"/>
              <a:ea typeface="Sarabun"/>
              <a:cs typeface="TH SarabunPSK" panose="020B0500040200020003" pitchFamily="34" charset="-34"/>
              <a:sym typeface="Sarabun"/>
            </a:endParaRPr>
          </a:p>
        </p:txBody>
      </p:sp>
      <p:sp>
        <p:nvSpPr>
          <p:cNvPr id="8" name="ตัวแทนหมายเลขสไลด์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03A84D-25AB-4A54-984A-17CAA8DE083D}" type="slidenum">
              <a:rPr lang="en-US" smtClean="0"/>
              <a:pPr/>
              <a:t>9</a:t>
            </a:fld>
            <a:endParaRPr lang="en-US" dirty="0"/>
          </a:p>
        </p:txBody>
      </p:sp>
      <p:sp>
        <p:nvSpPr>
          <p:cNvPr id="34" name="Rectangle 20">
            <a:extLst>
              <a:ext uri="{FF2B5EF4-FFF2-40B4-BE49-F238E27FC236}">
                <a16:creationId xmlns:a16="http://schemas.microsoft.com/office/drawing/2014/main" id="{98655DA8-C12F-3D9C-4C9E-5C6ED0C20BB6}"/>
              </a:ext>
            </a:extLst>
          </p:cNvPr>
          <p:cNvSpPr/>
          <p:nvPr/>
        </p:nvSpPr>
        <p:spPr>
          <a:xfrm>
            <a:off x="148856" y="3621955"/>
            <a:ext cx="5670142" cy="23827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lnSpc>
                <a:spcPct val="60000"/>
              </a:lnSpc>
              <a:defRPr/>
            </a:pPr>
            <a:r>
              <a:rPr lang="th-TH" sz="14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เป้าหมาย ปี </a:t>
            </a:r>
            <a:r>
              <a:rPr lang="en-US" sz="14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2569 </a:t>
            </a:r>
            <a:r>
              <a:rPr lang="en-US" sz="14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: </a:t>
            </a:r>
            <a:r>
              <a:rPr lang="en-US" sz="14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68.9</a:t>
            </a:r>
            <a:r>
              <a:rPr lang="th-TH" sz="14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0</a:t>
            </a:r>
            <a:r>
              <a:rPr lang="en-US" sz="14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 MtCO2eq (12.42% NDC) </a:t>
            </a:r>
            <a:r>
              <a:rPr lang="th-TH" sz="14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และเป้าหมายปี 2570 </a:t>
            </a:r>
            <a:r>
              <a:rPr lang="th-TH" sz="14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: 87.01 </a:t>
            </a:r>
            <a:r>
              <a:rPr lang="en-US" sz="14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MtCO2eq (15.68% NDC)  </a:t>
            </a:r>
          </a:p>
        </p:txBody>
      </p:sp>
      <p:graphicFrame>
        <p:nvGraphicFramePr>
          <p:cNvPr id="35" name="Google Shape;267;p8">
            <a:extLst>
              <a:ext uri="{FF2B5EF4-FFF2-40B4-BE49-F238E27FC236}">
                <a16:creationId xmlns:a16="http://schemas.microsoft.com/office/drawing/2014/main" id="{AE88561B-7A67-5BAC-2207-D2920FC8B048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522204066"/>
              </p:ext>
            </p:extLst>
          </p:nvPr>
        </p:nvGraphicFramePr>
        <p:xfrm>
          <a:off x="148856" y="3825088"/>
          <a:ext cx="9216658" cy="1545336"/>
        </p:xfrm>
        <a:graphic>
          <a:graphicData uri="http://schemas.openxmlformats.org/drawingml/2006/table">
            <a:tbl>
              <a:tblPr firstRow="1" bandRow="1">
                <a:noFill/>
              </a:tblPr>
              <a:tblGrid>
                <a:gridCol w="1042902">
                  <a:extLst>
                    <a:ext uri="{9D8B030D-6E8A-4147-A177-3AD203B41FA5}">
                      <a16:colId xmlns:a16="http://schemas.microsoft.com/office/drawing/2014/main" val="2445997144"/>
                    </a:ext>
                  </a:extLst>
                </a:gridCol>
                <a:gridCol w="77908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7920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36930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072431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989547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1038536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1097320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1048331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</a:tblGrid>
              <a:tr h="130279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rtl="0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200" b="1" u="none" strike="noStrike" cap="none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ข้อมูล</a:t>
                      </a:r>
                      <a:endParaRPr sz="1200" b="1" u="none" strike="noStrike" cap="none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ea typeface="Sarabun"/>
                        <a:cs typeface="TH SarabunPSK" panose="020B0500040200020003" pitchFamily="34" charset="-34"/>
                        <a:sym typeface="Sarabun"/>
                      </a:endParaRPr>
                    </a:p>
                  </a:txBody>
                  <a:tcPr marL="45720" marR="45720">
                    <a:lnL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>
                        <a:lumMod val="95000"/>
                      </a:srgbClr>
                    </a:solidFill>
                  </a:tcPr>
                </a:tc>
                <a:tc gridSpan="3"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ข้อมูลพื้นฐาน (</a:t>
                      </a:r>
                      <a:r>
                        <a:rPr kumimoji="0" lang="en-US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Baseline)</a:t>
                      </a:r>
                    </a:p>
                  </a:txBody>
                  <a:tcPr marL="45720" marR="45720">
                    <a:lnL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endParaRPr/>
                    </a:p>
                  </a:txBody>
                  <a:tcPr marL="45720" marR="45720">
                    <a:noFill/>
                  </a:tcPr>
                </a:tc>
                <a:tc hMerge="1"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endParaRPr dirty="0"/>
                    </a:p>
                  </a:txBody>
                  <a:tcPr marL="45720" marR="45720">
                    <a:noFill/>
                  </a:tcPr>
                </a:tc>
                <a:tc gridSpan="5"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rtl="0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200" b="1" u="none" strike="noStrike" cap="none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ค่าเป้าหมาย 2566 – 2570</a:t>
                      </a:r>
                      <a:endParaRPr sz="1200" b="1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45720" marR="4572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2F2F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39584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rtl="0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2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45720" marR="45720">
                    <a:lnL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>
                        <a:lumMod val="95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rtl="0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2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2566</a:t>
                      </a:r>
                    </a:p>
                  </a:txBody>
                  <a:tcPr marL="45720" marR="45720">
                    <a:lnL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rtl="0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200" u="none" strike="noStrike" cap="none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256</a:t>
                      </a:r>
                      <a:r>
                        <a:rPr lang="en-US" sz="1200" u="none" strike="noStrike" cap="none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7</a:t>
                      </a:r>
                      <a:endParaRPr sz="12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45720" marR="45720">
                    <a:lnL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rtl="0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2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2568</a:t>
                      </a:r>
                      <a:endParaRPr sz="12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45720" marR="45720">
                    <a:lnL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2566</a:t>
                      </a:r>
                    </a:p>
                  </a:txBody>
                  <a:tcPr>
                    <a:lnL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2567</a:t>
                      </a:r>
                    </a:p>
                  </a:txBody>
                  <a:tcPr>
                    <a:lnL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2568</a:t>
                      </a:r>
                    </a:p>
                  </a:txBody>
                  <a:tcPr>
                    <a:lnL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2569</a:t>
                      </a:r>
                    </a:p>
                  </a:txBody>
                  <a:tcPr>
                    <a:lnL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2570</a:t>
                      </a:r>
                    </a:p>
                  </a:txBody>
                  <a:tcPr>
                    <a:lnL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65281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200" b="1" i="0" u="none" strike="noStrike" kern="1200" cap="none" spc="-4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ผลการดำเนินงาน</a:t>
                      </a:r>
                      <a:endParaRPr kumimoji="0" lang="en-US" sz="1200" b="1" i="0" u="none" strike="noStrike" kern="1200" cap="none" spc="-4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36000" marR="36000">
                    <a:lnL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49.59</a:t>
                      </a:r>
                      <a:r>
                        <a:rPr kumimoji="0" 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MtCO</a:t>
                      </a:r>
                      <a:r>
                        <a:rPr kumimoji="0" lang="en-US" sz="1200" b="0" i="0" u="none" strike="noStrike" kern="1200" cap="none" spc="0" normalizeH="0" baseline="-2500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</a:t>
                      </a:r>
                      <a:r>
                        <a:rPr kumimoji="0" 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eq</a:t>
                      </a:r>
                    </a:p>
                    <a:p>
                      <a:pPr marL="0" marR="0" lvl="0" indent="0" algn="ctr" defTabSz="914400" rtl="0" eaLnBrk="1" fontAlgn="b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(8.94% NDC) </a:t>
                      </a:r>
                    </a:p>
                  </a:txBody>
                  <a:tcPr marL="36000" marR="36000">
                    <a:lnL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US" sz="1200" u="none" strike="noStrike" cap="none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65.23 </a:t>
                      </a:r>
                      <a:r>
                        <a:rPr kumimoji="0" 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MtCO</a:t>
                      </a:r>
                      <a:r>
                        <a:rPr kumimoji="0" lang="en-US" sz="1200" b="0" i="0" u="none" strike="noStrike" kern="1200" cap="none" spc="0" normalizeH="0" baseline="-2500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</a:t>
                      </a:r>
                      <a:r>
                        <a:rPr kumimoji="0" 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eq</a:t>
                      </a:r>
                      <a:endParaRPr kumimoji="0" lang="th-TH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kumimoji="0" lang="th-TH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(11.75</a:t>
                      </a:r>
                      <a:r>
                        <a:rPr kumimoji="0" 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% NDC)</a:t>
                      </a:r>
                      <a:endParaRPr lang="en-US" sz="12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36000" marR="36000">
                    <a:lnL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200" b="0" i="0" u="none" strike="noStrike" kern="1200" cap="none" spc="-6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  <a:sym typeface="Arial"/>
                        </a:rPr>
                        <a:t>อยู่ระหว่างการพิจารณาของคณะอนุกรรมการ </a:t>
                      </a:r>
                      <a:r>
                        <a:rPr kumimoji="0" lang="en-US" sz="1200" b="0" i="0" u="none" strike="noStrike" kern="1200" cap="none" spc="-6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  <a:sym typeface="Arial"/>
                        </a:rPr>
                        <a:t>CC </a:t>
                      </a:r>
                      <a:r>
                        <a:rPr kumimoji="0" lang="th-TH" sz="1200" b="0" i="0" u="none" strike="noStrike" kern="1200" cap="none" spc="-6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  <a:sym typeface="Arial"/>
                        </a:rPr>
                        <a:t>ด้านวิชาการและฐานข้อมูล</a:t>
                      </a:r>
                      <a:endParaRPr kumimoji="0" lang="en-US" sz="1200" b="0" i="0" u="none" strike="noStrike" kern="1200" cap="none" spc="-6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  <a:sym typeface="Arial"/>
                      </a:endParaRPr>
                    </a:p>
                  </a:txBody>
                  <a:tcPr marL="36000" marR="36000">
                    <a:lnL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rtl="0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CC"/>
                        </a:buClr>
                        <a:buSzPts val="1600"/>
                        <a:buFont typeface="Sarabun"/>
                        <a:buNone/>
                      </a:pPr>
                      <a:r>
                        <a:rPr kumimoji="0" lang="th-TH" sz="12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  <a:sym typeface="Sarabun"/>
                        </a:rPr>
                        <a:t>ปี 2564 = </a:t>
                      </a:r>
                      <a:endParaRPr kumimoji="0" lang="en-US" sz="1200" b="0" i="0" u="none" strike="noStrike" kern="1200" cap="none" spc="0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  <a:sym typeface="Sarabun"/>
                      </a:endParaRPr>
                    </a:p>
                    <a:p>
                      <a:pPr marL="0" marR="0" lvl="0" indent="0" algn="ctr" rtl="0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CC"/>
                        </a:buClr>
                        <a:buSzPts val="1600"/>
                        <a:buFont typeface="Sarabun"/>
                        <a:buNone/>
                      </a:pPr>
                      <a:r>
                        <a:rPr kumimoji="0" lang="th-TH" sz="12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  <a:sym typeface="Sarabun"/>
                        </a:rPr>
                        <a:t>60.33 </a:t>
                      </a:r>
                      <a:r>
                        <a:rPr kumimoji="0" lang="en-US" sz="12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MtCO</a:t>
                      </a:r>
                      <a:r>
                        <a:rPr kumimoji="0" lang="en-US" sz="1200" b="0" i="0" u="none" strike="noStrike" kern="1200" cap="none" spc="0" normalizeH="0" baseline="-2500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</a:t>
                      </a:r>
                      <a:r>
                        <a:rPr kumimoji="0" lang="en-US" sz="12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eq</a:t>
                      </a:r>
                    </a:p>
                    <a:p>
                      <a:pPr marL="0" marR="0" lvl="0" indent="0" algn="ctr" rtl="0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CC"/>
                        </a:buClr>
                        <a:buSzPts val="1600"/>
                        <a:buFont typeface="Sarabun"/>
                        <a:buNone/>
                      </a:pPr>
                      <a:r>
                        <a:rPr kumimoji="0" lang="en-US" sz="12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  <a:sym typeface="Sarabun"/>
                        </a:rPr>
                        <a:t>(</a:t>
                      </a:r>
                      <a:r>
                        <a:rPr kumimoji="0" lang="th-TH" sz="12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  <a:sym typeface="Sarabun"/>
                        </a:rPr>
                        <a:t>10.87</a:t>
                      </a:r>
                      <a:r>
                        <a:rPr kumimoji="0" lang="en-US" sz="12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  <a:sym typeface="Sarabun"/>
                        </a:rPr>
                        <a:t>% NDC)</a:t>
                      </a:r>
                    </a:p>
                  </a:txBody>
                  <a:tcPr marL="36000" marR="36000">
                    <a:lnL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rtl="0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CC"/>
                        </a:buClr>
                        <a:buSzPts val="1600"/>
                        <a:buFont typeface="Sarabun"/>
                        <a:buNone/>
                      </a:pPr>
                      <a:r>
                        <a:rPr lang="th-TH" sz="1200" u="none" strike="noStrike" cap="none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ปี 2565 = </a:t>
                      </a:r>
                      <a:br>
                        <a:rPr lang="th-TH" sz="1200" u="none" strike="noStrike" cap="none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</a:br>
                      <a:r>
                        <a:rPr lang="th-TH" sz="1200" u="none" strike="noStrike" cap="none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60.43 </a:t>
                      </a:r>
                      <a:r>
                        <a:rPr lang="en-US" sz="1200" u="none" strike="noStrike" cap="none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MtCO2eq </a:t>
                      </a:r>
                    </a:p>
                    <a:p>
                      <a:pPr marL="0" marR="0" lvl="0" indent="0" algn="ctr" rtl="0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CC"/>
                        </a:buClr>
                        <a:buSzPts val="1600"/>
                        <a:buFont typeface="Sarabun"/>
                        <a:buNone/>
                      </a:pPr>
                      <a:r>
                        <a:rPr lang="en-US" sz="1200" u="none" strike="noStrike" cap="none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(</a:t>
                      </a:r>
                      <a:r>
                        <a:rPr lang="th-TH" sz="1200" u="none" strike="noStrike" cap="none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10.89</a:t>
                      </a:r>
                      <a:r>
                        <a:rPr lang="en-US" sz="1200" u="none" strike="noStrike" cap="none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% NDC)</a:t>
                      </a:r>
                    </a:p>
                  </a:txBody>
                  <a:tcPr marL="36000" marR="36000">
                    <a:lnL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ปี 2566</a:t>
                      </a:r>
                      <a:r>
                        <a:rPr kumimoji="0" 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=</a:t>
                      </a:r>
                      <a:endParaRPr kumimoji="0" lang="th-TH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  <a:p>
                      <a:pPr marL="0" marR="0" lvl="0" indent="0" algn="ctr" defTabSz="914400" rtl="0" eaLnBrk="1" fontAlgn="b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6</a:t>
                      </a:r>
                      <a:r>
                        <a:rPr kumimoji="0" lang="th-TH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4.31 </a:t>
                      </a:r>
                      <a:r>
                        <a:rPr kumimoji="0" lang="en-US" sz="12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MtCO</a:t>
                      </a:r>
                      <a:r>
                        <a:rPr kumimoji="0" lang="en-US" sz="1200" b="0" i="0" u="none" strike="noStrike" kern="1200" cap="none" spc="0" normalizeH="0" baseline="-2500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</a:t>
                      </a:r>
                      <a:r>
                        <a:rPr kumimoji="0" lang="en-US" sz="12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eq </a:t>
                      </a:r>
                    </a:p>
                    <a:p>
                      <a:pPr marL="0" marR="0" lvl="0" indent="0" algn="ctr" defTabSz="914400" rtl="0" eaLnBrk="1" fontAlgn="b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(1</a:t>
                      </a:r>
                      <a:r>
                        <a:rPr kumimoji="0" lang="th-TH" sz="12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1.59</a:t>
                      </a:r>
                      <a:r>
                        <a:rPr kumimoji="0" lang="en-US" sz="12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% NDC)</a:t>
                      </a:r>
                      <a:endParaRPr kumimoji="0" lang="th-TH" sz="1200" b="0" i="0" u="none" strike="noStrike" kern="1200" cap="none" spc="0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36000" marR="36000">
                    <a:lnL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ปี 2567</a:t>
                      </a:r>
                      <a:r>
                        <a:rPr kumimoji="0" 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=</a:t>
                      </a:r>
                      <a:endParaRPr kumimoji="0" lang="th-TH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  <a:p>
                      <a:pPr marL="0" marR="0" lvl="0" indent="0" algn="ctr" defTabSz="914400" rtl="0" eaLnBrk="1" fontAlgn="b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68.9</a:t>
                      </a:r>
                      <a:r>
                        <a:rPr kumimoji="0" 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0</a:t>
                      </a:r>
                      <a:r>
                        <a:rPr kumimoji="0" lang="th-TH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kumimoji="0" lang="en-US" sz="12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MtCO</a:t>
                      </a:r>
                      <a:r>
                        <a:rPr kumimoji="0" lang="en-US" sz="1200" b="0" i="0" u="none" strike="noStrike" kern="1200" cap="none" spc="0" normalizeH="0" baseline="-2500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</a:t>
                      </a:r>
                      <a:r>
                        <a:rPr kumimoji="0" lang="en-US" sz="12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eq</a:t>
                      </a:r>
                      <a:endParaRPr kumimoji="0" lang="th-TH" sz="1200" b="0" i="0" u="none" strike="noStrike" kern="1200" cap="none" spc="0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  <a:p>
                      <a:pPr marL="0" marR="0" lvl="0" indent="0" algn="ctr" defTabSz="914400" rtl="0" eaLnBrk="1" fontAlgn="b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</a:t>
                      </a:r>
                      <a:r>
                        <a:rPr kumimoji="0" lang="th-TH" sz="12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12.42</a:t>
                      </a:r>
                      <a:r>
                        <a:rPr kumimoji="0" lang="en-US" sz="12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% NDC)</a:t>
                      </a:r>
                      <a:endParaRPr kumimoji="0" lang="th-TH" sz="1200" b="0" i="0" u="none" strike="noStrike" kern="1200" cap="none" spc="0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36000" marR="36000">
                    <a:lnL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ปี 2568</a:t>
                      </a:r>
                      <a:r>
                        <a:rPr kumimoji="0" 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=</a:t>
                      </a:r>
                      <a:endParaRPr kumimoji="0" lang="th-TH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  <a:p>
                      <a:pPr marL="0" marR="0" lvl="0" indent="0" algn="ctr" defTabSz="914400" rtl="0" eaLnBrk="1" fontAlgn="b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87.0</a:t>
                      </a:r>
                      <a:r>
                        <a:rPr kumimoji="0" 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</a:t>
                      </a:r>
                      <a:r>
                        <a:rPr kumimoji="0" lang="th-TH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kumimoji="0" lang="en-US" sz="12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MtCO</a:t>
                      </a:r>
                      <a:r>
                        <a:rPr kumimoji="0" lang="en-US" sz="1200" b="0" i="0" u="none" strike="noStrike" kern="1200" cap="none" spc="0" normalizeH="0" baseline="-2500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</a:t>
                      </a:r>
                      <a:r>
                        <a:rPr kumimoji="0" lang="en-US" sz="12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eq</a:t>
                      </a:r>
                      <a:endParaRPr kumimoji="0" lang="th-TH" sz="1200" b="0" i="0" u="none" strike="noStrike" kern="1200" cap="none" spc="0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  <a:p>
                      <a:pPr marL="0" marR="0" lvl="0" indent="0" algn="ctr" defTabSz="914400" rtl="0" eaLnBrk="1" fontAlgn="b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(1</a:t>
                      </a:r>
                      <a:r>
                        <a:rPr kumimoji="0" lang="th-TH" sz="12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5.68</a:t>
                      </a:r>
                      <a:r>
                        <a:rPr kumimoji="0" lang="en-US" sz="12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% NDC)</a:t>
                      </a:r>
                      <a:endParaRPr kumimoji="0" lang="th-TH" sz="1200" b="0" i="0" u="none" strike="noStrike" kern="1200" cap="none" spc="0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36000" marR="36000">
                    <a:lnL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14029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b="1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ผลล่าช้า</a:t>
                      </a:r>
                      <a:r>
                        <a:rPr lang="en-US" sz="1200" b="1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</a:p>
                    <a:p>
                      <a:pPr marL="0" marR="0" lvl="0" indent="0" algn="ctr" defTabSz="914400" rtl="0" eaLnBrk="1" fontAlgn="b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1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(Lag Time</a:t>
                      </a:r>
                      <a:r>
                        <a:rPr lang="th-TH" sz="1200" b="1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) </a:t>
                      </a:r>
                      <a:r>
                        <a:rPr lang="en-US" sz="1200" b="1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</a:t>
                      </a:r>
                      <a:r>
                        <a:rPr lang="th-TH" sz="1200" b="1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ปี </a:t>
                      </a:r>
                      <a:endParaRPr kumimoji="0" lang="en-US" sz="1200" b="1" i="0" u="none" strike="noStrike" kern="1200" cap="none" spc="-4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36000" marR="36000">
                    <a:lnL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256</a:t>
                      </a:r>
                      <a:r>
                        <a:rPr kumimoji="0" 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4 </a:t>
                      </a:r>
                    </a:p>
                  </a:txBody>
                  <a:tcPr marL="36000" marR="36000">
                    <a:lnL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th-TH" sz="12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2565</a:t>
                      </a:r>
                      <a:endParaRPr lang="en-US" sz="12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36000" marR="36000">
                    <a:lnL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200" b="0" i="0" u="none" strike="noStrike" kern="1200" cap="none" spc="-4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  <a:sym typeface="Arial"/>
                        </a:rPr>
                        <a:t>2566</a:t>
                      </a:r>
                      <a:endParaRPr kumimoji="0" lang="en-US" sz="1200" b="0" i="0" u="none" strike="noStrike" kern="1200" cap="none" spc="-4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  <a:sym typeface="Arial"/>
                      </a:endParaRPr>
                    </a:p>
                  </a:txBody>
                  <a:tcPr marL="36000" marR="36000">
                    <a:lnL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rtl="0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CC"/>
                        </a:buClr>
                        <a:buSzPts val="1600"/>
                        <a:buFont typeface="Sarabun"/>
                        <a:buNone/>
                      </a:pPr>
                      <a:r>
                        <a:rPr kumimoji="0" lang="th-TH" sz="12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  <a:sym typeface="Sarabun"/>
                        </a:rPr>
                        <a:t>2564</a:t>
                      </a:r>
                      <a:endParaRPr kumimoji="0" lang="en-US" sz="1200" b="0" i="0" u="none" strike="noStrike" kern="1200" cap="none" spc="0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  <a:sym typeface="Sarabun"/>
                      </a:endParaRPr>
                    </a:p>
                  </a:txBody>
                  <a:tcPr marL="36000" marR="36000">
                    <a:lnL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rtl="0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CC"/>
                        </a:buClr>
                        <a:buSzPts val="1600"/>
                        <a:buFont typeface="Sarabun"/>
                        <a:buNone/>
                      </a:pPr>
                      <a:r>
                        <a:rPr lang="th-TH" sz="1200" u="none" strike="noStrike" cap="none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2565</a:t>
                      </a:r>
                      <a:endParaRPr lang="en-US" sz="1200" u="none" strike="noStrike" cap="none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ea typeface="Sarabun"/>
                        <a:cs typeface="TH SarabunPSK" panose="020B0500040200020003" pitchFamily="34" charset="-34"/>
                        <a:sym typeface="Sarabun"/>
                      </a:endParaRPr>
                    </a:p>
                  </a:txBody>
                  <a:tcPr marL="36000" marR="36000">
                    <a:lnL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2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2566</a:t>
                      </a:r>
                    </a:p>
                  </a:txBody>
                  <a:tcPr marL="36000" marR="36000">
                    <a:lnL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2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2567</a:t>
                      </a:r>
                    </a:p>
                  </a:txBody>
                  <a:tcPr marL="36000" marR="36000">
                    <a:lnL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2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2568</a:t>
                      </a:r>
                    </a:p>
                  </a:txBody>
                  <a:tcPr marL="36000" marR="36000">
                    <a:lnL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84562181"/>
                  </a:ext>
                </a:extLst>
              </a:tr>
            </a:tbl>
          </a:graphicData>
        </a:graphic>
      </p:graphicFrame>
      <p:sp>
        <p:nvSpPr>
          <p:cNvPr id="36" name="Rectangle 61">
            <a:extLst>
              <a:ext uri="{FF2B5EF4-FFF2-40B4-BE49-F238E27FC236}">
                <a16:creationId xmlns:a16="http://schemas.microsoft.com/office/drawing/2014/main" id="{0032EFB1-5326-F03F-14EF-4D2FEAE26ACF}"/>
              </a:ext>
            </a:extLst>
          </p:cNvPr>
          <p:cNvSpPr/>
          <p:nvPr/>
        </p:nvSpPr>
        <p:spPr>
          <a:xfrm>
            <a:off x="70899" y="5380292"/>
            <a:ext cx="9024629" cy="3928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625475" marR="0" lvl="0" indent="-625475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536575" algn="l"/>
              </a:tabLst>
              <a:defRPr/>
            </a:pPr>
            <a:r>
              <a:rPr kumimoji="0" lang="th-TH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หมายเหตุ 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	- </a:t>
            </a:r>
            <a:r>
              <a:rPr kumimoji="0" lang="th-TH" sz="1200" b="0" i="0" u="none" strike="noStrike" kern="1200" cap="none" spc="-3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ข้อมูลพื้นฐาน ปี 2566</a:t>
            </a:r>
            <a:r>
              <a:rPr kumimoji="0" lang="en-US" sz="1200" b="0" i="0" u="none" strike="noStrike" kern="1200" cap="none" spc="-3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th-TH" sz="1200" b="0" i="0" u="none" strike="noStrike" kern="1200" cap="none" spc="-3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เป็นต้นไป เป็นค่าเป้าหมายตามแผนปฏิบัติการด้านการลดก๊าซเรือนกระจกของประเทศ ปี พ.ศ. 2564 –2573 (</a:t>
            </a:r>
            <a:r>
              <a:rPr kumimoji="0" lang="en-US" sz="1200" b="0" i="0" u="none" strike="noStrike" kern="1200" cap="none" spc="-3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NDC Action Plan on Mitigation 2021 - 2030)</a:t>
            </a:r>
            <a:r>
              <a:rPr kumimoji="0" lang="th-TH" sz="1200" b="0" i="0" u="none" strike="noStrike" kern="1200" cap="none" spc="-3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endParaRPr kumimoji="0" lang="en-US" sz="1200" b="0" i="0" u="none" strike="noStrike" kern="1200" cap="none" spc="-3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  <a:p>
            <a:pPr marL="625475" marR="0" lvl="0" indent="-90488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- </a:t>
            </a:r>
            <a:r>
              <a:rPr kumimoji="0" lang="th-TH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รายงานผลล่าช้า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(Lag Time</a:t>
            </a:r>
            <a:r>
              <a:rPr kumimoji="0" lang="th-TH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) 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2</a:t>
            </a:r>
            <a:r>
              <a:rPr kumimoji="0" lang="th-TH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ปี </a:t>
            </a: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graphicFrame>
        <p:nvGraphicFramePr>
          <p:cNvPr id="37" name="Table 15">
            <a:extLst>
              <a:ext uri="{FF2B5EF4-FFF2-40B4-BE49-F238E27FC236}">
                <a16:creationId xmlns:a16="http://schemas.microsoft.com/office/drawing/2014/main" id="{4F65979A-5561-4948-5037-52A674DD6A0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95783959"/>
              </p:ext>
            </p:extLst>
          </p:nvPr>
        </p:nvGraphicFramePr>
        <p:xfrm>
          <a:off x="7600953" y="5671793"/>
          <a:ext cx="4547503" cy="816098"/>
        </p:xfrm>
        <a:graphic>
          <a:graphicData uri="http://schemas.openxmlformats.org/drawingml/2006/table">
            <a:tbl>
              <a:tblPr firstRow="1" bandRow="1"/>
              <a:tblGrid>
                <a:gridCol w="166641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6783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41325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119428">
                <a:tc gridSpan="3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kern="1200" noProof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เกณฑ์การประเมิน</a:t>
                      </a:r>
                      <a:r>
                        <a:rPr lang="en-US" sz="1400" kern="1200" noProof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th-TH" sz="1400" kern="1200" noProof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รอบที่ </a:t>
                      </a:r>
                      <a:r>
                        <a:rPr lang="en-US" sz="1400" kern="1200" noProof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</a:t>
                      </a:r>
                      <a:r>
                        <a:rPr lang="th-TH" sz="1400" kern="1200" noProof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(</a:t>
                      </a:r>
                      <a:r>
                        <a:rPr lang="en-US" sz="1400" kern="1200" noProof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12 </a:t>
                      </a:r>
                      <a:r>
                        <a:rPr lang="th-TH" sz="1400" kern="1200" noProof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เดือน) </a:t>
                      </a:r>
                      <a:endParaRPr lang="en-US" sz="1400" kern="1200" noProof="0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0" marR="121936" marT="43738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 dirty="0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 dirty="0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52392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เป้าหมายขั้นต้น (50)</a:t>
                      </a:r>
                    </a:p>
                  </a:txBody>
                  <a:tcPr marL="121936" marR="121936" marT="43738" marB="43738">
                    <a:lnL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1EFD8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เป้าหมายมาตรฐาน (</a:t>
                      </a:r>
                      <a:r>
                        <a:rPr lang="en-US" sz="1400" b="1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75</a:t>
                      </a:r>
                      <a:r>
                        <a:rPr lang="th-TH" sz="1400" b="1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</a:p>
                  </a:txBody>
                  <a:tcPr marL="121936" marR="121936" marT="43738" marB="43738"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70AD47">
                        <a:lumMod val="40000"/>
                        <a:lumOff val="6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เป้าหมายขั้นสูง (100)</a:t>
                      </a:r>
                    </a:p>
                  </a:txBody>
                  <a:tcPr marL="121936" marR="121936" marT="43738" marB="43738"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70AD47">
                        <a:lumMod val="60000"/>
                        <a:lumOff val="4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35061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66 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MtCO</a:t>
                      </a:r>
                      <a:r>
                        <a:rPr lang="en-US" sz="1400" baseline="-250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eq</a:t>
                      </a:r>
                      <a:endParaRPr lang="th-TH" sz="14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2000" marR="72000" marT="43738" marB="43738">
                    <a:lnL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69 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MtCO</a:t>
                      </a:r>
                      <a:r>
                        <a:rPr lang="en-US" sz="1400" baseline="-250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eq</a:t>
                      </a:r>
                      <a:endParaRPr kumimoji="0" lang="en-US" sz="1400" b="0" i="0" u="none" strike="noStrike" kern="1200" cap="none" spc="0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72000" marR="72000" marT="43738" marB="43738"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72 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MtCO</a:t>
                      </a:r>
                      <a:r>
                        <a:rPr lang="en-US" sz="1400" baseline="-250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eq</a:t>
                      </a:r>
                      <a:endParaRPr kumimoji="0" lang="en-US" sz="1400" b="0" i="0" u="none" strike="noStrike" kern="1200" cap="none" spc="0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72000" marR="72000" marT="43738" marB="43738"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aphicFrame>
        <p:nvGraphicFramePr>
          <p:cNvPr id="38" name="Table 16">
            <a:extLst>
              <a:ext uri="{FF2B5EF4-FFF2-40B4-BE49-F238E27FC236}">
                <a16:creationId xmlns:a16="http://schemas.microsoft.com/office/drawing/2014/main" id="{BBDDA0CE-3982-5F0C-50F2-1D8A5732F4E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93491761"/>
              </p:ext>
            </p:extLst>
          </p:nvPr>
        </p:nvGraphicFramePr>
        <p:xfrm>
          <a:off x="70899" y="5666878"/>
          <a:ext cx="7481398" cy="976118"/>
        </p:xfrm>
        <a:graphic>
          <a:graphicData uri="http://schemas.openxmlformats.org/drawingml/2006/table">
            <a:tbl>
              <a:tblPr firstRow="1" bandRow="1"/>
              <a:tblGrid>
                <a:gridCol w="240430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53419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54290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196559">
                <a:tc gridSpan="3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เกณฑ์การประเมิน</a:t>
                      </a:r>
                      <a:r>
                        <a:rPr lang="en-US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รอบที่ </a:t>
                      </a:r>
                      <a:r>
                        <a:rPr lang="en-US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</a:t>
                      </a: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(</a:t>
                      </a:r>
                      <a:r>
                        <a:rPr lang="en-US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6 </a:t>
                      </a: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เดือน) </a:t>
                      </a:r>
                      <a:endParaRPr lang="en-US" sz="1400" kern="1200" noProof="0" dirty="0">
                        <a:solidFill>
                          <a:schemeClr val="dk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0" marR="121936" marT="43738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 dirty="0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 dirty="0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เป้าหมายขั้นต้น (50)</a:t>
                      </a:r>
                    </a:p>
                  </a:txBody>
                  <a:tcPr marL="121936" marR="121936" marT="43738" marB="43738">
                    <a:lnL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1EFD8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เป้าหมายมาตรฐาน (</a:t>
                      </a:r>
                      <a:r>
                        <a:rPr lang="en-US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75</a:t>
                      </a: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</a:p>
                  </a:txBody>
                  <a:tcPr marL="121936" marR="121936" marT="43738" marB="43738"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70AD47">
                        <a:lumMod val="40000"/>
                        <a:lumOff val="6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เป้าหมายขั้นสูง (100)</a:t>
                      </a:r>
                    </a:p>
                  </a:txBody>
                  <a:tcPr marL="121936" marR="121936" marT="43738" marB="43738"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70AD47">
                        <a:lumMod val="60000"/>
                        <a:lumOff val="4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53844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400" spc="-1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ประชุมหารือกำหนดมาตรการติดตามผลการลดก๊าซเรือนกระจก ปี พ.ศ. 2567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endParaRPr lang="th-TH" sz="1400" kern="1200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121936" marR="121936" marT="43738" marB="43738">
                    <a:lnL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อบรมการตรวจวัด รายงาน และทวนสอบการลด</a:t>
                      </a:r>
                      <a:b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</a:b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ก๊าซเรือนกระจก 5 รายสาขา </a:t>
                      </a:r>
                      <a:endParaRPr kumimoji="0" lang="th-TH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121936" marR="121936" marT="43738" marB="43738" anchor="ctr"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นำข้อมูลกิจกรรม ปี พ.ศ. 2567 เข้าในแบบฟอร์ม      การคำนวณการลดก๊าซเรือนกระจก </a:t>
                      </a:r>
                      <a:endParaRPr kumimoji="0" lang="th-TH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121936" marR="121936" marT="43738" marB="43738" anchor="ctr"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39" name="Google Shape;254;p8">
            <a:extLst>
              <a:ext uri="{FF2B5EF4-FFF2-40B4-BE49-F238E27FC236}">
                <a16:creationId xmlns:a16="http://schemas.microsoft.com/office/drawing/2014/main" id="{7770F9C3-A9ED-799D-84CB-53D9E7E4EC64}"/>
              </a:ext>
            </a:extLst>
          </p:cNvPr>
          <p:cNvSpPr/>
          <p:nvPr/>
        </p:nvSpPr>
        <p:spPr>
          <a:xfrm>
            <a:off x="9435637" y="1260845"/>
            <a:ext cx="2756362" cy="2950770"/>
          </a:xfrm>
          <a:prstGeom prst="rect">
            <a:avLst/>
          </a:prstGeom>
          <a:solidFill>
            <a:srgbClr val="F2F2F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Font typeface="Calibri"/>
              <a:buNone/>
              <a:tabLst/>
              <a:defRPr/>
            </a:pPr>
            <a:endParaRPr kumimoji="0" sz="12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H SarabunPSK" panose="020B0500040200020003" pitchFamily="34" charset="-34"/>
              <a:ea typeface="Calibri"/>
              <a:cs typeface="TH SarabunPSK" panose="020B0500040200020003" pitchFamily="34" charset="-34"/>
              <a:sym typeface="Calibri"/>
            </a:endParaRPr>
          </a:p>
        </p:txBody>
      </p:sp>
      <p:sp>
        <p:nvSpPr>
          <p:cNvPr id="40" name="Google Shape;260;p8">
            <a:extLst>
              <a:ext uri="{FF2B5EF4-FFF2-40B4-BE49-F238E27FC236}">
                <a16:creationId xmlns:a16="http://schemas.microsoft.com/office/drawing/2014/main" id="{E4160954-F772-0428-E4AD-CAD4A93E51D1}"/>
              </a:ext>
            </a:extLst>
          </p:cNvPr>
          <p:cNvSpPr/>
          <p:nvPr/>
        </p:nvSpPr>
        <p:spPr>
          <a:xfrm>
            <a:off x="8741229" y="653254"/>
            <a:ext cx="935076" cy="307736"/>
          </a:xfrm>
          <a:prstGeom prst="rect">
            <a:avLst/>
          </a:prstGeom>
          <a:solidFill>
            <a:srgbClr val="F2F2F2"/>
          </a:solidFill>
          <a:ln>
            <a:noFill/>
          </a:ln>
        </p:spPr>
        <p:txBody>
          <a:bodyPr spcFirstLastPara="1" wrap="square" lIns="91425" tIns="45700" rIns="91425" bIns="45700" anchor="ctr" anchorCtr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Sarabun"/>
              <a:buNone/>
              <a:tabLst/>
              <a:defRPr/>
            </a:pPr>
            <a:r>
              <a:rPr kumimoji="0" lang="th-TH" sz="14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รหัส : 180301</a:t>
            </a:r>
          </a:p>
        </p:txBody>
      </p:sp>
      <p:cxnSp>
        <p:nvCxnSpPr>
          <p:cNvPr id="41" name="Google Shape;268;p8">
            <a:extLst>
              <a:ext uri="{FF2B5EF4-FFF2-40B4-BE49-F238E27FC236}">
                <a16:creationId xmlns:a16="http://schemas.microsoft.com/office/drawing/2014/main" id="{715C7AE1-24B0-74BD-B9CF-AA9965ED989A}"/>
              </a:ext>
            </a:extLst>
          </p:cNvPr>
          <p:cNvCxnSpPr>
            <a:cxnSpLocks/>
          </p:cNvCxnSpPr>
          <p:nvPr/>
        </p:nvCxnSpPr>
        <p:spPr>
          <a:xfrm rot="16200000" flipH="1">
            <a:off x="9570749" y="909797"/>
            <a:ext cx="445022" cy="233910"/>
          </a:xfrm>
          <a:prstGeom prst="bentConnector3">
            <a:avLst>
              <a:gd name="adj1" fmla="val 1078"/>
            </a:avLst>
          </a:prstGeom>
          <a:noFill/>
          <a:ln w="9525" cap="flat" cmpd="sng">
            <a:solidFill>
              <a:srgbClr val="3B9B33"/>
            </a:solidFill>
            <a:prstDash val="solid"/>
            <a:miter lim="800000"/>
            <a:headEnd type="oval" w="med" len="med"/>
            <a:tailEnd type="oval" w="med" len="med"/>
          </a:ln>
        </p:spPr>
      </p:cxnSp>
      <p:sp>
        <p:nvSpPr>
          <p:cNvPr id="42" name="TextBox 51">
            <a:extLst>
              <a:ext uri="{FF2B5EF4-FFF2-40B4-BE49-F238E27FC236}">
                <a16:creationId xmlns:a16="http://schemas.microsoft.com/office/drawing/2014/main" id="{A9CF79E4-D945-9B05-BE0C-4400B9A2003D}"/>
              </a:ext>
            </a:extLst>
          </p:cNvPr>
          <p:cNvSpPr txBox="1"/>
          <p:nvPr/>
        </p:nvSpPr>
        <p:spPr>
          <a:xfrm>
            <a:off x="9900717" y="657770"/>
            <a:ext cx="2268000" cy="4801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4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ปริมาณการปล่อยก๊าซเรือนกระจกโดยรวมลดลงจากกรณีปกติ</a:t>
            </a:r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</a:endParaRPr>
          </a:p>
        </p:txBody>
      </p:sp>
      <p:sp>
        <p:nvSpPr>
          <p:cNvPr id="43" name="Google Shape;262;p8">
            <a:extLst>
              <a:ext uri="{FF2B5EF4-FFF2-40B4-BE49-F238E27FC236}">
                <a16:creationId xmlns:a16="http://schemas.microsoft.com/office/drawing/2014/main" id="{A69B2364-4748-91FB-EED9-DDB4B72CF9C5}"/>
              </a:ext>
            </a:extLst>
          </p:cNvPr>
          <p:cNvSpPr/>
          <p:nvPr/>
        </p:nvSpPr>
        <p:spPr>
          <a:xfrm>
            <a:off x="9872436" y="1380771"/>
            <a:ext cx="2398070" cy="38775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1089025" marR="0" lvl="0" indent="-1089025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Sarabun"/>
              <a:buNone/>
              <a:tabLst/>
              <a:defRPr/>
            </a:pPr>
            <a:r>
              <a:rPr kumimoji="0" lang="th-TH" sz="12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ยุทธศาสตร์ชาติ </a:t>
            </a:r>
            <a:r>
              <a:rPr kumimoji="0" lang="th-TH" sz="1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: การสร้างการเติบโตบนคุณภาพชีวิต</a:t>
            </a:r>
            <a:br>
              <a:rPr kumimoji="0" lang="th-TH" sz="1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</a:br>
            <a:r>
              <a:rPr kumimoji="0" lang="th-TH" sz="1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ที่เป็นมิตรต่อสิ่งแวดล้อม</a:t>
            </a:r>
            <a:endParaRPr kumimoji="0" sz="12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H SarabunPSK" panose="020B0500040200020003" pitchFamily="34" charset="-34"/>
              <a:ea typeface="Sarabun"/>
              <a:cs typeface="TH SarabunPSK" panose="020B0500040200020003" pitchFamily="34" charset="-34"/>
              <a:sym typeface="Sarabun"/>
            </a:endParaRPr>
          </a:p>
        </p:txBody>
      </p:sp>
      <p:sp>
        <p:nvSpPr>
          <p:cNvPr id="44" name="Google Shape;263;p8">
            <a:extLst>
              <a:ext uri="{FF2B5EF4-FFF2-40B4-BE49-F238E27FC236}">
                <a16:creationId xmlns:a16="http://schemas.microsoft.com/office/drawing/2014/main" id="{EA261B29-A595-9ECF-1A94-DDF7D7D7AEC1}"/>
              </a:ext>
            </a:extLst>
          </p:cNvPr>
          <p:cNvSpPr/>
          <p:nvPr/>
        </p:nvSpPr>
        <p:spPr>
          <a:xfrm>
            <a:off x="9943972" y="2064673"/>
            <a:ext cx="2224745" cy="20309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6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Sarabun"/>
              <a:buNone/>
              <a:tabLst/>
              <a:defRPr/>
            </a:pPr>
            <a:r>
              <a:rPr kumimoji="0" lang="th-TH" sz="12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แผนแม่บท </a:t>
            </a:r>
            <a:r>
              <a:rPr kumimoji="0" lang="th-TH" sz="1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: ประเด็นที่ 18 การเติบโตอย่างยั่งยืน</a:t>
            </a:r>
            <a:endParaRPr kumimoji="0" sz="12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H SarabunPSK" panose="020B0500040200020003" pitchFamily="34" charset="-34"/>
              <a:ea typeface="Sarabun"/>
              <a:cs typeface="TH SarabunPSK" panose="020B0500040200020003" pitchFamily="34" charset="-34"/>
              <a:sym typeface="Sarabun"/>
            </a:endParaRPr>
          </a:p>
        </p:txBody>
      </p:sp>
      <p:pic>
        <p:nvPicPr>
          <p:cNvPr id="45" name="Picture 205">
            <a:extLst>
              <a:ext uri="{FF2B5EF4-FFF2-40B4-BE49-F238E27FC236}">
                <a16:creationId xmlns:a16="http://schemas.microsoft.com/office/drawing/2014/main" id="{0AA69E14-63C3-E11B-D29A-2B2E309AA45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479181" y="1328649"/>
            <a:ext cx="465080" cy="484104"/>
          </a:xfrm>
          <a:prstGeom prst="rect">
            <a:avLst/>
          </a:prstGeom>
        </p:spPr>
      </p:pic>
      <p:pic>
        <p:nvPicPr>
          <p:cNvPr id="46" name="Picture 40" descr="18) แผนแม่บทประเด็น การเติบโตอย่างยั่งยืน – NSCR">
            <a:extLst>
              <a:ext uri="{FF2B5EF4-FFF2-40B4-BE49-F238E27FC236}">
                <a16:creationId xmlns:a16="http://schemas.microsoft.com/office/drawing/2014/main" id="{D9962F20-EEA9-FE54-6CE3-16E8D3C35AB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67411" y="1867085"/>
            <a:ext cx="495571" cy="4955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7" name="Google Shape;337;p10">
            <a:extLst>
              <a:ext uri="{FF2B5EF4-FFF2-40B4-BE49-F238E27FC236}">
                <a16:creationId xmlns:a16="http://schemas.microsoft.com/office/drawing/2014/main" id="{1A8AA2B6-FF63-A538-9667-7CFE6DDEEC97}"/>
              </a:ext>
            </a:extLst>
          </p:cNvPr>
          <p:cNvSpPr/>
          <p:nvPr/>
        </p:nvSpPr>
        <p:spPr>
          <a:xfrm>
            <a:off x="9492343" y="2310836"/>
            <a:ext cx="2723720" cy="6832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Sarabun"/>
              <a:buNone/>
              <a:tabLst/>
              <a:defRPr/>
            </a:pPr>
            <a:r>
              <a:rPr kumimoji="0" lang="th-TH" sz="1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แผนแม่บทย่อย </a:t>
            </a:r>
            <a:r>
              <a:rPr kumimoji="0" lang="th-TH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:การสร้างการเติบโตอย่างยั่งยืนบนสังคมที่เป็นมิตรต่อสภาพภูมิอากาศ</a:t>
            </a:r>
          </a:p>
          <a:p>
            <a:pPr>
              <a:lnSpc>
                <a:spcPct val="80000"/>
              </a:lnSpc>
              <a:buClr>
                <a:srgbClr val="000000"/>
              </a:buClr>
              <a:buSzPts val="1400"/>
              <a:defRPr/>
            </a:pPr>
            <a:r>
              <a:rPr lang="th-TH" sz="1200" b="1" dirty="0">
                <a:solidFill>
                  <a:srgbClr val="000000"/>
                </a:solidFill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เป้าหมายระดับแผนแม่บทย่อย </a:t>
            </a:r>
            <a:r>
              <a:rPr lang="th-TH" sz="1200" dirty="0">
                <a:solidFill>
                  <a:srgbClr val="000000"/>
                </a:solidFill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: การปล่อยก๊าซเรือนกระจกของประเทศไทยลดลง</a:t>
            </a:r>
          </a:p>
        </p:txBody>
      </p:sp>
      <p:graphicFrame>
        <p:nvGraphicFramePr>
          <p:cNvPr id="49" name="Google Shape;332;p10">
            <a:extLst>
              <a:ext uri="{FF2B5EF4-FFF2-40B4-BE49-F238E27FC236}">
                <a16:creationId xmlns:a16="http://schemas.microsoft.com/office/drawing/2014/main" id="{C5FE63F1-B11E-131F-C050-62782ED0CC5B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001353859"/>
              </p:ext>
            </p:extLst>
          </p:nvPr>
        </p:nvGraphicFramePr>
        <p:xfrm>
          <a:off x="9546771" y="2992124"/>
          <a:ext cx="2603116" cy="1124742"/>
        </p:xfrm>
        <a:graphic>
          <a:graphicData uri="http://schemas.openxmlformats.org/drawingml/2006/table">
            <a:tbl>
              <a:tblPr firstRow="1" bandRow="1">
                <a:noFill/>
              </a:tblPr>
              <a:tblGrid>
                <a:gridCol w="65077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5077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5077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5077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0">
                <a:tc gridSpan="4"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200" u="none" strike="noStrike" cap="none" dirty="0">
                          <a:solidFill>
                            <a:schemeClr val="dk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  <a:sym typeface="Sarabun"/>
                        </a:rPr>
                        <a:t>ค่าเป้าหมาย</a:t>
                      </a:r>
                      <a:endParaRPr sz="1200" u="none" strike="noStrike" cap="none" dirty="0">
                        <a:solidFill>
                          <a:schemeClr val="dk1"/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  <a:sym typeface="Sarabun"/>
                      </a:endParaRPr>
                    </a:p>
                  </a:txBody>
                  <a:tcPr marL="91450" marR="91450" marT="45725" marB="45725">
                    <a:lnL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200" u="none" strike="noStrike" cap="none" dirty="0">
                          <a:solidFill>
                            <a:schemeClr val="dk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  <a:sym typeface="Sarabun"/>
                        </a:rPr>
                        <a:t>2561-2565</a:t>
                      </a:r>
                      <a:endParaRPr sz="1200" dirty="0"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50" marR="91450" marT="45725" marB="45725">
                    <a:lnL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200" u="none" strike="noStrike" cap="none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  <a:sym typeface="Sarabun"/>
                        </a:rPr>
                        <a:t>2566-2570</a:t>
                      </a:r>
                      <a:endParaRPr sz="12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50" marR="91450" marT="45725" marB="45725">
                    <a:lnL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200" u="none" strike="noStrike" cap="none" dirty="0">
                          <a:solidFill>
                            <a:schemeClr val="dk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  <a:sym typeface="Sarabun"/>
                        </a:rPr>
                        <a:t>2571-2575</a:t>
                      </a:r>
                      <a:endParaRPr sz="1200" dirty="0"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50" marR="91450" marT="45725" marB="45725">
                    <a:lnL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200" u="none" strike="noStrike" cap="none">
                          <a:solidFill>
                            <a:schemeClr val="dk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  <a:sym typeface="Sarabun"/>
                        </a:rPr>
                        <a:t>2576-2580</a:t>
                      </a:r>
                      <a:endParaRPr sz="1200"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50" marR="91450" marT="45725" marB="45725">
                    <a:lnL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200" u="none" strike="noStrike" cap="none" dirty="0">
                          <a:solidFill>
                            <a:schemeClr val="dk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  <a:sym typeface="Sarabun"/>
                        </a:rPr>
                        <a:t>ไม่น้อยกว่า </a:t>
                      </a:r>
                    </a:p>
                    <a:p>
                      <a:pPr marL="0" marR="0" lvl="0" indent="0" algn="ctr" rtl="0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200" u="none" strike="noStrike" cap="none" dirty="0">
                          <a:solidFill>
                            <a:schemeClr val="dk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  <a:sym typeface="Sarabun"/>
                        </a:rPr>
                        <a:t>ร้อยละ 12 </a:t>
                      </a:r>
                      <a:endParaRPr sz="1200" dirty="0"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50" marR="91450" marT="45725" marB="45725">
                    <a:lnL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200" u="none" strike="noStrike" cap="none" dirty="0">
                          <a:solidFill>
                            <a:srgbClr val="00800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  <a:sym typeface="Sarabun"/>
                        </a:rPr>
                        <a:t>ไม่น้อยกว่า</a:t>
                      </a:r>
                    </a:p>
                    <a:p>
                      <a:pPr marL="0" marR="0" lvl="0" indent="0" algn="ctr" rtl="0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200" u="none" strike="noStrike" cap="none" dirty="0">
                          <a:solidFill>
                            <a:srgbClr val="00800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  <a:sym typeface="Sarabun"/>
                        </a:rPr>
                        <a:t>ร้อยละ </a:t>
                      </a:r>
                      <a:r>
                        <a:rPr lang="en-US" sz="1200" u="none" strike="noStrike" cap="none" dirty="0">
                          <a:solidFill>
                            <a:srgbClr val="00800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  <a:sym typeface="Sarabun"/>
                        </a:rPr>
                        <a:t>20</a:t>
                      </a:r>
                      <a:endParaRPr sz="1200" u="none" strike="noStrike" cap="none" dirty="0">
                        <a:solidFill>
                          <a:srgbClr val="008000"/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  <a:sym typeface="Sarabun"/>
                      </a:endParaRPr>
                    </a:p>
                  </a:txBody>
                  <a:tcPr marL="91450" marR="91450" marT="45725" marB="45725">
                    <a:lnL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200" u="none" strike="noStrike" cap="none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  <a:sym typeface="Sarabun"/>
                        </a:rPr>
                        <a:t>ไม่น้อยกว่า</a:t>
                      </a:r>
                    </a:p>
                    <a:p>
                      <a:pPr marL="0" marR="0" lvl="0" indent="0" algn="ctr" rtl="0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200" u="none" strike="noStrike" cap="none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  <a:sym typeface="Sarabun"/>
                        </a:rPr>
                        <a:t>ร้อยละ </a:t>
                      </a:r>
                      <a:r>
                        <a:rPr lang="en-US" sz="1200" u="none" strike="noStrike" cap="none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  <a:sym typeface="Sarabun"/>
                        </a:rPr>
                        <a:t>3</a:t>
                      </a:r>
                      <a:r>
                        <a:rPr lang="th-TH" sz="1200" u="none" strike="noStrike" cap="none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  <a:sym typeface="Sarabun"/>
                        </a:rPr>
                        <a:t>0</a:t>
                      </a:r>
                    </a:p>
                  </a:txBody>
                  <a:tcPr marL="91450" marR="91450" marT="45725" marB="45725">
                    <a:lnL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200" u="none" strike="noStrike" cap="none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  <a:sym typeface="Sarabun"/>
                        </a:rPr>
                        <a:t>ไม่น้อยกว่า</a:t>
                      </a:r>
                    </a:p>
                    <a:p>
                      <a:pPr marL="0" marR="0" lvl="0" indent="0" algn="ctr" rtl="0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200" u="none" strike="noStrike" cap="none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  <a:sym typeface="Sarabun"/>
                        </a:rPr>
                        <a:t>ร้อยละ </a:t>
                      </a:r>
                      <a:r>
                        <a:rPr lang="en-US" sz="1200" u="none" strike="noStrike" cap="none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  <a:sym typeface="Sarabun"/>
                        </a:rPr>
                        <a:t>4</a:t>
                      </a:r>
                      <a:r>
                        <a:rPr lang="th-TH" sz="1200" u="none" strike="noStrike" cap="none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  <a:sym typeface="Sarabun"/>
                        </a:rPr>
                        <a:t>0</a:t>
                      </a:r>
                    </a:p>
                  </a:txBody>
                  <a:tcPr marL="91450" marR="91450" marT="45725" marB="45725">
                    <a:lnL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chemeClr val="l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50" name="Rectangle 14">
            <a:extLst>
              <a:ext uri="{FF2B5EF4-FFF2-40B4-BE49-F238E27FC236}">
                <a16:creationId xmlns:a16="http://schemas.microsoft.com/office/drawing/2014/main" id="{AF5C39CD-D850-0E4D-F734-BEAA18ADAA0A}"/>
              </a:ext>
            </a:extLst>
          </p:cNvPr>
          <p:cNvSpPr/>
          <p:nvPr/>
        </p:nvSpPr>
        <p:spPr>
          <a:xfrm>
            <a:off x="9365514" y="4299579"/>
            <a:ext cx="2772783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625475" marR="0" lvl="0" indent="-625475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536575" algn="l"/>
              </a:tabLst>
              <a:defRPr/>
            </a:pPr>
            <a:r>
              <a:rPr kumimoji="0" lang="th-TH" sz="1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หมายเหตุ 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	- </a:t>
            </a:r>
            <a:r>
              <a:rPr kumimoji="0" lang="th-TH" sz="1200" b="0" i="0" u="none" strike="noStrike" kern="1200" cap="none" spc="-3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ข้อมูลพื้นฐาน ปี 256</a:t>
            </a:r>
            <a:r>
              <a:rPr kumimoji="0" lang="en-US" sz="1200" b="0" i="0" u="none" strike="noStrike" kern="1200" cap="none" spc="-3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3</a:t>
            </a:r>
            <a:r>
              <a:rPr kumimoji="0" lang="th-TH" sz="1200" b="0" i="0" u="none" strike="noStrike" kern="1200" cap="none" spc="-3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-2565 เป็นผลการดำเนินงานตามเป้าหมาย </a:t>
            </a:r>
            <a:r>
              <a:rPr kumimoji="0" lang="en-US" sz="1200" b="0" i="0" u="none" strike="noStrike" kern="1200" cap="none" spc="-3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NAMA (</a:t>
            </a:r>
            <a:r>
              <a:rPr kumimoji="0" lang="th-TH" sz="1200" b="0" i="0" u="none" strike="noStrike" kern="1200" cap="none" spc="-3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เฉพาะภาคพลังงานและขนส่ง)</a:t>
            </a:r>
            <a:r>
              <a:rPr kumimoji="0" lang="en-US" sz="1200" b="0" i="0" u="none" strike="noStrike" kern="1200" cap="none" spc="-3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th-TH" sz="1200" b="0" i="0" u="none" strike="noStrike" kern="1200" cap="none" spc="-3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สำหรับปี 2566 เป็นต้นไป เป็นการดำเนินงานตามเป้าหมาย </a:t>
            </a:r>
            <a:r>
              <a:rPr kumimoji="0" lang="en-US" sz="1200" b="0" i="0" u="none" strike="noStrike" kern="1200" cap="none" spc="-3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NDC </a:t>
            </a:r>
            <a:r>
              <a:rPr kumimoji="0" lang="th-TH" sz="1200" b="0" i="0" u="none" strike="noStrike" kern="1200" cap="none" spc="-3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ซึ่งมีหลักการคำนวณแตกต่างกัน </a:t>
            </a:r>
            <a:endParaRPr kumimoji="0" lang="en-US" sz="1200" b="0" i="0" u="none" strike="noStrike" kern="1200" cap="none" spc="-3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  <a:p>
            <a:pPr marL="625475" marR="0" lvl="0" indent="-90488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- </a:t>
            </a:r>
            <a:r>
              <a:rPr kumimoji="0" lang="th-TH" sz="1200" b="0" i="0" u="none" strike="noStrike" kern="1200" cap="none" spc="-2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* </a:t>
            </a:r>
            <a:r>
              <a:rPr kumimoji="0" lang="th-TH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ค่าเป้าหมายตามแผนปฏิบัติการด้านการลด</a:t>
            </a:r>
            <a:r>
              <a:rPr kumimoji="0" lang="th-TH" sz="1200" b="0" i="0" u="none" strike="noStrike" kern="1200" cap="none" spc="-2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ก๊าซเรือนกระจกของประเทศ ปี พ.ศ. 2564 - 2573 (</a:t>
            </a:r>
            <a:r>
              <a:rPr kumimoji="0" lang="en-US" sz="1200" b="0" i="0" u="none" strike="noStrike" kern="1200" cap="none" spc="-2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NDC Action Plan on Mitigation 2021 - 2030)</a:t>
            </a:r>
            <a:r>
              <a:rPr kumimoji="0" lang="th-TH" sz="1200" b="0" i="0" u="none" strike="noStrike" kern="1200" cap="none" spc="-2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th-TH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ตามมติ ครม. วันที่ 11 ธันวาคม 2567 โดยเป็นผลการลดก๊าซเรือนกระจกในปี 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256</a:t>
            </a:r>
            <a:r>
              <a:rPr kumimoji="0" lang="th-TH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7 </a:t>
            </a: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  <a:p>
            <a:pPr marL="625475" marR="0" lvl="0" indent="-90488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- </a:t>
            </a:r>
            <a:r>
              <a:rPr kumimoji="0" lang="th-TH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รายงานผลล่าช้า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(Lag Time</a:t>
            </a:r>
            <a:r>
              <a:rPr kumimoji="0" lang="th-TH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) 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2</a:t>
            </a:r>
            <a:r>
              <a:rPr kumimoji="0" lang="th-TH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ปี </a:t>
            </a: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graphicFrame>
        <p:nvGraphicFramePr>
          <p:cNvPr id="48" name="ตาราง 4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33990794"/>
              </p:ext>
            </p:extLst>
          </p:nvPr>
        </p:nvGraphicFramePr>
        <p:xfrm>
          <a:off x="6299345" y="406381"/>
          <a:ext cx="2333027" cy="7315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7839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65462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125481">
                <a:tc>
                  <a:txBody>
                    <a:bodyPr/>
                    <a:lstStyle/>
                    <a:p>
                      <a:pPr algn="ctr"/>
                      <a:r>
                        <a:rPr lang="th-TH" sz="1200" b="1" dirty="0">
                          <a:solidFill>
                            <a:sysClr val="windowText" lastClr="00000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เจ้าภาพ</a:t>
                      </a:r>
                      <a:endParaRPr lang="en-US" sz="1200" b="1" dirty="0">
                        <a:solidFill>
                          <a:sysClr val="windowText" lastClr="000000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200" b="1" dirty="0">
                          <a:solidFill>
                            <a:sysClr val="windowText" lastClr="00000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สส. (กรมการเปลี่ยนแปลงสภาพภูมิอากาศและสิ่งแวดล้อม)</a:t>
                      </a:r>
                      <a:endParaRPr lang="en-US" sz="1200" b="1" dirty="0">
                        <a:solidFill>
                          <a:sysClr val="windowText" lastClr="000000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25481">
                <a:tc>
                  <a:txBody>
                    <a:bodyPr/>
                    <a:lstStyle/>
                    <a:p>
                      <a:pPr algn="ctr"/>
                      <a:r>
                        <a:rPr lang="th-TH" sz="1200" b="1" dirty="0">
                          <a:solidFill>
                            <a:sysClr val="windowText" lastClr="00000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กรมปศุสัตว์</a:t>
                      </a:r>
                      <a:endParaRPr lang="en-US" sz="1200" b="1" dirty="0">
                        <a:solidFill>
                          <a:sysClr val="windowText" lastClr="000000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200" b="1" dirty="0" err="1">
                          <a:solidFill>
                            <a:sysClr val="windowText" lastClr="00000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สพส</a:t>
                      </a:r>
                      <a:r>
                        <a:rPr lang="th-TH" sz="1200" b="1" dirty="0">
                          <a:solidFill>
                            <a:sysClr val="windowText" lastClr="00000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.</a:t>
                      </a:r>
                      <a:endParaRPr lang="en-US" sz="1200" b="1" dirty="0">
                        <a:solidFill>
                          <a:sysClr val="windowText" lastClr="000000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17334801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Table 12">
            <a:extLst>
              <a:ext uri="{FF2B5EF4-FFF2-40B4-BE49-F238E27FC236}">
                <a16:creationId xmlns:a16="http://schemas.microsoft.com/office/drawing/2014/main" id="{B6D5C7DA-2B24-2969-181D-3121F5EFE59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040078"/>
              </p:ext>
            </p:extLst>
          </p:nvPr>
        </p:nvGraphicFramePr>
        <p:xfrm>
          <a:off x="151144" y="588836"/>
          <a:ext cx="11888456" cy="5503799"/>
        </p:xfrm>
        <a:graphic>
          <a:graphicData uri="http://schemas.openxmlformats.org/drawingml/2006/table">
            <a:tbl>
              <a:tblPr firstRow="1" bandRow="1"/>
              <a:tblGrid>
                <a:gridCol w="33436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2729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52008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520083">
                  <a:extLst>
                    <a:ext uri="{9D8B030D-6E8A-4147-A177-3AD203B41FA5}">
                      <a16:colId xmlns:a16="http://schemas.microsoft.com/office/drawing/2014/main" val="20011"/>
                    </a:ext>
                  </a:extLst>
                </a:gridCol>
                <a:gridCol w="520083">
                  <a:extLst>
                    <a:ext uri="{9D8B030D-6E8A-4147-A177-3AD203B41FA5}">
                      <a16:colId xmlns:a16="http://schemas.microsoft.com/office/drawing/2014/main" val="20012"/>
                    </a:ext>
                  </a:extLst>
                </a:gridCol>
                <a:gridCol w="520083">
                  <a:extLst>
                    <a:ext uri="{9D8B030D-6E8A-4147-A177-3AD203B41FA5}">
                      <a16:colId xmlns:a16="http://schemas.microsoft.com/office/drawing/2014/main" val="20013"/>
                    </a:ext>
                  </a:extLst>
                </a:gridCol>
                <a:gridCol w="52008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520083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520083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520083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520083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520083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520083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520083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  <a:gridCol w="520083">
                  <a:extLst>
                    <a:ext uri="{9D8B030D-6E8A-4147-A177-3AD203B41FA5}">
                      <a16:colId xmlns:a16="http://schemas.microsoft.com/office/drawing/2014/main" val="20014"/>
                    </a:ext>
                  </a:extLst>
                </a:gridCol>
                <a:gridCol w="520083">
                  <a:extLst>
                    <a:ext uri="{9D8B030D-6E8A-4147-A177-3AD203B41FA5}">
                      <a16:colId xmlns:a16="http://schemas.microsoft.com/office/drawing/2014/main" val="20015"/>
                    </a:ext>
                  </a:extLst>
                </a:gridCol>
              </a:tblGrid>
              <a:tr h="166158">
                <a:tc gridSpan="16">
                  <a:txBody>
                    <a:bodyPr/>
                    <a:lstStyle/>
                    <a:p>
                      <a:pPr marL="984250" lvl="0" indent="-984250">
                        <a:lnSpc>
                          <a:spcPct val="80000"/>
                        </a:lnSpc>
                        <a:defRPr/>
                      </a:pPr>
                      <a:r>
                        <a:rPr lang="th-TH" sz="1600" b="1" dirty="0">
                          <a:solidFill>
                            <a:prstClr val="black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ตัวชี้วัดที่</a:t>
                      </a:r>
                      <a:r>
                        <a:rPr lang="en-US" sz="1600" b="1" dirty="0">
                          <a:solidFill>
                            <a:prstClr val="black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th-TH" sz="1600" b="1" dirty="0">
                          <a:solidFill>
                            <a:prstClr val="black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6 </a:t>
                      </a:r>
                      <a:r>
                        <a:rPr lang="en-US" sz="1600" b="1" dirty="0">
                          <a:solidFill>
                            <a:prstClr val="black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: </a:t>
                      </a:r>
                      <a:r>
                        <a:rPr lang="th-TH" sz="1600" b="1" dirty="0">
                          <a:solidFill>
                            <a:prstClr val="black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ปริมาณการลดการปล่อยก๊าซเรือนกระจก</a:t>
                      </a:r>
                      <a:endParaRPr lang="en-US" sz="1600" b="1" dirty="0">
                        <a:solidFill>
                          <a:prstClr val="black"/>
                        </a:solidFill>
                        <a:highlight>
                          <a:srgbClr val="FFFF00"/>
                        </a:highlight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600" b="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600" b="1" dirty="0">
                        <a:solidFill>
                          <a:schemeClr val="bg1"/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984250" lvl="0" indent="-984250">
                        <a:lnSpc>
                          <a:spcPct val="80000"/>
                        </a:lnSpc>
                        <a:defRPr/>
                      </a:pPr>
                      <a:endParaRPr lang="en-US" sz="1600" b="1" dirty="0">
                        <a:solidFill>
                          <a:prstClr val="black"/>
                        </a:solidFill>
                        <a:highlight>
                          <a:srgbClr val="FFFF00"/>
                        </a:highlight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marL="984250" lvl="0" indent="-984250">
                        <a:lnSpc>
                          <a:spcPct val="80000"/>
                        </a:lnSpc>
                        <a:defRPr/>
                      </a:pPr>
                      <a:endParaRPr lang="en-US" sz="1600" b="1" dirty="0">
                        <a:solidFill>
                          <a:prstClr val="black"/>
                        </a:solidFill>
                        <a:highlight>
                          <a:srgbClr val="FFFF00"/>
                        </a:highlight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88995">
                <a:tc gridSpan="16">
                  <a:txBody>
                    <a:bodyPr/>
                    <a:lstStyle/>
                    <a:p>
                      <a:pPr algn="l"/>
                      <a:r>
                        <a:rPr kumimoji="0" lang="th-TH" sz="16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แผนการดำเนินการตามตัวชี้วัด</a:t>
                      </a:r>
                      <a:endParaRPr lang="th-TH" sz="1600" b="1" dirty="0">
                        <a:solidFill>
                          <a:schemeClr val="bg1"/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600" b="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600" b="1" dirty="0">
                        <a:solidFill>
                          <a:schemeClr val="bg1"/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l"/>
                      <a:endParaRPr lang="th-TH" sz="1600" b="1" dirty="0">
                        <a:solidFill>
                          <a:schemeClr val="bg1"/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algn="l"/>
                      <a:endParaRPr lang="th-TH" sz="1600" b="1" dirty="0">
                        <a:solidFill>
                          <a:schemeClr val="bg1"/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188995">
                <a:tc rowSpan="2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1" dirty="0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ที่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/>
                    </a:solidFill>
                  </a:tcPr>
                </a:tc>
                <a:tc rowSpan="2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dirty="0"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กิจกรรม</a:t>
                      </a:r>
                      <a:endParaRPr lang="th-TH" sz="1600" b="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/>
                    </a:solidFill>
                  </a:tcPr>
                </a:tc>
                <a:tc gridSpan="12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1" dirty="0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ปีงบประมาณ พ.ศ. 2569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th-TH" sz="1600" b="1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2570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600" b="1" dirty="0">
                        <a:solidFill>
                          <a:schemeClr val="bg1"/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88995"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ต.ค.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พ.ย.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ธ.ค.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ม.ค.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ก.พ.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มี.ค.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เม.ย.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พ.ค.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มิ.ย.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ก.ค.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ส.ค.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ก.ย.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600" b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ต.ค.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600" b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พ.ย.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26794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en-US" sz="1600" b="0" i="0" u="none" strike="noStrike" kern="1200" baseline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</a:t>
                      </a:r>
                      <a:endParaRPr lang="th-TH" sz="1600" b="0" i="0" u="none" strike="noStrike" kern="1200" baseline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l" defTabSz="914400" rtl="0" eaLnBrk="1" fontAlgn="auto" latinLnBrk="0" hangingPunct="1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60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ประชุมหารือกำหนดมาตรการที่จะดำเนินการติดตามผลการลดก๊าซเรือนกระจก รายสาขา ปี พ.ศ. 256</a:t>
                      </a:r>
                      <a:r>
                        <a:rPr lang="en-US" sz="16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7</a:t>
                      </a:r>
                      <a:r>
                        <a:rPr lang="th-TH" sz="16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กับหน่วยงานที่เกี่ยวข้อง</a:t>
                      </a:r>
                      <a:endParaRPr lang="th-TH" sz="1600" kern="1200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27402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th-TH" sz="1600" b="0" i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</a:t>
                      </a: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l" defTabSz="914400" rtl="0" eaLnBrk="1" fontAlgn="auto" latinLnBrk="0" hangingPunct="1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th-TH" sz="1600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ประชุมเชิงปฏิบัติการฯ เพื่ออบรมการตรวจวัด รายงาน และทวนสอบการลด</a:t>
                      </a:r>
                      <a:br>
                        <a:rPr lang="th-TH" sz="1600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</a:br>
                      <a:r>
                        <a:rPr lang="th-TH" sz="1600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ก๊าซเรือนกระจก รายสาขา</a:t>
                      </a:r>
                      <a:r>
                        <a:rPr lang="en-US" sz="1600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*</a:t>
                      </a:r>
                      <a:endParaRPr lang="th-TH" sz="1600" kern="1200" dirty="0">
                        <a:solidFill>
                          <a:srgbClr val="FF0000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76411645"/>
                  </a:ext>
                </a:extLst>
              </a:tr>
              <a:tr h="226794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en-US" sz="1600" b="0" i="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3</a:t>
                      </a:r>
                      <a:endParaRPr lang="th-TH" sz="1600" b="0" i="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th-TH" sz="1600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หน่วยงานรับผิดชอบรายสาขา ติดตามผลการลดก๊าซเรือนกระจกรายสาขา</a:t>
                      </a: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267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th-TH" sz="1600" b="0" i="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4</a:t>
                      </a: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l" defTabSz="914400" rtl="0" eaLnBrk="1" fontAlgn="auto" latinLnBrk="0" hangingPunct="1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th-TH" sz="160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ประชุมคณะทำงานการจัดทำบัญชีก๊าซเรือนกระจกและมาตรการการลด</a:t>
                      </a:r>
                      <a:br>
                        <a:rPr lang="th-TH" sz="160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</a:br>
                      <a:r>
                        <a:rPr lang="th-TH" sz="160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ก๊าซเรือนกระจก รายสาขา</a:t>
                      </a:r>
                      <a:r>
                        <a:rPr lang="en-US" sz="160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th-TH" sz="160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เพื่อพิจารณาผลการลดก๊าซฯ ปี พ.ศ. </a:t>
                      </a:r>
                      <a:r>
                        <a:rPr lang="en-US" sz="160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2567</a:t>
                      </a:r>
                      <a:endParaRPr lang="th-TH" sz="1600" b="0" i="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267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th-TH" sz="1600" b="0" i="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5</a:t>
                      </a: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l" defTabSz="914400" rtl="0" eaLnBrk="1" fontAlgn="auto" latinLnBrk="0" hangingPunct="1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th-TH" sz="160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หน่วยงานรับผิดชอบหลักรายสาขา จัดประชุมคณะทำงาน/คณะอนุกรรมการ </a:t>
                      </a:r>
                      <a:br>
                        <a:rPr lang="th-TH" sz="160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</a:br>
                      <a:r>
                        <a:rPr lang="th-TH" sz="160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ระดับกระทรวง เพื่อพิจารณาผลการลดก๊าซฯ ปี พ.ศ. </a:t>
                      </a:r>
                      <a:r>
                        <a:rPr lang="en-US" sz="160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2567</a:t>
                      </a:r>
                      <a:endParaRPr lang="th-TH" sz="1600" b="0" i="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267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th-TH" sz="1600" b="0" i="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6</a:t>
                      </a: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l" defTabSz="914400" rtl="0" eaLnBrk="1" fontAlgn="auto" latinLnBrk="0" hangingPunct="1">
                        <a:lnSpc>
                          <a:spcPts val="13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th-TH" sz="160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กระทรวงที่รับผิดชอบส่ง</a:t>
                      </a:r>
                      <a:r>
                        <a:rPr lang="th-TH" sz="16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รายงานผลการติดตามผลการลดก๊าซเรือนกระจก </a:t>
                      </a:r>
                      <a:br>
                        <a:rPr lang="th-TH" sz="16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</a:br>
                      <a:r>
                        <a:rPr lang="th-TH" sz="16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รายสาขา</a:t>
                      </a:r>
                      <a:r>
                        <a:rPr lang="en-US" sz="16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th-TH" sz="16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ปี พ.ศ. 256</a:t>
                      </a:r>
                      <a:r>
                        <a:rPr lang="en-US" sz="16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7 </a:t>
                      </a:r>
                      <a:r>
                        <a:rPr lang="th-TH" sz="16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ให้ สส. </a:t>
                      </a:r>
                      <a:endParaRPr lang="th-TH" sz="1600" b="0" i="0" dirty="0">
                        <a:solidFill>
                          <a:schemeClr val="tx1"/>
                        </a:solidFill>
                        <a:highlight>
                          <a:srgbClr val="FFFF00"/>
                        </a:highlight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267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th-TH" sz="1600" b="0" i="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7</a:t>
                      </a: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l" defTabSz="914400" rtl="0" eaLnBrk="1" fontAlgn="auto" latinLnBrk="0" hangingPunct="1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600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รวบรวม ตรวจสอบ ประมวลผล และจัดทำรายงานผลการลดก๊าซเรือนกระจกของประเทศ </a:t>
                      </a:r>
                      <a:r>
                        <a:rPr lang="th-TH" sz="160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ปี พ.ศ. 256</a:t>
                      </a:r>
                      <a:r>
                        <a:rPr lang="en-US" sz="160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7</a:t>
                      </a:r>
                      <a:endParaRPr lang="th-TH" sz="1600" kern="1200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267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th-TH" sz="1600" b="0" i="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8</a:t>
                      </a: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l" defTabSz="914400" rtl="0" eaLnBrk="1" fontAlgn="auto" latinLnBrk="0" hangingPunct="1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600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รายงานผลการลดก๊าซเรือนกระจกของประเทศ ปี พ.ศ. </a:t>
                      </a:r>
                      <a:r>
                        <a:rPr lang="en-US" sz="1600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2567</a:t>
                      </a:r>
                      <a:r>
                        <a:rPr lang="th-TH" sz="1600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เสนอคณะอนุกรรมการการเปลี่ยนแปลงสภาพภูมิอากาศ ด้านวิชาการและฐานข้อมูล </a:t>
                      </a: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2267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th-TH" sz="1600" b="0" i="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9</a:t>
                      </a: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l" defTabSz="914400" rtl="0" eaLnBrk="1" fontAlgn="auto" latinLnBrk="0" hangingPunct="1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600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รายงานผลการลดก๊าซเรือนกระจกของประเทศ ปี พ.ศ. </a:t>
                      </a:r>
                      <a:r>
                        <a:rPr lang="en-US" sz="1600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2567</a:t>
                      </a:r>
                      <a:r>
                        <a:rPr lang="th-TH" sz="1600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เสนอคณะกรรมการนโยบายการเปลี่ยนแปลงสภาพภูมิอากาศแห่งชาติ (กนภ.) </a:t>
                      </a: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</a:tbl>
          </a:graphicData>
        </a:graphic>
      </p:graphicFrame>
      <p:sp>
        <p:nvSpPr>
          <p:cNvPr id="11" name="Rectangle 18">
            <a:extLst>
              <a:ext uri="{FF2B5EF4-FFF2-40B4-BE49-F238E27FC236}">
                <a16:creationId xmlns:a16="http://schemas.microsoft.com/office/drawing/2014/main" id="{3CAC797B-ADB6-6DD8-80FE-997BB535307C}"/>
              </a:ext>
            </a:extLst>
          </p:cNvPr>
          <p:cNvSpPr/>
          <p:nvPr/>
        </p:nvSpPr>
        <p:spPr>
          <a:xfrm>
            <a:off x="9976513" y="6527804"/>
            <a:ext cx="2229133" cy="343843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en-US" sz="1800">
              <a:solidFill>
                <a:prstClr val="white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7" name="สี่เหลี่ยมผืนผ้า 45">
            <a:extLst>
              <a:ext uri="{FF2B5EF4-FFF2-40B4-BE49-F238E27FC236}">
                <a16:creationId xmlns:a16="http://schemas.microsoft.com/office/drawing/2014/main" id="{39C56AB2-0B66-2A5B-7E16-91E54C7AE8DA}"/>
              </a:ext>
            </a:extLst>
          </p:cNvPr>
          <p:cNvSpPr/>
          <p:nvPr/>
        </p:nvSpPr>
        <p:spPr>
          <a:xfrm>
            <a:off x="0" y="940"/>
            <a:ext cx="12192000" cy="464482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defRPr/>
            </a:pPr>
            <a:r>
              <a:rPr lang="th-TH" b="1" dirty="0">
                <a:solidFill>
                  <a:prstClr val="white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รายละเอียดตัวชี้วัด</a:t>
            </a:r>
          </a:p>
        </p:txBody>
      </p:sp>
      <p:sp>
        <p:nvSpPr>
          <p:cNvPr id="14" name="Slide Number Placeholder 13">
            <a:extLst>
              <a:ext uri="{FF2B5EF4-FFF2-40B4-BE49-F238E27FC236}">
                <a16:creationId xmlns:a16="http://schemas.microsoft.com/office/drawing/2014/main" id="{E763A346-A3E5-E05A-F5EE-355D6CB111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353800" y="6465066"/>
            <a:ext cx="838200" cy="365125"/>
          </a:xfrm>
        </p:spPr>
        <p:txBody>
          <a:bodyPr/>
          <a:lstStyle/>
          <a:p>
            <a:pPr>
              <a:defRPr/>
            </a:pPr>
            <a:fld id="{E2D2C519-8A74-4384-9F95-E1D319450D03}" type="slidenum">
              <a:rPr lang="en-US" smtClean="0"/>
              <a:pPr>
                <a:defRPr/>
              </a:pPr>
              <a:t>10</a:t>
            </a:fld>
            <a:endParaRPr lang="en-US" dirty="0"/>
          </a:p>
        </p:txBody>
      </p:sp>
      <p:sp>
        <p:nvSpPr>
          <p:cNvPr id="10" name="TextBox 22">
            <a:extLst>
              <a:ext uri="{FF2B5EF4-FFF2-40B4-BE49-F238E27FC236}">
                <a16:creationId xmlns:a16="http://schemas.microsoft.com/office/drawing/2014/main" id="{077BBDBA-4BBF-4543-A3AE-3676AE15287B}"/>
              </a:ext>
            </a:extLst>
          </p:cNvPr>
          <p:cNvSpPr txBox="1"/>
          <p:nvPr/>
        </p:nvSpPr>
        <p:spPr>
          <a:xfrm>
            <a:off x="123081" y="6098752"/>
            <a:ext cx="983304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400" b="1" i="0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cs typeface="TH SarabunPSK" panose="020B0500040200020003" pitchFamily="34" charset="-34"/>
              </a:rPr>
              <a:t>หมายเหตุ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  <a:sym typeface="Arial"/>
              </a:rPr>
              <a:t>*</a:t>
            </a:r>
            <a:r>
              <a:rPr kumimoji="0" lang="th-TH" sz="14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  <a:sym typeface="Arial"/>
              </a:rPr>
              <a:t> จำนวนครั้งของการจัดประชุมเชิงปฏิบัติการฯ ขึ้นกับง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บประมาณที่ได้รับจัดสรร</a:t>
            </a:r>
            <a:endParaRPr kumimoji="0" lang="th-TH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cxnSp>
        <p:nvCxnSpPr>
          <p:cNvPr id="5" name="ตัวเชื่อมต่อตรง 4"/>
          <p:cNvCxnSpPr/>
          <p:nvPr/>
        </p:nvCxnSpPr>
        <p:spPr>
          <a:xfrm>
            <a:off x="5802086" y="2100940"/>
            <a:ext cx="1045028" cy="0"/>
          </a:xfrm>
          <a:prstGeom prst="line">
            <a:avLst/>
          </a:prstGeom>
          <a:ln>
            <a:solidFill>
              <a:schemeClr val="tx1"/>
            </a:solidFill>
            <a:headEnd type="oval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ตัวเชื่อมต่อตรง 32"/>
          <p:cNvCxnSpPr/>
          <p:nvPr/>
        </p:nvCxnSpPr>
        <p:spPr>
          <a:xfrm>
            <a:off x="6847114" y="2623455"/>
            <a:ext cx="1045028" cy="0"/>
          </a:xfrm>
          <a:prstGeom prst="line">
            <a:avLst/>
          </a:prstGeom>
          <a:ln>
            <a:solidFill>
              <a:schemeClr val="tx1"/>
            </a:solidFill>
            <a:headEnd type="oval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ตัวเชื่อมต่อตรง 33"/>
          <p:cNvCxnSpPr/>
          <p:nvPr/>
        </p:nvCxnSpPr>
        <p:spPr>
          <a:xfrm>
            <a:off x="6847114" y="3015341"/>
            <a:ext cx="1545772" cy="0"/>
          </a:xfrm>
          <a:prstGeom prst="line">
            <a:avLst/>
          </a:prstGeom>
          <a:ln>
            <a:solidFill>
              <a:schemeClr val="tx1"/>
            </a:solidFill>
            <a:headEnd type="oval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ตัวเชื่อมต่อตรง 34"/>
          <p:cNvCxnSpPr/>
          <p:nvPr/>
        </p:nvCxnSpPr>
        <p:spPr>
          <a:xfrm>
            <a:off x="7870372" y="3428997"/>
            <a:ext cx="1045028" cy="0"/>
          </a:xfrm>
          <a:prstGeom prst="line">
            <a:avLst/>
          </a:prstGeom>
          <a:ln>
            <a:solidFill>
              <a:schemeClr val="tx1"/>
            </a:solidFill>
            <a:headEnd type="oval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ตัวเชื่อมต่อตรง 35"/>
          <p:cNvCxnSpPr/>
          <p:nvPr/>
        </p:nvCxnSpPr>
        <p:spPr>
          <a:xfrm>
            <a:off x="7870372" y="3864426"/>
            <a:ext cx="1045028" cy="0"/>
          </a:xfrm>
          <a:prstGeom prst="line">
            <a:avLst/>
          </a:prstGeom>
          <a:ln>
            <a:solidFill>
              <a:schemeClr val="tx1"/>
            </a:solidFill>
            <a:headEnd type="oval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ตัวเชื่อมต่อตรง 36"/>
          <p:cNvCxnSpPr/>
          <p:nvPr/>
        </p:nvCxnSpPr>
        <p:spPr>
          <a:xfrm>
            <a:off x="8392886" y="4299854"/>
            <a:ext cx="1045028" cy="0"/>
          </a:xfrm>
          <a:prstGeom prst="line">
            <a:avLst/>
          </a:prstGeom>
          <a:ln>
            <a:solidFill>
              <a:schemeClr val="tx1"/>
            </a:solidFill>
            <a:headEnd type="oval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ตัวเชื่อมต่อตรง 37"/>
          <p:cNvCxnSpPr/>
          <p:nvPr/>
        </p:nvCxnSpPr>
        <p:spPr>
          <a:xfrm>
            <a:off x="9453999" y="4713511"/>
            <a:ext cx="1045028" cy="0"/>
          </a:xfrm>
          <a:prstGeom prst="line">
            <a:avLst/>
          </a:prstGeom>
          <a:ln>
            <a:solidFill>
              <a:schemeClr val="tx1"/>
            </a:solidFill>
            <a:headEnd type="oval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ตัวเชื่อมต่อตรง 38"/>
          <p:cNvCxnSpPr/>
          <p:nvPr/>
        </p:nvCxnSpPr>
        <p:spPr>
          <a:xfrm>
            <a:off x="10488142" y="5225140"/>
            <a:ext cx="1045028" cy="0"/>
          </a:xfrm>
          <a:prstGeom prst="line">
            <a:avLst/>
          </a:prstGeom>
          <a:ln>
            <a:solidFill>
              <a:schemeClr val="accent4">
                <a:lumMod val="50000"/>
              </a:schemeClr>
            </a:solidFill>
            <a:headEnd type="oval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ตัวเชื่อมต่อตรง 39"/>
          <p:cNvCxnSpPr/>
          <p:nvPr/>
        </p:nvCxnSpPr>
        <p:spPr>
          <a:xfrm>
            <a:off x="10999771" y="5758540"/>
            <a:ext cx="1045028" cy="0"/>
          </a:xfrm>
          <a:prstGeom prst="line">
            <a:avLst/>
          </a:prstGeom>
          <a:ln>
            <a:solidFill>
              <a:schemeClr val="accent4">
                <a:lumMod val="50000"/>
              </a:schemeClr>
            </a:solidFill>
            <a:headEnd type="oval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9948666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3">
            <a:extLst>
              <a:ext uri="{FF2B5EF4-FFF2-40B4-BE49-F238E27FC236}">
                <a16:creationId xmlns:a16="http://schemas.microsoft.com/office/drawing/2014/main" id="{A96623D4-7F60-9F59-31B8-B58168836A0D}"/>
              </a:ext>
            </a:extLst>
          </p:cNvPr>
          <p:cNvSpPr/>
          <p:nvPr/>
        </p:nvSpPr>
        <p:spPr bwMode="gray">
          <a:xfrm>
            <a:off x="148856" y="623060"/>
            <a:ext cx="7744568" cy="365760"/>
          </a:xfrm>
          <a:prstGeom prst="roundRect">
            <a:avLst>
              <a:gd name="adj" fmla="val 50000"/>
            </a:avLst>
          </a:prstGeom>
          <a:solidFill>
            <a:schemeClr val="accent5">
              <a:lumMod val="60000"/>
              <a:lumOff val="40000"/>
            </a:schemeClr>
          </a:solidFill>
          <a:ln>
            <a:solidFill>
              <a:schemeClr val="accent5">
                <a:lumMod val="60000"/>
                <a:lumOff val="40000"/>
              </a:schemeClr>
            </a:solidFill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vert="horz" wrap="square" lIns="72000" tIns="72000" rIns="72000" bIns="72000" numCol="1" rtlCol="0" anchor="ctr" anchorCtr="0" compatLnSpc="1">
            <a:prstTxWarp prst="textNoShape">
              <a:avLst/>
            </a:prstTxWarp>
            <a:noAutofit/>
          </a:bodyPr>
          <a:lstStyle/>
          <a:p>
            <a:pPr marL="622300" indent="-622300">
              <a:defRPr/>
            </a:pPr>
            <a:r>
              <a:rPr lang="th-TH" sz="1800" b="1" dirty="0">
                <a:solidFill>
                  <a:prstClr val="black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ตัวชี้วัดที่</a:t>
            </a:r>
            <a:r>
              <a:rPr lang="en-US" sz="1800" b="1" dirty="0">
                <a:solidFill>
                  <a:prstClr val="black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7</a:t>
            </a:r>
            <a:r>
              <a:rPr lang="th-TH" sz="1800" b="1" dirty="0">
                <a:solidFill>
                  <a:prstClr val="black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</a:t>
            </a:r>
            <a:r>
              <a:rPr lang="en-US" sz="1800" b="1" dirty="0">
                <a:solidFill>
                  <a:prstClr val="black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: </a:t>
            </a:r>
            <a:r>
              <a:rPr lang="th-TH" sz="1800" b="1" dirty="0">
                <a:solidFill>
                  <a:prstClr val="black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ร้อยละสถานประกอบการผลิตสินค้าปศุสัตว์ทีผ่านการตรวจประเมินตามมาตรฐาน </a:t>
            </a:r>
            <a:r>
              <a:rPr lang="en-US" sz="1800" b="1" dirty="0">
                <a:solidFill>
                  <a:prstClr val="black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GHPs </a:t>
            </a:r>
            <a:r>
              <a:rPr lang="th-TH" sz="1800" b="1" dirty="0">
                <a:solidFill>
                  <a:prstClr val="black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หรือ </a:t>
            </a:r>
            <a:r>
              <a:rPr lang="en-US" sz="1800" b="1" dirty="0">
                <a:solidFill>
                  <a:prstClr val="black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HACCP</a:t>
            </a:r>
            <a:endParaRPr lang="th-TH" sz="1800" b="1" dirty="0">
              <a:solidFill>
                <a:prstClr val="black"/>
              </a:solidFill>
              <a:latin typeface="TH SarabunPSK" panose="020B0500040200020003" pitchFamily="34" charset="-34"/>
              <a:ea typeface="Tahoma" panose="020B0604030504040204" pitchFamily="34" charset="0"/>
              <a:cs typeface="TH SarabunPSK" panose="020B0500040200020003" pitchFamily="34" charset="-34"/>
            </a:endParaRPr>
          </a:p>
        </p:txBody>
      </p:sp>
      <p:sp>
        <p:nvSpPr>
          <p:cNvPr id="6" name="Pentagon 43">
            <a:extLst>
              <a:ext uri="{FF2B5EF4-FFF2-40B4-BE49-F238E27FC236}">
                <a16:creationId xmlns:a16="http://schemas.microsoft.com/office/drawing/2014/main" id="{5378B85D-6E2C-D016-0805-FAE75AB509A7}"/>
              </a:ext>
            </a:extLst>
          </p:cNvPr>
          <p:cNvSpPr/>
          <p:nvPr/>
        </p:nvSpPr>
        <p:spPr>
          <a:xfrm>
            <a:off x="9039828" y="785644"/>
            <a:ext cx="1587119" cy="320908"/>
          </a:xfrm>
          <a:prstGeom prst="homePlate">
            <a:avLst>
              <a:gd name="adj" fmla="val 39432"/>
            </a:avLst>
          </a:prstGeom>
          <a:solidFill>
            <a:srgbClr val="D9D9D9"/>
          </a:solidFill>
          <a:ln>
            <a:noFill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t" anchorCtr="0"/>
          <a:lstStyle/>
          <a:p>
            <a:pPr algn="ctr">
              <a:defRPr/>
            </a:pPr>
            <a:r>
              <a:rPr lang="th-TH" sz="1600" b="1" dirty="0">
                <a:solidFill>
                  <a:prstClr val="black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ตัวชี้วัดใหม่</a:t>
            </a:r>
          </a:p>
        </p:txBody>
      </p:sp>
      <p:grpSp>
        <p:nvGrpSpPr>
          <p:cNvPr id="11" name="กลุ่ม 4">
            <a:extLst>
              <a:ext uri="{FF2B5EF4-FFF2-40B4-BE49-F238E27FC236}">
                <a16:creationId xmlns:a16="http://schemas.microsoft.com/office/drawing/2014/main" id="{8A9866CA-FAF0-3041-E9D4-CB54F2AB651F}"/>
              </a:ext>
            </a:extLst>
          </p:cNvPr>
          <p:cNvGrpSpPr>
            <a:grpSpLocks/>
          </p:cNvGrpSpPr>
          <p:nvPr/>
        </p:nvGrpSpPr>
        <p:grpSpPr bwMode="auto">
          <a:xfrm>
            <a:off x="10650634" y="598380"/>
            <a:ext cx="1141178" cy="710467"/>
            <a:chOff x="7094185" y="1707729"/>
            <a:chExt cx="1164188" cy="613365"/>
          </a:xfrm>
        </p:grpSpPr>
        <p:pic>
          <p:nvPicPr>
            <p:cNvPr id="12" name="Picture 1" descr="C:\Users\dathpan\Downloads\056aac9a306aef891367aae43a86394b.jpg">
              <a:extLst>
                <a:ext uri="{FF2B5EF4-FFF2-40B4-BE49-F238E27FC236}">
                  <a16:creationId xmlns:a16="http://schemas.microsoft.com/office/drawing/2014/main" id="{5508534B-8C8B-1164-80D1-4599BC4534AC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319" t="8192" r="17099" b="14839"/>
            <a:stretch>
              <a:fillRect/>
            </a:stretch>
          </p:blipFill>
          <p:spPr bwMode="auto">
            <a:xfrm>
              <a:off x="7286862" y="1707729"/>
              <a:ext cx="742574" cy="6133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3" name="TextBox 2">
              <a:extLst>
                <a:ext uri="{FF2B5EF4-FFF2-40B4-BE49-F238E27FC236}">
                  <a16:creationId xmlns:a16="http://schemas.microsoft.com/office/drawing/2014/main" id="{C5AAA755-1935-4CCB-7750-1E6A851505FE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094185" y="1811512"/>
              <a:ext cx="1164188" cy="50485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1pPr>
              <a:lvl2pPr marL="742950" indent="-28575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2pPr>
              <a:lvl3pPr marL="11430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3pPr>
              <a:lvl4pPr marL="16002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4pPr>
              <a:lvl5pPr marL="20574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9pPr>
            </a:lstStyle>
            <a:p>
              <a:pPr algn="ctr" eaLnBrk="1" hangingPunct="1">
                <a:defRPr/>
              </a:pPr>
              <a:r>
                <a:rPr lang="th-TH" altLang="th-TH" sz="1600" b="1" dirty="0">
                  <a:solidFill>
                    <a:prstClr val="black"/>
                  </a:solidFill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  <a:t>น้ำหนัก</a:t>
              </a:r>
              <a:endParaRPr lang="en-US" altLang="th-TH" sz="1600" b="1" dirty="0">
                <a:solidFill>
                  <a:prstClr val="black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endParaRPr>
            </a:p>
            <a:p>
              <a:pPr algn="ctr">
                <a:defRPr/>
              </a:pPr>
              <a:r>
                <a:rPr lang="en-US" sz="1600" b="1" dirty="0">
                  <a:solidFill>
                    <a:prstClr val="black"/>
                  </a:solidFill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  <a:t>5</a:t>
              </a:r>
              <a:endParaRPr lang="th-TH" sz="1600" b="1" dirty="0">
                <a:solidFill>
                  <a:prstClr val="black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endParaRPr>
            </a:p>
          </p:txBody>
        </p:sp>
      </p:grpSp>
      <p:graphicFrame>
        <p:nvGraphicFramePr>
          <p:cNvPr id="14" name="ตาราง 9">
            <a:extLst>
              <a:ext uri="{FF2B5EF4-FFF2-40B4-BE49-F238E27FC236}">
                <a16:creationId xmlns:a16="http://schemas.microsoft.com/office/drawing/2014/main" id="{E95AF6F7-91CF-9E6A-AFA6-EC08BF05F356}"/>
              </a:ext>
            </a:extLst>
          </p:cNvPr>
          <p:cNvGraphicFramePr>
            <a:graphicFrameLocks noGrp="1"/>
          </p:cNvGraphicFramePr>
          <p:nvPr/>
        </p:nvGraphicFramePr>
        <p:xfrm>
          <a:off x="148856" y="1001172"/>
          <a:ext cx="11887200" cy="18897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8872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17214">
                <a:tc>
                  <a:txBody>
                    <a:bodyPr/>
                    <a:lstStyle/>
                    <a:p>
                      <a:pPr marL="0" marR="0" lvl="0" indent="0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0" lang="th-TH" sz="16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itchFamily="34" charset="0"/>
                          <a:cs typeface="TH SarabunPSK" panose="020B0500040200020003" pitchFamily="34" charset="-34"/>
                        </a:rPr>
                        <a:t>คำอธิบาย เพื่อเป็นการรยกระดับความปลอดภัยของสินค้าปศุสัตว์ให้ได้มาตรฐานสากล และสร้างความมั่นใจให้กับผู้บริโภคและประเทศคู่ค้า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20443036"/>
                  </a:ext>
                </a:extLst>
              </a:tr>
              <a:tr h="1470717">
                <a:tc>
                  <a:txBody>
                    <a:bodyPr/>
                    <a:lstStyle/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1600" b="1" spc="0" baseline="0" dirty="0">
                          <a:solidFill>
                            <a:prstClr val="black"/>
                          </a:solidFill>
                          <a:latin typeface="TH SarabunPSK" panose="020B0500040200020003" pitchFamily="34" charset="-34"/>
                          <a:ea typeface="Tahoma" pitchFamily="34" charset="0"/>
                          <a:cs typeface="TH SarabunPSK" panose="020B0500040200020003" pitchFamily="34" charset="-34"/>
                        </a:rPr>
                        <a:t>นิยาม</a:t>
                      </a:r>
                      <a:r>
                        <a:rPr lang="th-TH" sz="1600" b="0" spc="0" baseline="0" dirty="0">
                          <a:solidFill>
                            <a:prstClr val="black"/>
                          </a:solidFill>
                          <a:latin typeface="TH SarabunPSK" panose="020B0500040200020003" pitchFamily="34" charset="-34"/>
                          <a:ea typeface="Tahoma" pitchFamily="34" charset="0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en-US" sz="1600" b="0" spc="0" baseline="0" dirty="0">
                          <a:solidFill>
                            <a:prstClr val="black"/>
                          </a:solidFill>
                          <a:latin typeface="TH SarabunPSK" panose="020B0500040200020003" pitchFamily="34" charset="-34"/>
                          <a:ea typeface="Tahoma" pitchFamily="34" charset="0"/>
                          <a:cs typeface="TH SarabunPSK" panose="020B0500040200020003" pitchFamily="34" charset="-34"/>
                        </a:rPr>
                        <a:t>: </a:t>
                      </a:r>
                      <a:r>
                        <a:rPr lang="th-TH" sz="1600" b="0" spc="0" baseline="0" dirty="0">
                          <a:solidFill>
                            <a:prstClr val="black"/>
                          </a:solidFill>
                          <a:latin typeface="TH SarabunPSK" panose="020B0500040200020003" pitchFamily="34" charset="-34"/>
                          <a:ea typeface="Tahoma" pitchFamily="34" charset="0"/>
                          <a:cs typeface="TH SarabunPSK" panose="020B0500040200020003" pitchFamily="34" charset="-34"/>
                        </a:rPr>
                        <a:t>การตรวจประเมินสถานประกอบการผลิตสินค้าปศุสัตว์ตามมาตรฐาน </a:t>
                      </a:r>
                      <a:r>
                        <a:rPr lang="en-US" sz="1600" b="0" spc="0" baseline="0" dirty="0">
                          <a:solidFill>
                            <a:prstClr val="black"/>
                          </a:solidFill>
                          <a:latin typeface="TH SarabunPSK" panose="020B0500040200020003" pitchFamily="34" charset="-34"/>
                          <a:ea typeface="Tahoma" pitchFamily="34" charset="0"/>
                          <a:cs typeface="TH SarabunPSK" panose="020B0500040200020003" pitchFamily="34" charset="-34"/>
                        </a:rPr>
                        <a:t>GHPs </a:t>
                      </a:r>
                      <a:r>
                        <a:rPr lang="th-TH" sz="1600" b="0" spc="0" baseline="0" dirty="0">
                          <a:solidFill>
                            <a:prstClr val="black"/>
                          </a:solidFill>
                          <a:latin typeface="TH SarabunPSK" panose="020B0500040200020003" pitchFamily="34" charset="-34"/>
                          <a:ea typeface="Tahoma" pitchFamily="34" charset="0"/>
                          <a:cs typeface="TH SarabunPSK" panose="020B0500040200020003" pitchFamily="34" charset="-34"/>
                        </a:rPr>
                        <a:t>หรือ </a:t>
                      </a:r>
                      <a:r>
                        <a:rPr lang="en-US" sz="1600" b="0" spc="0" baseline="0" dirty="0">
                          <a:solidFill>
                            <a:prstClr val="black"/>
                          </a:solidFill>
                          <a:latin typeface="TH SarabunPSK" panose="020B0500040200020003" pitchFamily="34" charset="-34"/>
                          <a:ea typeface="Tahoma" pitchFamily="34" charset="0"/>
                          <a:cs typeface="TH SarabunPSK" panose="020B0500040200020003" pitchFamily="34" charset="-34"/>
                        </a:rPr>
                        <a:t>HACCP </a:t>
                      </a:r>
                      <a:r>
                        <a:rPr lang="th-TH" sz="1600" b="0" spc="0" baseline="0" dirty="0">
                          <a:solidFill>
                            <a:prstClr val="black"/>
                          </a:solidFill>
                          <a:latin typeface="TH SarabunPSK" panose="020B0500040200020003" pitchFamily="34" charset="-34"/>
                          <a:ea typeface="Tahoma" pitchFamily="34" charset="0"/>
                          <a:cs typeface="TH SarabunPSK" panose="020B0500040200020003" pitchFamily="34" charset="-34"/>
                        </a:rPr>
                        <a:t>หมายความว่า กระบวนการที่กรมปศุสัตว์ดำเนินการตรวจประเมินสถานประกอบการผลิตสินค้าปศุสัตว์ ตามมาตรฐาน </a:t>
                      </a:r>
                      <a:r>
                        <a:rPr lang="en-US" sz="1600" b="0" spc="0" baseline="0" dirty="0">
                          <a:solidFill>
                            <a:prstClr val="black"/>
                          </a:solidFill>
                          <a:latin typeface="TH SarabunPSK" panose="020B0500040200020003" pitchFamily="34" charset="-34"/>
                          <a:ea typeface="Tahoma" pitchFamily="34" charset="0"/>
                          <a:cs typeface="TH SarabunPSK" panose="020B0500040200020003" pitchFamily="34" charset="-34"/>
                        </a:rPr>
                        <a:t>GHPs </a:t>
                      </a:r>
                      <a:r>
                        <a:rPr lang="th-TH" sz="1600" b="0" spc="0" baseline="0" dirty="0">
                          <a:solidFill>
                            <a:prstClr val="black"/>
                          </a:solidFill>
                          <a:latin typeface="TH SarabunPSK" panose="020B0500040200020003" pitchFamily="34" charset="-34"/>
                          <a:ea typeface="Tahoma" pitchFamily="34" charset="0"/>
                          <a:cs typeface="TH SarabunPSK" panose="020B0500040200020003" pitchFamily="34" charset="-34"/>
                        </a:rPr>
                        <a:t>หรือ </a:t>
                      </a:r>
                      <a:r>
                        <a:rPr lang="en-US" sz="1600" b="0" spc="0" baseline="0" dirty="0">
                          <a:solidFill>
                            <a:prstClr val="black"/>
                          </a:solidFill>
                          <a:latin typeface="TH SarabunPSK" panose="020B0500040200020003" pitchFamily="34" charset="-34"/>
                          <a:ea typeface="Tahoma" pitchFamily="34" charset="0"/>
                          <a:cs typeface="TH SarabunPSK" panose="020B0500040200020003" pitchFamily="34" charset="-34"/>
                        </a:rPr>
                        <a:t>HACCP</a:t>
                      </a:r>
                      <a:r>
                        <a:rPr lang="th-TH" sz="1600" b="0" spc="0" baseline="0" dirty="0">
                          <a:solidFill>
                            <a:prstClr val="black"/>
                          </a:solidFill>
                          <a:latin typeface="TH SarabunPSK" panose="020B0500040200020003" pitchFamily="34" charset="-34"/>
                          <a:ea typeface="Tahoma" pitchFamily="34" charset="0"/>
                          <a:cs typeface="TH SarabunPSK" panose="020B0500040200020003" pitchFamily="34" charset="-34"/>
                        </a:rPr>
                        <a:t> ซึ่งรวมถึงอาหารสำหรับสำหรับมนุษย์และสัตว์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1600" b="1" spc="0" baseline="0" dirty="0">
                          <a:solidFill>
                            <a:prstClr val="black"/>
                          </a:solidFill>
                          <a:latin typeface="TH SarabunPSK" panose="020B0500040200020003" pitchFamily="34" charset="-34"/>
                          <a:ea typeface="Tahoma" pitchFamily="34" charset="0"/>
                          <a:cs typeface="TH SarabunPSK" panose="020B0500040200020003" pitchFamily="34" charset="-34"/>
                        </a:rPr>
                        <a:t>การเก็บข้อมูล</a:t>
                      </a:r>
                      <a:r>
                        <a:rPr lang="en-US" sz="1600" b="1" spc="0" baseline="0" dirty="0">
                          <a:solidFill>
                            <a:prstClr val="black"/>
                          </a:solidFill>
                          <a:latin typeface="TH SarabunPSK" panose="020B0500040200020003" pitchFamily="34" charset="-34"/>
                          <a:ea typeface="Tahoma" pitchFamily="34" charset="0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en-US" sz="1600" b="0" spc="0" baseline="0" dirty="0">
                          <a:solidFill>
                            <a:prstClr val="black"/>
                          </a:solidFill>
                          <a:latin typeface="TH SarabunPSK" panose="020B0500040200020003" pitchFamily="34" charset="-34"/>
                          <a:ea typeface="Tahoma" pitchFamily="34" charset="0"/>
                          <a:cs typeface="TH SarabunPSK" panose="020B0500040200020003" pitchFamily="34" charset="-34"/>
                        </a:rPr>
                        <a:t>:</a:t>
                      </a:r>
                      <a:r>
                        <a:rPr lang="th-TH" sz="1600" b="0" spc="0" baseline="0" dirty="0">
                          <a:solidFill>
                            <a:prstClr val="black"/>
                          </a:solidFill>
                          <a:latin typeface="TH SarabunPSK" panose="020B0500040200020003" pitchFamily="34" charset="-34"/>
                          <a:ea typeface="Tahoma" pitchFamily="34" charset="0"/>
                          <a:cs typeface="TH SarabunPSK" panose="020B0500040200020003" pitchFamily="34" charset="-34"/>
                        </a:rPr>
                        <a:t> เก็บข้อมูลจำนวนร้อยละของการตรวจประเมินสถานประกอบการผลิตสินค้าปศุสัตว์ตาม </a:t>
                      </a:r>
                      <a:r>
                        <a:rPr lang="en-US" sz="1600" b="0" spc="0" baseline="0" dirty="0">
                          <a:solidFill>
                            <a:prstClr val="black"/>
                          </a:solidFill>
                          <a:latin typeface="TH SarabunPSK" panose="020B0500040200020003" pitchFamily="34" charset="-34"/>
                          <a:ea typeface="Tahoma" pitchFamily="34" charset="0"/>
                          <a:cs typeface="TH SarabunPSK" panose="020B0500040200020003" pitchFamily="34" charset="-34"/>
                        </a:rPr>
                        <a:t>GHPs</a:t>
                      </a:r>
                      <a:r>
                        <a:rPr lang="th-TH" sz="1600" b="0" spc="0" baseline="0" dirty="0">
                          <a:solidFill>
                            <a:prstClr val="black"/>
                          </a:solidFill>
                          <a:latin typeface="TH SarabunPSK" panose="020B0500040200020003" pitchFamily="34" charset="-34"/>
                          <a:ea typeface="Tahoma" pitchFamily="34" charset="0"/>
                          <a:cs typeface="TH SarabunPSK" panose="020B0500040200020003" pitchFamily="34" charset="-34"/>
                        </a:rPr>
                        <a:t> หรือ  </a:t>
                      </a:r>
                      <a:r>
                        <a:rPr lang="en-US" sz="1600" b="0" spc="0" baseline="0" dirty="0">
                          <a:solidFill>
                            <a:prstClr val="black"/>
                          </a:solidFill>
                          <a:latin typeface="TH SarabunPSK" panose="020B0500040200020003" pitchFamily="34" charset="-34"/>
                          <a:ea typeface="Tahoma" pitchFamily="34" charset="0"/>
                          <a:cs typeface="TH SarabunPSK" panose="020B0500040200020003" pitchFamily="34" charset="-34"/>
                        </a:rPr>
                        <a:t>HACCP</a:t>
                      </a:r>
                      <a:r>
                        <a:rPr lang="th-TH" sz="1600" b="0" spc="0" baseline="0" dirty="0">
                          <a:solidFill>
                            <a:prstClr val="black"/>
                          </a:solidFill>
                          <a:latin typeface="TH SarabunPSK" panose="020B0500040200020003" pitchFamily="34" charset="-34"/>
                          <a:ea typeface="Tahoma" pitchFamily="34" charset="0"/>
                          <a:cs typeface="TH SarabunPSK" panose="020B0500040200020003" pitchFamily="34" charset="-34"/>
                        </a:rPr>
                        <a:t> ที่ผ่านการรับรอง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1600" b="1" spc="0" baseline="0" dirty="0">
                          <a:solidFill>
                            <a:prstClr val="black"/>
                          </a:solidFill>
                          <a:latin typeface="TH SarabunPSK" panose="020B0500040200020003" pitchFamily="34" charset="-34"/>
                          <a:ea typeface="Tahoma" pitchFamily="34" charset="0"/>
                          <a:cs typeface="TH SarabunPSK" panose="020B0500040200020003" pitchFamily="34" charset="-34"/>
                        </a:rPr>
                        <a:t>แหล่งที่มาของข้อมูล</a:t>
                      </a:r>
                      <a:r>
                        <a:rPr lang="en-US" sz="1600" b="1" spc="0" baseline="0" dirty="0">
                          <a:solidFill>
                            <a:prstClr val="black"/>
                          </a:solidFill>
                          <a:latin typeface="TH SarabunPSK" panose="020B0500040200020003" pitchFamily="34" charset="-34"/>
                          <a:ea typeface="Tahoma" pitchFamily="34" charset="0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en-US" sz="1600" b="0" spc="0" baseline="0" dirty="0">
                          <a:solidFill>
                            <a:prstClr val="black"/>
                          </a:solidFill>
                          <a:latin typeface="TH SarabunPSK" panose="020B0500040200020003" pitchFamily="34" charset="-34"/>
                          <a:ea typeface="Tahoma" pitchFamily="34" charset="0"/>
                          <a:cs typeface="TH SarabunPSK" panose="020B0500040200020003" pitchFamily="34" charset="-34"/>
                        </a:rPr>
                        <a:t>:</a:t>
                      </a:r>
                      <a:r>
                        <a:rPr lang="th-TH" sz="1600" b="0" spc="0" baseline="0" dirty="0">
                          <a:solidFill>
                            <a:prstClr val="black"/>
                          </a:solidFill>
                          <a:latin typeface="TH SarabunPSK" panose="020B0500040200020003" pitchFamily="34" charset="-34"/>
                          <a:ea typeface="Tahoma" pitchFamily="34" charset="0"/>
                          <a:cs typeface="TH SarabunPSK" panose="020B0500040200020003" pitchFamily="34" charset="-34"/>
                        </a:rPr>
                        <a:t> เก็บรวบรวมข้อมูลสถานประกอบการผลิตสินค้าปศุสัตว์ที่ได้รับการตรวจประเมิน และรวบรวมข้อมูลของโรงงานที่ยังคงไว้ซึ่ง </a:t>
                      </a:r>
                      <a:r>
                        <a:rPr lang="en-US" sz="1600" b="0" spc="0" baseline="0" dirty="0">
                          <a:solidFill>
                            <a:prstClr val="black"/>
                          </a:solidFill>
                          <a:latin typeface="TH SarabunPSK" panose="020B0500040200020003" pitchFamily="34" charset="-34"/>
                          <a:ea typeface="Tahoma" pitchFamily="34" charset="0"/>
                          <a:cs typeface="TH SarabunPSK" panose="020B0500040200020003" pitchFamily="34" charset="-34"/>
                        </a:rPr>
                        <a:t>GHPs </a:t>
                      </a:r>
                      <a:r>
                        <a:rPr lang="th-TH" sz="1600" b="0" spc="0" baseline="0" dirty="0">
                          <a:solidFill>
                            <a:prstClr val="black"/>
                          </a:solidFill>
                          <a:latin typeface="TH SarabunPSK" panose="020B0500040200020003" pitchFamily="34" charset="-34"/>
                          <a:ea typeface="Tahoma" pitchFamily="34" charset="0"/>
                          <a:cs typeface="TH SarabunPSK" panose="020B0500040200020003" pitchFamily="34" charset="-34"/>
                        </a:rPr>
                        <a:t>หรือ </a:t>
                      </a:r>
                      <a:r>
                        <a:rPr lang="en-US" sz="1600" b="0" spc="0" baseline="0" dirty="0">
                          <a:solidFill>
                            <a:prstClr val="black"/>
                          </a:solidFill>
                          <a:latin typeface="TH SarabunPSK" panose="020B0500040200020003" pitchFamily="34" charset="-34"/>
                          <a:ea typeface="Tahoma" pitchFamily="34" charset="0"/>
                          <a:cs typeface="TH SarabunPSK" panose="020B0500040200020003" pitchFamily="34" charset="-34"/>
                        </a:rPr>
                        <a:t>HACCP</a:t>
                      </a:r>
                      <a:endParaRPr lang="th-TH" sz="1600" b="0" spc="0" baseline="0" dirty="0">
                        <a:solidFill>
                          <a:prstClr val="black"/>
                        </a:solidFill>
                        <a:latin typeface="TH SarabunPSK" panose="020B0500040200020003" pitchFamily="34" charset="-34"/>
                        <a:ea typeface="Tahoma" pitchFamily="34" charset="0"/>
                        <a:cs typeface="TH SarabunPSK" panose="020B0500040200020003" pitchFamily="34" charset="-34"/>
                      </a:endParaRP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1600" b="1" spc="0" baseline="0" dirty="0">
                          <a:solidFill>
                            <a:prstClr val="black"/>
                          </a:solidFill>
                          <a:latin typeface="TH SarabunPSK" panose="020B0500040200020003" pitchFamily="34" charset="-34"/>
                          <a:ea typeface="Tahoma" pitchFamily="34" charset="0"/>
                          <a:cs typeface="TH SarabunPSK" panose="020B0500040200020003" pitchFamily="34" charset="-34"/>
                        </a:rPr>
                        <a:t>สูตรการคำนวณ (ถ้ามี)</a:t>
                      </a:r>
                      <a:r>
                        <a:rPr lang="en-US" sz="1600" b="1" spc="0" baseline="0" dirty="0">
                          <a:solidFill>
                            <a:prstClr val="black"/>
                          </a:solidFill>
                          <a:latin typeface="TH SarabunPSK" panose="020B0500040200020003" pitchFamily="34" charset="-34"/>
                          <a:ea typeface="Tahoma" pitchFamily="34" charset="0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en-US" sz="1600" b="0" spc="0" baseline="0" dirty="0">
                          <a:solidFill>
                            <a:prstClr val="black"/>
                          </a:solidFill>
                          <a:latin typeface="TH SarabunPSK" panose="020B0500040200020003" pitchFamily="34" charset="-34"/>
                          <a:ea typeface="Tahoma" pitchFamily="34" charset="0"/>
                          <a:cs typeface="TH SarabunPSK" panose="020B0500040200020003" pitchFamily="34" charset="-34"/>
                        </a:rPr>
                        <a:t>:</a:t>
                      </a:r>
                      <a:r>
                        <a:rPr lang="th-TH" sz="1600" b="0" spc="0" baseline="0" dirty="0">
                          <a:solidFill>
                            <a:prstClr val="black"/>
                          </a:solidFill>
                          <a:latin typeface="TH SarabunPSK" panose="020B0500040200020003" pitchFamily="34" charset="-34"/>
                          <a:ea typeface="Tahoma" pitchFamily="34" charset="0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en-US" sz="1600" b="0" spc="0" baseline="0" dirty="0">
                          <a:solidFill>
                            <a:prstClr val="black"/>
                          </a:solidFill>
                          <a:latin typeface="TH SarabunPSK" panose="020B0500040200020003" pitchFamily="34" charset="-34"/>
                          <a:ea typeface="Tahoma" pitchFamily="34" charset="0"/>
                          <a:cs typeface="TH SarabunPSK" panose="020B0500040200020003" pitchFamily="34" charset="-34"/>
                        </a:rPr>
                        <a:t>(</a:t>
                      </a:r>
                      <a:r>
                        <a:rPr lang="th-TH" sz="1600" b="0" spc="0" baseline="0" dirty="0">
                          <a:solidFill>
                            <a:prstClr val="black"/>
                          </a:solidFill>
                          <a:latin typeface="TH SarabunPSK" panose="020B0500040200020003" pitchFamily="34" charset="-34"/>
                          <a:ea typeface="Tahoma" pitchFamily="34" charset="0"/>
                          <a:cs typeface="TH SarabunPSK" panose="020B0500040200020003" pitchFamily="34" charset="-34"/>
                        </a:rPr>
                        <a:t>จำนวนสถานประกอบการที่ผ่านการรับรอง </a:t>
                      </a:r>
                      <a:r>
                        <a:rPr lang="en-US" sz="1600" b="0" spc="0" baseline="0" dirty="0">
                          <a:solidFill>
                            <a:prstClr val="black"/>
                          </a:solidFill>
                          <a:latin typeface="TH SarabunPSK" panose="020B0500040200020003" pitchFamily="34" charset="-34"/>
                          <a:ea typeface="Tahoma" pitchFamily="34" charset="0"/>
                          <a:cs typeface="TH SarabunPSK" panose="020B0500040200020003" pitchFamily="34" charset="-34"/>
                        </a:rPr>
                        <a:t>GHPs + </a:t>
                      </a:r>
                      <a:r>
                        <a:rPr lang="th-TH" sz="1600" b="0" spc="0" baseline="0" dirty="0">
                          <a:solidFill>
                            <a:prstClr val="black"/>
                          </a:solidFill>
                          <a:latin typeface="TH SarabunPSK" panose="020B0500040200020003" pitchFamily="34" charset="-34"/>
                          <a:ea typeface="Tahoma" pitchFamily="34" charset="0"/>
                          <a:cs typeface="TH SarabunPSK" panose="020B0500040200020003" pitchFamily="34" charset="-34"/>
                        </a:rPr>
                        <a:t>จำนวนสถานประกอบการที่ผ่านการรับรองระบบ </a:t>
                      </a:r>
                      <a:r>
                        <a:rPr lang="en-US" sz="1600" b="0" spc="0" baseline="0" dirty="0">
                          <a:solidFill>
                            <a:prstClr val="black"/>
                          </a:solidFill>
                          <a:latin typeface="TH SarabunPSK" panose="020B0500040200020003" pitchFamily="34" charset="-34"/>
                          <a:ea typeface="Tahoma" pitchFamily="34" charset="0"/>
                          <a:cs typeface="TH SarabunPSK" panose="020B0500040200020003" pitchFamily="34" charset="-34"/>
                        </a:rPr>
                        <a:t>HACCP)*100/ (</a:t>
                      </a:r>
                      <a:r>
                        <a:rPr lang="th-TH" sz="1600" b="0" spc="0" baseline="0" dirty="0">
                          <a:solidFill>
                            <a:prstClr val="black"/>
                          </a:solidFill>
                          <a:latin typeface="TH SarabunPSK" panose="020B0500040200020003" pitchFamily="34" charset="-34"/>
                          <a:ea typeface="Tahoma" pitchFamily="34" charset="0"/>
                          <a:cs typeface="TH SarabunPSK" panose="020B0500040200020003" pitchFamily="34" charset="-34"/>
                        </a:rPr>
                        <a:t>จำนวนสถานประกอบการที่ได้รับการตรวจประเมิน </a:t>
                      </a:r>
                      <a:r>
                        <a:rPr lang="en-US" sz="1600" b="0" spc="0" baseline="0" dirty="0">
                          <a:solidFill>
                            <a:prstClr val="black"/>
                          </a:solidFill>
                          <a:latin typeface="TH SarabunPSK" panose="020B0500040200020003" pitchFamily="34" charset="-34"/>
                          <a:ea typeface="Tahoma" pitchFamily="34" charset="0"/>
                          <a:cs typeface="TH SarabunPSK" panose="020B0500040200020003" pitchFamily="34" charset="-34"/>
                        </a:rPr>
                        <a:t>GHPs + </a:t>
                      </a:r>
                      <a:r>
                        <a:rPr lang="th-TH" sz="1600" b="0" spc="0" baseline="0" dirty="0">
                          <a:solidFill>
                            <a:prstClr val="black"/>
                          </a:solidFill>
                          <a:latin typeface="TH SarabunPSK" panose="020B0500040200020003" pitchFamily="34" charset="-34"/>
                          <a:ea typeface="Tahoma" pitchFamily="34" charset="0"/>
                          <a:cs typeface="TH SarabunPSK" panose="020B0500040200020003" pitchFamily="34" charset="-34"/>
                        </a:rPr>
                        <a:t>จำนวนสถานประกอบการที่ได้รับการตรวจประเมิน </a:t>
                      </a:r>
                      <a:r>
                        <a:rPr lang="en-US" sz="1600" b="0" spc="0" baseline="0" dirty="0">
                          <a:solidFill>
                            <a:prstClr val="black"/>
                          </a:solidFill>
                          <a:latin typeface="TH SarabunPSK" panose="020B0500040200020003" pitchFamily="34" charset="-34"/>
                          <a:ea typeface="Tahoma" pitchFamily="34" charset="0"/>
                          <a:cs typeface="TH SarabunPSK" panose="020B0500040200020003" pitchFamily="34" charset="-34"/>
                        </a:rPr>
                        <a:t>HACCP)</a:t>
                      </a:r>
                      <a:endParaRPr lang="th-TH" sz="1600" b="0" spc="0" baseline="0" dirty="0">
                        <a:solidFill>
                          <a:prstClr val="black"/>
                        </a:solidFill>
                        <a:latin typeface="TH SarabunPSK" panose="020B0500040200020003" pitchFamily="34" charset="-34"/>
                        <a:ea typeface="Tahoma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EEBF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19" name="Rectangle 18">
            <a:extLst>
              <a:ext uri="{FF2B5EF4-FFF2-40B4-BE49-F238E27FC236}">
                <a16:creationId xmlns:a16="http://schemas.microsoft.com/office/drawing/2014/main" id="{3CAC797B-ADB6-6DD8-80FE-997BB535307C}"/>
              </a:ext>
            </a:extLst>
          </p:cNvPr>
          <p:cNvSpPr/>
          <p:nvPr/>
        </p:nvSpPr>
        <p:spPr>
          <a:xfrm>
            <a:off x="9976513" y="6527804"/>
            <a:ext cx="2229133" cy="343843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en-US" sz="1800">
              <a:solidFill>
                <a:prstClr val="white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0" name="Slide Number Placeholder 3">
            <a:extLst>
              <a:ext uri="{FF2B5EF4-FFF2-40B4-BE49-F238E27FC236}">
                <a16:creationId xmlns:a16="http://schemas.microsoft.com/office/drawing/2014/main" id="{8E5D3850-8CF9-5D26-452A-E9EFC126FD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318523" y="6492875"/>
            <a:ext cx="2743200" cy="365125"/>
          </a:xfrm>
        </p:spPr>
        <p:txBody>
          <a:bodyPr/>
          <a:lstStyle/>
          <a:p>
            <a:pPr>
              <a:defRPr/>
            </a:pPr>
            <a:fld id="{C787E290-76B0-4EA1-9FB1-BF333C18EEE2}" type="slidenum">
              <a:rPr lang="en-US" smtClean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pPr>
                <a:defRPr/>
              </a:pPr>
              <a:t>11</a:t>
            </a:fld>
            <a:endParaRPr lang="en-US">
              <a:solidFill>
                <a:srgbClr val="002060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grpSp>
        <p:nvGrpSpPr>
          <p:cNvPr id="21" name="Group 20">
            <a:extLst>
              <a:ext uri="{FF2B5EF4-FFF2-40B4-BE49-F238E27FC236}">
                <a16:creationId xmlns:a16="http://schemas.microsoft.com/office/drawing/2014/main" id="{DCC1555F-3002-CD2A-13E4-DC1C046F7DC7}"/>
              </a:ext>
            </a:extLst>
          </p:cNvPr>
          <p:cNvGrpSpPr/>
          <p:nvPr/>
        </p:nvGrpSpPr>
        <p:grpSpPr>
          <a:xfrm>
            <a:off x="0" y="0"/>
            <a:ext cx="12215748" cy="601027"/>
            <a:chOff x="23748" y="26478"/>
            <a:chExt cx="12192000" cy="575348"/>
          </a:xfrm>
        </p:grpSpPr>
        <p:grpSp>
          <p:nvGrpSpPr>
            <p:cNvPr id="24" name="Group 23">
              <a:extLst>
                <a:ext uri="{FF2B5EF4-FFF2-40B4-BE49-F238E27FC236}">
                  <a16:creationId xmlns:a16="http://schemas.microsoft.com/office/drawing/2014/main" id="{518BB069-E069-641A-25DC-200742BCB2E8}"/>
                </a:ext>
              </a:extLst>
            </p:cNvPr>
            <p:cNvGrpSpPr/>
            <p:nvPr/>
          </p:nvGrpSpPr>
          <p:grpSpPr>
            <a:xfrm>
              <a:off x="23748" y="26478"/>
              <a:ext cx="12192000" cy="575348"/>
              <a:chOff x="-38364" y="573594"/>
              <a:chExt cx="12192000" cy="575348"/>
            </a:xfrm>
          </p:grpSpPr>
          <p:sp>
            <p:nvSpPr>
              <p:cNvPr id="26" name="Rectangle 25">
                <a:extLst>
                  <a:ext uri="{FF2B5EF4-FFF2-40B4-BE49-F238E27FC236}">
                    <a16:creationId xmlns:a16="http://schemas.microsoft.com/office/drawing/2014/main" id="{B337728A-0B51-AF2C-DE3E-D8CEB18B5B3E}"/>
                  </a:ext>
                </a:extLst>
              </p:cNvPr>
              <p:cNvSpPr/>
              <p:nvPr/>
            </p:nvSpPr>
            <p:spPr>
              <a:xfrm>
                <a:off x="-38364" y="573594"/>
                <a:ext cx="12192000" cy="557396"/>
              </a:xfrm>
              <a:prstGeom prst="rect">
                <a:avLst/>
              </a:prstGeom>
              <a:solidFill>
                <a:srgbClr val="00206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defRPr/>
                </a:pPr>
                <a:endParaRPr lang="en-US" sz="1800">
                  <a:solidFill>
                    <a:prstClr val="white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endParaRPr>
              </a:p>
            </p:txBody>
          </p:sp>
          <p:sp>
            <p:nvSpPr>
              <p:cNvPr id="27" name="TextBox 20">
                <a:extLst>
                  <a:ext uri="{FF2B5EF4-FFF2-40B4-BE49-F238E27FC236}">
                    <a16:creationId xmlns:a16="http://schemas.microsoft.com/office/drawing/2014/main" id="{184FCA17-35A0-C51B-5B67-7E6942A53D2D}"/>
                  </a:ext>
                </a:extLst>
              </p:cNvPr>
              <p:cNvSpPr txBox="1"/>
              <p:nvPr/>
            </p:nvSpPr>
            <p:spPr>
              <a:xfrm>
                <a:off x="-34190" y="607566"/>
                <a:ext cx="7197911" cy="54137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>
                  <a:lnSpc>
                    <a:spcPts val="1800"/>
                  </a:lnSpc>
                  <a:defRPr/>
                </a:pPr>
                <a:r>
                  <a:rPr lang="th-TH" sz="2000" b="1" dirty="0">
                    <a:solidFill>
                      <a:prstClr val="white"/>
                    </a:solidFill>
                    <a:latin typeface="TH SarabunPSK" panose="020B0500040200020003" pitchFamily="34" charset="-34"/>
                    <a:ea typeface="Tahoma" panose="020B0604030504040204" pitchFamily="34" charset="0"/>
                    <a:cs typeface="TH SarabunPSK" panose="020B0500040200020003" pitchFamily="34" charset="-34"/>
                  </a:rPr>
                  <a:t>ตัวชี้วัดกรมปศุสัตว์</a:t>
                </a:r>
              </a:p>
              <a:p>
                <a:pPr>
                  <a:lnSpc>
                    <a:spcPts val="1800"/>
                  </a:lnSpc>
                  <a:defRPr/>
                </a:pPr>
                <a:r>
                  <a:rPr lang="th-TH" sz="1800" b="1" dirty="0">
                    <a:solidFill>
                      <a:prstClr val="white"/>
                    </a:solidFill>
                    <a:latin typeface="TH SarabunPSK" panose="020B0500040200020003" pitchFamily="34" charset="-34"/>
                    <a:ea typeface="Tahoma" panose="020B0604030504040204" pitchFamily="34" charset="0"/>
                    <a:cs typeface="TH SarabunPSK" panose="020B0500040200020003" pitchFamily="34" charset="-34"/>
                  </a:rPr>
                  <a:t>ตามมาตรการปรับปรุงประสิทธิภาพในการปฏิบัติราชการ ประจำปีงบประมาณ พ.ศ. </a:t>
                </a:r>
                <a:r>
                  <a:rPr lang="en-US" sz="1800" b="1" dirty="0">
                    <a:solidFill>
                      <a:prstClr val="white"/>
                    </a:solidFill>
                    <a:latin typeface="TH SarabunPSK" panose="020B0500040200020003" pitchFamily="34" charset="-34"/>
                    <a:ea typeface="Tahoma" panose="020B0604030504040204" pitchFamily="34" charset="0"/>
                    <a:cs typeface="TH SarabunPSK" panose="020B0500040200020003" pitchFamily="34" charset="-34"/>
                  </a:rPr>
                  <a:t>2569 - 2570</a:t>
                </a:r>
                <a:endParaRPr lang="th-TH" sz="1800" b="1" dirty="0">
                  <a:solidFill>
                    <a:prstClr val="white"/>
                  </a:solidFill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endParaRPr>
              </a:p>
            </p:txBody>
          </p:sp>
        </p:grpSp>
        <p:sp>
          <p:nvSpPr>
            <p:cNvPr id="25" name="TextBox 24">
              <a:extLst>
                <a:ext uri="{FF2B5EF4-FFF2-40B4-BE49-F238E27FC236}">
                  <a16:creationId xmlns:a16="http://schemas.microsoft.com/office/drawing/2014/main" id="{97DF9391-9B8C-5790-F8C8-F7C24B06C3B4}"/>
                </a:ext>
              </a:extLst>
            </p:cNvPr>
            <p:cNvSpPr txBox="1"/>
            <p:nvPr/>
          </p:nvSpPr>
          <p:spPr>
            <a:xfrm>
              <a:off x="9808446" y="133481"/>
              <a:ext cx="2168443" cy="353552"/>
            </a:xfrm>
            <a:prstGeom prst="rect">
              <a:avLst/>
            </a:prstGeom>
            <a:solidFill>
              <a:schemeClr val="accent2"/>
            </a:solidFill>
          </p:spPr>
          <p:txBody>
            <a:bodyPr wrap="square" rtlCol="0">
              <a:spAutoFit/>
            </a:bodyPr>
            <a:lstStyle/>
            <a:p>
              <a:pPr algn="ctr">
                <a:defRPr/>
              </a:pPr>
              <a:r>
                <a:rPr lang="en-US" sz="1800" b="1" dirty="0">
                  <a:solidFill>
                    <a:prstClr val="white"/>
                  </a:solidFill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  <a:t>Function KPI </a:t>
              </a:r>
              <a:r>
                <a:rPr lang="th-TH" sz="1800" b="1" dirty="0">
                  <a:solidFill>
                    <a:prstClr val="white"/>
                  </a:solidFill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  <a:t>กรม</a:t>
              </a:r>
              <a:endParaRPr lang="en-US" sz="1800" b="1" dirty="0">
                <a:solidFill>
                  <a:prstClr val="white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endParaRPr>
            </a:p>
          </p:txBody>
        </p:sp>
      </p:grpSp>
      <p:sp>
        <p:nvSpPr>
          <p:cNvPr id="15" name="Rectangle 14">
            <a:extLst>
              <a:ext uri="{FF2B5EF4-FFF2-40B4-BE49-F238E27FC236}">
                <a16:creationId xmlns:a16="http://schemas.microsoft.com/office/drawing/2014/main" id="{098731E7-379D-C8FB-74DA-CEB80B3CB624}"/>
              </a:ext>
            </a:extLst>
          </p:cNvPr>
          <p:cNvSpPr/>
          <p:nvPr/>
        </p:nvSpPr>
        <p:spPr>
          <a:xfrm>
            <a:off x="5032742" y="6398104"/>
            <a:ext cx="2542733" cy="2705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46100" indent="-546100">
              <a:lnSpc>
                <a:spcPct val="80000"/>
              </a:lnSpc>
              <a:tabLst>
                <a:tab pos="546100" algn="l"/>
              </a:tabLst>
              <a:defRPr/>
            </a:pPr>
            <a:r>
              <a:rPr lang="th-TH" sz="14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ช่วงเวลารายงานผล </a:t>
            </a:r>
            <a:r>
              <a:rPr lang="en-US" sz="14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:</a:t>
            </a:r>
            <a:r>
              <a:rPr lang="th-TH" sz="14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th-TH" sz="14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รอบปีงบประมาณ</a:t>
            </a:r>
            <a:endParaRPr lang="en-US" sz="1400" dirty="0">
              <a:solidFill>
                <a:prstClr val="black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A78C95B9-D989-0B14-0B60-C1FF6675F8EB}"/>
              </a:ext>
            </a:extLst>
          </p:cNvPr>
          <p:cNvSpPr/>
          <p:nvPr/>
        </p:nvSpPr>
        <p:spPr>
          <a:xfrm>
            <a:off x="81483" y="6179494"/>
            <a:ext cx="7202177" cy="2705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46100" indent="-546100">
              <a:lnSpc>
                <a:spcPct val="80000"/>
              </a:lnSpc>
              <a:tabLst>
                <a:tab pos="546100" algn="l"/>
              </a:tabLst>
              <a:defRPr/>
            </a:pPr>
            <a:r>
              <a:rPr lang="th-TH" sz="14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หมายเหตุ</a:t>
            </a:r>
            <a:r>
              <a:rPr lang="th-TH" sz="14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en-US" sz="14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:</a:t>
            </a:r>
            <a:r>
              <a:rPr lang="th-TH" sz="14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ค่าเป้าหมายแปรผันตามงบประมาณที่ได้รับในแต่ละปีโดยเทียบบัญญัติไตรยางศ์</a:t>
            </a:r>
            <a:endParaRPr lang="en-US" sz="1400" dirty="0">
              <a:solidFill>
                <a:prstClr val="black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33466844-BFB2-0A9A-6F2E-3BC03000B316}"/>
              </a:ext>
            </a:extLst>
          </p:cNvPr>
          <p:cNvSpPr/>
          <p:nvPr/>
        </p:nvSpPr>
        <p:spPr>
          <a:xfrm>
            <a:off x="81483" y="6366596"/>
            <a:ext cx="3208212" cy="2705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46100" indent="-546100">
              <a:lnSpc>
                <a:spcPct val="80000"/>
              </a:lnSpc>
              <a:tabLst>
                <a:tab pos="546100" algn="l"/>
              </a:tabLst>
              <a:defRPr/>
            </a:pPr>
            <a:r>
              <a:rPr lang="th-TH" sz="14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ผู้รับผิดชอบการรายงานผล</a:t>
            </a:r>
            <a:r>
              <a:rPr lang="th-TH" sz="14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en-US" sz="14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: </a:t>
            </a:r>
            <a:r>
              <a:rPr lang="th-TH" sz="14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กรมปศุสัตว์</a:t>
            </a:r>
            <a:endParaRPr lang="en-US" sz="1400" dirty="0">
              <a:solidFill>
                <a:prstClr val="black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9" name="Google Shape;253;p8">
            <a:extLst>
              <a:ext uri="{FF2B5EF4-FFF2-40B4-BE49-F238E27FC236}">
                <a16:creationId xmlns:a16="http://schemas.microsoft.com/office/drawing/2014/main" id="{6F5261AD-EBB5-61C6-19C4-BFAD0567A016}"/>
              </a:ext>
            </a:extLst>
          </p:cNvPr>
          <p:cNvSpPr/>
          <p:nvPr/>
        </p:nvSpPr>
        <p:spPr>
          <a:xfrm>
            <a:off x="0" y="6617975"/>
            <a:ext cx="9973340" cy="240025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546100" indent="-546100">
              <a:lnSpc>
                <a:spcPct val="80000"/>
              </a:lnSpc>
              <a:buClr>
                <a:srgbClr val="000000"/>
              </a:buClr>
              <a:buSzPts val="1100"/>
              <a:tabLst>
                <a:tab pos="631825" algn="l"/>
              </a:tabLst>
              <a:defRPr/>
            </a:pPr>
            <a:r>
              <a:rPr lang="th-TH" sz="1200" b="1" kern="0" dirty="0">
                <a:solidFill>
                  <a:srgbClr val="000000"/>
                </a:solidFill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แหล่งอ้างอิง </a:t>
            </a:r>
            <a:r>
              <a:rPr lang="th-TH" sz="1200" kern="0" dirty="0">
                <a:solidFill>
                  <a:srgbClr val="000000"/>
                </a:solidFill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:	 </a:t>
            </a:r>
            <a:r>
              <a:rPr lang="en-US" sz="12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-</a:t>
            </a:r>
          </a:p>
        </p:txBody>
      </p:sp>
      <p:sp>
        <p:nvSpPr>
          <p:cNvPr id="2" name="Rectangle 20">
            <a:extLst>
              <a:ext uri="{FF2B5EF4-FFF2-40B4-BE49-F238E27FC236}">
                <a16:creationId xmlns:a16="http://schemas.microsoft.com/office/drawing/2014/main" id="{98655DA8-C12F-3D9C-4C9E-5C6ED0C20BB6}"/>
              </a:ext>
            </a:extLst>
          </p:cNvPr>
          <p:cNvSpPr/>
          <p:nvPr/>
        </p:nvSpPr>
        <p:spPr>
          <a:xfrm>
            <a:off x="81484" y="2961529"/>
            <a:ext cx="10501593" cy="24006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60000"/>
              </a:lnSpc>
              <a:defRPr/>
            </a:pPr>
            <a:r>
              <a:rPr lang="th-TH" sz="16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เป้าหมาย ปี </a:t>
            </a:r>
            <a:r>
              <a:rPr lang="en-US" sz="16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2569 </a:t>
            </a:r>
            <a:r>
              <a:rPr lang="en-US" sz="16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:</a:t>
            </a:r>
            <a:r>
              <a:rPr lang="th-TH" sz="16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th-TH" sz="1600" dirty="0">
                <a:solidFill>
                  <a:srgbClr val="0000FF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สถานประกอบการผลิตสินค้าปศุสัตว์ทีผ่านการตรวจประเมินฯ ร้อยละ 85 </a:t>
            </a:r>
            <a:r>
              <a:rPr lang="th-TH" sz="1600" kern="0" dirty="0">
                <a:solidFill>
                  <a:prstClr val="black"/>
                </a:solidFill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 และ</a:t>
            </a:r>
            <a:r>
              <a:rPr lang="th-TH" sz="1600" b="1" kern="0" dirty="0">
                <a:solidFill>
                  <a:prstClr val="black"/>
                </a:solidFill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เป้าหมายปี 2570 </a:t>
            </a:r>
            <a:r>
              <a:rPr lang="en-US" sz="1600" b="1" kern="0" dirty="0">
                <a:solidFill>
                  <a:prstClr val="black"/>
                </a:solidFill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: </a:t>
            </a:r>
            <a:r>
              <a:rPr lang="th-TH" sz="1600" dirty="0">
                <a:solidFill>
                  <a:srgbClr val="0000FF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สถานประกอบการผลิตสินค้าปศุสัตว์ทีผ่านการตรวจประเมินฯ ร้อยละ 85</a:t>
            </a:r>
            <a:endParaRPr lang="en-US" sz="1600" dirty="0">
              <a:solidFill>
                <a:srgbClr val="0000FF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graphicFrame>
        <p:nvGraphicFramePr>
          <p:cNvPr id="7" name="Table 11">
            <a:extLst>
              <a:ext uri="{FF2B5EF4-FFF2-40B4-BE49-F238E27FC236}">
                <a16:creationId xmlns:a16="http://schemas.microsoft.com/office/drawing/2014/main" id="{E2DC814D-7FD1-F93C-EBE9-E34B7A3C2EAF}"/>
              </a:ext>
            </a:extLst>
          </p:cNvPr>
          <p:cNvGraphicFramePr>
            <a:graphicFrameLocks noGrp="1"/>
          </p:cNvGraphicFramePr>
          <p:nvPr/>
        </p:nvGraphicFramePr>
        <p:xfrm>
          <a:off x="160964" y="4666610"/>
          <a:ext cx="4499283" cy="777283"/>
        </p:xfrm>
        <a:graphic>
          <a:graphicData uri="http://schemas.openxmlformats.org/drawingml/2006/table">
            <a:tbl>
              <a:tblPr firstRow="1" bandRow="1"/>
              <a:tblGrid>
                <a:gridCol w="149976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9976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49976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123387">
                <a:tc gridSpan="3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เกณฑ์การประเมินปี</a:t>
                      </a:r>
                      <a:r>
                        <a:rPr lang="en-US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2569 </a:t>
                      </a: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รอบที่ 1 </a:t>
                      </a:r>
                      <a:r>
                        <a:rPr lang="en-US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(6 </a:t>
                      </a: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เดือน</a:t>
                      </a:r>
                      <a:r>
                        <a:rPr lang="en-US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endParaRPr lang="en-US" sz="1400" kern="1200" noProof="0" dirty="0">
                        <a:solidFill>
                          <a:schemeClr val="dk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83127" marR="83127" marT="43717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48546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เป้าหมายขั้นต้น (50)</a:t>
                      </a:r>
                    </a:p>
                  </a:txBody>
                  <a:tcPr marL="91609" marR="91609" marT="43717" marB="43717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เป้าหมายมาตรฐาน (</a:t>
                      </a:r>
                      <a:r>
                        <a:rPr lang="en-US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75</a:t>
                      </a: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</a:p>
                  </a:txBody>
                  <a:tcPr marL="91609" marR="91609" marT="43717" marB="43717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เป้าหมายขั้นสูง (100)</a:t>
                      </a:r>
                    </a:p>
                  </a:txBody>
                  <a:tcPr marL="91609" marR="91609" marT="43717" marB="43717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86457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ร้อยละ </a:t>
                      </a:r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20</a:t>
                      </a:r>
                      <a:endParaRPr lang="th-TH" sz="1400" b="0" i="0" u="none" strike="noStrike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68698" marR="68698" marT="45698" marB="45698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ร้อยละ </a:t>
                      </a:r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25</a:t>
                      </a:r>
                      <a:endParaRPr lang="th-TH" sz="1400" b="0" i="0" u="none" strike="noStrike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68698" marR="68698" marT="45698" marB="45698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ร้อยละ </a:t>
                      </a:r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30</a:t>
                      </a:r>
                      <a:endParaRPr lang="th-TH" sz="1400" b="0" i="0" u="none" strike="noStrike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68698" marR="68698" marT="45698" marB="45698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aphicFrame>
        <p:nvGraphicFramePr>
          <p:cNvPr id="8" name="Table 11">
            <a:extLst>
              <a:ext uri="{FF2B5EF4-FFF2-40B4-BE49-F238E27FC236}">
                <a16:creationId xmlns:a16="http://schemas.microsoft.com/office/drawing/2014/main" id="{4307006F-7FF6-C1E7-8439-7A3E890808DF}"/>
              </a:ext>
            </a:extLst>
          </p:cNvPr>
          <p:cNvGraphicFramePr>
            <a:graphicFrameLocks noGrp="1"/>
          </p:cNvGraphicFramePr>
          <p:nvPr/>
        </p:nvGraphicFramePr>
        <p:xfrm>
          <a:off x="171283" y="5407189"/>
          <a:ext cx="4499283" cy="778851"/>
        </p:xfrm>
        <a:graphic>
          <a:graphicData uri="http://schemas.openxmlformats.org/drawingml/2006/table">
            <a:tbl>
              <a:tblPr firstRow="1" bandRow="1"/>
              <a:tblGrid>
                <a:gridCol w="149976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9976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49976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0">
                <a:tc gridSpan="3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รอบ 2 </a:t>
                      </a:r>
                      <a:r>
                        <a:rPr lang="en-US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</a:t>
                      </a: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12</a:t>
                      </a:r>
                      <a:r>
                        <a:rPr lang="en-US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เดือน</a:t>
                      </a:r>
                      <a:r>
                        <a:rPr lang="en-US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endParaRPr lang="en-US" sz="1400" kern="1200" noProof="0" dirty="0">
                        <a:solidFill>
                          <a:schemeClr val="dk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83127" marR="83127" marT="43717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เป้าหมายขั้นต้น (50)</a:t>
                      </a:r>
                    </a:p>
                  </a:txBody>
                  <a:tcPr marL="91609" marR="91609" marT="43717" marB="43717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เป้าหมายมาตรฐาน (</a:t>
                      </a:r>
                      <a:r>
                        <a:rPr lang="en-US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75</a:t>
                      </a: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</a:p>
                  </a:txBody>
                  <a:tcPr marL="91609" marR="91609" marT="43717" marB="43717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เป้าหมายขั้นสูง (100)</a:t>
                      </a:r>
                    </a:p>
                  </a:txBody>
                  <a:tcPr marL="91609" marR="91609" marT="43717" marB="43717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 rtl="0" fontAlgn="t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ร้อยละ </a:t>
                      </a: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80</a:t>
                      </a:r>
                      <a:endParaRPr kumimoji="0" lang="th-TH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27047" marR="5725" marT="762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ร้อยละ </a:t>
                      </a: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85</a:t>
                      </a:r>
                      <a:endParaRPr kumimoji="0" lang="th-TH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27047" marR="5725" marT="762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ร้อยละ </a:t>
                      </a: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90</a:t>
                      </a:r>
                      <a:endParaRPr kumimoji="0" lang="th-TH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27047" marR="5725" marT="762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aphicFrame>
        <p:nvGraphicFramePr>
          <p:cNvPr id="10" name="Table 11">
            <a:extLst>
              <a:ext uri="{FF2B5EF4-FFF2-40B4-BE49-F238E27FC236}">
                <a16:creationId xmlns:a16="http://schemas.microsoft.com/office/drawing/2014/main" id="{D3AF3631-6EEA-F26B-5B33-A0FB5E1261C7}"/>
              </a:ext>
            </a:extLst>
          </p:cNvPr>
          <p:cNvGraphicFramePr>
            <a:graphicFrameLocks noGrp="1"/>
          </p:cNvGraphicFramePr>
          <p:nvPr/>
        </p:nvGraphicFramePr>
        <p:xfrm>
          <a:off x="4784682" y="4659294"/>
          <a:ext cx="4499283" cy="800903"/>
        </p:xfrm>
        <a:graphic>
          <a:graphicData uri="http://schemas.openxmlformats.org/drawingml/2006/table">
            <a:tbl>
              <a:tblPr firstRow="1" bandRow="1"/>
              <a:tblGrid>
                <a:gridCol w="149976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9976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49976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215583">
                <a:tc gridSpan="3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เกณฑ์การประเมินปี 2570</a:t>
                      </a:r>
                      <a:r>
                        <a:rPr lang="en-US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รอบที่ 1 </a:t>
                      </a:r>
                      <a:r>
                        <a:rPr lang="en-US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(6 </a:t>
                      </a: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เดือน</a:t>
                      </a:r>
                      <a:r>
                        <a:rPr lang="en-US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endParaRPr lang="en-US" sz="1400" kern="1200" noProof="0" dirty="0">
                        <a:solidFill>
                          <a:schemeClr val="dk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83127" marR="83127" marT="43717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954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เป้าหมายขั้นต้น (50)</a:t>
                      </a:r>
                    </a:p>
                  </a:txBody>
                  <a:tcPr marL="91609" marR="91609" marT="43717" marB="43717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เป้าหมายมาตรฐาน (</a:t>
                      </a:r>
                      <a:r>
                        <a:rPr lang="en-US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75</a:t>
                      </a: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</a:p>
                  </a:txBody>
                  <a:tcPr marL="91609" marR="91609" marT="43717" marB="43717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เป้าหมายขั้นสูง (100)</a:t>
                      </a:r>
                    </a:p>
                  </a:txBody>
                  <a:tcPr marL="91609" marR="91609" marT="43717" marB="43717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2578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ร้อยละ </a:t>
                      </a:r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20</a:t>
                      </a:r>
                      <a:endParaRPr lang="th-TH" sz="1400" b="0" i="0" u="none" strike="noStrike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68698" marR="68698" marT="45698" marB="45698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ร้อยละ </a:t>
                      </a:r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25</a:t>
                      </a:r>
                      <a:endParaRPr lang="th-TH" sz="1400" b="0" i="0" u="none" strike="noStrike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68698" marR="68698" marT="45698" marB="45698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ร้อยละ </a:t>
                      </a:r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30</a:t>
                      </a:r>
                      <a:endParaRPr lang="th-TH" sz="1400" b="0" i="0" u="none" strike="noStrike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68698" marR="68698" marT="45698" marB="45698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aphicFrame>
        <p:nvGraphicFramePr>
          <p:cNvPr id="18" name="Table 11">
            <a:extLst>
              <a:ext uri="{FF2B5EF4-FFF2-40B4-BE49-F238E27FC236}">
                <a16:creationId xmlns:a16="http://schemas.microsoft.com/office/drawing/2014/main" id="{35897C32-214E-3E5C-D529-BDB51292256F}"/>
              </a:ext>
            </a:extLst>
          </p:cNvPr>
          <p:cNvGraphicFramePr>
            <a:graphicFrameLocks noGrp="1"/>
          </p:cNvGraphicFramePr>
          <p:nvPr/>
        </p:nvGraphicFramePr>
        <p:xfrm>
          <a:off x="4765747" y="5495916"/>
          <a:ext cx="4499283" cy="693507"/>
        </p:xfrm>
        <a:graphic>
          <a:graphicData uri="http://schemas.openxmlformats.org/drawingml/2006/table">
            <a:tbl>
              <a:tblPr firstRow="1" bandRow="1"/>
              <a:tblGrid>
                <a:gridCol w="149976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9976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49976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0">
                <a:tc gridSpan="3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รอบ 2 </a:t>
                      </a:r>
                      <a:r>
                        <a:rPr lang="en-US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</a:t>
                      </a: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12</a:t>
                      </a:r>
                      <a:r>
                        <a:rPr lang="en-US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เดือน</a:t>
                      </a:r>
                      <a:r>
                        <a:rPr lang="en-US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endParaRPr lang="en-US" sz="1400" kern="1200" noProof="0" dirty="0">
                        <a:solidFill>
                          <a:schemeClr val="dk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83127" marR="83127" marT="43717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เป้าหมายขั้นต้น (50)</a:t>
                      </a:r>
                    </a:p>
                  </a:txBody>
                  <a:tcPr marL="91609" marR="91609" marT="43717" marB="43717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เป้าหมายมาตรฐาน (</a:t>
                      </a:r>
                      <a:r>
                        <a:rPr lang="en-US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75</a:t>
                      </a: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</a:p>
                  </a:txBody>
                  <a:tcPr marL="91609" marR="91609" marT="43717" marB="43717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เป้าหมายขั้นสูง (100)</a:t>
                      </a:r>
                    </a:p>
                  </a:txBody>
                  <a:tcPr marL="91609" marR="91609" marT="43717" marB="43717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93527">
                <a:tc>
                  <a:txBody>
                    <a:bodyPr/>
                    <a:lstStyle/>
                    <a:p>
                      <a:pPr algn="ctr" rtl="0" fontAlgn="t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ร้อยละ </a:t>
                      </a: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80</a:t>
                      </a:r>
                      <a:endParaRPr kumimoji="0" lang="th-TH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27047" marR="5725" marT="762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ร้อยละ </a:t>
                      </a: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85</a:t>
                      </a:r>
                      <a:endParaRPr kumimoji="0" lang="th-TH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27047" marR="5725" marT="762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ร้อยละ </a:t>
                      </a: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90</a:t>
                      </a:r>
                      <a:endParaRPr kumimoji="0" lang="th-TH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27047" marR="5725" marT="762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aphicFrame>
        <p:nvGraphicFramePr>
          <p:cNvPr id="28" name="Table 21">
            <a:extLst>
              <a:ext uri="{FF2B5EF4-FFF2-40B4-BE49-F238E27FC236}">
                <a16:creationId xmlns:a16="http://schemas.microsoft.com/office/drawing/2014/main" id="{A1273204-AB76-BD41-C4EB-B8D1DD88B5CA}"/>
              </a:ext>
            </a:extLst>
          </p:cNvPr>
          <p:cNvGraphicFramePr>
            <a:graphicFrameLocks noGrp="1"/>
          </p:cNvGraphicFramePr>
          <p:nvPr/>
        </p:nvGraphicFramePr>
        <p:xfrm>
          <a:off x="159553" y="3201595"/>
          <a:ext cx="6260284" cy="152401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708470">
                  <a:extLst>
                    <a:ext uri="{9D8B030D-6E8A-4147-A177-3AD203B41FA5}">
                      <a16:colId xmlns:a16="http://schemas.microsoft.com/office/drawing/2014/main" val="3079781069"/>
                    </a:ext>
                  </a:extLst>
                </a:gridCol>
                <a:gridCol w="63795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542261">
                  <a:extLst>
                    <a:ext uri="{9D8B030D-6E8A-4147-A177-3AD203B41FA5}">
                      <a16:colId xmlns:a16="http://schemas.microsoft.com/office/drawing/2014/main" val="1510311638"/>
                    </a:ext>
                  </a:extLst>
                </a:gridCol>
                <a:gridCol w="637953">
                  <a:extLst>
                    <a:ext uri="{9D8B030D-6E8A-4147-A177-3AD203B41FA5}">
                      <a16:colId xmlns:a16="http://schemas.microsoft.com/office/drawing/2014/main" val="3878331073"/>
                    </a:ext>
                  </a:extLst>
                </a:gridCol>
                <a:gridCol w="733647">
                  <a:extLst>
                    <a:ext uri="{9D8B030D-6E8A-4147-A177-3AD203B41FA5}">
                      <a16:colId xmlns:a16="http://schemas.microsoft.com/office/drawing/2014/main" val="2065998880"/>
                    </a:ext>
                  </a:extLst>
                </a:gridCol>
              </a:tblGrid>
              <a:tr h="236427">
                <a:tc gridSpan="2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th-TH" sz="14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ข้อมูลพื้นฐาน</a:t>
                      </a:r>
                      <a:r>
                        <a:rPr lang="th-TH" sz="140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(</a:t>
                      </a:r>
                      <a:r>
                        <a:rPr lang="en-US" sz="140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Baseline)</a:t>
                      </a:r>
                      <a:endParaRPr lang="en-US" sz="14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th-TH" sz="14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ค่าเป้าหมาย</a:t>
                      </a:r>
                      <a:r>
                        <a:rPr lang="th-TH" sz="140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en-US" sz="140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</a:t>
                      </a:r>
                      <a:r>
                        <a:rPr lang="th-TH" sz="140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8</a:t>
                      </a:r>
                      <a:r>
                        <a:rPr lang="en-US" sz="140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– 2570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21399034"/>
                  </a:ext>
                </a:extLst>
              </a:tr>
              <a:tr h="226166">
                <a:tc>
                  <a:txBody>
                    <a:bodyPr/>
                    <a:lstStyle/>
                    <a:p>
                      <a:pPr algn="ctr">
                        <a:lnSpc>
                          <a:spcPts val="1000"/>
                        </a:lnSpc>
                      </a:pPr>
                      <a:r>
                        <a:rPr lang="th-TH" sz="1400" b="1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ปี พ.ศ.</a:t>
                      </a:r>
                      <a:endParaRPr lang="en-US" sz="1400" b="1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000"/>
                        </a:lnSpc>
                      </a:pPr>
                      <a:r>
                        <a:rPr lang="en-US" sz="14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2568</a:t>
                      </a:r>
                    </a:p>
                  </a:txBody>
                  <a:tcPr anchor="b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ts val="1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400" b="1" u="none" strike="noStrike" cap="none" dirty="0">
                          <a:solidFill>
                            <a:schemeClr val="dk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  <a:sym typeface="Sarabun"/>
                        </a:rPr>
                        <a:t>2568</a:t>
                      </a:r>
                      <a:endParaRPr sz="1400" b="1" dirty="0"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50" marR="91450" marT="45725" marB="45725" anchor="b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ts val="1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400" b="1" u="none" strike="noStrike" cap="none" dirty="0">
                          <a:solidFill>
                            <a:srgbClr val="0000FF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  <a:sym typeface="Sarabun"/>
                        </a:rPr>
                        <a:t>2569*</a:t>
                      </a:r>
                      <a:endParaRPr sz="1400" b="1" dirty="0">
                        <a:solidFill>
                          <a:srgbClr val="0000FF"/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50" marR="91450" marT="45725" marB="45725" anchor="b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ts val="1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400" b="1" u="none" strike="noStrike" cap="none" dirty="0">
                          <a:solidFill>
                            <a:srgbClr val="48A448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  <a:sym typeface="Sarabun"/>
                        </a:rPr>
                        <a:t>2570</a:t>
                      </a:r>
                      <a:endParaRPr sz="1400" b="1" dirty="0">
                        <a:solidFill>
                          <a:srgbClr val="48A448"/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50" marR="91450" marT="45725" marB="45725" anchor="b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08994238"/>
                  </a:ext>
                </a:extLst>
              </a:tr>
              <a:tr h="212627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ts val="12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สถานประกอบการผลิตสินค้าปศุสัตว์</a:t>
                      </a:r>
                      <a:r>
                        <a:rPr lang="en-US" sz="1400" b="1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th-TH" sz="1400" b="1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ทีผ่านการตรวจประเมินฯ (ร้อยละ)</a:t>
                      </a:r>
                      <a:endParaRPr lang="en-US" sz="1400" b="1" dirty="0">
                        <a:solidFill>
                          <a:srgbClr val="FF0000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ts val="1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-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ts val="1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-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ts val="1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85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ts val="1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85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9350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ts val="1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dirty="0">
                          <a:solidFill>
                            <a:prstClr val="black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แผนการตรวจสถานประกอบการผลิตสินค้าปศุสัตว์ (แห่ง)</a:t>
                      </a:r>
                      <a:endParaRPr lang="en-US" sz="1400" b="1" dirty="0">
                        <a:solidFill>
                          <a:srgbClr val="FF0000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ts val="1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-</a:t>
                      </a:r>
                    </a:p>
                  </a:txBody>
                  <a:tcPr anchor="b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ts val="1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-</a:t>
                      </a:r>
                    </a:p>
                  </a:txBody>
                  <a:tcPr anchor="b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ts val="1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664</a:t>
                      </a:r>
                    </a:p>
                  </a:txBody>
                  <a:tcPr anchor="b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ts val="1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744</a:t>
                      </a:r>
                    </a:p>
                  </a:txBody>
                  <a:tcPr anchor="b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9350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ts val="1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 1. GHPs </a:t>
                      </a: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(แห่ง)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ts val="1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400" dirty="0">
                        <a:solidFill>
                          <a:srgbClr val="FF0000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ts val="1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4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ts val="1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362</a:t>
                      </a:r>
                    </a:p>
                  </a:txBody>
                  <a:tcPr anchor="b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ts val="1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418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93502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ts val="1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 2. HACCP</a:t>
                      </a: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 (แห่ง)</a:t>
                      </a:r>
                      <a:endParaRPr lang="en-US" sz="1400" b="0" dirty="0">
                        <a:solidFill>
                          <a:srgbClr val="FF0000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ts val="1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400" dirty="0">
                        <a:solidFill>
                          <a:srgbClr val="FF0000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ts val="1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4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anchor="b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ts val="1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302</a:t>
                      </a:r>
                    </a:p>
                  </a:txBody>
                  <a:tcPr anchor="b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ts val="1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326</a:t>
                      </a:r>
                    </a:p>
                  </a:txBody>
                  <a:tcPr anchor="b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08932712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Table 12">
            <a:extLst>
              <a:ext uri="{FF2B5EF4-FFF2-40B4-BE49-F238E27FC236}">
                <a16:creationId xmlns:a16="http://schemas.microsoft.com/office/drawing/2014/main" id="{B6D5C7DA-2B24-2969-181D-3121F5EFE598}"/>
              </a:ext>
            </a:extLst>
          </p:cNvPr>
          <p:cNvGraphicFramePr>
            <a:graphicFrameLocks noGrp="1"/>
          </p:cNvGraphicFramePr>
          <p:nvPr/>
        </p:nvGraphicFramePr>
        <p:xfrm>
          <a:off x="336200" y="665036"/>
          <a:ext cx="11622989" cy="3352800"/>
        </p:xfrm>
        <a:graphic>
          <a:graphicData uri="http://schemas.openxmlformats.org/drawingml/2006/table">
            <a:tbl>
              <a:tblPr firstRow="1" bandRow="1"/>
              <a:tblGrid>
                <a:gridCol w="35824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93775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640313">
                  <a:extLst>
                    <a:ext uri="{9D8B030D-6E8A-4147-A177-3AD203B41FA5}">
                      <a16:colId xmlns:a16="http://schemas.microsoft.com/office/drawing/2014/main" val="20014"/>
                    </a:ext>
                  </a:extLst>
                </a:gridCol>
                <a:gridCol w="55722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557223">
                  <a:extLst>
                    <a:ext uri="{9D8B030D-6E8A-4147-A177-3AD203B41FA5}">
                      <a16:colId xmlns:a16="http://schemas.microsoft.com/office/drawing/2014/main" val="20011"/>
                    </a:ext>
                  </a:extLst>
                </a:gridCol>
                <a:gridCol w="557223">
                  <a:extLst>
                    <a:ext uri="{9D8B030D-6E8A-4147-A177-3AD203B41FA5}">
                      <a16:colId xmlns:a16="http://schemas.microsoft.com/office/drawing/2014/main" val="20012"/>
                    </a:ext>
                  </a:extLst>
                </a:gridCol>
                <a:gridCol w="557223">
                  <a:extLst>
                    <a:ext uri="{9D8B030D-6E8A-4147-A177-3AD203B41FA5}">
                      <a16:colId xmlns:a16="http://schemas.microsoft.com/office/drawing/2014/main" val="20013"/>
                    </a:ext>
                  </a:extLst>
                </a:gridCol>
                <a:gridCol w="55722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557223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557223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557223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557223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557223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557223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557223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</a:tblGrid>
              <a:tr h="210316">
                <a:tc gridSpan="15">
                  <a:txBody>
                    <a:bodyPr/>
                    <a:lstStyle/>
                    <a:p>
                      <a:pPr algn="l"/>
                      <a:r>
                        <a:rPr kumimoji="0" lang="th-TH" sz="2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ตัวชี้วัดที่</a:t>
                      </a:r>
                      <a:r>
                        <a:rPr kumimoji="0" lang="en-US" sz="2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 7</a:t>
                      </a:r>
                      <a:r>
                        <a:rPr kumimoji="0" lang="th-TH" sz="2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kumimoji="0" lang="en-US" sz="2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:</a:t>
                      </a:r>
                      <a:r>
                        <a:rPr kumimoji="0" lang="th-TH" sz="2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th-TH" sz="2000" b="1" dirty="0">
                          <a:solidFill>
                            <a:prstClr val="black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ร้อยละสถานประกอบการผลิตสินค้าปศุสัตว์ทีผ่านการตรวจประเมินโรงงาน </a:t>
                      </a:r>
                      <a:r>
                        <a:rPr lang="en-US" sz="2000" b="1" dirty="0">
                          <a:solidFill>
                            <a:prstClr val="black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GHPs </a:t>
                      </a:r>
                      <a:r>
                        <a:rPr lang="th-TH" sz="2000" b="1" dirty="0">
                          <a:solidFill>
                            <a:prstClr val="black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หรือ </a:t>
                      </a:r>
                      <a:r>
                        <a:rPr lang="en-US" sz="2000" b="1" dirty="0">
                          <a:solidFill>
                            <a:prstClr val="black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HACCP</a:t>
                      </a:r>
                      <a:endParaRPr lang="th-TH" sz="1600" b="1" dirty="0">
                        <a:solidFill>
                          <a:schemeClr val="bg1"/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600" b="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th-TH" sz="1600" b="1" dirty="0">
                        <a:solidFill>
                          <a:schemeClr val="bg1"/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10316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เป้าหมายการดำเนินงาน รอบ 6 เดือน</a:t>
                      </a:r>
                      <a:endParaRPr kumimoji="0" lang="en-US" sz="1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/>
                    </a:solidFill>
                  </a:tcPr>
                </a:tc>
                <a:tc gridSpan="13">
                  <a:txBody>
                    <a:bodyPr/>
                    <a:lstStyle/>
                    <a:p>
                      <a:r>
                        <a:rPr lang="th-TH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สถานประกอบการผลิตสินค้าปศุสัตว์ทีผ่านการตรวจประเมินตามมาตรฐาน </a:t>
                      </a:r>
                      <a:r>
                        <a:rPr lang="en-US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GHPs </a:t>
                      </a:r>
                      <a:r>
                        <a:rPr lang="th-TH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หรือ </a:t>
                      </a:r>
                      <a:r>
                        <a:rPr lang="en-US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HACCP</a:t>
                      </a:r>
                      <a:r>
                        <a:rPr lang="th-TH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ร้อยละ </a:t>
                      </a:r>
                      <a:r>
                        <a:rPr lang="en-US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</a:t>
                      </a:r>
                      <a:r>
                        <a:rPr lang="th-TH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5</a:t>
                      </a:r>
                      <a:endParaRPr lang="en-US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600" b="1" dirty="0">
                        <a:solidFill>
                          <a:schemeClr val="bg1"/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10316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เป้าหมายการดำเนินงาน รอบ 12 เดือน</a:t>
                      </a:r>
                      <a:endParaRPr kumimoji="0" lang="en-US" sz="1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/>
                    </a:solidFill>
                  </a:tcPr>
                </a:tc>
                <a:tc gridSpan="13">
                  <a:txBody>
                    <a:bodyPr/>
                    <a:lstStyle/>
                    <a:p>
                      <a:r>
                        <a:rPr lang="th-TH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สถานประกอบการผลิตสินค้าปศุสัตว์ทีผ่านการตรวจประเมินตามมาตรฐาน </a:t>
                      </a:r>
                      <a:r>
                        <a:rPr lang="en-US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GHPs </a:t>
                      </a:r>
                      <a:r>
                        <a:rPr lang="th-TH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หรือ </a:t>
                      </a:r>
                      <a:r>
                        <a:rPr lang="en-US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HACCP</a:t>
                      </a:r>
                      <a:r>
                        <a:rPr lang="th-TH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ร้อยละ 85</a:t>
                      </a:r>
                      <a:endParaRPr lang="en-US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600" b="1" dirty="0">
                        <a:solidFill>
                          <a:schemeClr val="bg1"/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10316">
                <a:tc gridSpan="15">
                  <a:txBody>
                    <a:bodyPr/>
                    <a:lstStyle/>
                    <a:p>
                      <a:pPr algn="l"/>
                      <a:r>
                        <a:rPr kumimoji="0" lang="th-TH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แผนการดำเนินการตามตัวชี้วัด</a:t>
                      </a:r>
                      <a:endParaRPr lang="th-TH" sz="2000" b="1" dirty="0">
                        <a:solidFill>
                          <a:schemeClr val="bg1"/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600" b="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th-TH" sz="1600" b="1" dirty="0">
                        <a:solidFill>
                          <a:schemeClr val="bg1"/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10316">
                <a:tc rowSpan="2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1" dirty="0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ที่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/>
                    </a:solidFill>
                  </a:tcPr>
                </a:tc>
                <a:tc rowSpan="2" gridSpan="2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dirty="0"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กิจกรรม</a:t>
                      </a:r>
                      <a:endParaRPr lang="th-TH" sz="1600" b="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/>
                    </a:solidFill>
                  </a:tcPr>
                </a:tc>
                <a:tc rowSpan="2"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12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1" dirty="0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ปีงบประมาณ พ.ศ. 2569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0"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gridSpan="2"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ต.ค.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พ.ย.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ธ.ค.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ม.ค.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ก.พ.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มี.ค.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เม.ย.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พ.ค.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มิ.ย.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ก.ค.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ส.ค.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ก.ย.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576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en-US" sz="1600" b="0" i="0" u="none" strike="noStrike" kern="1200" baseline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</a:t>
                      </a:r>
                      <a:endParaRPr lang="th-TH" sz="1600" b="0" i="0" u="none" strike="noStrike" kern="1200" baseline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20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การตรวจประเมิน </a:t>
                      </a:r>
                      <a:r>
                        <a:rPr kumimoji="0" lang="en-US" sz="20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GHPs </a:t>
                      </a:r>
                      <a:r>
                        <a:rPr kumimoji="0" lang="th-TH" sz="20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สถานประกอบการสินค้าปศุสัตว์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6674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th-TH" sz="1600" b="0" i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</a:t>
                      </a: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20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การตรวจประเมิน </a:t>
                      </a:r>
                      <a:r>
                        <a:rPr kumimoji="0" lang="en-US" sz="20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HACCP </a:t>
                      </a:r>
                      <a:r>
                        <a:rPr kumimoji="0" lang="th-TH" sz="20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สถานประกอบการสินค้าปศุสัตว์</a:t>
                      </a: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76411645"/>
                  </a:ext>
                </a:extLst>
              </a:tr>
              <a:tr h="36576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en-US" sz="1600" b="0" i="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3</a:t>
                      </a:r>
                      <a:endParaRPr lang="th-TH" sz="1600" b="0" i="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gridSpan="2">
                  <a:txBody>
                    <a:bodyPr/>
                    <a:lstStyle/>
                    <a:p>
                      <a:r>
                        <a:rPr kumimoji="0" lang="th-TH" sz="20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สรุปข้อมูลเพื่อรายงานผลความคืบหน้าของการดำเนินการ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sp>
        <p:nvSpPr>
          <p:cNvPr id="7" name="สี่เหลี่ยมผืนผ้า 45">
            <a:extLst>
              <a:ext uri="{FF2B5EF4-FFF2-40B4-BE49-F238E27FC236}">
                <a16:creationId xmlns:a16="http://schemas.microsoft.com/office/drawing/2014/main" id="{39C56AB2-0B66-2A5B-7E16-91E54C7AE8DA}"/>
              </a:ext>
            </a:extLst>
          </p:cNvPr>
          <p:cNvSpPr/>
          <p:nvPr/>
        </p:nvSpPr>
        <p:spPr>
          <a:xfrm>
            <a:off x="0" y="940"/>
            <a:ext cx="12192000" cy="464482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defRPr/>
            </a:pPr>
            <a:r>
              <a:rPr lang="th-TH" b="1" dirty="0">
                <a:solidFill>
                  <a:prstClr val="white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รายละเอียดตัวชี้วัด</a:t>
            </a:r>
          </a:p>
        </p:txBody>
      </p:sp>
      <p:cxnSp>
        <p:nvCxnSpPr>
          <p:cNvPr id="2" name="ลูกศรเชื่อมต่อแบบตรง 4">
            <a:extLst>
              <a:ext uri="{FF2B5EF4-FFF2-40B4-BE49-F238E27FC236}">
                <a16:creationId xmlns:a16="http://schemas.microsoft.com/office/drawing/2014/main" id="{4BA3C162-3D25-C8B7-F3D7-DD0E3B5A9DEF}"/>
              </a:ext>
            </a:extLst>
          </p:cNvPr>
          <p:cNvCxnSpPr>
            <a:cxnSpLocks/>
          </p:cNvCxnSpPr>
          <p:nvPr/>
        </p:nvCxnSpPr>
        <p:spPr>
          <a:xfrm>
            <a:off x="5261874" y="3065985"/>
            <a:ext cx="6671915" cy="0"/>
          </a:xfrm>
          <a:prstGeom prst="straightConnector1">
            <a:avLst/>
          </a:prstGeom>
          <a:ln>
            <a:solidFill>
              <a:schemeClr val="tx1"/>
            </a:solidFill>
            <a:headEnd type="oval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Slide Number Placeholder 13">
            <a:extLst>
              <a:ext uri="{FF2B5EF4-FFF2-40B4-BE49-F238E27FC236}">
                <a16:creationId xmlns:a16="http://schemas.microsoft.com/office/drawing/2014/main" id="{E763A346-A3E5-E05A-F5EE-355D6CB111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353800" y="6465066"/>
            <a:ext cx="838200" cy="365125"/>
          </a:xfrm>
        </p:spPr>
        <p:txBody>
          <a:bodyPr/>
          <a:lstStyle/>
          <a:p>
            <a:pPr>
              <a:defRPr/>
            </a:pPr>
            <a:fld id="{E2D2C519-8A74-4384-9F95-E1D319450D03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12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cxnSp>
        <p:nvCxnSpPr>
          <p:cNvPr id="9" name="ลูกศรเชื่อมต่อแบบตรง 4">
            <a:extLst>
              <a:ext uri="{FF2B5EF4-FFF2-40B4-BE49-F238E27FC236}">
                <a16:creationId xmlns:a16="http://schemas.microsoft.com/office/drawing/2014/main" id="{9CDE208B-4893-3F36-AD30-753EFBBDFA24}"/>
              </a:ext>
            </a:extLst>
          </p:cNvPr>
          <p:cNvCxnSpPr>
            <a:cxnSpLocks/>
          </p:cNvCxnSpPr>
          <p:nvPr/>
        </p:nvCxnSpPr>
        <p:spPr>
          <a:xfrm>
            <a:off x="5261874" y="3397999"/>
            <a:ext cx="6671915" cy="0"/>
          </a:xfrm>
          <a:prstGeom prst="straightConnector1">
            <a:avLst/>
          </a:prstGeom>
          <a:ln>
            <a:solidFill>
              <a:schemeClr val="tx1"/>
            </a:solidFill>
            <a:headEnd type="oval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ลูกศรเชื่อมต่อแบบตรง 4">
            <a:extLst>
              <a:ext uri="{FF2B5EF4-FFF2-40B4-BE49-F238E27FC236}">
                <a16:creationId xmlns:a16="http://schemas.microsoft.com/office/drawing/2014/main" id="{3FAF3797-A07F-B56B-6215-E1096EEC8381}"/>
              </a:ext>
            </a:extLst>
          </p:cNvPr>
          <p:cNvCxnSpPr>
            <a:cxnSpLocks/>
          </p:cNvCxnSpPr>
          <p:nvPr/>
        </p:nvCxnSpPr>
        <p:spPr>
          <a:xfrm>
            <a:off x="11481417" y="3798133"/>
            <a:ext cx="452372" cy="0"/>
          </a:xfrm>
          <a:prstGeom prst="straightConnector1">
            <a:avLst/>
          </a:prstGeom>
          <a:ln>
            <a:solidFill>
              <a:schemeClr val="tx1"/>
            </a:solidFill>
            <a:headEnd type="oval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ลูกศรเชื่อมต่อแบบตรง 4">
            <a:extLst>
              <a:ext uri="{FF2B5EF4-FFF2-40B4-BE49-F238E27FC236}">
                <a16:creationId xmlns:a16="http://schemas.microsoft.com/office/drawing/2014/main" id="{A93CF7E4-DCFF-7078-43D2-685ABBB679A3}"/>
              </a:ext>
            </a:extLst>
          </p:cNvPr>
          <p:cNvCxnSpPr>
            <a:cxnSpLocks/>
          </p:cNvCxnSpPr>
          <p:nvPr/>
        </p:nvCxnSpPr>
        <p:spPr>
          <a:xfrm>
            <a:off x="8103514" y="3821369"/>
            <a:ext cx="452372" cy="0"/>
          </a:xfrm>
          <a:prstGeom prst="straightConnector1">
            <a:avLst/>
          </a:prstGeom>
          <a:ln>
            <a:solidFill>
              <a:schemeClr val="tx1"/>
            </a:solidFill>
            <a:headEnd type="oval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15269719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99731E13-D5F2-41FB-ABFE-F220E9B05DDC}"/>
              </a:ext>
            </a:extLst>
          </p:cNvPr>
          <p:cNvSpPr/>
          <p:nvPr/>
        </p:nvSpPr>
        <p:spPr>
          <a:xfrm>
            <a:off x="9962867" y="6400952"/>
            <a:ext cx="2229133" cy="470847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9DD4A3C6-1FA9-80A1-8E4C-9B183E57D46C}"/>
              </a:ext>
            </a:extLst>
          </p:cNvPr>
          <p:cNvSpPr/>
          <p:nvPr/>
        </p:nvSpPr>
        <p:spPr>
          <a:xfrm>
            <a:off x="162045" y="4113047"/>
            <a:ext cx="3433048" cy="259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6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เป้าหมาย ปี </a:t>
            </a: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2569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400 </a:t>
            </a: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คะแนน</a:t>
            </a: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0000FF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graphicFrame>
        <p:nvGraphicFramePr>
          <p:cNvPr id="35" name="Table 34">
            <a:extLst>
              <a:ext uri="{FF2B5EF4-FFF2-40B4-BE49-F238E27FC236}">
                <a16:creationId xmlns:a16="http://schemas.microsoft.com/office/drawing/2014/main" id="{7DAD31EB-1E47-B618-3DF8-835EBD8E088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65888980"/>
              </p:ext>
            </p:extLst>
          </p:nvPr>
        </p:nvGraphicFramePr>
        <p:xfrm>
          <a:off x="41391" y="4373551"/>
          <a:ext cx="8013665" cy="994763"/>
        </p:xfrm>
        <a:graphic>
          <a:graphicData uri="http://schemas.openxmlformats.org/drawingml/2006/table">
            <a:tbl>
              <a:tblPr firstRow="1" bandRow="1"/>
              <a:tblGrid>
                <a:gridCol w="728515">
                  <a:extLst>
                    <a:ext uri="{9D8B030D-6E8A-4147-A177-3AD203B41FA5}">
                      <a16:colId xmlns:a16="http://schemas.microsoft.com/office/drawing/2014/main" val="51523606"/>
                    </a:ext>
                  </a:extLst>
                </a:gridCol>
                <a:gridCol w="728515">
                  <a:extLst>
                    <a:ext uri="{9D8B030D-6E8A-4147-A177-3AD203B41FA5}">
                      <a16:colId xmlns:a16="http://schemas.microsoft.com/office/drawing/2014/main" val="2644754066"/>
                    </a:ext>
                  </a:extLst>
                </a:gridCol>
                <a:gridCol w="728515">
                  <a:extLst>
                    <a:ext uri="{9D8B030D-6E8A-4147-A177-3AD203B41FA5}">
                      <a16:colId xmlns:a16="http://schemas.microsoft.com/office/drawing/2014/main" val="1595627643"/>
                    </a:ext>
                  </a:extLst>
                </a:gridCol>
                <a:gridCol w="728515">
                  <a:extLst>
                    <a:ext uri="{9D8B030D-6E8A-4147-A177-3AD203B41FA5}">
                      <a16:colId xmlns:a16="http://schemas.microsoft.com/office/drawing/2014/main" val="2659447798"/>
                    </a:ext>
                  </a:extLst>
                </a:gridCol>
                <a:gridCol w="728515">
                  <a:extLst>
                    <a:ext uri="{9D8B030D-6E8A-4147-A177-3AD203B41FA5}">
                      <a16:colId xmlns:a16="http://schemas.microsoft.com/office/drawing/2014/main" val="3079781069"/>
                    </a:ext>
                  </a:extLst>
                </a:gridCol>
                <a:gridCol w="728515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728515">
                  <a:extLst>
                    <a:ext uri="{9D8B030D-6E8A-4147-A177-3AD203B41FA5}">
                      <a16:colId xmlns:a16="http://schemas.microsoft.com/office/drawing/2014/main" val="3602311173"/>
                    </a:ext>
                  </a:extLst>
                </a:gridCol>
                <a:gridCol w="728515">
                  <a:extLst>
                    <a:ext uri="{9D8B030D-6E8A-4147-A177-3AD203B41FA5}">
                      <a16:colId xmlns:a16="http://schemas.microsoft.com/office/drawing/2014/main" val="3714185839"/>
                    </a:ext>
                  </a:extLst>
                </a:gridCol>
                <a:gridCol w="728515">
                  <a:extLst>
                    <a:ext uri="{9D8B030D-6E8A-4147-A177-3AD203B41FA5}">
                      <a16:colId xmlns:a16="http://schemas.microsoft.com/office/drawing/2014/main" val="1510311638"/>
                    </a:ext>
                  </a:extLst>
                </a:gridCol>
                <a:gridCol w="728515">
                  <a:extLst>
                    <a:ext uri="{9D8B030D-6E8A-4147-A177-3AD203B41FA5}">
                      <a16:colId xmlns:a16="http://schemas.microsoft.com/office/drawing/2014/main" val="3878331073"/>
                    </a:ext>
                  </a:extLst>
                </a:gridCol>
                <a:gridCol w="728515">
                  <a:extLst>
                    <a:ext uri="{9D8B030D-6E8A-4147-A177-3AD203B41FA5}">
                      <a16:colId xmlns:a16="http://schemas.microsoft.com/office/drawing/2014/main" val="2065998880"/>
                    </a:ext>
                  </a:extLst>
                </a:gridCol>
              </a:tblGrid>
              <a:tr h="0">
                <a:tc gridSpan="6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th-TH" sz="16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ข้อมูลพื้นฐาน</a:t>
                      </a:r>
                      <a:r>
                        <a:rPr lang="th-TH" sz="160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(</a:t>
                      </a:r>
                      <a:r>
                        <a:rPr lang="en-US" sz="160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Baseline)</a:t>
                      </a:r>
                      <a:endParaRPr lang="en-US" sz="16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>
                        <a:lumMod val="95000"/>
                      </a:sys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 sz="160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 sz="160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85000"/>
                        </a:lnSpc>
                      </a:pPr>
                      <a:endParaRPr lang="en-US" sz="16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>
                        <a:lumMod val="95000"/>
                      </a:sysClr>
                    </a:solidFill>
                  </a:tcPr>
                </a:tc>
                <a:tc gridSpan="5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th-TH" sz="16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ค่าเป้าหมาย</a:t>
                      </a:r>
                      <a:r>
                        <a:rPr lang="th-TH" sz="1600" baseline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en-US" sz="1600" baseline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2566 – 2570 (</a:t>
                      </a:r>
                      <a:r>
                        <a:rPr lang="th-TH" sz="1600" baseline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ถ้ามี)</a:t>
                      </a:r>
                      <a:endParaRPr lang="en-US" sz="1600" baseline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>
                        <a:lumMod val="95000"/>
                      </a:sys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21399034"/>
                  </a:ext>
                </a:extLst>
              </a:tr>
              <a:tr h="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en-US" sz="16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2563</a:t>
                      </a:r>
                    </a:p>
                  </a:txBody>
                  <a:tcPr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en-US" sz="16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2564</a:t>
                      </a:r>
                    </a:p>
                  </a:txBody>
                  <a:tcPr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en-US" sz="16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2565</a:t>
                      </a:r>
                    </a:p>
                  </a:txBody>
                  <a:tcPr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en-US" sz="16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2566</a:t>
                      </a:r>
                    </a:p>
                  </a:txBody>
                  <a:tcPr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en-US" sz="16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2567</a:t>
                      </a:r>
                    </a:p>
                  </a:txBody>
                  <a:tcPr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en-US" sz="16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2568</a:t>
                      </a:r>
                    </a:p>
                  </a:txBody>
                  <a:tcPr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en-US" sz="16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2566</a:t>
                      </a:r>
                    </a:p>
                  </a:txBody>
                  <a:tcPr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>
                        <a:lumMod val="20000"/>
                        <a:lumOff val="8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en-US" sz="16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2567</a:t>
                      </a:r>
                    </a:p>
                  </a:txBody>
                  <a:tcPr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>
                        <a:lumMod val="20000"/>
                        <a:lumOff val="8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en-US" sz="16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2568</a:t>
                      </a:r>
                    </a:p>
                  </a:txBody>
                  <a:tcPr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>
                        <a:lumMod val="20000"/>
                        <a:lumOff val="8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en-US" sz="16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2569</a:t>
                      </a:r>
                    </a:p>
                  </a:txBody>
                  <a:tcPr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>
                        <a:lumMod val="20000"/>
                        <a:lumOff val="8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en-US" sz="16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2570</a:t>
                      </a:r>
                    </a:p>
                  </a:txBody>
                  <a:tcPr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>
                        <a:lumMod val="20000"/>
                        <a:lumOff val="8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08994238"/>
                  </a:ext>
                </a:extLst>
              </a:tr>
              <a:tr h="379067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fontAlgn="b">
                        <a:lnSpc>
                          <a:spcPct val="85000"/>
                        </a:lnSpc>
                      </a:pPr>
                      <a:r>
                        <a:rPr lang="en-US" sz="16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427.28</a:t>
                      </a: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fontAlgn="b">
                        <a:lnSpc>
                          <a:spcPct val="85000"/>
                        </a:lnSpc>
                      </a:pPr>
                      <a:r>
                        <a:rPr lang="en-US" sz="16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432.30</a:t>
                      </a: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442.18</a:t>
                      </a: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488.43</a:t>
                      </a:r>
                      <a:endParaRPr kumimoji="0" lang="th-TH" sz="16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fontAlgn="b">
                        <a:lnSpc>
                          <a:spcPct val="85000"/>
                        </a:lnSpc>
                      </a:pPr>
                      <a:r>
                        <a:rPr lang="th-TH" sz="16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489.69</a:t>
                      </a:r>
                      <a:endParaRPr lang="en-US" sz="1600" b="0" i="0" u="none" strike="noStrike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ct val="85000"/>
                        </a:lnSpc>
                      </a:pPr>
                      <a:r>
                        <a:rPr lang="th-TH" sz="16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468</a:t>
                      </a:r>
                      <a:endParaRPr lang="en-US" sz="1600" b="0" i="0" u="none" strike="noStrike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fontAlgn="b">
                        <a:lnSpc>
                          <a:spcPct val="85000"/>
                        </a:lnSpc>
                      </a:pPr>
                      <a:r>
                        <a:rPr lang="th-TH" sz="16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-</a:t>
                      </a:r>
                      <a:endParaRPr lang="en-US" sz="1600" b="0" i="0" u="none" strike="noStrike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>
                        <a:lumMod val="20000"/>
                        <a:lumOff val="8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fontAlgn="b">
                        <a:lnSpc>
                          <a:spcPct val="85000"/>
                        </a:lnSpc>
                      </a:pPr>
                      <a:r>
                        <a:rPr lang="th-TH" sz="1600" b="0" i="0" u="none" strike="noStrike" dirty="0">
                          <a:solidFill>
                            <a:srgbClr val="0000FF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-</a:t>
                      </a:r>
                      <a:endParaRPr lang="en-US" sz="1600" b="0" i="0" u="none" strike="noStrike" dirty="0">
                        <a:solidFill>
                          <a:srgbClr val="0000FF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>
                        <a:lumMod val="20000"/>
                        <a:lumOff val="8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-</a:t>
                      </a:r>
                      <a:endParaRPr kumimoji="0" lang="en-US" sz="16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>
                        <a:lumMod val="20000"/>
                        <a:lumOff val="8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400</a:t>
                      </a:r>
                    </a:p>
                  </a:txBody>
                  <a:tcPr anchor="ctr"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>
                        <a:lumMod val="20000"/>
                        <a:lumOff val="8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400</a:t>
                      </a:r>
                      <a:endParaRPr kumimoji="0" lang="en-US" sz="16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>
                        <a:lumMod val="20000"/>
                        <a:lumOff val="8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69680560"/>
                  </a:ext>
                </a:extLst>
              </a:tr>
            </a:tbl>
          </a:graphicData>
        </a:graphic>
      </p:graphicFrame>
      <p:sp>
        <p:nvSpPr>
          <p:cNvPr id="36" name="Google Shape;294;p8">
            <a:extLst>
              <a:ext uri="{FF2B5EF4-FFF2-40B4-BE49-F238E27FC236}">
                <a16:creationId xmlns:a16="http://schemas.microsoft.com/office/drawing/2014/main" id="{F5BCEE9D-E234-8594-2622-29A34F8E78CE}"/>
              </a:ext>
            </a:extLst>
          </p:cNvPr>
          <p:cNvSpPr/>
          <p:nvPr/>
        </p:nvSpPr>
        <p:spPr>
          <a:xfrm>
            <a:off x="122828" y="1427216"/>
            <a:ext cx="7836832" cy="20620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thaiDi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1100"/>
              <a:buFont typeface="Tahoma"/>
              <a:buNone/>
              <a:tabLst/>
              <a:defRPr/>
            </a:pPr>
            <a:r>
              <a:rPr kumimoji="0" lang="th-TH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cs typeface="TH SarabunPSK" panose="020B0500040200020003" pitchFamily="34" charset="-34"/>
              </a:rPr>
              <a:t>คำอธิบาย   </a:t>
            </a:r>
            <a:r>
              <a:rPr kumimoji="0" lang="en-US" sz="16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cs typeface="TH SarabunPSK" panose="020B0500040200020003" pitchFamily="34" charset="-34"/>
              </a:rPr>
              <a:t>PMQA</a:t>
            </a:r>
            <a:r>
              <a:rPr kumimoji="0" lang="th-TH" sz="16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kumimoji="0" lang="en-US" sz="16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cs typeface="TH SarabunPSK" panose="020B0500040200020003" pitchFamily="34" charset="-34"/>
              </a:rPr>
              <a:t>4.0</a:t>
            </a:r>
            <a:r>
              <a:rPr kumimoji="0" lang="th-TH" sz="16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cs typeface="TH SarabunPSK" panose="020B0500040200020003" pitchFamily="34" charset="-34"/>
              </a:rPr>
              <a:t> คือ เครื่องมือการประเมินระบบการบริหารของส่วนราชการในเชิงบูรณาการ เพื่อเชื่อมโยงยุทธศาสตร์ของส่วนราชการกับเป้าหมาย และทิศทางการพัฒนาของประเทศ โดยมีวัตถุประสงค์เพื่อเป็นแนวทางให้ส่วนราชการพัฒนาไปสู่ระบบราชการ 4.0 เพื่อประเมินความสามารถในการบริหารจัดการภายในหน่วยงานและความพยายามของส่วนราชการในการขับเคลื่อนงานให้บรรลุเป้าหมายอย่างยั่งยืน</a:t>
            </a:r>
            <a:endParaRPr kumimoji="0" lang="en-US" sz="16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marL="265113" marR="0" lvl="0" indent="-176213" algn="thaiDi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>
                <a:tab pos="265113" algn="l"/>
              </a:tabLst>
              <a:defRPr/>
            </a:pPr>
            <a:r>
              <a:rPr kumimoji="0" lang="th-TH" sz="16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cs typeface="TH SarabunPSK" panose="020B0500040200020003" pitchFamily="34" charset="-34"/>
              </a:rPr>
              <a:t>พิจารณาจากความสามารถ</a:t>
            </a: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ในการบริหารจัดการภายในหน่วยงานและความพยายามของส่วนราชการในการขับเคลื่อนงานให้บรรลุเป้าหมายอย่างยั่งยืน โดยพิจารณาจาก </a:t>
            </a: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ผลการประเมินสถานการณ์เป็นระบบราชการ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4.0</a:t>
            </a: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(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PMQA</a:t>
            </a: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4.0)</a:t>
            </a: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จากสำนักงาน ก.พ.ร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.</a:t>
            </a:r>
          </a:p>
          <a:p>
            <a:pPr marL="265113" marR="0" lvl="0" indent="-176213" algn="thaiDi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>
                <a:tab pos="265113" algn="l"/>
              </a:tabLst>
              <a:defRPr/>
            </a:pPr>
            <a:r>
              <a:rPr kumimoji="0" lang="th-TH" sz="16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cs typeface="TH SarabunPSK" panose="020B0500040200020003" pitchFamily="34" charset="-34"/>
              </a:rPr>
              <a:t>พิจารณาจากผลการประเมินสถานะการเป็นระบบราชการ 4.0 (</a:t>
            </a:r>
            <a:r>
              <a:rPr kumimoji="0" lang="en-US" sz="16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cs typeface="TH SarabunPSK" panose="020B0500040200020003" pitchFamily="34" charset="-34"/>
              </a:rPr>
              <a:t>PMQA</a:t>
            </a:r>
            <a:r>
              <a:rPr kumimoji="0" lang="th-TH" sz="16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kumimoji="0" lang="en-US" sz="16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cs typeface="TH SarabunPSK" panose="020B0500040200020003" pitchFamily="34" charset="-34"/>
              </a:rPr>
              <a:t>4.0)</a:t>
            </a:r>
            <a:r>
              <a:rPr kumimoji="0" lang="th-TH" sz="16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cs typeface="TH SarabunPSK" panose="020B0500040200020003" pitchFamily="34" charset="-34"/>
              </a:rPr>
              <a:t> ซึ่งเป็นคะแนนเฉลี่ยในภาพรวมทั้ง 7 หมวด ประกอบด้วย  หมวด 1 การนำองค์การหมวด 2 การวางแผนเชิงยุทธศาสตร์ หมวด 3 การให้ความสำคัญกับผู้รับบริการและผู้มีส่วนได้ส่วนเสีย หมวด 4 การวัด การวิเคราะห์และการจัดการความรู้ หมวด 5 การมุ่งเน้นบุคลากร หมวด 6 การมุ่งเน้นระบบปฏิบัติการ</a:t>
            </a:r>
            <a:r>
              <a:rPr kumimoji="0" lang="en-US" sz="16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kumimoji="0" lang="th-TH" sz="16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cs typeface="TH SarabunPSK" panose="020B0500040200020003" pitchFamily="34" charset="-34"/>
              </a:rPr>
              <a:t>และหมวด 7 ผลลัพธ์การดำเนินการ</a:t>
            </a:r>
            <a:endParaRPr kumimoji="0" lang="en-US" sz="1600" b="1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37" name="Rectangle 36">
            <a:extLst>
              <a:ext uri="{FF2B5EF4-FFF2-40B4-BE49-F238E27FC236}">
                <a16:creationId xmlns:a16="http://schemas.microsoft.com/office/drawing/2014/main" id="{0948236E-43E8-559E-09A2-4DDAB2AC9579}"/>
              </a:ext>
            </a:extLst>
          </p:cNvPr>
          <p:cNvSpPr/>
          <p:nvPr/>
        </p:nvSpPr>
        <p:spPr>
          <a:xfrm>
            <a:off x="8120550" y="748553"/>
            <a:ext cx="4009220" cy="3580013"/>
          </a:xfrm>
          <a:prstGeom prst="rect">
            <a:avLst/>
          </a:prstGeom>
          <a:solidFill>
            <a:sysClr val="window" lastClr="FFFFFF">
              <a:lumMod val="95000"/>
            </a:sys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8" name="Google Shape;262;p8">
            <a:extLst>
              <a:ext uri="{FF2B5EF4-FFF2-40B4-BE49-F238E27FC236}">
                <a16:creationId xmlns:a16="http://schemas.microsoft.com/office/drawing/2014/main" id="{D761E5B1-8A06-52CB-6700-05C82404F8C2}"/>
              </a:ext>
            </a:extLst>
          </p:cNvPr>
          <p:cNvSpPr/>
          <p:nvPr/>
        </p:nvSpPr>
        <p:spPr>
          <a:xfrm>
            <a:off x="8736201" y="974229"/>
            <a:ext cx="3459056" cy="53549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Sarabun"/>
              <a:buNone/>
              <a:tabLst/>
              <a:defRPr/>
            </a:pPr>
            <a:r>
              <a:rPr kumimoji="0" lang="th-TH" sz="18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ยุทธศาสตร์ชาติ </a:t>
            </a:r>
            <a:r>
              <a:rPr kumimoji="0" lang="th-TH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:</a:t>
            </a:r>
            <a:r>
              <a:rPr kumimoji="0" lang="en-US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 </a:t>
            </a:r>
            <a:r>
              <a:rPr kumimoji="0" lang="th-TH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การปรับสมดุลและพัฒนาระบบบริหารจัดการภาครัฐ </a:t>
            </a:r>
            <a:endParaRPr kumimoji="0" sz="18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H SarabunPSK" panose="020B0500040200020003" pitchFamily="34" charset="-34"/>
              <a:ea typeface="Sarabun"/>
              <a:cs typeface="TH SarabunPSK" panose="020B0500040200020003" pitchFamily="34" charset="-34"/>
              <a:sym typeface="Sarabun"/>
            </a:endParaRPr>
          </a:p>
        </p:txBody>
      </p:sp>
      <p:sp>
        <p:nvSpPr>
          <p:cNvPr id="39" name="Google Shape;263;p8">
            <a:extLst>
              <a:ext uri="{FF2B5EF4-FFF2-40B4-BE49-F238E27FC236}">
                <a16:creationId xmlns:a16="http://schemas.microsoft.com/office/drawing/2014/main" id="{AB482BA9-7FCD-586F-832E-FD388CE6D2F6}"/>
              </a:ext>
            </a:extLst>
          </p:cNvPr>
          <p:cNvSpPr/>
          <p:nvPr/>
        </p:nvSpPr>
        <p:spPr>
          <a:xfrm>
            <a:off x="8736201" y="1664083"/>
            <a:ext cx="3404999" cy="42469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6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Sarabun"/>
              <a:buNone/>
              <a:tabLst>
                <a:tab pos="808038" algn="l"/>
              </a:tabLst>
              <a:defRPr/>
            </a:pPr>
            <a:r>
              <a:rPr kumimoji="0" lang="th-TH" sz="18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แผนแม่บท </a:t>
            </a:r>
            <a:r>
              <a:rPr kumimoji="0" lang="th-TH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: ประเด็นที่ </a:t>
            </a:r>
            <a:r>
              <a:rPr kumimoji="0" lang="en-US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20 </a:t>
            </a:r>
            <a:r>
              <a:rPr kumimoji="0" lang="th-TH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การบริการประชาชนและประสิทธิภาพภาครัฐ</a:t>
            </a:r>
            <a:r>
              <a:rPr kumimoji="0" lang="en-US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  </a:t>
            </a:r>
            <a:endParaRPr kumimoji="0" sz="18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H SarabunPSK" panose="020B0500040200020003" pitchFamily="34" charset="-34"/>
              <a:ea typeface="Sarabun"/>
              <a:cs typeface="TH SarabunPSK" panose="020B0500040200020003" pitchFamily="34" charset="-34"/>
              <a:sym typeface="Sarabun"/>
            </a:endParaRPr>
          </a:p>
        </p:txBody>
      </p:sp>
      <p:graphicFrame>
        <p:nvGraphicFramePr>
          <p:cNvPr id="40" name="Google Shape;269;p8">
            <a:extLst>
              <a:ext uri="{FF2B5EF4-FFF2-40B4-BE49-F238E27FC236}">
                <a16:creationId xmlns:a16="http://schemas.microsoft.com/office/drawing/2014/main" id="{602887D6-417F-F34C-A894-E2E04EEDCEF1}"/>
              </a:ext>
            </a:extLst>
          </p:cNvPr>
          <p:cNvGraphicFramePr/>
          <p:nvPr/>
        </p:nvGraphicFramePr>
        <p:xfrm>
          <a:off x="8302201" y="3159460"/>
          <a:ext cx="3643320" cy="969294"/>
        </p:xfrm>
        <a:graphic>
          <a:graphicData uri="http://schemas.openxmlformats.org/drawingml/2006/table">
            <a:tbl>
              <a:tblPr firstRow="1" bandRow="1">
                <a:noFill/>
              </a:tblPr>
              <a:tblGrid>
                <a:gridCol w="91083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1083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1083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91083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284830">
                <a:tc gridSpan="4"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600" u="none" strike="noStrike" cap="none">
                          <a:solidFill>
                            <a:schemeClr val="dk1"/>
                          </a:solidFill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ค่าเป้าหมาย</a:t>
                      </a:r>
                      <a:endParaRPr sz="1600" u="none" strike="noStrike" cap="none">
                        <a:solidFill>
                          <a:schemeClr val="dk1"/>
                        </a:solidFill>
                        <a:latin typeface="TH SarabunPSK" panose="020B0500040200020003" pitchFamily="34" charset="-34"/>
                        <a:ea typeface="Sarabun"/>
                        <a:cs typeface="TH SarabunPSK" panose="020B0500040200020003" pitchFamily="34" charset="-34"/>
                        <a:sym typeface="Sarabun"/>
                      </a:endParaRPr>
                    </a:p>
                  </a:txBody>
                  <a:tcPr marL="91450" marR="91450" marT="45725" marB="45725">
                    <a:lnL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8483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600" u="none" strike="noStrike" cap="none">
                          <a:solidFill>
                            <a:schemeClr val="dk1"/>
                          </a:solidFill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2561-2565</a:t>
                      </a:r>
                      <a:endParaRPr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1450" marR="91450" marT="45725" marB="45725">
                    <a:lnL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600" u="none" strike="noStrike" cap="none">
                          <a:solidFill>
                            <a:srgbClr val="008000"/>
                          </a:solidFill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2566-2570</a:t>
                      </a:r>
                      <a:endParaRPr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1450" marR="91450" marT="45725" marB="45725">
                    <a:lnL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600" u="none" strike="noStrike" cap="none">
                          <a:solidFill>
                            <a:schemeClr val="dk1"/>
                          </a:solidFill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2571-2575</a:t>
                      </a:r>
                      <a:endParaRPr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1450" marR="91450" marT="45725" marB="45725">
                    <a:lnL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600" u="none" strike="noStrike" cap="none">
                          <a:solidFill>
                            <a:schemeClr val="dk1"/>
                          </a:solidFill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2576-2580</a:t>
                      </a:r>
                      <a:endParaRPr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1450" marR="91450" marT="45725" marB="45725">
                    <a:lnL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49025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endParaRPr lang="th-TH" sz="1400">
                        <a:solidFill>
                          <a:schemeClr val="bg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1450" marR="91450" marT="45725" marB="45725">
                    <a:lnL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rtl="0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600">
                          <a:solidFill>
                            <a:srgbClr val="3B9D3B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ร้อยละ 85 </a:t>
                      </a:r>
                    </a:p>
                  </a:txBody>
                  <a:tcPr marL="91450" marR="91450" marT="45725" marB="45725">
                    <a:lnL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kumimoji="0" lang="th-TH" sz="1600" b="0" i="0" u="none" strike="noStrike" kern="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  <a:sym typeface="Arial"/>
                        </a:rPr>
                        <a:t>ร้อยละ </a:t>
                      </a:r>
                      <a:r>
                        <a:rPr kumimoji="0" lang="en-US" sz="1600" b="0" i="0" u="none" strike="noStrike" kern="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  <a:sym typeface="Arial"/>
                        </a:rPr>
                        <a:t>90 </a:t>
                      </a:r>
                      <a:endParaRPr kumimoji="0" lang="th-TH" sz="1600" b="0" i="0" u="none" strike="noStrike" kern="0" cap="none" spc="0" normalizeH="0" baseline="0" noProof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  <a:sym typeface="Arial"/>
                      </a:endParaRPr>
                    </a:p>
                  </a:txBody>
                  <a:tcPr marL="91450" marR="91450" marT="45725" marB="45725">
                    <a:lnL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kumimoji="0" lang="th-TH" sz="1600" b="0" i="0" u="none" strike="noStrike" kern="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  <a:sym typeface="Arial"/>
                        </a:rPr>
                        <a:t>ร้อยละ </a:t>
                      </a:r>
                      <a:r>
                        <a:rPr kumimoji="0" lang="en-US" sz="1600" b="0" i="0" u="none" strike="noStrike" kern="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  <a:sym typeface="Arial"/>
                        </a:rPr>
                        <a:t>100</a:t>
                      </a:r>
                      <a:endParaRPr kumimoji="0" lang="th-TH" sz="1600" b="0" i="0" u="none" strike="noStrike" kern="0" cap="none" spc="0" normalizeH="0" baseline="0" noProof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  <a:sym typeface="Arial"/>
                      </a:endParaRPr>
                    </a:p>
                  </a:txBody>
                  <a:tcPr marL="91450" marR="91450" marT="45725" marB="45725">
                    <a:lnL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pic>
        <p:nvPicPr>
          <p:cNvPr id="41" name="Google Shape;273;p8">
            <a:extLst>
              <a:ext uri="{FF2B5EF4-FFF2-40B4-BE49-F238E27FC236}">
                <a16:creationId xmlns:a16="http://schemas.microsoft.com/office/drawing/2014/main" id="{3BC87134-974C-616E-8EA7-8EF9882491D1}"/>
              </a:ext>
            </a:extLst>
          </p:cNvPr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180644" y="864536"/>
            <a:ext cx="621792" cy="641487"/>
          </a:xfrm>
          <a:prstGeom prst="rect">
            <a:avLst/>
          </a:prstGeom>
          <a:noFill/>
          <a:ln>
            <a:noFill/>
          </a:ln>
        </p:spPr>
      </p:pic>
      <p:pic>
        <p:nvPicPr>
          <p:cNvPr id="42" name="Google Shape;274;p8">
            <a:extLst>
              <a:ext uri="{FF2B5EF4-FFF2-40B4-BE49-F238E27FC236}">
                <a16:creationId xmlns:a16="http://schemas.microsoft.com/office/drawing/2014/main" id="{0F44DA51-9389-D748-856F-D7A18FE2431F}"/>
              </a:ext>
            </a:extLst>
          </p:cNvPr>
          <p:cNvPicPr preferRelativeResize="0"/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181172" y="1509018"/>
            <a:ext cx="621792" cy="621792"/>
          </a:xfrm>
          <a:prstGeom prst="rect">
            <a:avLst/>
          </a:prstGeom>
          <a:noFill/>
          <a:ln>
            <a:noFill/>
          </a:ln>
        </p:spPr>
      </p:pic>
      <p:sp>
        <p:nvSpPr>
          <p:cNvPr id="43" name="Rectangle 42">
            <a:extLst>
              <a:ext uri="{FF2B5EF4-FFF2-40B4-BE49-F238E27FC236}">
                <a16:creationId xmlns:a16="http://schemas.microsoft.com/office/drawing/2014/main" id="{CF33BE4A-8E0C-AD72-080C-6A72F09F9A41}"/>
              </a:ext>
            </a:extLst>
          </p:cNvPr>
          <p:cNvSpPr/>
          <p:nvPr/>
        </p:nvSpPr>
        <p:spPr>
          <a:xfrm>
            <a:off x="8100380" y="2307183"/>
            <a:ext cx="4094878" cy="4429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524000" marR="0" lvl="0" indent="-15240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1558925" algn="l"/>
              </a:tabLst>
              <a:defRPr/>
            </a:pPr>
            <a:r>
              <a:rPr kumimoji="0" lang="th-TH" sz="14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เป้าหมายระดับแผนแม่บทย่อย </a:t>
            </a:r>
            <a:r>
              <a:rPr kumimoji="0" lang="en-US" sz="14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sz="14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ภาครัฐมีขีดสมรรถนะสูงเทียบเท่ามาตรฐานสากลและมีความคล่องตัว</a:t>
            </a:r>
            <a:r>
              <a:rPr kumimoji="0" lang="en-US" sz="14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endParaRPr kumimoji="0" lang="th-TH" sz="14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49AE2736-30E6-4E27-B42A-E790D8208C9F}"/>
              </a:ext>
            </a:extLst>
          </p:cNvPr>
          <p:cNvSpPr/>
          <p:nvPr/>
        </p:nvSpPr>
        <p:spPr>
          <a:xfrm>
            <a:off x="8092880" y="2096359"/>
            <a:ext cx="4174740" cy="2705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4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แผนแม่บทย่อย </a:t>
            </a: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 </a:t>
            </a:r>
            <a:r>
              <a:rPr kumimoji="0" lang="th-TH" sz="1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การพัฒนาระบบบริหารงานภาครัฐ</a:t>
            </a: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endParaRPr kumimoji="0" lang="en-US" sz="1400" b="0" i="0" u="none" strike="noStrike" kern="1200" cap="none" spc="-2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46" name="Rectangle 45">
            <a:extLst>
              <a:ext uri="{FF2B5EF4-FFF2-40B4-BE49-F238E27FC236}">
                <a16:creationId xmlns:a16="http://schemas.microsoft.com/office/drawing/2014/main" id="{81DC95DF-ECD4-DF93-5304-D61F4C7D55D2}"/>
              </a:ext>
            </a:extLst>
          </p:cNvPr>
          <p:cNvSpPr/>
          <p:nvPr/>
        </p:nvSpPr>
        <p:spPr>
          <a:xfrm>
            <a:off x="8100380" y="2688710"/>
            <a:ext cx="4174740" cy="4303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46088" marR="0" lvl="0" indent="-446088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35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ตัวชี้วัด</a:t>
            </a:r>
            <a:r>
              <a:rPr kumimoji="0" lang="en-US" sz="135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sz="135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en-US" sz="135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th-TH" sz="135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สัดส่วนของหน่วยงานที่มีเกณฑ์การประเมินสถานะของหน่วยงานภาครัฐในการเป็นระบบราชการ </a:t>
            </a:r>
            <a:r>
              <a:rPr kumimoji="0" lang="en-US" sz="135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4.0</a:t>
            </a:r>
            <a:r>
              <a:rPr kumimoji="0" lang="th-TH" sz="135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ที่อยู่ในระดับก้าวหน้าขึ้นไปต่อหน่วยงานภาครัฐทั้งหมด</a:t>
            </a:r>
          </a:p>
        </p:txBody>
      </p:sp>
      <p:graphicFrame>
        <p:nvGraphicFramePr>
          <p:cNvPr id="47" name="Table 31">
            <a:extLst>
              <a:ext uri="{FF2B5EF4-FFF2-40B4-BE49-F238E27FC236}">
                <a16:creationId xmlns:a16="http://schemas.microsoft.com/office/drawing/2014/main" id="{C9D2DBCB-CC00-2BA7-ACF4-95DE998207BF}"/>
              </a:ext>
            </a:extLst>
          </p:cNvPr>
          <p:cNvGraphicFramePr>
            <a:graphicFrameLocks noGrp="1"/>
          </p:cNvGraphicFramePr>
          <p:nvPr/>
        </p:nvGraphicFramePr>
        <p:xfrm>
          <a:off x="75035" y="5690307"/>
          <a:ext cx="7992831" cy="693112"/>
        </p:xfrm>
        <a:graphic>
          <a:graphicData uri="http://schemas.openxmlformats.org/drawingml/2006/table">
            <a:tbl>
              <a:tblPr firstRow="1" bandRow="1"/>
              <a:tblGrid>
                <a:gridCol w="258946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68327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72009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252969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เป้าหมายขั้นต้น (50)</a:t>
                      </a:r>
                    </a:p>
                  </a:txBody>
                  <a:tcPr marL="121936" marR="121936" marT="43738" marB="43738" anchor="b"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1EFD8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b="1" kern="120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เป้าหมายมาตรฐาน (</a:t>
                      </a:r>
                      <a:r>
                        <a:rPr lang="en-US" sz="1600" b="1" kern="120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75</a:t>
                      </a:r>
                      <a:r>
                        <a:rPr lang="th-TH" sz="1600" b="1" kern="120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</a:p>
                  </a:txBody>
                  <a:tcPr marL="121936" marR="121936" marT="43738" marB="43738" anchor="b"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70AD47">
                        <a:lumMod val="40000"/>
                        <a:lumOff val="6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b="1" kern="120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เป้าหมายขั้นสูง (100)</a:t>
                      </a:r>
                    </a:p>
                  </a:txBody>
                  <a:tcPr marL="121936" marR="121936" marT="43738" marB="43738" anchor="b"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8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70AD47">
                        <a:lumMod val="60000"/>
                        <a:lumOff val="4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09008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>
                          <a:tab pos="265113" algn="l"/>
                        </a:tabLst>
                        <a:defRPr/>
                      </a:pPr>
                      <a:r>
                        <a:rPr kumimoji="0" lang="th-TH" sz="1800" b="0" i="0" u="none" strike="noStrike" kern="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300</a:t>
                      </a:r>
                      <a:r>
                        <a:rPr kumimoji="0" lang="en-US" sz="1800" b="0" i="0" u="none" strike="noStrike" kern="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kumimoji="0" lang="th-TH" sz="1800" b="0" i="0" u="none" strike="noStrike" kern="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คะแนน</a:t>
                      </a:r>
                      <a:endParaRPr kumimoji="0" lang="en-US" sz="1800" b="0" i="0" u="none" strike="noStrike" kern="0" cap="none" spc="0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121936" marR="121936" marT="43738" marB="43738"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>
                          <a:tab pos="265113" algn="l"/>
                        </a:tabLst>
                        <a:defRPr/>
                      </a:pPr>
                      <a:r>
                        <a:rPr kumimoji="0" lang="th-TH" sz="1800" b="0" i="0" u="none" strike="noStrike" kern="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400</a:t>
                      </a:r>
                      <a:r>
                        <a:rPr kumimoji="0" lang="en-US" sz="1800" b="0" i="0" u="none" strike="noStrike" kern="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kumimoji="0" lang="th-TH" sz="1800" b="0" i="0" u="none" strike="noStrike" kern="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คะแนน</a:t>
                      </a:r>
                    </a:p>
                  </a:txBody>
                  <a:tcPr marL="121936" marR="121936" marT="43738" marB="43738"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>
                          <a:tab pos="265113" algn="l"/>
                        </a:tabLst>
                        <a:defRPr/>
                      </a:pPr>
                      <a:r>
                        <a:rPr kumimoji="0" lang="th-TH" sz="18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470</a:t>
                      </a:r>
                      <a:r>
                        <a:rPr kumimoji="0" lang="en-US" sz="18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kumimoji="0" lang="th-TH" sz="18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คะแนน</a:t>
                      </a:r>
                      <a:endParaRPr kumimoji="0" lang="en-US" sz="1800" b="0" i="0" u="none" strike="noStrike" kern="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121936" marR="121936" marT="43738" marB="43738"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8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48" name="TextBox 47">
            <a:extLst>
              <a:ext uri="{FF2B5EF4-FFF2-40B4-BE49-F238E27FC236}">
                <a16:creationId xmlns:a16="http://schemas.microsoft.com/office/drawing/2014/main" id="{9079754D-BAAB-6C37-381B-3B7E9ED1D989}"/>
              </a:ext>
            </a:extLst>
          </p:cNvPr>
          <p:cNvSpPr txBox="1"/>
          <p:nvPr/>
        </p:nvSpPr>
        <p:spPr>
          <a:xfrm>
            <a:off x="75035" y="5400557"/>
            <a:ext cx="6391656" cy="3108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t" latinLnBrk="0" hangingPunct="1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6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เกณฑ์การประเมิน </a:t>
            </a:r>
            <a:endParaRPr kumimoji="0" lang="th-TH" sz="1600" b="1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grpSp>
        <p:nvGrpSpPr>
          <p:cNvPr id="27" name="Group 20">
            <a:extLst>
              <a:ext uri="{FF2B5EF4-FFF2-40B4-BE49-F238E27FC236}">
                <a16:creationId xmlns:a16="http://schemas.microsoft.com/office/drawing/2014/main" id="{DCC1555F-3002-CD2A-13E4-DC1C046F7DC7}"/>
              </a:ext>
            </a:extLst>
          </p:cNvPr>
          <p:cNvGrpSpPr/>
          <p:nvPr/>
        </p:nvGrpSpPr>
        <p:grpSpPr>
          <a:xfrm>
            <a:off x="0" y="0"/>
            <a:ext cx="12215748" cy="601027"/>
            <a:chOff x="23748" y="26478"/>
            <a:chExt cx="12192000" cy="575348"/>
          </a:xfrm>
        </p:grpSpPr>
        <p:grpSp>
          <p:nvGrpSpPr>
            <p:cNvPr id="28" name="Group 23">
              <a:extLst>
                <a:ext uri="{FF2B5EF4-FFF2-40B4-BE49-F238E27FC236}">
                  <a16:creationId xmlns:a16="http://schemas.microsoft.com/office/drawing/2014/main" id="{518BB069-E069-641A-25DC-200742BCB2E8}"/>
                </a:ext>
              </a:extLst>
            </p:cNvPr>
            <p:cNvGrpSpPr/>
            <p:nvPr/>
          </p:nvGrpSpPr>
          <p:grpSpPr>
            <a:xfrm>
              <a:off x="23748" y="26478"/>
              <a:ext cx="12192000" cy="575348"/>
              <a:chOff x="-38364" y="573594"/>
              <a:chExt cx="12192000" cy="575348"/>
            </a:xfrm>
          </p:grpSpPr>
          <p:sp>
            <p:nvSpPr>
              <p:cNvPr id="30" name="Rectangle 25">
                <a:extLst>
                  <a:ext uri="{FF2B5EF4-FFF2-40B4-BE49-F238E27FC236}">
                    <a16:creationId xmlns:a16="http://schemas.microsoft.com/office/drawing/2014/main" id="{B337728A-0B51-AF2C-DE3E-D8CEB18B5B3E}"/>
                  </a:ext>
                </a:extLst>
              </p:cNvPr>
              <p:cNvSpPr/>
              <p:nvPr/>
            </p:nvSpPr>
            <p:spPr>
              <a:xfrm>
                <a:off x="-38364" y="573594"/>
                <a:ext cx="12192000" cy="557396"/>
              </a:xfrm>
              <a:prstGeom prst="rect">
                <a:avLst/>
              </a:prstGeom>
              <a:solidFill>
                <a:srgbClr val="00206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defRPr/>
                </a:pPr>
                <a:endParaRPr lang="en-US" sz="1800">
                  <a:solidFill>
                    <a:prstClr val="white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endParaRPr>
              </a:p>
            </p:txBody>
          </p:sp>
          <p:sp>
            <p:nvSpPr>
              <p:cNvPr id="31" name="TextBox 20">
                <a:extLst>
                  <a:ext uri="{FF2B5EF4-FFF2-40B4-BE49-F238E27FC236}">
                    <a16:creationId xmlns:a16="http://schemas.microsoft.com/office/drawing/2014/main" id="{184FCA17-35A0-C51B-5B67-7E6942A53D2D}"/>
                  </a:ext>
                </a:extLst>
              </p:cNvPr>
              <p:cNvSpPr txBox="1"/>
              <p:nvPr/>
            </p:nvSpPr>
            <p:spPr>
              <a:xfrm>
                <a:off x="-34190" y="607566"/>
                <a:ext cx="7197911" cy="54137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>
                  <a:lnSpc>
                    <a:spcPts val="1800"/>
                  </a:lnSpc>
                  <a:defRPr/>
                </a:pPr>
                <a:r>
                  <a:rPr lang="th-TH" sz="2000" b="1" dirty="0">
                    <a:solidFill>
                      <a:prstClr val="white"/>
                    </a:solidFill>
                    <a:latin typeface="TH SarabunPSK" panose="020B0500040200020003" pitchFamily="34" charset="-34"/>
                    <a:ea typeface="Tahoma" panose="020B0604030504040204" pitchFamily="34" charset="0"/>
                    <a:cs typeface="TH SarabunPSK" panose="020B0500040200020003" pitchFamily="34" charset="-34"/>
                  </a:rPr>
                  <a:t>ตัวชี้วัดกรมปศุสัตว์</a:t>
                </a:r>
              </a:p>
              <a:p>
                <a:pPr>
                  <a:lnSpc>
                    <a:spcPts val="1800"/>
                  </a:lnSpc>
                  <a:defRPr/>
                </a:pPr>
                <a:r>
                  <a:rPr lang="th-TH" sz="1800" b="1" dirty="0">
                    <a:solidFill>
                      <a:prstClr val="white"/>
                    </a:solidFill>
                    <a:latin typeface="TH SarabunPSK" panose="020B0500040200020003" pitchFamily="34" charset="-34"/>
                    <a:ea typeface="Tahoma" panose="020B0604030504040204" pitchFamily="34" charset="0"/>
                    <a:cs typeface="TH SarabunPSK" panose="020B0500040200020003" pitchFamily="34" charset="-34"/>
                  </a:rPr>
                  <a:t>ตามมาตรการปรับปรุงประสิทธิภาพในการปฏิบัติราชการ ประจำปีงบประมาณ พ.ศ. </a:t>
                </a:r>
                <a:r>
                  <a:rPr lang="en-US" sz="1800" b="1" dirty="0">
                    <a:solidFill>
                      <a:prstClr val="white"/>
                    </a:solidFill>
                    <a:latin typeface="TH SarabunPSK" panose="020B0500040200020003" pitchFamily="34" charset="-34"/>
                    <a:ea typeface="Tahoma" panose="020B0604030504040204" pitchFamily="34" charset="0"/>
                    <a:cs typeface="TH SarabunPSK" panose="020B0500040200020003" pitchFamily="34" charset="-34"/>
                  </a:rPr>
                  <a:t>2569 - 2570</a:t>
                </a:r>
                <a:endParaRPr lang="th-TH" sz="1800" b="1" dirty="0">
                  <a:solidFill>
                    <a:prstClr val="white"/>
                  </a:solidFill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endParaRPr>
              </a:p>
            </p:txBody>
          </p:sp>
        </p:grpSp>
        <p:sp>
          <p:nvSpPr>
            <p:cNvPr id="29" name="TextBox 24">
              <a:extLst>
                <a:ext uri="{FF2B5EF4-FFF2-40B4-BE49-F238E27FC236}">
                  <a16:creationId xmlns:a16="http://schemas.microsoft.com/office/drawing/2014/main" id="{97DF9391-9B8C-5790-F8C8-F7C24B06C3B4}"/>
                </a:ext>
              </a:extLst>
            </p:cNvPr>
            <p:cNvSpPr txBox="1"/>
            <p:nvPr/>
          </p:nvSpPr>
          <p:spPr>
            <a:xfrm>
              <a:off x="9808446" y="133481"/>
              <a:ext cx="2168443" cy="353552"/>
            </a:xfrm>
            <a:prstGeom prst="rect">
              <a:avLst/>
            </a:prstGeom>
            <a:solidFill>
              <a:schemeClr val="accent2"/>
            </a:solidFill>
          </p:spPr>
          <p:txBody>
            <a:bodyPr wrap="square" rtlCol="0">
              <a:spAutoFit/>
            </a:bodyPr>
            <a:lstStyle/>
            <a:p>
              <a:pPr algn="ctr">
                <a:defRPr/>
              </a:pPr>
              <a:r>
                <a:rPr lang="en-US" sz="1800" b="1" dirty="0">
                  <a:solidFill>
                    <a:prstClr val="white"/>
                  </a:solidFill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  <a:t>Performance Base</a:t>
              </a:r>
            </a:p>
          </p:txBody>
        </p:sp>
      </p:grpSp>
      <p:sp>
        <p:nvSpPr>
          <p:cNvPr id="32" name="Rounded Rectangle 3">
            <a:extLst>
              <a:ext uri="{FF2B5EF4-FFF2-40B4-BE49-F238E27FC236}">
                <a16:creationId xmlns:a16="http://schemas.microsoft.com/office/drawing/2014/main" id="{A96623D4-7F60-9F59-31B8-B58168836A0D}"/>
              </a:ext>
            </a:extLst>
          </p:cNvPr>
          <p:cNvSpPr/>
          <p:nvPr/>
        </p:nvSpPr>
        <p:spPr bwMode="gray">
          <a:xfrm>
            <a:off x="148856" y="623060"/>
            <a:ext cx="6300668" cy="365760"/>
          </a:xfrm>
          <a:prstGeom prst="roundRect">
            <a:avLst>
              <a:gd name="adj" fmla="val 50000"/>
            </a:avLst>
          </a:prstGeom>
          <a:solidFill>
            <a:schemeClr val="accent5">
              <a:lumMod val="60000"/>
              <a:lumOff val="40000"/>
            </a:schemeClr>
          </a:solidFill>
          <a:ln>
            <a:solidFill>
              <a:schemeClr val="accent5">
                <a:lumMod val="60000"/>
                <a:lumOff val="40000"/>
              </a:schemeClr>
            </a:solidFill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vert="horz" wrap="square" lIns="72000" tIns="72000" rIns="72000" bIns="72000" numCol="1" rtlCol="0" anchor="ctr" anchorCtr="0" compatLnSpc="1">
            <a:prstTxWarp prst="textNoShape">
              <a:avLst/>
            </a:prstTxWarp>
            <a:noAutofit/>
          </a:bodyPr>
          <a:lstStyle/>
          <a:p>
            <a:pPr marL="177800" lvl="0" indent="-177800">
              <a:defRPr/>
            </a:pPr>
            <a:r>
              <a:rPr lang="th-TH" sz="1800" b="1" dirty="0">
                <a:solidFill>
                  <a:prstClr val="black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ตัวชี้วัดที่</a:t>
            </a:r>
            <a:r>
              <a:rPr lang="en-US" sz="1800" b="1" dirty="0">
                <a:solidFill>
                  <a:prstClr val="black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8</a:t>
            </a:r>
            <a:r>
              <a:rPr lang="th-TH" sz="1800" b="1" dirty="0">
                <a:solidFill>
                  <a:prstClr val="black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</a:t>
            </a:r>
            <a:r>
              <a:rPr lang="en-US" sz="1800" b="1" dirty="0">
                <a:solidFill>
                  <a:prstClr val="black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: </a:t>
            </a:r>
            <a:r>
              <a:rPr lang="th-TH" sz="18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คะแนนการประเมินสถานะของหน่วยงานในการเป็นระบบราชการ 4.0 (</a:t>
            </a:r>
            <a:r>
              <a:rPr lang="en-US" sz="18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PMQA 4.0)</a:t>
            </a:r>
            <a:endParaRPr lang="th-TH" sz="1800" dirty="0">
              <a:solidFill>
                <a:prstClr val="black"/>
              </a:solidFill>
              <a:latin typeface="TH SarabunPSK" panose="020B0500040200020003" pitchFamily="34" charset="-34"/>
              <a:ea typeface="Tahoma" panose="020B0604030504040204" pitchFamily="34" charset="0"/>
              <a:cs typeface="TH SarabunPSK" panose="020B0500040200020003" pitchFamily="34" charset="-34"/>
              <a:sym typeface="Symbol" panose="05050102010706020507" pitchFamily="18" charset="2"/>
            </a:endParaRPr>
          </a:p>
        </p:txBody>
      </p:sp>
      <p:grpSp>
        <p:nvGrpSpPr>
          <p:cNvPr id="45" name="Group 22">
            <a:extLst>
              <a:ext uri="{FF2B5EF4-FFF2-40B4-BE49-F238E27FC236}">
                <a16:creationId xmlns:a16="http://schemas.microsoft.com/office/drawing/2014/main" id="{33ED5CB1-CE9A-6359-175F-B432429E2471}"/>
              </a:ext>
            </a:extLst>
          </p:cNvPr>
          <p:cNvGrpSpPr/>
          <p:nvPr/>
        </p:nvGrpSpPr>
        <p:grpSpPr>
          <a:xfrm>
            <a:off x="6293816" y="655276"/>
            <a:ext cx="1107285" cy="676140"/>
            <a:chOff x="12240606" y="1307654"/>
            <a:chExt cx="1107285" cy="615553"/>
          </a:xfrm>
        </p:grpSpPr>
        <p:pic>
          <p:nvPicPr>
            <p:cNvPr id="50" name="Picture 1" descr="C:\Users\dathpan\Downloads\056aac9a306aef891367aae43a86394b.jpg">
              <a:extLst>
                <a:ext uri="{FF2B5EF4-FFF2-40B4-BE49-F238E27FC236}">
                  <a16:creationId xmlns:a16="http://schemas.microsoft.com/office/drawing/2014/main" id="{1121296E-20B7-5024-4411-436F9DCE2D63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319" t="8192" r="17099" b="14839"/>
            <a:stretch>
              <a:fillRect/>
            </a:stretch>
          </p:blipFill>
          <p:spPr bwMode="auto">
            <a:xfrm>
              <a:off x="12441110" y="1307654"/>
              <a:ext cx="706279" cy="61555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51" name="TextBox 2">
              <a:extLst>
                <a:ext uri="{FF2B5EF4-FFF2-40B4-BE49-F238E27FC236}">
                  <a16:creationId xmlns:a16="http://schemas.microsoft.com/office/drawing/2014/main" id="{837698E7-A130-0C7A-198E-A61AA8759C6C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2240606" y="1411557"/>
              <a:ext cx="1107285" cy="44884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1pPr>
              <a:lvl2pPr marL="742950" indent="-28575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2pPr>
              <a:lvl3pPr marL="11430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3pPr>
              <a:lvl4pPr marL="16002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4pPr>
              <a:lvl5pPr marL="20574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8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altLang="th-TH" sz="16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  <a:t>น้ำหนัก</a:t>
              </a:r>
              <a:br>
                <a:rPr kumimoji="0" lang="en-US" altLang="th-TH" sz="16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</a:br>
              <a:r>
                <a:rPr kumimoji="0" lang="en-US" altLang="th-TH" sz="16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  <a:t>10</a:t>
              </a:r>
            </a:p>
          </p:txBody>
        </p:sp>
      </p:grpSp>
      <p:sp>
        <p:nvSpPr>
          <p:cNvPr id="11" name="ตัวแทนหมายเลขสไลด์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03A84D-25AB-4A54-984A-17CAA8DE083D}" type="slidenum">
              <a:rPr lang="en-US" smtClean="0"/>
              <a:pPr/>
              <a:t>13</a:t>
            </a:fld>
            <a:endParaRPr lang="en-US" dirty="0"/>
          </a:p>
        </p:txBody>
      </p:sp>
      <p:graphicFrame>
        <p:nvGraphicFramePr>
          <p:cNvPr id="33" name="ตาราง 3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20326073"/>
              </p:ext>
            </p:extLst>
          </p:nvPr>
        </p:nvGraphicFramePr>
        <p:xfrm>
          <a:off x="7228533" y="737307"/>
          <a:ext cx="820057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2005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th-TH" sz="1600" dirty="0" err="1">
                          <a:solidFill>
                            <a:sysClr val="windowText" lastClr="00000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กพร</a:t>
                      </a:r>
                      <a:r>
                        <a:rPr lang="th-TH" sz="1600" dirty="0">
                          <a:solidFill>
                            <a:sysClr val="windowText" lastClr="00000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.</a:t>
                      </a:r>
                      <a:endParaRPr lang="en-US" sz="1600" dirty="0">
                        <a:solidFill>
                          <a:sysClr val="windowText" lastClr="000000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28778362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4659B657-F217-86EE-9E98-75EA8BD0E672}"/>
              </a:ext>
            </a:extLst>
          </p:cNvPr>
          <p:cNvSpPr/>
          <p:nvPr/>
        </p:nvSpPr>
        <p:spPr>
          <a:xfrm>
            <a:off x="169438" y="3193692"/>
            <a:ext cx="3433048" cy="2215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6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เป้าหมาย ปี </a:t>
            </a: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256</a:t>
            </a:r>
            <a:r>
              <a:rPr lang="en-US" sz="14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9</a:t>
            </a: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-</a:t>
            </a:r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srgbClr val="0000FF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graphicFrame>
        <p:nvGraphicFramePr>
          <p:cNvPr id="14" name="Table 13">
            <a:extLst>
              <a:ext uri="{FF2B5EF4-FFF2-40B4-BE49-F238E27FC236}">
                <a16:creationId xmlns:a16="http://schemas.microsoft.com/office/drawing/2014/main" id="{2F85885D-2A35-755E-0E0D-7695EA197B1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88916369"/>
              </p:ext>
            </p:extLst>
          </p:nvPr>
        </p:nvGraphicFramePr>
        <p:xfrm>
          <a:off x="280696" y="4680667"/>
          <a:ext cx="11357526" cy="926001"/>
        </p:xfrm>
        <a:graphic>
          <a:graphicData uri="http://schemas.openxmlformats.org/drawingml/2006/table">
            <a:tbl>
              <a:tblPr/>
              <a:tblGrid>
                <a:gridCol w="2697862">
                  <a:extLst>
                    <a:ext uri="{9D8B030D-6E8A-4147-A177-3AD203B41FA5}">
                      <a16:colId xmlns:a16="http://schemas.microsoft.com/office/drawing/2014/main" val="4116421523"/>
                    </a:ext>
                  </a:extLst>
                </a:gridCol>
                <a:gridCol w="2729071">
                  <a:extLst>
                    <a:ext uri="{9D8B030D-6E8A-4147-A177-3AD203B41FA5}">
                      <a16:colId xmlns:a16="http://schemas.microsoft.com/office/drawing/2014/main" val="2395031024"/>
                    </a:ext>
                  </a:extLst>
                </a:gridCol>
                <a:gridCol w="2912641">
                  <a:extLst>
                    <a:ext uri="{9D8B030D-6E8A-4147-A177-3AD203B41FA5}">
                      <a16:colId xmlns:a16="http://schemas.microsoft.com/office/drawing/2014/main" val="1583591442"/>
                    </a:ext>
                  </a:extLst>
                </a:gridCol>
                <a:gridCol w="3017952">
                  <a:extLst>
                    <a:ext uri="{9D8B030D-6E8A-4147-A177-3AD203B41FA5}">
                      <a16:colId xmlns:a16="http://schemas.microsoft.com/office/drawing/2014/main" val="67155911"/>
                    </a:ext>
                  </a:extLst>
                </a:gridCol>
              </a:tblGrid>
              <a:tr h="229783">
                <a:tc gridSpan="4">
                  <a:txBody>
                    <a:bodyPr/>
                    <a:lstStyle/>
                    <a:p>
                      <a:pPr rtl="0" fontAlgn="t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เกณฑ์การประเมิน </a:t>
                      </a:r>
                      <a:endParaRPr lang="th-TH" sz="1400" b="1" dirty="0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1913" marR="61913" marT="23813" marB="23813">
                    <a:lnL w="4763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  <a:prstDash val="solid"/>
                    </a:lnR>
                    <a:lnT w="4763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pPr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18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เกณฑ์การประเมิน</a:t>
                      </a:r>
                      <a:endParaRPr lang="th-TH" sz="1800" b="1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1913" marR="61913" marT="23813" marB="23813">
                    <a:lnL w="4763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4763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4763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8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69275333"/>
                  </a:ext>
                </a:extLst>
              </a:tr>
              <a:tr h="297158">
                <a:tc>
                  <a:txBody>
                    <a:bodyPr/>
                    <a:lstStyle/>
                    <a:p>
                      <a:pPr algn="ctr" rtl="0" fontAlgn="t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1400" b="1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กลุ่ม</a:t>
                      </a:r>
                    </a:p>
                  </a:txBody>
                  <a:tcPr marL="61913" marR="61913" marT="23813" marB="23813">
                    <a:lnL w="6348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8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8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เป้าหมายขั้นต้น (50)</a:t>
                      </a:r>
                      <a:endParaRPr lang="th-TH" sz="1400" dirty="0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1913" marR="61913" marT="23813" marB="23813">
                    <a:lnL w="6348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8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8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1EFD8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14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เป้าหมายมาตรฐาน (75)</a:t>
                      </a:r>
                      <a:endParaRPr lang="th-TH" sz="1400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1913" marR="61913" marT="23813" marB="23813">
                    <a:lnL w="6348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8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8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4E0B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เป้าหมายขั้นสูง (100)</a:t>
                      </a:r>
                      <a:endParaRPr lang="th-TH" sz="1400" dirty="0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1913" marR="61913" marT="23813" marB="23813">
                    <a:lnL w="6348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8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8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8D08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677869"/>
                  </a:ext>
                </a:extLst>
              </a:tr>
              <a:tr h="247597"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300" b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กลุ่มที่</a:t>
                      </a:r>
                      <a:r>
                        <a:rPr lang="th-TH" sz="1300" b="0" baseline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3</a:t>
                      </a:r>
                      <a:endParaRPr lang="th-TH" sz="1300" b="0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1913" marR="61913" marT="23813" marB="23813">
                    <a:lnL w="6348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8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8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8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3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มีจำนวน </a:t>
                      </a:r>
                      <a:r>
                        <a:rPr lang="en-US" sz="13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Pillar </a:t>
                      </a:r>
                      <a:r>
                        <a:rPr lang="th-TH" sz="13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ระดับ </a:t>
                      </a:r>
                      <a:r>
                        <a:rPr lang="en-US" sz="13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4</a:t>
                      </a:r>
                      <a:r>
                        <a:rPr lang="th-TH" sz="13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ขึ้นไป </a:t>
                      </a:r>
                      <a:r>
                        <a:rPr lang="en-US" sz="13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7</a:t>
                      </a:r>
                      <a:r>
                        <a:rPr lang="th-TH" sz="13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en-US" sz="13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Pillars</a:t>
                      </a:r>
                      <a:endParaRPr lang="th-TH" sz="1300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1913" marR="61913" marT="23813" marB="23813">
                    <a:lnL w="6348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8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8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8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3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มีจำนวน </a:t>
                      </a:r>
                      <a:r>
                        <a:rPr lang="en-US" sz="13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Pillar </a:t>
                      </a:r>
                      <a:r>
                        <a:rPr lang="th-TH" sz="13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ระดับ</a:t>
                      </a:r>
                      <a:r>
                        <a:rPr lang="th-TH" sz="1300" baseline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5 ขึ้นไปอย่างน้อย 1 </a:t>
                      </a:r>
                      <a:r>
                        <a:rPr lang="en-US" sz="1300" baseline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Pillar </a:t>
                      </a:r>
                      <a:r>
                        <a:rPr lang="th-TH" sz="1300" baseline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และไม่มี </a:t>
                      </a:r>
                      <a:r>
                        <a:rPr lang="en-US" sz="1300" baseline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Pillar </a:t>
                      </a:r>
                      <a:r>
                        <a:rPr lang="th-TH" sz="1300" baseline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ที่ต่ำกว่าระดับ 4</a:t>
                      </a:r>
                      <a:endParaRPr lang="th-TH" sz="1300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1913" marR="61913" marT="23813" marB="23813">
                    <a:lnL w="6348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8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8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8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300" b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มีจำนวน</a:t>
                      </a:r>
                      <a:r>
                        <a:rPr lang="th-TH" sz="1300" b="0" baseline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en-US" sz="1300" b="0" baseline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Pillar </a:t>
                      </a:r>
                      <a:r>
                        <a:rPr lang="th-TH" sz="1300" b="0" baseline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ระดับ 5 ขึ้นไปอย่างน้อย 3 </a:t>
                      </a:r>
                      <a:r>
                        <a:rPr lang="en-US" sz="1300" b="0" baseline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Pillars </a:t>
                      </a:r>
                      <a:r>
                        <a:rPr lang="th-TH" sz="1300" b="0" baseline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และไม่มี </a:t>
                      </a:r>
                      <a:r>
                        <a:rPr lang="en-US" sz="1300" b="0" baseline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Pillar </a:t>
                      </a:r>
                      <a:r>
                        <a:rPr lang="th-TH" sz="1300" b="0" baseline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ที่ต่ำกว่าระดับ 4</a:t>
                      </a:r>
                      <a:endParaRPr lang="th-TH" sz="1300" b="0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1913" marR="61913" marT="23813" marB="23813">
                    <a:lnL w="6348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8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8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8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090494779"/>
                  </a:ext>
                </a:extLst>
              </a:tr>
            </a:tbl>
          </a:graphicData>
        </a:graphic>
      </p:graphicFrame>
      <p:sp>
        <p:nvSpPr>
          <p:cNvPr id="3" name="Rectangle 2">
            <a:extLst>
              <a:ext uri="{FF2B5EF4-FFF2-40B4-BE49-F238E27FC236}">
                <a16:creationId xmlns:a16="http://schemas.microsoft.com/office/drawing/2014/main" id="{FF003882-94B2-B5F3-9687-D12DD5843D80}"/>
              </a:ext>
            </a:extLst>
          </p:cNvPr>
          <p:cNvSpPr/>
          <p:nvPr/>
        </p:nvSpPr>
        <p:spPr>
          <a:xfrm>
            <a:off x="114353" y="6413377"/>
            <a:ext cx="6734673" cy="2754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546100" algn="l"/>
              </a:tabLst>
              <a:defRPr/>
            </a:pP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ผู้รับผิดชอบการรายงานผล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สำนักงานพัฒนา</a:t>
            </a:r>
            <a:r>
              <a:rPr kumimoji="0" lang="th-TH" sz="14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รัฐบาลดิจิทัล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(องค์การมหาชน) (</a:t>
            </a:r>
            <a:r>
              <a:rPr kumimoji="0" lang="th-TH" sz="14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สพร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.)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321488CB-A657-389B-34C1-9ADC4CC4C2F7}"/>
              </a:ext>
            </a:extLst>
          </p:cNvPr>
          <p:cNvSpPr/>
          <p:nvPr/>
        </p:nvSpPr>
        <p:spPr>
          <a:xfrm>
            <a:off x="114353" y="6582540"/>
            <a:ext cx="3918206" cy="2754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546100" algn="l"/>
              </a:tabLst>
              <a:defRPr/>
            </a:pPr>
            <a:r>
              <a:rPr kumimoji="0" lang="th-TH" sz="14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ช่วงเวลารายงานผล </a:t>
            </a: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sz="14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th-TH" sz="1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เดือน ต.ค. ของทุกปี</a:t>
            </a: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580C2B3A-5CE1-3E02-EAD7-5A5EE0D2372F}"/>
              </a:ext>
            </a:extLst>
          </p:cNvPr>
          <p:cNvSpPr/>
          <p:nvPr/>
        </p:nvSpPr>
        <p:spPr>
          <a:xfrm>
            <a:off x="110158" y="1073310"/>
            <a:ext cx="11841694" cy="18405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thaiDist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4394200" algn="l"/>
              </a:tabLst>
              <a:defRPr/>
            </a:pPr>
            <a:r>
              <a:rPr kumimoji="0" lang="th-TH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คำอธิบาย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	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 </a:t>
            </a:r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Tahoma" pitchFamily="34" charset="0"/>
              <a:cs typeface="TH SarabunPSK" panose="020B0500040200020003" pitchFamily="34" charset="-34"/>
            </a:endParaRPr>
          </a:p>
          <a:p>
            <a:pPr marL="177800" marR="0" lvl="0" indent="-177800" algn="thaiDist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>
                <a:tab pos="4394200" algn="l"/>
              </a:tabLst>
              <a:defRPr/>
            </a:pP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สำนักงานพัฒนารัฐบาลดิจิทัล (องค์การมหาชน) หรือ สพร. สำรวจ เก็บรวบรวมข้อมูล วิเคราะห์ และวิจัย เพื่อจัดทำตัวชี้วัด ดัชนีสนับสนุนการพัฒนารัฐบาลดิจิทัลเสนอต่อคณะกรรมการพัฒนารัฐบาลดิจิทัล ซึ่งสอดคล้องกับโครงการสำรวจระดับ</a:t>
            </a:r>
            <a:b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</a:b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ความพร้อมการพัฒนารัฐบาลดิจิทัลหน่วยงานภาครัฐ ที่ทำการสำรวจมาอย่างต่อเนื่องตั้งแต่ปี พ.ศ. 2558 จนถึงปัจจุบัน โดยในปี พ.ศ. 2569 สพร. ได้กำหนดกลุ่มเป้าหมายในการสำรวจ จำนวนรวมทั้งสิ้น 378 หน่วยงาน ประกอบด้วย หน่วยงานภาครัฐ</a:t>
            </a:r>
            <a:r>
              <a:rPr kumimoji="0" lang="th-TH" sz="1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ระดับกรมหรือเทียบเท่า จำนวน 302 หน่วยงาน (ส่วนราชการ รัฐวิสาหกิจ องค์การมหาชน และหน่วยงานรูปแบบอื่น) และคณะกรรมการผู้บริหารเทคโนโลยีสารสนเทศระดับสูงระดับจังหวัด (</a:t>
            </a:r>
            <a:r>
              <a:rPr kumimoji="0" lang="en-US" sz="1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Provincial</a:t>
            </a:r>
            <a:r>
              <a:rPr kumimoji="0" lang="th-TH" sz="1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 </a:t>
            </a:r>
            <a:r>
              <a:rPr kumimoji="0" lang="en-US" sz="1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Chief</a:t>
            </a:r>
            <a:r>
              <a:rPr kumimoji="0" lang="th-TH" sz="1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 </a:t>
            </a:r>
            <a:r>
              <a:rPr kumimoji="0" lang="en-US" sz="1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Information</a:t>
            </a:r>
            <a:r>
              <a:rPr kumimoji="0" lang="th-TH" sz="1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 </a:t>
            </a:r>
            <a:r>
              <a:rPr kumimoji="0" lang="en-US" sz="1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Officer</a:t>
            </a:r>
            <a:r>
              <a:rPr kumimoji="0" lang="th-TH" sz="1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 </a:t>
            </a:r>
            <a:r>
              <a:rPr kumimoji="0" lang="en-US" sz="1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Committee:</a:t>
            </a:r>
            <a:r>
              <a:rPr kumimoji="0" lang="th-TH" sz="1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 </a:t>
            </a:r>
            <a:r>
              <a:rPr kumimoji="0" lang="en-US" sz="1400" b="0" i="0" u="none" strike="noStrike" kern="1200" cap="none" spc="-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PCIO) 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จำนวน 76 จังหวัด</a:t>
            </a:r>
          </a:p>
          <a:p>
            <a:pPr marL="177800" marR="0" lvl="0" indent="-177800" algn="thaiDist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>
                <a:tab pos="4394200" algn="l"/>
              </a:tabLst>
              <a:defRPr/>
            </a:pP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ระดับความพร้อมรัฐบาลดิจิทัล แบ่งเป็น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5 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ระดับ (</a:t>
            </a: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Initial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, </a:t>
            </a: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Developing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, </a:t>
            </a: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Defined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, </a:t>
            </a: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Managed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, </a:t>
            </a: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Optimizing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) จากการสำรวจ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7 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มิติ ได้แก่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1) Policies and Practices 2) Data-driven Practices 3)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 </a:t>
            </a: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Digital Capability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4)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 </a:t>
            </a: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Public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 </a:t>
            </a: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Service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5)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 </a:t>
            </a: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Smart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 </a:t>
            </a: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Back Office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6)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 </a:t>
            </a: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Secure and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 </a:t>
            </a: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Efficient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 </a:t>
            </a: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Infrastructure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 และ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7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)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 Digital Technology Practices</a:t>
            </a:r>
            <a:endParaRPr kumimoji="0" lang="th-TH" sz="1400" b="0" i="0" u="none" strike="sng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Tahoma" pitchFamily="34" charset="0"/>
              <a:cs typeface="TH SarabunPSK" panose="020B0500040200020003" pitchFamily="34" charset="-34"/>
            </a:endParaRPr>
          </a:p>
          <a:p>
            <a:pPr marL="177800" marR="0" lvl="0" indent="-177800" algn="thaiDist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>
                <a:tab pos="4394200" algn="l"/>
              </a:tabLst>
              <a:defRPr/>
            </a:pP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ผลการสำรวจดังกล่าวจะสามารถใช้เป็นข้อมูลประกอบการจัดทำนโยบายและแผนการขับเคลื่อนภาครัฐไปสู่การเป็นรัฐบาลดิจิทัล (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Digital Government) 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โดย สพร. เป็นผู้ประมวลผลจากการสำรวจจากหน่วยงานทั้งหมดที่ประเมินตนเองตามแบบสำรวจของ สพร. (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DG Readiness Survey)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 แล้วประกาศผลระดับความพร้อมรัฐบาลดิจิทัลในทุกปี ผ่านเว็บไซต์ </a:t>
            </a: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  <a:hlinkClick r:id="rId3"/>
              </a:rPr>
              <a:t>https://www.dga.or.th/policy-standard/policy-regulation/dg-readiness-survey/</a:t>
            </a:r>
            <a:endParaRPr kumimoji="0" lang="th-TH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Tahoma" pitchFamily="34" charset="0"/>
              <a:cs typeface="TH SarabunPSK" panose="020B0500040200020003" pitchFamily="34" charset="-34"/>
            </a:endParaRPr>
          </a:p>
          <a:p>
            <a:pPr marL="177800" marR="0" lvl="0" indent="-177800" algn="thaiDist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>
                <a:tab pos="4394200" algn="l"/>
              </a:tabLst>
              <a:defRPr/>
            </a:pP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กรณีใช้ประเมินส่วนราชการที่อยู่ในระบบการประเมินส่วนราชการตามมาตรการปรับปรุงประสิทธิภาพในการปฏิบัติราชการของส่วนราชการตามที่สำนักงาน </a:t>
            </a:r>
            <a:r>
              <a:rPr kumimoji="0" lang="th-TH" sz="14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ก.พ.ร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. กำหนดในปี 2569 จะประกอบด้วย 163 หน่วยงาน</a:t>
            </a:r>
          </a:p>
        </p:txBody>
      </p:sp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0F98A8EC-BADD-A9D2-DDD7-A1CB84EB22E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11818030"/>
              </p:ext>
            </p:extLst>
          </p:nvPr>
        </p:nvGraphicFramePr>
        <p:xfrm>
          <a:off x="253411" y="3478217"/>
          <a:ext cx="8050912" cy="113563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05600">
                  <a:extLst>
                    <a:ext uri="{9D8B030D-6E8A-4147-A177-3AD203B41FA5}">
                      <a16:colId xmlns:a16="http://schemas.microsoft.com/office/drawing/2014/main" val="51523606"/>
                    </a:ext>
                  </a:extLst>
                </a:gridCol>
                <a:gridCol w="610852">
                  <a:extLst>
                    <a:ext uri="{9D8B030D-6E8A-4147-A177-3AD203B41FA5}">
                      <a16:colId xmlns:a16="http://schemas.microsoft.com/office/drawing/2014/main" val="2644754066"/>
                    </a:ext>
                  </a:extLst>
                </a:gridCol>
                <a:gridCol w="574054">
                  <a:extLst>
                    <a:ext uri="{9D8B030D-6E8A-4147-A177-3AD203B41FA5}">
                      <a16:colId xmlns:a16="http://schemas.microsoft.com/office/drawing/2014/main" val="1595627643"/>
                    </a:ext>
                  </a:extLst>
                </a:gridCol>
                <a:gridCol w="647651">
                  <a:extLst>
                    <a:ext uri="{9D8B030D-6E8A-4147-A177-3AD203B41FA5}">
                      <a16:colId xmlns:a16="http://schemas.microsoft.com/office/drawing/2014/main" val="2659447798"/>
                    </a:ext>
                  </a:extLst>
                </a:gridCol>
                <a:gridCol w="655010">
                  <a:extLst>
                    <a:ext uri="{9D8B030D-6E8A-4147-A177-3AD203B41FA5}">
                      <a16:colId xmlns:a16="http://schemas.microsoft.com/office/drawing/2014/main" val="3079781069"/>
                    </a:ext>
                  </a:extLst>
                </a:gridCol>
                <a:gridCol w="65501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880547">
                  <a:extLst>
                    <a:ext uri="{9D8B030D-6E8A-4147-A177-3AD203B41FA5}">
                      <a16:colId xmlns:a16="http://schemas.microsoft.com/office/drawing/2014/main" val="3602311173"/>
                    </a:ext>
                  </a:extLst>
                </a:gridCol>
                <a:gridCol w="880547">
                  <a:extLst>
                    <a:ext uri="{9D8B030D-6E8A-4147-A177-3AD203B41FA5}">
                      <a16:colId xmlns:a16="http://schemas.microsoft.com/office/drawing/2014/main" val="3714185839"/>
                    </a:ext>
                  </a:extLst>
                </a:gridCol>
                <a:gridCol w="880547">
                  <a:extLst>
                    <a:ext uri="{9D8B030D-6E8A-4147-A177-3AD203B41FA5}">
                      <a16:colId xmlns:a16="http://schemas.microsoft.com/office/drawing/2014/main" val="1510311638"/>
                    </a:ext>
                  </a:extLst>
                </a:gridCol>
                <a:gridCol w="880547">
                  <a:extLst>
                    <a:ext uri="{9D8B030D-6E8A-4147-A177-3AD203B41FA5}">
                      <a16:colId xmlns:a16="http://schemas.microsoft.com/office/drawing/2014/main" val="3878331073"/>
                    </a:ext>
                  </a:extLst>
                </a:gridCol>
                <a:gridCol w="880547">
                  <a:extLst>
                    <a:ext uri="{9D8B030D-6E8A-4147-A177-3AD203B41FA5}">
                      <a16:colId xmlns:a16="http://schemas.microsoft.com/office/drawing/2014/main" val="2065998880"/>
                    </a:ext>
                  </a:extLst>
                </a:gridCol>
              </a:tblGrid>
              <a:tr h="0">
                <a:tc gridSpan="6">
                  <a:txBody>
                    <a:bodyPr/>
                    <a:lstStyle/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th-TH" sz="12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ข้อมูลพื้นฐาน</a:t>
                      </a:r>
                      <a:r>
                        <a:rPr lang="th-TH" sz="120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(</a:t>
                      </a:r>
                      <a:r>
                        <a:rPr lang="en-US" sz="120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Baseline)</a:t>
                      </a:r>
                      <a:endParaRPr lang="en-US" sz="12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 sz="160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 sz="160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85000"/>
                        </a:lnSpc>
                      </a:pPr>
                      <a:endParaRPr lang="en-US" sz="12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gridSpan="5">
                  <a:txBody>
                    <a:bodyPr/>
                    <a:lstStyle/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th-TH" sz="12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ค่าเป้าหมาย</a:t>
                      </a:r>
                      <a:r>
                        <a:rPr lang="th-TH" sz="1200" baseline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en-US" sz="1200" baseline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2566 – 2570 (</a:t>
                      </a:r>
                      <a:r>
                        <a:rPr lang="th-TH" sz="1200" baseline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ถ้ามี)</a:t>
                      </a:r>
                      <a:endParaRPr lang="en-US" sz="1200" baseline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21399034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en-US" sz="12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2563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en-US" sz="12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2564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en-US" sz="12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2565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en-US" sz="12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2566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en-US" sz="12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2567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th-TH" sz="12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2568</a:t>
                      </a:r>
                      <a:endParaRPr lang="en-US" sz="12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en-US" sz="12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2566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en-US" sz="12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2567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en-US" sz="1200" b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2568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en-US" sz="1200" b="1" dirty="0">
                          <a:solidFill>
                            <a:srgbClr val="0000FF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2569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en-US" sz="12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2570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08994238"/>
                  </a:ext>
                </a:extLst>
              </a:tr>
              <a:tr h="379067">
                <a:tc>
                  <a:txBody>
                    <a:bodyPr/>
                    <a:lstStyle/>
                    <a:p>
                      <a:pPr algn="ctr" fontAlgn="b">
                        <a:lnSpc>
                          <a:spcPct val="85000"/>
                        </a:lnSpc>
                      </a:pPr>
                      <a:r>
                        <a:rPr lang="th-TH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-</a:t>
                      </a:r>
                      <a:endParaRPr lang="en-US" sz="1200" b="0" i="0" u="none" strike="noStrike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350" marR="6350" marT="6350" marB="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ct val="85000"/>
                        </a:lnSpc>
                      </a:pPr>
                      <a:r>
                        <a:rPr lang="th-TH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-</a:t>
                      </a:r>
                      <a:endParaRPr lang="en-US" sz="1200" b="0" i="0" u="none" strike="noStrike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350" marR="6350" marT="6350" marB="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-</a:t>
                      </a:r>
                      <a:endParaRPr lang="en-US" sz="1200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350" marR="6350" marT="6350" marB="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-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มีจำนวน </a:t>
                      </a:r>
                      <a:r>
                        <a:rPr lang="en-US" sz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Pillar </a:t>
                      </a:r>
                      <a:r>
                        <a:rPr lang="th-TH" sz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ระดับ</a:t>
                      </a:r>
                      <a:r>
                        <a:rPr lang="th-TH" sz="1200" baseline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3 ขึ้นไป</a:t>
                      </a:r>
                    </a:p>
                    <a:p>
                      <a:pPr algn="ctr" fontAlgn="b">
                        <a:lnSpc>
                          <a:spcPct val="85000"/>
                        </a:lnSpc>
                      </a:pPr>
                      <a:r>
                        <a:rPr lang="th-TH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จำนวน 7 </a:t>
                      </a:r>
                      <a:r>
                        <a:rPr lang="en-US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Pillars</a:t>
                      </a:r>
                    </a:p>
                  </a:txBody>
                  <a:tcPr marL="6350" marR="6350" marT="6350" marB="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ct val="85000"/>
                        </a:lnSpc>
                      </a:pPr>
                      <a:r>
                        <a:rPr lang="th-TH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มีจำนวน</a:t>
                      </a:r>
                      <a:r>
                        <a:rPr lang="th-TH" sz="1200" b="0" i="0" u="none" strike="noStrike" baseline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en-US" sz="1200" b="0" i="0" u="none" strike="noStrike" baseline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Pillar </a:t>
                      </a:r>
                      <a:r>
                        <a:rPr lang="th-TH" sz="1200" b="0" i="0" u="none" strike="noStrike" baseline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ระดับ 4 ขึ้นไป จำนวน 7 </a:t>
                      </a:r>
                      <a:r>
                        <a:rPr lang="en-US" sz="1200" b="0" i="0" u="none" strike="noStrike" baseline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Pillars</a:t>
                      </a:r>
                      <a:endParaRPr lang="en-US" sz="1200" b="0" i="0" u="none" strike="noStrike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350" marR="6350" marT="6350" marB="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ct val="85000"/>
                        </a:lnSpc>
                      </a:pPr>
                      <a:r>
                        <a:rPr lang="th-TH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-</a:t>
                      </a:r>
                      <a:endParaRPr lang="en-US" sz="1200" b="0" i="0" u="none" strike="noStrike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ct val="85000"/>
                        </a:lnSpc>
                      </a:pPr>
                      <a:r>
                        <a:rPr lang="th-TH" sz="1200" b="0" i="0" u="none" strike="noStrike" dirty="0">
                          <a:solidFill>
                            <a:srgbClr val="0000FF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-</a:t>
                      </a:r>
                      <a:endParaRPr lang="en-US" sz="1200" b="0" i="0" u="none" strike="noStrike" dirty="0">
                        <a:solidFill>
                          <a:srgbClr val="0000FF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-</a:t>
                      </a:r>
                      <a:endParaRPr kumimoji="0" lang="en-US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-</a:t>
                      </a:r>
                      <a:endParaRPr kumimoji="0" lang="en-US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-</a:t>
                      </a:r>
                      <a:endParaRPr kumimoji="0" lang="en-US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69680560"/>
                  </a:ext>
                </a:extLst>
              </a:tr>
            </a:tbl>
          </a:graphicData>
        </a:graphic>
      </p:graphicFrame>
      <p:sp>
        <p:nvSpPr>
          <p:cNvPr id="7" name="TextBox 6">
            <a:extLst>
              <a:ext uri="{FF2B5EF4-FFF2-40B4-BE49-F238E27FC236}">
                <a16:creationId xmlns:a16="http://schemas.microsoft.com/office/drawing/2014/main" id="{D385E588-8115-CE7C-D492-CF7A6AF85A57}"/>
              </a:ext>
            </a:extLst>
          </p:cNvPr>
          <p:cNvSpPr txBox="1"/>
          <p:nvPr/>
        </p:nvSpPr>
        <p:spPr>
          <a:xfrm>
            <a:off x="8304323" y="3523923"/>
            <a:ext cx="3773168" cy="8248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b" latinLnBrk="0" hangingPunct="1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400" b="1" i="0" u="none" strike="noStrike" kern="1200" cap="none" spc="-4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เป้าหมายแผนแม่บทภายใต้ยุทธศาสตร์ พ.ศ. </a:t>
            </a:r>
            <a:r>
              <a:rPr kumimoji="0" lang="en-US" sz="1400" b="1" i="0" u="none" strike="noStrike" kern="1200" cap="none" spc="-4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2566 – 2580 </a:t>
            </a:r>
            <a:r>
              <a:rPr kumimoji="0" lang="th-TH" sz="1400" b="1" i="0" u="none" strike="noStrike" kern="1200" cap="none" spc="-4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(ฉบับแก้ไขเพิ่มเติม)</a:t>
            </a:r>
            <a:r>
              <a:rPr kumimoji="0" lang="en-US" sz="1400" b="1" i="0" u="none" strike="noStrike" kern="1200" cap="none" spc="-4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endParaRPr kumimoji="0" lang="th-TH" sz="1400" b="1" i="0" u="none" strike="noStrike" kern="1200" cap="none" spc="-4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  <a:p>
            <a:pPr marL="0" marR="0" lvl="0" indent="0" algn="l" defTabSz="914400" rtl="0" eaLnBrk="1" fontAlgn="b" latinLnBrk="0" hangingPunct="1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สัดส่วนหน่วยงานระดับกรมที่มีระดับความพร้อมรัฐบาล ดิจิทัลหน่วยงานภาครัฐที่อยู่ในระดับ 4 ขึ้นไป ต่อ หน่วยงานภาครัฐระดับกรมทั้งหมด </a:t>
            </a:r>
            <a:b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</a:b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(ไม่น้อยกว่าร้อยละ 20 ภายในปี 2570) </a:t>
            </a:r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srgbClr val="0000FF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grpSp>
        <p:nvGrpSpPr>
          <p:cNvPr id="18" name="Group 20">
            <a:extLst>
              <a:ext uri="{FF2B5EF4-FFF2-40B4-BE49-F238E27FC236}">
                <a16:creationId xmlns:a16="http://schemas.microsoft.com/office/drawing/2014/main" id="{DCC1555F-3002-CD2A-13E4-DC1C046F7DC7}"/>
              </a:ext>
            </a:extLst>
          </p:cNvPr>
          <p:cNvGrpSpPr/>
          <p:nvPr/>
        </p:nvGrpSpPr>
        <p:grpSpPr>
          <a:xfrm>
            <a:off x="0" y="0"/>
            <a:ext cx="12215748" cy="601027"/>
            <a:chOff x="23748" y="26478"/>
            <a:chExt cx="12192000" cy="575348"/>
          </a:xfrm>
        </p:grpSpPr>
        <p:grpSp>
          <p:nvGrpSpPr>
            <p:cNvPr id="20" name="Group 23">
              <a:extLst>
                <a:ext uri="{FF2B5EF4-FFF2-40B4-BE49-F238E27FC236}">
                  <a16:creationId xmlns:a16="http://schemas.microsoft.com/office/drawing/2014/main" id="{518BB069-E069-641A-25DC-200742BCB2E8}"/>
                </a:ext>
              </a:extLst>
            </p:cNvPr>
            <p:cNvGrpSpPr/>
            <p:nvPr/>
          </p:nvGrpSpPr>
          <p:grpSpPr>
            <a:xfrm>
              <a:off x="23748" y="26478"/>
              <a:ext cx="12192000" cy="575348"/>
              <a:chOff x="-38364" y="573594"/>
              <a:chExt cx="12192000" cy="575348"/>
            </a:xfrm>
          </p:grpSpPr>
          <p:sp>
            <p:nvSpPr>
              <p:cNvPr id="22" name="Rectangle 25">
                <a:extLst>
                  <a:ext uri="{FF2B5EF4-FFF2-40B4-BE49-F238E27FC236}">
                    <a16:creationId xmlns:a16="http://schemas.microsoft.com/office/drawing/2014/main" id="{B337728A-0B51-AF2C-DE3E-D8CEB18B5B3E}"/>
                  </a:ext>
                </a:extLst>
              </p:cNvPr>
              <p:cNvSpPr/>
              <p:nvPr/>
            </p:nvSpPr>
            <p:spPr>
              <a:xfrm>
                <a:off x="-38364" y="573594"/>
                <a:ext cx="12192000" cy="557396"/>
              </a:xfrm>
              <a:prstGeom prst="rect">
                <a:avLst/>
              </a:prstGeom>
              <a:solidFill>
                <a:srgbClr val="00206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defRPr/>
                </a:pPr>
                <a:endParaRPr lang="en-US" sz="1800">
                  <a:solidFill>
                    <a:prstClr val="white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endParaRPr>
              </a:p>
            </p:txBody>
          </p:sp>
          <p:sp>
            <p:nvSpPr>
              <p:cNvPr id="23" name="TextBox 20">
                <a:extLst>
                  <a:ext uri="{FF2B5EF4-FFF2-40B4-BE49-F238E27FC236}">
                    <a16:creationId xmlns:a16="http://schemas.microsoft.com/office/drawing/2014/main" id="{184FCA17-35A0-C51B-5B67-7E6942A53D2D}"/>
                  </a:ext>
                </a:extLst>
              </p:cNvPr>
              <p:cNvSpPr txBox="1"/>
              <p:nvPr/>
            </p:nvSpPr>
            <p:spPr>
              <a:xfrm>
                <a:off x="-34190" y="607566"/>
                <a:ext cx="7197911" cy="54137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>
                  <a:lnSpc>
                    <a:spcPts val="1800"/>
                  </a:lnSpc>
                  <a:defRPr/>
                </a:pPr>
                <a:r>
                  <a:rPr lang="th-TH" sz="2000" b="1" dirty="0">
                    <a:solidFill>
                      <a:prstClr val="white"/>
                    </a:solidFill>
                    <a:latin typeface="TH SarabunPSK" panose="020B0500040200020003" pitchFamily="34" charset="-34"/>
                    <a:ea typeface="Tahoma" panose="020B0604030504040204" pitchFamily="34" charset="0"/>
                    <a:cs typeface="TH SarabunPSK" panose="020B0500040200020003" pitchFamily="34" charset="-34"/>
                  </a:rPr>
                  <a:t>ตัวชี้วัดกรมปศุสัตว์</a:t>
                </a:r>
              </a:p>
              <a:p>
                <a:pPr>
                  <a:lnSpc>
                    <a:spcPts val="1800"/>
                  </a:lnSpc>
                  <a:defRPr/>
                </a:pPr>
                <a:r>
                  <a:rPr lang="th-TH" sz="1800" b="1" dirty="0">
                    <a:solidFill>
                      <a:prstClr val="white"/>
                    </a:solidFill>
                    <a:latin typeface="TH SarabunPSK" panose="020B0500040200020003" pitchFamily="34" charset="-34"/>
                    <a:ea typeface="Tahoma" panose="020B0604030504040204" pitchFamily="34" charset="0"/>
                    <a:cs typeface="TH SarabunPSK" panose="020B0500040200020003" pitchFamily="34" charset="-34"/>
                  </a:rPr>
                  <a:t>ตามมาตรการปรับปรุงประสิทธิภาพในการปฏิบัติราชการ ประจำปีงบประมาณ พ.ศ. </a:t>
                </a:r>
                <a:r>
                  <a:rPr lang="en-US" sz="1800" b="1" dirty="0">
                    <a:solidFill>
                      <a:prstClr val="white"/>
                    </a:solidFill>
                    <a:latin typeface="TH SarabunPSK" panose="020B0500040200020003" pitchFamily="34" charset="-34"/>
                    <a:ea typeface="Tahoma" panose="020B0604030504040204" pitchFamily="34" charset="0"/>
                    <a:cs typeface="TH SarabunPSK" panose="020B0500040200020003" pitchFamily="34" charset="-34"/>
                  </a:rPr>
                  <a:t>2569 - 2570</a:t>
                </a:r>
                <a:endParaRPr lang="th-TH" sz="1800" b="1" dirty="0">
                  <a:solidFill>
                    <a:prstClr val="white"/>
                  </a:solidFill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endParaRPr>
              </a:p>
            </p:txBody>
          </p:sp>
        </p:grpSp>
        <p:sp>
          <p:nvSpPr>
            <p:cNvPr id="21" name="TextBox 24">
              <a:extLst>
                <a:ext uri="{FF2B5EF4-FFF2-40B4-BE49-F238E27FC236}">
                  <a16:creationId xmlns:a16="http://schemas.microsoft.com/office/drawing/2014/main" id="{97DF9391-9B8C-5790-F8C8-F7C24B06C3B4}"/>
                </a:ext>
              </a:extLst>
            </p:cNvPr>
            <p:cNvSpPr txBox="1"/>
            <p:nvPr/>
          </p:nvSpPr>
          <p:spPr>
            <a:xfrm>
              <a:off x="9808446" y="133481"/>
              <a:ext cx="2168443" cy="353552"/>
            </a:xfrm>
            <a:prstGeom prst="rect">
              <a:avLst/>
            </a:prstGeom>
            <a:solidFill>
              <a:schemeClr val="accent2"/>
            </a:solidFill>
          </p:spPr>
          <p:txBody>
            <a:bodyPr wrap="square" rtlCol="0">
              <a:spAutoFit/>
            </a:bodyPr>
            <a:lstStyle/>
            <a:p>
              <a:pPr algn="ctr">
                <a:defRPr/>
              </a:pPr>
              <a:r>
                <a:rPr lang="en-US" sz="1800" b="1" dirty="0">
                  <a:solidFill>
                    <a:prstClr val="white"/>
                  </a:solidFill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  <a:t>Performance Base</a:t>
              </a:r>
            </a:p>
          </p:txBody>
        </p:sp>
      </p:grpSp>
      <p:sp>
        <p:nvSpPr>
          <p:cNvPr id="24" name="Rounded Rectangle 3">
            <a:extLst>
              <a:ext uri="{FF2B5EF4-FFF2-40B4-BE49-F238E27FC236}">
                <a16:creationId xmlns:a16="http://schemas.microsoft.com/office/drawing/2014/main" id="{A96623D4-7F60-9F59-31B8-B58168836A0D}"/>
              </a:ext>
            </a:extLst>
          </p:cNvPr>
          <p:cNvSpPr/>
          <p:nvPr/>
        </p:nvSpPr>
        <p:spPr bwMode="gray">
          <a:xfrm>
            <a:off x="148856" y="623060"/>
            <a:ext cx="6300668" cy="365760"/>
          </a:xfrm>
          <a:prstGeom prst="roundRect">
            <a:avLst>
              <a:gd name="adj" fmla="val 50000"/>
            </a:avLst>
          </a:prstGeom>
          <a:solidFill>
            <a:schemeClr val="accent5">
              <a:lumMod val="60000"/>
              <a:lumOff val="40000"/>
            </a:schemeClr>
          </a:solidFill>
          <a:ln>
            <a:solidFill>
              <a:schemeClr val="accent5">
                <a:lumMod val="60000"/>
                <a:lumOff val="40000"/>
              </a:schemeClr>
            </a:solidFill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vert="horz" wrap="square" lIns="72000" tIns="72000" rIns="72000" bIns="72000" numCol="1" rtlCol="0" anchor="ctr" anchorCtr="0" compatLnSpc="1">
            <a:prstTxWarp prst="textNoShape">
              <a:avLst/>
            </a:prstTxWarp>
            <a:noAutofit/>
          </a:bodyPr>
          <a:lstStyle/>
          <a:p>
            <a:pPr lvl="0">
              <a:lnSpc>
                <a:spcPct val="80000"/>
              </a:lnSpc>
              <a:defRPr/>
            </a:pPr>
            <a:r>
              <a:rPr lang="th-TH" sz="1800" b="1" dirty="0">
                <a:solidFill>
                  <a:prstClr val="black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ตัวชี้วัดที่</a:t>
            </a:r>
            <a:r>
              <a:rPr lang="en-US" sz="1800" b="1" dirty="0">
                <a:solidFill>
                  <a:prstClr val="black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9</a:t>
            </a:r>
            <a:r>
              <a:rPr lang="th-TH" sz="1800" b="1" dirty="0">
                <a:solidFill>
                  <a:prstClr val="black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</a:t>
            </a:r>
            <a:r>
              <a:rPr lang="en-US" sz="1800" b="1" dirty="0">
                <a:solidFill>
                  <a:prstClr val="black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: </a:t>
            </a:r>
            <a:r>
              <a:rPr lang="th-TH" sz="18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ระดับความพร้อม</a:t>
            </a:r>
            <a:r>
              <a:rPr lang="th-TH" sz="1800" b="1" dirty="0" err="1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รัฐบาลดิจิทัล</a:t>
            </a:r>
            <a:r>
              <a:rPr lang="th-TH" sz="18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หน่วยงานภาครัฐของประเทศไทย</a:t>
            </a:r>
            <a:endParaRPr lang="th-TH" sz="1800" b="1" dirty="0">
              <a:solidFill>
                <a:prstClr val="black"/>
              </a:solidFill>
              <a:highlight>
                <a:srgbClr val="0000FF"/>
              </a:highlight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grpSp>
        <p:nvGrpSpPr>
          <p:cNvPr id="25" name="Group 8">
            <a:extLst>
              <a:ext uri="{FF2B5EF4-FFF2-40B4-BE49-F238E27FC236}">
                <a16:creationId xmlns:a16="http://schemas.microsoft.com/office/drawing/2014/main" id="{826BD788-DDE4-3150-A207-BFDFD03F41F0}"/>
              </a:ext>
            </a:extLst>
          </p:cNvPr>
          <p:cNvGrpSpPr/>
          <p:nvPr/>
        </p:nvGrpSpPr>
        <p:grpSpPr>
          <a:xfrm>
            <a:off x="6596569" y="666764"/>
            <a:ext cx="825578" cy="559499"/>
            <a:chOff x="7077929" y="400971"/>
            <a:chExt cx="825578" cy="559499"/>
          </a:xfrm>
        </p:grpSpPr>
        <p:pic>
          <p:nvPicPr>
            <p:cNvPr id="26" name="Picture 1" descr="C:\Users\dathpan\Downloads\056aac9a306aef891367aae43a86394b.jpg">
              <a:extLst>
                <a:ext uri="{FF2B5EF4-FFF2-40B4-BE49-F238E27FC236}">
                  <a16:creationId xmlns:a16="http://schemas.microsoft.com/office/drawing/2014/main" id="{C95C068D-0B74-9AE5-92D8-BCF951D2FDDC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319" t="8192" r="17099" b="14839"/>
            <a:stretch>
              <a:fillRect/>
            </a:stretch>
          </p:blipFill>
          <p:spPr bwMode="auto">
            <a:xfrm>
              <a:off x="7124561" y="400971"/>
              <a:ext cx="706279" cy="5594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7" name="Rectangle 10">
              <a:extLst>
                <a:ext uri="{FF2B5EF4-FFF2-40B4-BE49-F238E27FC236}">
                  <a16:creationId xmlns:a16="http://schemas.microsoft.com/office/drawing/2014/main" id="{8990AD54-66DA-844F-EEC0-0868C66E2B10}"/>
                </a:ext>
              </a:extLst>
            </p:cNvPr>
            <p:cNvSpPr/>
            <p:nvPr/>
          </p:nvSpPr>
          <p:spPr>
            <a:xfrm>
              <a:off x="7077929" y="469728"/>
              <a:ext cx="825578" cy="48064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14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น้ำหนัก</a:t>
              </a:r>
              <a:br>
                <a:rPr kumimoji="0" lang="th-TH" sz="14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</a:br>
              <a:r>
                <a:rPr kumimoji="0" lang="en-US" sz="14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5</a:t>
              </a:r>
              <a:endPara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endParaRPr>
            </a:p>
          </p:txBody>
        </p:sp>
      </p:grpSp>
      <p:sp>
        <p:nvSpPr>
          <p:cNvPr id="31" name="Rectangle 7">
            <a:extLst>
              <a:ext uri="{FF2B5EF4-FFF2-40B4-BE49-F238E27FC236}">
                <a16:creationId xmlns:a16="http://schemas.microsoft.com/office/drawing/2014/main" id="{99731E13-D5F2-41FB-ABFE-F220E9B05DDC}"/>
              </a:ext>
            </a:extLst>
          </p:cNvPr>
          <p:cNvSpPr/>
          <p:nvPr/>
        </p:nvSpPr>
        <p:spPr>
          <a:xfrm>
            <a:off x="9962867" y="6400952"/>
            <a:ext cx="2229133" cy="470847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3" name="ตัวแทนหมายเลขสไลด์ 3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03A84D-25AB-4A54-984A-17CAA8DE083D}" type="slidenum">
              <a:rPr lang="en-US" smtClean="0"/>
              <a:pPr/>
              <a:t>14</a:t>
            </a:fld>
            <a:endParaRPr lang="en-US" dirty="0"/>
          </a:p>
        </p:txBody>
      </p:sp>
      <p:graphicFrame>
        <p:nvGraphicFramePr>
          <p:cNvPr id="28" name="ตาราง 2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84986049"/>
              </p:ext>
            </p:extLst>
          </p:nvPr>
        </p:nvGraphicFramePr>
        <p:xfrm>
          <a:off x="7424480" y="737307"/>
          <a:ext cx="820057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2005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th-TH" sz="1600" dirty="0" err="1">
                          <a:solidFill>
                            <a:sysClr val="windowText" lastClr="00000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ศทส</a:t>
                      </a:r>
                      <a:r>
                        <a:rPr lang="th-TH" sz="1600" dirty="0">
                          <a:solidFill>
                            <a:sysClr val="windowText" lastClr="00000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.</a:t>
                      </a:r>
                      <a:endParaRPr lang="en-US" sz="1600" dirty="0">
                        <a:solidFill>
                          <a:sysClr val="windowText" lastClr="000000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73665997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379F59BF-CD4F-1560-241D-79E8190D66C2}"/>
              </a:ext>
            </a:extLst>
          </p:cNvPr>
          <p:cNvSpPr/>
          <p:nvPr/>
        </p:nvSpPr>
        <p:spPr>
          <a:xfrm>
            <a:off x="123081" y="988223"/>
            <a:ext cx="12022982" cy="18405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thaiDist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4394200" algn="l"/>
              </a:tabLst>
              <a:defRPr/>
            </a:pPr>
            <a:r>
              <a:rPr kumimoji="0" lang="th-TH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คำอธิบาย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	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 </a:t>
            </a:r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Tahoma" pitchFamily="34" charset="0"/>
              <a:cs typeface="TH SarabunPSK" panose="020B0500040200020003" pitchFamily="34" charset="-34"/>
            </a:endParaRPr>
          </a:p>
          <a:p>
            <a:pPr marL="177800" marR="0" lvl="0" indent="-177800" algn="thaiDist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>
                <a:tab pos="4394200" algn="l"/>
              </a:tabLst>
              <a:defRPr/>
            </a:pP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สำนักงานพัฒนารัฐบาลดิจิทัล (องค์การมหาชน) หรือ สพร. สำรวจ เก็บรวบรวมข้อมูล วิเคราะห์ และวิจัย เพื่อจัดทำตัวชี้วัด ดัชนีสนับสนุนการพัฒนารัฐบาลดิจิทัลเสนอต่อคณะกรรมการพัฒนารัฐบาลดิจิทัล ซึ่งสอดคล้องกับโครงการสำรวจระดับความพร้อมการพัฒนารัฐบาลดิจิทัลหน่วยงานภาครัฐ ที่ทำการสำรวจมาอย่างต่อเนื่องตั้งแต่ปี พ.ศ. 2558 จนถึงปัจจุบัน โดยในปี พ.ศ. 2569 สพร. ได้กำหนดกลุ่มเป้าหมายในการสำรวจ จำนวนรวมทั้งสิ้น 378 หน่วยงาน ประกอบด้วย หน่วยงานภาครัฐระดับกรมหรือเทียบเท่า จำนวน 302 หน่วยงาน (ส่วนราชการ รัฐวิสาหกิจ องค์การมหาชน และหน่วยงานรูปแบบอื่น) และคณะกรรมการผู้บริหารเทคโนโลยีสารสนเทศระดับสูงระดับจังหวัด (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Provincial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Chief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Information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Officer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Committee: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PCIO)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 </a:t>
            </a:r>
            <a:b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</a:b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จำนวน 76 จังหวัด</a:t>
            </a:r>
          </a:p>
          <a:p>
            <a:pPr marL="177800" marR="0" lvl="0" indent="-177800" algn="thaiDist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>
                <a:tab pos="4394200" algn="l"/>
              </a:tabLst>
              <a:defRPr/>
            </a:pP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ระดับความพร้อมรัฐบาลดิจิทัล แบ่งเป็น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5 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ระดับ (</a:t>
            </a: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Initial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, </a:t>
            </a: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Developing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, </a:t>
            </a: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Defined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, </a:t>
            </a: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Managed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, </a:t>
            </a: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Optimizing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) จากการสำรวจ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7 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มิติ ได้แก่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1) Policies and Practices 2) Data-driven Practices 3)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 </a:t>
            </a: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Digital Capability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4)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 </a:t>
            </a: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Public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 </a:t>
            </a: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Service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5)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 </a:t>
            </a: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Smart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 </a:t>
            </a: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Back Office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6)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 </a:t>
            </a: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Secure and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 </a:t>
            </a: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Efficient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 </a:t>
            </a: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Infrastructure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 และ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7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)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 Digital Technology Practices</a:t>
            </a:r>
            <a:endParaRPr kumimoji="0" lang="th-TH" sz="1400" b="0" i="0" u="none" strike="sng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Tahoma" pitchFamily="34" charset="0"/>
              <a:cs typeface="TH SarabunPSK" panose="020B0500040200020003" pitchFamily="34" charset="-34"/>
            </a:endParaRPr>
          </a:p>
          <a:p>
            <a:pPr marL="177800" marR="0" lvl="0" indent="-177800" algn="thaiDist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>
                <a:tab pos="4394200" algn="l"/>
              </a:tabLst>
              <a:defRPr/>
            </a:pP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ผลการสำรวจดังกล่าวจะสามารถใช้เป็นข้อมูลประกอบการจัดทำนโยบายและแผนการขับเคลื่อนภาครัฐไปสู่การเป็นรัฐบาลดิจิทัล (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Digital Government) 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โดย สพร. เป็นผู้ประมวลผลจากการสำรวจจากหน่วยงานทั้งหมดที่ประเมินตนเองตามแบบสำรวจของ สพร. (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DG Readiness Survey)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 แล้วประกาศผลระดับความพร้อมรัฐบาลดิจิทัลในทุกปี ผ่านเว็บไซต์ </a:t>
            </a: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  <a:hlinkClick r:id="rId3"/>
              </a:rPr>
              <a:t>https://www.dga.or.th/policy-standard/policy-regulation/dg-readiness-survey/</a:t>
            </a:r>
            <a:endParaRPr kumimoji="0" lang="th-TH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Tahoma" pitchFamily="34" charset="0"/>
              <a:cs typeface="TH SarabunPSK" panose="020B0500040200020003" pitchFamily="34" charset="-34"/>
            </a:endParaRPr>
          </a:p>
          <a:p>
            <a:pPr marL="177800" marR="0" lvl="0" indent="-177800" algn="thaiDist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>
                <a:tab pos="4394200" algn="l"/>
              </a:tabLst>
              <a:defRPr/>
            </a:pP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กรณีใช้ประเมินส่วนราชการที่อยู่ในระบบการประเมินส่วนราชการตามมาตรการปรับปรุงประสิทธิภาพในการปฏิบัติราชการของส่วนราชการตามที่สำนักงาน </a:t>
            </a:r>
            <a:r>
              <a:rPr kumimoji="0" lang="th-TH" sz="14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ก.พ.ร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. กำหนดในปี 2569 จะประกอบด้วย 163 หน่วยงาน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BC4C96E7-0761-9F9C-78D6-E6B6DB94B7C4}"/>
              </a:ext>
            </a:extLst>
          </p:cNvPr>
          <p:cNvSpPr/>
          <p:nvPr/>
        </p:nvSpPr>
        <p:spPr>
          <a:xfrm>
            <a:off x="114353" y="6293631"/>
            <a:ext cx="6734673" cy="2754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546100" algn="l"/>
              </a:tabLst>
              <a:defRPr/>
            </a:pPr>
            <a:r>
              <a:rPr kumimoji="0" lang="th-TH" sz="14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ผู้รับผิดชอบการรายงานผล</a:t>
            </a:r>
            <a:r>
              <a:rPr kumimoji="0" lang="th-TH" sz="1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sz="1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สำนักงานพัฒนารัฐบาลดิจิทัล (องค์การมหาชน) (สพร.)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60244503-A8BD-EC65-2722-FC75E997CAF6}"/>
              </a:ext>
            </a:extLst>
          </p:cNvPr>
          <p:cNvSpPr/>
          <p:nvPr/>
        </p:nvSpPr>
        <p:spPr>
          <a:xfrm>
            <a:off x="114353" y="6582540"/>
            <a:ext cx="3918206" cy="2754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546100" algn="l"/>
              </a:tabLst>
              <a:defRPr/>
            </a:pPr>
            <a:r>
              <a:rPr kumimoji="0" lang="th-TH" sz="14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ช่วงเวลารายงานผล </a:t>
            </a: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sz="14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th-TH" sz="1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เดือน ต.ค. ของทุกปี</a:t>
            </a: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366D35CB-5A17-DD30-9026-AC41759875EE}"/>
              </a:ext>
            </a:extLst>
          </p:cNvPr>
          <p:cNvSpPr txBox="1"/>
          <p:nvPr/>
        </p:nvSpPr>
        <p:spPr>
          <a:xfrm>
            <a:off x="8405515" y="3580355"/>
            <a:ext cx="3773168" cy="8248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b" latinLnBrk="0" hangingPunct="1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400" b="1" i="0" u="none" strike="noStrike" kern="1200" cap="none" spc="-4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เป้าหมายแผนแม่บทภายใต้ยุทธศาสตร์ พ.ศ. </a:t>
            </a:r>
            <a:r>
              <a:rPr kumimoji="0" lang="en-US" sz="1400" b="1" i="0" u="none" strike="noStrike" kern="1200" cap="none" spc="-4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2566 – 2580 </a:t>
            </a:r>
            <a:r>
              <a:rPr kumimoji="0" lang="th-TH" sz="1400" b="1" i="0" u="none" strike="noStrike" kern="1200" cap="none" spc="-4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(ฉบับแก้ไขเพิ่มเติม)</a:t>
            </a:r>
            <a:r>
              <a:rPr kumimoji="0" lang="en-US" sz="1400" b="1" i="0" u="none" strike="noStrike" kern="1200" cap="none" spc="-4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endParaRPr kumimoji="0" lang="th-TH" sz="1400" b="1" i="0" u="none" strike="noStrike" kern="1200" cap="none" spc="-4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  <a:p>
            <a:pPr marL="0" marR="0" lvl="0" indent="0" algn="l" defTabSz="914400" rtl="0" eaLnBrk="1" fontAlgn="b" latinLnBrk="0" hangingPunct="1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สัดส่วนหน่วยงานระดับกรมที่มีระดับความพร้อมรัฐบาล ดิจิทัลหน่วยงานภาครัฐที่อยู่ในระดับ 4 ขึ้นไป ต่อ หน่วยงานภาครัฐระดับกรมทั้งหมด </a:t>
            </a:r>
            <a:br>
              <a:rPr kumimoji="0" lang="th-TH" sz="1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</a:br>
            <a:r>
              <a:rPr kumimoji="0" lang="th-TH" sz="1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(ไม่น้อยกว่าร้อยละ 20 ภายในปี 2570) </a:t>
            </a: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0000FF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graphicFrame>
        <p:nvGraphicFramePr>
          <p:cNvPr id="21" name="Table 20">
            <a:extLst>
              <a:ext uri="{FF2B5EF4-FFF2-40B4-BE49-F238E27FC236}">
                <a16:creationId xmlns:a16="http://schemas.microsoft.com/office/drawing/2014/main" id="{E3BD5FE2-FEA5-D036-7B5D-5E3EFE6A71E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78099419"/>
              </p:ext>
            </p:extLst>
          </p:nvPr>
        </p:nvGraphicFramePr>
        <p:xfrm>
          <a:off x="258924" y="4483362"/>
          <a:ext cx="11357526" cy="852658"/>
        </p:xfrm>
        <a:graphic>
          <a:graphicData uri="http://schemas.openxmlformats.org/drawingml/2006/table">
            <a:tbl>
              <a:tblPr/>
              <a:tblGrid>
                <a:gridCol w="2697862">
                  <a:extLst>
                    <a:ext uri="{9D8B030D-6E8A-4147-A177-3AD203B41FA5}">
                      <a16:colId xmlns:a16="http://schemas.microsoft.com/office/drawing/2014/main" val="4116421523"/>
                    </a:ext>
                  </a:extLst>
                </a:gridCol>
                <a:gridCol w="3244442">
                  <a:extLst>
                    <a:ext uri="{9D8B030D-6E8A-4147-A177-3AD203B41FA5}">
                      <a16:colId xmlns:a16="http://schemas.microsoft.com/office/drawing/2014/main" val="2395031024"/>
                    </a:ext>
                  </a:extLst>
                </a:gridCol>
                <a:gridCol w="2397270">
                  <a:extLst>
                    <a:ext uri="{9D8B030D-6E8A-4147-A177-3AD203B41FA5}">
                      <a16:colId xmlns:a16="http://schemas.microsoft.com/office/drawing/2014/main" val="1583591442"/>
                    </a:ext>
                  </a:extLst>
                </a:gridCol>
                <a:gridCol w="3017952">
                  <a:extLst>
                    <a:ext uri="{9D8B030D-6E8A-4147-A177-3AD203B41FA5}">
                      <a16:colId xmlns:a16="http://schemas.microsoft.com/office/drawing/2014/main" val="67155911"/>
                    </a:ext>
                  </a:extLst>
                </a:gridCol>
              </a:tblGrid>
              <a:tr h="229783">
                <a:tc gridSpan="4">
                  <a:txBody>
                    <a:bodyPr/>
                    <a:lstStyle/>
                    <a:p>
                      <a:pPr rtl="0" fontAlgn="t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เกณฑ์การประเมิน </a:t>
                      </a:r>
                      <a:endParaRPr lang="th-TH" sz="1600" b="1" dirty="0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1913" marR="61913" marT="23813" marB="23813">
                    <a:lnL w="4763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  <a:prstDash val="solid"/>
                    </a:lnR>
                    <a:lnT w="4763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pPr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18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เกณฑ์การประเมิน</a:t>
                      </a:r>
                      <a:endParaRPr lang="th-TH" sz="1800" b="1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1913" marR="61913" marT="23813" marB="23813">
                    <a:lnL w="4763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4763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4763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8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69275333"/>
                  </a:ext>
                </a:extLst>
              </a:tr>
              <a:tr h="297158">
                <a:tc>
                  <a:txBody>
                    <a:bodyPr/>
                    <a:lstStyle/>
                    <a:p>
                      <a:pPr algn="ctr" rtl="0" fontAlgn="t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1600" b="1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กลุ่ม</a:t>
                      </a:r>
                    </a:p>
                  </a:txBody>
                  <a:tcPr marL="61913" marR="61913" marT="23813" marB="23813">
                    <a:lnL w="6348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8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8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เป้าหมายขั้นต้น (50)</a:t>
                      </a:r>
                      <a:endParaRPr lang="th-TH" sz="1600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1913" marR="61913" marT="23813" marB="23813">
                    <a:lnL w="6348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8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8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1EFD8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เป้าหมายมาตรฐาน (75)</a:t>
                      </a:r>
                      <a:endParaRPr lang="th-TH" sz="1600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1913" marR="61913" marT="23813" marB="23813">
                    <a:lnL w="6348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8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8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4E0B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เป้าหมายขั้นสูง (100)</a:t>
                      </a:r>
                      <a:endParaRPr lang="th-TH" sz="1600" dirty="0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1913" marR="61913" marT="23813" marB="23813">
                    <a:lnL w="6348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8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8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8D08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677869"/>
                  </a:ext>
                </a:extLst>
              </a:tr>
              <a:tr h="247597"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b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กลุ่ม 3</a:t>
                      </a:r>
                    </a:p>
                  </a:txBody>
                  <a:tcPr marL="61913" marR="61913" marT="23813" marB="23813">
                    <a:lnL w="6348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8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8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8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80 คะแนน</a:t>
                      </a:r>
                    </a:p>
                  </a:txBody>
                  <a:tcPr marL="61913" marR="61913" marT="23813" marB="23813">
                    <a:lnL w="6348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8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8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8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6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85 คะแนน</a:t>
                      </a:r>
                    </a:p>
                  </a:txBody>
                  <a:tcPr marL="61913" marR="61913" marT="23813" marB="23813">
                    <a:lnL w="6348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8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8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8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6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90 คะแนน</a:t>
                      </a:r>
                    </a:p>
                  </a:txBody>
                  <a:tcPr marL="61913" marR="61913" marT="23813" marB="23813">
                    <a:lnL w="6348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8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8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8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090494779"/>
                  </a:ext>
                </a:extLst>
              </a:tr>
            </a:tbl>
          </a:graphicData>
        </a:graphic>
      </p:graphicFrame>
      <p:sp>
        <p:nvSpPr>
          <p:cNvPr id="24" name="Rectangle 23">
            <a:extLst>
              <a:ext uri="{FF2B5EF4-FFF2-40B4-BE49-F238E27FC236}">
                <a16:creationId xmlns:a16="http://schemas.microsoft.com/office/drawing/2014/main" id="{029611B5-77CA-654F-CB4D-D1E4DB7237F0}"/>
              </a:ext>
            </a:extLst>
          </p:cNvPr>
          <p:cNvSpPr/>
          <p:nvPr/>
        </p:nvSpPr>
        <p:spPr>
          <a:xfrm>
            <a:off x="169438" y="3157501"/>
            <a:ext cx="3433048" cy="2215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6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เป้าหมาย ปี </a:t>
            </a: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256</a:t>
            </a:r>
            <a:r>
              <a:rPr lang="th-TH" sz="14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9</a:t>
            </a: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-</a:t>
            </a:r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srgbClr val="0000FF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graphicFrame>
        <p:nvGraphicFramePr>
          <p:cNvPr id="25" name="Table 24">
            <a:extLst>
              <a:ext uri="{FF2B5EF4-FFF2-40B4-BE49-F238E27FC236}">
                <a16:creationId xmlns:a16="http://schemas.microsoft.com/office/drawing/2014/main" id="{C594BF0C-FA4A-3687-2E9A-B5B9CE704B1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36323057"/>
              </p:ext>
            </p:extLst>
          </p:nvPr>
        </p:nvGraphicFramePr>
        <p:xfrm>
          <a:off x="253411" y="3442026"/>
          <a:ext cx="8050912" cy="99476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05600">
                  <a:extLst>
                    <a:ext uri="{9D8B030D-6E8A-4147-A177-3AD203B41FA5}">
                      <a16:colId xmlns:a16="http://schemas.microsoft.com/office/drawing/2014/main" val="51523606"/>
                    </a:ext>
                  </a:extLst>
                </a:gridCol>
                <a:gridCol w="610852">
                  <a:extLst>
                    <a:ext uri="{9D8B030D-6E8A-4147-A177-3AD203B41FA5}">
                      <a16:colId xmlns:a16="http://schemas.microsoft.com/office/drawing/2014/main" val="2644754066"/>
                    </a:ext>
                  </a:extLst>
                </a:gridCol>
                <a:gridCol w="574054">
                  <a:extLst>
                    <a:ext uri="{9D8B030D-6E8A-4147-A177-3AD203B41FA5}">
                      <a16:colId xmlns:a16="http://schemas.microsoft.com/office/drawing/2014/main" val="1595627643"/>
                    </a:ext>
                  </a:extLst>
                </a:gridCol>
                <a:gridCol w="647651">
                  <a:extLst>
                    <a:ext uri="{9D8B030D-6E8A-4147-A177-3AD203B41FA5}">
                      <a16:colId xmlns:a16="http://schemas.microsoft.com/office/drawing/2014/main" val="2659447798"/>
                    </a:ext>
                  </a:extLst>
                </a:gridCol>
                <a:gridCol w="655010">
                  <a:extLst>
                    <a:ext uri="{9D8B030D-6E8A-4147-A177-3AD203B41FA5}">
                      <a16:colId xmlns:a16="http://schemas.microsoft.com/office/drawing/2014/main" val="3079781069"/>
                    </a:ext>
                  </a:extLst>
                </a:gridCol>
                <a:gridCol w="65501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880547">
                  <a:extLst>
                    <a:ext uri="{9D8B030D-6E8A-4147-A177-3AD203B41FA5}">
                      <a16:colId xmlns:a16="http://schemas.microsoft.com/office/drawing/2014/main" val="3602311173"/>
                    </a:ext>
                  </a:extLst>
                </a:gridCol>
                <a:gridCol w="880547">
                  <a:extLst>
                    <a:ext uri="{9D8B030D-6E8A-4147-A177-3AD203B41FA5}">
                      <a16:colId xmlns:a16="http://schemas.microsoft.com/office/drawing/2014/main" val="3714185839"/>
                    </a:ext>
                  </a:extLst>
                </a:gridCol>
                <a:gridCol w="880547">
                  <a:extLst>
                    <a:ext uri="{9D8B030D-6E8A-4147-A177-3AD203B41FA5}">
                      <a16:colId xmlns:a16="http://schemas.microsoft.com/office/drawing/2014/main" val="1510311638"/>
                    </a:ext>
                  </a:extLst>
                </a:gridCol>
                <a:gridCol w="880547">
                  <a:extLst>
                    <a:ext uri="{9D8B030D-6E8A-4147-A177-3AD203B41FA5}">
                      <a16:colId xmlns:a16="http://schemas.microsoft.com/office/drawing/2014/main" val="3878331073"/>
                    </a:ext>
                  </a:extLst>
                </a:gridCol>
                <a:gridCol w="880547">
                  <a:extLst>
                    <a:ext uri="{9D8B030D-6E8A-4147-A177-3AD203B41FA5}">
                      <a16:colId xmlns:a16="http://schemas.microsoft.com/office/drawing/2014/main" val="2065998880"/>
                    </a:ext>
                  </a:extLst>
                </a:gridCol>
              </a:tblGrid>
              <a:tr h="0">
                <a:tc gridSpan="5">
                  <a:txBody>
                    <a:bodyPr/>
                    <a:lstStyle/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th-TH" sz="16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ข้อมูลพื้นฐาน</a:t>
                      </a:r>
                      <a:r>
                        <a:rPr lang="th-TH" sz="160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(</a:t>
                      </a:r>
                      <a:r>
                        <a:rPr lang="en-US" sz="160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Baseline)</a:t>
                      </a:r>
                      <a:endParaRPr lang="en-US" sz="16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 sz="160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 sz="160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85000"/>
                        </a:lnSpc>
                      </a:pPr>
                      <a:endParaRPr lang="en-US" sz="16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gridSpan="5">
                  <a:txBody>
                    <a:bodyPr/>
                    <a:lstStyle/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th-TH" sz="16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ค่าเป้าหมาย</a:t>
                      </a:r>
                      <a:r>
                        <a:rPr lang="th-TH" sz="1600" baseline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en-US" sz="1600" baseline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2566 – 2570 (</a:t>
                      </a:r>
                      <a:r>
                        <a:rPr lang="th-TH" sz="1600" baseline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ถ้ามี)</a:t>
                      </a:r>
                      <a:endParaRPr lang="en-US" sz="1600" baseline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21399034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en-US" sz="16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2563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en-US" sz="16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2564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en-US" sz="16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2565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en-US" sz="16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2566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en-US" sz="16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2567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th-TH" sz="16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2568</a:t>
                      </a:r>
                      <a:endParaRPr lang="en-US" sz="16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en-US" sz="16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2566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en-US" sz="16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2567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en-US" sz="1600" b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2568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en-US" sz="1600" b="1" dirty="0">
                          <a:solidFill>
                            <a:srgbClr val="0000FF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2569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en-US" sz="16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2570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08994238"/>
                  </a:ext>
                </a:extLst>
              </a:tr>
              <a:tr h="379067">
                <a:tc>
                  <a:txBody>
                    <a:bodyPr/>
                    <a:lstStyle/>
                    <a:p>
                      <a:pPr algn="ctr" fontAlgn="b">
                        <a:lnSpc>
                          <a:spcPct val="85000"/>
                        </a:lnSpc>
                      </a:pPr>
                      <a:r>
                        <a:rPr lang="th-TH" sz="16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-</a:t>
                      </a:r>
                      <a:endParaRPr lang="en-US" sz="1600" b="0" i="0" u="none" strike="noStrike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350" marR="6350" marT="6350" marB="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ct val="85000"/>
                        </a:lnSpc>
                      </a:pPr>
                      <a:r>
                        <a:rPr lang="th-TH" sz="16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-</a:t>
                      </a:r>
                      <a:endParaRPr lang="en-US" sz="1600" b="0" i="0" u="none" strike="noStrike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350" marR="6350" marT="6350" marB="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-</a:t>
                      </a:r>
                      <a:endParaRPr lang="en-US" sz="1600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350" marR="6350" marT="6350" marB="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65.83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78.32</a:t>
                      </a:r>
                      <a:endParaRPr kumimoji="0" lang="th-TH" sz="16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6350" marR="6350" marT="6350" marB="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86.31</a:t>
                      </a:r>
                    </a:p>
                  </a:txBody>
                  <a:tcPr marL="6350" marR="6350" marT="6350" marB="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ct val="85000"/>
                        </a:lnSpc>
                      </a:pPr>
                      <a:r>
                        <a:rPr lang="th-TH" sz="16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-</a:t>
                      </a:r>
                      <a:endParaRPr lang="en-US" sz="1600" b="0" i="0" u="none" strike="noStrike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ct val="85000"/>
                        </a:lnSpc>
                      </a:pPr>
                      <a:r>
                        <a:rPr lang="th-TH" sz="1600" b="0" i="0" u="none" strike="noStrike" dirty="0">
                          <a:solidFill>
                            <a:srgbClr val="0000FF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-</a:t>
                      </a:r>
                      <a:endParaRPr lang="en-US" sz="1600" b="0" i="0" u="none" strike="noStrike" dirty="0">
                        <a:solidFill>
                          <a:srgbClr val="0000FF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-</a:t>
                      </a:r>
                      <a:endParaRPr kumimoji="0" lang="en-US" sz="16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-</a:t>
                      </a:r>
                      <a:endParaRPr kumimoji="0" lang="en-US" sz="16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-</a:t>
                      </a:r>
                      <a:endParaRPr kumimoji="0" lang="en-US" sz="16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69680560"/>
                  </a:ext>
                </a:extLst>
              </a:tr>
            </a:tbl>
          </a:graphicData>
        </a:graphic>
      </p:graphicFrame>
      <p:grpSp>
        <p:nvGrpSpPr>
          <p:cNvPr id="18" name="Group 20">
            <a:extLst>
              <a:ext uri="{FF2B5EF4-FFF2-40B4-BE49-F238E27FC236}">
                <a16:creationId xmlns:a16="http://schemas.microsoft.com/office/drawing/2014/main" id="{DCC1555F-3002-CD2A-13E4-DC1C046F7DC7}"/>
              </a:ext>
            </a:extLst>
          </p:cNvPr>
          <p:cNvGrpSpPr/>
          <p:nvPr/>
        </p:nvGrpSpPr>
        <p:grpSpPr>
          <a:xfrm>
            <a:off x="0" y="0"/>
            <a:ext cx="12215748" cy="601027"/>
            <a:chOff x="23748" y="26478"/>
            <a:chExt cx="12192000" cy="575348"/>
          </a:xfrm>
        </p:grpSpPr>
        <p:grpSp>
          <p:nvGrpSpPr>
            <p:cNvPr id="19" name="Group 23">
              <a:extLst>
                <a:ext uri="{FF2B5EF4-FFF2-40B4-BE49-F238E27FC236}">
                  <a16:creationId xmlns:a16="http://schemas.microsoft.com/office/drawing/2014/main" id="{518BB069-E069-641A-25DC-200742BCB2E8}"/>
                </a:ext>
              </a:extLst>
            </p:cNvPr>
            <p:cNvGrpSpPr/>
            <p:nvPr/>
          </p:nvGrpSpPr>
          <p:grpSpPr>
            <a:xfrm>
              <a:off x="23748" y="26478"/>
              <a:ext cx="12192000" cy="575348"/>
              <a:chOff x="-38364" y="573594"/>
              <a:chExt cx="12192000" cy="575348"/>
            </a:xfrm>
          </p:grpSpPr>
          <p:sp>
            <p:nvSpPr>
              <p:cNvPr id="23" name="Rectangle 25">
                <a:extLst>
                  <a:ext uri="{FF2B5EF4-FFF2-40B4-BE49-F238E27FC236}">
                    <a16:creationId xmlns:a16="http://schemas.microsoft.com/office/drawing/2014/main" id="{B337728A-0B51-AF2C-DE3E-D8CEB18B5B3E}"/>
                  </a:ext>
                </a:extLst>
              </p:cNvPr>
              <p:cNvSpPr/>
              <p:nvPr/>
            </p:nvSpPr>
            <p:spPr>
              <a:xfrm>
                <a:off x="-38364" y="573594"/>
                <a:ext cx="12192000" cy="557396"/>
              </a:xfrm>
              <a:prstGeom prst="rect">
                <a:avLst/>
              </a:prstGeom>
              <a:solidFill>
                <a:srgbClr val="00206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defRPr/>
                </a:pPr>
                <a:endParaRPr lang="en-US" sz="1800">
                  <a:solidFill>
                    <a:prstClr val="white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endParaRPr>
              </a:p>
            </p:txBody>
          </p:sp>
          <p:sp>
            <p:nvSpPr>
              <p:cNvPr id="26" name="TextBox 20">
                <a:extLst>
                  <a:ext uri="{FF2B5EF4-FFF2-40B4-BE49-F238E27FC236}">
                    <a16:creationId xmlns:a16="http://schemas.microsoft.com/office/drawing/2014/main" id="{184FCA17-35A0-C51B-5B67-7E6942A53D2D}"/>
                  </a:ext>
                </a:extLst>
              </p:cNvPr>
              <p:cNvSpPr txBox="1"/>
              <p:nvPr/>
            </p:nvSpPr>
            <p:spPr>
              <a:xfrm>
                <a:off x="-34190" y="607566"/>
                <a:ext cx="7197911" cy="54137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>
                  <a:lnSpc>
                    <a:spcPts val="1800"/>
                  </a:lnSpc>
                  <a:defRPr/>
                </a:pPr>
                <a:r>
                  <a:rPr lang="th-TH" sz="2000" b="1" dirty="0">
                    <a:solidFill>
                      <a:prstClr val="white"/>
                    </a:solidFill>
                    <a:latin typeface="TH SarabunPSK" panose="020B0500040200020003" pitchFamily="34" charset="-34"/>
                    <a:ea typeface="Tahoma" panose="020B0604030504040204" pitchFamily="34" charset="0"/>
                    <a:cs typeface="TH SarabunPSK" panose="020B0500040200020003" pitchFamily="34" charset="-34"/>
                  </a:rPr>
                  <a:t>ตัวชี้วัดกรมปศุสัตว์</a:t>
                </a:r>
              </a:p>
              <a:p>
                <a:pPr>
                  <a:lnSpc>
                    <a:spcPts val="1800"/>
                  </a:lnSpc>
                  <a:defRPr/>
                </a:pPr>
                <a:r>
                  <a:rPr lang="th-TH" sz="1800" b="1" dirty="0">
                    <a:solidFill>
                      <a:prstClr val="white"/>
                    </a:solidFill>
                    <a:latin typeface="TH SarabunPSK" panose="020B0500040200020003" pitchFamily="34" charset="-34"/>
                    <a:ea typeface="Tahoma" panose="020B0604030504040204" pitchFamily="34" charset="0"/>
                    <a:cs typeface="TH SarabunPSK" panose="020B0500040200020003" pitchFamily="34" charset="-34"/>
                  </a:rPr>
                  <a:t>ตามมาตรการปรับปรุงประสิทธิภาพในการปฏิบัติราชการ ประจำปีงบประมาณ พ.ศ. </a:t>
                </a:r>
                <a:r>
                  <a:rPr lang="en-US" sz="1800" b="1" dirty="0">
                    <a:solidFill>
                      <a:prstClr val="white"/>
                    </a:solidFill>
                    <a:latin typeface="TH SarabunPSK" panose="020B0500040200020003" pitchFamily="34" charset="-34"/>
                    <a:ea typeface="Tahoma" panose="020B0604030504040204" pitchFamily="34" charset="0"/>
                    <a:cs typeface="TH SarabunPSK" panose="020B0500040200020003" pitchFamily="34" charset="-34"/>
                  </a:rPr>
                  <a:t>2569 - 2570</a:t>
                </a:r>
                <a:endParaRPr lang="th-TH" sz="1800" b="1" dirty="0">
                  <a:solidFill>
                    <a:prstClr val="white"/>
                  </a:solidFill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endParaRPr>
              </a:p>
            </p:txBody>
          </p:sp>
        </p:grpSp>
        <p:sp>
          <p:nvSpPr>
            <p:cNvPr id="22" name="TextBox 24">
              <a:extLst>
                <a:ext uri="{FF2B5EF4-FFF2-40B4-BE49-F238E27FC236}">
                  <a16:creationId xmlns:a16="http://schemas.microsoft.com/office/drawing/2014/main" id="{97DF9391-9B8C-5790-F8C8-F7C24B06C3B4}"/>
                </a:ext>
              </a:extLst>
            </p:cNvPr>
            <p:cNvSpPr txBox="1"/>
            <p:nvPr/>
          </p:nvSpPr>
          <p:spPr>
            <a:xfrm>
              <a:off x="9808446" y="133481"/>
              <a:ext cx="2168443" cy="353552"/>
            </a:xfrm>
            <a:prstGeom prst="rect">
              <a:avLst/>
            </a:prstGeom>
            <a:solidFill>
              <a:schemeClr val="accent2"/>
            </a:solidFill>
          </p:spPr>
          <p:txBody>
            <a:bodyPr wrap="square" rtlCol="0">
              <a:spAutoFit/>
            </a:bodyPr>
            <a:lstStyle/>
            <a:p>
              <a:pPr algn="ctr">
                <a:defRPr/>
              </a:pPr>
              <a:r>
                <a:rPr lang="en-US" sz="1800" b="1" dirty="0">
                  <a:solidFill>
                    <a:prstClr val="white"/>
                  </a:solidFill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  <a:t>Performance Base</a:t>
              </a:r>
            </a:p>
          </p:txBody>
        </p:sp>
      </p:grpSp>
      <p:sp>
        <p:nvSpPr>
          <p:cNvPr id="27" name="Rounded Rectangle 3">
            <a:extLst>
              <a:ext uri="{FF2B5EF4-FFF2-40B4-BE49-F238E27FC236}">
                <a16:creationId xmlns:a16="http://schemas.microsoft.com/office/drawing/2014/main" id="{A96623D4-7F60-9F59-31B8-B58168836A0D}"/>
              </a:ext>
            </a:extLst>
          </p:cNvPr>
          <p:cNvSpPr/>
          <p:nvPr/>
        </p:nvSpPr>
        <p:spPr bwMode="gray">
          <a:xfrm>
            <a:off x="148856" y="623060"/>
            <a:ext cx="6300668" cy="365760"/>
          </a:xfrm>
          <a:prstGeom prst="roundRect">
            <a:avLst>
              <a:gd name="adj" fmla="val 50000"/>
            </a:avLst>
          </a:prstGeom>
          <a:solidFill>
            <a:schemeClr val="accent5">
              <a:lumMod val="60000"/>
              <a:lumOff val="40000"/>
            </a:schemeClr>
          </a:solidFill>
          <a:ln>
            <a:solidFill>
              <a:schemeClr val="accent5">
                <a:lumMod val="60000"/>
                <a:lumOff val="40000"/>
              </a:schemeClr>
            </a:solidFill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vert="horz" wrap="square" lIns="72000" tIns="72000" rIns="72000" bIns="72000" numCol="1" rtlCol="0" anchor="ctr" anchorCtr="0" compatLnSpc="1">
            <a:prstTxWarp prst="textNoShape">
              <a:avLst/>
            </a:prstTxWarp>
            <a:noAutofit/>
          </a:bodyPr>
          <a:lstStyle/>
          <a:p>
            <a:pPr lvl="0">
              <a:lnSpc>
                <a:spcPct val="80000"/>
              </a:lnSpc>
              <a:defRPr/>
            </a:pPr>
            <a:r>
              <a:rPr lang="th-TH" sz="1800" b="1" dirty="0">
                <a:solidFill>
                  <a:prstClr val="black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ตัวชี้วัดที่</a:t>
            </a:r>
            <a:r>
              <a:rPr lang="en-US" sz="1800" b="1" dirty="0">
                <a:solidFill>
                  <a:prstClr val="black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10</a:t>
            </a:r>
            <a:r>
              <a:rPr lang="th-TH" sz="1800" b="1" dirty="0">
                <a:solidFill>
                  <a:prstClr val="black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</a:t>
            </a:r>
            <a:r>
              <a:rPr lang="en-US" sz="1800" b="1" dirty="0">
                <a:solidFill>
                  <a:prstClr val="black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: </a:t>
            </a:r>
            <a:r>
              <a:rPr lang="th-TH" sz="18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คะแนนความพร้อม</a:t>
            </a:r>
            <a:r>
              <a:rPr lang="th-TH" sz="1800" b="1" dirty="0" err="1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รัฐบาลดิจิทัล</a:t>
            </a:r>
            <a:r>
              <a:rPr lang="th-TH" sz="18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หน่วยงานภาครัฐของประเทศไทย</a:t>
            </a:r>
            <a:endParaRPr lang="th-TH" sz="1800" b="1" dirty="0">
              <a:solidFill>
                <a:prstClr val="black"/>
              </a:solidFill>
              <a:highlight>
                <a:srgbClr val="0000FF"/>
              </a:highlight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grpSp>
        <p:nvGrpSpPr>
          <p:cNvPr id="28" name="Group 8">
            <a:extLst>
              <a:ext uri="{FF2B5EF4-FFF2-40B4-BE49-F238E27FC236}">
                <a16:creationId xmlns:a16="http://schemas.microsoft.com/office/drawing/2014/main" id="{826BD788-DDE4-3150-A207-BFDFD03F41F0}"/>
              </a:ext>
            </a:extLst>
          </p:cNvPr>
          <p:cNvGrpSpPr/>
          <p:nvPr/>
        </p:nvGrpSpPr>
        <p:grpSpPr>
          <a:xfrm>
            <a:off x="6596569" y="612334"/>
            <a:ext cx="825578" cy="559499"/>
            <a:chOff x="7077929" y="400971"/>
            <a:chExt cx="825578" cy="559499"/>
          </a:xfrm>
        </p:grpSpPr>
        <p:pic>
          <p:nvPicPr>
            <p:cNvPr id="29" name="Picture 1" descr="C:\Users\dathpan\Downloads\056aac9a306aef891367aae43a86394b.jpg">
              <a:extLst>
                <a:ext uri="{FF2B5EF4-FFF2-40B4-BE49-F238E27FC236}">
                  <a16:creationId xmlns:a16="http://schemas.microsoft.com/office/drawing/2014/main" id="{C95C068D-0B74-9AE5-92D8-BCF951D2FDDC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319" t="8192" r="17099" b="14839"/>
            <a:stretch>
              <a:fillRect/>
            </a:stretch>
          </p:blipFill>
          <p:spPr bwMode="auto">
            <a:xfrm>
              <a:off x="7124561" y="400971"/>
              <a:ext cx="706279" cy="5594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0" name="Rectangle 10">
              <a:extLst>
                <a:ext uri="{FF2B5EF4-FFF2-40B4-BE49-F238E27FC236}">
                  <a16:creationId xmlns:a16="http://schemas.microsoft.com/office/drawing/2014/main" id="{8990AD54-66DA-844F-EEC0-0868C66E2B10}"/>
                </a:ext>
              </a:extLst>
            </p:cNvPr>
            <p:cNvSpPr/>
            <p:nvPr/>
          </p:nvSpPr>
          <p:spPr>
            <a:xfrm>
              <a:off x="7077929" y="469728"/>
              <a:ext cx="825578" cy="48064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14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น้ำหนัก</a:t>
              </a:r>
              <a:br>
                <a:rPr kumimoji="0" lang="th-TH" sz="14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</a:br>
              <a:r>
                <a:rPr kumimoji="0" lang="en-US" sz="14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5</a:t>
              </a:r>
              <a:endPara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endParaRPr>
            </a:p>
          </p:txBody>
        </p:sp>
      </p:grpSp>
      <p:sp>
        <p:nvSpPr>
          <p:cNvPr id="32" name="Rectangle 7">
            <a:extLst>
              <a:ext uri="{FF2B5EF4-FFF2-40B4-BE49-F238E27FC236}">
                <a16:creationId xmlns:a16="http://schemas.microsoft.com/office/drawing/2014/main" id="{99731E13-D5F2-41FB-ABFE-F220E9B05DDC}"/>
              </a:ext>
            </a:extLst>
          </p:cNvPr>
          <p:cNvSpPr/>
          <p:nvPr/>
        </p:nvSpPr>
        <p:spPr>
          <a:xfrm>
            <a:off x="9962867" y="6400952"/>
            <a:ext cx="2229133" cy="470847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ตัวแทนหมายเลขสไลด์ 1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03A84D-25AB-4A54-984A-17CAA8DE083D}" type="slidenum">
              <a:rPr lang="en-US" smtClean="0"/>
              <a:pPr/>
              <a:t>15</a:t>
            </a:fld>
            <a:endParaRPr lang="en-US" dirty="0"/>
          </a:p>
        </p:txBody>
      </p:sp>
      <p:graphicFrame>
        <p:nvGraphicFramePr>
          <p:cNvPr id="31" name="ตาราง 3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64612823"/>
              </p:ext>
            </p:extLst>
          </p:nvPr>
        </p:nvGraphicFramePr>
        <p:xfrm>
          <a:off x="7424480" y="737307"/>
          <a:ext cx="820057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2005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th-TH" sz="1600" dirty="0" err="1">
                          <a:solidFill>
                            <a:sysClr val="windowText" lastClr="00000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ศทส</a:t>
                      </a:r>
                      <a:r>
                        <a:rPr lang="th-TH" sz="1600" dirty="0">
                          <a:solidFill>
                            <a:sysClr val="windowText" lastClr="00000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.</a:t>
                      </a:r>
                      <a:endParaRPr lang="en-US" sz="1600" dirty="0">
                        <a:solidFill>
                          <a:sysClr val="windowText" lastClr="000000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55627111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52">
          <a:extLst>
            <a:ext uri="{FF2B5EF4-FFF2-40B4-BE49-F238E27FC236}">
              <a16:creationId xmlns:a16="http://schemas.microsoft.com/office/drawing/2014/main" id="{F89EB137-F8AE-D19A-6817-AF20137372E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1" name="Rectangle 260">
            <a:extLst>
              <a:ext uri="{FF2B5EF4-FFF2-40B4-BE49-F238E27FC236}">
                <a16:creationId xmlns:a16="http://schemas.microsoft.com/office/drawing/2014/main" id="{9ABDD5E9-9EBD-7374-4C31-979E5B51FDCA}"/>
              </a:ext>
            </a:extLst>
          </p:cNvPr>
          <p:cNvSpPr/>
          <p:nvPr/>
        </p:nvSpPr>
        <p:spPr>
          <a:xfrm>
            <a:off x="109618" y="1019148"/>
            <a:ext cx="12032687" cy="2357568"/>
          </a:xfrm>
          <a:prstGeom prst="rect">
            <a:avLst/>
          </a:prstGeom>
          <a:ln w="6350">
            <a:noFill/>
          </a:ln>
        </p:spPr>
        <p:txBody>
          <a:bodyPr wrap="square">
            <a:spAutoFit/>
          </a:bodyPr>
          <a:lstStyle/>
          <a:p>
            <a:pPr marL="804863" marR="0" lvl="0" indent="-804863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คำอธิบาย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	</a:t>
            </a: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  <a:p>
            <a:pPr marL="144000" marR="0" lvl="0" indent="-1440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Char char="•"/>
              <a:tabLst/>
              <a:defRPr/>
            </a:pPr>
            <a:r>
              <a:rPr kumimoji="0" lang="th-TH" sz="1600" b="0" i="0" u="none" strike="noStrike" kern="1200" cap="none" spc="-1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การประเมินความพึงพอใจใช้ข้อมูลจากผลการประเมินคุณธรรมและความโปร่งใสในการดำเนินงานของหน่วยงานภาครัฐ (</a:t>
            </a:r>
            <a:r>
              <a:rPr kumimoji="0" lang="en-US" sz="1600" b="0" i="0" u="none" strike="noStrike" kern="1200" cap="none" spc="-1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Integrity and Transparency Assessment: ITA) </a:t>
            </a:r>
            <a:r>
              <a:rPr kumimoji="0" lang="th-TH" sz="1600" b="0" i="0" u="none" strike="noStrike" kern="1200" cap="none" spc="-1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ในแบบวัดการรับรู้</a:t>
            </a:r>
            <a:br>
              <a:rPr kumimoji="0" lang="th-TH" sz="1600" b="0" i="0" u="none" strike="noStrike" kern="1200" cap="none" spc="-1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</a:br>
            <a:r>
              <a:rPr kumimoji="0" lang="th-TH" sz="1600" b="0" i="0" u="none" strike="noStrike" kern="1200" cap="none" spc="-1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ของผู้มีส่วนได้ส่วนเสียจากภายนอก </a:t>
            </a:r>
            <a:r>
              <a:rPr kumimoji="0" lang="th-TH" sz="1600" b="0" i="0" u="none" strike="noStrike" kern="1200" cap="none" spc="-2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(</a:t>
            </a:r>
            <a:r>
              <a:rPr kumimoji="0" lang="en-US" sz="1600" b="0" i="0" u="none" strike="noStrike" kern="1200" cap="none" spc="-2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External Integrity and Transparency Assessment: EIT)</a:t>
            </a:r>
            <a:r>
              <a:rPr kumimoji="0" lang="th-TH" sz="1600" b="0" i="0" u="none" strike="noStrike" kern="1200" cap="none" spc="-2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โดย</a:t>
            </a: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การเก็บรวบรวมข้อมูลผู้มีส่วนได้ส่วนเสียภายนอก จะมีการจำแนกออกเป็น 2 ส่วน คือ </a:t>
            </a:r>
            <a:b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</a:b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ส่วนที่ 1 ผู้รับบริการหรือติดต่อราชการเข้าตอบด้วยตนเอง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(EIT Public) </a:t>
            </a: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และ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ส่วนที่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2</a:t>
            </a: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สำนักงาน ป.ป.ช. จัดเก็บข้อมูล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(EIT Survey) </a:t>
            </a:r>
          </a:p>
          <a:p>
            <a:pPr marL="144000" marR="0" lvl="0" indent="-1440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Char char="•"/>
              <a:tabLst/>
              <a:defRPr/>
            </a:pP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วิธีการรวบรวมข้อมูลแบบวัด </a:t>
            </a:r>
            <a:r>
              <a:rPr kumimoji="0" lang="en-US" sz="1600" b="0" i="0" u="none" strike="noStrike" kern="1200" cap="none" spc="-2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EIT Survey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เป็นการเก็บรวบรวมข้อมูล</a:t>
            </a:r>
            <a:r>
              <a:rPr kumimoji="0" lang="th-TH" sz="1600" b="0" i="0" u="none" strike="noStrike" kern="1200" cap="none" spc="-2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ส่วนที่ </a:t>
            </a:r>
            <a:r>
              <a:rPr kumimoji="0" lang="en-US" sz="1600" b="0" i="0" u="none" strike="noStrike" kern="1200" cap="none" spc="-2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2  </a:t>
            </a:r>
            <a:r>
              <a:rPr kumimoji="0" lang="th-TH" sz="1600" b="0" i="0" u="none" strike="noStrike" kern="1200" cap="none" spc="-2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โดย</a:t>
            </a: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สำนักงาน ป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.</a:t>
            </a: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ป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.</a:t>
            </a: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ช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. </a:t>
            </a: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จะเป็นผู้วิเคราะห์กลุ่มเป้าหมาย คัดเลือก และจัดเก็บข้อมูลจากผู้มีส่วนได้ส่วนเสียภายนอก </a:t>
            </a:r>
            <a:b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</a:b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โดยมีกลุ่มตัวอย่างที่ใช้ในการจัดเก็บข้อมูลส่วนที่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2 </a:t>
            </a: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จำนวนร้อยละ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20 </a:t>
            </a: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ของจำนวนกลุ่มตัวอย่างของส่วนที่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1 </a:t>
            </a: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แต่จะต้องมีจำนวนไม่น้อยกว่า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20 </a:t>
            </a: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คน หรือตามที่สำนักงาน ป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.</a:t>
            </a: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ป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.</a:t>
            </a: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ช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.</a:t>
            </a: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กำหนด</a:t>
            </a:r>
          </a:p>
          <a:p>
            <a:pPr marL="144000" marR="0" lvl="0" indent="-1440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Char char="•"/>
              <a:tabLst/>
              <a:defRPr/>
            </a:pP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ผู้มีส่วนได้ส่วนเสียภายนอก หมายถึง บุคคล นิติบุคคล บริษัทเอกชน หรือหน่วยงานของรัฐอื่นที่เคยมารับบริการหรือมาติดต่อตามภารกิจของหน่วยงานภาครัฐ รวมไปถึงพนักงานจ้างเหมาบริการ </a:t>
            </a:r>
            <a:b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</a:b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ในรอบปีงบประมาณ พ.ศ. 256</a:t>
            </a:r>
            <a:r>
              <a:rPr lang="th-TH" sz="1600" dirty="0">
                <a:solidFill>
                  <a:srgbClr val="0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9</a:t>
            </a: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นอกจากนี้ ยังหมายรวมถึงผู้มีส่วนได้ส่วนเสียสำคัญหรือผู้มีส่วนได้ส่วนเสียทางใดทางหนึ่งหรือได้รับผลกระทบจากการกำหนดนโยบาย การปฏิบัติหน้าที่หรือ</a:t>
            </a:r>
            <a:b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</a:b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การดำเนินงานตามภารกิจของหน่วยงาน</a:t>
            </a:r>
          </a:p>
          <a:p>
            <a:pPr marL="144000" marR="0" lvl="0" indent="-1440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Char char="•"/>
              <a:tabLst/>
              <a:defRPr/>
            </a:pPr>
            <a:r>
              <a:rPr kumimoji="0" lang="th-TH" sz="1600" b="0" i="0" u="sng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วิธีการวัด ใช้ผลคะแนน </a:t>
            </a:r>
            <a:r>
              <a:rPr kumimoji="0" lang="en-US" sz="1600" b="0" i="0" u="sng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EIT Survey </a:t>
            </a:r>
            <a:r>
              <a:rPr kumimoji="0" lang="th-TH" sz="1600" b="0" i="0" u="sng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ของ</a:t>
            </a:r>
            <a:r>
              <a:rPr kumimoji="0" lang="th-TH" sz="1600" b="0" i="0" u="sng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cs typeface="TH SarabunPSK" panose="020B0500040200020003" pitchFamily="34" charset="-34"/>
              </a:rPr>
              <a:t>สำนักงาน ป</a:t>
            </a:r>
            <a:r>
              <a:rPr kumimoji="0" lang="en-US" sz="1600" b="0" i="0" u="sng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cs typeface="TH SarabunPSK" panose="020B0500040200020003" pitchFamily="34" charset="-34"/>
              </a:rPr>
              <a:t>.</a:t>
            </a:r>
            <a:r>
              <a:rPr kumimoji="0" lang="th-TH" sz="1600" b="0" i="0" u="sng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cs typeface="TH SarabunPSK" panose="020B0500040200020003" pitchFamily="34" charset="-34"/>
              </a:rPr>
              <a:t>ป</a:t>
            </a:r>
            <a:r>
              <a:rPr kumimoji="0" lang="en-US" sz="1600" b="0" i="0" u="sng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cs typeface="TH SarabunPSK" panose="020B0500040200020003" pitchFamily="34" charset="-34"/>
              </a:rPr>
              <a:t>.</a:t>
            </a:r>
            <a:r>
              <a:rPr kumimoji="0" lang="th-TH" sz="1600" b="0" i="0" u="sng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cs typeface="TH SarabunPSK" panose="020B0500040200020003" pitchFamily="34" charset="-34"/>
              </a:rPr>
              <a:t>ช</a:t>
            </a:r>
            <a:r>
              <a:rPr kumimoji="0" lang="en-US" sz="1600" b="0" i="0" u="sng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cs typeface="TH SarabunPSK" panose="020B0500040200020003" pitchFamily="34" charset="-34"/>
              </a:rPr>
              <a:t>.</a:t>
            </a:r>
            <a:r>
              <a:rPr kumimoji="0" lang="th-TH" sz="1600" b="0" i="0" u="sng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cs typeface="TH SarabunPSK" panose="020B0500040200020003" pitchFamily="34" charset="-34"/>
              </a:rPr>
              <a:t> เท่านั้น</a:t>
            </a: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</a:p>
        </p:txBody>
      </p:sp>
      <p:sp>
        <p:nvSpPr>
          <p:cNvPr id="266" name="Rectangle 265">
            <a:extLst>
              <a:ext uri="{FF2B5EF4-FFF2-40B4-BE49-F238E27FC236}">
                <a16:creationId xmlns:a16="http://schemas.microsoft.com/office/drawing/2014/main" id="{11C4276C-F8B7-4C03-EC21-1C67F7B42E44}"/>
              </a:ext>
            </a:extLst>
          </p:cNvPr>
          <p:cNvSpPr/>
          <p:nvPr/>
        </p:nvSpPr>
        <p:spPr>
          <a:xfrm>
            <a:off x="109618" y="6002138"/>
            <a:ext cx="5806152" cy="5755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435100" marR="0" lvl="0" indent="-1435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6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 PSK"/>
                <a:ea typeface="+mn-ea"/>
                <a:cs typeface="TH SarabunPSK" panose="020B0500040200020003" pitchFamily="34" charset="-34"/>
              </a:rPr>
              <a:t>ผู้รับผิดชอบการรายงานผล</a:t>
            </a:r>
            <a:r>
              <a:rPr kumimoji="0" lang="th-TH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 PSK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 </a:t>
            </a:r>
            <a:r>
              <a:rPr kumimoji="0" lang="th-TH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สำนักงานคณะกรรมการป้องกันและปราบปรามการทุจริตแห่งชาติ</a:t>
            </a:r>
          </a:p>
          <a:p>
            <a:pPr marL="1435100" marR="0" lvl="0" indent="-1435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6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ช่วงเวลารายงานผล 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sz="16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th-TH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ทุกปีงบประมาณ 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	 </a:t>
            </a:r>
            <a:r>
              <a:rPr kumimoji="0" lang="th-TH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 PSK"/>
              <a:ea typeface="+mn-ea"/>
              <a:cs typeface="TH SarabunPSK" panose="020B0500040200020003" pitchFamily="34" charset="-34"/>
            </a:endParaRP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69E12370-A9D7-3064-EB50-EA39101023E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08433316"/>
              </p:ext>
            </p:extLst>
          </p:nvPr>
        </p:nvGraphicFramePr>
        <p:xfrm>
          <a:off x="161831" y="4823847"/>
          <a:ext cx="11980474" cy="849040"/>
        </p:xfrm>
        <a:graphic>
          <a:graphicData uri="http://schemas.openxmlformats.org/drawingml/2006/table">
            <a:tbl>
              <a:tblPr/>
              <a:tblGrid>
                <a:gridCol w="2845837">
                  <a:extLst>
                    <a:ext uri="{9D8B030D-6E8A-4147-A177-3AD203B41FA5}">
                      <a16:colId xmlns:a16="http://schemas.microsoft.com/office/drawing/2014/main" val="4116421523"/>
                    </a:ext>
                  </a:extLst>
                </a:gridCol>
                <a:gridCol w="2878758">
                  <a:extLst>
                    <a:ext uri="{9D8B030D-6E8A-4147-A177-3AD203B41FA5}">
                      <a16:colId xmlns:a16="http://schemas.microsoft.com/office/drawing/2014/main" val="2395031024"/>
                    </a:ext>
                  </a:extLst>
                </a:gridCol>
                <a:gridCol w="3072396">
                  <a:extLst>
                    <a:ext uri="{9D8B030D-6E8A-4147-A177-3AD203B41FA5}">
                      <a16:colId xmlns:a16="http://schemas.microsoft.com/office/drawing/2014/main" val="1583591442"/>
                    </a:ext>
                  </a:extLst>
                </a:gridCol>
                <a:gridCol w="3183483">
                  <a:extLst>
                    <a:ext uri="{9D8B030D-6E8A-4147-A177-3AD203B41FA5}">
                      <a16:colId xmlns:a16="http://schemas.microsoft.com/office/drawing/2014/main" val="67155911"/>
                    </a:ext>
                  </a:extLst>
                </a:gridCol>
              </a:tblGrid>
              <a:tr h="229783">
                <a:tc gridSpan="4">
                  <a:txBody>
                    <a:bodyPr/>
                    <a:lstStyle/>
                    <a:p>
                      <a:pPr rtl="0" fontAlgn="t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เกณฑ์การประเมิน </a:t>
                      </a:r>
                      <a:endParaRPr lang="th-TH" sz="1600" b="1" dirty="0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1913" marR="61913" marT="23813" marB="23813">
                    <a:lnL w="4763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  <a:prstDash val="solid"/>
                    </a:lnR>
                    <a:lnT w="4763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pPr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18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เกณฑ์การประเมิน</a:t>
                      </a:r>
                      <a:endParaRPr lang="th-TH" sz="1800" b="1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1913" marR="61913" marT="23813" marB="23813">
                    <a:lnL w="4763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4763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4763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8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69275333"/>
                  </a:ext>
                </a:extLst>
              </a:tr>
              <a:tr h="297158">
                <a:tc>
                  <a:txBody>
                    <a:bodyPr/>
                    <a:lstStyle/>
                    <a:p>
                      <a:pPr algn="ctr" rtl="0" fontAlgn="t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1600" b="1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กลุ่ม</a:t>
                      </a:r>
                    </a:p>
                  </a:txBody>
                  <a:tcPr marL="61913" marR="61913" marT="23813" marB="23813">
                    <a:lnL w="6348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8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8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เป้าหมายขั้นต้น (50)</a:t>
                      </a:r>
                      <a:endParaRPr lang="th-TH" sz="1600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1913" marR="61913" marT="23813" marB="23813">
                    <a:lnL w="6348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8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8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1EFD8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เป้าหมายมาตรฐาน (75)</a:t>
                      </a:r>
                      <a:endParaRPr lang="th-TH" sz="1600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1913" marR="61913" marT="23813" marB="23813">
                    <a:lnL w="6348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8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8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4E0B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16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เป้าหมายขั้นสูง (100)</a:t>
                      </a:r>
                      <a:endParaRPr lang="th-TH" sz="1600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1913" marR="61913" marT="23813" marB="23813">
                    <a:lnL w="6348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8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8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8D08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677869"/>
                  </a:ext>
                </a:extLst>
              </a:tr>
              <a:tr h="247597"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dirty="0">
                          <a:solidFill>
                            <a:srgbClr val="0000FF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กลุ่มที่ 2</a:t>
                      </a:r>
                    </a:p>
                  </a:txBody>
                  <a:tcPr marL="92870" marR="92870" marT="35720" marB="35720">
                    <a:lnL w="6348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8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8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8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80 คะแนน</a:t>
                      </a:r>
                      <a:endParaRPr lang="th-TH" sz="1600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2870" marR="92870" marT="35720" marB="35720">
                    <a:lnL w="6348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8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8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8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6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90 คะแนน</a:t>
                      </a:r>
                      <a:endParaRPr lang="th-TH" sz="1600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2870" marR="92870" marT="35720" marB="35720">
                    <a:lnL w="6348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8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8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8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6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100 คะแนน</a:t>
                      </a:r>
                      <a:endParaRPr lang="th-TH" sz="1600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2870" marR="92870" marT="35720" marB="35720">
                    <a:lnL w="6348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48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48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8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090494779"/>
                  </a:ext>
                </a:extLst>
              </a:tr>
            </a:tbl>
          </a:graphicData>
        </a:graphic>
      </p:graphicFrame>
      <p:sp>
        <p:nvSpPr>
          <p:cNvPr id="9" name="Rectangle 8">
            <a:extLst>
              <a:ext uri="{FF2B5EF4-FFF2-40B4-BE49-F238E27FC236}">
                <a16:creationId xmlns:a16="http://schemas.microsoft.com/office/drawing/2014/main" id="{05A6E45A-AACB-85DB-6918-B5ADA3D7704F}"/>
              </a:ext>
            </a:extLst>
          </p:cNvPr>
          <p:cNvSpPr/>
          <p:nvPr/>
        </p:nvSpPr>
        <p:spPr>
          <a:xfrm>
            <a:off x="109618" y="3411015"/>
            <a:ext cx="3433048" cy="24006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6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เป้าหมาย ปี </a:t>
            </a: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2569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0000FF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graphicFrame>
        <p:nvGraphicFramePr>
          <p:cNvPr id="13" name="Table 12">
            <a:extLst>
              <a:ext uri="{FF2B5EF4-FFF2-40B4-BE49-F238E27FC236}">
                <a16:creationId xmlns:a16="http://schemas.microsoft.com/office/drawing/2014/main" id="{4796272B-8FC9-421B-552A-7D4667D39EA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1904104"/>
              </p:ext>
            </p:extLst>
          </p:nvPr>
        </p:nvGraphicFramePr>
        <p:xfrm>
          <a:off x="161832" y="3690386"/>
          <a:ext cx="8013665" cy="976475"/>
        </p:xfrm>
        <a:graphic>
          <a:graphicData uri="http://schemas.openxmlformats.org/drawingml/2006/table">
            <a:tbl>
              <a:tblPr firstRow="1" bandRow="1"/>
              <a:tblGrid>
                <a:gridCol w="728515">
                  <a:extLst>
                    <a:ext uri="{9D8B030D-6E8A-4147-A177-3AD203B41FA5}">
                      <a16:colId xmlns:a16="http://schemas.microsoft.com/office/drawing/2014/main" val="51523606"/>
                    </a:ext>
                  </a:extLst>
                </a:gridCol>
                <a:gridCol w="728515">
                  <a:extLst>
                    <a:ext uri="{9D8B030D-6E8A-4147-A177-3AD203B41FA5}">
                      <a16:colId xmlns:a16="http://schemas.microsoft.com/office/drawing/2014/main" val="2644754066"/>
                    </a:ext>
                  </a:extLst>
                </a:gridCol>
                <a:gridCol w="728515">
                  <a:extLst>
                    <a:ext uri="{9D8B030D-6E8A-4147-A177-3AD203B41FA5}">
                      <a16:colId xmlns:a16="http://schemas.microsoft.com/office/drawing/2014/main" val="1595627643"/>
                    </a:ext>
                  </a:extLst>
                </a:gridCol>
                <a:gridCol w="728515">
                  <a:extLst>
                    <a:ext uri="{9D8B030D-6E8A-4147-A177-3AD203B41FA5}">
                      <a16:colId xmlns:a16="http://schemas.microsoft.com/office/drawing/2014/main" val="2659447798"/>
                    </a:ext>
                  </a:extLst>
                </a:gridCol>
                <a:gridCol w="728515">
                  <a:extLst>
                    <a:ext uri="{9D8B030D-6E8A-4147-A177-3AD203B41FA5}">
                      <a16:colId xmlns:a16="http://schemas.microsoft.com/office/drawing/2014/main" val="3079781069"/>
                    </a:ext>
                  </a:extLst>
                </a:gridCol>
                <a:gridCol w="728515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728515">
                  <a:extLst>
                    <a:ext uri="{9D8B030D-6E8A-4147-A177-3AD203B41FA5}">
                      <a16:colId xmlns:a16="http://schemas.microsoft.com/office/drawing/2014/main" val="3602311173"/>
                    </a:ext>
                  </a:extLst>
                </a:gridCol>
                <a:gridCol w="728515">
                  <a:extLst>
                    <a:ext uri="{9D8B030D-6E8A-4147-A177-3AD203B41FA5}">
                      <a16:colId xmlns:a16="http://schemas.microsoft.com/office/drawing/2014/main" val="3714185839"/>
                    </a:ext>
                  </a:extLst>
                </a:gridCol>
                <a:gridCol w="728515">
                  <a:extLst>
                    <a:ext uri="{9D8B030D-6E8A-4147-A177-3AD203B41FA5}">
                      <a16:colId xmlns:a16="http://schemas.microsoft.com/office/drawing/2014/main" val="1510311638"/>
                    </a:ext>
                  </a:extLst>
                </a:gridCol>
                <a:gridCol w="728515">
                  <a:extLst>
                    <a:ext uri="{9D8B030D-6E8A-4147-A177-3AD203B41FA5}">
                      <a16:colId xmlns:a16="http://schemas.microsoft.com/office/drawing/2014/main" val="3878331073"/>
                    </a:ext>
                  </a:extLst>
                </a:gridCol>
                <a:gridCol w="728515">
                  <a:extLst>
                    <a:ext uri="{9D8B030D-6E8A-4147-A177-3AD203B41FA5}">
                      <a16:colId xmlns:a16="http://schemas.microsoft.com/office/drawing/2014/main" val="2065998880"/>
                    </a:ext>
                  </a:extLst>
                </a:gridCol>
              </a:tblGrid>
              <a:tr h="0">
                <a:tc gridSpan="6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th-TH" sz="16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ข้อมูลพื้นฐาน</a:t>
                      </a:r>
                      <a:r>
                        <a:rPr lang="th-TH" sz="160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(</a:t>
                      </a:r>
                      <a:r>
                        <a:rPr lang="en-US" sz="160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Baseline)</a:t>
                      </a:r>
                      <a:endParaRPr lang="en-US" sz="16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>
                        <a:lumMod val="95000"/>
                      </a:sys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 sz="160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 sz="160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85000"/>
                        </a:lnSpc>
                      </a:pPr>
                      <a:endParaRPr lang="en-US" sz="16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>
                        <a:lumMod val="95000"/>
                      </a:sysClr>
                    </a:solidFill>
                  </a:tcPr>
                </a:tc>
                <a:tc gridSpan="5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th-TH" sz="16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ค่าเป้าหมาย</a:t>
                      </a:r>
                      <a:r>
                        <a:rPr lang="th-TH" sz="1600" baseline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en-US" sz="1600" baseline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2566 – 2570 (</a:t>
                      </a:r>
                      <a:r>
                        <a:rPr lang="th-TH" sz="1600" baseline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ถ้ามี)</a:t>
                      </a:r>
                      <a:endParaRPr lang="en-US" sz="1600" baseline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>
                        <a:lumMod val="95000"/>
                      </a:sys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21399034"/>
                  </a:ext>
                </a:extLst>
              </a:tr>
              <a:tr h="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en-US" sz="16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2563</a:t>
                      </a:r>
                    </a:p>
                  </a:txBody>
                  <a:tcPr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en-US" sz="16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2564</a:t>
                      </a:r>
                    </a:p>
                  </a:txBody>
                  <a:tcPr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en-US" sz="16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2565</a:t>
                      </a:r>
                    </a:p>
                  </a:txBody>
                  <a:tcPr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en-US" sz="16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2566</a:t>
                      </a:r>
                    </a:p>
                  </a:txBody>
                  <a:tcPr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en-US" sz="16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2567</a:t>
                      </a:r>
                    </a:p>
                  </a:txBody>
                  <a:tcPr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en-US" sz="16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2568</a:t>
                      </a:r>
                    </a:p>
                  </a:txBody>
                  <a:tcPr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en-US" sz="16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2566</a:t>
                      </a:r>
                    </a:p>
                  </a:txBody>
                  <a:tcPr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>
                        <a:lumMod val="20000"/>
                        <a:lumOff val="8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en-US" sz="16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2567</a:t>
                      </a:r>
                    </a:p>
                  </a:txBody>
                  <a:tcPr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>
                        <a:lumMod val="20000"/>
                        <a:lumOff val="8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en-US" sz="16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2568</a:t>
                      </a:r>
                    </a:p>
                  </a:txBody>
                  <a:tcPr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>
                        <a:lumMod val="20000"/>
                        <a:lumOff val="8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en-US" sz="1600" dirty="0">
                          <a:solidFill>
                            <a:srgbClr val="0000FF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2569</a:t>
                      </a:r>
                    </a:p>
                  </a:txBody>
                  <a:tcPr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>
                        <a:lumMod val="20000"/>
                        <a:lumOff val="8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en-US" sz="16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2570</a:t>
                      </a:r>
                    </a:p>
                  </a:txBody>
                  <a:tcPr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>
                        <a:lumMod val="20000"/>
                        <a:lumOff val="8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08994238"/>
                  </a:ext>
                </a:extLst>
              </a:tr>
              <a:tr h="379067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fontAlgn="b">
                        <a:lnSpc>
                          <a:spcPct val="85000"/>
                        </a:lnSpc>
                      </a:pPr>
                      <a:r>
                        <a:rPr lang="th-TH" sz="16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-</a:t>
                      </a:r>
                      <a:endParaRPr lang="en-US" sz="1600" b="0" i="0" u="none" strike="noStrike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fontAlgn="b">
                        <a:lnSpc>
                          <a:spcPct val="85000"/>
                        </a:lnSpc>
                      </a:pPr>
                      <a:r>
                        <a:rPr lang="th-TH" sz="16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-</a:t>
                      </a:r>
                      <a:endParaRPr lang="en-US" sz="1600" b="0" i="0" u="none" strike="noStrike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-</a:t>
                      </a:r>
                      <a:endParaRPr lang="en-US" sz="1600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-</a:t>
                      </a:r>
                    </a:p>
                  </a:txBody>
                  <a:tcPr marL="137160" marR="137160" marT="68580" marB="68580"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fontAlgn="b">
                        <a:lnSpc>
                          <a:spcPct val="85000"/>
                        </a:lnSpc>
                      </a:pPr>
                      <a:r>
                        <a:rPr lang="th-TH" sz="16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85.31</a:t>
                      </a:r>
                      <a:endParaRPr lang="en-US" sz="1600" b="0" i="0" u="none" strike="noStrike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ct val="85000"/>
                        </a:lnSpc>
                      </a:pPr>
                      <a:r>
                        <a:rPr lang="en-US" sz="16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83.00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fontAlgn="b">
                        <a:lnSpc>
                          <a:spcPct val="85000"/>
                        </a:lnSpc>
                      </a:pPr>
                      <a:r>
                        <a:rPr lang="th-TH" sz="16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-</a:t>
                      </a:r>
                      <a:endParaRPr lang="en-US" sz="1600" b="0" i="0" u="none" strike="noStrike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137160" marR="137160" marT="68580" marB="68580"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>
                        <a:lumMod val="20000"/>
                        <a:lumOff val="8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fontAlgn="b">
                        <a:lnSpc>
                          <a:spcPct val="85000"/>
                        </a:lnSpc>
                      </a:pPr>
                      <a:r>
                        <a:rPr lang="th-TH" sz="16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-</a:t>
                      </a:r>
                      <a:endParaRPr lang="en-US" sz="1600" b="0" i="0" u="none" strike="noStrike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137160" marR="137160" marT="68580" marB="68580"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>
                        <a:lumMod val="20000"/>
                        <a:lumOff val="8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-</a:t>
                      </a:r>
                      <a:endParaRPr kumimoji="0" lang="en-US" sz="16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137160" marR="137160" marT="68580" marB="68580"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>
                        <a:lumMod val="20000"/>
                        <a:lumOff val="8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-</a:t>
                      </a:r>
                      <a:endParaRPr kumimoji="0" lang="en-US" sz="16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137160" marR="137160" marT="68580" marB="68580"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>
                        <a:lumMod val="20000"/>
                        <a:lumOff val="8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-</a:t>
                      </a:r>
                      <a:endParaRPr kumimoji="0" lang="en-US" sz="16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137160" marR="137160" marT="68580" marB="68580"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>
                        <a:lumMod val="20000"/>
                        <a:lumOff val="8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69680560"/>
                  </a:ext>
                </a:extLst>
              </a:tr>
            </a:tbl>
          </a:graphicData>
        </a:graphic>
      </p:graphicFrame>
      <p:grpSp>
        <p:nvGrpSpPr>
          <p:cNvPr id="15" name="Group 20">
            <a:extLst>
              <a:ext uri="{FF2B5EF4-FFF2-40B4-BE49-F238E27FC236}">
                <a16:creationId xmlns:a16="http://schemas.microsoft.com/office/drawing/2014/main" id="{DCC1555F-3002-CD2A-13E4-DC1C046F7DC7}"/>
              </a:ext>
            </a:extLst>
          </p:cNvPr>
          <p:cNvGrpSpPr/>
          <p:nvPr/>
        </p:nvGrpSpPr>
        <p:grpSpPr>
          <a:xfrm>
            <a:off x="0" y="0"/>
            <a:ext cx="12215748" cy="601027"/>
            <a:chOff x="23748" y="26478"/>
            <a:chExt cx="12192000" cy="575348"/>
          </a:xfrm>
        </p:grpSpPr>
        <p:grpSp>
          <p:nvGrpSpPr>
            <p:cNvPr id="16" name="Group 23">
              <a:extLst>
                <a:ext uri="{FF2B5EF4-FFF2-40B4-BE49-F238E27FC236}">
                  <a16:creationId xmlns:a16="http://schemas.microsoft.com/office/drawing/2014/main" id="{518BB069-E069-641A-25DC-200742BCB2E8}"/>
                </a:ext>
              </a:extLst>
            </p:cNvPr>
            <p:cNvGrpSpPr/>
            <p:nvPr/>
          </p:nvGrpSpPr>
          <p:grpSpPr>
            <a:xfrm>
              <a:off x="23748" y="26478"/>
              <a:ext cx="12192000" cy="575348"/>
              <a:chOff x="-38364" y="573594"/>
              <a:chExt cx="12192000" cy="575348"/>
            </a:xfrm>
          </p:grpSpPr>
          <p:sp>
            <p:nvSpPr>
              <p:cNvPr id="18" name="Rectangle 25">
                <a:extLst>
                  <a:ext uri="{FF2B5EF4-FFF2-40B4-BE49-F238E27FC236}">
                    <a16:creationId xmlns:a16="http://schemas.microsoft.com/office/drawing/2014/main" id="{B337728A-0B51-AF2C-DE3E-D8CEB18B5B3E}"/>
                  </a:ext>
                </a:extLst>
              </p:cNvPr>
              <p:cNvSpPr/>
              <p:nvPr/>
            </p:nvSpPr>
            <p:spPr>
              <a:xfrm>
                <a:off x="-38364" y="573594"/>
                <a:ext cx="12192000" cy="557396"/>
              </a:xfrm>
              <a:prstGeom prst="rect">
                <a:avLst/>
              </a:prstGeom>
              <a:solidFill>
                <a:srgbClr val="00206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defRPr/>
                </a:pPr>
                <a:endParaRPr lang="en-US" sz="1800">
                  <a:solidFill>
                    <a:prstClr val="white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endParaRPr>
              </a:p>
            </p:txBody>
          </p:sp>
          <p:sp>
            <p:nvSpPr>
              <p:cNvPr id="19" name="TextBox 20">
                <a:extLst>
                  <a:ext uri="{FF2B5EF4-FFF2-40B4-BE49-F238E27FC236}">
                    <a16:creationId xmlns:a16="http://schemas.microsoft.com/office/drawing/2014/main" id="{184FCA17-35A0-C51B-5B67-7E6942A53D2D}"/>
                  </a:ext>
                </a:extLst>
              </p:cNvPr>
              <p:cNvSpPr txBox="1"/>
              <p:nvPr/>
            </p:nvSpPr>
            <p:spPr>
              <a:xfrm>
                <a:off x="-34190" y="607566"/>
                <a:ext cx="7197911" cy="54137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>
                  <a:lnSpc>
                    <a:spcPts val="1800"/>
                  </a:lnSpc>
                  <a:defRPr/>
                </a:pPr>
                <a:r>
                  <a:rPr lang="th-TH" sz="2000" b="1" dirty="0">
                    <a:solidFill>
                      <a:prstClr val="white"/>
                    </a:solidFill>
                    <a:latin typeface="TH SarabunPSK" panose="020B0500040200020003" pitchFamily="34" charset="-34"/>
                    <a:ea typeface="Tahoma" panose="020B0604030504040204" pitchFamily="34" charset="0"/>
                    <a:cs typeface="TH SarabunPSK" panose="020B0500040200020003" pitchFamily="34" charset="-34"/>
                  </a:rPr>
                  <a:t>ตัวชี้วัดกรมปศุสัตว์</a:t>
                </a:r>
              </a:p>
              <a:p>
                <a:pPr>
                  <a:lnSpc>
                    <a:spcPts val="1800"/>
                  </a:lnSpc>
                  <a:defRPr/>
                </a:pPr>
                <a:r>
                  <a:rPr lang="th-TH" sz="1800" b="1" dirty="0">
                    <a:solidFill>
                      <a:prstClr val="white"/>
                    </a:solidFill>
                    <a:latin typeface="TH SarabunPSK" panose="020B0500040200020003" pitchFamily="34" charset="-34"/>
                    <a:ea typeface="Tahoma" panose="020B0604030504040204" pitchFamily="34" charset="0"/>
                    <a:cs typeface="TH SarabunPSK" panose="020B0500040200020003" pitchFamily="34" charset="-34"/>
                  </a:rPr>
                  <a:t>ตามมาตรการปรับปรุงประสิทธิภาพในการปฏิบัติราชการ ประจำปีงบประมาณ พ.ศ. </a:t>
                </a:r>
                <a:r>
                  <a:rPr lang="en-US" sz="1800" b="1" dirty="0">
                    <a:solidFill>
                      <a:prstClr val="white"/>
                    </a:solidFill>
                    <a:latin typeface="TH SarabunPSK" panose="020B0500040200020003" pitchFamily="34" charset="-34"/>
                    <a:ea typeface="Tahoma" panose="020B0604030504040204" pitchFamily="34" charset="0"/>
                    <a:cs typeface="TH SarabunPSK" panose="020B0500040200020003" pitchFamily="34" charset="-34"/>
                  </a:rPr>
                  <a:t>2569 - 2570</a:t>
                </a:r>
                <a:endParaRPr lang="th-TH" sz="1800" b="1" dirty="0">
                  <a:solidFill>
                    <a:prstClr val="white"/>
                  </a:solidFill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endParaRPr>
              </a:p>
            </p:txBody>
          </p:sp>
        </p:grpSp>
        <p:sp>
          <p:nvSpPr>
            <p:cNvPr id="17" name="TextBox 24">
              <a:extLst>
                <a:ext uri="{FF2B5EF4-FFF2-40B4-BE49-F238E27FC236}">
                  <a16:creationId xmlns:a16="http://schemas.microsoft.com/office/drawing/2014/main" id="{97DF9391-9B8C-5790-F8C8-F7C24B06C3B4}"/>
                </a:ext>
              </a:extLst>
            </p:cNvPr>
            <p:cNvSpPr txBox="1"/>
            <p:nvPr/>
          </p:nvSpPr>
          <p:spPr>
            <a:xfrm>
              <a:off x="9808446" y="133481"/>
              <a:ext cx="2168443" cy="353552"/>
            </a:xfrm>
            <a:prstGeom prst="rect">
              <a:avLst/>
            </a:prstGeom>
            <a:solidFill>
              <a:schemeClr val="accent2"/>
            </a:solidFill>
          </p:spPr>
          <p:txBody>
            <a:bodyPr wrap="square" rtlCol="0">
              <a:spAutoFit/>
            </a:bodyPr>
            <a:lstStyle/>
            <a:p>
              <a:pPr algn="ctr">
                <a:defRPr/>
              </a:pPr>
              <a:r>
                <a:rPr lang="en-US" sz="1800" b="1" dirty="0">
                  <a:solidFill>
                    <a:prstClr val="white"/>
                  </a:solidFill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  <a:t>Performance Base</a:t>
              </a:r>
            </a:p>
          </p:txBody>
        </p:sp>
      </p:grpSp>
      <p:sp>
        <p:nvSpPr>
          <p:cNvPr id="20" name="Rounded Rectangle 3">
            <a:extLst>
              <a:ext uri="{FF2B5EF4-FFF2-40B4-BE49-F238E27FC236}">
                <a16:creationId xmlns:a16="http://schemas.microsoft.com/office/drawing/2014/main" id="{A96623D4-7F60-9F59-31B8-B58168836A0D}"/>
              </a:ext>
            </a:extLst>
          </p:cNvPr>
          <p:cNvSpPr/>
          <p:nvPr/>
        </p:nvSpPr>
        <p:spPr bwMode="gray">
          <a:xfrm>
            <a:off x="148856" y="623060"/>
            <a:ext cx="6300668" cy="365760"/>
          </a:xfrm>
          <a:prstGeom prst="roundRect">
            <a:avLst>
              <a:gd name="adj" fmla="val 50000"/>
            </a:avLst>
          </a:prstGeom>
          <a:solidFill>
            <a:schemeClr val="accent5">
              <a:lumMod val="60000"/>
              <a:lumOff val="40000"/>
            </a:schemeClr>
          </a:solidFill>
          <a:ln>
            <a:solidFill>
              <a:schemeClr val="accent5">
                <a:lumMod val="60000"/>
                <a:lumOff val="40000"/>
              </a:schemeClr>
            </a:solidFill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vert="horz" wrap="square" lIns="72000" tIns="72000" rIns="72000" bIns="72000" numCol="1" rtlCol="0" anchor="ctr" anchorCtr="0" compatLnSpc="1">
            <a:prstTxWarp prst="textNoShape">
              <a:avLst/>
            </a:prstTxWarp>
            <a:noAutofit/>
          </a:bodyPr>
          <a:lstStyle/>
          <a:p>
            <a:pPr marL="989013" lvl="0" indent="-989013">
              <a:lnSpc>
                <a:spcPct val="80000"/>
              </a:lnSpc>
              <a:buClr>
                <a:srgbClr val="000000"/>
              </a:buClr>
              <a:buSzPts val="2400"/>
              <a:defRPr/>
            </a:pPr>
            <a:r>
              <a:rPr lang="th-TH" sz="1800" b="1" dirty="0">
                <a:solidFill>
                  <a:prstClr val="black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ตัวชี้วัดที่</a:t>
            </a:r>
            <a:r>
              <a:rPr lang="en-US" sz="1800" b="1" dirty="0">
                <a:solidFill>
                  <a:prstClr val="black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11</a:t>
            </a:r>
            <a:r>
              <a:rPr lang="th-TH" sz="1800" b="1" dirty="0">
                <a:solidFill>
                  <a:prstClr val="black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</a:t>
            </a:r>
            <a:r>
              <a:rPr lang="en-US" sz="1800" b="1" dirty="0">
                <a:solidFill>
                  <a:prstClr val="black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: </a:t>
            </a:r>
            <a:r>
              <a:rPr lang="th-TH" sz="1800" b="1" kern="0" dirty="0">
                <a:solidFill>
                  <a:srgbClr val="000000"/>
                </a:solidFill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คะแนน </a:t>
            </a:r>
            <a:r>
              <a:rPr lang="en-US" sz="1800" b="1" kern="0" dirty="0">
                <a:solidFill>
                  <a:srgbClr val="000000"/>
                </a:solidFill>
                <a:latin typeface="TH SarabunPSK" panose="020B0500040200020003" pitchFamily="34" charset="-34"/>
                <a:cs typeface="TH SarabunPSK" panose="020B0500040200020003" pitchFamily="34" charset="-34"/>
                <a:sym typeface="Sarabun"/>
              </a:rPr>
              <a:t>EIT </a:t>
            </a:r>
            <a:r>
              <a:rPr lang="en-US" sz="1800" b="1" spc="-30" dirty="0">
                <a:solidFill>
                  <a:srgbClr val="0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Survey</a:t>
            </a:r>
            <a:r>
              <a:rPr lang="th-TH" sz="1800" b="1" kern="0" dirty="0">
                <a:solidFill>
                  <a:srgbClr val="000000"/>
                </a:solidFill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 </a:t>
            </a:r>
          </a:p>
        </p:txBody>
      </p:sp>
      <p:grpSp>
        <p:nvGrpSpPr>
          <p:cNvPr id="21" name="Group 7">
            <a:extLst>
              <a:ext uri="{FF2B5EF4-FFF2-40B4-BE49-F238E27FC236}">
                <a16:creationId xmlns:a16="http://schemas.microsoft.com/office/drawing/2014/main" id="{786165CA-6297-171C-C208-E6310549EC29}"/>
              </a:ext>
            </a:extLst>
          </p:cNvPr>
          <p:cNvGrpSpPr/>
          <p:nvPr/>
        </p:nvGrpSpPr>
        <p:grpSpPr>
          <a:xfrm>
            <a:off x="6400464" y="610618"/>
            <a:ext cx="936929" cy="621560"/>
            <a:chOff x="12240606" y="1307654"/>
            <a:chExt cx="1107285" cy="615553"/>
          </a:xfrm>
        </p:grpSpPr>
        <p:pic>
          <p:nvPicPr>
            <p:cNvPr id="22" name="Picture 9" descr="C:\Users\dathpan\Downloads\056aac9a306aef891367aae43a86394b.jpg">
              <a:extLst>
                <a:ext uri="{FF2B5EF4-FFF2-40B4-BE49-F238E27FC236}">
                  <a16:creationId xmlns:a16="http://schemas.microsoft.com/office/drawing/2014/main" id="{61DFC9DC-1A27-ADE8-BCFC-99D6725BFC6F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319" t="8192" r="17099" b="14839"/>
            <a:stretch>
              <a:fillRect/>
            </a:stretch>
          </p:blipFill>
          <p:spPr bwMode="auto">
            <a:xfrm>
              <a:off x="12441110" y="1307654"/>
              <a:ext cx="706279" cy="61555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3" name="TextBox 2">
              <a:extLst>
                <a:ext uri="{FF2B5EF4-FFF2-40B4-BE49-F238E27FC236}">
                  <a16:creationId xmlns:a16="http://schemas.microsoft.com/office/drawing/2014/main" id="{F0B82D7E-C9E3-F3AD-20A3-720AB7E623D9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2240606" y="1411557"/>
              <a:ext cx="1107285" cy="48825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1pPr>
              <a:lvl2pPr marL="742950" indent="-28575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2pPr>
              <a:lvl3pPr marL="11430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3pPr>
              <a:lvl4pPr marL="16002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4pPr>
              <a:lvl5pPr marL="20574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8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altLang="th-TH" sz="16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  <a:t>น้ำหนัก</a:t>
              </a:r>
              <a:br>
                <a:rPr kumimoji="0" lang="en-US" altLang="th-TH" sz="16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</a:br>
              <a:r>
                <a:rPr kumimoji="0" lang="en-US" altLang="th-TH" sz="16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  <a:t>10</a:t>
              </a:r>
            </a:p>
          </p:txBody>
        </p:sp>
      </p:grpSp>
      <p:sp>
        <p:nvSpPr>
          <p:cNvPr id="25" name="Rectangle 7">
            <a:extLst>
              <a:ext uri="{FF2B5EF4-FFF2-40B4-BE49-F238E27FC236}">
                <a16:creationId xmlns:a16="http://schemas.microsoft.com/office/drawing/2014/main" id="{99731E13-D5F2-41FB-ABFE-F220E9B05DDC}"/>
              </a:ext>
            </a:extLst>
          </p:cNvPr>
          <p:cNvSpPr/>
          <p:nvPr/>
        </p:nvSpPr>
        <p:spPr>
          <a:xfrm>
            <a:off x="9962867" y="6400952"/>
            <a:ext cx="2229133" cy="470847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7" name="ตัวแทนหมายเลขสไลด์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03A84D-25AB-4A54-984A-17CAA8DE083D}" type="slidenum">
              <a:rPr lang="en-US" smtClean="0"/>
              <a:pPr/>
              <a:t>16</a:t>
            </a:fld>
            <a:endParaRPr lang="en-US" dirty="0"/>
          </a:p>
        </p:txBody>
      </p:sp>
      <p:graphicFrame>
        <p:nvGraphicFramePr>
          <p:cNvPr id="26" name="ตาราง 2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55949053"/>
              </p:ext>
            </p:extLst>
          </p:nvPr>
        </p:nvGraphicFramePr>
        <p:xfrm>
          <a:off x="7337393" y="737307"/>
          <a:ext cx="820057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2005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th-TH" sz="1600" dirty="0" err="1">
                          <a:solidFill>
                            <a:sysClr val="windowText" lastClr="00000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กกจ</a:t>
                      </a:r>
                      <a:r>
                        <a:rPr lang="th-TH" sz="1600" dirty="0">
                          <a:solidFill>
                            <a:sysClr val="windowText" lastClr="00000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.</a:t>
                      </a:r>
                      <a:endParaRPr lang="en-US" sz="1600" dirty="0">
                        <a:solidFill>
                          <a:sysClr val="windowText" lastClr="000000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444597607"/>
      </p:ext>
    </p:extLst>
  </p:cSld>
  <p:clrMapOvr>
    <a:masterClrMapping/>
  </p:clrMapOvr>
</p:sld>
</file>

<file path=ppt/theme/theme1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4.xml><?xml version="1.0" encoding="utf-8"?>
<a:theme xmlns:a="http://schemas.openxmlformats.org/drawingml/2006/main" name="ธีมของ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d4535f0d-ccf8-4d74-882d-da0842fba921">
      <Terms xmlns="http://schemas.microsoft.com/office/infopath/2007/PartnerControls"/>
    </lcf76f155ced4ddcb4097134ff3c332f>
    <TaxCatchAll xmlns="d1a0d083-c9ff-4026-878f-77db2d905cc4" xsi:nil="true"/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เอกสาร" ma:contentTypeID="0x0101007E5835744281C946A96587CF24A2931C" ma:contentTypeVersion="15" ma:contentTypeDescription="สร้างเอกสารใหม่" ma:contentTypeScope="" ma:versionID="0d2038b898da7c57cb60170cc2872dce">
  <xsd:schema xmlns:xsd="http://www.w3.org/2001/XMLSchema" xmlns:xs="http://www.w3.org/2001/XMLSchema" xmlns:p="http://schemas.microsoft.com/office/2006/metadata/properties" xmlns:ns2="d4535f0d-ccf8-4d74-882d-da0842fba921" xmlns:ns3="d1a0d083-c9ff-4026-878f-77db2d905cc4" targetNamespace="http://schemas.microsoft.com/office/2006/metadata/properties" ma:root="true" ma:fieldsID="85e0fd2800057484286d4f9798b80aaf" ns2:_="" ns3:_="">
    <xsd:import namespace="d4535f0d-ccf8-4d74-882d-da0842fba921"/>
    <xsd:import namespace="d1a0d083-c9ff-4026-878f-77db2d905cc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3:SharedWithUsers" minOccurs="0"/>
                <xsd:element ref="ns3:SharedWithDetails" minOccurs="0"/>
                <xsd:element ref="ns2:MediaServiceObjectDetectorVersions" minOccurs="0"/>
                <xsd:element ref="ns2:MediaServiceSearchPropertie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4535f0d-ccf8-4d74-882d-da0842fba921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LengthInSeconds" ma:index="11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13" nillable="true" ma:taxonomy="true" ma:internalName="lcf76f155ced4ddcb4097134ff3c332f" ma:taxonomyFieldName="MediaServiceImageTags" ma:displayName="แท็กรูป" ma:readOnly="false" ma:fieldId="{5cf76f15-5ced-4ddc-b409-7134ff3c332f}" ma:taxonomyMulti="true" ma:sspId="ab9d3fb4-cc55-4ee2-b9cc-7dfd193f5ce5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bjectDetectorVersions" ma:index="2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1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2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a0d083-c9ff-4026-878f-77db2d905cc4" elementFormDefault="qualified">
    <xsd:import namespace="http://schemas.microsoft.com/office/2006/documentManagement/types"/>
    <xsd:import namespace="http://schemas.microsoft.com/office/infopath/2007/PartnerControls"/>
    <xsd:element name="TaxCatchAll" ma:index="14" nillable="true" ma:displayName="Taxonomy Catch All Column" ma:hidden="true" ma:list="{58a07e69-4ed2-4760-8e13-2dc423be05cc}" ma:internalName="TaxCatchAll" ma:showField="CatchAllData" ma:web="d1a0d083-c9ff-4026-878f-77db2d905cc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18" nillable="true" ma:displayName="แชร์กับ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9" nillable="true" ma:displayName="แชร์พร้อมกับรายละเอียด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ชนิดเนื้อหา"/>
        <xsd:element ref="dc:title" minOccurs="0" maxOccurs="1" ma:index="4" ma:displayName="ชื่อเรื่อง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2C8A7C56-BF76-427A-8207-5D34B142948C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4A2356B3-8BC6-4159-896C-A1778F056A84}">
  <ds:schemaRefs>
    <ds:schemaRef ds:uri="d4535f0d-ccf8-4d74-882d-da0842fba921"/>
    <ds:schemaRef ds:uri="http://purl.org/dc/terms/"/>
    <ds:schemaRef ds:uri="http://schemas.microsoft.com/office/2006/documentManagement/types"/>
    <ds:schemaRef ds:uri="d1a0d083-c9ff-4026-878f-77db2d905cc4"/>
    <ds:schemaRef ds:uri="http://purl.org/dc/elements/1.1/"/>
    <ds:schemaRef ds:uri="http://purl.org/dc/dcmitype/"/>
    <ds:schemaRef ds:uri="http://schemas.microsoft.com/office/infopath/2007/PartnerControls"/>
    <ds:schemaRef ds:uri="http://schemas.microsoft.com/office/2006/metadata/properties"/>
    <ds:schemaRef ds:uri="http://schemas.openxmlformats.org/package/2006/metadata/core-properties"/>
    <ds:schemaRef ds:uri="http://www.w3.org/XML/1998/namespace"/>
  </ds:schemaRefs>
</ds:datastoreItem>
</file>

<file path=customXml/itemProps3.xml><?xml version="1.0" encoding="utf-8"?>
<ds:datastoreItem xmlns:ds="http://schemas.openxmlformats.org/officeDocument/2006/customXml" ds:itemID="{39C49328-2851-4B21-883B-E249C610F0F1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4535f0d-ccf8-4d74-882d-da0842fba921"/>
    <ds:schemaRef ds:uri="d1a0d083-c9ff-4026-878f-77db2d905cc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1439</TotalTime>
  <Words>8716</Words>
  <Application>Microsoft Office PowerPoint</Application>
  <PresentationFormat>Widescreen</PresentationFormat>
  <Paragraphs>1202</Paragraphs>
  <Slides>16</Slides>
  <Notes>6</Notes>
  <HiddenSlides>0</HiddenSlides>
  <MMClips>0</MMClips>
  <ScaleCrop>false</ScaleCrop>
  <HeadingPairs>
    <vt:vector size="4" baseType="variant">
      <vt:variant>
        <vt:lpstr>Theme</vt:lpstr>
      </vt:variant>
      <vt:variant>
        <vt:i4>2</vt:i4>
      </vt:variant>
      <vt:variant>
        <vt:lpstr>Slide Titles</vt:lpstr>
      </vt:variant>
      <vt:variant>
        <vt:i4>16</vt:i4>
      </vt:variant>
    </vt:vector>
  </HeadingPairs>
  <TitlesOfParts>
    <vt:vector size="18" baseType="lpstr">
      <vt:lpstr>1_Office Theme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Lukkana</dc:creator>
  <cp:lastModifiedBy>Kuapong Chompoo</cp:lastModifiedBy>
  <cp:revision>86</cp:revision>
  <cp:lastPrinted>2026-01-16T03:20:37Z</cp:lastPrinted>
  <dcterms:created xsi:type="dcterms:W3CDTF">2024-01-11T01:31:55Z</dcterms:created>
  <dcterms:modified xsi:type="dcterms:W3CDTF">2026-01-29T01:52:05Z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0x0101007E5835744281C946A96587CF24A2931C</vt:lpwstr>
  </property>
  <property fmtid="{D5CDD505-2E9C-101B-9397-08002B2CF9AE}" pid="3" name="MediaServiceImageTags">
    <vt:lpwstr/>
  </property>
</Properties>
</file>