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3" r:id="rId2"/>
    <p:sldMasterId id="2147483699" r:id="rId3"/>
  </p:sldMasterIdLst>
  <p:notesMasterIdLst>
    <p:notesMasterId r:id="rId28"/>
  </p:notesMasterIdLst>
  <p:sldIdLst>
    <p:sldId id="17880" r:id="rId4"/>
    <p:sldId id="256" r:id="rId5"/>
    <p:sldId id="2147480232" r:id="rId6"/>
    <p:sldId id="2146848583" r:id="rId7"/>
    <p:sldId id="2147480212" r:id="rId8"/>
    <p:sldId id="2147480213" r:id="rId9"/>
    <p:sldId id="2147480233" r:id="rId10"/>
    <p:sldId id="2146848587" r:id="rId11"/>
    <p:sldId id="2147480220" r:id="rId12"/>
    <p:sldId id="2147480086" r:id="rId13"/>
    <p:sldId id="2147480087" r:id="rId14"/>
    <p:sldId id="2147480088" r:id="rId15"/>
    <p:sldId id="2147480089" r:id="rId16"/>
    <p:sldId id="2147480493" r:id="rId17"/>
    <p:sldId id="2146848705" r:id="rId18"/>
    <p:sldId id="2147480495" r:id="rId19"/>
    <p:sldId id="2147480229" r:id="rId20"/>
    <p:sldId id="2147480230" r:id="rId21"/>
    <p:sldId id="2147480496" r:id="rId22"/>
    <p:sldId id="282" r:id="rId23"/>
    <p:sldId id="2147480111" r:id="rId24"/>
    <p:sldId id="2147480112" r:id="rId25"/>
    <p:sldId id="2147480113" r:id="rId26"/>
    <p:sldId id="2147480114" r:id="rId27"/>
  </p:sldIdLst>
  <p:sldSz cx="12192000" cy="6858000"/>
  <p:notesSz cx="6799263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BD47"/>
    <a:srgbClr val="ED7D31"/>
    <a:srgbClr val="FFFFFF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3" autoAdjust="0"/>
    <p:restoredTop sz="94660"/>
  </p:normalViewPr>
  <p:slideViewPr>
    <p:cSldViewPr snapToGrid="0">
      <p:cViewPr>
        <p:scale>
          <a:sx n="90" d="100"/>
          <a:sy n="90" d="100"/>
        </p:scale>
        <p:origin x="110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customXml" Target="../customXml/item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5A907-1186-4C96-B337-C3562E1A9DD8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5A382-ADB2-47CE-A170-71CD4F044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58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19647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2DFBFD-078C-4611-A0AC-E6156C1173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4838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th-TH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19</a:t>
            </a:fld>
            <a:endParaRPr kumimoji="0" lang="th-TH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9773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:notes"/>
          <p:cNvSpPr txBox="1">
            <a:spLocks noGrp="1"/>
          </p:cNvSpPr>
          <p:nvPr>
            <p:ph type="body" idx="1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537" name="Google Shape;5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3210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92812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500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41048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76580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15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1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5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3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76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9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1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3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9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02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748275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26174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797620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398153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2053791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696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596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221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675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37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5053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7260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545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5420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2090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1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5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11847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3B4F-9454-4B70-83BD-5A0CC0199EC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0"/>
            <a:ext cx="10878207" cy="3947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39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download/document/NSCR/Masterplan2566-2580.pdf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36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กรมวิชาการเกษตร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670312"/>
              </p:ext>
            </p:extLst>
          </p:nvPr>
        </p:nvGraphicFramePr>
        <p:xfrm>
          <a:off x="502462" y="1904021"/>
          <a:ext cx="10044000" cy="31408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44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9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2898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914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0591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 (ปีงบประมาณ)*</a:t>
                      </a: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  (ปีงบประมาณ)*</a:t>
                      </a: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 (ปีงบประมาณ)*</a:t>
                      </a: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th-TH" sz="14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 </a:t>
                      </a:r>
                      <a:endParaRPr lang="th-TH" sz="1400" spc="-1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91440" marB="36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0" marR="0" marT="36000" marB="3600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1391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00"/>
                        </a:spcBef>
                      </a:pP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95"/>
                        </a:lnSpc>
                        <a:buFont typeface="TH SarabunPSK"/>
                        <a:buNone/>
                        <a:tabLst>
                          <a:tab pos="321945" algn="l"/>
                        </a:tabLst>
                      </a:pPr>
                      <a:r>
                        <a:rPr lang="en-US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  ปริมาณการลดการปล่อยก๊าซเรือนกระจก</a:t>
                      </a:r>
                    </a:p>
                    <a:p>
                      <a:pPr marL="128905" indent="0">
                        <a:lnSpc>
                          <a:spcPts val="1595"/>
                        </a:lnSpc>
                        <a:buFont typeface="TH SarabunPSK"/>
                        <a:buNone/>
                        <a:tabLst>
                          <a:tab pos="321945" algn="l"/>
                        </a:tabLst>
                      </a:pPr>
                      <a:r>
                        <a:rPr lang="en-US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  ร้อยละของจำนวนจุดความร้อน (</a:t>
                      </a:r>
                      <a:r>
                        <a:rPr lang="en-US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ในพื้นที่เกษตรกรรมลดลง</a:t>
                      </a:r>
                    </a:p>
                    <a:p>
                      <a:pPr marL="128905" indent="0">
                        <a:lnSpc>
                          <a:spcPts val="1595"/>
                        </a:lnSpc>
                        <a:buFont typeface="TH SarabunPSK"/>
                        <a:buNone/>
                        <a:tabLst>
                          <a:tab pos="321945" algn="l"/>
                        </a:tabLst>
                      </a:pPr>
                      <a:r>
                        <a:rPr lang="en-US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  จำนวนวันที่ปริมาณฝุ่นละอองขนาดไม่เกิน 2.5 ไมครอน (</a:t>
                      </a:r>
                      <a:r>
                        <a:rPr lang="en-US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PM2.5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อยู่ในเกณฑ์มาตรฐาน</a:t>
                      </a:r>
                      <a:endParaRPr sz="14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0" marR="0" marT="0" marB="72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en-US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5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0" marR="0" marT="0" marB="7200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lang="th-TH" sz="1400" b="1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- ไม่มี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36000" marB="3600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72000" marB="7200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80202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5094077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2" name="object 12"/>
          <p:cNvSpPr/>
          <p:nvPr/>
        </p:nvSpPr>
        <p:spPr>
          <a:xfrm>
            <a:off x="10189464" y="5141320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5149379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lang="th-TH" sz="2650" b="1" kern="0" dirty="0">
                <a:solidFill>
                  <a:schemeClr val="bg1"/>
                </a:solidFill>
                <a:latin typeface="TH SarabunIT๙"/>
                <a:cs typeface="TH SarabunIT๙"/>
              </a:rPr>
              <a:t>กรมวิชาการเกษตร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defTabSz="91440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411408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09600" y="3608277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65596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76242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108779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77792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100652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61407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23688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defTabSz="91440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504131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52135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92445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97371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73369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35244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76011"/>
            <a:ext cx="700405" cy="9554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defTabSz="91440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lang="th-TH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  <a:p>
            <a:pPr marL="20320" marR="24765" lvl="0" indent="0" defTabSz="91440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13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  <a:p>
            <a:pPr marL="12700" marR="5715" lvl="0" indent="0" defTabSz="91440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311215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98769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37379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343203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13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09600" y="4531374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307911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94184" y="3959903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6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  <a:p>
            <a:pPr marL="16510" marR="0" lvl="0" indent="0" defTabSz="91440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37121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31156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98643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pic>
        <p:nvPicPr>
          <p:cNvPr id="66" name="object 6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7472" y="4241597"/>
            <a:ext cx="67818" cy="66293"/>
          </a:xfrm>
          <a:prstGeom prst="rect">
            <a:avLst/>
          </a:prstGeom>
        </p:spPr>
      </p:pic>
      <p:grpSp>
        <p:nvGrpSpPr>
          <p:cNvPr id="67" name="object 67"/>
          <p:cNvGrpSpPr/>
          <p:nvPr/>
        </p:nvGrpSpPr>
        <p:grpSpPr>
          <a:xfrm>
            <a:off x="0" y="2578986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340940" y="3866352"/>
            <a:ext cx="347037" cy="604845"/>
            <a:chOff x="332231" y="3540434"/>
            <a:chExt cx="347037" cy="604845"/>
          </a:xfrm>
        </p:grpSpPr>
        <p:pic>
          <p:nvPicPr>
            <p:cNvPr id="72" name="object 7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3755" y="3540434"/>
              <a:ext cx="333756" cy="196596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43988" y="3750564"/>
              <a:ext cx="335280" cy="196595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2231" y="3948684"/>
              <a:ext cx="335280" cy="196595"/>
            </a:xfrm>
            <a:prstGeom prst="rect">
              <a:avLst/>
            </a:prstGeom>
          </p:spPr>
        </p:pic>
      </p:grpSp>
      <p:pic>
        <p:nvPicPr>
          <p:cNvPr id="75" name="object 7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4424" y="4439716"/>
            <a:ext cx="67818" cy="66293"/>
          </a:xfrm>
          <a:prstGeom prst="rect">
            <a:avLst/>
          </a:prstGeom>
        </p:spPr>
      </p:pic>
      <p:grpSp>
        <p:nvGrpSpPr>
          <p:cNvPr id="79" name="object 24">
            <a:extLst>
              <a:ext uri="{FF2B5EF4-FFF2-40B4-BE49-F238E27FC236}">
                <a16:creationId xmlns:a16="http://schemas.microsoft.com/office/drawing/2014/main" id="{E00D501F-BBE1-563C-BBCD-4D2E8E93D516}"/>
              </a:ext>
            </a:extLst>
          </p:cNvPr>
          <p:cNvGrpSpPr/>
          <p:nvPr/>
        </p:nvGrpSpPr>
        <p:grpSpPr>
          <a:xfrm>
            <a:off x="78378" y="2596187"/>
            <a:ext cx="254735" cy="134620"/>
            <a:chOff x="10745469" y="4047490"/>
            <a:chExt cx="339090" cy="147320"/>
          </a:xfrm>
        </p:grpSpPr>
        <p:sp>
          <p:nvSpPr>
            <p:cNvPr id="80" name="object 25">
              <a:extLst>
                <a:ext uri="{FF2B5EF4-FFF2-40B4-BE49-F238E27FC236}">
                  <a16:creationId xmlns:a16="http://schemas.microsoft.com/office/drawing/2014/main" id="{FBFC7E80-E12A-00BF-1328-9E8EEC205A1F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object 26">
              <a:extLst>
                <a:ext uri="{FF2B5EF4-FFF2-40B4-BE49-F238E27FC236}">
                  <a16:creationId xmlns:a16="http://schemas.microsoft.com/office/drawing/2014/main" id="{54B10993-92EC-3951-2EC2-D240639FE52B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BEA8073E-4401-9C5B-E964-688408470C6D}"/>
              </a:ext>
            </a:extLst>
          </p:cNvPr>
          <p:cNvSpPr txBox="1"/>
          <p:nvPr/>
        </p:nvSpPr>
        <p:spPr>
          <a:xfrm>
            <a:off x="27464" y="2579870"/>
            <a:ext cx="43586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/>
              <a:t>JKPI 3</a:t>
            </a:r>
            <a:endParaRPr lang="th-TH" sz="600" dirty="0"/>
          </a:p>
        </p:txBody>
      </p:sp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97258"/>
              </p:ext>
            </p:extLst>
          </p:nvPr>
        </p:nvGraphicFramePr>
        <p:xfrm>
          <a:off x="497852" y="5512573"/>
          <a:ext cx="10025380" cy="907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36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86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PSK"/>
                        </a:rPr>
                        <a:t>  9</a:t>
                      </a:r>
                      <a:r>
                        <a:rPr lang="th-TH" sz="1400" b="0" spc="-40" dirty="0">
                          <a:latin typeface="TH Sarabun PSK"/>
                          <a:cs typeface="TH SarabunIT๙"/>
                        </a:rPr>
                        <a:t>.   คะแนน</a:t>
                      </a:r>
                      <a:r>
                        <a:rPr sz="1400" b="0" spc="0" baseline="0" dirty="0" err="1">
                          <a:latin typeface="TH Sarabun PSK"/>
                          <a:cs typeface="TH SarabunIT๙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0" baseline="0" dirty="0">
                          <a:latin typeface="TH Sarabun PSK"/>
                          <a:cs typeface="TH SarabunIT๙"/>
                        </a:rPr>
                        <a:t> 4.0 (</a:t>
                      </a:r>
                      <a:r>
                        <a:rPr sz="1400" b="0" spc="0" baseline="0" dirty="0">
                          <a:latin typeface="TH Sarabun PSK"/>
                          <a:cs typeface="TH SarabunPSK"/>
                        </a:rPr>
                        <a:t>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sz="1400" spc="-2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sz="1400" spc="-25" dirty="0">
                          <a:latin typeface="TH Sarabun PSK"/>
                          <a:cs typeface="TH SarabunPSK"/>
                        </a:rPr>
                        <a:t>10</a:t>
                      </a:r>
                      <a:endParaRPr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IT๙"/>
                        </a:rPr>
                        <a:t> 10</a:t>
                      </a:r>
                      <a:r>
                        <a:rPr lang="en-US" sz="1400" b="0" spc="-10" dirty="0">
                          <a:latin typeface="TH Sarabun PSK"/>
                          <a:cs typeface="TH SarabunPSK"/>
                        </a:rPr>
                        <a:t>.   </a:t>
                      </a:r>
                      <a:r>
                        <a:rPr lang="th-TH" sz="1400" b="0" spc="0" baseline="0" dirty="0">
                          <a:latin typeface="TH Sarabun PSK"/>
                          <a:cs typeface="TH SarabunPSK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PSK"/>
                        </a:rPr>
                        <a:t> 11.   </a:t>
                      </a:r>
                      <a:r>
                        <a:rPr lang="th-TH" sz="1400" b="0" spc="0" baseline="0" dirty="0">
                          <a:latin typeface="TH Sarabun PSK"/>
                          <a:cs typeface="TH SarabunPSK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spc="0" baseline="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sz="1400" dirty="0" err="1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lang="th-TH" sz="140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sz="1400" spc="-2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lang="en-US" sz="1400" spc="-25" dirty="0">
                          <a:latin typeface="TH Sarabun PSK"/>
                          <a:cs typeface="TH SarabunPSK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IT๙"/>
                        </a:rPr>
                        <a:t>  </a:t>
                      </a:r>
                      <a:r>
                        <a:rPr lang="th-TH" sz="1400" spc="-25" dirty="0">
                          <a:latin typeface="TH Sarabun PSK"/>
                          <a:cs typeface="TH SarabunPSK"/>
                        </a:rPr>
                        <a:t>5</a:t>
                      </a:r>
                      <a:endParaRPr lang="th-TH"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 PSK"/>
                          <a:cs typeface="TH SarabunIT๙"/>
                        </a:rPr>
                        <a:t> 12.   </a:t>
                      </a:r>
                      <a:r>
                        <a:rPr lang="th-TH" sz="1400" b="0" spc="0" baseline="0" dirty="0">
                          <a:latin typeface="TH Sarabun PSK"/>
                          <a:cs typeface="TH SarabunIT๙"/>
                        </a:rPr>
                        <a:t>คะแนน </a:t>
                      </a:r>
                      <a:r>
                        <a:rPr lang="en-US" sz="1400" b="0" spc="0" baseline="0" dirty="0">
                          <a:latin typeface="TH Sarabun PSK"/>
                          <a:cs typeface="TH SarabunIT๙"/>
                        </a:rPr>
                        <a:t>EIT Survey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lang="th-TH" sz="1400" dirty="0">
                          <a:latin typeface="TH Sarabun PSK"/>
                          <a:cs typeface="TH SarabunIT๙"/>
                        </a:rPr>
                        <a:t>ร้อยละ </a:t>
                      </a:r>
                      <a:r>
                        <a:rPr lang="th-TH" sz="1400" spc="-25" dirty="0">
                          <a:latin typeface="TH Sarabun PSK"/>
                          <a:cs typeface="TH SarabunPSK"/>
                        </a:rPr>
                        <a:t>10</a:t>
                      </a:r>
                      <a:endParaRPr lang="th-TH" sz="1400" spc="-25" dirty="0">
                        <a:latin typeface="TH Sarabun PSK"/>
                        <a:cs typeface="TH SarabunIT๙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698828" y="5073352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5064339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408369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544682" y="6397394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582947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353917"/>
            <a:ext cx="2736850" cy="24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351469"/>
            <a:ext cx="3092291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164090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10353804" y="565150"/>
            <a:ext cx="1798058" cy="39779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651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030101</a:t>
            </a: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8955088" y="765175"/>
            <a:ext cx="322037" cy="171785"/>
          </a:xfrm>
          <a:prstGeom prst="bentConnector3">
            <a:avLst>
              <a:gd name="adj1" fmla="val 101380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788970"/>
            <a:ext cx="7584410" cy="1444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3869522"/>
            <a:ext cx="18473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866390"/>
              </p:ext>
            </p:extLst>
          </p:nvPr>
        </p:nvGraphicFramePr>
        <p:xfrm>
          <a:off x="125899" y="45681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อัต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295358"/>
              </p:ext>
            </p:extLst>
          </p:nvPr>
        </p:nvGraphicFramePr>
        <p:xfrm>
          <a:off x="99061" y="2372668"/>
          <a:ext cx="7912825" cy="2159000"/>
        </p:xfrm>
        <a:graphic>
          <a:graphicData uri="http://schemas.openxmlformats.org/drawingml/2006/table">
            <a:tbl>
              <a:tblPr/>
              <a:tblGrid>
                <a:gridCol w="251351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374469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574766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53143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35725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183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627017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670560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635726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Base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Line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สศ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208,120.63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สศ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117,024.00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 587.03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4. 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กป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10,564.26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 642.21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6. สินค้า</a:t>
                      </a:r>
                      <a:r>
                        <a:rPr lang="th-T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พืชอัต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535760"/>
            <a:ext cx="9965992" cy="324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  <a:hlinkClick r:id="rId2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581753"/>
            <a:ext cx="911619" cy="338555"/>
            <a:chOff x="2960452" y="118703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8703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 New" panose="020B0500040200020003" pitchFamily="34" charset="-34"/>
                  <a:cs typeface="TH Sarabun New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66325" y="6391275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31382" y="3318096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890162"/>
              </p:ext>
            </p:extLst>
          </p:nvPr>
        </p:nvGraphicFramePr>
        <p:xfrm>
          <a:off x="7583557" y="453776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221539"/>
              </p:ext>
            </p:extLst>
          </p:nvPr>
        </p:nvGraphicFramePr>
        <p:xfrm>
          <a:off x="3756994" y="4557769"/>
          <a:ext cx="3588024" cy="1799342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3" name="กลุ่ม 22">
            <a:extLst>
              <a:ext uri="{FF2B5EF4-FFF2-40B4-BE49-F238E27FC236}">
                <a16:creationId xmlns:a16="http://schemas.microsoft.com/office/drawing/2014/main" id="{AB00C216-6739-965E-9B4E-6CF47A1EDCF4}"/>
              </a:ext>
            </a:extLst>
          </p:cNvPr>
          <p:cNvGrpSpPr/>
          <p:nvPr/>
        </p:nvGrpSpPr>
        <p:grpSpPr>
          <a:xfrm>
            <a:off x="0" y="-8133"/>
            <a:ext cx="12204000" cy="612000"/>
            <a:chOff x="0" y="-8133"/>
            <a:chExt cx="12215748" cy="639127"/>
          </a:xfrm>
        </p:grpSpPr>
        <p:grpSp>
          <p:nvGrpSpPr>
            <p:cNvPr id="24" name="Group 8">
              <a:extLst>
                <a:ext uri="{FF2B5EF4-FFF2-40B4-BE49-F238E27FC236}">
                  <a16:creationId xmlns:a16="http://schemas.microsoft.com/office/drawing/2014/main" id="{C9092F19-A585-0705-43B3-A3E6BEF1C2A2}"/>
                </a:ext>
              </a:extLst>
            </p:cNvPr>
            <p:cNvGrpSpPr/>
            <p:nvPr/>
          </p:nvGrpSpPr>
          <p:grpSpPr>
            <a:xfrm>
              <a:off x="0" y="-8133"/>
              <a:ext cx="12215748" cy="639127"/>
              <a:chOff x="-38364" y="573594"/>
              <a:chExt cx="12192000" cy="611820"/>
            </a:xfrm>
          </p:grpSpPr>
          <p:sp>
            <p:nvSpPr>
              <p:cNvPr id="27" name="Rectangle 17">
                <a:extLst>
                  <a:ext uri="{FF2B5EF4-FFF2-40B4-BE49-F238E27FC236}">
                    <a16:creationId xmlns:a16="http://schemas.microsoft.com/office/drawing/2014/main" id="{7829619A-889C-7015-E10C-92E876DB721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 New" panose="020B0500040200020003" pitchFamily="34" charset="-34"/>
                  <a:cs typeface="TH Sarabun New" panose="020B0500040200020003" pitchFamily="34" charset="-34"/>
                </a:endParaRPr>
              </a:p>
            </p:txBody>
          </p:sp>
          <p:sp>
            <p:nvSpPr>
              <p:cNvPr id="28" name="TextBox 20">
                <a:extLst>
                  <a:ext uri="{FF2B5EF4-FFF2-40B4-BE49-F238E27FC236}">
                    <a16:creationId xmlns:a16="http://schemas.microsoft.com/office/drawing/2014/main" id="{086ACB10-7A75-9934-1420-D687CAFBC2DB}"/>
                  </a:ext>
                </a:extLst>
              </p:cNvPr>
              <p:cNvSpPr txBox="1"/>
              <p:nvPr/>
            </p:nvSpPr>
            <p:spPr>
              <a:xfrm>
                <a:off x="-34190" y="644038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Tahoma" panose="020B0604030504040204" pitchFamily="34" charset="0"/>
                    <a:cs typeface="TH Sarabun New" panose="020B0500040200020003" pitchFamily="34" charset="-34"/>
                  </a:rPr>
                  <a:t>ตัวชี้วัด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 New" panose="020B0500040200020003" pitchFamily="34" charset="-34"/>
                    <a:ea typeface="Tahoma" panose="020B0604030504040204" pitchFamily="34" charset="0"/>
                    <a:cs typeface="TH Sarabun New" panose="020B0500040200020003" pitchFamily="34" charset="-34"/>
                  </a:rPr>
                  <a:t>กรมวิชาการ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Tahoma" panose="020B0604030504040204" pitchFamily="34" charset="0"/>
                    <a:cs typeface="TH Sarabun New" panose="020B0500040200020003" pitchFamily="34" charset="-34"/>
                  </a:rPr>
                  <a:t>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Tahoma" panose="020B0604030504040204" pitchFamily="34" charset="0"/>
                    <a:cs typeface="TH Sarabun New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Tahoma" panose="020B0604030504040204" pitchFamily="34" charset="0"/>
                    <a:cs typeface="TH Sarabun New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Tahoma" panose="020B0604030504040204" pitchFamily="34" charset="0"/>
                  <a:cs typeface="TH Sarabun New" panose="020B0500040200020003" pitchFamily="34" charset="-34"/>
                </a:endParaRPr>
              </a:p>
            </p:txBody>
          </p:sp>
        </p:grpSp>
        <p:sp>
          <p:nvSpPr>
            <p:cNvPr id="26" name="Rectangle 4">
              <a:extLst>
                <a:ext uri="{FF2B5EF4-FFF2-40B4-BE49-F238E27FC236}">
                  <a16:creationId xmlns:a16="http://schemas.microsoft.com/office/drawing/2014/main" id="{4EBF71F3-1D02-ADA2-F7D9-30A9BA22DCA8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 New" panose="020B0500040200020003" pitchFamily="34" charset="-34"/>
                  <a:cs typeface="TH Sarabun New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 New" panose="020B0500040200020003" pitchFamily="34" charset="-34"/>
                  <a:cs typeface="TH Sarabun New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 New" panose="020B0500040200020003" pitchFamily="34" charset="-34"/>
                <a:cs typeface="TH Sarabun New" panose="020B0500040200020003" pitchFamily="34" charset="-34"/>
              </a:endParaRPr>
            </a:p>
          </p:txBody>
        </p:sp>
      </p:grpSp>
      <p:sp>
        <p:nvSpPr>
          <p:cNvPr id="34" name="Rectangle: Rounded Corners 7">
            <a:extLst>
              <a:ext uri="{FF2B5EF4-FFF2-40B4-BE49-F238E27FC236}">
                <a16:creationId xmlns:a16="http://schemas.microsoft.com/office/drawing/2014/main" id="{A8F8A6E4-2E82-948B-E193-ECCD39C787E2}"/>
              </a:ext>
            </a:extLst>
          </p:cNvPr>
          <p:cNvSpPr/>
          <p:nvPr/>
        </p:nvSpPr>
        <p:spPr>
          <a:xfrm>
            <a:off x="7018917" y="627605"/>
            <a:ext cx="494733" cy="214572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83A278AF-58AD-F7F1-24E0-6AD6AB1DADEB}"/>
              </a:ext>
            </a:extLst>
          </p:cNvPr>
          <p:cNvSpPr txBox="1"/>
          <p:nvPr/>
        </p:nvSpPr>
        <p:spPr>
          <a:xfrm>
            <a:off x="7010199" y="593288"/>
            <a:ext cx="513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JKPI 3</a:t>
            </a:r>
            <a:endParaRPr lang="th-TH" sz="1400" b="1" dirty="0">
              <a:solidFill>
                <a:srgbClr val="FFFF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7" name="Rectangle 10">
            <a:extLst>
              <a:ext uri="{FF2B5EF4-FFF2-40B4-BE49-F238E27FC236}">
                <a16:creationId xmlns:a16="http://schemas.microsoft.com/office/drawing/2014/main" id="{2FDEC732-420D-F948-BDE0-257C7A09A2C9}"/>
              </a:ext>
            </a:extLst>
          </p:cNvPr>
          <p:cNvSpPr/>
          <p:nvPr/>
        </p:nvSpPr>
        <p:spPr>
          <a:xfrm>
            <a:off x="8044725" y="1035499"/>
            <a:ext cx="2315033" cy="324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ectangle 16">
            <a:extLst>
              <a:ext uri="{FF2B5EF4-FFF2-40B4-BE49-F238E27FC236}">
                <a16:creationId xmlns:a16="http://schemas.microsoft.com/office/drawing/2014/main" id="{0EE1065A-74E5-2363-0DAE-B1E7ECFA3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0284" y="1147356"/>
            <a:ext cx="1551257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17">
            <a:extLst>
              <a:ext uri="{FF2B5EF4-FFF2-40B4-BE49-F238E27FC236}">
                <a16:creationId xmlns:a16="http://schemas.microsoft.com/office/drawing/2014/main" id="{CCCA9558-DC91-D412-C55B-D2F4E4513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0011" y="1818465"/>
            <a:ext cx="1481496" cy="510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0" name="Table 20">
            <a:extLst>
              <a:ext uri="{FF2B5EF4-FFF2-40B4-BE49-F238E27FC236}">
                <a16:creationId xmlns:a16="http://schemas.microsoft.com/office/drawing/2014/main" id="{DAA36D27-8F9F-9B24-0C95-BA6718538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853776"/>
              </p:ext>
            </p:extLst>
          </p:nvPr>
        </p:nvGraphicFramePr>
        <p:xfrm>
          <a:off x="8081729" y="3163238"/>
          <a:ext cx="2232000" cy="982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766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35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36000" marR="36000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36000" marR="36000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36000" marR="36000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36000" marR="36000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313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36000" marR="36000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36000" marR="36000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1" name="Picture 21">
            <a:extLst>
              <a:ext uri="{FF2B5EF4-FFF2-40B4-BE49-F238E27FC236}">
                <a16:creationId xmlns:a16="http://schemas.microsoft.com/office/drawing/2014/main" id="{2935811E-5D81-D179-83D4-84EEF0732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930" y="1135099"/>
            <a:ext cx="622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F5741E0D-4037-6EF1-573A-EDF5721AF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930" y="1779624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Rectangle 27">
            <a:extLst>
              <a:ext uri="{FF2B5EF4-FFF2-40B4-BE49-F238E27FC236}">
                <a16:creationId xmlns:a16="http://schemas.microsoft.com/office/drawing/2014/main" id="{03F21732-4087-5D0E-4353-F213F4011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3309" y="2676569"/>
            <a:ext cx="4030662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ts val="17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ts val="17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ลักษณ์พื้นถิ่นมีมูลค่าเพิ่มขึ้น</a:t>
            </a:r>
          </a:p>
        </p:txBody>
      </p:sp>
      <p:grpSp>
        <p:nvGrpSpPr>
          <p:cNvPr id="45" name="Group 9">
            <a:extLst>
              <a:ext uri="{FF2B5EF4-FFF2-40B4-BE49-F238E27FC236}">
                <a16:creationId xmlns:a16="http://schemas.microsoft.com/office/drawing/2014/main" id="{F1B18401-B669-1011-78E2-C07416A2E4DF}"/>
              </a:ext>
            </a:extLst>
          </p:cNvPr>
          <p:cNvGrpSpPr/>
          <p:nvPr/>
        </p:nvGrpSpPr>
        <p:grpSpPr>
          <a:xfrm>
            <a:off x="10376578" y="644581"/>
            <a:ext cx="1800298" cy="1584000"/>
            <a:chOff x="9754094" y="675128"/>
            <a:chExt cx="2434441" cy="1307643"/>
          </a:xfrm>
        </p:grpSpPr>
        <p:sp>
          <p:nvSpPr>
            <p:cNvPr id="46" name="Rectangle: Rounded Corners 37">
              <a:extLst>
                <a:ext uri="{FF2B5EF4-FFF2-40B4-BE49-F238E27FC236}">
                  <a16:creationId xmlns:a16="http://schemas.microsoft.com/office/drawing/2014/main" id="{95F4B522-8E22-4668-D6DF-83AD2F10F7DC}"/>
                </a:ext>
              </a:extLst>
            </p:cNvPr>
            <p:cNvSpPr/>
            <p:nvPr/>
          </p:nvSpPr>
          <p:spPr>
            <a:xfrm>
              <a:off x="9775002" y="675128"/>
              <a:ext cx="2333639" cy="1307643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TextBox 33">
              <a:extLst>
                <a:ext uri="{FF2B5EF4-FFF2-40B4-BE49-F238E27FC236}">
                  <a16:creationId xmlns:a16="http://schemas.microsoft.com/office/drawing/2014/main" id="{FB5FC0EF-6C2B-1005-8EB6-FB4D56353E18}"/>
                </a:ext>
              </a:extLst>
            </p:cNvPr>
            <p:cNvSpPr txBox="1"/>
            <p:nvPr/>
          </p:nvSpPr>
          <p:spPr>
            <a:xfrm>
              <a:off x="9754094" y="707407"/>
              <a:ext cx="2434441" cy="1116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ประเด็น 5 การท่องเที่ยว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</a:t>
              </a:r>
            </a:p>
            <a:p>
              <a:pPr marL="0" marR="0" lvl="0" indent="0" algn="l" defTabSz="914400" rtl="0" eaLnBrk="1" fontAlgn="auto" latinLnBrk="0" hangingPunct="1">
                <a:lnSpc>
                  <a:spcPts val="12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การท่องเที่ยวเชิงสร้างสรรค์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rPr>
                <a:t>และวัฒนธรรม</a:t>
              </a:r>
              <a:endParaRPr kumimoji="0" lang="th-TH" sz="15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endParaRPr>
            </a:p>
          </p:txBody>
        </p:sp>
      </p:grpSp>
      <p:sp>
        <p:nvSpPr>
          <p:cNvPr id="44" name="Rectangle 31">
            <a:extLst>
              <a:ext uri="{FF2B5EF4-FFF2-40B4-BE49-F238E27FC236}">
                <a16:creationId xmlns:a16="http://schemas.microsoft.com/office/drawing/2014/main" id="{3A94A92D-FBA4-7488-C9A0-A85E73EEA9CB}"/>
              </a:ext>
            </a:extLst>
          </p:cNvPr>
          <p:cNvSpPr/>
          <p:nvPr/>
        </p:nvSpPr>
        <p:spPr>
          <a:xfrm>
            <a:off x="8134081" y="2440438"/>
            <a:ext cx="2088000" cy="2754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+mn-ea"/>
              <a:cs typeface="TH Sarabun New" panose="020B0500040200020003" pitchFamily="34" charset="-34"/>
            </a:endParaRPr>
          </a:p>
        </p:txBody>
      </p:sp>
      <p:grpSp>
        <p:nvGrpSpPr>
          <p:cNvPr id="48" name="Group 13">
            <a:extLst>
              <a:ext uri="{FF2B5EF4-FFF2-40B4-BE49-F238E27FC236}">
                <a16:creationId xmlns:a16="http://schemas.microsoft.com/office/drawing/2014/main" id="{88863F5C-F7A3-F801-0DDD-BC3726C8FF2B}"/>
              </a:ext>
            </a:extLst>
          </p:cNvPr>
          <p:cNvGrpSpPr/>
          <p:nvPr/>
        </p:nvGrpSpPr>
        <p:grpSpPr>
          <a:xfrm>
            <a:off x="10386102" y="2240735"/>
            <a:ext cx="1738816" cy="540000"/>
            <a:chOff x="9738945" y="2584625"/>
            <a:chExt cx="2374289" cy="686856"/>
          </a:xfrm>
        </p:grpSpPr>
        <p:sp>
          <p:nvSpPr>
            <p:cNvPr id="49" name="TextBox 38">
              <a:extLst>
                <a:ext uri="{FF2B5EF4-FFF2-40B4-BE49-F238E27FC236}">
                  <a16:creationId xmlns:a16="http://schemas.microsoft.com/office/drawing/2014/main" id="{6D10166D-AAFC-7E94-3D3E-92CE3A65CE51}"/>
                </a:ext>
              </a:extLst>
            </p:cNvPr>
            <p:cNvSpPr txBox="1"/>
            <p:nvPr/>
          </p:nvSpPr>
          <p:spPr>
            <a:xfrm>
              <a:off x="9772608" y="2589254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50" name="TextBox 34">
              <a:extLst>
                <a:ext uri="{FF2B5EF4-FFF2-40B4-BE49-F238E27FC236}">
                  <a16:creationId xmlns:a16="http://schemas.microsoft.com/office/drawing/2014/main" id="{5D29B5DF-CCE7-2FB4-F9E3-2018F846F8B4}"/>
                </a:ext>
              </a:extLst>
            </p:cNvPr>
            <p:cNvSpPr txBox="1"/>
            <p:nvPr/>
          </p:nvSpPr>
          <p:spPr>
            <a:xfrm>
              <a:off x="9738945" y="2584625"/>
              <a:ext cx="2374289" cy="686856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3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2 </a:t>
              </a:r>
            </a:p>
            <a:p>
              <a:pPr marL="0" marR="0" lvl="0" indent="0" algn="l" defTabSz="914400" rtl="0" eaLnBrk="1" fontAlgn="auto" latinLnBrk="0" hangingPunct="1">
                <a:lnSpc>
                  <a:spcPts val="13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-4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Times New Roman" panose="02020603050405020304" pitchFamily="18" charset="0"/>
                  <a:cs typeface="TH SarabunIT๙" panose="020B0500040200020003" pitchFamily="34" charset="-34"/>
                </a:rPr>
                <a:t>การพัฒนาคุณภาพแหล่งท่องเที่ยว </a:t>
              </a: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Times New Roman" panose="02020603050405020304" pitchFamily="18" charset="0"/>
                  <a:cs typeface="TH SarabunIT๙" panose="020B0500040200020003" pitchFamily="34" charset="-34"/>
                </a:rPr>
                <a:t>สินค้า และบริการด้านการท่องเที่ยว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" name="Group 2">
            <a:extLst>
              <a:ext uri="{FF2B5EF4-FFF2-40B4-BE49-F238E27FC236}">
                <a16:creationId xmlns:a16="http://schemas.microsoft.com/office/drawing/2014/main" id="{E307E40C-2DF1-55F3-215D-7B61AF432EE4}"/>
              </a:ext>
            </a:extLst>
          </p:cNvPr>
          <p:cNvGrpSpPr/>
          <p:nvPr/>
        </p:nvGrpSpPr>
        <p:grpSpPr>
          <a:xfrm>
            <a:off x="9477190" y="504636"/>
            <a:ext cx="764577" cy="577368"/>
            <a:chOff x="816876" y="1907828"/>
            <a:chExt cx="490134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0BABD6-8890-C560-3095-95B0BC921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6">
              <a:extLst>
                <a:ext uri="{FF2B5EF4-FFF2-40B4-BE49-F238E27FC236}">
                  <a16:creationId xmlns:a16="http://schemas.microsoft.com/office/drawing/2014/main" id="{49D33CB3-7315-D20F-4022-812373A29DF5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cs typeface="TH Sarabun New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cs typeface="TH Sarabun New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endParaRPr>
            </a:p>
          </p:txBody>
        </p:sp>
      </p:grpSp>
      <p:sp>
        <p:nvSpPr>
          <p:cNvPr id="60" name="TextBox 62">
            <a:extLst>
              <a:ext uri="{FF2B5EF4-FFF2-40B4-BE49-F238E27FC236}">
                <a16:creationId xmlns:a16="http://schemas.microsoft.com/office/drawing/2014/main" id="{C5B70556-D870-13A7-07DA-480AB151AC8E}"/>
              </a:ext>
            </a:extLst>
          </p:cNvPr>
          <p:cNvSpPr txBox="1"/>
          <p:nvPr/>
        </p:nvSpPr>
        <p:spPr>
          <a:xfrm>
            <a:off x="10359759" y="4146106"/>
            <a:ext cx="1782578" cy="5832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1800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9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19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9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     </a:t>
            </a:r>
            <a:r>
              <a:rPr kumimoji="0" lang="th-TH" sz="1190" b="0" i="0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ทุกกรมในกระทรวงเกษตรฯ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CDC9F05A-D336-975B-FC85-B7EB33DF6DA9}"/>
              </a:ext>
            </a:extLst>
          </p:cNvPr>
          <p:cNvSpPr txBox="1"/>
          <p:nvPr/>
        </p:nvSpPr>
        <p:spPr>
          <a:xfrm>
            <a:off x="10410755" y="2770179"/>
            <a:ext cx="1692000" cy="1512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00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ระบุหัว</a:t>
            </a:r>
            <a:r>
              <a:rPr lang="th-TH" sz="1100" b="1" kern="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อย่อยภายใต้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IT๙" panose="020B0500040200020003" pitchFamily="34" charset="-34"/>
              </a:rPr>
              <a:t>2.1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Cordia New" panose="020B0304020202020204" pitchFamily="34" charset="-34"/>
                <a:cs typeface="TH SarabunIT๙" panose="020B0500040200020003" pitchFamily="34" charset="-34"/>
              </a:rPr>
              <a:t>การพัฒนา ปรับปรุงและต่อยอดแหล่ง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00" dirty="0">
                <a:solidFill>
                  <a:prstClr val="black"/>
                </a:solidFill>
                <a:latin typeface="TH Sarabun PSK"/>
                <a:ea typeface="Cordia New" panose="020B0304020202020204" pitchFamily="34" charset="-34"/>
                <a:cs typeface="TH SarabunIT๙" panose="020B0500040200020003" pitchFamily="34" charset="-34"/>
              </a:rPr>
              <a:t>    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Cordia New" panose="020B0304020202020204" pitchFamily="34" charset="-34"/>
                <a:cs typeface="TH SarabunIT๙" panose="020B0500040200020003" pitchFamily="34" charset="-34"/>
              </a:rPr>
              <a:t>ท่องเที่ยว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2.2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Cordia New" panose="020B0304020202020204" pitchFamily="34" charset="-34"/>
                <a:cs typeface="TH Sarabun New" panose="020B0500040200020003" pitchFamily="34" charset="-34"/>
              </a:rPr>
              <a:t>การบริหารจัดการกิจกรรมท่องเที่ยว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00" dirty="0">
                <a:solidFill>
                  <a:prstClr val="black"/>
                </a:solidFill>
                <a:latin typeface="TH Sarabun New" panose="020B0500040200020003" pitchFamily="34" charset="-34"/>
                <a:ea typeface="Cordia New" panose="020B0304020202020204" pitchFamily="34" charset="-34"/>
                <a:cs typeface="TH Sarabun New" panose="020B0500040200020003" pitchFamily="34" charset="-34"/>
              </a:rPr>
              <a:t>    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Cordia New" panose="020B0304020202020204" pitchFamily="34" charset="-34"/>
                <a:cs typeface="TH Sarabun New" panose="020B0500040200020003" pitchFamily="34" charset="-34"/>
              </a:rPr>
              <a:t>เชิงธุรกิจ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+mn-ea"/>
              <a:cs typeface="TH Sarabun New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2.3 การพัฒนาการท่องเที่ยวเชิงสุขภาพ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2.4 การส่งเสริมรูปแบบการท่องเที่ยวที่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หลากหลาย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+mn-ea"/>
              <a:cs typeface="TH Sarabun New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2.5 การยกระดับ เพิ่มมูลค่าให้กับสินค้า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1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บริการ และแหล่งท่องเที่ยว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+mn-ea"/>
              <a:cs typeface="TH Sarabun New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rPr>
              <a:t>2.6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IT๙" panose="020B0500040200020003" pitchFamily="34" charset="-34"/>
              </a:rPr>
              <a:t>การจดทะเบียนทรัพย์สินทางปัญญา</a:t>
            </a:r>
          </a:p>
        </p:txBody>
      </p:sp>
      <p:sp>
        <p:nvSpPr>
          <p:cNvPr id="61" name="Slide Number Placeholder 13">
            <a:extLst>
              <a:ext uri="{FF2B5EF4-FFF2-40B4-BE49-F238E27FC236}">
                <a16:creationId xmlns:a16="http://schemas.microsoft.com/office/drawing/2014/main" id="{4964ED63-995E-3484-9D3F-6874A505A08A}"/>
              </a:ext>
            </a:extLst>
          </p:cNvPr>
          <p:cNvSpPr txBox="1">
            <a:spLocks/>
          </p:cNvSpPr>
          <p:nvPr/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3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51286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925005"/>
              </p:ext>
            </p:extLst>
          </p:nvPr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281149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19407" y="3417244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17147" y="2925763"/>
            <a:ext cx="214359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16657" y="5423372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73657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667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580064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2175420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4654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6667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9604" y="1601577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941386"/>
            <a:ext cx="2164375" cy="26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10819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414007"/>
              </p:ext>
            </p:extLst>
          </p:nvPr>
        </p:nvGraphicFramePr>
        <p:xfrm>
          <a:off x="8804416" y="25973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683" y="15222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516" y="1918533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9161" y="2364045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391859" y="2144969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8982075" y="591844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 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941692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088161"/>
              </p:ext>
            </p:extLst>
          </p:nvPr>
        </p:nvGraphicFramePr>
        <p:xfrm>
          <a:off x="131347" y="24011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18071"/>
            <a:ext cx="9964722" cy="432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643576"/>
            <a:ext cx="911619" cy="338555"/>
            <a:chOff x="2960452" y="119825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9825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393616"/>
              </p:ext>
            </p:extLst>
          </p:nvPr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600929"/>
              </p:ext>
            </p:extLst>
          </p:nvPr>
        </p:nvGraphicFramePr>
        <p:xfrm>
          <a:off x="7583808" y="4254200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b="0" i="0" u="none" strike="noStrike" noProof="0" dirty="0" err="1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 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/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Group 2">
            <a:extLst>
              <a:ext uri="{FF2B5EF4-FFF2-40B4-BE49-F238E27FC236}">
                <a16:creationId xmlns:a16="http://schemas.microsoft.com/office/drawing/2014/main" id="{F3963D58-4678-3684-EF0D-D674AE02ADE1}"/>
              </a:ext>
            </a:extLst>
          </p:cNvPr>
          <p:cNvGrpSpPr/>
          <p:nvPr/>
        </p:nvGrpSpPr>
        <p:grpSpPr>
          <a:xfrm>
            <a:off x="6555084" y="572434"/>
            <a:ext cx="764577" cy="577368"/>
            <a:chOff x="816876" y="1907828"/>
            <a:chExt cx="490134" cy="289957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9B6F9AE-DDBA-4B0A-C6AC-1812B6EE23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36EB29F5-7E20-D161-B0A1-FE709F000B36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1" name="กลุ่ม 20">
            <a:extLst>
              <a:ext uri="{FF2B5EF4-FFF2-40B4-BE49-F238E27FC236}">
                <a16:creationId xmlns:a16="http://schemas.microsoft.com/office/drawing/2014/main" id="{8EEE595D-79F1-D628-C450-F75D95AE5BDF}"/>
              </a:ext>
            </a:extLst>
          </p:cNvPr>
          <p:cNvGrpSpPr/>
          <p:nvPr/>
        </p:nvGrpSpPr>
        <p:grpSpPr>
          <a:xfrm>
            <a:off x="0" y="-8133"/>
            <a:ext cx="12215748" cy="610080"/>
            <a:chOff x="0" y="-8133"/>
            <a:chExt cx="12215748" cy="610080"/>
          </a:xfrm>
        </p:grpSpPr>
        <p:grpSp>
          <p:nvGrpSpPr>
            <p:cNvPr id="23" name="Group 8">
              <a:extLst>
                <a:ext uri="{FF2B5EF4-FFF2-40B4-BE49-F238E27FC236}">
                  <a16:creationId xmlns:a16="http://schemas.microsoft.com/office/drawing/2014/main" id="{5C45788D-45BD-ED61-D4D1-46C0908E80AB}"/>
                </a:ext>
              </a:extLst>
            </p:cNvPr>
            <p:cNvGrpSpPr/>
            <p:nvPr/>
          </p:nvGrpSpPr>
          <p:grpSpPr>
            <a:xfrm>
              <a:off x="0" y="-8133"/>
              <a:ext cx="12215748" cy="610080"/>
              <a:chOff x="-38364" y="573594"/>
              <a:chExt cx="12192000" cy="584014"/>
            </a:xfrm>
          </p:grpSpPr>
          <p:sp>
            <p:nvSpPr>
              <p:cNvPr id="28" name="Rectangle 17">
                <a:extLst>
                  <a:ext uri="{FF2B5EF4-FFF2-40B4-BE49-F238E27FC236}">
                    <a16:creationId xmlns:a16="http://schemas.microsoft.com/office/drawing/2014/main" id="{ACB0B8F7-4469-4E15-D089-772AA3104B2C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" name="TextBox 20">
                <a:extLst>
                  <a:ext uri="{FF2B5EF4-FFF2-40B4-BE49-F238E27FC236}">
                    <a16:creationId xmlns:a16="http://schemas.microsoft.com/office/drawing/2014/main" id="{8CDC643D-A833-4D06-E4FC-8EFD2DCDDB18}"/>
                  </a:ext>
                </a:extLst>
              </p:cNvPr>
              <p:cNvSpPr txBox="1"/>
              <p:nvPr/>
            </p:nvSpPr>
            <p:spPr>
              <a:xfrm>
                <a:off x="-34190" y="616232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กรมวิชาการ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Rectangle 4">
              <a:extLst>
                <a:ext uri="{FF2B5EF4-FFF2-40B4-BE49-F238E27FC236}">
                  <a16:creationId xmlns:a16="http://schemas.microsoft.com/office/drawing/2014/main" id="{5F83C3BF-77A1-7570-561B-CAE82F7BCF8B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3103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418841"/>
              </p:ext>
            </p:extLst>
          </p:nvPr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027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2022963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4442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5079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5281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2010737"/>
            <a:ext cx="2164375" cy="26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1137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226164"/>
              </p:ext>
            </p:extLst>
          </p:nvPr>
        </p:nvGraphicFramePr>
        <p:xfrm>
          <a:off x="8817664" y="2667021"/>
          <a:ext cx="3318044" cy="130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4669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8800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991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4561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56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32875" y="5717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 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865342"/>
            <a:ext cx="8516379" cy="1259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021551"/>
              </p:ext>
            </p:extLst>
          </p:nvPr>
        </p:nvGraphicFramePr>
        <p:xfrm>
          <a:off x="87056" y="22745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130.53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41340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599070"/>
            <a:ext cx="911619" cy="338555"/>
            <a:chOff x="2960452" y="119825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9825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005015"/>
              </p:ext>
            </p:extLst>
          </p:nvPr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667040"/>
              </p:ext>
            </p:extLst>
          </p:nvPr>
        </p:nvGraphicFramePr>
        <p:xfrm>
          <a:off x="7659819" y="4335327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 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110275"/>
              </p:ext>
            </p:extLst>
          </p:nvPr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1E4053E5-28D3-B8E5-2E34-4A5F04FFEAEE}"/>
              </a:ext>
            </a:extLst>
          </p:cNvPr>
          <p:cNvGrpSpPr/>
          <p:nvPr/>
        </p:nvGrpSpPr>
        <p:grpSpPr>
          <a:xfrm>
            <a:off x="7883297" y="1448248"/>
            <a:ext cx="764577" cy="577368"/>
            <a:chOff x="816876" y="1907828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4E3ECA8-073F-16CA-853D-D66BABE26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6">
              <a:extLst>
                <a:ext uri="{FF2B5EF4-FFF2-40B4-BE49-F238E27FC236}">
                  <a16:creationId xmlns:a16="http://schemas.microsoft.com/office/drawing/2014/main" id="{B4CA52B3-3D9E-916E-981E-C5891C7375B7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กลุ่ม 26">
            <a:extLst>
              <a:ext uri="{FF2B5EF4-FFF2-40B4-BE49-F238E27FC236}">
                <a16:creationId xmlns:a16="http://schemas.microsoft.com/office/drawing/2014/main" id="{BFEB9DB2-AD69-CF5D-9D34-EE0B47546E5C}"/>
              </a:ext>
            </a:extLst>
          </p:cNvPr>
          <p:cNvGrpSpPr/>
          <p:nvPr/>
        </p:nvGrpSpPr>
        <p:grpSpPr>
          <a:xfrm>
            <a:off x="0" y="-8133"/>
            <a:ext cx="12215748" cy="637240"/>
            <a:chOff x="0" y="-8133"/>
            <a:chExt cx="12215748" cy="637240"/>
          </a:xfrm>
        </p:grpSpPr>
        <p:grpSp>
          <p:nvGrpSpPr>
            <p:cNvPr id="29" name="Group 8">
              <a:extLst>
                <a:ext uri="{FF2B5EF4-FFF2-40B4-BE49-F238E27FC236}">
                  <a16:creationId xmlns:a16="http://schemas.microsoft.com/office/drawing/2014/main" id="{07E473D9-B124-EB20-E641-F5F5E8E0236C}"/>
                </a:ext>
              </a:extLst>
            </p:cNvPr>
            <p:cNvGrpSpPr/>
            <p:nvPr/>
          </p:nvGrpSpPr>
          <p:grpSpPr>
            <a:xfrm>
              <a:off x="0" y="-8133"/>
              <a:ext cx="12215748" cy="637240"/>
              <a:chOff x="-38364" y="573594"/>
              <a:chExt cx="12192000" cy="610013"/>
            </a:xfrm>
          </p:grpSpPr>
          <p:sp>
            <p:nvSpPr>
              <p:cNvPr id="31" name="Rectangle 17">
                <a:extLst>
                  <a:ext uri="{FF2B5EF4-FFF2-40B4-BE49-F238E27FC236}">
                    <a16:creationId xmlns:a16="http://schemas.microsoft.com/office/drawing/2014/main" id="{C0A29692-4178-0CE1-F5C6-02429EF3978D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TextBox 20">
                <a:extLst>
                  <a:ext uri="{FF2B5EF4-FFF2-40B4-BE49-F238E27FC236}">
                    <a16:creationId xmlns:a16="http://schemas.microsoft.com/office/drawing/2014/main" id="{5847C6B7-17EA-CEB2-8DC8-33ED7025531E}"/>
                  </a:ext>
                </a:extLst>
              </p:cNvPr>
              <p:cNvSpPr txBox="1"/>
              <p:nvPr/>
            </p:nvSpPr>
            <p:spPr>
              <a:xfrm>
                <a:off x="-34190" y="642231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กรมวิชาการเกษตร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0" name="Rectangle 4">
              <a:extLst>
                <a:ext uri="{FF2B5EF4-FFF2-40B4-BE49-F238E27FC236}">
                  <a16:creationId xmlns:a16="http://schemas.microsoft.com/office/drawing/2014/main" id="{414931BE-C44A-4971-DE78-5BE7264A8686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3758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13277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752990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058364"/>
              </p:ext>
            </p:extLst>
          </p:nvPr>
        </p:nvGraphicFramePr>
        <p:xfrm>
          <a:off x="284163" y="1054443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64093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92806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7546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638768"/>
            <a:ext cx="21510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96231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86518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61243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13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73224"/>
            <a:ext cx="2230438" cy="396000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5641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646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966212"/>
              </p:ext>
            </p:extLst>
          </p:nvPr>
        </p:nvGraphicFramePr>
        <p:xfrm>
          <a:off x="8800147" y="2851436"/>
          <a:ext cx="3368041" cy="1237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  <a:defRPr/>
                      </a:pPr>
                      <a:endParaRPr lang="en-US" sz="600" kern="12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420872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8669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55214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8987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552133"/>
            <a:ext cx="6215592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4</a:t>
            </a: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090769"/>
              </p:ext>
            </p:extLst>
          </p:nvPr>
        </p:nvGraphicFramePr>
        <p:xfrm>
          <a:off x="122835" y="2111819"/>
          <a:ext cx="8636673" cy="2031312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46455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</a:t>
                      </a:r>
                      <a:endParaRPr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32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831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56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40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589707"/>
            <a:ext cx="1221809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702709"/>
              </p:ext>
            </p:extLst>
          </p:nvPr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8" y="6471327"/>
            <a:ext cx="9964721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621657"/>
              </p:ext>
            </p:extLst>
          </p:nvPr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633218"/>
            <a:ext cx="1251716" cy="288003"/>
            <a:chOff x="2137172" y="2910487"/>
            <a:chExt cx="715155" cy="153161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28343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625355"/>
            <a:ext cx="593174" cy="307777"/>
            <a:chOff x="233162" y="2682464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5258" y="2682464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771696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5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9001250" y="579869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Group 2">
            <a:extLst>
              <a:ext uri="{FF2B5EF4-FFF2-40B4-BE49-F238E27FC236}">
                <a16:creationId xmlns:a16="http://schemas.microsoft.com/office/drawing/2014/main" id="{B053A680-CFF0-06CA-62A5-13BA72F8E479}"/>
              </a:ext>
            </a:extLst>
          </p:cNvPr>
          <p:cNvGrpSpPr/>
          <p:nvPr/>
        </p:nvGrpSpPr>
        <p:grpSpPr>
          <a:xfrm>
            <a:off x="8430935" y="566697"/>
            <a:ext cx="764577" cy="577368"/>
            <a:chOff x="816876" y="1907828"/>
            <a:chExt cx="490134" cy="289957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64296BE-3130-06CF-409A-403CC3AC2E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09545FF3-6687-E3C5-8A65-09257C204B9C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9" name="กลุ่ม 28">
            <a:extLst>
              <a:ext uri="{FF2B5EF4-FFF2-40B4-BE49-F238E27FC236}">
                <a16:creationId xmlns:a16="http://schemas.microsoft.com/office/drawing/2014/main" id="{4E0995EA-4DF4-E5D8-13BC-1FC8AEF5E185}"/>
              </a:ext>
            </a:extLst>
          </p:cNvPr>
          <p:cNvGrpSpPr/>
          <p:nvPr/>
        </p:nvGrpSpPr>
        <p:grpSpPr>
          <a:xfrm>
            <a:off x="0" y="-8133"/>
            <a:ext cx="12215748" cy="610080"/>
            <a:chOff x="0" y="-8133"/>
            <a:chExt cx="12215748" cy="610080"/>
          </a:xfrm>
        </p:grpSpPr>
        <p:grpSp>
          <p:nvGrpSpPr>
            <p:cNvPr id="30" name="Group 8">
              <a:extLst>
                <a:ext uri="{FF2B5EF4-FFF2-40B4-BE49-F238E27FC236}">
                  <a16:creationId xmlns:a16="http://schemas.microsoft.com/office/drawing/2014/main" id="{5596CCB2-2D65-8970-C291-BB09235E210B}"/>
                </a:ext>
              </a:extLst>
            </p:cNvPr>
            <p:cNvGrpSpPr/>
            <p:nvPr/>
          </p:nvGrpSpPr>
          <p:grpSpPr>
            <a:xfrm>
              <a:off x="0" y="-8133"/>
              <a:ext cx="12215748" cy="610080"/>
              <a:chOff x="-38364" y="573594"/>
              <a:chExt cx="12192000" cy="584014"/>
            </a:xfrm>
          </p:grpSpPr>
          <p:sp>
            <p:nvSpPr>
              <p:cNvPr id="32" name="Rectangle 17">
                <a:extLst>
                  <a:ext uri="{FF2B5EF4-FFF2-40B4-BE49-F238E27FC236}">
                    <a16:creationId xmlns:a16="http://schemas.microsoft.com/office/drawing/2014/main" id="{2AF70235-8834-FEF0-3316-8C4AFF49ECA6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FB7E9A74-409A-9AAE-1383-4A3FCC37127C}"/>
                  </a:ext>
                </a:extLst>
              </p:cNvPr>
              <p:cNvSpPr txBox="1"/>
              <p:nvPr/>
            </p:nvSpPr>
            <p:spPr>
              <a:xfrm>
                <a:off x="-34190" y="616232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กรมวิชาการ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1" name="Rectangle 4">
              <a:extLst>
                <a:ext uri="{FF2B5EF4-FFF2-40B4-BE49-F238E27FC236}">
                  <a16:creationId xmlns:a16="http://schemas.microsoft.com/office/drawing/2014/main" id="{0D414049-44C4-62B8-62A5-531039F1567C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6107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34A3BE65-2150-D2EA-04D3-715929B319A5}"/>
              </a:ext>
            </a:extLst>
          </p:cNvPr>
          <p:cNvSpPr txBox="1"/>
          <p:nvPr/>
        </p:nvSpPr>
        <p:spPr>
          <a:xfrm>
            <a:off x="244444" y="1395217"/>
            <a:ext cx="10474859" cy="53671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89C0C8A-E1D2-BF02-8A67-D76F98FE0961}"/>
              </a:ext>
            </a:extLst>
          </p:cNvPr>
          <p:cNvSpPr txBox="1"/>
          <p:nvPr/>
        </p:nvSpPr>
        <p:spPr>
          <a:xfrm>
            <a:off x="0" y="-8333"/>
            <a:ext cx="12192000" cy="90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443702"/>
            <a:ext cx="2229133" cy="432000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510920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7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81902" y="561005"/>
            <a:ext cx="1015572" cy="745094"/>
            <a:chOff x="12240605" y="1307654"/>
            <a:chExt cx="1107285" cy="671706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67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6565820"/>
              </p:ext>
            </p:extLst>
          </p:nvPr>
        </p:nvGraphicFramePr>
        <p:xfrm>
          <a:off x="425107" y="5241489"/>
          <a:ext cx="7468666" cy="96130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728863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1847982319"/>
                    </a:ext>
                  </a:extLst>
                </a:gridCol>
                <a:gridCol w="7222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323438" y="1395217"/>
            <a:ext cx="767981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งานบริการ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กระบวนงานบริการภาครัฐของแต่ละกรณีที่ให้บริการ (เช่น ขอใหม่ ขอต่ออายุ ขอแก้ไขเปลี่ยนแปลง ขอโอน ขอยกเลิก เป็นต้น) 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ระบบ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Citizen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Portal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(แอปพลิเคชัน “ทางรัฐ”) และ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Biz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Portal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* ซึ่งเป็นแพลตฟอร์มกลางของงานบริการภาครัฐ 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25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510048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จำนวนงานบริการ</a:t>
            </a:r>
          </a:p>
        </p:txBody>
      </p:sp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1906635" y="4008690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grpSp>
        <p:nvGrpSpPr>
          <p:cNvPr id="31" name="กลุ่ม 30">
            <a:extLst>
              <a:ext uri="{FF2B5EF4-FFF2-40B4-BE49-F238E27FC236}">
                <a16:creationId xmlns:a16="http://schemas.microsoft.com/office/drawing/2014/main" id="{0B75D8DA-87E9-C6C2-8F88-834BF04D14FF}"/>
              </a:ext>
            </a:extLst>
          </p:cNvPr>
          <p:cNvGrpSpPr/>
          <p:nvPr/>
        </p:nvGrpSpPr>
        <p:grpSpPr>
          <a:xfrm>
            <a:off x="-9053" y="-16455"/>
            <a:ext cx="12215748" cy="619133"/>
            <a:chOff x="0" y="-8133"/>
            <a:chExt cx="12215748" cy="619133"/>
          </a:xfrm>
        </p:grpSpPr>
        <p:grpSp>
          <p:nvGrpSpPr>
            <p:cNvPr id="25" name="Group 8">
              <a:extLst>
                <a:ext uri="{FF2B5EF4-FFF2-40B4-BE49-F238E27FC236}">
                  <a16:creationId xmlns:a16="http://schemas.microsoft.com/office/drawing/2014/main" id="{9C922E79-615C-DF70-2E8F-26DC2524551D}"/>
                </a:ext>
              </a:extLst>
            </p:cNvPr>
            <p:cNvGrpSpPr/>
            <p:nvPr/>
          </p:nvGrpSpPr>
          <p:grpSpPr>
            <a:xfrm>
              <a:off x="0" y="-8133"/>
              <a:ext cx="12215748" cy="619133"/>
              <a:chOff x="-38364" y="573594"/>
              <a:chExt cx="12192000" cy="592680"/>
            </a:xfrm>
          </p:grpSpPr>
          <p:sp>
            <p:nvSpPr>
              <p:cNvPr id="29" name="Rectangle 17">
                <a:extLst>
                  <a:ext uri="{FF2B5EF4-FFF2-40B4-BE49-F238E27FC236}">
                    <a16:creationId xmlns:a16="http://schemas.microsoft.com/office/drawing/2014/main" id="{D7FA6BF9-3462-220C-7F82-4049FDEEC743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0">
                <a:extLst>
                  <a:ext uri="{FF2B5EF4-FFF2-40B4-BE49-F238E27FC236}">
                    <a16:creationId xmlns:a16="http://schemas.microsoft.com/office/drawing/2014/main" id="{758669BD-71EF-E8CD-91BB-0DCF0B95E76E}"/>
                  </a:ext>
                </a:extLst>
              </p:cNvPr>
              <p:cNvSpPr txBox="1"/>
              <p:nvPr/>
            </p:nvSpPr>
            <p:spPr>
              <a:xfrm>
                <a:off x="-34190" y="624898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กรมวิชาการ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1" name="Rectangle 4">
              <a:extLst>
                <a:ext uri="{FF2B5EF4-FFF2-40B4-BE49-F238E27FC236}">
                  <a16:creationId xmlns:a16="http://schemas.microsoft.com/office/drawing/2014/main" id="{7D389618-85A0-FF0A-0478-43178D582714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6" name="Google Shape;253;p8">
            <a:extLst>
              <a:ext uri="{FF2B5EF4-FFF2-40B4-BE49-F238E27FC236}">
                <a16:creationId xmlns:a16="http://schemas.microsoft.com/office/drawing/2014/main" id="{E127362D-2C0D-5B65-8B42-0FD0B8E2FAAB}"/>
              </a:ext>
            </a:extLst>
          </p:cNvPr>
          <p:cNvSpPr/>
          <p:nvPr/>
        </p:nvSpPr>
        <p:spPr>
          <a:xfrm>
            <a:off x="2075" y="6435114"/>
            <a:ext cx="9964721" cy="432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ea typeface="Sarabun"/>
              <a:cs typeface="TH Sarabun New" panose="020B0500040200020003" pitchFamily="34" charset="-34"/>
              <a:sym typeface="Sarabun"/>
            </a:endParaRPr>
          </a:p>
        </p:txBody>
      </p:sp>
      <p:sp>
        <p:nvSpPr>
          <p:cNvPr id="2" name="กล่องข้อความ 256">
            <a:extLst>
              <a:ext uri="{FF2B5EF4-FFF2-40B4-BE49-F238E27FC236}">
                <a16:creationId xmlns:a16="http://schemas.microsoft.com/office/drawing/2014/main" id="{7DA827C4-EA6F-A64C-7777-34C1B7A63251}"/>
              </a:ext>
            </a:extLst>
          </p:cNvPr>
          <p:cNvSpPr txBox="1"/>
          <p:nvPr/>
        </p:nvSpPr>
        <p:spPr>
          <a:xfrm>
            <a:off x="109289" y="682947"/>
            <a:ext cx="11031121" cy="397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5.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378283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สำนักงานพัฒนารัฐบาลดิจิทัล (องค์การมหาชน) อยู่ระหว่างปรับระบบ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Biz Portal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ที่เดิมให้บริการผ่านเว็บไซต์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https://bizportal.go.th 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26351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ED2C82A3-11AC-D37C-1372-5112C7A0F247}"/>
              </a:ext>
            </a:extLst>
          </p:cNvPr>
          <p:cNvSpPr txBox="1"/>
          <p:nvPr/>
        </p:nvSpPr>
        <p:spPr>
          <a:xfrm>
            <a:off x="-13648" y="893603"/>
            <a:ext cx="12299200" cy="59643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60AF8DD-BB61-A388-61F8-4FBA45D13FF6}"/>
              </a:ext>
            </a:extLst>
          </p:cNvPr>
          <p:cNvSpPr txBox="1"/>
          <p:nvPr/>
        </p:nvSpPr>
        <p:spPr>
          <a:xfrm>
            <a:off x="-8570" y="-21478"/>
            <a:ext cx="12205648" cy="936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128900" y="42073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80973" y="6434649"/>
            <a:ext cx="2304000" cy="432000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83763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112945" y="616644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501242"/>
              </p:ext>
            </p:extLst>
          </p:nvPr>
        </p:nvGraphicFramePr>
        <p:xfrm>
          <a:off x="270141" y="1041344"/>
          <a:ext cx="11651717" cy="1577485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spc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spc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spc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spc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spc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spc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803337"/>
              </p:ext>
            </p:extLst>
          </p:nvPr>
        </p:nvGraphicFramePr>
        <p:xfrm>
          <a:off x="288851" y="2901446"/>
          <a:ext cx="11614296" cy="3243072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5783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4264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681302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506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2) </a:t>
                      </a:r>
                      <a:r>
                        <a:rPr lang="th-TH" sz="1200" spc="-3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Credential </a:t>
                      </a:r>
                      <a:r>
                        <a:rPr lang="th-TH" sz="1200" spc="-3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 dirty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 dirty="0">
                        <a:solidFill>
                          <a:srgbClr val="FF0000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4264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UAT Environment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ที่ผ่านแล้ว จาก สพร. 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4264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Pre-Production Environment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506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50689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9" name="Google Shape;253;p8">
            <a:extLst>
              <a:ext uri="{FF2B5EF4-FFF2-40B4-BE49-F238E27FC236}">
                <a16:creationId xmlns:a16="http://schemas.microsoft.com/office/drawing/2014/main" id="{913C73BF-830B-EEAD-2DA6-FC6D11ACDB28}"/>
              </a:ext>
            </a:extLst>
          </p:cNvPr>
          <p:cNvSpPr/>
          <p:nvPr/>
        </p:nvSpPr>
        <p:spPr>
          <a:xfrm>
            <a:off x="2075" y="6435114"/>
            <a:ext cx="9964721" cy="432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ea typeface="Sarabun"/>
              <a:cs typeface="TH Sarabun New" panose="020B0500040200020003" pitchFamily="34" charset="-34"/>
              <a:sym typeface="Sarabun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แล้วทุกกระบวนงาน (รายกรณี) 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16274" y="6421477"/>
            <a:ext cx="9532395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 โดยรายงานผลฯ ไปยังสำนักงาน 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ก.พ.ร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. ภายใน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คะแนนของตัวชี้วัดนี้</a:t>
            </a:r>
          </a:p>
        </p:txBody>
      </p:sp>
    </p:spTree>
    <p:extLst>
      <p:ext uri="{BB962C8B-B14F-4D97-AF65-F5344CB8AC3E}">
        <p14:creationId xmlns:p14="http://schemas.microsoft.com/office/powerpoint/2010/main" val="4221964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1DEFD-2E5B-F316-5E35-1D1AA4042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1DEDFC9D-9CF1-8238-DDB9-D2DFF1C83F14}"/>
              </a:ext>
            </a:extLst>
          </p:cNvPr>
          <p:cNvSpPr txBox="1"/>
          <p:nvPr/>
        </p:nvSpPr>
        <p:spPr>
          <a:xfrm>
            <a:off x="-11" y="-18110"/>
            <a:ext cx="12204000" cy="6876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F11B33-05E9-2D30-9555-256DE2403E46}"/>
              </a:ext>
            </a:extLst>
          </p:cNvPr>
          <p:cNvSpPr/>
          <p:nvPr/>
        </p:nvSpPr>
        <p:spPr>
          <a:xfrm>
            <a:off x="-4595" y="-15861"/>
            <a:ext cx="12204000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1B5680-B863-7AD2-C1BE-828342DA06FB}"/>
              </a:ext>
            </a:extLst>
          </p:cNvPr>
          <p:cNvSpPr txBox="1"/>
          <p:nvPr/>
        </p:nvSpPr>
        <p:spPr>
          <a:xfrm>
            <a:off x="56470" y="56563"/>
            <a:ext cx="1137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68400" algn="l"/>
              </a:tabLst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อย่างแบบฟอร์มรายงานผลการพัฒนาบุคลากรไอทีหรือบุคลากรผู้ปฏิบัติงานด้านดิจิทัลของส่วนราชการเพื่อยกระดับทักษะดิจิทัล</a:t>
            </a: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D0ACF93A-73FB-8386-DC82-12800A2510B4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6BDE54-0DFC-4038-1232-66EA80791F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FA24EDB-F3AE-00C5-6BFE-DB6A9E2A91C9}"/>
              </a:ext>
            </a:extLst>
          </p:cNvPr>
          <p:cNvGrpSpPr/>
          <p:nvPr/>
        </p:nvGrpSpPr>
        <p:grpSpPr>
          <a:xfrm>
            <a:off x="1554896" y="814812"/>
            <a:ext cx="9381690" cy="5556861"/>
            <a:chOff x="1905002" y="1222522"/>
            <a:chExt cx="8632369" cy="545042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FD1403F-8E90-443A-FA33-FBB7515F17B3}"/>
                </a:ext>
              </a:extLst>
            </p:cNvPr>
            <p:cNvGrpSpPr/>
            <p:nvPr/>
          </p:nvGrpSpPr>
          <p:grpSpPr>
            <a:xfrm>
              <a:off x="2143007" y="1420808"/>
              <a:ext cx="8143991" cy="5197705"/>
              <a:chOff x="2143009" y="1707128"/>
              <a:chExt cx="7905982" cy="4880290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86028D70-24A6-8F4A-DC28-FCC363ECA0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7394" t="13208" r="8089" b="14000"/>
              <a:stretch>
                <a:fillRect/>
              </a:stretch>
            </p:blipFill>
            <p:spPr>
              <a:xfrm>
                <a:off x="2143009" y="2046513"/>
                <a:ext cx="7905982" cy="4540905"/>
              </a:xfrm>
              <a:prstGeom prst="rect">
                <a:avLst/>
              </a:prstGeom>
            </p:spPr>
          </p:pic>
          <p:sp>
            <p:nvSpPr>
              <p:cNvPr id="9" name="กล่องข้อความ 256">
                <a:extLst>
                  <a:ext uri="{FF2B5EF4-FFF2-40B4-BE49-F238E27FC236}">
                    <a16:creationId xmlns:a16="http://schemas.microsoft.com/office/drawing/2014/main" id="{35A9A177-1B23-9F82-EB38-19FEC3195610}"/>
                  </a:ext>
                </a:extLst>
              </p:cNvPr>
              <p:cNvSpPr txBox="1"/>
              <p:nvPr/>
            </p:nvSpPr>
            <p:spPr>
              <a:xfrm>
                <a:off x="2143009" y="1707128"/>
                <a:ext cx="7905982" cy="2960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แบบฟอร์มรายงานผลการพัฒนา</a:t>
                </a:r>
                <a:r>
                  <a:rPr kumimoji="0" lang="th-TH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บุคลากรไอทีหรือบุคลากรผู้ปฏิบัติงานด้านดิจิทัลของส่วนราชการเพื่อยกระดับทักษะดิจิทัล</a:t>
                </a: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AC3D78D5-7799-5284-9767-3A27F5E08803}"/>
                </a:ext>
              </a:extLst>
            </p:cNvPr>
            <p:cNvSpPr/>
            <p:nvPr/>
          </p:nvSpPr>
          <p:spPr>
            <a:xfrm>
              <a:off x="1905002" y="1222522"/>
              <a:ext cx="8632369" cy="5450422"/>
            </a:xfrm>
            <a:prstGeom prst="roundRect">
              <a:avLst>
                <a:gd name="adj" fmla="val 4322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4254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4AA05-976F-1AA5-C227-F7DB3DA83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CCB54FA-8A95-5ADA-B0D3-06BAF1B61E52}"/>
              </a:ext>
            </a:extLst>
          </p:cNvPr>
          <p:cNvSpPr txBox="1"/>
          <p:nvPr/>
        </p:nvSpPr>
        <p:spPr>
          <a:xfrm>
            <a:off x="-13648" y="-15861"/>
            <a:ext cx="12205648" cy="687386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9E57AF-2EFF-CADE-0C46-EA73FBEB5CBD}"/>
              </a:ext>
            </a:extLst>
          </p:cNvPr>
          <p:cNvSpPr/>
          <p:nvPr/>
        </p:nvSpPr>
        <p:spPr>
          <a:xfrm>
            <a:off x="-13648" y="-15861"/>
            <a:ext cx="12222000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A8E4D7EB-D385-2AE8-0B39-9EAFF1931C5F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AB67EB-3C6C-1ABC-69C2-AF625B2639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34C06A3-2BEB-0522-F1B6-94B4B9597EC4}"/>
              </a:ext>
            </a:extLst>
          </p:cNvPr>
          <p:cNvGrpSpPr/>
          <p:nvPr/>
        </p:nvGrpSpPr>
        <p:grpSpPr>
          <a:xfrm>
            <a:off x="851742" y="832039"/>
            <a:ext cx="9383269" cy="5570164"/>
            <a:chOff x="530685" y="1211636"/>
            <a:chExt cx="9383269" cy="557016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C9C6680-6BB6-F80E-A262-B8CFCF7B6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17011"/>
            <a:stretch>
              <a:fillRect/>
            </a:stretch>
          </p:blipFill>
          <p:spPr>
            <a:xfrm>
              <a:off x="530685" y="1312844"/>
              <a:ext cx="9383269" cy="5390172"/>
            </a:xfrm>
            <a:prstGeom prst="rect">
              <a:avLst/>
            </a:prstGeom>
          </p:spPr>
        </p:pic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AA23974C-CF44-1715-8E5F-3FFF398EC21F}"/>
                </a:ext>
              </a:extLst>
            </p:cNvPr>
            <p:cNvSpPr/>
            <p:nvPr/>
          </p:nvSpPr>
          <p:spPr>
            <a:xfrm>
              <a:off x="530685" y="1211636"/>
              <a:ext cx="9383269" cy="5570164"/>
            </a:xfrm>
            <a:prstGeom prst="roundRect">
              <a:avLst>
                <a:gd name="adj" fmla="val 4322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80425AA-E8A4-80A2-53A7-066168AA26F8}"/>
              </a:ext>
            </a:extLst>
          </p:cNvPr>
          <p:cNvSpPr txBox="1"/>
          <p:nvPr/>
        </p:nvSpPr>
        <p:spPr>
          <a:xfrm>
            <a:off x="56472" y="56563"/>
            <a:ext cx="11405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68400" algn="l"/>
              </a:tabLst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อย่างแบบฟอร์มรายงานผลการพัฒนาบุคลากรไอทีหรือบุคลากรผู้ปฏิบัติงานด้านดิจิทัลของส่วนราชการเพื่อยกระดับทักษะดิจิทัล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597C6D-EBA3-0FB1-5DB2-71295E4D1968}"/>
              </a:ext>
            </a:extLst>
          </p:cNvPr>
          <p:cNvSpPr txBox="1"/>
          <p:nvPr/>
        </p:nvSpPr>
        <p:spPr>
          <a:xfrm>
            <a:off x="10372691" y="5648830"/>
            <a:ext cx="16827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Download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แบบฟอร์มรายงานผลการพัฒนาบุคลากร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1BBC613A-20DC-09CF-CD39-9C867C0D7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060" y="401067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1798B5F8-C34A-33A9-223A-85F687522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191" y="4090933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4199B8F-F9A0-29AA-E5BD-BD200729F033}"/>
              </a:ext>
            </a:extLst>
          </p:cNvPr>
          <p:cNvSpPr txBox="1"/>
          <p:nvPr/>
        </p:nvSpPr>
        <p:spPr>
          <a:xfrm>
            <a:off x="10236083" y="5405718"/>
            <a:ext cx="19559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https://eoffice.opdc.go.th/d/5a36986a</a:t>
            </a:r>
          </a:p>
        </p:txBody>
      </p:sp>
    </p:spTree>
    <p:extLst>
      <p:ext uri="{BB962C8B-B14F-4D97-AF65-F5344CB8AC3E}">
        <p14:creationId xmlns:p14="http://schemas.microsoft.com/office/powerpoint/2010/main" val="1058717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360F0-F6E8-24CD-D34F-C3709295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0AC6DDD-5C08-50D5-7027-4284E8295F72}"/>
              </a:ext>
            </a:extLst>
          </p:cNvPr>
          <p:cNvSpPr txBox="1"/>
          <p:nvPr/>
        </p:nvSpPr>
        <p:spPr>
          <a:xfrm>
            <a:off x="-13648" y="-15861"/>
            <a:ext cx="12205648" cy="687386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206CAD-0A5E-77B3-27AE-9B5C1DED8C24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E3F0AB3-5E35-1868-4CC4-F7E4D66E9B58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E9CBEA-F290-E969-25EC-D7ED1D1A6B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9A915547-7CFD-490F-150B-2BE1FAA6FFDB}"/>
              </a:ext>
            </a:extLst>
          </p:cNvPr>
          <p:cNvGrpSpPr/>
          <p:nvPr/>
        </p:nvGrpSpPr>
        <p:grpSpPr>
          <a:xfrm>
            <a:off x="1133928" y="801645"/>
            <a:ext cx="9102155" cy="5645904"/>
            <a:chOff x="1790700" y="1365178"/>
            <a:chExt cx="8496300" cy="5383563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F2DFBA35-0549-176C-38AE-7C7C644A1E20}"/>
                </a:ext>
              </a:extLst>
            </p:cNvPr>
            <p:cNvSpPr/>
            <p:nvPr/>
          </p:nvSpPr>
          <p:spPr>
            <a:xfrm>
              <a:off x="1790700" y="1365178"/>
              <a:ext cx="8496300" cy="5383563"/>
            </a:xfrm>
            <a:prstGeom prst="roundRect">
              <a:avLst>
                <a:gd name="adj" fmla="val 7081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271C5EE-5CDF-19FB-4EE6-5772A5D469C2}"/>
                </a:ext>
              </a:extLst>
            </p:cNvPr>
            <p:cNvGrpSpPr/>
            <p:nvPr/>
          </p:nvGrpSpPr>
          <p:grpSpPr>
            <a:xfrm>
              <a:off x="2052454" y="1484520"/>
              <a:ext cx="8022274" cy="5041895"/>
              <a:chOff x="1459183" y="1376064"/>
              <a:chExt cx="8174674" cy="5137676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4FBEFF4-2937-19ED-FD0B-A51D0ED06C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2170" t="15993"/>
              <a:stretch>
                <a:fillRect/>
              </a:stretch>
            </p:blipFill>
            <p:spPr>
              <a:xfrm>
                <a:off x="1459183" y="1788552"/>
                <a:ext cx="8174674" cy="4725188"/>
              </a:xfrm>
              <a:prstGeom prst="rect">
                <a:avLst/>
              </a:prstGeom>
            </p:spPr>
          </p:pic>
          <p:sp>
            <p:nvSpPr>
              <p:cNvPr id="4" name="กล่องข้อความ 256">
                <a:extLst>
                  <a:ext uri="{FF2B5EF4-FFF2-40B4-BE49-F238E27FC236}">
                    <a16:creationId xmlns:a16="http://schemas.microsoft.com/office/drawing/2014/main" id="{4733D66A-633F-D3F7-9786-E0BE56D1B4D8}"/>
                  </a:ext>
                </a:extLst>
              </p:cNvPr>
              <p:cNvSpPr txBox="1"/>
              <p:nvPr/>
            </p:nvSpPr>
            <p:spPr>
              <a:xfrm>
                <a:off x="1459183" y="1376064"/>
                <a:ext cx="8174674" cy="4513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แบบฟอร์มรายงานสัดส่วนการรับบริการในทุกช่องทางการให้บริการของทุกงานบริการ</a:t>
                </a:r>
                <a:endPara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ที่พัฒนาและเชื่อมโยงมาให้บริการบนแพลตฟอร์มดิจิทัลกลางแล้ว</a:t>
                </a:r>
                <a:endPara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</p:grp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32657BC2-C6F9-40F2-85BC-99F1B44E1AA9}"/>
              </a:ext>
            </a:extLst>
          </p:cNvPr>
          <p:cNvSpPr txBox="1"/>
          <p:nvPr/>
        </p:nvSpPr>
        <p:spPr>
          <a:xfrm>
            <a:off x="10372691" y="5648830"/>
            <a:ext cx="16827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Download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แบบฟอร์มรายงานสัดส่วนการรับบริการฯ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AAC1E6D-C929-6513-76F3-C3AE3723D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060" y="401067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54806D62-D3D4-3302-0993-EF5435CC4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191" y="4090933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11ACC2-3874-4170-DCA0-92CB80358F71}"/>
              </a:ext>
            </a:extLst>
          </p:cNvPr>
          <p:cNvSpPr txBox="1"/>
          <p:nvPr/>
        </p:nvSpPr>
        <p:spPr>
          <a:xfrm>
            <a:off x="10236083" y="5405718"/>
            <a:ext cx="19559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https://eoffice.opdc.go.th/d/5a36986a</a:t>
            </a:r>
          </a:p>
        </p:txBody>
      </p:sp>
    </p:spTree>
    <p:extLst>
      <p:ext uri="{BB962C8B-B14F-4D97-AF65-F5344CB8AC3E}">
        <p14:creationId xmlns:p14="http://schemas.microsoft.com/office/powerpoint/2010/main" val="2724956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>
            <a:extLst>
              <a:ext uri="{FF2B5EF4-FFF2-40B4-BE49-F238E27FC236}">
                <a16:creationId xmlns:a16="http://schemas.microsoft.com/office/drawing/2014/main" id="{E7A35C51-6F9F-14BC-DB14-E5C32FD046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22485"/>
              </p:ext>
            </p:extLst>
          </p:nvPr>
        </p:nvGraphicFramePr>
        <p:xfrm>
          <a:off x="7644497" y="5550963"/>
          <a:ext cx="4547503" cy="843530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34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2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838075"/>
              </p:ext>
            </p:extLst>
          </p:nvPr>
        </p:nvGraphicFramePr>
        <p:xfrm>
          <a:off x="83455" y="5541911"/>
          <a:ext cx="7481398" cy="952439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61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3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4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ประชุมหารือกำหนดมาตรการติดตามผล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การลดก๊าซเรือนกระจก ปี พ.ศ. 2567 </a:t>
                      </a:r>
                    </a:p>
                  </a:txBody>
                  <a:tcPr marL="121936" marR="121936" marT="43738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ก๊าซเรือนกระจก 5 รายสาขา </a:t>
                      </a:r>
                    </a:p>
                  </a:txBody>
                  <a:tcPr marL="121936" marR="121936" marT="43738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121936" marR="121936" marT="43738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8017259" y="1260845"/>
            <a:ext cx="4174740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476" y="568290"/>
            <a:ext cx="4441417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: 6. ปริมาณการลดการปล่อยก๊าซเรือนกระจก 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5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3F524085-0222-C744-C8FD-CB6EAEC7D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9152467" y="681717"/>
            <a:ext cx="656085" cy="52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0E26F04-5CCA-6D86-D5DB-324FB51F4A65}"/>
              </a:ext>
            </a:extLst>
          </p:cNvPr>
          <p:cNvSpPr/>
          <p:nvPr/>
        </p:nvSpPr>
        <p:spPr>
          <a:xfrm>
            <a:off x="9176136" y="728869"/>
            <a:ext cx="632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Google Shape;136;p2">
            <a:extLst>
              <a:ext uri="{FF2B5EF4-FFF2-40B4-BE49-F238E27FC236}">
                <a16:creationId xmlns:a16="http://schemas.microsoft.com/office/drawing/2014/main" id="{46E0ED39-6DDD-DD5F-20B8-0EFAFE760EDB}"/>
              </a:ext>
            </a:extLst>
          </p:cNvPr>
          <p:cNvSpPr/>
          <p:nvPr/>
        </p:nvSpPr>
        <p:spPr>
          <a:xfrm flipH="1">
            <a:off x="4764912" y="582465"/>
            <a:ext cx="237512" cy="181316"/>
          </a:xfrm>
          <a:prstGeom prst="flowChartDelay">
            <a:avLst/>
          </a:prstGeom>
          <a:solidFill>
            <a:srgbClr val="35548A"/>
          </a:solidFill>
          <a:ln w="25400" cap="flat" cmpd="sng">
            <a:solidFill>
              <a:srgbClr val="3554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7" name="Google Shape;137;p2">
            <a:extLst>
              <a:ext uri="{FF2B5EF4-FFF2-40B4-BE49-F238E27FC236}">
                <a16:creationId xmlns:a16="http://schemas.microsoft.com/office/drawing/2014/main" id="{3B9F762B-9078-A2AC-4866-37105777DAF0}"/>
              </a:ext>
            </a:extLst>
          </p:cNvPr>
          <p:cNvSpPr/>
          <p:nvPr/>
        </p:nvSpPr>
        <p:spPr>
          <a:xfrm>
            <a:off x="5004464" y="582465"/>
            <a:ext cx="237512" cy="181316"/>
          </a:xfrm>
          <a:prstGeom prst="flowChartDelay">
            <a:avLst/>
          </a:prstGeom>
          <a:solidFill>
            <a:srgbClr val="6A8DC3"/>
          </a:solidFill>
          <a:ln w="25400" cap="flat" cmpd="sng">
            <a:solidFill>
              <a:srgbClr val="6A8D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9" name="รูปภาพ 6" descr="logo deqp-ver">
            <a:extLst>
              <a:ext uri="{FF2B5EF4-FFF2-40B4-BE49-F238E27FC236}">
                <a16:creationId xmlns:a16="http://schemas.microsoft.com/office/drawing/2014/main" id="{DC4A173F-3EA8-EFAC-DFF8-14779122007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017" y="-15861"/>
            <a:ext cx="494717" cy="493223"/>
          </a:xfrm>
          <a:prstGeom prst="rect">
            <a:avLst/>
          </a:prstGeom>
          <a:noFill/>
        </p:spPr>
      </p:pic>
      <p:sp>
        <p:nvSpPr>
          <p:cNvPr id="38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7902559" y="474780"/>
            <a:ext cx="122180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>
            <a:off x="9118215" y="673263"/>
            <a:ext cx="792000" cy="576000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18248" y="531575"/>
            <a:ext cx="2268000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4F650AC-152B-46CC-D547-82A92E37D4BD}"/>
              </a:ext>
            </a:extLst>
          </p:cNvPr>
          <p:cNvSpPr/>
          <p:nvPr/>
        </p:nvSpPr>
        <p:spPr>
          <a:xfrm>
            <a:off x="16079" y="753826"/>
            <a:ext cx="7971821" cy="2778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คำอธิบาย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เป้าหมายการลดก๊าซเรือนกระจกของประเทศ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</a:r>
            <a:b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ที่เหมาะสมของประเทศ (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Nationally Appropriate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Mitigation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Action: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NAMA)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พ.ศ. 2563 ในภาคพลังงานและขนส่ง และ 2)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หลังปี พ.ศ. 2563 (ดำเนินการปี พ.ศ. 2564-2573) เป็นเป้าหมายตามกลไกการมีส่วนร่วมที่ประเทศกำหนด (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Nationally Determined Contributions: NDC)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ภายใต้ความตกลงปารีส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ฉบับปรับปรุงที่ 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โดยมีเป้าหมาย ลดการปล่อยก๊าซฯ ร้อยละ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30-40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จากกรณีปกติ ภายในปี พ.ศ. 2573 ในภาคพลังงานและขนส่ง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มีการปล่อยก๊าซเรือนกระจก 279 ล้านตันคาร์บอนไดออกไซด์เทียบเท่า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eq)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และคาดการณ์ว่าจะมีการปล่อยก๊าซฯ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ในปี พ.ศ. 2573 (ค.ศ. 2030) เป็น 555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eq  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ในกรณีปกติ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Business as Usual: BAU)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BAU : Business as usual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[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จากการปล่อยก๊าซเรือนกระจกในปี พ.ศ. 2573 (ค.ศ. 2030) = 555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MtCO2eq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แหล่งที่มาของข้อมูล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การติดตามประเมินผลการลดก๊าซเรือนกระจกจากมาตรการภาคเกษตร กระทรวงเกษตรและสหกรณ์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การรายงานผลการดำเนินงานลดก๊าซเรือนกระจกจะรายงานเป็นทางการ มี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Lag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Time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ปี </a:t>
            </a:r>
            <a:r>
              <a:rPr kumimoji="0" lang="th-TH" sz="13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เนื่องจากจำเป็นต้องใช้ระยะเวลาในกระบวนการติดตาม รายงานผล และทวนสอบ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Measurement Reporting and Verification : MRV)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ข้อมูล ซึ่งผลการลด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การเปลี่ยนแปลงสภาพภูมิอากาศแห่งชาติ (กนภ.) เพื่อให้ได้ข้อมูลที่มีความถูกต้อง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ได้รับการยอมรับตามหลักเกณฑ์มาตรฐานสากลที่กำหนด ดังนั้น ในปี พ.ศ. 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จึงจะสามารถเริ่ม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รายงานผลการลดก๊าซเรือนกระจกตามกลไก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NDC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คือ ปี พ.ศ.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7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ได้</a:t>
            </a:r>
          </a:p>
        </p:txBody>
      </p:sp>
      <p:sp>
        <p:nvSpPr>
          <p:cNvPr id="56" name="Google Shape;271;p8">
            <a:extLst>
              <a:ext uri="{FF2B5EF4-FFF2-40B4-BE49-F238E27FC236}">
                <a16:creationId xmlns:a16="http://schemas.microsoft.com/office/drawing/2014/main" id="{23296069-A1A5-A19E-52CC-7907A9B8EAA2}"/>
              </a:ext>
            </a:extLst>
          </p:cNvPr>
          <p:cNvSpPr/>
          <p:nvPr/>
        </p:nvSpPr>
        <p:spPr>
          <a:xfrm>
            <a:off x="24788" y="6656004"/>
            <a:ext cx="2379252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ช่วงเวลารายงานผล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ทุกปีงบประมาณ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1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8644201"/>
              </p:ext>
            </p:extLst>
          </p:nvPr>
        </p:nvGraphicFramePr>
        <p:xfrm>
          <a:off x="112476" y="3644598"/>
          <a:ext cx="7479916" cy="160858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46383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05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07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0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 marB="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16079" y="5270548"/>
            <a:ext cx="9024629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6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8672701" y="1391171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8672700" y="2072399"/>
            <a:ext cx="3338485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10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904" y="1250193"/>
            <a:ext cx="670075" cy="697484"/>
          </a:xfrm>
          <a:prstGeom prst="rect">
            <a:avLst/>
          </a:prstGeom>
        </p:spPr>
      </p:pic>
      <p:pic>
        <p:nvPicPr>
          <p:cNvPr id="11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98" y="1913670"/>
            <a:ext cx="624486" cy="6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8065565" y="2485007"/>
            <a:ext cx="4150498" cy="2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Google Shape;338;p10">
            <a:extLst>
              <a:ext uri="{FF2B5EF4-FFF2-40B4-BE49-F238E27FC236}">
                <a16:creationId xmlns:a16="http://schemas.microsoft.com/office/drawing/2014/main" id="{2977BDBE-B379-C005-7B2B-84246AE4DE48}"/>
              </a:ext>
            </a:extLst>
          </p:cNvPr>
          <p:cNvSpPr/>
          <p:nvPr/>
        </p:nvSpPr>
        <p:spPr>
          <a:xfrm>
            <a:off x="8064936" y="2687888"/>
            <a:ext cx="4095710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4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392480"/>
              </p:ext>
            </p:extLst>
          </p:nvPr>
        </p:nvGraphicFramePr>
        <p:xfrm>
          <a:off x="8117887" y="2926809"/>
          <a:ext cx="4032000" cy="12273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6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6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7963556" y="4190719"/>
            <a:ext cx="4174741" cy="147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ข้อมูลพื้นฐาน ปี 256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NAMA (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เฉพาะภาคพลังงานและขนส่ง)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NDC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ซึ่งมีหลักการคำนวณแตกต่างกัน </a:t>
            </a:r>
            <a:endParaRPr kumimoji="0" lang="en-US" sz="14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*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NDC Action Plan on Mitigation 2021 - 2030)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256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รายงานผลล่าช้า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(Lag Time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ปี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5" name="Google Shape;270;p8">
            <a:extLst>
              <a:ext uri="{FF2B5EF4-FFF2-40B4-BE49-F238E27FC236}">
                <a16:creationId xmlns:a16="http://schemas.microsoft.com/office/drawing/2014/main" id="{95BBD53B-F623-8C86-25AD-C875DDF6E540}"/>
              </a:ext>
            </a:extLst>
          </p:cNvPr>
          <p:cNvSpPr/>
          <p:nvPr/>
        </p:nvSpPr>
        <p:spPr>
          <a:xfrm>
            <a:off x="31553" y="6487611"/>
            <a:ext cx="4218517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ผู้รับผิดชอบการรายงานผล </a:t>
            </a: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กรมการเปลี่ยนแปลงสภาพภูมิอากาศและสิ่งแวดล้อม </a:t>
            </a:r>
            <a:endParaRPr kumimoji="0" sz="1400" b="0" i="0" u="none" strike="noStrike" kern="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247DC-2CF4-54FC-177B-E98BBA34452D}"/>
              </a:ext>
            </a:extLst>
          </p:cNvPr>
          <p:cNvSpPr/>
          <p:nvPr/>
        </p:nvSpPr>
        <p:spPr>
          <a:xfrm>
            <a:off x="83117" y="3467189"/>
            <a:ext cx="6473247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68.9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MtCO2eq (12.42% NDC) </a:t>
            </a:r>
            <a:r>
              <a:rPr kumimoji="0" lang="th-TH" sz="1600" b="1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87.01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 (15.68% NDC)  </a:t>
            </a:r>
          </a:p>
        </p:txBody>
      </p:sp>
      <p:grpSp>
        <p:nvGrpSpPr>
          <p:cNvPr id="19" name="Group 7">
            <a:extLst>
              <a:ext uri="{FF2B5EF4-FFF2-40B4-BE49-F238E27FC236}">
                <a16:creationId xmlns:a16="http://schemas.microsoft.com/office/drawing/2014/main" id="{63EC7AFD-8F53-EDAA-E1CF-9E6CD1D8B12E}"/>
              </a:ext>
            </a:extLst>
          </p:cNvPr>
          <p:cNvGrpSpPr/>
          <p:nvPr/>
        </p:nvGrpSpPr>
        <p:grpSpPr>
          <a:xfrm>
            <a:off x="-9053" y="-8752"/>
            <a:ext cx="12215748" cy="608542"/>
            <a:chOff x="23748" y="26478"/>
            <a:chExt cx="12192000" cy="608941"/>
          </a:xfrm>
        </p:grpSpPr>
        <p:grpSp>
          <p:nvGrpSpPr>
            <p:cNvPr id="20" name="Group 8">
              <a:extLst>
                <a:ext uri="{FF2B5EF4-FFF2-40B4-BE49-F238E27FC236}">
                  <a16:creationId xmlns:a16="http://schemas.microsoft.com/office/drawing/2014/main" id="{E3184A30-BA9B-083C-0F36-20E5C9F1C5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08941"/>
              <a:chOff x="-38364" y="573594"/>
              <a:chExt cx="12192000" cy="608941"/>
            </a:xfrm>
          </p:grpSpPr>
          <p:sp>
            <p:nvSpPr>
              <p:cNvPr id="22" name="Rectangle 17">
                <a:extLst>
                  <a:ext uri="{FF2B5EF4-FFF2-40B4-BE49-F238E27FC236}">
                    <a16:creationId xmlns:a16="http://schemas.microsoft.com/office/drawing/2014/main" id="{05A29F3A-59CE-D08F-3DA5-BEB0A6763F42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id="{10E8FF64-584F-776F-929D-A233A915C06F}"/>
                  </a:ext>
                </a:extLst>
              </p:cNvPr>
              <p:cNvSpPr txBox="1"/>
              <p:nvPr/>
            </p:nvSpPr>
            <p:spPr>
              <a:xfrm>
                <a:off x="-34190" y="616625"/>
                <a:ext cx="7197911" cy="5659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กรมวิชาการ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1" name="TextBox 9">
              <a:extLst>
                <a:ext uri="{FF2B5EF4-FFF2-40B4-BE49-F238E27FC236}">
                  <a16:creationId xmlns:a16="http://schemas.microsoft.com/office/drawing/2014/main" id="{7F2D89AD-3B5E-1C1C-FBB0-957D19DAAD41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6957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2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การลดการปล่อยก๊าซเรือนกระจก </a:t>
              </a:r>
              <a:endPara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4806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BC6F0DF-B790-ADFD-571C-DA763A97AB2A}"/>
              </a:ext>
            </a:extLst>
          </p:cNvPr>
          <p:cNvSpPr txBox="1"/>
          <p:nvPr/>
        </p:nvSpPr>
        <p:spPr>
          <a:xfrm>
            <a:off x="-13647" y="11298"/>
            <a:ext cx="12205647" cy="68875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3" name="Table 58">
            <a:extLst>
              <a:ext uri="{FF2B5EF4-FFF2-40B4-BE49-F238E27FC236}">
                <a16:creationId xmlns:a16="http://schemas.microsoft.com/office/drawing/2014/main" id="{F75DD0D2-60F4-AE5E-3887-7C9566F68C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946576"/>
              </p:ext>
            </p:extLst>
          </p:nvPr>
        </p:nvGraphicFramePr>
        <p:xfrm>
          <a:off x="123081" y="1080674"/>
          <a:ext cx="11897717" cy="5004917"/>
        </p:xfrm>
        <a:graphic>
          <a:graphicData uri="http://schemas.openxmlformats.org/drawingml/2006/table">
            <a:tbl>
              <a:tblPr firstRow="1" bandRow="1"/>
              <a:tblGrid>
                <a:gridCol w="33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63690233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3216058204"/>
                    </a:ext>
                  </a:extLst>
                </a:gridCol>
              </a:tblGrid>
              <a:tr h="333332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ประชุมหารือกำหนดมาตรการที่จะดำเนินการติดตามผลการลด</a:t>
                      </a:r>
                      <a:b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6195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4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264984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5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533686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6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130938"/>
                  </a:ext>
                </a:extLst>
              </a:tr>
              <a:tr h="438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7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รวบรวม ตรวจสอบ ประมวลผล และจัดทำรายงานผลการลด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ก๊าซเรือนกระจกของประเทศ </a:t>
                      </a:r>
                      <a:r>
                        <a:rPr lang="th-TH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325"/>
                  </a:ext>
                </a:extLst>
              </a:tr>
              <a:tr h="333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8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854916"/>
                  </a:ext>
                </a:extLst>
              </a:tr>
              <a:tr h="32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326877"/>
                  </a:ext>
                </a:extLst>
              </a:tr>
            </a:tbl>
          </a:graphicData>
        </a:graphic>
      </p:graphicFrame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31" y="67123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EA01873-DF69-9E18-AF27-20358224FD52}"/>
              </a:ext>
            </a:extLst>
          </p:cNvPr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B18DC17-2862-272C-8B73-4DF43B7FF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A663457E-BECB-5DCA-D468-E22731F32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TH SarabunPSK" panose="020B0500040200020003" pitchFamily="34" charset="-34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3DC622F-AB96-4616-B426-1476B6599F9E}"/>
              </a:ext>
            </a:extLst>
          </p:cNvPr>
          <p:cNvSpPr/>
          <p:nvPr/>
        </p:nvSpPr>
        <p:spPr>
          <a:xfrm>
            <a:off x="215685" y="465516"/>
            <a:ext cx="107943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</a:t>
            </a:r>
            <a:r>
              <a:rPr kumimoji="0" lang="th-TH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วั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6.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ปริมาณการลดการปล่อยก๊าซเรือนกระจก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29B7E930-456B-44AD-87DC-C61C2F47258E}"/>
              </a:ext>
            </a:extLst>
          </p:cNvPr>
          <p:cNvCxnSpPr>
            <a:cxnSpLocks/>
          </p:cNvCxnSpPr>
          <p:nvPr/>
        </p:nvCxnSpPr>
        <p:spPr>
          <a:xfrm>
            <a:off x="5780894" y="1981323"/>
            <a:ext cx="1044000" cy="5864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68E0834D-3476-4150-AFE5-4C2963C10D01}"/>
              </a:ext>
            </a:extLst>
          </p:cNvPr>
          <p:cNvCxnSpPr>
            <a:cxnSpLocks/>
          </p:cNvCxnSpPr>
          <p:nvPr/>
        </p:nvCxnSpPr>
        <p:spPr>
          <a:xfrm>
            <a:off x="6824894" y="2437864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9A837BE9-7769-4453-B80D-F9268ACEA30B}"/>
              </a:ext>
            </a:extLst>
          </p:cNvPr>
          <p:cNvCxnSpPr>
            <a:cxnSpLocks/>
          </p:cNvCxnSpPr>
          <p:nvPr/>
        </p:nvCxnSpPr>
        <p:spPr>
          <a:xfrm>
            <a:off x="6824894" y="2855133"/>
            <a:ext cx="1548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47D1AC6A-5DE6-481F-AE73-0469827E0E11}"/>
              </a:ext>
            </a:extLst>
          </p:cNvPr>
          <p:cNvCxnSpPr>
            <a:cxnSpLocks/>
          </p:cNvCxnSpPr>
          <p:nvPr/>
        </p:nvCxnSpPr>
        <p:spPr>
          <a:xfrm>
            <a:off x="7862756" y="3279309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5" name="Straight Connector 4">
            <a:extLst>
              <a:ext uri="{FF2B5EF4-FFF2-40B4-BE49-F238E27FC236}">
                <a16:creationId xmlns:a16="http://schemas.microsoft.com/office/drawing/2014/main" id="{A3069AB9-60D1-40C7-9F67-FB846C20AD88}"/>
              </a:ext>
            </a:extLst>
          </p:cNvPr>
          <p:cNvCxnSpPr>
            <a:cxnSpLocks/>
          </p:cNvCxnSpPr>
          <p:nvPr/>
        </p:nvCxnSpPr>
        <p:spPr>
          <a:xfrm>
            <a:off x="7862754" y="3718370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6" name="Straight Connector 12">
            <a:extLst>
              <a:ext uri="{FF2B5EF4-FFF2-40B4-BE49-F238E27FC236}">
                <a16:creationId xmlns:a16="http://schemas.microsoft.com/office/drawing/2014/main" id="{F0376D37-5C24-4079-8A14-8548D1E605F8}"/>
              </a:ext>
            </a:extLst>
          </p:cNvPr>
          <p:cNvCxnSpPr>
            <a:cxnSpLocks/>
          </p:cNvCxnSpPr>
          <p:nvPr/>
        </p:nvCxnSpPr>
        <p:spPr>
          <a:xfrm>
            <a:off x="10429875" y="5253826"/>
            <a:ext cx="1071308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64D4F378-A231-4E74-85C9-30A8262FCF1C}"/>
              </a:ext>
            </a:extLst>
          </p:cNvPr>
          <p:cNvCxnSpPr>
            <a:cxnSpLocks/>
          </p:cNvCxnSpPr>
          <p:nvPr/>
        </p:nvCxnSpPr>
        <p:spPr>
          <a:xfrm>
            <a:off x="9399105" y="4676480"/>
            <a:ext cx="103077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8" name="Straight Connector 5">
            <a:extLst>
              <a:ext uri="{FF2B5EF4-FFF2-40B4-BE49-F238E27FC236}">
                <a16:creationId xmlns:a16="http://schemas.microsoft.com/office/drawing/2014/main" id="{5056081C-5DD8-48E5-8544-D8E46C3DBCEA}"/>
              </a:ext>
            </a:extLst>
          </p:cNvPr>
          <p:cNvCxnSpPr>
            <a:cxnSpLocks/>
          </p:cNvCxnSpPr>
          <p:nvPr/>
        </p:nvCxnSpPr>
        <p:spPr>
          <a:xfrm>
            <a:off x="8364730" y="4169153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0892032A-81C5-466C-B56E-851CE7CACB86}"/>
              </a:ext>
            </a:extLst>
          </p:cNvPr>
          <p:cNvCxnSpPr>
            <a:cxnSpLocks/>
          </p:cNvCxnSpPr>
          <p:nvPr/>
        </p:nvCxnSpPr>
        <p:spPr>
          <a:xfrm>
            <a:off x="10961183" y="5822582"/>
            <a:ext cx="1080000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sp>
        <p:nvSpPr>
          <p:cNvPr id="3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6035157"/>
            <a:ext cx="983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  <a:sym typeface="Arial"/>
              </a:rPr>
              <a:t>จำนวนครั้งของการจัดประชุมเชิงปฏิบัติการฯ ขึ้นกับง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anose="020B0604030504040204" pitchFamily="34" charset="0"/>
                <a:cs typeface="TH Sarabun New" panose="020B0500040200020003" pitchFamily="34" charset="-34"/>
              </a:rPr>
              <a:t>บประมาณที่ได้รับจัดสรร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31" name="รูปภาพ 6" descr="logo deqp-ver">
            <a:extLst>
              <a:ext uri="{FF2B5EF4-FFF2-40B4-BE49-F238E27FC236}">
                <a16:creationId xmlns:a16="http://schemas.microsoft.com/office/drawing/2014/main" id="{6847B6A6-2C5F-4A0C-944B-41AD7D85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886" y="-49582"/>
            <a:ext cx="569458" cy="56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07485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8E5B7-CD30-82FF-5406-601C24774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82E92983-0489-3FA8-03D6-000C53C0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1554AD4-8CE6-5189-CE26-97BC9178394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เว็บไซต์ของ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GISTDA)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ea typeface="Sarabun"/>
              <a:cs typeface="TH Sarabun New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0BBD82-C73F-7601-92A0-A8B819A24C73}"/>
              </a:ext>
            </a:extLst>
          </p:cNvPr>
          <p:cNvGrpSpPr/>
          <p:nvPr/>
        </p:nvGrpSpPr>
        <p:grpSpPr>
          <a:xfrm>
            <a:off x="-11874" y="-8326"/>
            <a:ext cx="12215748" cy="619133"/>
            <a:chOff x="23748" y="26478"/>
            <a:chExt cx="12192000" cy="59268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4FC55E2-A13F-0A42-D4BF-14ECCEA5BE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92680"/>
              <a:chOff x="-38364" y="573594"/>
              <a:chExt cx="12192000" cy="59268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2D72124-D94C-717B-4C2E-116BD039B88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0B7D5442-B938-E562-6AA7-27EEC9A437C6}"/>
                  </a:ext>
                </a:extLst>
              </p:cNvPr>
              <p:cNvSpPr txBox="1"/>
              <p:nvPr/>
            </p:nvSpPr>
            <p:spPr>
              <a:xfrm>
                <a:off x="-34190" y="624898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กรมวิชาการเกษตร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8BBC9D0-9834-FB29-D188-6D6E8DCA0FD9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ECD77E06-F1E2-60AA-4BE4-A056C9A7498B}"/>
              </a:ext>
            </a:extLst>
          </p:cNvPr>
          <p:cNvSpPr/>
          <p:nvPr/>
        </p:nvSpPr>
        <p:spPr>
          <a:xfrm>
            <a:off x="81280" y="621274"/>
            <a:ext cx="614302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id="{06F692CA-26D4-CA8B-5ED3-52247A388D8C}"/>
              </a:ext>
            </a:extLst>
          </p:cNvPr>
          <p:cNvSpPr/>
          <p:nvPr/>
        </p:nvSpPr>
        <p:spPr>
          <a:xfrm>
            <a:off x="81280" y="2327672"/>
            <a:ext cx="545533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จำนวนจุด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ลดลงร้อยละ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เมื่อเทียบกับปีที่ผ่านมา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: Rounded Corners 37">
            <a:extLst>
              <a:ext uri="{FF2B5EF4-FFF2-40B4-BE49-F238E27FC236}">
                <a16:creationId xmlns:a16="http://schemas.microsoft.com/office/drawing/2014/main" id="{69CFD46B-7A2B-4775-BDCF-A1B40C08BB7F}"/>
              </a:ext>
            </a:extLst>
          </p:cNvPr>
          <p:cNvSpPr/>
          <p:nvPr/>
        </p:nvSpPr>
        <p:spPr>
          <a:xfrm>
            <a:off x="9631209" y="680928"/>
            <a:ext cx="2466802" cy="1066085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</a:t>
            </a:r>
            <a:r>
              <a:rPr kumimoji="0" lang="en-US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18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การเติบโตอย่างยั่งยืน   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18.4 การจัดการมลพิษที่มีผลกระทบต่อสิ่งแวดล้อม และสารเคมีในภาคเกษตรทั้งระบบให้เป็นไปตามมาตรฐานสากล</a:t>
            </a:r>
            <a:endParaRPr kumimoji="0" lang="th-TH" sz="1400" b="0" i="0" u="dotted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50836021-BC09-3896-6151-99C28B572462}"/>
              </a:ext>
            </a:extLst>
          </p:cNvPr>
          <p:cNvSpPr txBox="1"/>
          <p:nvPr/>
        </p:nvSpPr>
        <p:spPr>
          <a:xfrm>
            <a:off x="9754211" y="19676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2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การจัดการไฟในพื้นที่เกษตร</a:t>
            </a:r>
          </a:p>
        </p:txBody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id="{C59C4F04-3729-7504-31EE-C41CAA1BBC32}"/>
              </a:ext>
            </a:extLst>
          </p:cNvPr>
          <p:cNvSpPr/>
          <p:nvPr/>
        </p:nvSpPr>
        <p:spPr>
          <a:xfrm>
            <a:off x="9753626" y="2244562"/>
            <a:ext cx="2305823" cy="9956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 การควบคุมและอนุญาตการเผา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 การส่งเสริมเกษตรปลอดการเผา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2.3 การบริหารจัดการเศษวัสดุเหลือใช้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จากการเกษตร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2.4 การเฝ้าระวังและป้องกันการเผา</a:t>
            </a:r>
          </a:p>
        </p:txBody>
      </p:sp>
      <p:sp>
        <p:nvSpPr>
          <p:cNvPr id="31" name="Arrow: Down 42">
            <a:extLst>
              <a:ext uri="{FF2B5EF4-FFF2-40B4-BE49-F238E27FC236}">
                <a16:creationId xmlns:a16="http://schemas.microsoft.com/office/drawing/2014/main" id="{1B377F92-3E8A-96A0-0255-563C8ECA9D8F}"/>
              </a:ext>
            </a:extLst>
          </p:cNvPr>
          <p:cNvSpPr/>
          <p:nvPr/>
        </p:nvSpPr>
        <p:spPr>
          <a:xfrm>
            <a:off x="10677425" y="1756266"/>
            <a:ext cx="384835" cy="184564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Arrow: Down 59">
            <a:extLst>
              <a:ext uri="{FF2B5EF4-FFF2-40B4-BE49-F238E27FC236}">
                <a16:creationId xmlns:a16="http://schemas.microsoft.com/office/drawing/2014/main" id="{7466ECEF-CFB5-D81E-CC1D-F7C36DCE6898}"/>
              </a:ext>
            </a:extLst>
          </p:cNvPr>
          <p:cNvSpPr/>
          <p:nvPr/>
        </p:nvSpPr>
        <p:spPr>
          <a:xfrm>
            <a:off x="10677425" y="4030919"/>
            <a:ext cx="384835" cy="1800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41">
            <a:extLst>
              <a:ext uri="{FF2B5EF4-FFF2-40B4-BE49-F238E27FC236}">
                <a16:creationId xmlns:a16="http://schemas.microsoft.com/office/drawing/2014/main" id="{6F5327A0-E0F5-FF98-F8C5-2BAB5CA63059}"/>
              </a:ext>
            </a:extLst>
          </p:cNvPr>
          <p:cNvSpPr/>
          <p:nvPr/>
        </p:nvSpPr>
        <p:spPr>
          <a:xfrm>
            <a:off x="0" y="6421700"/>
            <a:ext cx="100782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2566 – 2568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MODIS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 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เปลี่ยนเป็นระบบ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VIIRS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ในการประเมินผล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2566 -2568 วัดผลในช่วงวันที่ 1 ม.ค. 31 พ.ค / ปี 2569 เปลี่ยนเป็นวัดผล 1 ต.ค. – 30 ก.ย.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43">
            <a:extLst>
              <a:ext uri="{FF2B5EF4-FFF2-40B4-BE49-F238E27FC236}">
                <a16:creationId xmlns:a16="http://schemas.microsoft.com/office/drawing/2014/main" id="{A3165819-F6CB-AFCF-3FBA-9419FE59D684}"/>
              </a:ext>
            </a:extLst>
          </p:cNvPr>
          <p:cNvSpPr/>
          <p:nvPr/>
        </p:nvSpPr>
        <p:spPr>
          <a:xfrm>
            <a:off x="4375155" y="6634566"/>
            <a:ext cx="6192078" cy="262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</p:txBody>
      </p:sp>
      <p:sp>
        <p:nvSpPr>
          <p:cNvPr id="45" name="TextBox 17">
            <a:extLst>
              <a:ext uri="{FF2B5EF4-FFF2-40B4-BE49-F238E27FC236}">
                <a16:creationId xmlns:a16="http://schemas.microsoft.com/office/drawing/2014/main" id="{49C7D2DA-F06E-3DA2-A24A-74C446A364DB}"/>
              </a:ext>
            </a:extLst>
          </p:cNvPr>
          <p:cNvSpPr txBox="1"/>
          <p:nvPr/>
        </p:nvSpPr>
        <p:spPr>
          <a:xfrm>
            <a:off x="9753626" y="4257614"/>
            <a:ext cx="2384185" cy="214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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ตัวชี้วัดบูรณาการหลายหน่วย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1) สำนักงานปลัดกระทรวงเกษตรและสหกรณ์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กรมส่งเสริมการเกษตร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กรมวิชาการเกษตร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4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กรมพัฒนาที่ดิน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5) กรมการข้าว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6) สำนักงานการปฏิรูปที่ดินเพื่อเกษตรกรรม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7) กรมส่งเสริมสหกรณ์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8) </a:t>
            </a:r>
            <a:r>
              <a:rPr lang="th-TH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สำนักงานปลัดกระทรวงมหาดไทย</a:t>
            </a:r>
            <a:endParaRPr lang="en-US" sz="1200" kern="0" dirty="0">
              <a:solidFill>
                <a:prstClr val="black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9) </a:t>
            </a:r>
            <a:r>
              <a:rPr lang="th-TH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กรมป้องกันและบรรเทาสาธารณภัย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10) </a:t>
            </a:r>
            <a:r>
              <a:rPr lang="th-TH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กรมส่งเสริมการปกครองท้องถิ่น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11) </a:t>
            </a:r>
            <a:r>
              <a:rPr lang="th-TH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กรมพัฒนาพลังงานทดแทนและอนุรักษ์พลังงาน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12) </a:t>
            </a:r>
            <a:r>
              <a:rPr lang="th-TH" sz="1200" kern="0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สำนักงานคณะกรรมการอ้อยและน้ำตาล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A880A610-98C1-9F8F-3E14-40A77DD63AF4}"/>
              </a:ext>
            </a:extLst>
          </p:cNvPr>
          <p:cNvSpPr/>
          <p:nvPr/>
        </p:nvSpPr>
        <p:spPr>
          <a:xfrm>
            <a:off x="87595" y="911718"/>
            <a:ext cx="9368824" cy="14523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คำอธิบาย :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จำนวนจุดความร้อน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Hotspot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 ในพื้นที่เกษตรกรรม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จุดความร้อนที่เกิดจากการเผาวัสดุเหลือใช้ทางการเกษตร ซึ่งกระทรวงเกษตรและสหกรณ์ได้จัดทำและดำเนินมาตรการป้องกันและแก้ไขปัญหาการเผาในพื้นที่เกษตรกรรม ปี 2568/69 เพื่อลดการเผาในพื้นที่ โดยแบ่งเป็น 3 มาตรการหลัก ได้แก่ (1) การประชาสัมพันธ์สร้างการรับรู้ และป้องปรามการเผาในพื้นที่เกษตร (2) การตัดสิทธิการได้รับความช่วยเหลือชดเชยต่าง ๆ จากภาครัฐ ในพื้นที่เขตปฏิรูปที่ดิน พื้นที่นิคมสหกรณ์ และพื้นที่เกษตรทั่วไป ตามประกาศกระทรวงเกษตรและสหกรณ์ฯ และ (3) การดำเนินงานส่งเสริมการเกษตรที่ปลอดการเผาของหน่วยงานในสังกัดกระทรวงเกษตรและสหกรณ์ </a:t>
            </a:r>
          </a:p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แหล่งที่มาของข้อมูล /วิธีการเก็บข้อมูล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ดำเนินการจัดเก็บข้อมูลจากฐานข้อมูลจุดความร้อนประจำวัน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ผ่าน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เว็บไซต์ของ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และประมวลผลจำนวนสะสมของจุดความร้อนในพื้นที่เกษตรตั้งแต่วันที่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-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  <a:p>
            <a:pPr marL="0" marR="0" lvl="0" indent="0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วิธีการนับจำนวนจุดความร้อน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นับจุดความร้อนในพื้นที่เกษตรกรรมที่ปรากฏในระบบดาวเทียมของ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</a:p>
        </p:txBody>
      </p:sp>
      <p:graphicFrame>
        <p:nvGraphicFramePr>
          <p:cNvPr id="47" name="Table 13">
            <a:extLst>
              <a:ext uri="{FF2B5EF4-FFF2-40B4-BE49-F238E27FC236}">
                <a16:creationId xmlns:a16="http://schemas.microsoft.com/office/drawing/2014/main" id="{07E550F8-9F01-C9B1-1CEF-A2974C1E0AAB}"/>
              </a:ext>
            </a:extLst>
          </p:cNvPr>
          <p:cNvGraphicFramePr>
            <a:graphicFrameLocks noGrp="1"/>
          </p:cNvGraphicFramePr>
          <p:nvPr/>
        </p:nvGraphicFramePr>
        <p:xfrm>
          <a:off x="160019" y="2528636"/>
          <a:ext cx="9296400" cy="1518190"/>
        </p:xfrm>
        <a:graphic>
          <a:graphicData uri="http://schemas.openxmlformats.org/drawingml/2006/table">
            <a:tbl>
              <a:tblPr/>
              <a:tblGrid>
                <a:gridCol w="1327168">
                  <a:extLst>
                    <a:ext uri="{9D8B030D-6E8A-4147-A177-3AD203B41FA5}">
                      <a16:colId xmlns:a16="http://schemas.microsoft.com/office/drawing/2014/main" val="2819391970"/>
                    </a:ext>
                  </a:extLst>
                </a:gridCol>
                <a:gridCol w="920227">
                  <a:extLst>
                    <a:ext uri="{9D8B030D-6E8A-4147-A177-3AD203B41FA5}">
                      <a16:colId xmlns:a16="http://schemas.microsoft.com/office/drawing/2014/main" val="2634905096"/>
                    </a:ext>
                  </a:extLst>
                </a:gridCol>
                <a:gridCol w="655694">
                  <a:extLst>
                    <a:ext uri="{9D8B030D-6E8A-4147-A177-3AD203B41FA5}">
                      <a16:colId xmlns:a16="http://schemas.microsoft.com/office/drawing/2014/main" val="3278101064"/>
                    </a:ext>
                  </a:extLst>
                </a:gridCol>
                <a:gridCol w="716350">
                  <a:extLst>
                    <a:ext uri="{9D8B030D-6E8A-4147-A177-3AD203B41FA5}">
                      <a16:colId xmlns:a16="http://schemas.microsoft.com/office/drawing/2014/main" val="1626516394"/>
                    </a:ext>
                  </a:extLst>
                </a:gridCol>
                <a:gridCol w="658039">
                  <a:extLst>
                    <a:ext uri="{9D8B030D-6E8A-4147-A177-3AD203B41FA5}">
                      <a16:colId xmlns:a16="http://schemas.microsoft.com/office/drawing/2014/main" val="1045042564"/>
                    </a:ext>
                  </a:extLst>
                </a:gridCol>
                <a:gridCol w="936866">
                  <a:extLst>
                    <a:ext uri="{9D8B030D-6E8A-4147-A177-3AD203B41FA5}">
                      <a16:colId xmlns:a16="http://schemas.microsoft.com/office/drawing/2014/main" val="73428511"/>
                    </a:ext>
                  </a:extLst>
                </a:gridCol>
                <a:gridCol w="964649">
                  <a:extLst>
                    <a:ext uri="{9D8B030D-6E8A-4147-A177-3AD203B41FA5}">
                      <a16:colId xmlns:a16="http://schemas.microsoft.com/office/drawing/2014/main" val="855558572"/>
                    </a:ext>
                  </a:extLst>
                </a:gridCol>
                <a:gridCol w="691180">
                  <a:extLst>
                    <a:ext uri="{9D8B030D-6E8A-4147-A177-3AD203B41FA5}">
                      <a16:colId xmlns:a16="http://schemas.microsoft.com/office/drawing/2014/main" val="3159579165"/>
                    </a:ext>
                  </a:extLst>
                </a:gridCol>
                <a:gridCol w="534390">
                  <a:extLst>
                    <a:ext uri="{9D8B030D-6E8A-4147-A177-3AD203B41FA5}">
                      <a16:colId xmlns:a16="http://schemas.microsoft.com/office/drawing/2014/main" val="1298635028"/>
                    </a:ext>
                  </a:extLst>
                </a:gridCol>
                <a:gridCol w="641267">
                  <a:extLst>
                    <a:ext uri="{9D8B030D-6E8A-4147-A177-3AD203B41FA5}">
                      <a16:colId xmlns:a16="http://schemas.microsoft.com/office/drawing/2014/main" val="3959951961"/>
                    </a:ext>
                  </a:extLst>
                </a:gridCol>
                <a:gridCol w="676894">
                  <a:extLst>
                    <a:ext uri="{9D8B030D-6E8A-4147-A177-3AD203B41FA5}">
                      <a16:colId xmlns:a16="http://schemas.microsoft.com/office/drawing/2014/main" val="3198540622"/>
                    </a:ext>
                  </a:extLst>
                </a:gridCol>
                <a:gridCol w="573676">
                  <a:extLst>
                    <a:ext uri="{9D8B030D-6E8A-4147-A177-3AD203B41FA5}">
                      <a16:colId xmlns:a16="http://schemas.microsoft.com/office/drawing/2014/main" val="4289253187"/>
                    </a:ext>
                  </a:extLst>
                </a:gridCol>
              </a:tblGrid>
              <a:tr h="2783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ประเภทพื้นที่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6 เดือน (1 ต.ค. - 31 มี.ค.)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12 เดือน (1 ต.ค. - 30 ก.ย.)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590595"/>
                  </a:ext>
                </a:extLst>
              </a:tr>
              <a:tr h="165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27527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พื้นที่เกษตร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17,970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17,503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18,831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26,980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26,148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24,068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508353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 ส.ป.ก.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10,089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8,651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11,054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13,477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12,070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12,618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880983"/>
                  </a:ext>
                </a:extLst>
              </a:tr>
              <a:tr h="11665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28,059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26,154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29,885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40,457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38,218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36,686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51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ร้อยละ+/-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-6.79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+14.27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-4.94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79376"/>
                  </a:ext>
                </a:extLst>
              </a:tr>
            </a:tbl>
          </a:graphicData>
        </a:graphic>
      </p:graphicFrame>
      <p:sp>
        <p:nvSpPr>
          <p:cNvPr id="48" name="TextBox 18">
            <a:extLst>
              <a:ext uri="{FF2B5EF4-FFF2-40B4-BE49-F238E27FC236}">
                <a16:creationId xmlns:a16="http://schemas.microsoft.com/office/drawing/2014/main" id="{2F286D81-DAFC-AC59-4891-5078984630BB}"/>
              </a:ext>
            </a:extLst>
          </p:cNvPr>
          <p:cNvSpPr txBox="1"/>
          <p:nvPr/>
        </p:nvSpPr>
        <p:spPr>
          <a:xfrm>
            <a:off x="9754211" y="32884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การบริหารจัดการในภาพรวม</a:t>
            </a:r>
          </a:p>
        </p:txBody>
      </p:sp>
      <p:sp>
        <p:nvSpPr>
          <p:cNvPr id="49" name="Rectangle 19">
            <a:extLst>
              <a:ext uri="{FF2B5EF4-FFF2-40B4-BE49-F238E27FC236}">
                <a16:creationId xmlns:a16="http://schemas.microsoft.com/office/drawing/2014/main" id="{3BF4F453-6987-2FD0-2FB2-534D6D9CB193}"/>
              </a:ext>
            </a:extLst>
          </p:cNvPr>
          <p:cNvSpPr/>
          <p:nvPr/>
        </p:nvSpPr>
        <p:spPr>
          <a:xfrm>
            <a:off x="9753626" y="3565362"/>
            <a:ext cx="2305823" cy="44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4.1 การสื่อสารประชาสัมพันธ์สร้างความเข้าใจ</a:t>
            </a: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38F7D240-75BC-61F2-0534-5EB4F9649D83}"/>
              </a:ext>
            </a:extLst>
          </p:cNvPr>
          <p:cNvGrpSpPr/>
          <p:nvPr/>
        </p:nvGrpSpPr>
        <p:grpSpPr>
          <a:xfrm>
            <a:off x="6733871" y="350203"/>
            <a:ext cx="764577" cy="577368"/>
            <a:chOff x="1587592" y="1899324"/>
            <a:chExt cx="490134" cy="289957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AB1B4A-C278-AA96-DB28-2BE73FF9A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C2BDBE84-9328-8FDA-5BDA-0662E9C38C79}"/>
                </a:ext>
              </a:extLst>
            </p:cNvPr>
            <p:cNvSpPr txBox="1"/>
            <p:nvPr/>
          </p:nvSpPr>
          <p:spPr>
            <a:xfrm>
              <a:off x="1587592" y="1956383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2">
            <a:extLst>
              <a:ext uri="{FF2B5EF4-FFF2-40B4-BE49-F238E27FC236}">
                <a16:creationId xmlns:a16="http://schemas.microsoft.com/office/drawing/2014/main" id="{6BD5042A-3052-926E-F828-EC378456E4CB}"/>
              </a:ext>
            </a:extLst>
          </p:cNvPr>
          <p:cNvGrpSpPr/>
          <p:nvPr/>
        </p:nvGrpSpPr>
        <p:grpSpPr>
          <a:xfrm>
            <a:off x="6096000" y="332723"/>
            <a:ext cx="764577" cy="577368"/>
            <a:chOff x="1587592" y="1899324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6346605-2ED6-9219-5D8C-16B74CC5A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C7876915-B121-7A3F-2A3B-AD607D44AA37}"/>
                </a:ext>
              </a:extLst>
            </p:cNvPr>
            <p:cNvSpPr txBox="1"/>
            <p:nvPr/>
          </p:nvSpPr>
          <p:spPr>
            <a:xfrm>
              <a:off x="1587592" y="1965475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ตัวชี้วัดต่อเนื่อง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181642E9-4023-454F-BD25-B8C8CAB29389}"/>
              </a:ext>
            </a:extLst>
          </p:cNvPr>
          <p:cNvGraphicFramePr>
            <a:graphicFrameLocks noGrp="1"/>
          </p:cNvGraphicFramePr>
          <p:nvPr/>
        </p:nvGraphicFramePr>
        <p:xfrm>
          <a:off x="173757" y="4064177"/>
          <a:ext cx="4819485" cy="1200237"/>
        </p:xfrm>
        <a:graphic>
          <a:graphicData uri="http://schemas.openxmlformats.org/drawingml/2006/table">
            <a:tbl>
              <a:tblPr firstRow="1" bandRow="1"/>
              <a:tblGrid>
                <a:gridCol w="1473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(29,885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(28,391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(26,897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67463E64-0DC0-9036-9A19-6A08723958C8}"/>
              </a:ext>
            </a:extLst>
          </p:cNvPr>
          <p:cNvGraphicFramePr>
            <a:graphicFrameLocks noGrp="1"/>
          </p:cNvGraphicFramePr>
          <p:nvPr/>
        </p:nvGraphicFramePr>
        <p:xfrm>
          <a:off x="184138" y="5241180"/>
          <a:ext cx="4789226" cy="1200322"/>
        </p:xfrm>
        <a:graphic>
          <a:graphicData uri="http://schemas.openxmlformats.org/drawingml/2006/table">
            <a:tbl>
              <a:tblPr firstRow="1" bandRow="1"/>
              <a:tblGrid>
                <a:gridCol w="144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9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(36,686 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(34,852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(33,017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Table 11">
            <a:extLst>
              <a:ext uri="{FF2B5EF4-FFF2-40B4-BE49-F238E27FC236}">
                <a16:creationId xmlns:a16="http://schemas.microsoft.com/office/drawing/2014/main" id="{8A8AA56C-30B3-4C94-4DD7-94AAF946B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964780"/>
              </p:ext>
            </p:extLst>
          </p:nvPr>
        </p:nvGraphicFramePr>
        <p:xfrm>
          <a:off x="5341545" y="4068416"/>
          <a:ext cx="4320000" cy="1022437"/>
        </p:xfrm>
        <a:graphic>
          <a:graphicData uri="http://schemas.openxmlformats.org/drawingml/2006/table">
            <a:tbl>
              <a:tblPr firstRow="1" bandRow="1"/>
              <a:tblGrid>
                <a:gridCol w="1257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7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2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2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ในรอบ 6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07EDB5E2-3559-BC4D-48D1-7E2E684A43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360104"/>
              </p:ext>
            </p:extLst>
          </p:nvPr>
        </p:nvGraphicFramePr>
        <p:xfrm>
          <a:off x="5341545" y="5043800"/>
          <a:ext cx="4320000" cy="1071395"/>
        </p:xfrm>
        <a:graphic>
          <a:graphicData uri="http://schemas.openxmlformats.org/drawingml/2006/table">
            <a:tbl>
              <a:tblPr firstRow="1" bandRow="1"/>
              <a:tblGrid>
                <a:gridCol w="1240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15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36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ในรอบ 12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712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8D258-BD46-DD71-22B5-05D11D45C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F13D65-21CB-DE3F-B037-A3EB3589FFF9}"/>
              </a:ext>
            </a:extLst>
          </p:cNvPr>
          <p:cNvSpPr/>
          <p:nvPr/>
        </p:nvSpPr>
        <p:spPr>
          <a:xfrm>
            <a:off x="232811" y="708745"/>
            <a:ext cx="603402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7.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BF52392D-CBED-D19C-62D2-DFE7E412216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E332892-9195-6124-096F-BC39E3841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505665"/>
              </p:ext>
            </p:extLst>
          </p:nvPr>
        </p:nvGraphicFramePr>
        <p:xfrm>
          <a:off x="131543" y="1534231"/>
          <a:ext cx="11938226" cy="2004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6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ปีงบประมาณ 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จัดทำมาตรการป้องกันและแก้ไขปัญหาการเผาในพื้นที่เกษตรกรรม ปี 2568/69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 เพื่อปฏิบัติการร่วมกับฝ่ายปกครองเพื่อเฝ้าระวัง เข้าระงับเหตุการณ์เผาในพื้นที่เกษตร และการดำเนินการอื่น ๆ ตามมาตรการฯ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และเผยแพร่ข้อมูลให้หน่วยงานระดับจังหวัด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2DC6E6-F2A2-3F10-840D-DBF019034FC4}"/>
              </a:ext>
            </a:extLst>
          </p:cNvPr>
          <p:cNvCxnSpPr>
            <a:cxnSpLocks/>
          </p:cNvCxnSpPr>
          <p:nvPr/>
        </p:nvCxnSpPr>
        <p:spPr>
          <a:xfrm>
            <a:off x="7074502" y="2196545"/>
            <a:ext cx="1188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2D1632-FE57-6AA5-A10E-3F8E4BF54C15}"/>
              </a:ext>
            </a:extLst>
          </p:cNvPr>
          <p:cNvCxnSpPr>
            <a:cxnSpLocks/>
          </p:cNvCxnSpPr>
          <p:nvPr/>
        </p:nvCxnSpPr>
        <p:spPr>
          <a:xfrm>
            <a:off x="8262502" y="2520146"/>
            <a:ext cx="41146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14">
            <a:extLst>
              <a:ext uri="{FF2B5EF4-FFF2-40B4-BE49-F238E27FC236}">
                <a16:creationId xmlns:a16="http://schemas.microsoft.com/office/drawing/2014/main" id="{3CF7C6E6-EDBD-E5EA-CF58-F4F4B08754BA}"/>
              </a:ext>
            </a:extLst>
          </p:cNvPr>
          <p:cNvCxnSpPr>
            <a:cxnSpLocks/>
          </p:cNvCxnSpPr>
          <p:nvPr/>
        </p:nvCxnSpPr>
        <p:spPr>
          <a:xfrm>
            <a:off x="7074502" y="2975542"/>
            <a:ext cx="247758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4">
            <a:extLst>
              <a:ext uri="{FF2B5EF4-FFF2-40B4-BE49-F238E27FC236}">
                <a16:creationId xmlns:a16="http://schemas.microsoft.com/office/drawing/2014/main" id="{33B0FBD0-3E8E-344E-97BA-E30E0A7FFF53}"/>
              </a:ext>
            </a:extLst>
          </p:cNvPr>
          <p:cNvCxnSpPr>
            <a:cxnSpLocks/>
          </p:cNvCxnSpPr>
          <p:nvPr/>
        </p:nvCxnSpPr>
        <p:spPr>
          <a:xfrm>
            <a:off x="9120874" y="3353699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60FFD2D-80C8-6119-BCCD-C38F9A0E4466}"/>
              </a:ext>
            </a:extLst>
          </p:cNvPr>
          <p:cNvSpPr/>
          <p:nvPr/>
        </p:nvSpPr>
        <p:spPr>
          <a:xfrm>
            <a:off x="200595" y="1137862"/>
            <a:ext cx="384913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53E3B47-1EDE-A662-3FF8-6432369A2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147873"/>
              </p:ext>
            </p:extLst>
          </p:nvPr>
        </p:nvGraphicFramePr>
        <p:xfrm>
          <a:off x="131543" y="3915054"/>
          <a:ext cx="11938226" cy="1726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แจ้งหน่วยงานในสังกัดกระทรวงเกษตรและสหกรณ์ดำเนินการตามมาตรการฯ อย่างต่อเนื่อง หรือยกระดับมาตรการให้เหมาะสมกับสถานการณ์ในพื้นที่ตามข้อสั่งการที่เกี่ยวข้อง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พร้อมเผยแพร่ข้อมูลให้หน่วยงานระดับจังหวัด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25" name="Straight Arrow Connector 3">
            <a:extLst>
              <a:ext uri="{FF2B5EF4-FFF2-40B4-BE49-F238E27FC236}">
                <a16:creationId xmlns:a16="http://schemas.microsoft.com/office/drawing/2014/main" id="{4148E907-B566-B387-22E6-94AC7C24F5C8}"/>
              </a:ext>
            </a:extLst>
          </p:cNvPr>
          <p:cNvCxnSpPr>
            <a:cxnSpLocks/>
          </p:cNvCxnSpPr>
          <p:nvPr/>
        </p:nvCxnSpPr>
        <p:spPr>
          <a:xfrm>
            <a:off x="11741021" y="5480090"/>
            <a:ext cx="32874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3">
            <a:extLst>
              <a:ext uri="{FF2B5EF4-FFF2-40B4-BE49-F238E27FC236}">
                <a16:creationId xmlns:a16="http://schemas.microsoft.com/office/drawing/2014/main" id="{B5C39F32-47F2-118D-4AB3-1802EB081F6C}"/>
              </a:ext>
            </a:extLst>
          </p:cNvPr>
          <p:cNvCxnSpPr>
            <a:cxnSpLocks/>
          </p:cNvCxnSpPr>
          <p:nvPr/>
        </p:nvCxnSpPr>
        <p:spPr>
          <a:xfrm>
            <a:off x="7074502" y="5108915"/>
            <a:ext cx="499526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41087427-D053-5A95-12C8-4AD0CB4237B2}"/>
              </a:ext>
            </a:extLst>
          </p:cNvPr>
          <p:cNvSpPr txBox="1"/>
          <p:nvPr/>
        </p:nvSpPr>
        <p:spPr>
          <a:xfrm>
            <a:off x="9859224" y="6338989"/>
            <a:ext cx="233277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cxnSp>
        <p:nvCxnSpPr>
          <p:cNvPr id="27" name="Straight Arrow Connector 3">
            <a:extLst>
              <a:ext uri="{FF2B5EF4-FFF2-40B4-BE49-F238E27FC236}">
                <a16:creationId xmlns:a16="http://schemas.microsoft.com/office/drawing/2014/main" id="{BF5A4D3F-921E-BC17-41E1-2AA1B73F7A89}"/>
              </a:ext>
            </a:extLst>
          </p:cNvPr>
          <p:cNvCxnSpPr>
            <a:cxnSpLocks/>
          </p:cNvCxnSpPr>
          <p:nvPr/>
        </p:nvCxnSpPr>
        <p:spPr>
          <a:xfrm>
            <a:off x="9120874" y="4643116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C795CDB-20FF-37D3-3388-11B97EFA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2603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3EED8FB-43ED-E037-D4E9-7CCA2A996F67}"/>
              </a:ext>
            </a:extLst>
          </p:cNvPr>
          <p:cNvSpPr txBox="1"/>
          <p:nvPr/>
        </p:nvSpPr>
        <p:spPr>
          <a:xfrm>
            <a:off x="-11874" y="-8326"/>
            <a:ext cx="12203874" cy="6866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23081" y="604649"/>
            <a:ext cx="7122463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ตัวชี้วัด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8.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จำนวนวันที่ปริมาณฝุ่นละอองขนาดไม่เกิน 2.5 ไมครอน (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US" sz="2000" b="1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)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อยู่ในเกณฑ์มาตรฐาน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23081" y="822124"/>
            <a:ext cx="7744417" cy="1481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 	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เกณฑ์มาตรฐานฝุ่นละออง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PM</a:t>
            </a:r>
            <a:r>
              <a:rPr kumimoji="0" lang="en-GB" sz="14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2.5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 หมายถึง ค่าเฉลี่ยในเวลา 24 ชั่วโมง จะต้องไม่เกิน 37.5 ไมโครกรัมต่อลูกบาศก์เมตร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ประเมินผลในพื้นที่จังหวัดที่มีสถานีตรวจวัดคุณภาพอากาศแบบอัตโนมัติของกรมควบคุมมลพิษ ที่มีผลการตรวจวัดต่อเนื่องตลอดทั้งปี</a:t>
            </a:r>
          </a:p>
          <a:p>
            <a:pPr marL="342900" marR="0" lvl="0" indent="-17145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การประเมินรอบ 6 เดือนการประเมินรอบ 6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PM2.5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เฉลี่ย 24 ชั่วโมง อยู่ในเกณฑ์มาตรฐาน ระหว่างเดือน ตุลาคม 2568 – มีนาคม 2569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การประเมินรอบ 12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PM</a:t>
            </a:r>
            <a:r>
              <a:rPr kumimoji="0" lang="en-GB" sz="14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2.5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เฉลี่ย 24 ชั่วโมง อยู่ในเกณฑ์มาตรฐาน ระหว่างเดือน ตุลาคม 2568 – กันยายน 2569</a:t>
            </a:r>
          </a:p>
          <a:p>
            <a:pPr marL="342900" marR="0" lvl="0" indent="-17145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วิธีการเก็บข้อมูลและแหล่งที่มาของข้อมูล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: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ตรวจวัดปริมาณฝุ่นละออง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PM</a:t>
            </a:r>
            <a:r>
              <a:rPr kumimoji="0" lang="en-GB" sz="14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2.5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  <a:sym typeface="Arial"/>
              </a:rPr>
              <a:t>โดยสถานีตรวจวัดคุณภาพอากาศแบบอัตโนมัติของกรมควบคุมมลพิษ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215827"/>
              </p:ext>
            </p:extLst>
          </p:nvPr>
        </p:nvGraphicFramePr>
        <p:xfrm>
          <a:off x="266296" y="2392133"/>
          <a:ext cx="7649325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05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201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49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1964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502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2824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5887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8567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98124">
                <a:tc gridSpan="7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98124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581342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11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(6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(7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32 วัน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(18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54 วัน</a:t>
                      </a:r>
                      <a:endParaRPr lang="en-US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(30%)</a:t>
                      </a:r>
                      <a:endParaRPr lang="en-GB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36 วัน</a:t>
                      </a:r>
                      <a:endParaRPr lang="en-US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(20%)</a:t>
                      </a:r>
                      <a:endParaRPr lang="en-GB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33 วัน</a:t>
                      </a:r>
                      <a:endParaRPr lang="en-US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(18%)</a:t>
                      </a:r>
                      <a:endParaRPr lang="en-GB" sz="11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21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(12%)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 New" panose="020B0500040200020003" pitchFamily="34" charset="-34"/>
                        <a:ea typeface="+mn-ea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64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104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(29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165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(45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เดือน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191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(52%)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เดือน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176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(48%)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166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(45%)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151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(41%)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เดือน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161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(44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%)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EC49329-051F-9878-2846-E16AF1913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129" y="-2363"/>
            <a:ext cx="502920" cy="502920"/>
          </a:xfrm>
          <a:prstGeom prst="rect">
            <a:avLst/>
          </a:prstGeom>
        </p:spPr>
      </p:pic>
      <p:sp>
        <p:nvSpPr>
          <p:cNvPr id="50" name="Google Shape;522;p3"/>
          <p:cNvSpPr/>
          <p:nvPr/>
        </p:nvSpPr>
        <p:spPr>
          <a:xfrm>
            <a:off x="8169549" y="1264352"/>
            <a:ext cx="3756155" cy="422204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1" name="Google Shape;523;p3"/>
          <p:cNvSpPr/>
          <p:nvPr/>
        </p:nvSpPr>
        <p:spPr>
          <a:xfrm>
            <a:off x="8083800" y="3252027"/>
            <a:ext cx="3841904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00200" marR="0" lvl="0" indent="-16002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	</a:t>
            </a:r>
            <a:r>
              <a:rPr kumimoji="0" lang="th-TH" sz="1400" b="0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คุณภาพอากาศ และเสียง อยู่ในระดับมาตรฐาน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ของประเทศไทย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New" panose="020B0500040200020003" pitchFamily="34" charset="-34"/>
              <a:ea typeface="Sarabun"/>
              <a:cs typeface="TH Sarabun New" panose="020B0500040200020003" pitchFamily="34" charset="-34"/>
              <a:sym typeface="Sarabun"/>
            </a:endParaRPr>
          </a:p>
        </p:txBody>
      </p:sp>
      <p:pic>
        <p:nvPicPr>
          <p:cNvPr id="52" name="Google Shape;5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3794" y="1407705"/>
            <a:ext cx="622349" cy="647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25;p3" descr="18) แผนแม่บทประเด็น การเติบโตอย่างยั่งยืน – NSC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33794" y="2057230"/>
            <a:ext cx="622877" cy="62287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26;p3"/>
          <p:cNvSpPr/>
          <p:nvPr/>
        </p:nvSpPr>
        <p:spPr>
          <a:xfrm>
            <a:off x="8689908" y="1522441"/>
            <a:ext cx="33588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71550" marR="0" lvl="0" indent="-9715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ยุทธศาสตร์ชาติ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การสร้างการเติบโตบนคุณภาพชีวิตที่เป็นมิตรต่อสิ่งแวดล้อม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" name="Google Shape;527;p3"/>
          <p:cNvSpPr/>
          <p:nvPr/>
        </p:nvSpPr>
        <p:spPr>
          <a:xfrm>
            <a:off x="8689908" y="2212295"/>
            <a:ext cx="333376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ประเด็น 18 การเติบโตอย่างยั่งยืน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6" name="Google Shape;528;p3"/>
          <p:cNvSpPr/>
          <p:nvPr/>
        </p:nvSpPr>
        <p:spPr>
          <a:xfrm>
            <a:off x="8076083" y="2782109"/>
            <a:ext cx="4032000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marR="0" lvl="0" indent="-9144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การจัดการมลพิษที่มีผลกระทบต่อสิ่งแวดล้อมและสารเคมี</a:t>
            </a:r>
          </a:p>
          <a:p>
            <a:pPr marL="914400" marR="0" lvl="0" indent="-9144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lang="th-TH" sz="1400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                       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ในภาคเกษตรทั้งระบบให้เป็นไปตามมาตรฐานสากล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57" name="Google Shape;529;p3"/>
          <p:cNvGraphicFramePr/>
          <p:nvPr/>
        </p:nvGraphicFramePr>
        <p:xfrm>
          <a:off x="8169547" y="4194806"/>
          <a:ext cx="3727100" cy="12577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Sarabun"/>
                        <a:buNone/>
                      </a:pPr>
                      <a:r>
                        <a:rPr lang="th-TH" sz="18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2561-2565</a:t>
                      </a:r>
                      <a:endParaRPr sz="18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2566-2570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2571-2575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2576-2580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33;p3"/>
          <p:cNvSpPr/>
          <p:nvPr/>
        </p:nvSpPr>
        <p:spPr>
          <a:xfrm>
            <a:off x="9068359" y="545109"/>
            <a:ext cx="1601521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รหัส :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9" name="Google Shape;520;p3" descr="C:\Users\dathpan\Downloads\056aac9a306aef891367aae43a86394b.jpg"/>
          <p:cNvPicPr preferRelativeResize="0"/>
          <p:nvPr/>
        </p:nvPicPr>
        <p:blipFill rotWithShape="1">
          <a:blip r:embed="rId6">
            <a:alphaModFix/>
          </a:blip>
          <a:srcRect l="16319" t="8192" r="17099" b="14839"/>
          <a:stretch/>
        </p:blipFill>
        <p:spPr>
          <a:xfrm>
            <a:off x="7743148" y="557298"/>
            <a:ext cx="622953" cy="661131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530;p3"/>
          <p:cNvSpPr/>
          <p:nvPr/>
        </p:nvSpPr>
        <p:spPr>
          <a:xfrm>
            <a:off x="7760778" y="680727"/>
            <a:ext cx="5876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en-US" sz="1400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5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25" name="Google Shape;513;p3"/>
          <p:cNvSpPr/>
          <p:nvPr/>
        </p:nvSpPr>
        <p:spPr>
          <a:xfrm>
            <a:off x="5110950" y="3000610"/>
            <a:ext cx="288912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1158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ตามแผนปฏิบัติการขับเคลื่อนวาระแห่งชาติ “การแก้ไขปัญหามลพิษด้านฝุ่นละออง” ฉบับที่ 2 กำหนดเป้าหมาย "ค่าเฉลี่ยฝุ่นละออง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PM2.5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ตลอด 24 ชั่วโมง อยู่ในระดับที่ไม่เป็นอันตรายต่อสุขภาพ“ ไม่ได้กำหนดเป้าหมายรายปี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219962" y="4266798"/>
            <a:ext cx="799567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5450" marR="0" lvl="0" indent="-42545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25450" algn="l"/>
              </a:tabLst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หมายเหตุ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ขอเสนอให้ใช้ข้อมูลพื้นฐานย้อนหลัง 5 ปี ระหว่างปี 2562–2568 โดยไม่นำข้อมูลปี 2564–2565 มาพิจารณา เนื่องจากในช่วงดังกล่าว ประเทศไทยอยู่ภายใต้สถานการณ์การแพร่ระบาดของโรคโควิด-19 รัฐบาลได้ประกาศมาตรการ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Work from Home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อย่างเข้มงวด แหล่งกำเนิดมลพิษหลายประเภทได้หยุดหรือชะลอการดำเนินกิจกรรม ส่งผลให้การระบายมลพิษลดลง และทำให้ระดับฝุ่นละออง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PM2.5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ลดลงอย่างมีนัยสำคัญ</a:t>
            </a:r>
            <a:b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โดยค่าเฉลี่ย 5 ปี ย้อนหลัง (2562/2563/2566/2567/2568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= 14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9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วัน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)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31864E6-B8C6-F784-0419-F9EC7A2EE7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917413"/>
              </p:ext>
            </p:extLst>
          </p:nvPr>
        </p:nvGraphicFramePr>
        <p:xfrm>
          <a:off x="219961" y="4692577"/>
          <a:ext cx="7712910" cy="1527363"/>
        </p:xfrm>
        <a:graphic>
          <a:graphicData uri="http://schemas.openxmlformats.org/drawingml/2006/table">
            <a:tbl>
              <a:tblPr/>
              <a:tblGrid>
                <a:gridCol w="760060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07610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293389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583358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2437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3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9388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3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428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 </a:t>
                      </a:r>
                      <a:r>
                        <a:rPr lang="th-TH" sz="1300" b="1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23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49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7821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 </a:t>
                      </a:r>
                      <a:r>
                        <a:rPr lang="th-TH" sz="1300" b="1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149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endParaRPr lang="th-TH" sz="1300" dirty="0">
                        <a:solidFill>
                          <a:srgbClr val="FF0000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166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183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81E6DEFA-4498-300A-335C-8D48021CB84B}"/>
              </a:ext>
            </a:extLst>
          </p:cNvPr>
          <p:cNvSpPr/>
          <p:nvPr/>
        </p:nvSpPr>
        <p:spPr>
          <a:xfrm>
            <a:off x="3464687" y="6401402"/>
            <a:ext cx="2753988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ช่วงเวลารายงานผล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ตามช่วงเวลาที่สำนักงาน ก.พ.ร. กำหนด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130503" y="6207123"/>
            <a:ext cx="7200000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ชื่อมาตรการ อาจเปลี่ยนแปลงตามความเห็นของคณะรัฐมนตรี/คณะกรรมการที่เกี่ยวข้อง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130277" y="6424895"/>
            <a:ext cx="2687313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ผู้รับผิดชอบการรายงานผล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กรมควบคุมมลพิษ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4C34081-2C29-3D96-5CB1-D96CD235C780}"/>
              </a:ext>
            </a:extLst>
          </p:cNvPr>
          <p:cNvSpPr/>
          <p:nvPr/>
        </p:nvSpPr>
        <p:spPr>
          <a:xfrm>
            <a:off x="381536" y="2180653"/>
            <a:ext cx="1376926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sp>
        <p:nvSpPr>
          <p:cNvPr id="4" name="Google Shape;266;p8">
            <a:extLst>
              <a:ext uri="{FF2B5EF4-FFF2-40B4-BE49-F238E27FC236}">
                <a16:creationId xmlns:a16="http://schemas.microsoft.com/office/drawing/2014/main" id="{245E4438-EBB8-1EA6-795B-0902EC632AD3}"/>
              </a:ext>
            </a:extLst>
          </p:cNvPr>
          <p:cNvSpPr/>
          <p:nvPr/>
        </p:nvSpPr>
        <p:spPr>
          <a:xfrm>
            <a:off x="1675292" y="2180653"/>
            <a:ext cx="2285048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77A98F13-C9EB-15F1-5DD8-B1A965576EFC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23748" y="26478"/>
            <a:chExt cx="12192000" cy="575348"/>
          </a:xfrm>
        </p:grpSpPr>
        <p:grpSp>
          <p:nvGrpSpPr>
            <p:cNvPr id="8" name="Group 8">
              <a:extLst>
                <a:ext uri="{FF2B5EF4-FFF2-40B4-BE49-F238E27FC236}">
                  <a16:creationId xmlns:a16="http://schemas.microsoft.com/office/drawing/2014/main" id="{3C99757E-D77D-3130-71AE-7C14601495FC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10" name="Rectangle 17">
                <a:extLst>
                  <a:ext uri="{FF2B5EF4-FFF2-40B4-BE49-F238E27FC236}">
                    <a16:creationId xmlns:a16="http://schemas.microsoft.com/office/drawing/2014/main" id="{4F06DFE3-0590-D093-4D31-A6DC746B0648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id="{D0E88AAF-B3FE-7A5D-0406-ED86C410261C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กรมวิชาการเกษตร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ABE287BC-F35D-95AC-4174-A8A98EBF288F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3" name="Rectangle 7">
            <a:extLst>
              <a:ext uri="{FF2B5EF4-FFF2-40B4-BE49-F238E27FC236}">
                <a16:creationId xmlns:a16="http://schemas.microsoft.com/office/drawing/2014/main" id="{E98F94C0-279E-152C-6D6F-4F6DC061A058}"/>
              </a:ext>
            </a:extLst>
          </p:cNvPr>
          <p:cNvSpPr/>
          <p:nvPr/>
        </p:nvSpPr>
        <p:spPr>
          <a:xfrm>
            <a:off x="9976513" y="6464171"/>
            <a:ext cx="2229133" cy="396000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9747" y="6480819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th-TH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kern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lang="th-TH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72540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"/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541" name="Google Shape;541;p4"/>
          <p:cNvGraphicFramePr/>
          <p:nvPr>
            <p:extLst>
              <p:ext uri="{D42A27DB-BD31-4B8C-83A1-F6EECF244321}">
                <p14:modId xmlns:p14="http://schemas.microsoft.com/office/powerpoint/2010/main" val="546747507"/>
              </p:ext>
            </p:extLst>
          </p:nvPr>
        </p:nvGraphicFramePr>
        <p:xfrm>
          <a:off x="213926" y="914400"/>
          <a:ext cx="5958274" cy="335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958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Sarabun"/>
                        <a:buNone/>
                      </a:pPr>
                      <a:r>
                        <a:rPr lang="th-TH" sz="1600" b="1" i="0" u="none" strike="noStrike" cap="none" dirty="0">
                          <a:solidFill>
                            <a:srgbClr val="000000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แผนการดำเนินการตามตัวชี้วัด  (ต.ค. 68 – ก.ย. 69)</a:t>
                      </a:r>
                      <a:endParaRPr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46" name="Google Shape;546;p4"/>
          <p:cNvSpPr/>
          <p:nvPr/>
        </p:nvSpPr>
        <p:spPr>
          <a:xfrm>
            <a:off x="213926" y="609600"/>
            <a:ext cx="10794362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lvl="0" indent="-985838">
              <a:lnSpc>
                <a:spcPct val="80000"/>
              </a:lnSpc>
              <a:buSzPts val="2400"/>
            </a:pP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ตัวชี้วัดที่ </a:t>
            </a:r>
            <a:r>
              <a:rPr lang="en-US" sz="24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8</a:t>
            </a: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 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4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</a:t>
            </a:r>
            <a:endParaRPr sz="2400" b="1" i="0" u="none" strike="noStrike" cap="none" dirty="0">
              <a:solidFill>
                <a:srgbClr val="000000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47" name="Google Shape;547;p4"/>
          <p:cNvSpPr/>
          <p:nvPr/>
        </p:nvSpPr>
        <p:spPr>
          <a:xfrm>
            <a:off x="-4594" y="2245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sp>
        <p:nvSpPr>
          <p:cNvPr id="548" name="Google Shape;548;p4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400" b="1">
                <a:solidFill>
                  <a:srgbClr val="FFFFFF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รายละเอียดตัวชี้วัด</a:t>
            </a:r>
            <a:endParaRPr sz="24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0" name="Google Shape;550;p4"/>
          <p:cNvSpPr txBox="1">
            <a:spLocks noGrp="1"/>
          </p:cNvSpPr>
          <p:nvPr>
            <p:ph type="sldNum" idx="12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th-TH" sz="1400" b="0" i="0" u="none" strike="noStrike" cap="none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cs typeface="TH SarabunPSK" pitchFamily="34" charset="-34"/>
                <a:sym typeface="Calibri"/>
              </a:rPr>
              <a:t>20</a:t>
            </a:fld>
            <a:endParaRPr sz="1400" b="0" i="0" u="none" strike="noStrike" cap="none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itchFamily="34" charset="-34"/>
              <a:sym typeface="Calibri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433238"/>
              </p:ext>
            </p:extLst>
          </p:nvPr>
        </p:nvGraphicFramePr>
        <p:xfrm>
          <a:off x="150126" y="1295400"/>
          <a:ext cx="11637920" cy="4938740"/>
        </p:xfrm>
        <a:graphic>
          <a:graphicData uri="http://schemas.openxmlformats.org/drawingml/2006/table">
            <a:tbl>
              <a:tblPr firstRow="1" bandRow="1"/>
              <a:tblGrid>
                <a:gridCol w="373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จัดทำ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2569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ต่อรัฐมนตรีว่าการกระทรวงทรัพยากรธรรมชาติและสิ่งแวดล้อม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ต่อคณะกรรมการที่เกี่ยวข้อง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</a:t>
                      </a:r>
                      <a:endParaRPr lang="en-US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ต่อ</a:t>
                      </a:r>
                      <a:r>
                        <a:rPr lang="th-TH" sz="1400" b="0" i="0" u="none" strike="noStrike" kern="1200" cap="none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  <a:sym typeface="Arial"/>
                        </a:rPr>
                        <a:t>คณะรัฐมนตรี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</a:t>
                      </a:r>
                      <a:endParaRPr lang="en-US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ติดตามตรวจสอบ และรายงานข้อมูลคุณภาพอากาศต่อสาธารณะ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</a:t>
                      </a:r>
                      <a:endParaRPr lang="en-US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เฝ้าระวัง และแจ้งเตือนสถานการณ์มลพิษทางอากาศ</a:t>
                      </a:r>
                      <a:endParaRPr lang="en-GB" sz="1400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</a:t>
                      </a:r>
                      <a:endParaRPr lang="en-US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ขับเคลื่อนการดำเนินงานและติดตามผลการดำเนินงานป้องกันและแก้ไขปัญหาหมอกควันในระดับพื้นที่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ประชุมร่วมกับหน่วยงานที่เกี่ยวข้อง/ประชุมคณะกรรมการ/คณะอนุกรรมการฯ ที่เกี่ยวข้อง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ติดตามผลการดำเนินงาน</a:t>
                      </a:r>
                      <a:r>
                        <a:rPr lang="en-US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/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ประสานติดตามการดำเนินงาน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ประสานหน่วยงานส่วนกลาง/ระดับจังหวัด</a:t>
                      </a:r>
                      <a:r>
                        <a:rPr lang="th-TH" sz="1400" b="0" i="0" baseline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ดำเนินมาตรการ/รับมือในช่วงวิกฤต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 New" panose="020B0500040200020003" pitchFamily="34" charset="-34"/>
                        <a:ea typeface="Tahoma" panose="020B0604030504040204" pitchFamily="34" charset="0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</a:t>
                      </a:r>
                      <a:endParaRPr lang="en-GB" dirty="0"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สรุปผลการดำเนินงาน และจัดทำ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ปี 2570 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 New" panose="020B0500040200020003" pitchFamily="34" charset="-34"/>
                          <a:ea typeface="Tahoma" panose="020B0604030504040204" pitchFamily="34" charset="0"/>
                          <a:cs typeface="TH Sarabun New" panose="020B0500040200020003" pitchFamily="34" charset="-34"/>
                        </a:rPr>
                        <a:t>สำหรับการดำเนินงานในปีต่อไป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105399" y="2057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05400" y="30480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05400" y="25908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05400" y="3581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90160" y="4038600"/>
            <a:ext cx="66751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638800" y="43434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638800" y="50292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555480" y="5867400"/>
            <a:ext cx="21945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A6397B2-EFF5-0E55-5B77-1D32D00EC7A7}"/>
              </a:ext>
            </a:extLst>
          </p:cNvPr>
          <p:cNvSpPr txBox="1"/>
          <p:nvPr/>
        </p:nvSpPr>
        <p:spPr>
          <a:xfrm>
            <a:off x="150126" y="6307389"/>
            <a:ext cx="84727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ชื่อแผนปฏิบัติการ/มาตรการ อาจเปลี่ยนแปลงตามความเห็นคณะกรรมการ/คณะอนุกรรมการ</a:t>
            </a: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36287B-6F1C-877F-D70C-8AC0199316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857" y="0"/>
            <a:ext cx="502920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51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52430BAB-3FAE-7975-CACB-67F3AEB08873}"/>
              </a:ext>
            </a:extLst>
          </p:cNvPr>
          <p:cNvSpPr txBox="1"/>
          <p:nvPr/>
        </p:nvSpPr>
        <p:spPr>
          <a:xfrm>
            <a:off x="-11874" y="-8326"/>
            <a:ext cx="12214343" cy="68801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122193" y="614659"/>
            <a:ext cx="7958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lvl="0" indent="-177800"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9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033857"/>
              </p:ext>
            </p:extLst>
          </p:nvPr>
        </p:nvGraphicFramePr>
        <p:xfrm>
          <a:off x="165986" y="4109508"/>
          <a:ext cx="7914440" cy="994763"/>
        </p:xfrm>
        <a:graphic>
          <a:graphicData uri="http://schemas.openxmlformats.org/drawingml/2006/table">
            <a:tbl>
              <a:tblPr firstRow="1" bandRow="1"/>
              <a:tblGrid>
                <a:gridCol w="674273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62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62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29048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312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01530">
                  <a:extLst>
                    <a:ext uri="{9D8B030D-6E8A-4147-A177-3AD203B41FA5}">
                      <a16:colId xmlns:a16="http://schemas.microsoft.com/office/drawing/2014/main" val="3620300287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382.77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430.50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418.24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454.64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450.86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22.09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119818" y="934778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631504"/>
            <a:ext cx="3982864" cy="417600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491" y="4835939"/>
            <a:ext cx="2983800" cy="2032301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2" name="Group 8">
            <a:extLst>
              <a:ext uri="{FF2B5EF4-FFF2-40B4-BE49-F238E27FC236}">
                <a16:creationId xmlns:a16="http://schemas.microsoft.com/office/drawing/2014/main" id="{951B11B9-0020-AF3F-60D3-9796E7307900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38364" y="573594"/>
            <a:chExt cx="12192000" cy="575348"/>
          </a:xfrm>
        </p:grpSpPr>
        <p:sp>
          <p:nvSpPr>
            <p:cNvPr id="14" name="Rectangle 17">
              <a:extLst>
                <a:ext uri="{FF2B5EF4-FFF2-40B4-BE49-F238E27FC236}">
                  <a16:creationId xmlns:a16="http://schemas.microsoft.com/office/drawing/2014/main" id="{83166997-9760-83C8-40DD-F84D87B86E51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TextBox 20">
              <a:extLst>
                <a:ext uri="{FF2B5EF4-FFF2-40B4-BE49-F238E27FC236}">
                  <a16:creationId xmlns:a16="http://schemas.microsoft.com/office/drawing/2014/main" id="{D82A582F-3BDA-6E7D-2CE8-990B095BBADE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41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กรมวิชาการเกษตร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922273" y="202440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695303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9B04566E-1236-A022-4E93-662582877863}"/>
              </a:ext>
            </a:extLst>
          </p:cNvPr>
          <p:cNvSpPr txBox="1"/>
          <p:nvPr/>
        </p:nvSpPr>
        <p:spPr>
          <a:xfrm>
            <a:off x="-11874" y="-21026"/>
            <a:ext cx="12203874" cy="687858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570377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570377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สำนักงานพัฒนารัฐบาลดิจิทัล (องค์การมหาชน) (สพร.)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895049"/>
            <a:ext cx="11841694" cy="2765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8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Provincial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Chief Information Officer Committee: PCIO)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5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ระดับ (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Initial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Developing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Defined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Managed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Optimizing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) จากการสำรวจ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7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มิติ ได้แก่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1) Policies and Practices 2) Data-driven Practices 3)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Digital Capability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4)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Public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5)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Smart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Back Office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6)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Secure and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Efficient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Infrastructure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และ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7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Digital Technology Practices</a:t>
            </a:r>
            <a:endParaRPr kumimoji="0" lang="th-TH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Tahoma" pitchFamily="34" charset="0"/>
              <a:cs typeface="TH Sarabun New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Digital Government) </a:t>
            </a:r>
            <a:r>
              <a:rPr kumimoji="0" lang="th-TH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โดย สพร. เป็นผู้ประมวลผลจากการสำรวจ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จากหน่วยงานทั้งหมดที่ประเมินตนเองตามแบบสำรวจของ สพร.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DG Readiness Survey)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Tahoma" pitchFamily="34" charset="0"/>
              <a:cs typeface="TH Sarabun New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ก.พ.ร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. กำหนดในปี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9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             จะประกอบด้วย 163 หน่วยงาน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34702"/>
              </p:ext>
            </p:extLst>
          </p:nvPr>
        </p:nvGraphicFramePr>
        <p:xfrm>
          <a:off x="180931" y="3828548"/>
          <a:ext cx="8050911" cy="1328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0901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04336">
                  <a:extLst>
                    <a:ext uri="{9D8B030D-6E8A-4147-A177-3AD203B41FA5}">
                      <a16:colId xmlns:a16="http://schemas.microsoft.com/office/drawing/2014/main" val="4083756591"/>
                    </a:ext>
                  </a:extLst>
                </a:gridCol>
                <a:gridCol w="81554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7847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7847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2790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91928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2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pillar 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3600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3600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231842" y="3766814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2" y="3557632"/>
            <a:ext cx="3433048" cy="27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1C7A7A-A8C3-4479-B713-7AC4147046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998565"/>
              </p:ext>
            </p:extLst>
          </p:nvPr>
        </p:nvGraphicFramePr>
        <p:xfrm>
          <a:off x="123082" y="5198950"/>
          <a:ext cx="10283341" cy="132013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เป้าหมายขั้นต้น (50)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เป้าหมายมาตรฐาน (75)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กลุ่มที่ </a:t>
                      </a:r>
                      <a:r>
                        <a:rPr lang="en-US" sz="1800" b="0" dirty="0">
                          <a:solidFill>
                            <a:srgbClr val="0000FF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</a:t>
                      </a:r>
                      <a:endParaRPr lang="th-TH" sz="1800" b="0" dirty="0">
                        <a:solidFill>
                          <a:srgbClr val="0000FF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algn="ctr"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เท่ากับผลการดำเนินงาน ปี 68</a:t>
                      </a:r>
                      <a:endParaRPr lang="th-TH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ระดับ 4 ขึ้นไป</a:t>
                      </a:r>
                    </a:p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เพิ่มขึ้นอย่างน้อย 1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Pillar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</a:p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จากผลการดำเนินงาน ปี 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ระดับ 4 ขึ้นไป</a:t>
                      </a:r>
                    </a:p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เพิ่มขึ้นอย่างน้อย 2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Pillar</a:t>
                      </a:r>
                      <a:r>
                        <a:rPr lang="en-US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s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 </a:t>
                      </a:r>
                    </a:p>
                    <a:p>
                      <a:pPr algn="ctr">
                        <a:lnSpc>
                          <a:spcPts val="1400"/>
                        </a:lnSpc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+mn-ea"/>
                          <a:cs typeface="TH Sarabun New" panose="020B0500040200020003" pitchFamily="34" charset="-34"/>
                        </a:rPr>
                        <a:t>จากผลการดำเนินงาน ปี 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611935"/>
            <a:ext cx="856372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: </a:t>
            </a:r>
            <a:r>
              <a:rPr lang="en-US" sz="20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10.</a:t>
            </a:r>
            <a:r>
              <a:rPr lang="th-TH" sz="20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ระดับความพร้อมรัฐบาลดิจิทัลหน่วยงานภาครัฐของประเทศไทย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05481E07-2252-F213-EBC5-43587D684FAB}"/>
              </a:ext>
            </a:extLst>
          </p:cNvPr>
          <p:cNvGrpSpPr/>
          <p:nvPr/>
        </p:nvGrpSpPr>
        <p:grpSpPr>
          <a:xfrm>
            <a:off x="-11874" y="-21026"/>
            <a:ext cx="12215748" cy="628186"/>
            <a:chOff x="-38364" y="573594"/>
            <a:chExt cx="12192000" cy="601346"/>
          </a:xfrm>
        </p:grpSpPr>
        <p:sp>
          <p:nvSpPr>
            <p:cNvPr id="3" name="Rectangle 17">
              <a:extLst>
                <a:ext uri="{FF2B5EF4-FFF2-40B4-BE49-F238E27FC236}">
                  <a16:creationId xmlns:a16="http://schemas.microsoft.com/office/drawing/2014/main" id="{DC3F1CC6-94BA-5D5D-F4D0-16903AE74EB3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TextBox 20">
              <a:extLst>
                <a:ext uri="{FF2B5EF4-FFF2-40B4-BE49-F238E27FC236}">
                  <a16:creationId xmlns:a16="http://schemas.microsoft.com/office/drawing/2014/main" id="{56EAAC65-DDBE-2E6B-28EE-4D356A32C244}"/>
                </a:ext>
              </a:extLst>
            </p:cNvPr>
            <p:cNvSpPr txBox="1"/>
            <p:nvPr/>
          </p:nvSpPr>
          <p:spPr>
            <a:xfrm>
              <a:off x="-34190" y="633564"/>
              <a:ext cx="7197911" cy="541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กรมวิชาการเกษตร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11068081" y="319506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6" name="Rectangle 7">
            <a:extLst>
              <a:ext uri="{FF2B5EF4-FFF2-40B4-BE49-F238E27FC236}">
                <a16:creationId xmlns:a16="http://schemas.microsoft.com/office/drawing/2014/main" id="{069076DB-E78A-2CF9-45FA-D16468D81F9A}"/>
              </a:ext>
            </a:extLst>
          </p:cNvPr>
          <p:cNvSpPr/>
          <p:nvPr/>
        </p:nvSpPr>
        <p:spPr>
          <a:xfrm>
            <a:off x="9962027" y="6474025"/>
            <a:ext cx="2229133" cy="396000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0831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8A05A747-CE79-70E5-2C03-30B419EC21AC}"/>
              </a:ext>
            </a:extLst>
          </p:cNvPr>
          <p:cNvSpPr txBox="1"/>
          <p:nvPr/>
        </p:nvSpPr>
        <p:spPr>
          <a:xfrm>
            <a:off x="0" y="-8326"/>
            <a:ext cx="12192000" cy="6866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1061834"/>
            <a:ext cx="11841694" cy="2759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8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Provincial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Chief Information Officer Committee: PCIO)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5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ระดับ (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Initial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Developing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Defined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Managed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Optimizing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) จากการสำรวจ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7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มิติ ได้แก่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1) Policies and Practices 2) Data-driven Practices 3)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Digital Capability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4)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Public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5)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Smart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Back Office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6)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Secure and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Efficient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Infrastructure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และ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7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Digital Technology Practices</a:t>
            </a:r>
            <a:endParaRPr kumimoji="0" lang="th-TH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Tahoma" pitchFamily="34" charset="0"/>
              <a:cs typeface="TH Sarabun New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Digital Government)</a:t>
            </a:r>
            <a:r>
              <a:rPr kumimoji="0" lang="th-TH" sz="1800" b="0" i="0" u="none" strike="noStrike" kern="120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โดย สพร. เป็นผู้ประมวลผลจากการสำรวจ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จากหน่วยงานทั้งหมดที่ประเมินตนเองตามแบบสำรวจของ สพร.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DG Readiness Survey)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New" panose="020B0500040200020003" pitchFamily="34" charset="-34"/>
              <a:ea typeface="Tahoma" pitchFamily="34" charset="0"/>
              <a:cs typeface="TH Sarabun New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ก.พ.ร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. กำหนดในปี 2568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ea typeface="Tahoma" pitchFamily="34" charset="0"/>
                <a:cs typeface="TH Sarabun New" panose="020B0500040200020003" pitchFamily="34" charset="-34"/>
              </a:rPr>
              <a:t>จะประกอบด้วย 163 หน่วยงาน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34563" y="4033123"/>
            <a:ext cx="37731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สำนักงานพัฒนารัฐบาลดิจิทัล (องค์การมหาชน) (สพร.)</a:t>
            </a: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7068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11.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583FD29A-5862-7D0F-07C7-5B12F66FF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339564"/>
              </p:ext>
            </p:extLst>
          </p:nvPr>
        </p:nvGraphicFramePr>
        <p:xfrm>
          <a:off x="180931" y="4065046"/>
          <a:ext cx="8050911" cy="99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81788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17886">
                  <a:extLst>
                    <a:ext uri="{9D8B030D-6E8A-4147-A177-3AD203B41FA5}">
                      <a16:colId xmlns:a16="http://schemas.microsoft.com/office/drawing/2014/main" val="4083756591"/>
                    </a:ext>
                  </a:extLst>
                </a:gridCol>
                <a:gridCol w="82790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4140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4140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0318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5600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56.99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69.33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59.25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37.11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54.03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53.49 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6" name="Rectangle 9">
            <a:extLst>
              <a:ext uri="{FF2B5EF4-FFF2-40B4-BE49-F238E27FC236}">
                <a16:creationId xmlns:a16="http://schemas.microsoft.com/office/drawing/2014/main" id="{14236783-6F52-630B-1F6B-FDAABB2ECE72}"/>
              </a:ext>
            </a:extLst>
          </p:cNvPr>
          <p:cNvSpPr/>
          <p:nvPr/>
        </p:nvSpPr>
        <p:spPr>
          <a:xfrm>
            <a:off x="123081" y="3832446"/>
            <a:ext cx="3433048" cy="27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11">
            <a:extLst>
              <a:ext uri="{FF2B5EF4-FFF2-40B4-BE49-F238E27FC236}">
                <a16:creationId xmlns:a16="http://schemas.microsoft.com/office/drawing/2014/main" id="{2456DB5D-6262-15A8-230C-F74522F7FA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322349"/>
              </p:ext>
            </p:extLst>
          </p:nvPr>
        </p:nvGraphicFramePr>
        <p:xfrm>
          <a:off x="123082" y="5175951"/>
          <a:ext cx="10283341" cy="105216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กลุ่มที่ 1</a:t>
                      </a:r>
                    </a:p>
                  </a:txBody>
                  <a:tcPr marL="61913" marR="61913" marT="36000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60 คะแนน 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70 คะแนน 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80 คะแนน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2" name="Group 8">
            <a:extLst>
              <a:ext uri="{FF2B5EF4-FFF2-40B4-BE49-F238E27FC236}">
                <a16:creationId xmlns:a16="http://schemas.microsoft.com/office/drawing/2014/main" id="{77E374B5-6CD4-064D-B08A-42B999D97385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38364" y="573594"/>
            <a:chExt cx="12192000" cy="575348"/>
          </a:xfrm>
        </p:grpSpPr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8CBDF403-2B73-50E8-254B-7752ECE559D1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TextBox 20">
              <a:extLst>
                <a:ext uri="{FF2B5EF4-FFF2-40B4-BE49-F238E27FC236}">
                  <a16:creationId xmlns:a16="http://schemas.microsoft.com/office/drawing/2014/main" id="{855136D8-F716-A5C1-633B-16C637AF80C1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41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กรมวิชาการเกษตร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11104530" y="334174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9" name="Rectangle 7">
            <a:extLst>
              <a:ext uri="{FF2B5EF4-FFF2-40B4-BE49-F238E27FC236}">
                <a16:creationId xmlns:a16="http://schemas.microsoft.com/office/drawing/2014/main" id="{E7EA6D6F-58E0-B38E-69F5-1FC60BFE9EA6}"/>
              </a:ext>
            </a:extLst>
          </p:cNvPr>
          <p:cNvSpPr/>
          <p:nvPr/>
        </p:nvSpPr>
        <p:spPr>
          <a:xfrm>
            <a:off x="9962027" y="6464964"/>
            <a:ext cx="2229133" cy="396000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73053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B19B6468-8C3F-9C4F-B059-0574C00C9145}"/>
              </a:ext>
            </a:extLst>
          </p:cNvPr>
          <p:cNvSpPr txBox="1"/>
          <p:nvPr/>
        </p:nvSpPr>
        <p:spPr>
          <a:xfrm>
            <a:off x="0" y="-8326"/>
            <a:ext cx="12192000" cy="686588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936971"/>
            <a:ext cx="12032687" cy="2499146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Integrity and Transparency Assessment: ITA) </a:t>
            </a:r>
            <a:r>
              <a:rPr kumimoji="0" lang="th-TH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ในแบบวัดการรับรู้ของผู้มีส่วนได้ส่วนเสีย</a:t>
            </a:r>
            <a:r>
              <a:rPr kumimoji="0" lang="th-TH" sz="1700" b="0" i="0" u="none" strike="noStrike" kern="1200" cap="none" spc="-2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จากภายนอก (</a:t>
            </a:r>
            <a:r>
              <a:rPr kumimoji="0" lang="en-US" sz="1700" b="0" i="0" u="none" strike="noStrike" kern="1200" cap="none" spc="-2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External Integrity and Transparency Assessment: EIT)</a:t>
            </a:r>
            <a:r>
              <a:rPr kumimoji="0" lang="th-TH" sz="1700" b="0" i="0" u="none" strike="noStrike" kern="1200" cap="none" spc="-2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โดยการเก็บรวบรวมข้อมูลผู้มีส่วนได้ส่วนเสียภายนอก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ด้วยตนเอง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(EIT Public)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และ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(EIT Survey) </a:t>
            </a:r>
          </a:p>
          <a:p>
            <a:pPr marL="144000" marR="0" lvl="0" indent="-14400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วิธีการรวบรวมข้อมูลแบบวัด </a:t>
            </a:r>
            <a:r>
              <a:rPr kumimoji="0" lang="en-US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EIT Survey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เป็นการเก็บรวบรวมข้อมูล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ส่วนที่ </a:t>
            </a:r>
            <a:r>
              <a:rPr kumimoji="0" lang="en-US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  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โดย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</a:t>
            </a:r>
            <a:b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ที่ใช้ในการจัดเก็บข้อมูลส่วนที่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จำนวนร้อยละ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20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1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20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คน หรือตามที่สำนักงาน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กำหนด</a:t>
            </a:r>
          </a:p>
          <a:p>
            <a:pPr marL="144000" marR="0" lvl="0" indent="-14400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พ.ศ. 2569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EIT Survey 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ea typeface="Sarabun"/>
                <a:cs typeface="TH Sarabun New" panose="020B0500040200020003" pitchFamily="34" charset="-34"/>
                <a:sym typeface="Sarabun"/>
              </a:rPr>
              <a:t>ของ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2634976"/>
              </p:ext>
            </p:extLst>
          </p:nvPr>
        </p:nvGraphicFramePr>
        <p:xfrm>
          <a:off x="312818" y="3717843"/>
          <a:ext cx="7783350" cy="1016118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800" b="1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spc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8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8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86.57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81.42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8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89.11</a:t>
                      </a:r>
                      <a:endParaRPr lang="en-US" sz="18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3465265"/>
            <a:ext cx="4325033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635620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: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12.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312818" y="6492438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5163257" y="6492438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3E9EE14-50D2-2342-C3DF-36D027395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413513"/>
              </p:ext>
            </p:extLst>
          </p:nvPr>
        </p:nvGraphicFramePr>
        <p:xfrm>
          <a:off x="312818" y="4821305"/>
          <a:ext cx="10283341" cy="105216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9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กลุ่มที่ </a:t>
                      </a:r>
                      <a:r>
                        <a:rPr lang="en-US" sz="1800" b="0" dirty="0">
                          <a:solidFill>
                            <a:srgbClr val="0000FF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</a:t>
                      </a:r>
                      <a:endParaRPr lang="th-TH" sz="1800" b="0" dirty="0">
                        <a:solidFill>
                          <a:srgbClr val="0000FF"/>
                        </a:solidFill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80 คะแนน 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90 คะแนน 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100 คะแนน</a:t>
                      </a:r>
                      <a:endParaRPr lang="th-TH" sz="1800" dirty="0">
                        <a:effectLst/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4" name="Group 8">
            <a:extLst>
              <a:ext uri="{FF2B5EF4-FFF2-40B4-BE49-F238E27FC236}">
                <a16:creationId xmlns:a16="http://schemas.microsoft.com/office/drawing/2014/main" id="{609D78A8-98E1-91A5-5A7F-1B459443A6DC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-38364" y="573594"/>
            <a:chExt cx="12192000" cy="575348"/>
          </a:xfrm>
        </p:grpSpPr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19F7E7CE-EF6C-59C5-4FB6-BE560E09EF17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id="{87FA4D55-7CF5-EE3E-4AD9-99398FDEBAB0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41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กรมวิชาการเกษตร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10858500" y="362528"/>
            <a:ext cx="1022611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38580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Props1.xml><?xml version="1.0" encoding="utf-8"?>
<ds:datastoreItem xmlns:ds="http://schemas.openxmlformats.org/officeDocument/2006/customXml" ds:itemID="{5DE35FA1-F1D2-43B7-BF49-36669E73D190}"/>
</file>

<file path=customXml/itemProps2.xml><?xml version="1.0" encoding="utf-8"?>
<ds:datastoreItem xmlns:ds="http://schemas.openxmlformats.org/officeDocument/2006/customXml" ds:itemID="{EBEE502D-24D9-4EEA-8AF8-908AC7FA542D}"/>
</file>

<file path=customXml/itemProps3.xml><?xml version="1.0" encoding="utf-8"?>
<ds:datastoreItem xmlns:ds="http://schemas.openxmlformats.org/officeDocument/2006/customXml" ds:itemID="{175DCAB2-51A9-44DA-8186-921D1EE6BC40}"/>
</file>

<file path=docProps/app.xml><?xml version="1.0" encoding="utf-8"?>
<Properties xmlns="http://schemas.openxmlformats.org/officeDocument/2006/extended-properties" xmlns:vt="http://schemas.openxmlformats.org/officeDocument/2006/docPropsVTypes">
  <TotalTime>2933</TotalTime>
  <Words>11214</Words>
  <Application>Microsoft Office PowerPoint</Application>
  <PresentationFormat>แบบจอกว้าง</PresentationFormat>
  <Paragraphs>1568</Paragraphs>
  <Slides>24</Slides>
  <Notes>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3</vt:i4>
      </vt:variant>
      <vt:variant>
        <vt:lpstr>ชื่อเรื่องสไลด์</vt:lpstr>
      </vt:variant>
      <vt:variant>
        <vt:i4>24</vt:i4>
      </vt:variant>
    </vt:vector>
  </HeadingPairs>
  <TitlesOfParts>
    <vt:vector size="40" baseType="lpstr">
      <vt:lpstr>Aptos</vt:lpstr>
      <vt:lpstr>Arial</vt:lpstr>
      <vt:lpstr>Calibri</vt:lpstr>
      <vt:lpstr>Calibri Light</vt:lpstr>
      <vt:lpstr>Cordia New</vt:lpstr>
      <vt:lpstr>Sarabun</vt:lpstr>
      <vt:lpstr>Tahoma</vt:lpstr>
      <vt:lpstr>TH Sarabun New</vt:lpstr>
      <vt:lpstr>TH Sarabun PSK</vt:lpstr>
      <vt:lpstr>TH SarabunIT๙</vt:lpstr>
      <vt:lpstr>TH SarabunPSK</vt:lpstr>
      <vt:lpstr>THSarabunPSK</vt:lpstr>
      <vt:lpstr>Wingdings</vt:lpstr>
      <vt:lpstr>1_Office Theme</vt:lpstr>
      <vt:lpstr>Office Theme</vt:lpstr>
      <vt:lpstr>2_Office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Lukkana</dc:creator>
  <cp:lastModifiedBy>Admin</cp:lastModifiedBy>
  <cp:revision>36</cp:revision>
  <cp:lastPrinted>2025-08-19T07:40:02Z</cp:lastPrinted>
  <dcterms:created xsi:type="dcterms:W3CDTF">2024-01-11T01:31:55Z</dcterms:created>
  <dcterms:modified xsi:type="dcterms:W3CDTF">2026-02-02T11:32:17Z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</Properties>
</file>